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8" r:id="rId3"/>
    <p:sldId id="347" r:id="rId4"/>
    <p:sldId id="346" r:id="rId5"/>
    <p:sldId id="320" r:id="rId6"/>
    <p:sldId id="363" r:id="rId7"/>
    <p:sldId id="364" r:id="rId8"/>
    <p:sldId id="285" r:id="rId9"/>
    <p:sldId id="353" r:id="rId10"/>
    <p:sldId id="358" r:id="rId11"/>
    <p:sldId id="357" r:id="rId12"/>
    <p:sldId id="304" r:id="rId13"/>
    <p:sldId id="361" r:id="rId14"/>
    <p:sldId id="362" r:id="rId15"/>
    <p:sldId id="278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46"/>
            <p14:sldId id="320"/>
            <p14:sldId id="363"/>
            <p14:sldId id="364"/>
            <p14:sldId id="285"/>
            <p14:sldId id="353"/>
            <p14:sldId id="358"/>
            <p14:sldId id="357"/>
            <p14:sldId id="304"/>
            <p14:sldId id="361"/>
            <p14:sldId id="362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0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\everyone\_Kalite%20Y&#246;netim%20Sistemi\Birim%20Anketleri\ANKET%20ANAL&#304;ZLER\&#220;st%20Y&#246;netim\Genel%20Sekreterlik\Anket%20Analiz%20Formu%202023\2023%20-%20Genel%20Sekreterlik%20Anket%20Analiz%20Formu..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iuchqfsx01\everyone\_Kalite%20Y&#246;netim%20Sistemi\Birim%20Anketleri\ANKET%20ANAL&#304;ZLER\&#220;st%20Y&#246;netim\Genel%20Sekreterlik\Anket%20Analiz%20Formu%202023\2023%20-%20Genel%20Sekreterlik%20Anket%20Analiz%20Formu..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mtClean="0"/>
              <a:t>İdari Personel Memnuniyet</a:t>
            </a:r>
            <a:r>
              <a:rPr lang="en-US" baseline="0" smtClean="0"/>
              <a:t> Anket Analiz Grafiği</a:t>
            </a:r>
          </a:p>
          <a:p>
            <a:pPr>
              <a:defRPr/>
            </a:pPr>
            <a:r>
              <a:rPr lang="en-US" sz="1600" b="1" baseline="0" smtClean="0"/>
              <a:t>% 90</a:t>
            </a:r>
            <a:endParaRPr lang="en-US" sz="1600" b="1"/>
          </a:p>
        </c:rich>
      </c:tx>
      <c:layout/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'İDARİ 2023'!$D$43:$M$43</c:f>
              <c:strCache>
                <c:ptCount val="10"/>
                <c:pt idx="0">
                  <c:v>1- Genel Sekretere kolay erişim sağlarım. / I have convenient access to the General Secretary. </c:v>
                </c:pt>
                <c:pt idx="1">
                  <c:v>2- Genel Sekreter Yardımcılarına  kolay erişim sağlarım. / I have convenient access to the Deputy General Secretaries. </c:v>
                </c:pt>
                <c:pt idx="2">
                  <c:v>3- Genel Sekreterlik personeline kolay erişim sağlarım. / I have convenient access to the General Secretary staff. </c:v>
                </c:pt>
                <c:pt idx="3">
                  <c:v>4- Yöneltilen soru/sorun ve taleplere karşı  üslup ve yaklaşımlarından memnunum. / I am satisfied with the way they approach problems, questions and demands.</c:v>
                </c:pt>
                <c:pt idx="4">
                  <c:v>5- Talep ettiğimiz hizmetler için hızlı ve doğru çözümler üretir/bilgilendirir. / They produce quick and accurate solutions, and inform us regarding the services we demand.</c:v>
                </c:pt>
                <c:pt idx="5">
                  <c:v>6- Genel bilgilendirmeler zamanında ve anlaşılır bir biçimde yapılır. /  They make general notifications in a timely and comprehensible manner.</c:v>
                </c:pt>
                <c:pt idx="6">
                  <c:v>7- Yazılar birimlere zamanında havale edilmektedir. / The articles are directed to the departments on time.</c:v>
                </c:pt>
                <c:pt idx="7">
                  <c:v>8- Üniversite Senatosu ve Yönetim Kurulu kararlarının yazılması,dağıtımı ve duyurulması işlemleri yeterlidir. / The decisions of the University Senate and Administrative Board are written, distributed and announced in an adequate way.</c:v>
                </c:pt>
                <c:pt idx="8">
                  <c:v>9- Genel olarak Genel Sekreterlik faaliyetlerinden memnunum. / I am generally satisfied with the operation of the General Secretary.</c:v>
                </c:pt>
                <c:pt idx="9">
                  <c:v>ORTALAMA</c:v>
                </c:pt>
              </c:strCache>
            </c:strRef>
          </c:cat>
          <c:val>
            <c:numRef>
              <c:f>'İDARİ 2023'!$D$44:$M$44</c:f>
              <c:numCache>
                <c:formatCode>0%</c:formatCode>
                <c:ptCount val="10"/>
                <c:pt idx="0">
                  <c:v>0.84615384615384615</c:v>
                </c:pt>
                <c:pt idx="1">
                  <c:v>0.92948717948717952</c:v>
                </c:pt>
                <c:pt idx="2">
                  <c:v>0.91666666666666663</c:v>
                </c:pt>
                <c:pt idx="3">
                  <c:v>0.91025641025641024</c:v>
                </c:pt>
                <c:pt idx="4">
                  <c:v>0.90384615384615385</c:v>
                </c:pt>
                <c:pt idx="5">
                  <c:v>0.89102564102564108</c:v>
                </c:pt>
                <c:pt idx="6">
                  <c:v>0.90384615384615385</c:v>
                </c:pt>
                <c:pt idx="7">
                  <c:v>0.87820512820512819</c:v>
                </c:pt>
                <c:pt idx="8">
                  <c:v>0.88461538461538458</c:v>
                </c:pt>
                <c:pt idx="9">
                  <c:v>0.89601139601139601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34-4EA5-BD94-040BC8357B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smtClean="0"/>
              <a:t>Akademik</a:t>
            </a:r>
            <a:r>
              <a:rPr lang="en-US" sz="1200" baseline="0" smtClean="0"/>
              <a:t> Personel Memnuniyet Anket Analiz Grafiği </a:t>
            </a:r>
          </a:p>
          <a:p>
            <a:pPr>
              <a:defRPr/>
            </a:pPr>
            <a:r>
              <a:rPr lang="en-US" sz="1600" b="1" baseline="0" smtClean="0"/>
              <a:t>%89</a:t>
            </a:r>
            <a:endParaRPr lang="en-US" sz="1600" b="1"/>
          </a:p>
        </c:rich>
      </c:tx>
      <c:layout>
        <c:manualLayout>
          <c:xMode val="edge"/>
          <c:yMode val="edge"/>
          <c:x val="0.17311234153978133"/>
          <c:y val="5.7500532344608189E-2"/>
        </c:manualLayout>
      </c:layout>
      <c:overlay val="0"/>
      <c:spPr>
        <a:solidFill>
          <a:schemeClr val="accent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'AKADEMİ 2023'!$D$35:$M$35</c:f>
              <c:strCache>
                <c:ptCount val="10"/>
                <c:pt idx="0">
                  <c:v>1- Genel Sekretere kolay erişim sağlarım. / I have convenient access to the General Secretary. </c:v>
                </c:pt>
                <c:pt idx="1">
                  <c:v>2- Genel Sekreter Yardımcılarına  kolay erişim sağlarım. / I have convenient access to the Deputy General Secretaries. </c:v>
                </c:pt>
                <c:pt idx="2">
                  <c:v>3- Genel Sekreterlik personeline kolay erişim sağlarım. / I have convenient access to the General Secretary staff. </c:v>
                </c:pt>
                <c:pt idx="3">
                  <c:v>4- Yöneltilen soru/sorun ve taleplere karşı  üslup ve yaklaşımlarından memnunum. / I am satisfied with the way they approach problems, questions and demands.</c:v>
                </c:pt>
                <c:pt idx="4">
                  <c:v>5- Talep ettiğimiz hizmetler için hızlı ve doğru çözümler üretir/bilgilendirir. / They produce quick and accurate solutions, and inform us regarding the services we demand.</c:v>
                </c:pt>
                <c:pt idx="5">
                  <c:v>6- Genel bilgilendirmeler zamanında ve anlaşılır bir biçimde yapılır. /  They make general notifications in a timely and comprehensible manner.</c:v>
                </c:pt>
                <c:pt idx="6">
                  <c:v>7- Yazılar birimlere zamanında havale edilmektedir. / The articles are directed to the departments on time.</c:v>
                </c:pt>
                <c:pt idx="7">
                  <c:v>8- Üniversite Senatosu ve Yönetim Kurulu kararlarının yazılması,dağıtımı ve duyurulması işlemleri yeterlidir. / The decisions of the University Senate and Administrative Board are written, distributed and announced in an adequate way.</c:v>
                </c:pt>
                <c:pt idx="8">
                  <c:v>9- Genel olarak Genel Sekreterlik faaliyetlerinden memnunum. / I am generally satisfied with the operation of the General Secretary.</c:v>
                </c:pt>
                <c:pt idx="9">
                  <c:v>ORTALAMA</c:v>
                </c:pt>
              </c:strCache>
            </c:strRef>
          </c:cat>
          <c:val>
            <c:numRef>
              <c:f>'AKADEMİ 2023'!$D$36:$M$36</c:f>
              <c:numCache>
                <c:formatCode>0%</c:formatCode>
                <c:ptCount val="10"/>
                <c:pt idx="0">
                  <c:v>0.91666666666666663</c:v>
                </c:pt>
                <c:pt idx="1">
                  <c:v>0.9107142857142857</c:v>
                </c:pt>
                <c:pt idx="2">
                  <c:v>0.92500000000000004</c:v>
                </c:pt>
                <c:pt idx="3">
                  <c:v>0.90833333333333333</c:v>
                </c:pt>
                <c:pt idx="4">
                  <c:v>0.8833333333333333</c:v>
                </c:pt>
                <c:pt idx="5">
                  <c:v>0.875</c:v>
                </c:pt>
                <c:pt idx="6">
                  <c:v>0.88793103448275867</c:v>
                </c:pt>
                <c:pt idx="7">
                  <c:v>0.875</c:v>
                </c:pt>
                <c:pt idx="8">
                  <c:v>0.87903225806451613</c:v>
                </c:pt>
                <c:pt idx="9">
                  <c:v>0.89108102918586762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D-4EFD-AFC2-56EF594B8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28.05.2024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28.05.2024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28.05.2024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28.05.2024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28.05.2024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5512332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chemeClr val="accent5">
                    <a:lumMod val="50000"/>
                  </a:schemeClr>
                </a:solidFill>
              </a:rPr>
              <a:t>GENEL SEKRETERLİK</a:t>
            </a:r>
            <a:endParaRPr lang="tr-TR" sz="2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32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2023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916402"/>
              </p:ext>
            </p:extLst>
          </p:nvPr>
        </p:nvGraphicFramePr>
        <p:xfrm>
          <a:off x="1326229" y="2624537"/>
          <a:ext cx="6317036" cy="3474654"/>
        </p:xfrm>
        <a:graphic>
          <a:graphicData uri="http://schemas.openxmlformats.org/drawingml/2006/table">
            <a:tbl>
              <a:tblPr/>
              <a:tblGrid>
                <a:gridCol w="202222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13899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15582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11014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Çalışan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çalışmayan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tutulması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aynı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maaşı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alması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Birim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amirleri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ile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toplantı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yapılacaktır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Birim amirleri ile toplantı yapılmıştır.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Bazı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formu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doldurmadan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izin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kullanması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aaş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dağılımlarının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adaletsiz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olması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Temmuz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ayında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iyileştirme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yapılması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planlamaktadır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İyileştirme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yapılmıştır.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GÖRÜŞLERİNİZ</a:t>
            </a:r>
            <a:endParaRPr lang="en-US" sz="28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solidFill>
                  <a:srgbClr val="0F2303"/>
                </a:solidFill>
              </a:rPr>
              <a:t>İç </a:t>
            </a:r>
            <a:r>
              <a:rPr lang="en-US" sz="2400" b="1" dirty="0" err="1" smtClean="0">
                <a:solidFill>
                  <a:srgbClr val="0F2303"/>
                </a:solidFill>
              </a:rPr>
              <a:t>Denetim</a:t>
            </a:r>
            <a:r>
              <a:rPr lang="en-US" sz="2400" b="1" dirty="0" smtClean="0">
                <a:solidFill>
                  <a:srgbClr val="0F2303"/>
                </a:solidFill>
              </a:rPr>
              <a:t> </a:t>
            </a:r>
            <a:r>
              <a:rPr lang="en-US" sz="2400" b="1" dirty="0" err="1" smtClean="0">
                <a:solidFill>
                  <a:srgbClr val="0F2303"/>
                </a:solidFill>
              </a:rPr>
              <a:t>Puanı</a:t>
            </a:r>
            <a:r>
              <a:rPr lang="en-US" sz="2400" b="1" dirty="0" smtClean="0">
                <a:solidFill>
                  <a:srgbClr val="0F2303"/>
                </a:solidFill>
              </a:rPr>
              <a:t> %</a:t>
            </a:r>
            <a:r>
              <a:rPr lang="tr-TR" sz="2400" b="1" dirty="0" smtClean="0">
                <a:solidFill>
                  <a:srgbClr val="0F2303"/>
                </a:solidFill>
              </a:rPr>
              <a:t>99</a:t>
            </a:r>
            <a:endParaRPr lang="tr-TR" sz="2400" b="1" dirty="0">
              <a:solidFill>
                <a:srgbClr val="0F2303"/>
              </a:solidFill>
            </a:endParaRP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60" y="1933575"/>
            <a:ext cx="3959604" cy="49244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21" y="1933575"/>
            <a:ext cx="4167124" cy="140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Resim 64"/>
          <p:cNvPicPr/>
          <p:nvPr/>
        </p:nvPicPr>
        <p:blipFill rotWithShape="1">
          <a:blip r:embed="rId3"/>
          <a:srcRect l="16059" t="9884" r="1095" b="4460"/>
          <a:stretch/>
        </p:blipFill>
        <p:spPr bwMode="auto">
          <a:xfrm>
            <a:off x="1155700" y="1607543"/>
            <a:ext cx="7099300" cy="4513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Resim 64"/>
          <p:cNvPicPr/>
          <p:nvPr/>
        </p:nvPicPr>
        <p:blipFill rotWithShape="1">
          <a:blip r:embed="rId3"/>
          <a:srcRect l="15529" t="16524" b="4994"/>
          <a:stretch/>
        </p:blipFill>
        <p:spPr bwMode="auto">
          <a:xfrm>
            <a:off x="1371600" y="2070118"/>
            <a:ext cx="6692900" cy="42290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1778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KURUMSALLAŞMA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3" y="310487"/>
            <a:ext cx="1951851" cy="41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300" y="1920753"/>
            <a:ext cx="6591300" cy="434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54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1445557" y="1491846"/>
            <a:ext cx="625288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C0D0D"/>
                </a:solidFill>
              </a:rPr>
              <a:t>Üniversitenin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yeşil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sürdürülebilir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 smtClean="0">
                <a:solidFill>
                  <a:srgbClr val="0C0D0D"/>
                </a:solidFill>
              </a:rPr>
              <a:t>kamp</a:t>
            </a:r>
            <a:r>
              <a:rPr lang="tr-TR" dirty="0">
                <a:solidFill>
                  <a:srgbClr val="0C0D0D"/>
                </a:solidFill>
              </a:rPr>
              <a:t>ü</a:t>
            </a:r>
            <a:r>
              <a:rPr lang="en-US" dirty="0" smtClean="0">
                <a:solidFill>
                  <a:srgbClr val="0C0D0D"/>
                </a:solidFill>
              </a:rPr>
              <a:t>s </a:t>
            </a:r>
            <a:r>
              <a:rPr lang="en-US" dirty="0" err="1">
                <a:solidFill>
                  <a:srgbClr val="0C0D0D"/>
                </a:solidFill>
              </a:rPr>
              <a:t>hedeflerine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ulaşması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için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 smtClean="0">
                <a:solidFill>
                  <a:srgbClr val="0C0D0D"/>
                </a:solidFill>
              </a:rPr>
              <a:t>gerekli</a:t>
            </a:r>
            <a:r>
              <a:rPr lang="tr-TR" dirty="0">
                <a:solidFill>
                  <a:srgbClr val="0C0D0D"/>
                </a:solidFill>
              </a:rPr>
              <a:t> </a:t>
            </a:r>
            <a:r>
              <a:rPr lang="en-US" dirty="0" err="1" smtClean="0">
                <a:solidFill>
                  <a:srgbClr val="0C0D0D"/>
                </a:solidFill>
              </a:rPr>
              <a:t>süreçlerin</a:t>
            </a:r>
            <a:r>
              <a:rPr lang="en-US" dirty="0" smtClean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gerçekleştirilmesi</a:t>
            </a:r>
            <a:endParaRPr lang="en-US" dirty="0">
              <a:solidFill>
                <a:srgbClr val="0C0D0D"/>
              </a:solidFill>
            </a:endParaRPr>
          </a:p>
          <a:p>
            <a:endParaRPr lang="en-US" dirty="0">
              <a:solidFill>
                <a:srgbClr val="0C0D0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C0D0D"/>
                </a:solidFill>
              </a:rPr>
              <a:t>Sıfır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Atık</a:t>
            </a:r>
            <a:endParaRPr lang="en-US" dirty="0">
              <a:solidFill>
                <a:srgbClr val="0C0D0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C0D0D"/>
                </a:solidFill>
              </a:rPr>
              <a:t>Kamp</a:t>
            </a:r>
            <a:r>
              <a:rPr lang="tr-TR" dirty="0" smtClean="0">
                <a:solidFill>
                  <a:srgbClr val="0C0D0D"/>
                </a:solidFill>
              </a:rPr>
              <a:t>ü</a:t>
            </a:r>
            <a:r>
              <a:rPr lang="en-US" dirty="0" smtClean="0">
                <a:solidFill>
                  <a:srgbClr val="0C0D0D"/>
                </a:solidFill>
              </a:rPr>
              <a:t>s </a:t>
            </a:r>
            <a:r>
              <a:rPr lang="en-US" dirty="0" err="1">
                <a:solidFill>
                  <a:srgbClr val="0C0D0D"/>
                </a:solidFill>
              </a:rPr>
              <a:t>ağaçlandırması</a:t>
            </a:r>
            <a:endParaRPr lang="en-US" dirty="0">
              <a:solidFill>
                <a:srgbClr val="0C0D0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C0D0D"/>
                </a:solidFill>
              </a:rPr>
              <a:t>Yeniden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kullanım</a:t>
            </a:r>
            <a:endParaRPr lang="en-US" dirty="0">
              <a:solidFill>
                <a:srgbClr val="0C0D0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C0D0D"/>
                </a:solidFill>
              </a:rPr>
              <a:t>Enerji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verimliliği</a:t>
            </a:r>
            <a:endParaRPr lang="en-US" dirty="0">
              <a:solidFill>
                <a:srgbClr val="0C0D0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err="1">
                <a:solidFill>
                  <a:srgbClr val="0C0D0D"/>
                </a:solidFill>
              </a:rPr>
              <a:t>Yenilenebilir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enerji</a:t>
            </a:r>
            <a:r>
              <a:rPr lang="en-US" dirty="0">
                <a:solidFill>
                  <a:srgbClr val="0C0D0D"/>
                </a:solidFill>
              </a:rPr>
              <a:t> (</a:t>
            </a:r>
            <a:r>
              <a:rPr lang="en-US" dirty="0" err="1">
                <a:solidFill>
                  <a:srgbClr val="0C0D0D"/>
                </a:solidFill>
              </a:rPr>
              <a:t>Güneş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Sistemleri</a:t>
            </a:r>
            <a:r>
              <a:rPr lang="en-US" dirty="0">
                <a:solidFill>
                  <a:srgbClr val="0C0D0D"/>
                </a:solidFill>
              </a:rPr>
              <a:t>) </a:t>
            </a:r>
            <a:r>
              <a:rPr lang="en-US" dirty="0" err="1">
                <a:solidFill>
                  <a:srgbClr val="0C0D0D"/>
                </a:solidFill>
              </a:rPr>
              <a:t>sistemlerinin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kurulması</a:t>
            </a:r>
            <a:endParaRPr lang="en-US" dirty="0">
              <a:solidFill>
                <a:srgbClr val="0C0D0D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C0D0D"/>
                </a:solidFill>
              </a:rPr>
              <a:t>Kamp</a:t>
            </a:r>
            <a:r>
              <a:rPr lang="tr-TR" dirty="0" smtClean="0">
                <a:solidFill>
                  <a:srgbClr val="0C0D0D"/>
                </a:solidFill>
              </a:rPr>
              <a:t>ü</a:t>
            </a:r>
            <a:r>
              <a:rPr lang="en-US" dirty="0" smtClean="0">
                <a:solidFill>
                  <a:srgbClr val="0C0D0D"/>
                </a:solidFill>
              </a:rPr>
              <a:t>s </a:t>
            </a:r>
            <a:r>
              <a:rPr lang="en-US" dirty="0" err="1">
                <a:solidFill>
                  <a:srgbClr val="0C0D0D"/>
                </a:solidFill>
              </a:rPr>
              <a:t>içi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>
                <a:solidFill>
                  <a:srgbClr val="0C0D0D"/>
                </a:solidFill>
              </a:rPr>
              <a:t>peyzaj</a:t>
            </a:r>
            <a:r>
              <a:rPr lang="en-US" dirty="0">
                <a:solidFill>
                  <a:srgbClr val="0C0D0D"/>
                </a:solidFill>
              </a:rPr>
              <a:t> </a:t>
            </a:r>
            <a:r>
              <a:rPr lang="en-US" dirty="0" err="1" smtClean="0">
                <a:solidFill>
                  <a:srgbClr val="0C0D0D"/>
                </a:solidFill>
              </a:rPr>
              <a:t>çalışmaları</a:t>
            </a:r>
            <a:endParaRPr lang="tr-TR" dirty="0" smtClean="0">
              <a:solidFill>
                <a:srgbClr val="0C0D0D"/>
              </a:solidFill>
            </a:endParaRPr>
          </a:p>
          <a:p>
            <a:endParaRPr lang="tr-TR" dirty="0">
              <a:solidFill>
                <a:srgbClr val="0C0D0D"/>
              </a:solidFill>
            </a:endParaRPr>
          </a:p>
          <a:p>
            <a:pPr marL="285750" indent="-285750">
              <a:buFontTx/>
              <a:buChar char="-"/>
            </a:pPr>
            <a:r>
              <a:rPr lang="tr-TR" dirty="0">
                <a:solidFill>
                  <a:srgbClr val="0C0D0D"/>
                </a:solidFill>
              </a:rPr>
              <a:t>Öğrenci Bilgi Sisteminin kullanıcı dostu yapıya kavuşturulması.</a:t>
            </a:r>
          </a:p>
          <a:p>
            <a:pPr marL="285750" indent="-285750">
              <a:buFontTx/>
              <a:buChar char="-"/>
            </a:pPr>
            <a:r>
              <a:rPr lang="tr-TR" dirty="0">
                <a:solidFill>
                  <a:srgbClr val="0C0D0D"/>
                </a:solidFill>
              </a:rPr>
              <a:t>Spor  alanlarının arttırılması ve kullanılamayan spor alanlarının aktif hale getirilmesi.</a:t>
            </a:r>
          </a:p>
          <a:p>
            <a:pPr marL="285750" indent="-285750">
              <a:buFontTx/>
              <a:buChar char="-"/>
            </a:pPr>
            <a:r>
              <a:rPr lang="tr-TR" dirty="0" smtClean="0">
                <a:solidFill>
                  <a:srgbClr val="0C0D0D"/>
                </a:solidFill>
              </a:rPr>
              <a:t>Personelin </a:t>
            </a:r>
            <a:r>
              <a:rPr lang="tr-TR" dirty="0">
                <a:solidFill>
                  <a:srgbClr val="0C0D0D"/>
                </a:solidFill>
              </a:rPr>
              <a:t>gelişimine  katkı sağlayacak eğitimlerin, hizmet içi ve kalite eğitimlerinin planlanması.</a:t>
            </a:r>
          </a:p>
          <a:p>
            <a:pPr marL="285750" indent="-285750">
              <a:buFontTx/>
              <a:buChar char="-"/>
            </a:pPr>
            <a:r>
              <a:rPr lang="tr-TR" dirty="0">
                <a:solidFill>
                  <a:srgbClr val="0C0D0D"/>
                </a:solidFill>
              </a:rPr>
              <a:t>Yazılım ihtiyacı bildiren bölümlerin </a:t>
            </a:r>
            <a:r>
              <a:rPr lang="tr-TR" dirty="0" smtClean="0">
                <a:solidFill>
                  <a:srgbClr val="0C0D0D"/>
                </a:solidFill>
              </a:rPr>
              <a:t>(satın </a:t>
            </a:r>
            <a:r>
              <a:rPr lang="tr-TR" dirty="0">
                <a:solidFill>
                  <a:srgbClr val="0C0D0D"/>
                </a:solidFill>
              </a:rPr>
              <a:t>alma, kariyer planlama, SEM) taleplerinin değerlendirilmesi.</a:t>
            </a: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2" name="Dikdörtgen 1"/>
          <p:cNvSpPr/>
          <p:nvPr/>
        </p:nvSpPr>
        <p:spPr>
          <a:xfrm>
            <a:off x="1151323" y="1291399"/>
            <a:ext cx="7221071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rgbClr val="0C0D0D"/>
                </a:solidFill>
              </a:rPr>
              <a:t>Farklılıkları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zenginlik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olarak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algılayan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yapısı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ve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nitelikli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akademik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kadrosu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ile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ait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olduğu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toplumun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değerlerine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sahip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çıkar</a:t>
            </a:r>
            <a:r>
              <a:rPr lang="en-US" sz="1600" dirty="0">
                <a:solidFill>
                  <a:srgbClr val="0C0D0D"/>
                </a:solidFill>
              </a:rPr>
              <a:t>, </a:t>
            </a:r>
            <a:r>
              <a:rPr lang="en-US" sz="1600" dirty="0" err="1">
                <a:solidFill>
                  <a:srgbClr val="0C0D0D"/>
                </a:solidFill>
              </a:rPr>
              <a:t>bilimsel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ve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sosyal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gelişmeleri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takip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eder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ve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katkıda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bulunur</a:t>
            </a:r>
            <a:r>
              <a:rPr lang="en-US" sz="1600" dirty="0">
                <a:solidFill>
                  <a:srgbClr val="0C0D0D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C0D0D"/>
                </a:solidFill>
              </a:rPr>
              <a:t>Bireyin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ve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toplumun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gelişmesine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katkı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sağlayan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eğitim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ve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araştırma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hizmetleri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sunar</a:t>
            </a:r>
            <a:r>
              <a:rPr lang="en-US" sz="1600" dirty="0">
                <a:solidFill>
                  <a:srgbClr val="0C0D0D"/>
                </a:solidFill>
              </a:rPr>
              <a:t>.</a:t>
            </a:r>
          </a:p>
          <a:p>
            <a:r>
              <a:rPr lang="en-US" sz="1600" dirty="0" err="1">
                <a:solidFill>
                  <a:srgbClr val="0C0D0D"/>
                </a:solidFill>
              </a:rPr>
              <a:t>Yenilikçi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programlar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ile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öğrencilerin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eleştirel</a:t>
            </a:r>
            <a:r>
              <a:rPr lang="en-US" sz="1600" dirty="0">
                <a:solidFill>
                  <a:srgbClr val="0C0D0D"/>
                </a:solidFill>
              </a:rPr>
              <a:t>, </a:t>
            </a:r>
            <a:r>
              <a:rPr lang="en-US" sz="1600" dirty="0" err="1">
                <a:solidFill>
                  <a:srgbClr val="0C0D0D"/>
                </a:solidFill>
              </a:rPr>
              <a:t>özgün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ve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bilimsel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düşünmesine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olanak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sağlar</a:t>
            </a:r>
            <a:r>
              <a:rPr lang="en-US" sz="1600" dirty="0" smtClean="0">
                <a:solidFill>
                  <a:srgbClr val="0C0D0D"/>
                </a:solidFill>
              </a:rPr>
              <a:t>.</a:t>
            </a:r>
          </a:p>
          <a:p>
            <a:endParaRPr lang="tr-TR" sz="1600" dirty="0">
              <a:solidFill>
                <a:srgbClr val="0C0D0D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BİRİMİN </a:t>
            </a:r>
            <a:r>
              <a:rPr lang="en-US" b="1" dirty="0">
                <a:solidFill>
                  <a:srgbClr val="FF0000"/>
                </a:solidFill>
              </a:rPr>
              <a:t>VİZYONU</a:t>
            </a:r>
          </a:p>
          <a:p>
            <a:r>
              <a:rPr lang="en-US" sz="1600" dirty="0" err="1">
                <a:solidFill>
                  <a:srgbClr val="0F2303"/>
                </a:solidFill>
              </a:rPr>
              <a:t>Yenilikçi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ve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uygulama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odaklı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bilimsel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araştırmaları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ve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eğitimi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sayesinde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girişimcilikte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öncü</a:t>
            </a:r>
            <a:r>
              <a:rPr lang="en-US" sz="1600" dirty="0">
                <a:solidFill>
                  <a:srgbClr val="0F2303"/>
                </a:solidFill>
              </a:rPr>
              <a:t>, </a:t>
            </a:r>
            <a:r>
              <a:rPr lang="en-US" sz="1600" dirty="0" err="1">
                <a:solidFill>
                  <a:srgbClr val="0F2303"/>
                </a:solidFill>
              </a:rPr>
              <a:t>uluslararası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platformda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rekabet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edebilen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bir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üniversite</a:t>
            </a:r>
            <a:r>
              <a:rPr lang="en-US" sz="1600" dirty="0">
                <a:solidFill>
                  <a:srgbClr val="0F2303"/>
                </a:solidFill>
              </a:rPr>
              <a:t> </a:t>
            </a:r>
            <a:r>
              <a:rPr lang="en-US" sz="1600" dirty="0" err="1">
                <a:solidFill>
                  <a:srgbClr val="0F2303"/>
                </a:solidFill>
              </a:rPr>
              <a:t>olabilmektir</a:t>
            </a:r>
            <a:r>
              <a:rPr lang="en-US" sz="1600" dirty="0">
                <a:solidFill>
                  <a:srgbClr val="0F2303"/>
                </a:solidFill>
              </a:rPr>
              <a:t>. </a:t>
            </a:r>
          </a:p>
          <a:p>
            <a:pPr algn="just" fontAlgn="base">
              <a:lnSpc>
                <a:spcPct val="150000"/>
              </a:lnSpc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KALİTE</a:t>
            </a: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POLİTİKASI</a:t>
            </a:r>
            <a:endParaRPr lang="en-US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1600" dirty="0" err="1">
                <a:solidFill>
                  <a:srgbClr val="0C0D0D"/>
                </a:solidFill>
              </a:rPr>
              <a:t>Tüm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paydaşların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ihtiyaç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ve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beklentilerini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karşılamak</a:t>
            </a:r>
            <a:r>
              <a:rPr lang="en-US" sz="1600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sz="1600" dirty="0" err="1">
                <a:solidFill>
                  <a:srgbClr val="0C0D0D"/>
                </a:solidFill>
              </a:rPr>
              <a:t>Teknolojiyi</a:t>
            </a:r>
            <a:r>
              <a:rPr lang="en-US" sz="1600" dirty="0">
                <a:solidFill>
                  <a:srgbClr val="0C0D0D"/>
                </a:solidFill>
              </a:rPr>
              <a:t> her </a:t>
            </a:r>
            <a:r>
              <a:rPr lang="en-US" sz="1600" dirty="0" err="1">
                <a:solidFill>
                  <a:srgbClr val="0C0D0D"/>
                </a:solidFill>
              </a:rPr>
              <a:t>alanda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etkili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kullanmak</a:t>
            </a:r>
            <a:r>
              <a:rPr lang="en-US" sz="1600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sz="1600" dirty="0" err="1">
                <a:solidFill>
                  <a:srgbClr val="0C0D0D"/>
                </a:solidFill>
              </a:rPr>
              <a:t>Çalışanların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niteliklerini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artırıcı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çalışmalar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gerçekleştirmek</a:t>
            </a:r>
            <a:r>
              <a:rPr lang="en-US" sz="1600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sz="1600" dirty="0" err="1">
                <a:solidFill>
                  <a:srgbClr val="0C0D0D"/>
                </a:solidFill>
              </a:rPr>
              <a:t>Eğitim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öğretim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kalitesini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artırmak</a:t>
            </a:r>
            <a:r>
              <a:rPr lang="en-US" sz="1600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sz="1600" dirty="0" err="1">
                <a:solidFill>
                  <a:srgbClr val="0C0D0D"/>
                </a:solidFill>
              </a:rPr>
              <a:t>Araştırma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konusundaki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çalışmalara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hız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vermek</a:t>
            </a:r>
            <a:r>
              <a:rPr lang="en-US" sz="1600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sz="1600" dirty="0" err="1">
                <a:solidFill>
                  <a:srgbClr val="0C0D0D"/>
                </a:solidFill>
              </a:rPr>
              <a:t>Mevzuat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ve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standartları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sürdürülebilir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şekilde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uygulamak</a:t>
            </a:r>
            <a:r>
              <a:rPr lang="en-US" sz="1600" dirty="0">
                <a:solidFill>
                  <a:srgbClr val="0C0D0D"/>
                </a:solidFill>
              </a:rPr>
              <a:t>,</a:t>
            </a:r>
          </a:p>
          <a:p>
            <a:pPr algn="just"/>
            <a:r>
              <a:rPr lang="en-US" sz="1600" dirty="0" err="1">
                <a:solidFill>
                  <a:srgbClr val="0C0D0D"/>
                </a:solidFill>
              </a:rPr>
              <a:t>Uygulanabilir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gereklilikleri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yerine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getirmek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ve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tüm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süreçlerini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sürekli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iyileştiren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bir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kurum</a:t>
            </a:r>
            <a:r>
              <a:rPr lang="en-US" sz="1600" dirty="0">
                <a:solidFill>
                  <a:srgbClr val="0C0D0D"/>
                </a:solidFill>
              </a:rPr>
              <a:t> </a:t>
            </a:r>
            <a:r>
              <a:rPr lang="en-US" sz="1600" dirty="0" err="1">
                <a:solidFill>
                  <a:srgbClr val="0C0D0D"/>
                </a:solidFill>
              </a:rPr>
              <a:t>olabilmektir</a:t>
            </a:r>
            <a:r>
              <a:rPr lang="en-US" sz="1600" dirty="0">
                <a:solidFill>
                  <a:srgbClr val="0C0D0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053" y="1233664"/>
            <a:ext cx="6639100" cy="53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932833" y="258069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431285"/>
              </p:ext>
            </p:extLst>
          </p:nvPr>
        </p:nvGraphicFramePr>
        <p:xfrm>
          <a:off x="1317812" y="941893"/>
          <a:ext cx="6306670" cy="5862658"/>
        </p:xfrm>
        <a:graphic>
          <a:graphicData uri="http://schemas.openxmlformats.org/drawingml/2006/table">
            <a:tbl>
              <a:tblPr/>
              <a:tblGrid>
                <a:gridCol w="2002017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143894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160759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22478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Rektörlük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Mevzuat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İşlerin zamanında ve doğru şekilde yerine getirilmesi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Genel Sekreterlik çalışanları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Hizmeti Üreten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Motivasyon, kariyer,ücret, devamlılık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Tüm Akademik Kadro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Hizmet alan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Hizmet ve talebin yerine getirilmesi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Tüm İdari Birimler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Hizmet alan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Hizmet ve talebin yerine getirilmesi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175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Öğrenciler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Hizmet alan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Hizmet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175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Belediyeler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 ve Destekler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Antalya İl Göç İdaresi Müdürlüğü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Mevzuat / Hizmet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Bilgi / Belge İstemi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Antalya Sosyal Güvenlik İl Müdürlüğü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Mevzuat / Hizmet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Bilgi / Belge İstemi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Antalya Gençlik ve Spor İl Müdürlüğü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Mevzuat / Hizmet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Bilgi / Belge İstemi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Antalya İl Milli Eğitim Müdürlüğü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 ve Destekler, Tanıtım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675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Diğer Üniversiteler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Ortak Pazarda Rekabet,Bilgi Paylaşımı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Sürdürülebilir Bilgi Paylaşımı,Önlenen Haksız Rekabet,Güçlü İletişim  ve Empati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5086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Akdeniz Üniversitesi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Bölgesel Yakınlık,Bilgi Paylaşımı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Sürdürülebilir Bilgi Paylaşımı ,Ortak Projeler,Güçlü İletişim  ve Empati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419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YÖK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Mevzuat Yaratıcı Üst Kurum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Mevzuata Uyum,Akademik Başarı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67531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Yükseköğretim Kalite Kurulu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ABÜ İç Kalite Güvence Sisteminin oluşturulması ve ABÜ iç kalite güvencesinin artırılması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121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8304B644-425E-4186-B593-E25613CE9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4447400"/>
              </p:ext>
            </p:extLst>
          </p:nvPr>
        </p:nvGraphicFramePr>
        <p:xfrm>
          <a:off x="1696178" y="1385082"/>
          <a:ext cx="5472441" cy="5327150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Printer </a:t>
                      </a: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Kağıt Öğütücü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4E4BC37B-8B6C-4421-8472-B24C6619D2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58518"/>
              </p:ext>
            </p:extLst>
          </p:nvPr>
        </p:nvGraphicFramePr>
        <p:xfrm>
          <a:off x="1696178" y="1385082"/>
          <a:ext cx="5472441" cy="5231359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UBS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58518"/>
              </p:ext>
            </p:extLst>
          </p:nvPr>
        </p:nvGraphicFramePr>
        <p:xfrm>
          <a:off x="1696178" y="1385082"/>
          <a:ext cx="5472441" cy="5945452"/>
        </p:xfrm>
        <a:graphic>
          <a:graphicData uri="http://schemas.openxmlformats.org/drawingml/2006/table">
            <a:tbl>
              <a:tblPr/>
              <a:tblGrid>
                <a:gridCol w="1041192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 Yardımcısı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 Asistanı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o 15">
            <a:extLst>
              <a:ext uri="{FF2B5EF4-FFF2-40B4-BE49-F238E27FC236}">
                <a16:creationId xmlns:a16="http://schemas.microsoft.com/office/drawing/2014/main" id="{7E8F6B1F-7395-5B4F-BC3D-3385FEA612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5048488"/>
              </p:ext>
            </p:extLst>
          </p:nvPr>
        </p:nvGraphicFramePr>
        <p:xfrm>
          <a:off x="323528" y="1748847"/>
          <a:ext cx="8203223" cy="18807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47019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İdari personelin motivasyon eksikliği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47019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28.07.2024</a:t>
                      </a:r>
                    </a:p>
                  </a:txBody>
                  <a:tcPr marL="6350" marR="6350" marT="635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47019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İnsan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Kaynakları Müdürlüğü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470191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İnsan Kaynakları Müdürlüğü’nün akademik ve idari personelden eğitim taleplerini alarak bir eğitim-motivasyon programı hazırlaması.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09237"/>
              </p:ext>
            </p:extLst>
          </p:nvPr>
        </p:nvGraphicFramePr>
        <p:xfrm>
          <a:off x="403411" y="1573306"/>
          <a:ext cx="5351929" cy="2447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3281847"/>
              </p:ext>
            </p:extLst>
          </p:nvPr>
        </p:nvGraphicFramePr>
        <p:xfrm>
          <a:off x="3455894" y="4168589"/>
          <a:ext cx="4807358" cy="2460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1075</TotalTime>
  <Words>617</Words>
  <Application>Microsoft Office PowerPoint</Application>
  <PresentationFormat>Ekran Gösterisi (4:3)</PresentationFormat>
  <Paragraphs>265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Wingdings</vt:lpstr>
      <vt:lpstr>Wingdings 3</vt:lpstr>
      <vt:lpstr>İyon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Gökçe CAN</cp:lastModifiedBy>
  <cp:revision>73</cp:revision>
  <dcterms:created xsi:type="dcterms:W3CDTF">2020-01-20T10:44:30Z</dcterms:created>
  <dcterms:modified xsi:type="dcterms:W3CDTF">2024-05-28T13:32:55Z</dcterms:modified>
</cp:coreProperties>
</file>