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88" r:id="rId3"/>
    <p:sldId id="347" r:id="rId4"/>
    <p:sldId id="346" r:id="rId5"/>
    <p:sldId id="320" r:id="rId6"/>
    <p:sldId id="285" r:id="rId7"/>
    <p:sldId id="353" r:id="rId8"/>
    <p:sldId id="363" r:id="rId9"/>
    <p:sldId id="364" r:id="rId10"/>
    <p:sldId id="365" r:id="rId11"/>
    <p:sldId id="366" r:id="rId12"/>
    <p:sldId id="368" r:id="rId13"/>
    <p:sldId id="367" r:id="rId14"/>
    <p:sldId id="369" r:id="rId15"/>
    <p:sldId id="358" r:id="rId16"/>
    <p:sldId id="352" r:id="rId17"/>
    <p:sldId id="357" r:id="rId18"/>
    <p:sldId id="359" r:id="rId19"/>
    <p:sldId id="361" r:id="rId20"/>
    <p:sldId id="362" r:id="rId21"/>
    <p:sldId id="278"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46"/>
            <p14:sldId id="320"/>
            <p14:sldId id="285"/>
            <p14:sldId id="353"/>
            <p14:sldId id="363"/>
            <p14:sldId id="364"/>
            <p14:sldId id="365"/>
            <p14:sldId id="366"/>
            <p14:sldId id="368"/>
            <p14:sldId id="367"/>
            <p14:sldId id="369"/>
            <p14:sldId id="358"/>
            <p14:sldId id="352"/>
            <p14:sldId id="357"/>
            <p14:sldId id="359"/>
            <p14:sldId id="361"/>
            <p14:sldId id="36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D0D"/>
    <a:srgbClr val="0F2303"/>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2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27.05.2024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14</a:t>
            </a:fld>
            <a:endParaRPr lang="tr-TR"/>
          </a:p>
        </p:txBody>
      </p:sp>
    </p:spTree>
    <p:extLst>
      <p:ext uri="{BB962C8B-B14F-4D97-AF65-F5344CB8AC3E}">
        <p14:creationId xmlns:p14="http://schemas.microsoft.com/office/powerpoint/2010/main" val="250790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27.05.2024</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27.05.2024</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27.05.2024</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27.05.2024</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27.05.2024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2024 </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pic>
        <p:nvPicPr>
          <p:cNvPr id="2" name="Resim 1"/>
          <p:cNvPicPr>
            <a:picLocks noChangeAspect="1"/>
          </p:cNvPicPr>
          <p:nvPr/>
        </p:nvPicPr>
        <p:blipFill>
          <a:blip r:embed="rId3"/>
          <a:stretch>
            <a:fillRect/>
          </a:stretch>
        </p:blipFill>
        <p:spPr>
          <a:xfrm>
            <a:off x="1892000" y="4307429"/>
            <a:ext cx="5432007" cy="1920406"/>
          </a:xfrm>
          <a:prstGeom prst="rect">
            <a:avLst/>
          </a:prstGeom>
        </p:spPr>
      </p:pic>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0" y="5459960"/>
            <a:ext cx="9507026" cy="1477328"/>
          </a:xfrm>
          <a:prstGeom prst="rect">
            <a:avLst/>
          </a:prstGeom>
          <a:noFill/>
        </p:spPr>
        <p:txBody>
          <a:bodyPr wrap="none" rtlCol="0">
            <a:spAutoFit/>
          </a:bodyPr>
          <a:lstStyle/>
          <a:p>
            <a:r>
              <a:rPr lang="tr-TR" sz="1700" b="1" dirty="0" smtClean="0">
                <a:solidFill>
                  <a:srgbClr val="0C0D0D"/>
                </a:solidFill>
              </a:rPr>
              <a:t>Anket yorumu: 1)</a:t>
            </a:r>
            <a:r>
              <a:rPr lang="tr-TR" dirty="0" smtClean="0">
                <a:solidFill>
                  <a:srgbClr val="0C0D0D"/>
                </a:solidFill>
              </a:rPr>
              <a:t>Sezgin </a:t>
            </a:r>
            <a:r>
              <a:rPr lang="tr-TR" dirty="0">
                <a:solidFill>
                  <a:srgbClr val="0C0D0D"/>
                </a:solidFill>
              </a:rPr>
              <a:t>hocamız katılımcıları yine bilgi seline </a:t>
            </a:r>
            <a:r>
              <a:rPr lang="tr-TR" dirty="0" err="1">
                <a:solidFill>
                  <a:srgbClr val="0C0D0D"/>
                </a:solidFill>
              </a:rPr>
              <a:t>boğdu.Son</a:t>
            </a:r>
            <a:r>
              <a:rPr lang="tr-TR" dirty="0">
                <a:solidFill>
                  <a:srgbClr val="0C0D0D"/>
                </a:solidFill>
              </a:rPr>
              <a:t> kısımlar süre yetmediği için </a:t>
            </a:r>
            <a:endParaRPr lang="tr-TR" dirty="0" smtClean="0">
              <a:solidFill>
                <a:srgbClr val="0C0D0D"/>
              </a:solidFill>
            </a:endParaRPr>
          </a:p>
          <a:p>
            <a:r>
              <a:rPr lang="tr-TR" dirty="0" smtClean="0">
                <a:solidFill>
                  <a:srgbClr val="0C0D0D"/>
                </a:solidFill>
              </a:rPr>
              <a:t>biraz </a:t>
            </a:r>
            <a:r>
              <a:rPr lang="tr-TR" dirty="0">
                <a:solidFill>
                  <a:srgbClr val="0C0D0D"/>
                </a:solidFill>
              </a:rPr>
              <a:t>hızlı geçildi. </a:t>
            </a:r>
            <a:r>
              <a:rPr lang="tr-TR" dirty="0" smtClean="0">
                <a:solidFill>
                  <a:srgbClr val="0C0D0D"/>
                </a:solidFill>
              </a:rPr>
              <a:t>Ayrıca </a:t>
            </a:r>
            <a:r>
              <a:rPr lang="tr-TR" dirty="0">
                <a:solidFill>
                  <a:srgbClr val="0C0D0D"/>
                </a:solidFill>
              </a:rPr>
              <a:t>akademiden olmayan vatandaşların katıldığını görmek de mutlu </a:t>
            </a:r>
            <a:r>
              <a:rPr lang="tr-TR" dirty="0" smtClean="0">
                <a:solidFill>
                  <a:srgbClr val="0C0D0D"/>
                </a:solidFill>
              </a:rPr>
              <a:t>etti</a:t>
            </a:r>
          </a:p>
          <a:p>
            <a:r>
              <a:rPr lang="tr-TR" dirty="0" smtClean="0">
                <a:solidFill>
                  <a:srgbClr val="0C0D0D"/>
                </a:solidFill>
              </a:rPr>
              <a:t>.Bu </a:t>
            </a:r>
            <a:r>
              <a:rPr lang="tr-TR" dirty="0">
                <a:solidFill>
                  <a:srgbClr val="0C0D0D"/>
                </a:solidFill>
              </a:rPr>
              <a:t>tarz etkinlikler vasıtasıyla halkımızın aydınlanmasına katkı sağlanması ve halkla daha fazla </a:t>
            </a:r>
            <a:endParaRPr lang="tr-TR" dirty="0" smtClean="0">
              <a:solidFill>
                <a:srgbClr val="0C0D0D"/>
              </a:solidFill>
            </a:endParaRPr>
          </a:p>
          <a:p>
            <a:r>
              <a:rPr lang="tr-TR" dirty="0" smtClean="0">
                <a:solidFill>
                  <a:srgbClr val="0C0D0D"/>
                </a:solidFill>
              </a:rPr>
              <a:t>iletişim </a:t>
            </a:r>
            <a:r>
              <a:rPr lang="tr-TR" dirty="0">
                <a:solidFill>
                  <a:srgbClr val="0C0D0D"/>
                </a:solidFill>
              </a:rPr>
              <a:t>kurulması temennisiyle</a:t>
            </a:r>
            <a:r>
              <a:rPr lang="tr-TR" b="1" dirty="0">
                <a:solidFill>
                  <a:srgbClr val="0C0D0D"/>
                </a:solidFill>
              </a:rPr>
              <a:t>.</a:t>
            </a:r>
            <a:r>
              <a:rPr lang="tr-TR" sz="1600" b="1" dirty="0">
                <a:solidFill>
                  <a:srgbClr val="0C0D0D"/>
                </a:solidFill>
              </a:rPr>
              <a:t> </a:t>
            </a:r>
            <a:r>
              <a:rPr lang="tr-TR" sz="1700" b="1" dirty="0" smtClean="0">
                <a:solidFill>
                  <a:srgbClr val="0C0D0D"/>
                </a:solidFill>
              </a:rPr>
              <a:t> </a:t>
            </a:r>
          </a:p>
          <a:p>
            <a:r>
              <a:rPr lang="tr-TR" sz="1700" b="1" dirty="0" smtClean="0">
                <a:solidFill>
                  <a:srgbClr val="0C0D0D"/>
                </a:solidFill>
              </a:rPr>
              <a:t>2) </a:t>
            </a:r>
            <a:r>
              <a:rPr lang="tr-TR" b="1" dirty="0">
                <a:solidFill>
                  <a:srgbClr val="0C0D0D"/>
                </a:solidFill>
              </a:rPr>
              <a:t>Sezgin hocamıza teşekkür ederim. Çok verimli bir konferanstı. </a:t>
            </a:r>
            <a:endParaRPr lang="tr-TR" sz="1700" b="1" dirty="0">
              <a:solidFill>
                <a:srgbClr val="0C0D0D"/>
              </a:solidFill>
            </a:endParaRPr>
          </a:p>
        </p:txBody>
      </p:sp>
      <p:pic>
        <p:nvPicPr>
          <p:cNvPr id="5" name="Resim 4"/>
          <p:cNvPicPr>
            <a:picLocks noChangeAspect="1"/>
          </p:cNvPicPr>
          <p:nvPr/>
        </p:nvPicPr>
        <p:blipFill>
          <a:blip r:embed="rId3"/>
          <a:stretch>
            <a:fillRect/>
          </a:stretch>
        </p:blipFill>
        <p:spPr>
          <a:xfrm>
            <a:off x="249561" y="1475062"/>
            <a:ext cx="8644877" cy="3907875"/>
          </a:xfrm>
          <a:prstGeom prst="rect">
            <a:avLst/>
          </a:prstGeom>
        </p:spPr>
      </p:pic>
    </p:spTree>
    <p:extLst>
      <p:ext uri="{BB962C8B-B14F-4D97-AF65-F5344CB8AC3E}">
        <p14:creationId xmlns:p14="http://schemas.microsoft.com/office/powerpoint/2010/main" val="1370226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252609" y="1575655"/>
            <a:ext cx="8638781" cy="3706689"/>
          </a:xfrm>
          <a:prstGeom prst="rect">
            <a:avLst/>
          </a:prstGeom>
        </p:spPr>
      </p:pic>
    </p:spTree>
    <p:extLst>
      <p:ext uri="{BB962C8B-B14F-4D97-AF65-F5344CB8AC3E}">
        <p14:creationId xmlns:p14="http://schemas.microsoft.com/office/powerpoint/2010/main" val="3621463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a:stretch>
            <a:fillRect/>
          </a:stretch>
        </p:blipFill>
        <p:spPr>
          <a:xfrm>
            <a:off x="252609" y="1575655"/>
            <a:ext cx="8638781" cy="3706689"/>
          </a:xfrm>
          <a:prstGeom prst="rect">
            <a:avLst/>
          </a:prstGeom>
        </p:spPr>
      </p:pic>
    </p:spTree>
    <p:extLst>
      <p:ext uri="{BB962C8B-B14F-4D97-AF65-F5344CB8AC3E}">
        <p14:creationId xmlns:p14="http://schemas.microsoft.com/office/powerpoint/2010/main" val="58935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a:stretch>
            <a:fillRect/>
          </a:stretch>
        </p:blipFill>
        <p:spPr>
          <a:xfrm>
            <a:off x="252609" y="1575655"/>
            <a:ext cx="8638781" cy="3706689"/>
          </a:xfrm>
          <a:prstGeom prst="rect">
            <a:avLst/>
          </a:prstGeom>
        </p:spPr>
      </p:pic>
      <p:sp>
        <p:nvSpPr>
          <p:cNvPr id="5" name="Metin kutusu 4"/>
          <p:cNvSpPr txBox="1"/>
          <p:nvPr/>
        </p:nvSpPr>
        <p:spPr>
          <a:xfrm>
            <a:off x="412955" y="6060124"/>
            <a:ext cx="7737987" cy="646331"/>
          </a:xfrm>
          <a:prstGeom prst="rect">
            <a:avLst/>
          </a:prstGeom>
          <a:noFill/>
        </p:spPr>
        <p:txBody>
          <a:bodyPr wrap="square" rtlCol="0">
            <a:spAutoFit/>
          </a:bodyPr>
          <a:lstStyle/>
          <a:p>
            <a:r>
              <a:rPr lang="tr-TR" b="1" dirty="0" smtClean="0">
                <a:solidFill>
                  <a:srgbClr val="0C0D0D"/>
                </a:solidFill>
              </a:rPr>
              <a:t>Anket yorumu: Hocamın </a:t>
            </a:r>
            <a:r>
              <a:rPr lang="tr-TR" b="1" dirty="0">
                <a:solidFill>
                  <a:srgbClr val="0C0D0D"/>
                </a:solidFill>
              </a:rPr>
              <a:t>sunumu harikaydı çok teşekkür ederiz verdiği bilgiler için</a:t>
            </a:r>
          </a:p>
        </p:txBody>
      </p:sp>
    </p:spTree>
    <p:extLst>
      <p:ext uri="{BB962C8B-B14F-4D97-AF65-F5344CB8AC3E}">
        <p14:creationId xmlns:p14="http://schemas.microsoft.com/office/powerpoint/2010/main" val="325806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344130" y="5398406"/>
            <a:ext cx="7737987" cy="1600438"/>
          </a:xfrm>
          <a:prstGeom prst="rect">
            <a:avLst/>
          </a:prstGeom>
          <a:noFill/>
        </p:spPr>
        <p:txBody>
          <a:bodyPr wrap="square" rtlCol="0">
            <a:spAutoFit/>
          </a:bodyPr>
          <a:lstStyle/>
          <a:p>
            <a:r>
              <a:rPr lang="tr-TR" sz="1600" b="1" dirty="0" smtClean="0">
                <a:solidFill>
                  <a:srgbClr val="0C0D0D"/>
                </a:solidFill>
              </a:rPr>
              <a:t>Anket yorumu: 1) Cumhuriyetimizin </a:t>
            </a:r>
            <a:r>
              <a:rPr lang="tr-TR" sz="1600" b="1" dirty="0">
                <a:solidFill>
                  <a:srgbClr val="0C0D0D"/>
                </a:solidFill>
              </a:rPr>
              <a:t>100. yılı kutlamalarına verdiğiniz katkılar için çok </a:t>
            </a:r>
            <a:r>
              <a:rPr lang="tr-TR" sz="1600" b="1" dirty="0" err="1">
                <a:solidFill>
                  <a:srgbClr val="0C0D0D"/>
                </a:solidFill>
              </a:rPr>
              <a:t>tesekkür</a:t>
            </a:r>
            <a:r>
              <a:rPr lang="tr-TR" sz="1600" b="1" dirty="0">
                <a:solidFill>
                  <a:srgbClr val="0C0D0D"/>
                </a:solidFill>
              </a:rPr>
              <a:t> </a:t>
            </a:r>
            <a:r>
              <a:rPr lang="tr-TR" sz="1600" b="1" dirty="0" smtClean="0">
                <a:solidFill>
                  <a:srgbClr val="0C0D0D"/>
                </a:solidFill>
              </a:rPr>
              <a:t>ederim</a:t>
            </a:r>
            <a:r>
              <a:rPr lang="tr-TR" sz="1600" b="1" dirty="0">
                <a:solidFill>
                  <a:srgbClr val="0C0D0D"/>
                </a:solidFill>
              </a:rPr>
              <a:t> </a:t>
            </a:r>
            <a:r>
              <a:rPr lang="tr-TR" sz="1600" b="1" dirty="0" smtClean="0">
                <a:solidFill>
                  <a:srgbClr val="0C0D0D"/>
                </a:solidFill>
              </a:rPr>
              <a:t>2)</a:t>
            </a:r>
            <a:r>
              <a:rPr lang="en-US" sz="1600" b="1" dirty="0">
                <a:solidFill>
                  <a:srgbClr val="0C0D0D"/>
                </a:solidFill>
              </a:rPr>
              <a:t> It was a great seminar that helped me to increase my curiosity on the Turkish political </a:t>
            </a:r>
            <a:r>
              <a:rPr lang="en-US" sz="1600" b="1" dirty="0" smtClean="0">
                <a:solidFill>
                  <a:srgbClr val="0C0D0D"/>
                </a:solidFill>
              </a:rPr>
              <a:t>past</a:t>
            </a:r>
            <a:r>
              <a:rPr lang="tr-TR" sz="1600" dirty="0"/>
              <a:t> </a:t>
            </a:r>
            <a:r>
              <a:rPr lang="tr-TR" sz="1600" b="1" dirty="0" smtClean="0">
                <a:solidFill>
                  <a:srgbClr val="0C0D0D"/>
                </a:solidFill>
              </a:rPr>
              <a:t>3) </a:t>
            </a:r>
            <a:r>
              <a:rPr lang="tr-TR" sz="1600" b="1" dirty="0">
                <a:solidFill>
                  <a:srgbClr val="0C0D0D"/>
                </a:solidFill>
                <a:latin typeface="Roboto"/>
              </a:rPr>
              <a:t>W</a:t>
            </a:r>
            <a:r>
              <a:rPr lang="en-US" sz="1600" b="1" dirty="0" smtClean="0">
                <a:solidFill>
                  <a:srgbClr val="0C0D0D"/>
                </a:solidFill>
                <a:latin typeface="Roboto"/>
              </a:rPr>
              <a:t>e </a:t>
            </a:r>
            <a:r>
              <a:rPr lang="en-US" sz="1600" b="1" dirty="0">
                <a:solidFill>
                  <a:srgbClr val="0C0D0D"/>
                </a:solidFill>
                <a:latin typeface="Roboto"/>
              </a:rPr>
              <a:t>should have more of such talks, and maybe we can have more than one speaker who present different positions, so it would be very interesting to see how they would debate</a:t>
            </a:r>
            <a:r>
              <a:rPr lang="en-US" sz="1600" b="1" dirty="0">
                <a:solidFill>
                  <a:srgbClr val="0C0D0D"/>
                </a:solidFill>
              </a:rPr>
              <a:t> </a:t>
            </a:r>
            <a:r>
              <a:rPr lang="tr-TR" sz="1600" b="1" dirty="0" smtClean="0">
                <a:solidFill>
                  <a:srgbClr val="0C0D0D"/>
                </a:solidFill>
              </a:rPr>
              <a:t>4)</a:t>
            </a:r>
            <a:r>
              <a:rPr lang="tr-TR" sz="1600" b="1" dirty="0">
                <a:solidFill>
                  <a:srgbClr val="000000"/>
                </a:solidFill>
                <a:latin typeface="Calibri" panose="020F0502020204030204" pitchFamily="34" charset="0"/>
              </a:rPr>
              <a:t> Sayın Murat hocamızı aramızda tekrar görmek çok güzeldi. Daha fazla online konferans görmek dileğiyle. Çok teşekkürler!</a:t>
            </a:r>
            <a:r>
              <a:rPr lang="tr-TR" sz="1600" b="1" dirty="0"/>
              <a:t> </a:t>
            </a:r>
            <a:endParaRPr lang="tr-TR" sz="1600" b="1" dirty="0">
              <a:solidFill>
                <a:srgbClr val="0C0D0D"/>
              </a:solidFill>
            </a:endParaRPr>
          </a:p>
        </p:txBody>
      </p:sp>
      <p:pic>
        <p:nvPicPr>
          <p:cNvPr id="2" name="Resim 1"/>
          <p:cNvPicPr>
            <a:picLocks noChangeAspect="1"/>
          </p:cNvPicPr>
          <p:nvPr/>
        </p:nvPicPr>
        <p:blipFill>
          <a:blip r:embed="rId4"/>
          <a:stretch>
            <a:fillRect/>
          </a:stretch>
        </p:blipFill>
        <p:spPr>
          <a:xfrm>
            <a:off x="252609" y="1575655"/>
            <a:ext cx="8638781" cy="3706689"/>
          </a:xfrm>
          <a:prstGeom prst="rect">
            <a:avLst/>
          </a:prstGeom>
        </p:spPr>
      </p:pic>
    </p:spTree>
    <p:extLst>
      <p:ext uri="{BB962C8B-B14F-4D97-AF65-F5344CB8AC3E}">
        <p14:creationId xmlns:p14="http://schemas.microsoft.com/office/powerpoint/2010/main" val="3412354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stretch>
            <a:fillRect/>
          </a:stretch>
        </p:blipFill>
        <p:spPr>
          <a:xfrm>
            <a:off x="-1" y="1966451"/>
            <a:ext cx="9065343" cy="4657281"/>
          </a:xfrm>
          <a:prstGeom prst="rect">
            <a:avLst/>
          </a:prstGeom>
        </p:spPr>
      </p:pic>
    </p:spTree>
    <p:extLst>
      <p:ext uri="{BB962C8B-B14F-4D97-AF65-F5344CB8AC3E}">
        <p14:creationId xmlns:p14="http://schemas.microsoft.com/office/powerpoint/2010/main" val="380593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3635335486"/>
              </p:ext>
            </p:extLst>
          </p:nvPr>
        </p:nvGraphicFramePr>
        <p:xfrm>
          <a:off x="470388" y="1885208"/>
          <a:ext cx="8203223" cy="2265152"/>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857992">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400" dirty="0">
                          <a:solidFill>
                            <a:srgbClr val="0C0D0D"/>
                          </a:solidFill>
                        </a:rPr>
                        <a:t>Bulgu (DF</a:t>
                      </a:r>
                      <a:r>
                        <a:rPr lang="tr-TR" sz="1400" baseline="0" dirty="0">
                          <a:solidFill>
                            <a:srgbClr val="0C0D0D"/>
                          </a:solidFill>
                        </a:rPr>
                        <a:t>) </a:t>
                      </a:r>
                      <a:r>
                        <a:rPr lang="tr-TR" sz="1400" dirty="0">
                          <a:solidFill>
                            <a:srgbClr val="0C0D0D"/>
                          </a:solidFill>
                        </a:rPr>
                        <a:t>Tanımı </a:t>
                      </a:r>
                      <a:r>
                        <a:rPr lang="tr-TR" sz="1400" baseline="0" dirty="0" smtClean="0">
                          <a:solidFill>
                            <a:srgbClr val="0C0D0D"/>
                          </a:solidFill>
                        </a:rPr>
                        <a:t>: </a:t>
                      </a:r>
                      <a:endParaRPr lang="tr-TR" sz="1400" dirty="0">
                        <a:solidFill>
                          <a:srgbClr val="0C0D0D"/>
                        </a:solidFill>
                      </a:endParaRPr>
                    </a:p>
                  </a:txBody>
                  <a:tcPr>
                    <a:solidFill>
                      <a:schemeClr val="accent6">
                        <a:lumMod val="20000"/>
                        <a:lumOff val="80000"/>
                      </a:schemeClr>
                    </a:solidFill>
                  </a:tcPr>
                </a:tc>
                <a:tc>
                  <a:txBody>
                    <a:bodyPr/>
                    <a:lstStyle/>
                    <a:p>
                      <a:r>
                        <a:rPr lang="tr-TR" sz="1400" dirty="0" smtClean="0">
                          <a:solidFill>
                            <a:srgbClr val="0C0D0D"/>
                          </a:solidFill>
                        </a:rPr>
                        <a:t>4.1. - SP-SP-0001 SPİK dokümanında 3.2.1'de hedefin altında kalındığı ve ilgili madde için DF hazırlanmadığı görülmüştür. İlgili madde için kök neden analizi yapılıp DF hazırlanması gerekmektedir.</a:t>
                      </a:r>
                      <a:endParaRPr lang="tr-TR" sz="140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400" dirty="0">
                          <a:solidFill>
                            <a:srgbClr val="0C0D0D"/>
                          </a:solidFill>
                        </a:rPr>
                        <a:t>Termin Tarihi</a:t>
                      </a:r>
                      <a:r>
                        <a:rPr lang="tr-TR" sz="1400" baseline="0" dirty="0">
                          <a:solidFill>
                            <a:srgbClr val="0C0D0D"/>
                          </a:solidFill>
                        </a:rPr>
                        <a:t> </a:t>
                      </a:r>
                      <a:r>
                        <a:rPr lang="tr-TR" sz="1400" baseline="0" dirty="0" smtClean="0">
                          <a:solidFill>
                            <a:srgbClr val="0C0D0D"/>
                          </a:solidFill>
                        </a:rPr>
                        <a:t>:</a:t>
                      </a:r>
                      <a:endParaRPr lang="tr-TR" sz="1400" dirty="0">
                        <a:solidFill>
                          <a:srgbClr val="0C0D0D"/>
                        </a:solidFill>
                      </a:endParaRPr>
                    </a:p>
                  </a:txBody>
                  <a:tcPr>
                    <a:solidFill>
                      <a:schemeClr val="accent6">
                        <a:lumMod val="20000"/>
                        <a:lumOff val="80000"/>
                      </a:schemeClr>
                    </a:solidFill>
                  </a:tcPr>
                </a:tc>
                <a:tc>
                  <a:txBody>
                    <a:bodyPr/>
                    <a:lstStyle/>
                    <a:p>
                      <a:r>
                        <a:rPr lang="tr-TR" sz="1400" dirty="0" smtClean="0">
                          <a:solidFill>
                            <a:srgbClr val="0C0D0D"/>
                          </a:solidFill>
                        </a:rPr>
                        <a:t>01.06.2024</a:t>
                      </a:r>
                      <a:endParaRPr lang="tr-TR" sz="140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248592">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400" dirty="0">
                          <a:solidFill>
                            <a:srgbClr val="0C0D0D"/>
                          </a:solidFill>
                        </a:rPr>
                        <a:t>Yapılan Geçici</a:t>
                      </a:r>
                      <a:r>
                        <a:rPr lang="tr-TR" sz="1400" baseline="0" dirty="0">
                          <a:solidFill>
                            <a:srgbClr val="0C0D0D"/>
                          </a:solidFill>
                        </a:rPr>
                        <a:t> Faaliyet </a:t>
                      </a:r>
                      <a:r>
                        <a:rPr lang="tr-TR" sz="1400" baseline="0" dirty="0" smtClean="0">
                          <a:solidFill>
                            <a:srgbClr val="0C0D0D"/>
                          </a:solidFill>
                        </a:rPr>
                        <a:t>:</a:t>
                      </a:r>
                      <a:endParaRPr lang="tr-TR" sz="1400" dirty="0">
                        <a:solidFill>
                          <a:srgbClr val="0C0D0D"/>
                        </a:solidFill>
                      </a:endParaRPr>
                    </a:p>
                  </a:txBody>
                  <a:tcPr>
                    <a:solidFill>
                      <a:schemeClr val="accent6">
                        <a:lumMod val="20000"/>
                        <a:lumOff val="80000"/>
                      </a:schemeClr>
                    </a:solidFill>
                  </a:tcPr>
                </a:tc>
                <a:tc>
                  <a:txBody>
                    <a:bodyPr/>
                    <a:lstStyle/>
                    <a:p>
                      <a:endParaRPr lang="tr-TR" sz="140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400" dirty="0">
                          <a:solidFill>
                            <a:srgbClr val="0C0D0D"/>
                          </a:solidFill>
                        </a:rPr>
                        <a:t>Yapılan Kalıcı</a:t>
                      </a:r>
                      <a:r>
                        <a:rPr lang="tr-TR" sz="1400" baseline="0" dirty="0">
                          <a:solidFill>
                            <a:srgbClr val="0C0D0D"/>
                          </a:solidFill>
                        </a:rPr>
                        <a:t> Faaliyet </a:t>
                      </a:r>
                      <a:endParaRPr lang="tr-TR" sz="1400" dirty="0">
                        <a:solidFill>
                          <a:srgbClr val="0C0D0D"/>
                        </a:solidFill>
                      </a:endParaRPr>
                    </a:p>
                  </a:txBody>
                  <a:tcPr>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400" dirty="0" smtClean="0">
                          <a:solidFill>
                            <a:srgbClr val="0C0D0D"/>
                          </a:solidFill>
                        </a:rPr>
                        <a:t>YGG SEPAM toplantısında</a:t>
                      </a:r>
                      <a:r>
                        <a:rPr lang="tr-TR" sz="1400" baseline="0" dirty="0" smtClean="0">
                          <a:solidFill>
                            <a:srgbClr val="0C0D0D"/>
                          </a:solidFill>
                        </a:rPr>
                        <a:t> Kök Neden Analizi yapılarak hedeflenen etkinlik sayısının ondan dörde indirilmesine karar verilmiştir.</a:t>
                      </a:r>
                    </a:p>
                    <a:p>
                      <a:endParaRPr lang="tr-TR" sz="140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6" name="Tablo 5">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1096047700"/>
              </p:ext>
            </p:extLst>
          </p:nvPr>
        </p:nvGraphicFramePr>
        <p:xfrm>
          <a:off x="470387" y="4150360"/>
          <a:ext cx="8203223" cy="1988337"/>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779286">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400" dirty="0">
                          <a:solidFill>
                            <a:srgbClr val="0C0D0D"/>
                          </a:solidFill>
                        </a:rPr>
                        <a:t>Bulgu (DF</a:t>
                      </a:r>
                      <a:r>
                        <a:rPr lang="tr-TR" sz="1400" baseline="0" dirty="0">
                          <a:solidFill>
                            <a:srgbClr val="0C0D0D"/>
                          </a:solidFill>
                        </a:rPr>
                        <a:t>) </a:t>
                      </a:r>
                      <a:r>
                        <a:rPr lang="tr-TR" sz="1400" dirty="0">
                          <a:solidFill>
                            <a:srgbClr val="0C0D0D"/>
                          </a:solidFill>
                        </a:rPr>
                        <a:t>Tanımı </a:t>
                      </a:r>
                      <a:r>
                        <a:rPr lang="tr-TR" sz="1400" baseline="0" dirty="0">
                          <a:solidFill>
                            <a:srgbClr val="0C0D0D"/>
                          </a:solidFill>
                        </a:rPr>
                        <a:t>:….</a:t>
                      </a:r>
                      <a:endParaRPr lang="tr-TR" sz="1400" dirty="0">
                        <a:solidFill>
                          <a:srgbClr val="0C0D0D"/>
                        </a:solidFill>
                      </a:endParaRPr>
                    </a:p>
                  </a:txBody>
                  <a:tcPr>
                    <a:solidFill>
                      <a:schemeClr val="accent6">
                        <a:lumMod val="20000"/>
                        <a:lumOff val="80000"/>
                      </a:schemeClr>
                    </a:solidFill>
                  </a:tcPr>
                </a:tc>
                <a:tc>
                  <a:txBody>
                    <a:bodyPr/>
                    <a:lstStyle/>
                    <a:p>
                      <a:r>
                        <a:rPr lang="tr-TR" sz="1400" b="0" dirty="0" smtClean="0">
                          <a:solidFill>
                            <a:srgbClr val="0C0D0D"/>
                          </a:solidFill>
                        </a:rPr>
                        <a:t>5.3. - Organizasyon Şeması dokümanında belirtilen 'Danışma Kurulu' ve 'Yönetim Kurulu' ile ilgili görev tanımları yoktur. Görev tanımlarının hazırlanması gerekir. </a:t>
                      </a:r>
                      <a:endParaRPr lang="tr-TR" sz="1400" b="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23978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400" dirty="0">
                          <a:solidFill>
                            <a:srgbClr val="0C0D0D"/>
                          </a:solidFill>
                        </a:rPr>
                        <a:t>Termin Tarihi</a:t>
                      </a:r>
                      <a:r>
                        <a:rPr lang="tr-TR" sz="1400" baseline="0" dirty="0">
                          <a:solidFill>
                            <a:srgbClr val="0C0D0D"/>
                          </a:solidFill>
                        </a:rPr>
                        <a:t> : ….</a:t>
                      </a:r>
                      <a:endParaRPr lang="tr-TR" sz="1400" dirty="0">
                        <a:solidFill>
                          <a:srgbClr val="0C0D0D"/>
                        </a:solidFill>
                      </a:endParaRPr>
                    </a:p>
                  </a:txBody>
                  <a:tcPr>
                    <a:solidFill>
                      <a:schemeClr val="accent6">
                        <a:lumMod val="20000"/>
                        <a:lumOff val="80000"/>
                      </a:schemeClr>
                    </a:solidFill>
                  </a:tcPr>
                </a:tc>
                <a:tc>
                  <a:txBody>
                    <a:bodyPr/>
                    <a:lstStyle/>
                    <a:p>
                      <a:r>
                        <a:rPr lang="tr-TR" sz="1400" dirty="0" smtClean="0">
                          <a:solidFill>
                            <a:srgbClr val="0C0D0D"/>
                          </a:solidFill>
                        </a:rPr>
                        <a:t>01.06.2024</a:t>
                      </a:r>
                      <a:endParaRPr lang="tr-TR" sz="140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23978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400" dirty="0">
                          <a:solidFill>
                            <a:srgbClr val="0C0D0D"/>
                          </a:solidFill>
                        </a:rPr>
                        <a:t>Yapılan Geçici</a:t>
                      </a:r>
                      <a:r>
                        <a:rPr lang="tr-TR" sz="1400" baseline="0" dirty="0">
                          <a:solidFill>
                            <a:srgbClr val="0C0D0D"/>
                          </a:solidFill>
                        </a:rPr>
                        <a:t> Faaliyet :….</a:t>
                      </a:r>
                      <a:endParaRPr lang="tr-TR" sz="1400" dirty="0">
                        <a:solidFill>
                          <a:srgbClr val="0C0D0D"/>
                        </a:solidFill>
                      </a:endParaRPr>
                    </a:p>
                  </a:txBody>
                  <a:tcPr>
                    <a:solidFill>
                      <a:schemeClr val="accent6">
                        <a:lumMod val="20000"/>
                        <a:lumOff val="80000"/>
                      </a:schemeClr>
                    </a:solidFill>
                  </a:tcPr>
                </a:tc>
                <a:tc>
                  <a:txBody>
                    <a:bodyPr/>
                    <a:lstStyle/>
                    <a:p>
                      <a:endParaRPr lang="tr-TR" sz="140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59945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400" dirty="0">
                          <a:solidFill>
                            <a:srgbClr val="0C0D0D"/>
                          </a:solidFill>
                        </a:rPr>
                        <a:t>Yapılan Kalıcı</a:t>
                      </a:r>
                      <a:r>
                        <a:rPr lang="tr-TR" sz="1400" baseline="0" dirty="0">
                          <a:solidFill>
                            <a:srgbClr val="0C0D0D"/>
                          </a:solidFill>
                        </a:rPr>
                        <a:t> Faaliyet :…..</a:t>
                      </a:r>
                      <a:endParaRPr lang="tr-TR" sz="1400" dirty="0">
                        <a:solidFill>
                          <a:srgbClr val="0C0D0D"/>
                        </a:solidFill>
                      </a:endParaRPr>
                    </a:p>
                  </a:txBody>
                  <a:tcPr>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400" dirty="0" smtClean="0">
                          <a:solidFill>
                            <a:srgbClr val="0C0D0D"/>
                          </a:solidFill>
                        </a:rPr>
                        <a:t>Görev tanımları yapılarak ilgili </a:t>
                      </a:r>
                      <a:r>
                        <a:rPr lang="tr-TR" sz="1400" dirty="0" err="1" smtClean="0">
                          <a:solidFill>
                            <a:srgbClr val="0C0D0D"/>
                          </a:solidFill>
                        </a:rPr>
                        <a:t>dökümanlar</a:t>
                      </a:r>
                      <a:r>
                        <a:rPr lang="tr-TR" sz="1400" dirty="0" smtClean="0">
                          <a:solidFill>
                            <a:srgbClr val="0C0D0D"/>
                          </a:solidFill>
                        </a:rPr>
                        <a:t> K dosyasına eklenmiştir</a:t>
                      </a:r>
                    </a:p>
                    <a:p>
                      <a:endParaRPr lang="tr-TR" sz="140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082165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51520" y="2615381"/>
            <a:ext cx="8618641" cy="1631216"/>
          </a:xfrm>
          <a:prstGeom prst="rect">
            <a:avLst/>
          </a:prstGeom>
          <a:noFill/>
        </p:spPr>
        <p:txBody>
          <a:bodyPr wrap="none" rtlCol="0">
            <a:spAutoFit/>
          </a:bodyPr>
          <a:lstStyle/>
          <a:p>
            <a:r>
              <a:rPr lang="tr-TR" sz="2000" b="1" dirty="0" smtClean="0">
                <a:solidFill>
                  <a:srgbClr val="0C0D0D"/>
                </a:solidFill>
              </a:rPr>
              <a:t>SEPAM Üniversitemizde ve Üniversite dışında bilinen bir kurum haline gelmiştir.</a:t>
            </a:r>
          </a:p>
          <a:p>
            <a:r>
              <a:rPr lang="tr-TR" sz="2000" b="1" dirty="0" smtClean="0">
                <a:solidFill>
                  <a:srgbClr val="0C0D0D"/>
                </a:solidFill>
              </a:rPr>
              <a:t>Bu bilinirlik ve görünürlüğü arttırmak için </a:t>
            </a:r>
            <a:r>
              <a:rPr lang="tr-TR" sz="2000" b="1" dirty="0" err="1" smtClean="0">
                <a:solidFill>
                  <a:srgbClr val="0C0D0D"/>
                </a:solidFill>
              </a:rPr>
              <a:t>SEPAM’ın</a:t>
            </a:r>
            <a:r>
              <a:rPr lang="tr-TR" sz="2000" b="1" dirty="0" smtClean="0">
                <a:solidFill>
                  <a:srgbClr val="0C0D0D"/>
                </a:solidFill>
              </a:rPr>
              <a:t> akademik ve idari personel </a:t>
            </a:r>
          </a:p>
          <a:p>
            <a:r>
              <a:rPr lang="tr-TR" sz="2000" b="1" dirty="0" err="1" smtClean="0">
                <a:solidFill>
                  <a:srgbClr val="0C0D0D"/>
                </a:solidFill>
              </a:rPr>
              <a:t>İhtiyaçalrı</a:t>
            </a:r>
            <a:r>
              <a:rPr lang="tr-TR" sz="2000" b="1" dirty="0" smtClean="0">
                <a:solidFill>
                  <a:srgbClr val="0C0D0D"/>
                </a:solidFill>
              </a:rPr>
              <a:t> ile birlikte ofis ihtiyaçlarının karşılanması durumunda SEPAM hem </a:t>
            </a:r>
          </a:p>
          <a:p>
            <a:r>
              <a:rPr lang="tr-TR" sz="2000" b="1" dirty="0" smtClean="0">
                <a:solidFill>
                  <a:srgbClr val="0C0D0D"/>
                </a:solidFill>
              </a:rPr>
              <a:t>Türkiye’deki akademik bilgi üretimine hem toplumsal sorumluluğa katkılar </a:t>
            </a:r>
          </a:p>
          <a:p>
            <a:r>
              <a:rPr lang="tr-TR" sz="2000" b="1" dirty="0" smtClean="0">
                <a:solidFill>
                  <a:srgbClr val="0C0D0D"/>
                </a:solidFill>
              </a:rPr>
              <a:t>yapacak kurumsal ve akademik potansiyele sahiptir. </a:t>
            </a:r>
            <a:endParaRPr lang="tr-TR" sz="2000" b="1" dirty="0">
              <a:solidFill>
                <a:srgbClr val="0C0D0D"/>
              </a:solidFill>
            </a:endParaRPr>
          </a:p>
        </p:txBody>
      </p:sp>
    </p:spTree>
    <p:extLst>
      <p:ext uri="{BB962C8B-B14F-4D97-AF65-F5344CB8AC3E}">
        <p14:creationId xmlns:p14="http://schemas.microsoft.com/office/powerpoint/2010/main" val="1346354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0" y="2392381"/>
            <a:ext cx="9060044" cy="2246769"/>
          </a:xfrm>
          <a:prstGeom prst="rect">
            <a:avLst/>
          </a:prstGeom>
          <a:noFill/>
        </p:spPr>
        <p:txBody>
          <a:bodyPr wrap="none" rtlCol="0">
            <a:spAutoFit/>
          </a:bodyPr>
          <a:lstStyle/>
          <a:p>
            <a:r>
              <a:rPr lang="tr-TR" sz="2800" dirty="0" smtClean="0">
                <a:solidFill>
                  <a:srgbClr val="0C0D0D"/>
                </a:solidFill>
              </a:rPr>
              <a:t>SEPAM idari ve akademik personel ve ofis eksikliğine rağmen </a:t>
            </a:r>
          </a:p>
          <a:p>
            <a:r>
              <a:rPr lang="tr-TR" sz="2800" dirty="0" smtClean="0">
                <a:solidFill>
                  <a:srgbClr val="0C0D0D"/>
                </a:solidFill>
              </a:rPr>
              <a:t>Üniversitemizde TÜBİTAK 1001 Projesi yürüten tek araştırma </a:t>
            </a:r>
          </a:p>
          <a:p>
            <a:r>
              <a:rPr lang="tr-TR" sz="2800" dirty="0" smtClean="0">
                <a:solidFill>
                  <a:srgbClr val="0C0D0D"/>
                </a:solidFill>
              </a:rPr>
              <a:t>merkezidir. Kurumsal ve personel eksikliklerinin giderilmesi </a:t>
            </a:r>
          </a:p>
          <a:p>
            <a:r>
              <a:rPr lang="tr-TR" sz="2800" dirty="0" smtClean="0">
                <a:solidFill>
                  <a:srgbClr val="0C0D0D"/>
                </a:solidFill>
              </a:rPr>
              <a:t>durumunda araştırma sayımızı arttırabilme kapasitemiz </a:t>
            </a:r>
          </a:p>
          <a:p>
            <a:r>
              <a:rPr lang="tr-TR" sz="2800" dirty="0" smtClean="0">
                <a:solidFill>
                  <a:srgbClr val="0C0D0D"/>
                </a:solidFill>
              </a:rPr>
              <a:t>akademik olarak mevcuttur.</a:t>
            </a:r>
            <a:endParaRPr lang="tr-TR" sz="2800" dirty="0">
              <a:solidFill>
                <a:srgbClr val="0C0D0D"/>
              </a:solidFill>
            </a:endParaRPr>
          </a:p>
        </p:txBody>
      </p:sp>
    </p:spTree>
    <p:extLst>
      <p:ext uri="{BB962C8B-B14F-4D97-AF65-F5344CB8AC3E}">
        <p14:creationId xmlns:p14="http://schemas.microsoft.com/office/powerpoint/2010/main" val="2179233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121624" y="1679594"/>
            <a:ext cx="4023709" cy="4724809"/>
          </a:xfrm>
          <a:prstGeom prst="rect">
            <a:avLst/>
          </a:prstGeom>
        </p:spPr>
      </p:pic>
      <p:pic>
        <p:nvPicPr>
          <p:cNvPr id="3" name="Resim 2"/>
          <p:cNvPicPr>
            <a:picLocks noChangeAspect="1"/>
          </p:cNvPicPr>
          <p:nvPr/>
        </p:nvPicPr>
        <p:blipFill>
          <a:blip r:embed="rId4"/>
          <a:stretch>
            <a:fillRect/>
          </a:stretch>
        </p:blipFill>
        <p:spPr>
          <a:xfrm>
            <a:off x="4578625" y="1604513"/>
            <a:ext cx="3664014" cy="4724809"/>
          </a:xfrm>
          <a:prstGeom prst="rect">
            <a:avLst/>
          </a:prstGeom>
        </p:spPr>
      </p:pic>
    </p:spTree>
    <p:extLst>
      <p:ext uri="{BB962C8B-B14F-4D97-AF65-F5344CB8AC3E}">
        <p14:creationId xmlns:p14="http://schemas.microsoft.com/office/powerpoint/2010/main" val="2544252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490637" y="5203182"/>
            <a:ext cx="8352928" cy="2031325"/>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POLİTİKASI</a:t>
            </a:r>
          </a:p>
          <a:p>
            <a:pPr lvl="0" algn="just"/>
            <a:r>
              <a:rPr lang="en-US" sz="1200" dirty="0" err="1">
                <a:solidFill>
                  <a:srgbClr val="000000"/>
                </a:solidFill>
                <a:latin typeface="Ariel"/>
              </a:rPr>
              <a:t>Merkezin</a:t>
            </a:r>
            <a:r>
              <a:rPr lang="en-US" sz="1200" dirty="0">
                <a:solidFill>
                  <a:srgbClr val="000000"/>
                </a:solidFill>
                <a:latin typeface="Ariel"/>
              </a:rPr>
              <a:t> </a:t>
            </a:r>
            <a:r>
              <a:rPr lang="en-US" sz="1200" dirty="0" err="1">
                <a:solidFill>
                  <a:srgbClr val="000000"/>
                </a:solidFill>
                <a:latin typeface="Ariel"/>
              </a:rPr>
              <a:t>temel</a:t>
            </a:r>
            <a:r>
              <a:rPr lang="en-US" sz="1200" dirty="0">
                <a:solidFill>
                  <a:srgbClr val="000000"/>
                </a:solidFill>
                <a:latin typeface="Ariel"/>
              </a:rPr>
              <a:t> </a:t>
            </a:r>
            <a:r>
              <a:rPr lang="en-US" sz="1200" dirty="0" err="1">
                <a:solidFill>
                  <a:srgbClr val="000000"/>
                </a:solidFill>
                <a:latin typeface="Ariel"/>
              </a:rPr>
              <a:t>faaliyet</a:t>
            </a:r>
            <a:r>
              <a:rPr lang="en-US" sz="1200" dirty="0">
                <a:solidFill>
                  <a:srgbClr val="000000"/>
                </a:solidFill>
                <a:latin typeface="Ariel"/>
              </a:rPr>
              <a:t> </a:t>
            </a:r>
            <a:r>
              <a:rPr lang="en-US" sz="1200" dirty="0" err="1">
                <a:solidFill>
                  <a:srgbClr val="000000"/>
                </a:solidFill>
                <a:latin typeface="Ariel"/>
              </a:rPr>
              <a:t>alanları</a:t>
            </a:r>
            <a:r>
              <a:rPr lang="en-US" sz="1200" dirty="0">
                <a:solidFill>
                  <a:srgbClr val="000000"/>
                </a:solidFill>
                <a:latin typeface="Ariel"/>
              </a:rPr>
              <a:t>, </a:t>
            </a:r>
            <a:r>
              <a:rPr lang="en-US" sz="1200" dirty="0" err="1">
                <a:solidFill>
                  <a:srgbClr val="000000"/>
                </a:solidFill>
                <a:latin typeface="Ariel"/>
              </a:rPr>
              <a:t>sosyal</a:t>
            </a:r>
            <a:r>
              <a:rPr lang="en-US" sz="1200" dirty="0">
                <a:solidFill>
                  <a:srgbClr val="000000"/>
                </a:solidFill>
                <a:latin typeface="Ariel"/>
              </a:rPr>
              <a:t>, </a:t>
            </a:r>
            <a:r>
              <a:rPr lang="en-US" sz="1200" dirty="0" err="1">
                <a:solidFill>
                  <a:srgbClr val="000000"/>
                </a:solidFill>
                <a:latin typeface="Ariel"/>
              </a:rPr>
              <a:t>ekonomik</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politik</a:t>
            </a:r>
            <a:r>
              <a:rPr lang="en-US" sz="1200" dirty="0">
                <a:solidFill>
                  <a:srgbClr val="000000"/>
                </a:solidFill>
                <a:latin typeface="Ariel"/>
              </a:rPr>
              <a:t> </a:t>
            </a:r>
            <a:r>
              <a:rPr lang="en-US" sz="1200" dirty="0" err="1">
                <a:solidFill>
                  <a:srgbClr val="000000"/>
                </a:solidFill>
                <a:latin typeface="Ariel"/>
              </a:rPr>
              <a:t>konularla</a:t>
            </a:r>
            <a:r>
              <a:rPr lang="en-US" sz="1200" dirty="0">
                <a:solidFill>
                  <a:srgbClr val="000000"/>
                </a:solidFill>
                <a:latin typeface="Ariel"/>
              </a:rPr>
              <a:t> </a:t>
            </a:r>
            <a:r>
              <a:rPr lang="en-US" sz="1200" dirty="0" err="1">
                <a:solidFill>
                  <a:srgbClr val="000000"/>
                </a:solidFill>
                <a:latin typeface="Ariel"/>
              </a:rPr>
              <a:t>ilgili</a:t>
            </a:r>
            <a:r>
              <a:rPr lang="en-US" sz="1200" dirty="0">
                <a:solidFill>
                  <a:srgbClr val="000000"/>
                </a:solidFill>
                <a:latin typeface="Ariel"/>
              </a:rPr>
              <a:t> </a:t>
            </a:r>
            <a:r>
              <a:rPr lang="en-US" sz="1200" dirty="0" err="1">
                <a:solidFill>
                  <a:srgbClr val="000000"/>
                </a:solidFill>
                <a:latin typeface="Ariel"/>
              </a:rPr>
              <a:t>olarak</a:t>
            </a:r>
            <a:r>
              <a:rPr lang="en-US" sz="1200" dirty="0">
                <a:solidFill>
                  <a:srgbClr val="000000"/>
                </a:solidFill>
                <a:latin typeface="Ariel"/>
              </a:rPr>
              <a:t> </a:t>
            </a:r>
            <a:r>
              <a:rPr lang="en-US" sz="1200" dirty="0" err="1">
                <a:solidFill>
                  <a:srgbClr val="000000"/>
                </a:solidFill>
                <a:latin typeface="Ariel"/>
              </a:rPr>
              <a:t>ulusal</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uluslararası</a:t>
            </a:r>
            <a:r>
              <a:rPr lang="en-US" sz="1200" dirty="0">
                <a:solidFill>
                  <a:srgbClr val="000000"/>
                </a:solidFill>
                <a:latin typeface="Ariel"/>
              </a:rPr>
              <a:t> </a:t>
            </a:r>
            <a:r>
              <a:rPr lang="en-US" sz="1200" dirty="0" err="1">
                <a:solidFill>
                  <a:srgbClr val="000000"/>
                </a:solidFill>
                <a:latin typeface="Ariel"/>
              </a:rPr>
              <a:t>düzeylerde</a:t>
            </a:r>
            <a:r>
              <a:rPr lang="en-US" sz="1200" dirty="0">
                <a:solidFill>
                  <a:srgbClr val="000000"/>
                </a:solidFill>
                <a:latin typeface="Ariel"/>
              </a:rPr>
              <a:t> </a:t>
            </a:r>
            <a:r>
              <a:rPr lang="en-US" sz="1200" dirty="0" err="1">
                <a:solidFill>
                  <a:srgbClr val="000000"/>
                </a:solidFill>
                <a:latin typeface="Ariel"/>
              </a:rPr>
              <a:t>konferans</a:t>
            </a:r>
            <a:r>
              <a:rPr lang="en-US" sz="1200" dirty="0">
                <a:solidFill>
                  <a:srgbClr val="000000"/>
                </a:solidFill>
                <a:latin typeface="Ariel"/>
              </a:rPr>
              <a:t>, </a:t>
            </a:r>
            <a:r>
              <a:rPr lang="en-US" sz="1200" dirty="0" err="1">
                <a:solidFill>
                  <a:srgbClr val="000000"/>
                </a:solidFill>
                <a:latin typeface="Ariel"/>
              </a:rPr>
              <a:t>sempozyum</a:t>
            </a:r>
            <a:r>
              <a:rPr lang="en-US" sz="1200" dirty="0">
                <a:solidFill>
                  <a:srgbClr val="000000"/>
                </a:solidFill>
                <a:latin typeface="Ariel"/>
              </a:rPr>
              <a:t>, </a:t>
            </a:r>
            <a:r>
              <a:rPr lang="en-US" sz="1200" dirty="0" err="1">
                <a:solidFill>
                  <a:srgbClr val="000000"/>
                </a:solidFill>
                <a:latin typeface="Ariel"/>
              </a:rPr>
              <a:t>çalıştay</a:t>
            </a:r>
            <a:r>
              <a:rPr lang="en-US" sz="1200" dirty="0">
                <a:solidFill>
                  <a:srgbClr val="000000"/>
                </a:solidFill>
                <a:latin typeface="Ariel"/>
              </a:rPr>
              <a:t>, </a:t>
            </a:r>
            <a:r>
              <a:rPr lang="en-US" sz="1200" dirty="0" err="1">
                <a:solidFill>
                  <a:srgbClr val="000000"/>
                </a:solidFill>
                <a:latin typeface="Ariel"/>
              </a:rPr>
              <a:t>seminer</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benzeri</a:t>
            </a:r>
            <a:r>
              <a:rPr lang="en-US" sz="1200" dirty="0">
                <a:solidFill>
                  <a:srgbClr val="000000"/>
                </a:solidFill>
                <a:latin typeface="Ariel"/>
              </a:rPr>
              <a:t> </a:t>
            </a:r>
            <a:r>
              <a:rPr lang="en-US" sz="1200" dirty="0" err="1">
                <a:solidFill>
                  <a:srgbClr val="000000"/>
                </a:solidFill>
                <a:latin typeface="Ariel"/>
              </a:rPr>
              <a:t>faaliyetler</a:t>
            </a:r>
            <a:r>
              <a:rPr lang="en-US" sz="1200" dirty="0">
                <a:solidFill>
                  <a:srgbClr val="000000"/>
                </a:solidFill>
                <a:latin typeface="Ariel"/>
              </a:rPr>
              <a:t> </a:t>
            </a:r>
            <a:r>
              <a:rPr lang="en-US" sz="1200" dirty="0" err="1">
                <a:solidFill>
                  <a:srgbClr val="000000"/>
                </a:solidFill>
                <a:latin typeface="Ariel"/>
              </a:rPr>
              <a:t>düzenlemek</a:t>
            </a:r>
            <a:r>
              <a:rPr lang="en-US" sz="1200" dirty="0">
                <a:solidFill>
                  <a:srgbClr val="000000"/>
                </a:solidFill>
                <a:latin typeface="Ariel"/>
              </a:rPr>
              <a:t>; </a:t>
            </a:r>
            <a:r>
              <a:rPr lang="en-US" sz="1200" dirty="0" err="1">
                <a:solidFill>
                  <a:srgbClr val="000000"/>
                </a:solidFill>
                <a:latin typeface="Ariel"/>
              </a:rPr>
              <a:t>değişik</a:t>
            </a:r>
            <a:r>
              <a:rPr lang="en-US" sz="1200" dirty="0">
                <a:solidFill>
                  <a:srgbClr val="000000"/>
                </a:solidFill>
                <a:latin typeface="Ariel"/>
              </a:rPr>
              <a:t> </a:t>
            </a:r>
            <a:r>
              <a:rPr lang="en-US" sz="1200" dirty="0" err="1">
                <a:solidFill>
                  <a:srgbClr val="000000"/>
                </a:solidFill>
                <a:latin typeface="Ariel"/>
              </a:rPr>
              <a:t>sektörlere</a:t>
            </a:r>
            <a:r>
              <a:rPr lang="en-US" sz="1200" dirty="0">
                <a:solidFill>
                  <a:srgbClr val="000000"/>
                </a:solidFill>
                <a:latin typeface="Ariel"/>
              </a:rPr>
              <a:t> </a:t>
            </a:r>
            <a:r>
              <a:rPr lang="en-US" sz="1200" dirty="0" err="1">
                <a:solidFill>
                  <a:srgbClr val="000000"/>
                </a:solidFill>
                <a:latin typeface="Ariel"/>
              </a:rPr>
              <a:t>mensup</a:t>
            </a:r>
            <a:r>
              <a:rPr lang="en-US" sz="1200" dirty="0">
                <a:solidFill>
                  <a:srgbClr val="000000"/>
                </a:solidFill>
                <a:latin typeface="Ariel"/>
              </a:rPr>
              <a:t> </a:t>
            </a:r>
            <a:r>
              <a:rPr lang="en-US" sz="1200" dirty="0" err="1">
                <a:solidFill>
                  <a:srgbClr val="000000"/>
                </a:solidFill>
                <a:latin typeface="Ariel"/>
              </a:rPr>
              <a:t>çalışanların</a:t>
            </a:r>
            <a:r>
              <a:rPr lang="en-US" sz="1200" dirty="0">
                <a:solidFill>
                  <a:srgbClr val="000000"/>
                </a:solidFill>
                <a:latin typeface="Ariel"/>
              </a:rPr>
              <a:t> </a:t>
            </a:r>
            <a:r>
              <a:rPr lang="en-US" sz="1200" dirty="0" err="1">
                <a:solidFill>
                  <a:srgbClr val="000000"/>
                </a:solidFill>
                <a:latin typeface="Ariel"/>
              </a:rPr>
              <a:t>meslek</a:t>
            </a:r>
            <a:r>
              <a:rPr lang="en-US" sz="1200" dirty="0">
                <a:solidFill>
                  <a:srgbClr val="000000"/>
                </a:solidFill>
                <a:latin typeface="Ariel"/>
              </a:rPr>
              <a:t> </a:t>
            </a:r>
            <a:r>
              <a:rPr lang="en-US" sz="1200" dirty="0" err="1">
                <a:solidFill>
                  <a:srgbClr val="000000"/>
                </a:solidFill>
                <a:latin typeface="Ariel"/>
              </a:rPr>
              <a:t>içi</a:t>
            </a:r>
            <a:r>
              <a:rPr lang="en-US" sz="1200" dirty="0">
                <a:solidFill>
                  <a:srgbClr val="000000"/>
                </a:solidFill>
                <a:latin typeface="Ariel"/>
              </a:rPr>
              <a:t> </a:t>
            </a:r>
            <a:r>
              <a:rPr lang="en-US" sz="1200" dirty="0" err="1">
                <a:solidFill>
                  <a:srgbClr val="000000"/>
                </a:solidFill>
                <a:latin typeface="Ariel"/>
              </a:rPr>
              <a:t>eğitimlerinde</a:t>
            </a:r>
            <a:r>
              <a:rPr lang="en-US" sz="1200" dirty="0">
                <a:solidFill>
                  <a:srgbClr val="000000"/>
                </a:solidFill>
                <a:latin typeface="Ariel"/>
              </a:rPr>
              <a:t>, </a:t>
            </a:r>
            <a:r>
              <a:rPr lang="en-US" sz="1200" dirty="0" err="1">
                <a:solidFill>
                  <a:srgbClr val="000000"/>
                </a:solidFill>
                <a:latin typeface="Ariel"/>
              </a:rPr>
              <a:t>sosyal</a:t>
            </a:r>
            <a:r>
              <a:rPr lang="en-US" sz="1200" dirty="0">
                <a:solidFill>
                  <a:srgbClr val="000000"/>
                </a:solidFill>
                <a:latin typeface="Ariel"/>
              </a:rPr>
              <a:t>, </a:t>
            </a:r>
            <a:r>
              <a:rPr lang="en-US" sz="1200" dirty="0" err="1">
                <a:solidFill>
                  <a:srgbClr val="000000"/>
                </a:solidFill>
                <a:latin typeface="Ariel"/>
              </a:rPr>
              <a:t>ekonomik</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politik</a:t>
            </a:r>
            <a:r>
              <a:rPr lang="en-US" sz="1200" dirty="0">
                <a:solidFill>
                  <a:srgbClr val="000000"/>
                </a:solidFill>
                <a:latin typeface="Ariel"/>
              </a:rPr>
              <a:t> </a:t>
            </a:r>
            <a:r>
              <a:rPr lang="en-US" sz="1200" dirty="0" err="1">
                <a:solidFill>
                  <a:srgbClr val="000000"/>
                </a:solidFill>
                <a:latin typeface="Ariel"/>
              </a:rPr>
              <a:t>alanlarda</a:t>
            </a:r>
            <a:r>
              <a:rPr lang="en-US" sz="1200" dirty="0">
                <a:solidFill>
                  <a:srgbClr val="000000"/>
                </a:solidFill>
                <a:latin typeface="Ariel"/>
              </a:rPr>
              <a:t> </a:t>
            </a:r>
            <a:r>
              <a:rPr lang="en-US" sz="1200" dirty="0" err="1">
                <a:solidFill>
                  <a:srgbClr val="000000"/>
                </a:solidFill>
                <a:latin typeface="Ariel"/>
              </a:rPr>
              <a:t>programlar</a:t>
            </a:r>
            <a:r>
              <a:rPr lang="en-US" sz="1200" dirty="0">
                <a:solidFill>
                  <a:srgbClr val="000000"/>
                </a:solidFill>
                <a:latin typeface="Ariel"/>
              </a:rPr>
              <a:t>, </a:t>
            </a:r>
            <a:r>
              <a:rPr lang="en-US" sz="1200" dirty="0" err="1">
                <a:solidFill>
                  <a:srgbClr val="000000"/>
                </a:solidFill>
                <a:latin typeface="Ariel"/>
              </a:rPr>
              <a:t>mesleki</a:t>
            </a:r>
            <a:r>
              <a:rPr lang="en-US" sz="1200" dirty="0">
                <a:solidFill>
                  <a:srgbClr val="000000"/>
                </a:solidFill>
                <a:latin typeface="Ariel"/>
              </a:rPr>
              <a:t> </a:t>
            </a:r>
            <a:r>
              <a:rPr lang="en-US" sz="1200" dirty="0" err="1">
                <a:solidFill>
                  <a:srgbClr val="000000"/>
                </a:solidFill>
                <a:latin typeface="Ariel"/>
              </a:rPr>
              <a:t>kurslar</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sertifika</a:t>
            </a:r>
            <a:r>
              <a:rPr lang="en-US" sz="1200" dirty="0">
                <a:solidFill>
                  <a:srgbClr val="000000"/>
                </a:solidFill>
                <a:latin typeface="Ariel"/>
              </a:rPr>
              <a:t> </a:t>
            </a:r>
            <a:r>
              <a:rPr lang="en-US" sz="1200" dirty="0" err="1">
                <a:solidFill>
                  <a:srgbClr val="000000"/>
                </a:solidFill>
                <a:latin typeface="Ariel"/>
              </a:rPr>
              <a:t>programları</a:t>
            </a:r>
            <a:r>
              <a:rPr lang="en-US" sz="1200" dirty="0">
                <a:solidFill>
                  <a:srgbClr val="000000"/>
                </a:solidFill>
                <a:latin typeface="Ariel"/>
              </a:rPr>
              <a:t> </a:t>
            </a:r>
            <a:r>
              <a:rPr lang="en-US" sz="1200" dirty="0" err="1">
                <a:solidFill>
                  <a:srgbClr val="000000"/>
                </a:solidFill>
                <a:latin typeface="Ariel"/>
              </a:rPr>
              <a:t>hazırlamak</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yürütmek</a:t>
            </a:r>
            <a:r>
              <a:rPr lang="en-US" sz="1200" dirty="0">
                <a:solidFill>
                  <a:srgbClr val="000000"/>
                </a:solidFill>
                <a:latin typeface="Ariel"/>
              </a:rPr>
              <a:t>; </a:t>
            </a:r>
            <a:r>
              <a:rPr lang="en-US" sz="1200" dirty="0" err="1">
                <a:solidFill>
                  <a:srgbClr val="000000"/>
                </a:solidFill>
                <a:latin typeface="Ariel"/>
              </a:rPr>
              <a:t>ilgi</a:t>
            </a:r>
            <a:r>
              <a:rPr lang="en-US" sz="1200" dirty="0">
                <a:solidFill>
                  <a:srgbClr val="000000"/>
                </a:solidFill>
                <a:latin typeface="Ariel"/>
              </a:rPr>
              <a:t> </a:t>
            </a:r>
            <a:r>
              <a:rPr lang="en-US" sz="1200" dirty="0" err="1">
                <a:solidFill>
                  <a:srgbClr val="000000"/>
                </a:solidFill>
                <a:latin typeface="Ariel"/>
              </a:rPr>
              <a:t>alanına</a:t>
            </a:r>
            <a:r>
              <a:rPr lang="en-US" sz="1200" dirty="0">
                <a:solidFill>
                  <a:srgbClr val="000000"/>
                </a:solidFill>
                <a:latin typeface="Ariel"/>
              </a:rPr>
              <a:t> </a:t>
            </a:r>
            <a:r>
              <a:rPr lang="en-US" sz="1200" dirty="0" err="1">
                <a:solidFill>
                  <a:srgbClr val="000000"/>
                </a:solidFill>
                <a:latin typeface="Ariel"/>
              </a:rPr>
              <a:t>giren</a:t>
            </a:r>
            <a:r>
              <a:rPr lang="en-US" sz="1200" dirty="0">
                <a:solidFill>
                  <a:srgbClr val="000000"/>
                </a:solidFill>
                <a:latin typeface="Ariel"/>
              </a:rPr>
              <a:t> </a:t>
            </a:r>
            <a:r>
              <a:rPr lang="en-US" sz="1200" dirty="0" err="1">
                <a:solidFill>
                  <a:srgbClr val="000000"/>
                </a:solidFill>
                <a:latin typeface="Ariel"/>
              </a:rPr>
              <a:t>konularda</a:t>
            </a:r>
            <a:r>
              <a:rPr lang="en-US" sz="1200" dirty="0">
                <a:solidFill>
                  <a:srgbClr val="000000"/>
                </a:solidFill>
                <a:latin typeface="Ariel"/>
              </a:rPr>
              <a:t> </a:t>
            </a:r>
            <a:r>
              <a:rPr lang="en-US" sz="1200" dirty="0" err="1">
                <a:solidFill>
                  <a:srgbClr val="000000"/>
                </a:solidFill>
                <a:latin typeface="Ariel"/>
              </a:rPr>
              <a:t>faaliyette</a:t>
            </a:r>
            <a:r>
              <a:rPr lang="en-US" sz="1200" dirty="0">
                <a:solidFill>
                  <a:srgbClr val="000000"/>
                </a:solidFill>
                <a:latin typeface="Ariel"/>
              </a:rPr>
              <a:t> </a:t>
            </a:r>
            <a:r>
              <a:rPr lang="en-US" sz="1200" dirty="0" err="1">
                <a:solidFill>
                  <a:srgbClr val="000000"/>
                </a:solidFill>
                <a:latin typeface="Ariel"/>
              </a:rPr>
              <a:t>bulunan</a:t>
            </a:r>
            <a:r>
              <a:rPr lang="en-US" sz="1200" dirty="0">
                <a:solidFill>
                  <a:srgbClr val="000000"/>
                </a:solidFill>
                <a:latin typeface="Ariel"/>
              </a:rPr>
              <a:t> </a:t>
            </a:r>
            <a:r>
              <a:rPr lang="en-US" sz="1200" dirty="0" err="1">
                <a:solidFill>
                  <a:srgbClr val="000000"/>
                </a:solidFill>
                <a:latin typeface="Ariel"/>
              </a:rPr>
              <a:t>ulusal</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uluslararası</a:t>
            </a:r>
            <a:r>
              <a:rPr lang="en-US" sz="1200" dirty="0">
                <a:solidFill>
                  <a:srgbClr val="000000"/>
                </a:solidFill>
                <a:latin typeface="Ariel"/>
              </a:rPr>
              <a:t>, </a:t>
            </a:r>
            <a:r>
              <a:rPr lang="en-US" sz="1200" dirty="0" err="1">
                <a:solidFill>
                  <a:srgbClr val="000000"/>
                </a:solidFill>
                <a:latin typeface="Ariel"/>
              </a:rPr>
              <a:t>resmi</a:t>
            </a:r>
            <a:r>
              <a:rPr lang="en-US" sz="1200" dirty="0">
                <a:solidFill>
                  <a:srgbClr val="000000"/>
                </a:solidFill>
                <a:latin typeface="Ariel"/>
              </a:rPr>
              <a:t> </a:t>
            </a:r>
            <a:r>
              <a:rPr lang="en-US" sz="1200" dirty="0" err="1">
                <a:solidFill>
                  <a:srgbClr val="000000"/>
                </a:solidFill>
                <a:latin typeface="Ariel"/>
              </a:rPr>
              <a:t>veya</a:t>
            </a:r>
            <a:r>
              <a:rPr lang="en-US" sz="1200" dirty="0">
                <a:solidFill>
                  <a:srgbClr val="000000"/>
                </a:solidFill>
                <a:latin typeface="Ariel"/>
              </a:rPr>
              <a:t> </a:t>
            </a:r>
            <a:r>
              <a:rPr lang="en-US" sz="1200" dirty="0" err="1">
                <a:solidFill>
                  <a:srgbClr val="000000"/>
                </a:solidFill>
                <a:latin typeface="Ariel"/>
              </a:rPr>
              <a:t>özel</a:t>
            </a:r>
            <a:r>
              <a:rPr lang="en-US" sz="1200" dirty="0">
                <a:solidFill>
                  <a:srgbClr val="000000"/>
                </a:solidFill>
                <a:latin typeface="Ariel"/>
              </a:rPr>
              <a:t> </a:t>
            </a:r>
            <a:r>
              <a:rPr lang="en-US" sz="1200" dirty="0" err="1">
                <a:solidFill>
                  <a:srgbClr val="000000"/>
                </a:solidFill>
                <a:latin typeface="Ariel"/>
              </a:rPr>
              <a:t>kurum</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kuruluşlarla</a:t>
            </a:r>
            <a:r>
              <a:rPr lang="en-US" sz="1200" dirty="0">
                <a:solidFill>
                  <a:srgbClr val="000000"/>
                </a:solidFill>
                <a:latin typeface="Ariel"/>
              </a:rPr>
              <a:t> </a:t>
            </a:r>
            <a:r>
              <a:rPr lang="en-US" sz="1200" dirty="0" err="1">
                <a:solidFill>
                  <a:srgbClr val="000000"/>
                </a:solidFill>
                <a:latin typeface="Ariel"/>
              </a:rPr>
              <a:t>Merkezin</a:t>
            </a:r>
            <a:r>
              <a:rPr lang="en-US" sz="1200" dirty="0">
                <a:solidFill>
                  <a:srgbClr val="000000"/>
                </a:solidFill>
                <a:latin typeface="Ariel"/>
              </a:rPr>
              <a:t> </a:t>
            </a:r>
            <a:r>
              <a:rPr lang="en-US" sz="1200" dirty="0" err="1">
                <a:solidFill>
                  <a:srgbClr val="000000"/>
                </a:solidFill>
                <a:latin typeface="Ariel"/>
              </a:rPr>
              <a:t>amacı</a:t>
            </a:r>
            <a:r>
              <a:rPr lang="en-US" sz="1200" dirty="0">
                <a:solidFill>
                  <a:srgbClr val="000000"/>
                </a:solidFill>
                <a:latin typeface="Ariel"/>
              </a:rPr>
              <a:t> </a:t>
            </a:r>
            <a:r>
              <a:rPr lang="en-US" sz="1200" dirty="0" err="1">
                <a:solidFill>
                  <a:srgbClr val="000000"/>
                </a:solidFill>
                <a:latin typeface="Ariel"/>
              </a:rPr>
              <a:t>doğrultusunda</a:t>
            </a:r>
            <a:r>
              <a:rPr lang="en-US" sz="1200" dirty="0">
                <a:solidFill>
                  <a:srgbClr val="000000"/>
                </a:solidFill>
                <a:latin typeface="Ariel"/>
              </a:rPr>
              <a:t> </a:t>
            </a:r>
            <a:r>
              <a:rPr lang="en-US" sz="1200" dirty="0" err="1">
                <a:solidFill>
                  <a:srgbClr val="000000"/>
                </a:solidFill>
                <a:latin typeface="Ariel"/>
              </a:rPr>
              <a:t>işbirliğinde</a:t>
            </a:r>
            <a:r>
              <a:rPr lang="en-US" sz="1200" dirty="0">
                <a:solidFill>
                  <a:srgbClr val="000000"/>
                </a:solidFill>
                <a:latin typeface="Ariel"/>
              </a:rPr>
              <a:t> </a:t>
            </a:r>
            <a:r>
              <a:rPr lang="en-US" sz="1200" dirty="0" err="1">
                <a:solidFill>
                  <a:srgbClr val="000000"/>
                </a:solidFill>
                <a:latin typeface="Ariel"/>
              </a:rPr>
              <a:t>bulunmak</a:t>
            </a:r>
            <a:r>
              <a:rPr lang="en-US" sz="1200" dirty="0">
                <a:solidFill>
                  <a:srgbClr val="000000"/>
                </a:solidFill>
                <a:latin typeface="Ariel"/>
              </a:rPr>
              <a:t>, </a:t>
            </a:r>
            <a:r>
              <a:rPr lang="en-US" sz="1200" dirty="0" err="1">
                <a:solidFill>
                  <a:srgbClr val="000000"/>
                </a:solidFill>
                <a:latin typeface="Ariel"/>
              </a:rPr>
              <a:t>ortak</a:t>
            </a:r>
            <a:r>
              <a:rPr lang="en-US" sz="1200" dirty="0">
                <a:solidFill>
                  <a:srgbClr val="000000"/>
                </a:solidFill>
                <a:latin typeface="Ariel"/>
              </a:rPr>
              <a:t> </a:t>
            </a:r>
            <a:r>
              <a:rPr lang="en-US" sz="1200" dirty="0" err="1">
                <a:solidFill>
                  <a:srgbClr val="000000"/>
                </a:solidFill>
                <a:latin typeface="Ariel"/>
              </a:rPr>
              <a:t>çalışmalar</a:t>
            </a:r>
            <a:r>
              <a:rPr lang="en-US" sz="1200" dirty="0">
                <a:solidFill>
                  <a:srgbClr val="000000"/>
                </a:solidFill>
                <a:latin typeface="Ariel"/>
              </a:rPr>
              <a:t> </a:t>
            </a:r>
            <a:r>
              <a:rPr lang="en-US" sz="1200" dirty="0" err="1">
                <a:solidFill>
                  <a:srgbClr val="000000"/>
                </a:solidFill>
                <a:latin typeface="Ariel"/>
              </a:rPr>
              <a:t>düzenlemek</a:t>
            </a:r>
            <a:r>
              <a:rPr lang="en-US" sz="1200" dirty="0">
                <a:solidFill>
                  <a:srgbClr val="000000"/>
                </a:solidFill>
                <a:latin typeface="Ariel"/>
              </a:rPr>
              <a:t>, </a:t>
            </a:r>
            <a:r>
              <a:rPr lang="en-US" sz="1200" dirty="0" err="1">
                <a:solidFill>
                  <a:srgbClr val="000000"/>
                </a:solidFill>
                <a:latin typeface="Ariel"/>
              </a:rPr>
              <a:t>uygulama</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araştırma</a:t>
            </a:r>
            <a:r>
              <a:rPr lang="en-US" sz="1200" dirty="0">
                <a:solidFill>
                  <a:srgbClr val="000000"/>
                </a:solidFill>
                <a:latin typeface="Ariel"/>
              </a:rPr>
              <a:t> </a:t>
            </a:r>
            <a:r>
              <a:rPr lang="en-US" sz="1200" dirty="0" err="1">
                <a:solidFill>
                  <a:srgbClr val="000000"/>
                </a:solidFill>
                <a:latin typeface="Ariel"/>
              </a:rPr>
              <a:t>projeleri</a:t>
            </a:r>
            <a:r>
              <a:rPr lang="en-US" sz="1200" dirty="0">
                <a:solidFill>
                  <a:srgbClr val="000000"/>
                </a:solidFill>
                <a:latin typeface="Ariel"/>
              </a:rPr>
              <a:t> </a:t>
            </a:r>
            <a:r>
              <a:rPr lang="en-US" sz="1200" dirty="0" err="1">
                <a:solidFill>
                  <a:srgbClr val="000000"/>
                </a:solidFill>
                <a:latin typeface="Ariel"/>
              </a:rPr>
              <a:t>hazırlamak</a:t>
            </a:r>
            <a:r>
              <a:rPr lang="en-US" sz="1200" dirty="0">
                <a:solidFill>
                  <a:srgbClr val="000000"/>
                </a:solidFill>
                <a:latin typeface="Ariel"/>
              </a:rPr>
              <a:t>, </a:t>
            </a:r>
            <a:r>
              <a:rPr lang="en-US" sz="1200" dirty="0" err="1">
                <a:solidFill>
                  <a:srgbClr val="000000"/>
                </a:solidFill>
                <a:latin typeface="Ariel"/>
              </a:rPr>
              <a:t>bu</a:t>
            </a:r>
            <a:r>
              <a:rPr lang="en-US" sz="1200" dirty="0">
                <a:solidFill>
                  <a:srgbClr val="000000"/>
                </a:solidFill>
                <a:latin typeface="Ariel"/>
              </a:rPr>
              <a:t> </a:t>
            </a:r>
            <a:r>
              <a:rPr lang="en-US" sz="1200" dirty="0" err="1">
                <a:solidFill>
                  <a:srgbClr val="000000"/>
                </a:solidFill>
                <a:latin typeface="Ariel"/>
              </a:rPr>
              <a:t>projelere</a:t>
            </a:r>
            <a:r>
              <a:rPr lang="en-US" sz="1200" dirty="0">
                <a:solidFill>
                  <a:srgbClr val="000000"/>
                </a:solidFill>
                <a:latin typeface="Ariel"/>
              </a:rPr>
              <a:t> </a:t>
            </a:r>
            <a:r>
              <a:rPr lang="en-US" sz="1200" dirty="0" err="1">
                <a:solidFill>
                  <a:srgbClr val="000000"/>
                </a:solidFill>
                <a:latin typeface="Ariel"/>
              </a:rPr>
              <a:t>kaynak</a:t>
            </a:r>
            <a:r>
              <a:rPr lang="en-US" sz="1200" dirty="0">
                <a:solidFill>
                  <a:srgbClr val="000000"/>
                </a:solidFill>
                <a:latin typeface="Ariel"/>
              </a:rPr>
              <a:t> </a:t>
            </a:r>
            <a:r>
              <a:rPr lang="en-US" sz="1200" dirty="0" err="1">
                <a:solidFill>
                  <a:srgbClr val="000000"/>
                </a:solidFill>
                <a:latin typeface="Ariel"/>
              </a:rPr>
              <a:t>temin</a:t>
            </a:r>
            <a:r>
              <a:rPr lang="en-US" sz="1200" dirty="0">
                <a:solidFill>
                  <a:srgbClr val="000000"/>
                </a:solidFill>
                <a:latin typeface="Ariel"/>
              </a:rPr>
              <a:t> </a:t>
            </a:r>
            <a:r>
              <a:rPr lang="en-US" sz="1200" dirty="0" err="1">
                <a:solidFill>
                  <a:srgbClr val="000000"/>
                </a:solidFill>
                <a:latin typeface="Ariel"/>
              </a:rPr>
              <a:t>etmek</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projeleri</a:t>
            </a:r>
            <a:r>
              <a:rPr lang="en-US" sz="1200" dirty="0">
                <a:solidFill>
                  <a:srgbClr val="000000"/>
                </a:solidFill>
                <a:latin typeface="Ariel"/>
              </a:rPr>
              <a:t> </a:t>
            </a:r>
            <a:r>
              <a:rPr lang="en-US" sz="1200" dirty="0" err="1">
                <a:solidFill>
                  <a:srgbClr val="000000"/>
                </a:solidFill>
                <a:latin typeface="Ariel"/>
              </a:rPr>
              <a:t>uygulamak</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a:t>
            </a:r>
            <a:r>
              <a:rPr lang="en-US" sz="1200" dirty="0" err="1">
                <a:solidFill>
                  <a:srgbClr val="000000"/>
                </a:solidFill>
                <a:latin typeface="Ariel"/>
              </a:rPr>
              <a:t>veya</a:t>
            </a:r>
            <a:r>
              <a:rPr lang="en-US" sz="1200" dirty="0">
                <a:solidFill>
                  <a:srgbClr val="000000"/>
                </a:solidFill>
                <a:latin typeface="Ariel"/>
              </a:rPr>
              <a:t> </a:t>
            </a:r>
            <a:r>
              <a:rPr lang="en-US" sz="1200" dirty="0" err="1">
                <a:solidFill>
                  <a:srgbClr val="000000"/>
                </a:solidFill>
                <a:latin typeface="Ariel"/>
              </a:rPr>
              <a:t>uygulamalarının</a:t>
            </a:r>
            <a:r>
              <a:rPr lang="en-US" sz="1200" dirty="0">
                <a:solidFill>
                  <a:srgbClr val="000000"/>
                </a:solidFill>
                <a:latin typeface="Ariel"/>
              </a:rPr>
              <a:t> </a:t>
            </a:r>
            <a:r>
              <a:rPr lang="en-US" sz="1200" dirty="0" err="1">
                <a:solidFill>
                  <a:srgbClr val="000000"/>
                </a:solidFill>
                <a:latin typeface="Ariel"/>
              </a:rPr>
              <a:t>takibini</a:t>
            </a:r>
            <a:r>
              <a:rPr lang="en-US" sz="1200" dirty="0">
                <a:solidFill>
                  <a:srgbClr val="000000"/>
                </a:solidFill>
                <a:latin typeface="Ariel"/>
              </a:rPr>
              <a:t> </a:t>
            </a:r>
            <a:r>
              <a:rPr lang="en-US" sz="1200" dirty="0" err="1">
                <a:solidFill>
                  <a:srgbClr val="000000"/>
                </a:solidFill>
                <a:latin typeface="Ariel"/>
              </a:rPr>
              <a:t>yapmak</a:t>
            </a:r>
            <a:r>
              <a:rPr lang="tr-TR" sz="1200" dirty="0">
                <a:solidFill>
                  <a:srgbClr val="000000"/>
                </a:solidFill>
                <a:latin typeface="Ariel"/>
              </a:rPr>
              <a:t>tır.</a:t>
            </a:r>
            <a:endParaRPr lang="en-US" sz="1200" dirty="0">
              <a:solidFill>
                <a:srgbClr val="000000"/>
              </a:solidFill>
              <a:latin typeface="Ariel"/>
            </a:endParaRPr>
          </a:p>
          <a:p>
            <a:pPr fontAlgn="base">
              <a:lnSpc>
                <a:spcPct val="150000"/>
              </a:lnSpc>
              <a:spcAft>
                <a:spcPts val="0"/>
              </a:spcAft>
            </a:pPr>
            <a:endParaRPr lang="tr-TR" b="1" dirty="0">
              <a:solidFill>
                <a:srgbClr val="0C0D0D"/>
              </a:solidFill>
              <a:latin typeface="Times New Roman" panose="02020603050405020304" pitchFamily="18" charset="0"/>
              <a:ea typeface="Times New Roman" panose="02020603050405020304" pitchFamily="18" charset="0"/>
            </a:endParaRPr>
          </a:p>
        </p:txBody>
      </p:sp>
      <p:sp>
        <p:nvSpPr>
          <p:cNvPr id="7" name="Dikdörtgen 6"/>
          <p:cNvSpPr/>
          <p:nvPr/>
        </p:nvSpPr>
        <p:spPr>
          <a:xfrm>
            <a:off x="490637" y="3508967"/>
            <a:ext cx="8352928" cy="1892826"/>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fontAlgn="base">
              <a:spcAft>
                <a:spcPts val="0"/>
              </a:spcAft>
            </a:pPr>
            <a:r>
              <a:rPr lang="en-US" sz="1200" dirty="0" err="1">
                <a:solidFill>
                  <a:srgbClr val="000000"/>
                </a:solidFill>
                <a:latin typeface="Ariel"/>
              </a:rPr>
              <a:t>Ülkemizin</a:t>
            </a:r>
            <a:r>
              <a:rPr lang="en-US" sz="1200" dirty="0">
                <a:solidFill>
                  <a:srgbClr val="000000"/>
                </a:solidFill>
                <a:latin typeface="Ariel"/>
              </a:rPr>
              <a:t> </a:t>
            </a:r>
            <a:r>
              <a:rPr lang="en-US" sz="1200" dirty="0" err="1">
                <a:solidFill>
                  <a:srgbClr val="000000"/>
                </a:solidFill>
                <a:latin typeface="Ariel"/>
              </a:rPr>
              <a:t>teknolojik</a:t>
            </a:r>
            <a:r>
              <a:rPr lang="en-US" sz="1200" dirty="0">
                <a:solidFill>
                  <a:srgbClr val="000000"/>
                </a:solidFill>
                <a:latin typeface="Ariel"/>
              </a:rPr>
              <a:t>, </a:t>
            </a:r>
            <a:r>
              <a:rPr lang="en-US" sz="1200" dirty="0" err="1">
                <a:solidFill>
                  <a:srgbClr val="000000"/>
                </a:solidFill>
                <a:latin typeface="Ariel"/>
              </a:rPr>
              <a:t>ekonomik</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sosyal</a:t>
            </a:r>
            <a:r>
              <a:rPr lang="en-US" sz="1200" dirty="0">
                <a:solidFill>
                  <a:srgbClr val="000000"/>
                </a:solidFill>
                <a:latin typeface="Ariel"/>
              </a:rPr>
              <a:t> </a:t>
            </a:r>
            <a:r>
              <a:rPr lang="en-US" sz="1200" dirty="0" err="1">
                <a:solidFill>
                  <a:srgbClr val="000000"/>
                </a:solidFill>
                <a:latin typeface="Ariel"/>
              </a:rPr>
              <a:t>alanlardaki</a:t>
            </a:r>
            <a:r>
              <a:rPr lang="en-US" sz="1200" dirty="0">
                <a:solidFill>
                  <a:srgbClr val="000000"/>
                </a:solidFill>
                <a:latin typeface="Ariel"/>
              </a:rPr>
              <a:t> </a:t>
            </a:r>
            <a:r>
              <a:rPr lang="en-US" sz="1200" dirty="0" err="1">
                <a:solidFill>
                  <a:srgbClr val="000000"/>
                </a:solidFill>
                <a:latin typeface="Ariel"/>
              </a:rPr>
              <a:t>gelişimine</a:t>
            </a:r>
            <a:r>
              <a:rPr lang="en-US" sz="1200" dirty="0">
                <a:solidFill>
                  <a:srgbClr val="000000"/>
                </a:solidFill>
                <a:latin typeface="Ariel"/>
              </a:rPr>
              <a:t> </a:t>
            </a:r>
            <a:r>
              <a:rPr lang="en-US" sz="1200" dirty="0" err="1">
                <a:solidFill>
                  <a:srgbClr val="000000"/>
                </a:solidFill>
                <a:latin typeface="Ariel"/>
              </a:rPr>
              <a:t>katkı</a:t>
            </a:r>
            <a:r>
              <a:rPr lang="en-US" sz="1200" dirty="0">
                <a:solidFill>
                  <a:srgbClr val="000000"/>
                </a:solidFill>
                <a:latin typeface="Ariel"/>
              </a:rPr>
              <a:t> </a:t>
            </a:r>
            <a:r>
              <a:rPr lang="en-US" sz="1200" dirty="0" err="1">
                <a:solidFill>
                  <a:srgbClr val="000000"/>
                </a:solidFill>
                <a:latin typeface="Ariel"/>
              </a:rPr>
              <a:t>sağlayan</a:t>
            </a:r>
            <a:r>
              <a:rPr lang="en-US" sz="1200" dirty="0">
                <a:solidFill>
                  <a:srgbClr val="000000"/>
                </a:solidFill>
                <a:latin typeface="Ariel"/>
              </a:rPr>
              <a:t>,</a:t>
            </a:r>
            <a:r>
              <a:rPr lang="tr-TR" sz="1200" dirty="0">
                <a:solidFill>
                  <a:srgbClr val="000000"/>
                </a:solidFill>
                <a:latin typeface="Ariel"/>
              </a:rPr>
              <a:t> ulusal ve</a:t>
            </a:r>
            <a:r>
              <a:rPr lang="en-US" sz="1200" dirty="0">
                <a:solidFill>
                  <a:srgbClr val="000000"/>
                </a:solidFill>
                <a:latin typeface="Ariel"/>
              </a:rPr>
              <a:t> </a:t>
            </a:r>
            <a:r>
              <a:rPr lang="en-US" sz="1200" dirty="0" err="1">
                <a:solidFill>
                  <a:srgbClr val="000000"/>
                </a:solidFill>
                <a:latin typeface="Ariel"/>
              </a:rPr>
              <a:t>uluslararası</a:t>
            </a:r>
            <a:r>
              <a:rPr lang="en-US" sz="1200" dirty="0">
                <a:solidFill>
                  <a:srgbClr val="000000"/>
                </a:solidFill>
                <a:latin typeface="Ariel"/>
              </a:rPr>
              <a:t> </a:t>
            </a:r>
            <a:r>
              <a:rPr lang="en-US" sz="1200" dirty="0" err="1">
                <a:solidFill>
                  <a:srgbClr val="000000"/>
                </a:solidFill>
                <a:latin typeface="Ariel"/>
              </a:rPr>
              <a:t>platformlarda</a:t>
            </a:r>
            <a:r>
              <a:rPr lang="en-US" sz="1200" dirty="0">
                <a:solidFill>
                  <a:srgbClr val="000000"/>
                </a:solidFill>
                <a:latin typeface="Ariel"/>
              </a:rPr>
              <a:t> </a:t>
            </a:r>
            <a:r>
              <a:rPr lang="en-US" sz="1200" dirty="0" err="1">
                <a:solidFill>
                  <a:srgbClr val="000000"/>
                </a:solidFill>
                <a:latin typeface="Ariel"/>
              </a:rPr>
              <a:t>nitelikli</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özgün</a:t>
            </a:r>
            <a:r>
              <a:rPr lang="en-US" sz="1200" dirty="0">
                <a:solidFill>
                  <a:srgbClr val="000000"/>
                </a:solidFill>
                <a:latin typeface="Ariel"/>
              </a:rPr>
              <a:t> </a:t>
            </a:r>
            <a:r>
              <a:rPr lang="en-US" sz="1200" dirty="0" err="1">
                <a:solidFill>
                  <a:srgbClr val="000000"/>
                </a:solidFill>
                <a:latin typeface="Ariel"/>
              </a:rPr>
              <a:t>çalışmalarla</a:t>
            </a:r>
            <a:r>
              <a:rPr lang="en-US" sz="1200" dirty="0">
                <a:solidFill>
                  <a:srgbClr val="000000"/>
                </a:solidFill>
                <a:latin typeface="Ariel"/>
              </a:rPr>
              <a:t> </a:t>
            </a:r>
            <a:r>
              <a:rPr lang="en-US" sz="1200" dirty="0" err="1">
                <a:solidFill>
                  <a:srgbClr val="000000"/>
                </a:solidFill>
                <a:latin typeface="Ariel"/>
              </a:rPr>
              <a:t>ön</a:t>
            </a:r>
            <a:r>
              <a:rPr lang="en-US" sz="1200" dirty="0">
                <a:solidFill>
                  <a:srgbClr val="000000"/>
                </a:solidFill>
                <a:latin typeface="Ariel"/>
              </a:rPr>
              <a:t> </a:t>
            </a:r>
            <a:r>
              <a:rPr lang="en-US" sz="1200" dirty="0" err="1">
                <a:solidFill>
                  <a:srgbClr val="000000"/>
                </a:solidFill>
                <a:latin typeface="Ariel"/>
              </a:rPr>
              <a:t>sıralarda</a:t>
            </a:r>
            <a:r>
              <a:rPr lang="en-US" sz="1200" dirty="0">
                <a:solidFill>
                  <a:srgbClr val="000000"/>
                </a:solidFill>
                <a:latin typeface="Ariel"/>
              </a:rPr>
              <a:t> </a:t>
            </a:r>
            <a:r>
              <a:rPr lang="en-US" sz="1200" dirty="0" err="1">
                <a:solidFill>
                  <a:srgbClr val="000000"/>
                </a:solidFill>
                <a:latin typeface="Ariel"/>
              </a:rPr>
              <a:t>yer</a:t>
            </a:r>
            <a:r>
              <a:rPr lang="en-US" sz="1200" dirty="0">
                <a:solidFill>
                  <a:srgbClr val="000000"/>
                </a:solidFill>
                <a:latin typeface="Ariel"/>
              </a:rPr>
              <a:t> </a:t>
            </a:r>
            <a:r>
              <a:rPr lang="en-US" sz="1200" dirty="0" err="1">
                <a:solidFill>
                  <a:srgbClr val="000000"/>
                </a:solidFill>
                <a:latin typeface="Ariel"/>
              </a:rPr>
              <a:t>alan</a:t>
            </a:r>
            <a:r>
              <a:rPr lang="en-US" sz="1200" dirty="0">
                <a:solidFill>
                  <a:srgbClr val="000000"/>
                </a:solidFill>
                <a:latin typeface="Ariel"/>
              </a:rPr>
              <a:t>, </a:t>
            </a:r>
            <a:r>
              <a:rPr lang="en-US" sz="1200" dirty="0" err="1">
                <a:solidFill>
                  <a:srgbClr val="000000"/>
                </a:solidFill>
                <a:latin typeface="Ariel"/>
              </a:rPr>
              <a:t>diğer</a:t>
            </a:r>
            <a:r>
              <a:rPr lang="en-US" sz="1200" dirty="0">
                <a:solidFill>
                  <a:srgbClr val="000000"/>
                </a:solidFill>
                <a:latin typeface="Ariel"/>
              </a:rPr>
              <a:t> </a:t>
            </a:r>
            <a:r>
              <a:rPr lang="en-US" sz="1200" dirty="0" err="1">
                <a:solidFill>
                  <a:srgbClr val="000000"/>
                </a:solidFill>
                <a:latin typeface="Ariel"/>
              </a:rPr>
              <a:t>ulusal</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uluslararası</a:t>
            </a:r>
            <a:r>
              <a:rPr lang="en-US" sz="1200" dirty="0">
                <a:solidFill>
                  <a:srgbClr val="000000"/>
                </a:solidFill>
                <a:latin typeface="Ariel"/>
              </a:rPr>
              <a:t> </a:t>
            </a:r>
            <a:r>
              <a:rPr lang="en-US" sz="1200" dirty="0" err="1">
                <a:solidFill>
                  <a:srgbClr val="000000"/>
                </a:solidFill>
                <a:latin typeface="Ariel"/>
              </a:rPr>
              <a:t>üniversiteler</a:t>
            </a:r>
            <a:r>
              <a:rPr lang="en-US" sz="1200" dirty="0">
                <a:solidFill>
                  <a:srgbClr val="000000"/>
                </a:solidFill>
                <a:latin typeface="Ariel"/>
              </a:rPr>
              <a:t>, </a:t>
            </a:r>
            <a:r>
              <a:rPr lang="tr-TR" sz="1200" dirty="0">
                <a:solidFill>
                  <a:srgbClr val="000000"/>
                </a:solidFill>
                <a:latin typeface="Ariel"/>
              </a:rPr>
              <a:t>özel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kamu</a:t>
            </a:r>
            <a:r>
              <a:rPr lang="en-US" sz="1200" dirty="0">
                <a:solidFill>
                  <a:srgbClr val="000000"/>
                </a:solidFill>
                <a:latin typeface="Ariel"/>
              </a:rPr>
              <a:t> </a:t>
            </a:r>
            <a:r>
              <a:rPr lang="en-US" sz="1200" dirty="0" err="1">
                <a:solidFill>
                  <a:srgbClr val="000000"/>
                </a:solidFill>
                <a:latin typeface="Ariel"/>
              </a:rPr>
              <a:t>işbirliği</a:t>
            </a:r>
            <a:r>
              <a:rPr lang="en-US" sz="1200" dirty="0">
                <a:solidFill>
                  <a:srgbClr val="000000"/>
                </a:solidFill>
                <a:latin typeface="Ariel"/>
              </a:rPr>
              <a:t> </a:t>
            </a:r>
            <a:r>
              <a:rPr lang="en-US" sz="1200" dirty="0" err="1">
                <a:solidFill>
                  <a:srgbClr val="000000"/>
                </a:solidFill>
                <a:latin typeface="Ariel"/>
              </a:rPr>
              <a:t>ile</a:t>
            </a:r>
            <a:r>
              <a:rPr lang="en-US" sz="1200" dirty="0">
                <a:solidFill>
                  <a:srgbClr val="000000"/>
                </a:solidFill>
                <a:latin typeface="Ariel"/>
              </a:rPr>
              <a:t> </a:t>
            </a:r>
            <a:r>
              <a:rPr lang="en-US" sz="1200" dirty="0" err="1">
                <a:solidFill>
                  <a:srgbClr val="000000"/>
                </a:solidFill>
                <a:latin typeface="Ariel"/>
              </a:rPr>
              <a:t>beşeri</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fiziki</a:t>
            </a:r>
            <a:r>
              <a:rPr lang="en-US" sz="1200" dirty="0">
                <a:solidFill>
                  <a:srgbClr val="000000"/>
                </a:solidFill>
                <a:latin typeface="Ariel"/>
              </a:rPr>
              <a:t> </a:t>
            </a:r>
            <a:r>
              <a:rPr lang="en-US" sz="1200" dirty="0" err="1">
                <a:solidFill>
                  <a:srgbClr val="000000"/>
                </a:solidFill>
                <a:latin typeface="Ariel"/>
              </a:rPr>
              <a:t>kaynaklarını</a:t>
            </a:r>
            <a:r>
              <a:rPr lang="en-US" sz="1200" dirty="0">
                <a:solidFill>
                  <a:srgbClr val="000000"/>
                </a:solidFill>
                <a:latin typeface="Ariel"/>
              </a:rPr>
              <a:t> </a:t>
            </a:r>
            <a:r>
              <a:rPr lang="en-US" sz="1200" dirty="0" err="1">
                <a:solidFill>
                  <a:srgbClr val="000000"/>
                </a:solidFill>
                <a:latin typeface="Ariel"/>
              </a:rPr>
              <a:t>zenginleştirerek</a:t>
            </a:r>
            <a:r>
              <a:rPr lang="en-US" sz="1200" dirty="0">
                <a:solidFill>
                  <a:srgbClr val="000000"/>
                </a:solidFill>
                <a:latin typeface="Ariel"/>
              </a:rPr>
              <a:t> </a:t>
            </a:r>
            <a:r>
              <a:rPr lang="en-US" sz="1200" dirty="0" err="1">
                <a:solidFill>
                  <a:srgbClr val="000000"/>
                </a:solidFill>
                <a:latin typeface="Ariel"/>
              </a:rPr>
              <a:t>araştırmacıların</a:t>
            </a:r>
            <a:r>
              <a:rPr lang="en-US" sz="1200" dirty="0">
                <a:solidFill>
                  <a:srgbClr val="000000"/>
                </a:solidFill>
                <a:latin typeface="Ariel"/>
              </a:rPr>
              <a:t> </a:t>
            </a:r>
            <a:r>
              <a:rPr lang="en-US" sz="1200" dirty="0" err="1">
                <a:solidFill>
                  <a:srgbClr val="000000"/>
                </a:solidFill>
                <a:latin typeface="Ariel"/>
              </a:rPr>
              <a:t>hizmetine</a:t>
            </a:r>
            <a:r>
              <a:rPr lang="en-US" sz="1200" dirty="0">
                <a:solidFill>
                  <a:srgbClr val="000000"/>
                </a:solidFill>
                <a:latin typeface="Ariel"/>
              </a:rPr>
              <a:t> </a:t>
            </a:r>
            <a:r>
              <a:rPr lang="en-US" sz="1200" dirty="0" err="1">
                <a:solidFill>
                  <a:srgbClr val="000000"/>
                </a:solidFill>
                <a:latin typeface="Ariel"/>
              </a:rPr>
              <a:t>sunan</a:t>
            </a:r>
            <a:r>
              <a:rPr lang="en-US" sz="1200" dirty="0">
                <a:solidFill>
                  <a:srgbClr val="000000"/>
                </a:solidFill>
                <a:latin typeface="Ariel"/>
              </a:rPr>
              <a:t> </a:t>
            </a:r>
            <a:r>
              <a:rPr lang="en-US" sz="1200" dirty="0" err="1">
                <a:solidFill>
                  <a:srgbClr val="000000"/>
                </a:solidFill>
                <a:latin typeface="Ariel"/>
              </a:rPr>
              <a:t>bir</a:t>
            </a:r>
            <a:r>
              <a:rPr lang="en-US" sz="1200" dirty="0">
                <a:solidFill>
                  <a:srgbClr val="000000"/>
                </a:solidFill>
                <a:latin typeface="Ariel"/>
              </a:rPr>
              <a:t> </a:t>
            </a:r>
            <a:r>
              <a:rPr lang="tr-TR" sz="1200" dirty="0">
                <a:solidFill>
                  <a:srgbClr val="000000"/>
                </a:solidFill>
                <a:latin typeface="Ariel"/>
              </a:rPr>
              <a:t>araştırma merkezi</a:t>
            </a:r>
            <a:r>
              <a:rPr lang="en-US" sz="1200" dirty="0">
                <a:solidFill>
                  <a:srgbClr val="000000"/>
                </a:solidFill>
                <a:latin typeface="Ariel"/>
              </a:rPr>
              <a:t> </a:t>
            </a:r>
            <a:r>
              <a:rPr lang="en-US" sz="1200" dirty="0" err="1">
                <a:solidFill>
                  <a:srgbClr val="000000"/>
                </a:solidFill>
                <a:latin typeface="Ariel"/>
              </a:rPr>
              <a:t>olmayı</a:t>
            </a:r>
            <a:r>
              <a:rPr lang="en-US" sz="1200" dirty="0">
                <a:solidFill>
                  <a:srgbClr val="000000"/>
                </a:solidFill>
                <a:latin typeface="Ariel"/>
              </a:rPr>
              <a:t> </a:t>
            </a:r>
            <a:r>
              <a:rPr lang="en-US" sz="1200" dirty="0" err="1">
                <a:solidFill>
                  <a:srgbClr val="000000"/>
                </a:solidFill>
                <a:latin typeface="Ariel"/>
              </a:rPr>
              <a:t>hedefler</a:t>
            </a:r>
            <a:r>
              <a:rPr lang="en-US" sz="1200" dirty="0">
                <a:solidFill>
                  <a:srgbClr val="000000"/>
                </a:solidFill>
                <a:latin typeface="Ariel"/>
              </a:rPr>
              <a:t>. </a:t>
            </a:r>
            <a:r>
              <a:rPr lang="tr-TR" sz="1200" dirty="0">
                <a:solidFill>
                  <a:srgbClr val="000000"/>
                </a:solidFill>
                <a:latin typeface="Ariel"/>
              </a:rPr>
              <a:t>Sosyal, Ekonomik ve Politik Araştırmalar Merkezi (SEPAM) </a:t>
            </a:r>
            <a:r>
              <a:rPr lang="en-US" sz="1200" dirty="0" err="1">
                <a:solidFill>
                  <a:srgbClr val="000000"/>
                </a:solidFill>
                <a:latin typeface="Ariel"/>
              </a:rPr>
              <a:t>ulusal</a:t>
            </a:r>
            <a:r>
              <a:rPr lang="en-US" sz="1200" dirty="0">
                <a:solidFill>
                  <a:srgbClr val="000000"/>
                </a:solidFill>
                <a:latin typeface="Ariel"/>
              </a:rPr>
              <a:t>, </a:t>
            </a:r>
            <a:r>
              <a:rPr lang="en-US" sz="1200" dirty="0" err="1">
                <a:solidFill>
                  <a:srgbClr val="000000"/>
                </a:solidFill>
                <a:latin typeface="Ariel"/>
              </a:rPr>
              <a:t>bölgesel</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yerel</a:t>
            </a:r>
            <a:r>
              <a:rPr lang="en-US" sz="1200" dirty="0">
                <a:solidFill>
                  <a:srgbClr val="000000"/>
                </a:solidFill>
                <a:latin typeface="Ariel"/>
              </a:rPr>
              <a:t> </a:t>
            </a:r>
            <a:r>
              <a:rPr lang="en-US" sz="1200" dirty="0" err="1">
                <a:solidFill>
                  <a:srgbClr val="000000"/>
                </a:solidFill>
                <a:latin typeface="Ariel"/>
              </a:rPr>
              <a:t>ihtiyaçları</a:t>
            </a:r>
            <a:r>
              <a:rPr lang="en-US" sz="1200" dirty="0">
                <a:solidFill>
                  <a:srgbClr val="000000"/>
                </a:solidFill>
                <a:latin typeface="Ariel"/>
              </a:rPr>
              <a:t> </a:t>
            </a:r>
            <a:r>
              <a:rPr lang="en-US" sz="1200" dirty="0" err="1">
                <a:solidFill>
                  <a:srgbClr val="000000"/>
                </a:solidFill>
                <a:latin typeface="Ariel"/>
              </a:rPr>
              <a:t>gözeterek</a:t>
            </a:r>
            <a:r>
              <a:rPr lang="en-US" sz="1200" dirty="0">
                <a:solidFill>
                  <a:srgbClr val="000000"/>
                </a:solidFill>
                <a:latin typeface="Ariel"/>
              </a:rPr>
              <a:t> </a:t>
            </a:r>
            <a:r>
              <a:rPr lang="en-US" sz="1200" dirty="0" err="1">
                <a:solidFill>
                  <a:srgbClr val="000000"/>
                </a:solidFill>
                <a:latin typeface="Ariel"/>
              </a:rPr>
              <a:t>toplumsal</a:t>
            </a:r>
            <a:r>
              <a:rPr lang="en-US" sz="1200" dirty="0">
                <a:solidFill>
                  <a:srgbClr val="000000"/>
                </a:solidFill>
                <a:latin typeface="Ariel"/>
              </a:rPr>
              <a:t> </a:t>
            </a:r>
            <a:r>
              <a:rPr lang="en-US" sz="1200" dirty="0" err="1">
                <a:solidFill>
                  <a:srgbClr val="000000"/>
                </a:solidFill>
                <a:latin typeface="Ariel"/>
              </a:rPr>
              <a:t>faydayı</a:t>
            </a:r>
            <a:r>
              <a:rPr lang="en-US" sz="1200" dirty="0">
                <a:solidFill>
                  <a:srgbClr val="000000"/>
                </a:solidFill>
                <a:latin typeface="Ariel"/>
              </a:rPr>
              <a:t> </a:t>
            </a:r>
            <a:r>
              <a:rPr lang="en-US" sz="1200" dirty="0" err="1">
                <a:solidFill>
                  <a:srgbClr val="000000"/>
                </a:solidFill>
                <a:latin typeface="Ariel"/>
              </a:rPr>
              <a:t>amaçlayan</a:t>
            </a:r>
            <a:r>
              <a:rPr lang="en-US" sz="1200" dirty="0">
                <a:solidFill>
                  <a:srgbClr val="000000"/>
                </a:solidFill>
                <a:latin typeface="Ariel"/>
              </a:rPr>
              <a:t> </a:t>
            </a:r>
            <a:r>
              <a:rPr lang="en-US" sz="1200" dirty="0" err="1">
                <a:solidFill>
                  <a:srgbClr val="000000"/>
                </a:solidFill>
                <a:latin typeface="Ariel"/>
              </a:rPr>
              <a:t>temel</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uygulamalı</a:t>
            </a:r>
            <a:r>
              <a:rPr lang="en-US" sz="1200" dirty="0">
                <a:solidFill>
                  <a:srgbClr val="000000"/>
                </a:solidFill>
                <a:latin typeface="Ariel"/>
              </a:rPr>
              <a:t> </a:t>
            </a:r>
            <a:r>
              <a:rPr lang="en-US" sz="1200" dirty="0" err="1">
                <a:solidFill>
                  <a:srgbClr val="000000"/>
                </a:solidFill>
                <a:latin typeface="Ariel"/>
              </a:rPr>
              <a:t>araştırmalar</a:t>
            </a:r>
            <a:r>
              <a:rPr lang="en-US" sz="1200" dirty="0">
                <a:solidFill>
                  <a:srgbClr val="000000"/>
                </a:solidFill>
                <a:latin typeface="Ariel"/>
              </a:rPr>
              <a:t> </a:t>
            </a:r>
            <a:r>
              <a:rPr lang="en-US" sz="1200" dirty="0" err="1">
                <a:solidFill>
                  <a:srgbClr val="000000"/>
                </a:solidFill>
                <a:latin typeface="Ariel"/>
              </a:rPr>
              <a:t>yapar</a:t>
            </a:r>
            <a:r>
              <a:rPr lang="en-US" sz="1200" dirty="0">
                <a:solidFill>
                  <a:srgbClr val="000000"/>
                </a:solidFill>
                <a:latin typeface="Ariel"/>
              </a:rPr>
              <a:t>. </a:t>
            </a:r>
            <a:r>
              <a:rPr lang="en-US" sz="1200" dirty="0" err="1">
                <a:solidFill>
                  <a:srgbClr val="000000"/>
                </a:solidFill>
                <a:latin typeface="Ariel"/>
              </a:rPr>
              <a:t>Yaptığı</a:t>
            </a:r>
            <a:r>
              <a:rPr lang="en-US" sz="1200" dirty="0">
                <a:solidFill>
                  <a:srgbClr val="000000"/>
                </a:solidFill>
                <a:latin typeface="Ariel"/>
              </a:rPr>
              <a:t> </a:t>
            </a:r>
            <a:r>
              <a:rPr lang="en-US" sz="1200" dirty="0" err="1">
                <a:solidFill>
                  <a:srgbClr val="000000"/>
                </a:solidFill>
                <a:latin typeface="Ariel"/>
              </a:rPr>
              <a:t>araştırmalarda</a:t>
            </a:r>
            <a:r>
              <a:rPr lang="en-US" sz="1200" dirty="0">
                <a:solidFill>
                  <a:srgbClr val="000000"/>
                </a:solidFill>
                <a:latin typeface="Ariel"/>
              </a:rPr>
              <a:t> </a:t>
            </a:r>
            <a:r>
              <a:rPr lang="en-US" sz="1200" dirty="0" err="1">
                <a:solidFill>
                  <a:srgbClr val="000000"/>
                </a:solidFill>
                <a:latin typeface="Ariel"/>
              </a:rPr>
              <a:t>evrensel</a:t>
            </a:r>
            <a:r>
              <a:rPr lang="en-US" sz="1200" dirty="0">
                <a:solidFill>
                  <a:srgbClr val="000000"/>
                </a:solidFill>
                <a:latin typeface="Ariel"/>
              </a:rPr>
              <a:t> </a:t>
            </a:r>
            <a:r>
              <a:rPr lang="tr-TR" sz="1200" dirty="0">
                <a:solidFill>
                  <a:srgbClr val="000000"/>
                </a:solidFill>
                <a:latin typeface="Ariel"/>
              </a:rPr>
              <a:t>akademik</a:t>
            </a:r>
            <a:r>
              <a:rPr lang="en-US" sz="1200" dirty="0">
                <a:solidFill>
                  <a:srgbClr val="000000"/>
                </a:solidFill>
                <a:latin typeface="Ariel"/>
              </a:rPr>
              <a:t> </a:t>
            </a:r>
            <a:r>
              <a:rPr lang="en-US" sz="1200" dirty="0" err="1">
                <a:solidFill>
                  <a:srgbClr val="000000"/>
                </a:solidFill>
                <a:latin typeface="Ariel"/>
              </a:rPr>
              <a:t>değerler</a:t>
            </a:r>
            <a:r>
              <a:rPr lang="en-US" sz="1200" dirty="0">
                <a:solidFill>
                  <a:srgbClr val="000000"/>
                </a:solidFill>
                <a:latin typeface="Ariel"/>
              </a:rPr>
              <a:t>, </a:t>
            </a:r>
            <a:r>
              <a:rPr lang="en-US" sz="1200" dirty="0" err="1">
                <a:solidFill>
                  <a:srgbClr val="000000"/>
                </a:solidFill>
                <a:latin typeface="Ariel"/>
              </a:rPr>
              <a:t>etik</a:t>
            </a:r>
            <a:r>
              <a:rPr lang="en-US" sz="1200" dirty="0">
                <a:solidFill>
                  <a:srgbClr val="000000"/>
                </a:solidFill>
                <a:latin typeface="Ariel"/>
              </a:rPr>
              <a:t> </a:t>
            </a:r>
            <a:r>
              <a:rPr lang="en-US" sz="1200" dirty="0" err="1">
                <a:solidFill>
                  <a:srgbClr val="000000"/>
                </a:solidFill>
                <a:latin typeface="Ariel"/>
              </a:rPr>
              <a:t>ilkeler</a:t>
            </a:r>
            <a:r>
              <a:rPr lang="en-US" sz="1200" dirty="0">
                <a:solidFill>
                  <a:srgbClr val="000000"/>
                </a:solidFill>
                <a:latin typeface="Ariel"/>
              </a:rPr>
              <a:t>, </a:t>
            </a:r>
            <a:r>
              <a:rPr lang="en-US" sz="1200" dirty="0" err="1">
                <a:solidFill>
                  <a:srgbClr val="000000"/>
                </a:solidFill>
                <a:latin typeface="Ariel"/>
              </a:rPr>
              <a:t>düşünce</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ifade</a:t>
            </a:r>
            <a:r>
              <a:rPr lang="en-US" sz="1200" dirty="0">
                <a:solidFill>
                  <a:srgbClr val="000000"/>
                </a:solidFill>
                <a:latin typeface="Ariel"/>
              </a:rPr>
              <a:t> </a:t>
            </a:r>
            <a:r>
              <a:rPr lang="en-US" sz="1200" dirty="0" err="1">
                <a:solidFill>
                  <a:srgbClr val="000000"/>
                </a:solidFill>
                <a:latin typeface="Ariel"/>
              </a:rPr>
              <a:t>özgürlüğünü</a:t>
            </a:r>
            <a:r>
              <a:rPr lang="en-US" sz="1200" dirty="0">
                <a:solidFill>
                  <a:srgbClr val="000000"/>
                </a:solidFill>
                <a:latin typeface="Ariel"/>
              </a:rPr>
              <a:t> </a:t>
            </a:r>
            <a:r>
              <a:rPr lang="en-US" sz="1200" dirty="0" err="1" smtClean="0">
                <a:solidFill>
                  <a:srgbClr val="000000"/>
                </a:solidFill>
                <a:latin typeface="Ariel"/>
              </a:rPr>
              <a:t>benimser</a:t>
            </a:r>
            <a:endParaRPr lang="tr-TR" sz="1200" dirty="0" smtClean="0">
              <a:solidFill>
                <a:srgbClr val="000000"/>
              </a:solidFill>
              <a:latin typeface="Ariel"/>
            </a:endParaRPr>
          </a:p>
          <a:p>
            <a:pPr fontAlgn="base">
              <a:spcAft>
                <a:spcPts val="0"/>
              </a:spcAft>
            </a:pPr>
            <a:endParaRPr lang="tr-TR" b="1" dirty="0">
              <a:solidFill>
                <a:srgbClr val="0C0D0D"/>
              </a:solidFill>
              <a:latin typeface="Times New Roman" panose="02020603050405020304" pitchFamily="18" charset="0"/>
              <a:ea typeface="Times New Roman" panose="02020603050405020304" pitchFamily="18" charset="0"/>
            </a:endParaRPr>
          </a:p>
        </p:txBody>
      </p:sp>
      <p:sp>
        <p:nvSpPr>
          <p:cNvPr id="8" name="Dikdörtgen 7"/>
          <p:cNvSpPr/>
          <p:nvPr/>
        </p:nvSpPr>
        <p:spPr>
          <a:xfrm>
            <a:off x="490637" y="2027129"/>
            <a:ext cx="8352928" cy="1846659"/>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a:t>
            </a:r>
            <a:r>
              <a:rPr lang="tr-TR" b="1" dirty="0" smtClean="0">
                <a:solidFill>
                  <a:srgbClr val="FF0000"/>
                </a:solidFill>
                <a:latin typeface="Calibri" panose="020F0502020204030204" pitchFamily="34" charset="0"/>
                <a:ea typeface="Times New Roman" panose="02020603050405020304" pitchFamily="18" charset="0"/>
              </a:rPr>
              <a:t>MİSYONU</a:t>
            </a:r>
            <a:endParaRPr lang="tr-TR" b="1" dirty="0">
              <a:solidFill>
                <a:srgbClr val="0C0D0D"/>
              </a:solidFill>
              <a:latin typeface="Times New Roman" panose="02020603050405020304" pitchFamily="18" charset="0"/>
              <a:ea typeface="Times New Roman" panose="02020603050405020304" pitchFamily="18" charset="0"/>
            </a:endParaRPr>
          </a:p>
          <a:p>
            <a:pPr lvl="0" algn="just"/>
            <a:r>
              <a:rPr lang="tr-TR" sz="1200" dirty="0">
                <a:solidFill>
                  <a:srgbClr val="000000"/>
                </a:solidFill>
                <a:latin typeface="Ariel"/>
              </a:rPr>
              <a:t>U</a:t>
            </a:r>
            <a:r>
              <a:rPr lang="en-US" sz="1200" dirty="0" err="1">
                <a:solidFill>
                  <a:srgbClr val="000000"/>
                </a:solidFill>
                <a:latin typeface="Ariel"/>
              </a:rPr>
              <a:t>lusal</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uluslararası</a:t>
            </a:r>
            <a:r>
              <a:rPr lang="en-US" sz="1200" dirty="0">
                <a:solidFill>
                  <a:srgbClr val="000000"/>
                </a:solidFill>
                <a:latin typeface="Ariel"/>
              </a:rPr>
              <a:t> </a:t>
            </a:r>
            <a:r>
              <a:rPr lang="en-US" sz="1200" dirty="0" err="1">
                <a:solidFill>
                  <a:srgbClr val="000000"/>
                </a:solidFill>
                <a:latin typeface="Ariel"/>
              </a:rPr>
              <a:t>düzeylerde</a:t>
            </a:r>
            <a:r>
              <a:rPr lang="en-US" sz="1200" dirty="0">
                <a:solidFill>
                  <a:srgbClr val="000000"/>
                </a:solidFill>
                <a:latin typeface="Ariel"/>
              </a:rPr>
              <a:t> </a:t>
            </a:r>
            <a:r>
              <a:rPr lang="en-US" sz="1200" dirty="0" err="1">
                <a:solidFill>
                  <a:srgbClr val="000000"/>
                </a:solidFill>
                <a:latin typeface="Ariel"/>
              </a:rPr>
              <a:t>ortaya</a:t>
            </a:r>
            <a:r>
              <a:rPr lang="en-US" sz="1200" dirty="0">
                <a:solidFill>
                  <a:srgbClr val="000000"/>
                </a:solidFill>
                <a:latin typeface="Ariel"/>
              </a:rPr>
              <a:t> </a:t>
            </a:r>
            <a:r>
              <a:rPr lang="en-US" sz="1200" dirty="0" err="1">
                <a:solidFill>
                  <a:srgbClr val="000000"/>
                </a:solidFill>
                <a:latin typeface="Ariel"/>
              </a:rPr>
              <a:t>çıkan</a:t>
            </a:r>
            <a:r>
              <a:rPr lang="en-US" sz="1200" dirty="0">
                <a:solidFill>
                  <a:srgbClr val="000000"/>
                </a:solidFill>
                <a:latin typeface="Ariel"/>
              </a:rPr>
              <a:t> </a:t>
            </a:r>
            <a:r>
              <a:rPr lang="en-US" sz="1200" dirty="0" err="1">
                <a:solidFill>
                  <a:srgbClr val="000000"/>
                </a:solidFill>
                <a:latin typeface="Ariel"/>
              </a:rPr>
              <a:t>çeşitli</a:t>
            </a:r>
            <a:r>
              <a:rPr lang="en-US" sz="1200" dirty="0">
                <a:solidFill>
                  <a:srgbClr val="000000"/>
                </a:solidFill>
                <a:latin typeface="Ariel"/>
              </a:rPr>
              <a:t> </a:t>
            </a:r>
            <a:r>
              <a:rPr lang="en-US" sz="1200" dirty="0" err="1">
                <a:solidFill>
                  <a:srgbClr val="000000"/>
                </a:solidFill>
                <a:latin typeface="Ariel"/>
              </a:rPr>
              <a:t>sosyal</a:t>
            </a:r>
            <a:r>
              <a:rPr lang="en-US" sz="1200" dirty="0">
                <a:solidFill>
                  <a:srgbClr val="000000"/>
                </a:solidFill>
                <a:latin typeface="Ariel"/>
              </a:rPr>
              <a:t>, </a:t>
            </a:r>
            <a:r>
              <a:rPr lang="en-US" sz="1200" dirty="0" err="1">
                <a:solidFill>
                  <a:srgbClr val="000000"/>
                </a:solidFill>
                <a:latin typeface="Ariel"/>
              </a:rPr>
              <a:t>ekonomik</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politik</a:t>
            </a:r>
            <a:r>
              <a:rPr lang="en-US" sz="1200" dirty="0">
                <a:solidFill>
                  <a:srgbClr val="000000"/>
                </a:solidFill>
                <a:latin typeface="Ariel"/>
              </a:rPr>
              <a:t> </a:t>
            </a:r>
            <a:r>
              <a:rPr lang="en-US" sz="1200" dirty="0" err="1">
                <a:solidFill>
                  <a:srgbClr val="000000"/>
                </a:solidFill>
                <a:latin typeface="Ariel"/>
              </a:rPr>
              <a:t>konuları</a:t>
            </a:r>
            <a:r>
              <a:rPr lang="en-US" sz="1200" dirty="0">
                <a:solidFill>
                  <a:srgbClr val="000000"/>
                </a:solidFill>
                <a:latin typeface="Ariel"/>
              </a:rPr>
              <a:t> </a:t>
            </a:r>
            <a:r>
              <a:rPr lang="en-US" sz="1200" dirty="0" err="1">
                <a:solidFill>
                  <a:srgbClr val="000000"/>
                </a:solidFill>
                <a:latin typeface="Ariel"/>
              </a:rPr>
              <a:t>disiplinlerarası</a:t>
            </a:r>
            <a:r>
              <a:rPr lang="en-US" sz="1200" dirty="0">
                <a:solidFill>
                  <a:srgbClr val="000000"/>
                </a:solidFill>
                <a:latin typeface="Ariel"/>
              </a:rPr>
              <a:t> </a:t>
            </a:r>
            <a:r>
              <a:rPr lang="en-US" sz="1200" dirty="0" err="1">
                <a:solidFill>
                  <a:srgbClr val="000000"/>
                </a:solidFill>
                <a:latin typeface="Ariel"/>
              </a:rPr>
              <a:t>bir</a:t>
            </a:r>
            <a:r>
              <a:rPr lang="en-US" sz="1200" dirty="0">
                <a:solidFill>
                  <a:srgbClr val="000000"/>
                </a:solidFill>
                <a:latin typeface="Ariel"/>
              </a:rPr>
              <a:t> </a:t>
            </a:r>
            <a:r>
              <a:rPr lang="en-US" sz="1200" dirty="0" err="1">
                <a:solidFill>
                  <a:srgbClr val="000000"/>
                </a:solidFill>
                <a:latin typeface="Ariel"/>
              </a:rPr>
              <a:t>yaklaşımla</a:t>
            </a:r>
            <a:r>
              <a:rPr lang="en-US" sz="1200" dirty="0">
                <a:solidFill>
                  <a:srgbClr val="000000"/>
                </a:solidFill>
                <a:latin typeface="Ariel"/>
              </a:rPr>
              <a:t> </a:t>
            </a:r>
            <a:r>
              <a:rPr lang="en-US" sz="1200" dirty="0" err="1">
                <a:solidFill>
                  <a:srgbClr val="000000"/>
                </a:solidFill>
                <a:latin typeface="Ariel"/>
              </a:rPr>
              <a:t>incelemek</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araştırmak</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bu</a:t>
            </a:r>
            <a:r>
              <a:rPr lang="en-US" sz="1200" dirty="0">
                <a:solidFill>
                  <a:srgbClr val="000000"/>
                </a:solidFill>
                <a:latin typeface="Ariel"/>
              </a:rPr>
              <a:t> </a:t>
            </a:r>
            <a:r>
              <a:rPr lang="en-US" sz="1200" dirty="0" err="1">
                <a:solidFill>
                  <a:srgbClr val="000000"/>
                </a:solidFill>
                <a:latin typeface="Ariel"/>
              </a:rPr>
              <a:t>konularda</a:t>
            </a:r>
            <a:r>
              <a:rPr lang="en-US" sz="1200" dirty="0">
                <a:solidFill>
                  <a:srgbClr val="000000"/>
                </a:solidFill>
                <a:latin typeface="Ariel"/>
              </a:rPr>
              <a:t> </a:t>
            </a:r>
            <a:r>
              <a:rPr lang="en-US" sz="1200" dirty="0" err="1">
                <a:solidFill>
                  <a:srgbClr val="000000"/>
                </a:solidFill>
                <a:latin typeface="Ariel"/>
              </a:rPr>
              <a:t>yapılacak</a:t>
            </a:r>
            <a:r>
              <a:rPr lang="en-US" sz="1200" dirty="0">
                <a:solidFill>
                  <a:srgbClr val="000000"/>
                </a:solidFill>
                <a:latin typeface="Ariel"/>
              </a:rPr>
              <a:t> </a:t>
            </a:r>
            <a:r>
              <a:rPr lang="en-US" sz="1200" dirty="0" err="1">
                <a:solidFill>
                  <a:srgbClr val="000000"/>
                </a:solidFill>
                <a:latin typeface="Ariel"/>
              </a:rPr>
              <a:t>çalışmalar</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düzenlenecek</a:t>
            </a:r>
            <a:r>
              <a:rPr lang="en-US" sz="1200" dirty="0">
                <a:solidFill>
                  <a:srgbClr val="000000"/>
                </a:solidFill>
                <a:latin typeface="Ariel"/>
              </a:rPr>
              <a:t> </a:t>
            </a:r>
            <a:r>
              <a:rPr lang="en-US" sz="1200" dirty="0" err="1">
                <a:solidFill>
                  <a:srgbClr val="000000"/>
                </a:solidFill>
                <a:latin typeface="Ariel"/>
              </a:rPr>
              <a:t>çeşitli</a:t>
            </a:r>
            <a:r>
              <a:rPr lang="en-US" sz="1200" dirty="0">
                <a:solidFill>
                  <a:srgbClr val="000000"/>
                </a:solidFill>
                <a:latin typeface="Ariel"/>
              </a:rPr>
              <a:t> </a:t>
            </a:r>
            <a:r>
              <a:rPr lang="en-US" sz="1200" dirty="0" err="1">
                <a:solidFill>
                  <a:srgbClr val="000000"/>
                </a:solidFill>
                <a:latin typeface="Ariel"/>
              </a:rPr>
              <a:t>aktivitelerle</a:t>
            </a:r>
            <a:r>
              <a:rPr lang="en-US" sz="1200" dirty="0">
                <a:solidFill>
                  <a:srgbClr val="000000"/>
                </a:solidFill>
                <a:latin typeface="Ariel"/>
              </a:rPr>
              <a:t> </a:t>
            </a:r>
            <a:r>
              <a:rPr lang="en-US" sz="1200" dirty="0" err="1">
                <a:solidFill>
                  <a:srgbClr val="000000"/>
                </a:solidFill>
                <a:latin typeface="Ariel"/>
              </a:rPr>
              <a:t>üniversiteyi</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tüm</a:t>
            </a:r>
            <a:r>
              <a:rPr lang="en-US" sz="1200" dirty="0">
                <a:solidFill>
                  <a:srgbClr val="000000"/>
                </a:solidFill>
                <a:latin typeface="Ariel"/>
              </a:rPr>
              <a:t> </a:t>
            </a:r>
            <a:r>
              <a:rPr lang="en-US" sz="1200" dirty="0" err="1">
                <a:solidFill>
                  <a:srgbClr val="000000"/>
                </a:solidFill>
                <a:latin typeface="Ariel"/>
              </a:rPr>
              <a:t>toplumu</a:t>
            </a:r>
            <a:r>
              <a:rPr lang="en-US" sz="1200" dirty="0">
                <a:solidFill>
                  <a:srgbClr val="000000"/>
                </a:solidFill>
                <a:latin typeface="Ariel"/>
              </a:rPr>
              <a:t> </a:t>
            </a:r>
            <a:r>
              <a:rPr lang="en-US" sz="1200" dirty="0" err="1">
                <a:solidFill>
                  <a:srgbClr val="000000"/>
                </a:solidFill>
                <a:latin typeface="Ariel"/>
              </a:rPr>
              <a:t>bilgilendirmek</a:t>
            </a:r>
            <a:r>
              <a:rPr lang="en-US" sz="1200" dirty="0">
                <a:solidFill>
                  <a:srgbClr val="000000"/>
                </a:solidFill>
                <a:latin typeface="Ariel"/>
              </a:rPr>
              <a:t>, </a:t>
            </a:r>
            <a:r>
              <a:rPr lang="en-US" sz="1200" dirty="0" err="1">
                <a:solidFill>
                  <a:srgbClr val="000000"/>
                </a:solidFill>
                <a:latin typeface="Ariel"/>
              </a:rPr>
              <a:t>bu</a:t>
            </a:r>
            <a:r>
              <a:rPr lang="en-US" sz="1200" dirty="0">
                <a:solidFill>
                  <a:srgbClr val="000000"/>
                </a:solidFill>
                <a:latin typeface="Ariel"/>
              </a:rPr>
              <a:t> </a:t>
            </a:r>
            <a:r>
              <a:rPr lang="en-US" sz="1200" dirty="0" err="1">
                <a:solidFill>
                  <a:srgbClr val="000000"/>
                </a:solidFill>
                <a:latin typeface="Ariel"/>
              </a:rPr>
              <a:t>konularda</a:t>
            </a:r>
            <a:r>
              <a:rPr lang="en-US" sz="1200" dirty="0">
                <a:solidFill>
                  <a:srgbClr val="000000"/>
                </a:solidFill>
                <a:latin typeface="Ariel"/>
              </a:rPr>
              <a:t> </a:t>
            </a:r>
            <a:r>
              <a:rPr lang="en-US" sz="1200" dirty="0" err="1">
                <a:solidFill>
                  <a:srgbClr val="000000"/>
                </a:solidFill>
                <a:latin typeface="Ariel"/>
              </a:rPr>
              <a:t>faaliyet</a:t>
            </a:r>
            <a:r>
              <a:rPr lang="en-US" sz="1200" dirty="0">
                <a:solidFill>
                  <a:srgbClr val="000000"/>
                </a:solidFill>
                <a:latin typeface="Ariel"/>
              </a:rPr>
              <a:t> </a:t>
            </a:r>
            <a:r>
              <a:rPr lang="en-US" sz="1200" dirty="0" err="1">
                <a:solidFill>
                  <a:srgbClr val="000000"/>
                </a:solidFill>
                <a:latin typeface="Ariel"/>
              </a:rPr>
              <a:t>gösteren</a:t>
            </a:r>
            <a:r>
              <a:rPr lang="en-US" sz="1200" dirty="0">
                <a:solidFill>
                  <a:srgbClr val="000000"/>
                </a:solidFill>
                <a:latin typeface="Ariel"/>
              </a:rPr>
              <a:t> </a:t>
            </a:r>
            <a:r>
              <a:rPr lang="en-US" sz="1200" dirty="0" err="1">
                <a:solidFill>
                  <a:srgbClr val="000000"/>
                </a:solidFill>
                <a:latin typeface="Ariel"/>
              </a:rPr>
              <a:t>ulusal</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uluslararası</a:t>
            </a:r>
            <a:r>
              <a:rPr lang="en-US" sz="1200" dirty="0">
                <a:solidFill>
                  <a:srgbClr val="000000"/>
                </a:solidFill>
                <a:latin typeface="Ariel"/>
              </a:rPr>
              <a:t> </a:t>
            </a:r>
            <a:r>
              <a:rPr lang="en-US" sz="1200" dirty="0" err="1">
                <a:solidFill>
                  <a:srgbClr val="000000"/>
                </a:solidFill>
                <a:latin typeface="Ariel"/>
              </a:rPr>
              <a:t>kurum</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kuruluşları</a:t>
            </a:r>
            <a:r>
              <a:rPr lang="en-US" sz="1200" dirty="0">
                <a:solidFill>
                  <a:srgbClr val="000000"/>
                </a:solidFill>
                <a:latin typeface="Ariel"/>
              </a:rPr>
              <a:t> </a:t>
            </a:r>
            <a:r>
              <a:rPr lang="en-US" sz="1200" dirty="0" err="1">
                <a:solidFill>
                  <a:srgbClr val="000000"/>
                </a:solidFill>
                <a:latin typeface="Ariel"/>
              </a:rPr>
              <a:t>bir</a:t>
            </a:r>
            <a:r>
              <a:rPr lang="en-US" sz="1200" dirty="0">
                <a:solidFill>
                  <a:srgbClr val="000000"/>
                </a:solidFill>
                <a:latin typeface="Ariel"/>
              </a:rPr>
              <a:t> </a:t>
            </a:r>
            <a:r>
              <a:rPr lang="en-US" sz="1200" dirty="0" err="1">
                <a:solidFill>
                  <a:srgbClr val="000000"/>
                </a:solidFill>
                <a:latin typeface="Ariel"/>
              </a:rPr>
              <a:t>araya</a:t>
            </a:r>
            <a:r>
              <a:rPr lang="en-US" sz="1200" dirty="0">
                <a:solidFill>
                  <a:srgbClr val="000000"/>
                </a:solidFill>
                <a:latin typeface="Ariel"/>
              </a:rPr>
              <a:t> </a:t>
            </a:r>
            <a:r>
              <a:rPr lang="en-US" sz="1200" dirty="0" err="1">
                <a:solidFill>
                  <a:srgbClr val="000000"/>
                </a:solidFill>
                <a:latin typeface="Ariel"/>
              </a:rPr>
              <a:t>getirerek</a:t>
            </a:r>
            <a:r>
              <a:rPr lang="en-US" sz="1200" dirty="0">
                <a:solidFill>
                  <a:srgbClr val="000000"/>
                </a:solidFill>
                <a:latin typeface="Ariel"/>
              </a:rPr>
              <a:t> </a:t>
            </a:r>
            <a:r>
              <a:rPr lang="en-US" sz="1200" dirty="0" err="1">
                <a:solidFill>
                  <a:srgbClr val="000000"/>
                </a:solidFill>
                <a:latin typeface="Ariel"/>
              </a:rPr>
              <a:t>uluslararası</a:t>
            </a:r>
            <a:r>
              <a:rPr lang="en-US" sz="1200" dirty="0">
                <a:solidFill>
                  <a:srgbClr val="000000"/>
                </a:solidFill>
                <a:latin typeface="Ariel"/>
              </a:rPr>
              <a:t> </a:t>
            </a:r>
            <a:r>
              <a:rPr lang="en-US" sz="1200" dirty="0" err="1">
                <a:solidFill>
                  <a:srgbClr val="000000"/>
                </a:solidFill>
                <a:latin typeface="Ariel"/>
              </a:rPr>
              <a:t>işbirliği</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bilgi</a:t>
            </a:r>
            <a:r>
              <a:rPr lang="en-US" sz="1200" dirty="0">
                <a:solidFill>
                  <a:srgbClr val="000000"/>
                </a:solidFill>
                <a:latin typeface="Ariel"/>
              </a:rPr>
              <a:t> </a:t>
            </a:r>
            <a:r>
              <a:rPr lang="en-US" sz="1200" dirty="0" err="1">
                <a:solidFill>
                  <a:srgbClr val="000000"/>
                </a:solidFill>
                <a:latin typeface="Ariel"/>
              </a:rPr>
              <a:t>paylaşım</a:t>
            </a:r>
            <a:r>
              <a:rPr lang="en-US" sz="1200" dirty="0">
                <a:solidFill>
                  <a:srgbClr val="000000"/>
                </a:solidFill>
                <a:latin typeface="Ariel"/>
              </a:rPr>
              <a:t> </a:t>
            </a:r>
            <a:r>
              <a:rPr lang="en-US" sz="1200" dirty="0" err="1">
                <a:solidFill>
                  <a:srgbClr val="000000"/>
                </a:solidFill>
                <a:latin typeface="Ariel"/>
              </a:rPr>
              <a:t>ağlarının</a:t>
            </a:r>
            <a:r>
              <a:rPr lang="en-US" sz="1200" dirty="0">
                <a:solidFill>
                  <a:srgbClr val="000000"/>
                </a:solidFill>
                <a:latin typeface="Ariel"/>
              </a:rPr>
              <a:t> </a:t>
            </a:r>
            <a:r>
              <a:rPr lang="en-US" sz="1200" dirty="0" err="1">
                <a:solidFill>
                  <a:srgbClr val="000000"/>
                </a:solidFill>
                <a:latin typeface="Ariel"/>
              </a:rPr>
              <a:t>geliştirilmesine</a:t>
            </a:r>
            <a:r>
              <a:rPr lang="en-US" sz="1200" dirty="0">
                <a:solidFill>
                  <a:srgbClr val="000000"/>
                </a:solidFill>
                <a:latin typeface="Ariel"/>
              </a:rPr>
              <a:t> </a:t>
            </a:r>
            <a:r>
              <a:rPr lang="en-US" sz="1200" dirty="0" err="1">
                <a:solidFill>
                  <a:srgbClr val="000000"/>
                </a:solidFill>
                <a:latin typeface="Ariel"/>
              </a:rPr>
              <a:t>katkıda</a:t>
            </a:r>
            <a:r>
              <a:rPr lang="en-US" sz="1200" dirty="0">
                <a:solidFill>
                  <a:srgbClr val="000000"/>
                </a:solidFill>
                <a:latin typeface="Ariel"/>
              </a:rPr>
              <a:t> </a:t>
            </a:r>
            <a:r>
              <a:rPr lang="en-US" sz="1200" dirty="0" err="1">
                <a:solidFill>
                  <a:srgbClr val="000000"/>
                </a:solidFill>
                <a:latin typeface="Ariel"/>
              </a:rPr>
              <a:t>bulunmak</a:t>
            </a:r>
            <a:r>
              <a:rPr lang="en-US" sz="1200" dirty="0">
                <a:solidFill>
                  <a:srgbClr val="000000"/>
                </a:solidFill>
                <a:latin typeface="Ariel"/>
              </a:rPr>
              <a:t>, </a:t>
            </a:r>
            <a:r>
              <a:rPr lang="en-US" sz="1200" dirty="0" err="1">
                <a:solidFill>
                  <a:srgbClr val="000000"/>
                </a:solidFill>
                <a:latin typeface="Ariel"/>
              </a:rPr>
              <a:t>sektörel</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akademik</a:t>
            </a:r>
            <a:r>
              <a:rPr lang="en-US" sz="1200" dirty="0">
                <a:solidFill>
                  <a:srgbClr val="000000"/>
                </a:solidFill>
                <a:latin typeface="Ariel"/>
              </a:rPr>
              <a:t> </a:t>
            </a:r>
            <a:r>
              <a:rPr lang="en-US" sz="1200" dirty="0" err="1">
                <a:solidFill>
                  <a:srgbClr val="000000"/>
                </a:solidFill>
                <a:latin typeface="Ariel"/>
              </a:rPr>
              <a:t>eğitim</a:t>
            </a:r>
            <a:r>
              <a:rPr lang="en-US" sz="1200" dirty="0">
                <a:solidFill>
                  <a:srgbClr val="000000"/>
                </a:solidFill>
                <a:latin typeface="Ariel"/>
              </a:rPr>
              <a:t> </a:t>
            </a:r>
            <a:r>
              <a:rPr lang="en-US" sz="1200" dirty="0" err="1">
                <a:solidFill>
                  <a:srgbClr val="000000"/>
                </a:solidFill>
                <a:latin typeface="Ariel"/>
              </a:rPr>
              <a:t>imkanı</a:t>
            </a:r>
            <a:r>
              <a:rPr lang="en-US" sz="1200" dirty="0">
                <a:solidFill>
                  <a:srgbClr val="000000"/>
                </a:solidFill>
                <a:latin typeface="Ariel"/>
              </a:rPr>
              <a:t> </a:t>
            </a:r>
            <a:r>
              <a:rPr lang="en-US" sz="1200" dirty="0" err="1">
                <a:solidFill>
                  <a:srgbClr val="000000"/>
                </a:solidFill>
                <a:latin typeface="Ariel"/>
              </a:rPr>
              <a:t>sunmak</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uluslararası</a:t>
            </a:r>
            <a:r>
              <a:rPr lang="en-US" sz="1200" dirty="0">
                <a:solidFill>
                  <a:srgbClr val="000000"/>
                </a:solidFill>
                <a:latin typeface="Ariel"/>
              </a:rPr>
              <a:t> </a:t>
            </a:r>
            <a:r>
              <a:rPr lang="en-US" sz="1200" dirty="0" err="1">
                <a:solidFill>
                  <a:srgbClr val="000000"/>
                </a:solidFill>
                <a:latin typeface="Ariel"/>
              </a:rPr>
              <a:t>diyalog</a:t>
            </a:r>
            <a:r>
              <a:rPr lang="en-US" sz="1200" dirty="0">
                <a:solidFill>
                  <a:srgbClr val="000000"/>
                </a:solidFill>
                <a:latin typeface="Ariel"/>
              </a:rPr>
              <a:t> </a:t>
            </a:r>
            <a:r>
              <a:rPr lang="en-US" sz="1200" dirty="0" err="1">
                <a:solidFill>
                  <a:srgbClr val="000000"/>
                </a:solidFill>
                <a:latin typeface="Ariel"/>
              </a:rPr>
              <a:t>ve</a:t>
            </a:r>
            <a:r>
              <a:rPr lang="en-US" sz="1200" dirty="0">
                <a:solidFill>
                  <a:srgbClr val="000000"/>
                </a:solidFill>
                <a:latin typeface="Ariel"/>
              </a:rPr>
              <a:t> </a:t>
            </a:r>
            <a:r>
              <a:rPr lang="en-US" sz="1200" dirty="0" err="1">
                <a:solidFill>
                  <a:srgbClr val="000000"/>
                </a:solidFill>
                <a:latin typeface="Ariel"/>
              </a:rPr>
              <a:t>işbirliğini</a:t>
            </a:r>
            <a:r>
              <a:rPr lang="en-US" sz="1200" dirty="0">
                <a:solidFill>
                  <a:srgbClr val="000000"/>
                </a:solidFill>
                <a:latin typeface="Ariel"/>
              </a:rPr>
              <a:t> </a:t>
            </a:r>
            <a:r>
              <a:rPr lang="en-US" sz="1200" dirty="0" err="1">
                <a:solidFill>
                  <a:srgbClr val="000000"/>
                </a:solidFill>
                <a:latin typeface="Ariel"/>
              </a:rPr>
              <a:t>desteklemektir</a:t>
            </a:r>
            <a:r>
              <a:rPr lang="en-US" sz="1200" dirty="0">
                <a:solidFill>
                  <a:srgbClr val="000000"/>
                </a:solidFill>
                <a:latin typeface="Ariel"/>
              </a:rPr>
              <a:t>.</a:t>
            </a:r>
            <a:endParaRPr lang="tr-TR" sz="1200" b="1" dirty="0">
              <a:solidFill>
                <a:srgbClr val="FF0000"/>
              </a:solidFill>
              <a:latin typeface="Ariel"/>
              <a:ea typeface="Times New Roman" panose="02020603050405020304" pitchFamily="18" charset="0"/>
            </a:endParaRPr>
          </a:p>
          <a:p>
            <a:pPr fontAlgn="base">
              <a:lnSpc>
                <a:spcPct val="150000"/>
              </a:lnSpc>
              <a:spcAft>
                <a:spcPts val="0"/>
              </a:spcAft>
            </a:pPr>
            <a:endParaRPr lang="tr-TR" b="1" dirty="0">
              <a:solidFill>
                <a:srgbClr val="FF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p:cNvSpPr txBox="1"/>
          <p:nvPr/>
        </p:nvSpPr>
        <p:spPr>
          <a:xfrm>
            <a:off x="1022556" y="2507226"/>
            <a:ext cx="7312964" cy="1477328"/>
          </a:xfrm>
          <a:prstGeom prst="rect">
            <a:avLst/>
          </a:prstGeom>
          <a:noFill/>
        </p:spPr>
        <p:txBody>
          <a:bodyPr wrap="none" rtlCol="0">
            <a:spAutoFit/>
          </a:bodyPr>
          <a:lstStyle/>
          <a:p>
            <a:r>
              <a:rPr lang="tr-TR" dirty="0" smtClean="0">
                <a:solidFill>
                  <a:srgbClr val="002060"/>
                </a:solidFill>
              </a:rPr>
              <a:t>Proje tecrübesi ile proje yazma ve yürütme süreçlerinin SEPAM bünyesinde</a:t>
            </a:r>
          </a:p>
          <a:p>
            <a:r>
              <a:rPr lang="tr-TR" dirty="0" smtClean="0">
                <a:solidFill>
                  <a:srgbClr val="002060"/>
                </a:solidFill>
              </a:rPr>
              <a:t> kurumsallaşmasının önü açılmıştır</a:t>
            </a:r>
          </a:p>
          <a:p>
            <a:endParaRPr lang="tr-TR" dirty="0">
              <a:solidFill>
                <a:srgbClr val="002060"/>
              </a:solidFill>
            </a:endParaRPr>
          </a:p>
          <a:p>
            <a:r>
              <a:rPr lang="tr-TR" dirty="0" smtClean="0">
                <a:solidFill>
                  <a:srgbClr val="002060"/>
                </a:solidFill>
              </a:rPr>
              <a:t>Toplumsal katkı odaklı konferanslarla SEPAM ve bu vesile ile </a:t>
            </a:r>
            <a:r>
              <a:rPr lang="tr-TR" dirty="0" smtClean="0">
                <a:solidFill>
                  <a:srgbClr val="002060"/>
                </a:solidFill>
              </a:rPr>
              <a:t>Üniversitemizin</a:t>
            </a:r>
            <a:endParaRPr lang="tr-TR" dirty="0" smtClean="0">
              <a:solidFill>
                <a:srgbClr val="002060"/>
              </a:solidFill>
            </a:endParaRPr>
          </a:p>
          <a:p>
            <a:r>
              <a:rPr lang="tr-TR" dirty="0">
                <a:solidFill>
                  <a:srgbClr val="002060"/>
                </a:solidFill>
              </a:rPr>
              <a:t>k</a:t>
            </a:r>
            <a:r>
              <a:rPr lang="tr-TR" dirty="0" smtClean="0">
                <a:solidFill>
                  <a:srgbClr val="002060"/>
                </a:solidFill>
              </a:rPr>
              <a:t>urumsal </a:t>
            </a:r>
            <a:r>
              <a:rPr lang="tr-TR" dirty="0" smtClean="0">
                <a:solidFill>
                  <a:srgbClr val="002060"/>
                </a:solidFill>
              </a:rPr>
              <a:t>görünürlüğüne olumlu katkılar yapılmıştır</a:t>
            </a:r>
          </a:p>
        </p:txBody>
      </p:sp>
    </p:spTree>
    <p:extLst>
      <p:ext uri="{BB962C8B-B14F-4D97-AF65-F5344CB8AC3E}">
        <p14:creationId xmlns:p14="http://schemas.microsoft.com/office/powerpoint/2010/main" val="1784154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65" name="Dikdörtgen 64"/>
          <p:cNvSpPr/>
          <p:nvPr/>
        </p:nvSpPr>
        <p:spPr>
          <a:xfrm>
            <a:off x="1189703" y="2828836"/>
            <a:ext cx="6211987" cy="923330"/>
          </a:xfrm>
          <a:prstGeom prst="rect">
            <a:avLst/>
          </a:prstGeom>
        </p:spPr>
        <p:txBody>
          <a:bodyPr wrap="square">
            <a:spAutoFit/>
          </a:bodyPr>
          <a:lstStyle/>
          <a:p>
            <a:pPr marL="342900" indent="-342900">
              <a:buFont typeface="+mj-lt"/>
              <a:buAutoNum type="arabicPeriod"/>
            </a:pPr>
            <a:r>
              <a:rPr lang="tr-TR" dirty="0">
                <a:solidFill>
                  <a:srgbClr val="0C0D0D"/>
                </a:solidFill>
              </a:rPr>
              <a:t>Süregelen kurumsallaşma sürecinin devam ettirilmesi</a:t>
            </a:r>
          </a:p>
          <a:p>
            <a:pPr marL="342900" indent="-342900">
              <a:buFont typeface="+mj-lt"/>
              <a:buAutoNum type="arabicPeriod"/>
            </a:pPr>
            <a:r>
              <a:rPr lang="tr-TR" dirty="0">
                <a:solidFill>
                  <a:srgbClr val="0C0D0D"/>
                </a:solidFill>
              </a:rPr>
              <a:t>SWOT, Risk Analizi ve SPİK çerçevesinde iyileştirmelerin planlı şekilde sürdürülmesi</a:t>
            </a:r>
          </a:p>
        </p:txBody>
      </p:sp>
    </p:spTree>
    <p:extLst>
      <p:ext uri="{BB962C8B-B14F-4D97-AF65-F5344CB8AC3E}">
        <p14:creationId xmlns:p14="http://schemas.microsoft.com/office/powerpoint/2010/main" val="2340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a:stretch>
            <a:fillRect/>
          </a:stretch>
        </p:blipFill>
        <p:spPr>
          <a:xfrm>
            <a:off x="1022555" y="1268031"/>
            <a:ext cx="7138219" cy="4970867"/>
          </a:xfrm>
          <a:prstGeom prst="rect">
            <a:avLst/>
          </a:prstGeom>
        </p:spPr>
      </p:pic>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p:cNvGraphicFramePr>
            <a:graphicFrameLocks noGrp="1"/>
          </p:cNvGraphicFramePr>
          <p:nvPr>
            <p:extLst>
              <p:ext uri="{D42A27DB-BD31-4B8C-83A1-F6EECF244321}">
                <p14:modId xmlns:p14="http://schemas.microsoft.com/office/powerpoint/2010/main" val="1281016374"/>
              </p:ext>
            </p:extLst>
          </p:nvPr>
        </p:nvGraphicFramePr>
        <p:xfrm>
          <a:off x="264694" y="1138238"/>
          <a:ext cx="8879306" cy="5633157"/>
        </p:xfrm>
        <a:graphic>
          <a:graphicData uri="http://schemas.openxmlformats.org/drawingml/2006/table">
            <a:tbl>
              <a:tblPr/>
              <a:tblGrid>
                <a:gridCol w="2842460">
                  <a:extLst>
                    <a:ext uri="{9D8B030D-6E8A-4147-A177-3AD203B41FA5}">
                      <a16:colId xmlns:a16="http://schemas.microsoft.com/office/drawing/2014/main" val="2515943758"/>
                    </a:ext>
                  </a:extLst>
                </a:gridCol>
                <a:gridCol w="3006598">
                  <a:extLst>
                    <a:ext uri="{9D8B030D-6E8A-4147-A177-3AD203B41FA5}">
                      <a16:colId xmlns:a16="http://schemas.microsoft.com/office/drawing/2014/main" val="3343230816"/>
                    </a:ext>
                  </a:extLst>
                </a:gridCol>
                <a:gridCol w="3030248">
                  <a:extLst>
                    <a:ext uri="{9D8B030D-6E8A-4147-A177-3AD203B41FA5}">
                      <a16:colId xmlns:a16="http://schemas.microsoft.com/office/drawing/2014/main" val="1125626816"/>
                    </a:ext>
                  </a:extLst>
                </a:gridCol>
              </a:tblGrid>
              <a:tr h="400593">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312574"/>
                  </a:ext>
                </a:extLst>
              </a:tr>
              <a:tr h="331907">
                <a:tc>
                  <a:txBody>
                    <a:bodyPr/>
                    <a:lstStyle/>
                    <a:p>
                      <a:pPr algn="ctr" fontAlgn="ctr"/>
                      <a:r>
                        <a:rPr lang="en-US" sz="1000" b="0" i="0" u="none" strike="noStrike" dirty="0" err="1">
                          <a:solidFill>
                            <a:srgbClr val="000000"/>
                          </a:solidFill>
                          <a:effectLst/>
                          <a:latin typeface="Calibri" panose="020F0502020204030204" pitchFamily="34" charset="0"/>
                        </a:rPr>
                        <a:t>Siyaset</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Bilimi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ve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Uluslararası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İlişkiler</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Bölümü</a:t>
                      </a:r>
                      <a:endParaRPr lang="en-US"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SEPAM'ın çalışmalarına katkı verebilecek formasyonda olmaları nedeniyle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Yeni konuşmacılarla iletişime geçmeleri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286536"/>
                  </a:ext>
                </a:extLst>
              </a:tr>
              <a:tr h="548662">
                <a:tc>
                  <a:txBody>
                    <a:bodyPr/>
                    <a:lstStyle/>
                    <a:p>
                      <a:pPr algn="ctr" fontAlgn="ctr"/>
                      <a:r>
                        <a:rPr lang="en-US" sz="1000" b="0" i="0" u="none" strike="noStrike" dirty="0" err="1">
                          <a:solidFill>
                            <a:srgbClr val="000000"/>
                          </a:solidFill>
                          <a:effectLst/>
                          <a:latin typeface="Calibri" panose="020F0502020204030204" pitchFamily="34" charset="0"/>
                        </a:rPr>
                        <a:t>Psikoloji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Bölümü</a:t>
                      </a:r>
                      <a:endParaRPr lang="en-US"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US" sz="1000" b="0" i="0" u="none" strike="noStrike" dirty="0" err="1">
                          <a:solidFill>
                            <a:srgbClr val="000000"/>
                          </a:solidFill>
                          <a:effectLst/>
                          <a:latin typeface="Calibri" panose="020F0502020204030204" pitchFamily="34" charset="0"/>
                        </a:rPr>
                        <a:t>SEPAM'ın</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çalışmalarına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katkı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verebilecek</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formasyonda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olmaları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nedeniyle</a:t>
                      </a:r>
                      <a:endParaRPr lang="en-US"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err="1">
                          <a:solidFill>
                            <a:srgbClr val="000000"/>
                          </a:solidFill>
                          <a:effectLst/>
                          <a:latin typeface="Calibri" panose="020F0502020204030204" pitchFamily="34" charset="0"/>
                        </a:rPr>
                        <a:t>Sosyal</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Bilimler</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alanına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katkı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yapabilecek</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çalışmalar</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yapılması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araştırma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kalitesinin</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geliştirilmesini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sağlayacak</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faaliyetler</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yapılması</a:t>
                      </a:r>
                      <a:endParaRPr lang="en-US"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7886435"/>
                  </a:ext>
                </a:extLst>
              </a:tr>
              <a:tr h="440284">
                <a:tc>
                  <a:txBody>
                    <a:bodyPr/>
                    <a:lstStyle/>
                    <a:p>
                      <a:pPr algn="ctr" fontAlgn="ctr"/>
                      <a:r>
                        <a:rPr lang="en-US" sz="1000" b="0" i="0" u="none" strike="noStrike" dirty="0" err="1">
                          <a:solidFill>
                            <a:srgbClr val="000000"/>
                          </a:solidFill>
                          <a:effectLst/>
                          <a:latin typeface="Calibri" panose="020F0502020204030204" pitchFamily="34" charset="0"/>
                        </a:rPr>
                        <a:t>İşletme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Bölümü</a:t>
                      </a:r>
                      <a:endParaRPr lang="en-US"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US" sz="1000" b="0" i="0" u="none" strike="noStrike" dirty="0" err="1">
                          <a:solidFill>
                            <a:srgbClr val="000000"/>
                          </a:solidFill>
                          <a:effectLst/>
                          <a:latin typeface="Calibri" panose="020F0502020204030204" pitchFamily="34" charset="0"/>
                        </a:rPr>
                        <a:t>SEPAM'ın</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çalışmalarına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katkı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verebilecek</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formasyonda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olmaları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nedeniyle</a:t>
                      </a:r>
                      <a:endParaRPr lang="en-US"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İşletme alanına katkı yapabilecek çalışmalar yapılması, araştırma kalitesinin geliştirilmesini sağlayacak faaliyetler yapılması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2223818"/>
                  </a:ext>
                </a:extLst>
              </a:tr>
              <a:tr h="548662">
                <a:tc>
                  <a:txBody>
                    <a:bodyPr/>
                    <a:lstStyle/>
                    <a:p>
                      <a:pPr algn="ctr" fontAlgn="ctr"/>
                      <a:r>
                        <a:rPr lang="en-US" sz="1000" b="0" i="0" u="none" strike="noStrike">
                          <a:solidFill>
                            <a:srgbClr val="000000"/>
                          </a:solidFill>
                          <a:effectLst/>
                          <a:latin typeface="Calibri" panose="020F0502020204030204" pitchFamily="34" charset="0"/>
                        </a:rPr>
                        <a:t>Ekonomi Bölümü</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US" sz="1000" b="0" i="0" u="none" strike="noStrike" dirty="0" err="1">
                          <a:solidFill>
                            <a:srgbClr val="000000"/>
                          </a:solidFill>
                          <a:effectLst/>
                          <a:latin typeface="Calibri" panose="020F0502020204030204" pitchFamily="34" charset="0"/>
                        </a:rPr>
                        <a:t>SEPAM'ın</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çalışmalarına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katkı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verebilecek</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formasyonda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olmaları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nedeniyle</a:t>
                      </a:r>
                      <a:endParaRPr lang="en-US"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Ekonomi alanına katkı yapabilecek çalışmalar yapılması, araştırma kalitesinin geliştirilmesini sağlayacak faaliyetler yapılması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9870169"/>
                  </a:ext>
                </a:extLst>
              </a:tr>
              <a:tr h="331907">
                <a:tc>
                  <a:txBody>
                    <a:bodyPr/>
                    <a:lstStyle/>
                    <a:p>
                      <a:pPr algn="ctr" fontAlgn="ctr"/>
                      <a:r>
                        <a:rPr lang="en-US" sz="1000" b="0" i="0" u="none" strike="noStrike">
                          <a:solidFill>
                            <a:srgbClr val="000000"/>
                          </a:solidFill>
                          <a:effectLst/>
                          <a:latin typeface="Calibri" panose="020F0502020204030204" pitchFamily="34" charset="0"/>
                        </a:rPr>
                        <a:t>Hukuk Bölümü</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US" sz="1000" b="0" i="0" u="none" strike="noStrike" dirty="0" err="1">
                          <a:solidFill>
                            <a:srgbClr val="000000"/>
                          </a:solidFill>
                          <a:effectLst/>
                          <a:latin typeface="Calibri" panose="020F0502020204030204" pitchFamily="34" charset="0"/>
                        </a:rPr>
                        <a:t>SEPAM'ın</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çalışmalarına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katkı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verebilecek</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formasyonda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olmaları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nedeniyle</a:t>
                      </a:r>
                      <a:endParaRPr lang="en-US"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Hukuk ve felsefe alanına katkı yapabilecek çalışmalar yapılması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634731"/>
                  </a:ext>
                </a:extLst>
              </a:tr>
              <a:tr h="440284">
                <a:tc>
                  <a:txBody>
                    <a:bodyPr/>
                    <a:lstStyle/>
                    <a:p>
                      <a:pPr algn="ctr" fontAlgn="ctr"/>
                      <a:r>
                        <a:rPr lang="en-US" sz="1000" b="0" i="0" u="none" strike="noStrike">
                          <a:solidFill>
                            <a:srgbClr val="000000"/>
                          </a:solidFill>
                          <a:effectLst/>
                          <a:latin typeface="Calibri" panose="020F0502020204030204" pitchFamily="34" charset="0"/>
                        </a:rPr>
                        <a:t>İİSBF Dekanlık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US" sz="1000" b="0" i="0" u="none" strike="noStrike" dirty="0" err="1">
                          <a:solidFill>
                            <a:srgbClr val="000000"/>
                          </a:solidFill>
                          <a:effectLst/>
                          <a:latin typeface="Calibri" panose="020F0502020204030204" pitchFamily="34" charset="0"/>
                        </a:rPr>
                        <a:t>Siyaset</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Bilimi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ve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Uluslararası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İlişkler</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Ekonomi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ve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İşletme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bölümlerini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bünyesinde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barındırmadı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nedeniyle</a:t>
                      </a:r>
                      <a:endParaRPr lang="en-US"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err="1">
                          <a:solidFill>
                            <a:srgbClr val="000000"/>
                          </a:solidFill>
                          <a:effectLst/>
                          <a:latin typeface="Calibri" panose="020F0502020204030204" pitchFamily="34" charset="0"/>
                        </a:rPr>
                        <a:t>Dekanlık</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akademik</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etkinliklerin</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arttırılması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ve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öğrenci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memnuniyeti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konusunda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beklenti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içerisindedir</a:t>
                      </a:r>
                      <a:endParaRPr lang="en-US"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30137699"/>
                  </a:ext>
                </a:extLst>
              </a:tr>
              <a:tr h="237116">
                <a:tc>
                  <a:txBody>
                    <a:bodyPr/>
                    <a:lstStyle/>
                    <a:p>
                      <a:pPr algn="ctr" fontAlgn="ctr"/>
                      <a:r>
                        <a:rPr lang="en-US" sz="1000" b="0" i="0" u="none" strike="noStrike">
                          <a:solidFill>
                            <a:srgbClr val="000000"/>
                          </a:solidFill>
                          <a:effectLst/>
                          <a:latin typeface="Calibri" panose="020F0502020204030204" pitchFamily="34" charset="0"/>
                        </a:rPr>
                        <a:t>SEPAM Çalışanları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US" sz="1000" b="0" i="0" u="none" strike="noStrike" dirty="0" err="1">
                          <a:solidFill>
                            <a:srgbClr val="000000"/>
                          </a:solidFill>
                          <a:effectLst/>
                          <a:latin typeface="Calibri" panose="020F0502020204030204" pitchFamily="34" charset="0"/>
                        </a:rPr>
                        <a:t>Birimin</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tüm</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işleyişini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yürüttükleri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için</a:t>
                      </a:r>
                      <a:endParaRPr lang="en-US"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err="1">
                          <a:solidFill>
                            <a:srgbClr val="000000"/>
                          </a:solidFill>
                          <a:effectLst/>
                          <a:latin typeface="Calibri" panose="020F0502020204030204" pitchFamily="34" charset="0"/>
                        </a:rPr>
                        <a:t>Araştırmaları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ve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çalışmalarının</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niteliğinin</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arttırılması</a:t>
                      </a:r>
                      <a:endParaRPr lang="en-US"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6121628"/>
                  </a:ext>
                </a:extLst>
              </a:tr>
              <a:tr h="332895">
                <a:tc>
                  <a:txBody>
                    <a:bodyPr/>
                    <a:lstStyle/>
                    <a:p>
                      <a:pPr algn="ctr" fontAlgn="ctr"/>
                      <a:r>
                        <a:rPr lang="en-US" sz="1000" b="0" i="0" u="none" strike="noStrike">
                          <a:solidFill>
                            <a:srgbClr val="000000"/>
                          </a:solidFill>
                          <a:effectLst/>
                          <a:latin typeface="Calibri" panose="020F0502020204030204" pitchFamily="34" charset="0"/>
                        </a:rPr>
                        <a:t>Genel Sekreterlik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US" sz="1000" b="0" i="0" u="none" strike="noStrike" dirty="0" err="1">
                          <a:solidFill>
                            <a:srgbClr val="000000"/>
                          </a:solidFill>
                          <a:effectLst/>
                          <a:latin typeface="Calibri" panose="020F0502020204030204" pitchFamily="34" charset="0"/>
                        </a:rPr>
                        <a:t>Üniversitedeki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en</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üst</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idari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birim</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olması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ve</a:t>
                      </a:r>
                      <a:r>
                        <a:rPr lang="en-US" sz="1000" b="0" i="0" u="none" strike="noStrike" dirty="0">
                          <a:solidFill>
                            <a:srgbClr val="000000"/>
                          </a:solidFill>
                          <a:effectLst/>
                          <a:latin typeface="Calibri" panose="020F0502020204030204" pitchFamily="34" charset="0"/>
                        </a:rPr>
                        <a:t> SEPAM </a:t>
                      </a:r>
                      <a:r>
                        <a:rPr lang="en-US" sz="1000" b="0" i="0" u="none" strike="noStrike" dirty="0" err="1">
                          <a:solidFill>
                            <a:srgbClr val="000000"/>
                          </a:solidFill>
                          <a:effectLst/>
                          <a:latin typeface="Calibri" panose="020F0502020204030204" pitchFamily="34" charset="0"/>
                        </a:rPr>
                        <a:t>faaliyetlerinin</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sorunsuz</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yürütülmesi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nedeniyle</a:t>
                      </a:r>
                      <a:endParaRPr lang="en-US"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err="1">
                          <a:solidFill>
                            <a:srgbClr val="000000"/>
                          </a:solidFill>
                          <a:effectLst/>
                          <a:latin typeface="Calibri" panose="020F0502020204030204" pitchFamily="34" charset="0"/>
                        </a:rPr>
                        <a:t>İdari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süreçlerde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iş</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birliği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beklemektedir</a:t>
                      </a:r>
                      <a:r>
                        <a:rPr lang="en-US" sz="1000" b="0"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3009410"/>
                  </a:ext>
                </a:extLst>
              </a:tr>
              <a:tr h="332895">
                <a:tc>
                  <a:txBody>
                    <a:bodyPr/>
                    <a:lstStyle/>
                    <a:p>
                      <a:pPr algn="ctr" fontAlgn="ctr"/>
                      <a:r>
                        <a:rPr lang="en-US" sz="1000" b="0" i="0" u="none" strike="noStrike">
                          <a:solidFill>
                            <a:srgbClr val="000000"/>
                          </a:solidFill>
                          <a:effectLst/>
                          <a:latin typeface="Calibri" panose="020F0502020204030204" pitchFamily="34" charset="0"/>
                        </a:rPr>
                        <a:t>Lisans öğrencileri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Lisans öğrencilerinin etkinliklere aktif bir şekilde katılımın amaçlanması nedeniyle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err="1">
                          <a:solidFill>
                            <a:srgbClr val="000000"/>
                          </a:solidFill>
                          <a:effectLst/>
                          <a:latin typeface="Calibri" panose="020F0502020204030204" pitchFamily="34" charset="0"/>
                        </a:rPr>
                        <a:t>Seminerlerden</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maksimum</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verim</a:t>
                      </a:r>
                      <a:r>
                        <a:rPr lang="en-US" sz="1000" b="0" i="0" u="none" strike="noStrike" dirty="0">
                          <a:solidFill>
                            <a:srgbClr val="000000"/>
                          </a:solidFill>
                          <a:effectLst/>
                          <a:latin typeface="Calibri" panose="020F0502020204030204" pitchFamily="34" charset="0"/>
                        </a:rPr>
                        <a:t> alma </a:t>
                      </a:r>
                      <a:r>
                        <a:rPr lang="en-US" sz="1000" b="0" i="0" u="none" strike="noStrike" dirty="0" err="1">
                          <a:solidFill>
                            <a:srgbClr val="000000"/>
                          </a:solidFill>
                          <a:effectLst/>
                          <a:latin typeface="Calibri" panose="020F0502020204030204" pitchFamily="34" charset="0"/>
                        </a:rPr>
                        <a:t>ve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konuşmacılarla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bağlantı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kurmayı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beklemektedirler</a:t>
                      </a:r>
                      <a:endParaRPr lang="en-US"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9288749"/>
                  </a:ext>
                </a:extLst>
              </a:tr>
              <a:tr h="332895">
                <a:tc>
                  <a:txBody>
                    <a:bodyPr/>
                    <a:lstStyle/>
                    <a:p>
                      <a:pPr algn="ctr" fontAlgn="ctr"/>
                      <a:r>
                        <a:rPr lang="en-US" sz="1000" b="0" i="0" u="none" strike="noStrike">
                          <a:solidFill>
                            <a:srgbClr val="000000"/>
                          </a:solidFill>
                          <a:effectLst/>
                          <a:latin typeface="Calibri" panose="020F0502020204030204" pitchFamily="34" charset="0"/>
                        </a:rPr>
                        <a:t>Rektörlük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US" sz="1000" b="0" i="0" u="none" strike="noStrike" dirty="0" err="1">
                          <a:solidFill>
                            <a:srgbClr val="000000"/>
                          </a:solidFill>
                          <a:effectLst/>
                          <a:latin typeface="Calibri" panose="020F0502020204030204" pitchFamily="34" charset="0"/>
                        </a:rPr>
                        <a:t>Bağlı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olduğu</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birim</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olması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ve</a:t>
                      </a:r>
                      <a:r>
                        <a:rPr lang="en-US" sz="1000" b="0" i="0" u="none" strike="noStrike" dirty="0">
                          <a:solidFill>
                            <a:srgbClr val="000000"/>
                          </a:solidFill>
                          <a:effectLst/>
                          <a:latin typeface="Calibri" panose="020F0502020204030204" pitchFamily="34" charset="0"/>
                        </a:rPr>
                        <a:t> SEPAM </a:t>
                      </a:r>
                      <a:r>
                        <a:rPr lang="en-US" sz="1000" b="0" i="0" u="none" strike="noStrike" dirty="0" err="1">
                          <a:solidFill>
                            <a:srgbClr val="000000"/>
                          </a:solidFill>
                          <a:effectLst/>
                          <a:latin typeface="Calibri" panose="020F0502020204030204" pitchFamily="34" charset="0"/>
                        </a:rPr>
                        <a:t>faaliyetlerine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uygunluk</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verecek</a:t>
                      </a:r>
                      <a:r>
                        <a:rPr lang="en-US" sz="1000" b="0" i="0" u="none" strike="noStrike" dirty="0">
                          <a:solidFill>
                            <a:srgbClr val="000000"/>
                          </a:solidFill>
                          <a:effectLst/>
                          <a:latin typeface="Calibri" panose="020F0502020204030204" pitchFamily="34" charset="0"/>
                        </a:rPr>
                        <a:t> </a:t>
                      </a:r>
                      <a:r>
                        <a:rPr lang="tr-TR" sz="1000" b="0" i="0" u="none" strike="noStrike" dirty="0" smtClean="0">
                          <a:solidFill>
                            <a:srgbClr val="000000"/>
                          </a:solidFill>
                          <a:effectLst/>
                          <a:latin typeface="Calibri" panose="020F0502020204030204" pitchFamily="34" charset="0"/>
                        </a:rPr>
                        <a:t>m</a:t>
                      </a:r>
                      <a:r>
                        <a:rPr lang="en-US" sz="1000" b="0" i="0" u="none" strike="noStrike" dirty="0" err="1" smtClean="0">
                          <a:solidFill>
                            <a:srgbClr val="000000"/>
                          </a:solidFill>
                          <a:effectLst/>
                          <a:latin typeface="Calibri" panose="020F0502020204030204" pitchFamily="34" charset="0"/>
                        </a:rPr>
                        <a:t>akam</a:t>
                      </a:r>
                      <a:r>
                        <a:rPr lang="en-US" sz="1000" b="0" i="0" u="none" strike="noStrike" dirty="0" smtClean="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olması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nedeniyle</a:t>
                      </a:r>
                      <a:endParaRPr lang="en-US"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n-NO" sz="1000" b="0" i="0" u="none" strike="noStrike" dirty="0">
                          <a:solidFill>
                            <a:srgbClr val="000000"/>
                          </a:solidFill>
                          <a:effectLst/>
                          <a:latin typeface="Calibri" panose="020F0502020204030204" pitchFamily="34" charset="0"/>
                        </a:rPr>
                        <a:t>Üniversitenin </a:t>
                      </a:r>
                      <a:r>
                        <a:rPr lang="nn-NO" sz="1000" b="0" i="0" u="none" strike="noStrike" dirty="0" smtClean="0">
                          <a:solidFill>
                            <a:srgbClr val="000000"/>
                          </a:solidFill>
                          <a:effectLst/>
                          <a:latin typeface="Calibri" panose="020F0502020204030204" pitchFamily="34" charset="0"/>
                        </a:rPr>
                        <a:t>akademik</a:t>
                      </a:r>
                      <a:r>
                        <a:rPr lang="tr-TR" sz="1000" b="0" i="0" u="none" strike="noStrike" baseline="0" dirty="0" smtClean="0">
                          <a:solidFill>
                            <a:srgbClr val="000000"/>
                          </a:solidFill>
                          <a:effectLst/>
                          <a:latin typeface="Calibri" panose="020F0502020204030204" pitchFamily="34" charset="0"/>
                        </a:rPr>
                        <a:t> </a:t>
                      </a:r>
                      <a:r>
                        <a:rPr lang="nn-NO" sz="1000" b="0" i="0" u="none" strike="noStrike" dirty="0" smtClean="0">
                          <a:solidFill>
                            <a:srgbClr val="000000"/>
                          </a:solidFill>
                          <a:effectLst/>
                          <a:latin typeface="Calibri" panose="020F0502020204030204" pitchFamily="34" charset="0"/>
                        </a:rPr>
                        <a:t> </a:t>
                      </a:r>
                      <a:r>
                        <a:rPr lang="nn-NO" sz="1000" b="0" i="0" u="none" strike="noStrike" dirty="0">
                          <a:solidFill>
                            <a:srgbClr val="000000"/>
                          </a:solidFill>
                          <a:effectLst/>
                          <a:latin typeface="Calibri" panose="020F0502020204030204" pitchFamily="34" charset="0"/>
                        </a:rPr>
                        <a:t>faaliyetlerine  katkı yapılması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8982302"/>
                  </a:ext>
                </a:extLst>
              </a:tr>
              <a:tr h="331907">
                <a:tc>
                  <a:txBody>
                    <a:bodyPr/>
                    <a:lstStyle/>
                    <a:p>
                      <a:pPr algn="ctr" fontAlgn="ctr"/>
                      <a:r>
                        <a:rPr lang="en-US" sz="1000" b="0" i="0" u="none" strike="noStrike">
                          <a:solidFill>
                            <a:srgbClr val="000000"/>
                          </a:solidFill>
                          <a:effectLst/>
                          <a:latin typeface="Calibri" panose="020F0502020204030204" pitchFamily="34" charset="0"/>
                        </a:rPr>
                        <a:t>Üniversitedeki diğer Araştırma Merkezleri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Birlikte akademik işbirlikleri yapılabiecek kurumlar omlaları nedeniyle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err="1">
                          <a:solidFill>
                            <a:srgbClr val="000000"/>
                          </a:solidFill>
                          <a:effectLst/>
                          <a:latin typeface="Calibri" panose="020F0502020204030204" pitchFamily="34" charset="0"/>
                        </a:rPr>
                        <a:t>Ortak</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çalışmalar</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yapılması</a:t>
                      </a:r>
                      <a:endParaRPr lang="en-US"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5562440"/>
                  </a:ext>
                </a:extLst>
              </a:tr>
              <a:tr h="331907">
                <a:tc>
                  <a:txBody>
                    <a:bodyPr/>
                    <a:lstStyle/>
                    <a:p>
                      <a:pPr algn="ctr" fontAlgn="ctr"/>
                      <a:r>
                        <a:rPr lang="en-US" sz="1000" b="0" i="0" u="none" strike="noStrike">
                          <a:solidFill>
                            <a:srgbClr val="000000"/>
                          </a:solidFill>
                          <a:effectLst/>
                          <a:latin typeface="Calibri" panose="020F0502020204030204" pitchFamily="34" charset="0"/>
                        </a:rPr>
                        <a:t>Diğer Üniversitelerdeki  Araştırma Merkezleri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Birlikte akademik işbirlikleri yapılabiecek kurumlar omlaları nedeniyle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err="1">
                          <a:solidFill>
                            <a:srgbClr val="000000"/>
                          </a:solidFill>
                          <a:effectLst/>
                          <a:latin typeface="Calibri" panose="020F0502020204030204" pitchFamily="34" charset="0"/>
                        </a:rPr>
                        <a:t>Ortak</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çalışmalar</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yapılması</a:t>
                      </a:r>
                      <a:endParaRPr lang="en-US"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5820105"/>
                  </a:ext>
                </a:extLst>
              </a:tr>
              <a:tr h="332895">
                <a:tc>
                  <a:txBody>
                    <a:bodyPr/>
                    <a:lstStyle/>
                    <a:p>
                      <a:pPr algn="ctr" fontAlgn="ctr"/>
                      <a:r>
                        <a:rPr lang="en-US" sz="1000" b="0" i="0" u="none" strike="noStrike">
                          <a:solidFill>
                            <a:srgbClr val="000000"/>
                          </a:solidFill>
                          <a:effectLst/>
                          <a:latin typeface="Calibri" panose="020F0502020204030204" pitchFamily="34" charset="0"/>
                        </a:rPr>
                        <a:t>Lisans üstü öğrenciler/Araştırmacılar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SEPAM faaliyetlerine araştırmacı ve katılımcı olarak destek olabilme potansiyelleri nedeniyle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err="1">
                          <a:solidFill>
                            <a:srgbClr val="000000"/>
                          </a:solidFill>
                          <a:effectLst/>
                          <a:latin typeface="Calibri" panose="020F0502020204030204" pitchFamily="34" charset="0"/>
                        </a:rPr>
                        <a:t>Kendi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entellektüel</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gelişimlerine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katkı</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verilmesi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ve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araştırmalarına</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destek</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verilmesi</a:t>
                      </a:r>
                      <a:endParaRPr lang="en-US"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4667778"/>
                  </a:ext>
                </a:extLst>
              </a:tr>
              <a:tr h="331907">
                <a:tc>
                  <a:txBody>
                    <a:bodyPr/>
                    <a:lstStyle/>
                    <a:p>
                      <a:pPr algn="ctr" fontAlgn="ctr"/>
                      <a:r>
                        <a:rPr lang="en-US" sz="1000" b="0" i="0" u="none" strike="noStrike">
                          <a:solidFill>
                            <a:srgbClr val="000000"/>
                          </a:solidFill>
                          <a:effectLst/>
                          <a:latin typeface="Calibri" panose="020F0502020204030204" pitchFamily="34" charset="0"/>
                        </a:rPr>
                        <a:t> Medya Kuruluşları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Calibri" panose="020F0502020204030204" pitchFamily="34" charset="0"/>
                        </a:rPr>
                        <a:t>SEPAM faaliyetlerin kamuoyuna duyurulması ve reklamının yapılabilmesi nedeniyle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err="1">
                          <a:solidFill>
                            <a:srgbClr val="000000"/>
                          </a:solidFill>
                          <a:effectLst/>
                          <a:latin typeface="Calibri" panose="020F0502020204030204" pitchFamily="34" charset="0"/>
                        </a:rPr>
                        <a:t>Şehirdeki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bilimsel</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faaliyetlerin</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görünür</a:t>
                      </a:r>
                      <a:r>
                        <a:rPr lang="en-US" sz="1000" b="0" i="0" u="none" strike="noStrike" dirty="0">
                          <a:solidFill>
                            <a:srgbClr val="000000"/>
                          </a:solidFill>
                          <a:effectLst/>
                          <a:latin typeface="Calibri" panose="020F0502020204030204" pitchFamily="34" charset="0"/>
                        </a:rPr>
                        <a:t> hale </a:t>
                      </a:r>
                      <a:r>
                        <a:rPr lang="en-US" sz="1000" b="0" i="0" u="none" strike="noStrike" dirty="0" err="1">
                          <a:solidFill>
                            <a:srgbClr val="000000"/>
                          </a:solidFill>
                          <a:effectLst/>
                          <a:latin typeface="Calibri" panose="020F0502020204030204" pitchFamily="34" charset="0"/>
                        </a:rPr>
                        <a:t>gelmesi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ve</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haber</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değeri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taşıması</a:t>
                      </a:r>
                      <a:r>
                        <a:rPr lang="en-US" sz="1000" b="0"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4752142"/>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1509883169"/>
              </p:ext>
            </p:extLst>
          </p:nvPr>
        </p:nvGraphicFramePr>
        <p:xfrm>
          <a:off x="1696178" y="1350236"/>
          <a:ext cx="5472441" cy="8318190"/>
        </p:xfrm>
        <a:graphic>
          <a:graphicData uri="http://schemas.openxmlformats.org/drawingml/2006/table">
            <a:tbl>
              <a:tblPr/>
              <a:tblGrid>
                <a:gridCol w="1041192">
                  <a:extLst>
                    <a:ext uri="{9D8B030D-6E8A-4147-A177-3AD203B41FA5}">
                      <a16:colId xmlns:a16="http://schemas.microsoft.com/office/drawing/2014/main" val="3918363564"/>
                    </a:ext>
                  </a:extLst>
                </a:gridCol>
                <a:gridCol w="1101315">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267355">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542127">
                <a:tc>
                  <a:txBody>
                    <a:bodyPr/>
                    <a:lstStyle/>
                    <a:p>
                      <a:pPr algn="ctr" fontAlgn="ctr"/>
                      <a:r>
                        <a:rPr lang="tr-TR" sz="1400" b="0" i="0" u="none" strike="noStrike" dirty="0" smtClean="0">
                          <a:solidFill>
                            <a:srgbClr val="000000"/>
                          </a:solidFill>
                          <a:effectLst/>
                          <a:latin typeface="Calibri" panose="020F0502020204030204" pitchFamily="34" charset="0"/>
                        </a:rPr>
                        <a:t>SEPAM</a:t>
                      </a:r>
                      <a:r>
                        <a:rPr lang="tr-TR" sz="1400" b="0" i="0" u="none" strike="noStrike" baseline="0" dirty="0" smtClean="0">
                          <a:solidFill>
                            <a:srgbClr val="000000"/>
                          </a:solidFill>
                          <a:effectLst/>
                          <a:latin typeface="Calibri" panose="020F0502020204030204" pitchFamily="34" charset="0"/>
                        </a:rPr>
                        <a:t> OFİS</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SEPAM</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X</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Araştırma ve etkinliklerin kurumsal olarak sürdürülmesi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1234424">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Müdür Yardımcısı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SEPAM</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X</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SEPAM Araştırma gündeminin sürdürülmesi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926720">
                <a:tc>
                  <a:txBody>
                    <a:bodyPr/>
                    <a:lstStyle/>
                    <a:p>
                      <a:pPr algn="ctr" fontAlgn="ctr"/>
                      <a:r>
                        <a:rPr lang="tr-TR" sz="1400" b="0" i="0" u="none" strike="noStrike" dirty="0" smtClean="0">
                          <a:solidFill>
                            <a:srgbClr val="000000"/>
                          </a:solidFill>
                          <a:effectLst/>
                          <a:latin typeface="Calibri" panose="020F0502020204030204" pitchFamily="34" charset="0"/>
                        </a:rPr>
                        <a:t>İdari </a:t>
                      </a:r>
                      <a:r>
                        <a:rPr lang="tr-TR" sz="1400" b="0" i="0" u="none" strike="noStrike" dirty="0" err="1" smtClean="0">
                          <a:solidFill>
                            <a:srgbClr val="000000"/>
                          </a:solidFill>
                          <a:effectLst/>
                          <a:latin typeface="Calibri" panose="020F0502020204030204" pitchFamily="34" charset="0"/>
                        </a:rPr>
                        <a:t>personal</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SEPAM</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X</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err="1" smtClean="0">
                          <a:solidFill>
                            <a:srgbClr val="000000"/>
                          </a:solidFill>
                          <a:effectLst/>
                          <a:latin typeface="Calibri" panose="020F0502020204030204" pitchFamily="34" charset="0"/>
                        </a:rPr>
                        <a:t>SEPAM’ın</a:t>
                      </a:r>
                      <a:r>
                        <a:rPr lang="tr-TR" sz="1400" b="0" i="0" u="none" strike="noStrike" dirty="0" smtClean="0">
                          <a:solidFill>
                            <a:srgbClr val="000000"/>
                          </a:solidFill>
                          <a:effectLst/>
                          <a:latin typeface="Calibri" panose="020F0502020204030204" pitchFamily="34" charset="0"/>
                        </a:rPr>
                        <a:t> idari işleri için destek</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1234424">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Yönetim Kurulu eksik atamaların yapılması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SEPAM</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X</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SEPAM Araştırma gündeminin sürdürülmesi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11314">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11314">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11314">
                <a:tc>
                  <a:txBody>
                    <a:bodyPr/>
                    <a:lstStyle/>
                    <a:p>
                      <a:pPr algn="ctr" fontAlgn="ctr"/>
                      <a:endParaRPr lang="tr-TR" sz="14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11314">
                <a:tc>
                  <a:txBody>
                    <a:bodyPr/>
                    <a:lstStyle/>
                    <a:p>
                      <a:pPr algn="ctr" fontAlgn="ctr"/>
                      <a:endParaRPr lang="tr-TR" sz="14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11314">
                <a:tc>
                  <a:txBody>
                    <a:bodyPr/>
                    <a:lstStyle/>
                    <a:p>
                      <a:pPr algn="ctr" fontAlgn="ctr"/>
                      <a:endParaRPr lang="tr-TR" sz="14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11314">
                <a:tc>
                  <a:txBody>
                    <a:bodyPr/>
                    <a:lstStyle/>
                    <a:p>
                      <a:pPr algn="ctr" fontAlgn="ctr"/>
                      <a:endParaRPr lang="tr-TR" sz="14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11314">
                <a:tc>
                  <a:txBody>
                    <a:bodyPr/>
                    <a:lstStyle/>
                    <a:p>
                      <a:pPr algn="ctr" fontAlgn="ctr"/>
                      <a:endParaRPr lang="tr-TR" sz="14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11314">
                <a:tc>
                  <a:txBody>
                    <a:bodyPr/>
                    <a:lstStyle/>
                    <a:p>
                      <a:pPr algn="ctr" fontAlgn="ctr"/>
                      <a:endParaRPr lang="tr-TR" sz="14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11314">
                <a:tc>
                  <a:txBody>
                    <a:bodyPr/>
                    <a:lstStyle/>
                    <a:p>
                      <a:pPr algn="ctr" fontAlgn="ctr"/>
                      <a:endParaRPr lang="tr-TR" sz="14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11314">
                <a:tc>
                  <a:txBody>
                    <a:bodyPr/>
                    <a:lstStyle/>
                    <a:p>
                      <a:pPr algn="ctr" fontAlgn="ctr"/>
                      <a:endParaRPr lang="tr-TR" sz="14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32389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2390441710"/>
              </p:ext>
            </p:extLst>
          </p:nvPr>
        </p:nvGraphicFramePr>
        <p:xfrm>
          <a:off x="545122" y="1801446"/>
          <a:ext cx="8203223" cy="16078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ctr"/>
                      <a:r>
                        <a:rPr lang="tr-TR" sz="1400" b="0" i="0" u="none" strike="noStrike" dirty="0">
                          <a:solidFill>
                            <a:srgbClr val="000000"/>
                          </a:solidFill>
                          <a:effectLst/>
                          <a:latin typeface="Tahoma" panose="020B0604030504040204" pitchFamily="34" charset="0"/>
                        </a:rPr>
                        <a:t>T1- </a:t>
                      </a:r>
                      <a:r>
                        <a:rPr lang="tr-TR" sz="1400" b="0" i="0" u="none" strike="noStrike" dirty="0" err="1">
                          <a:solidFill>
                            <a:srgbClr val="000000"/>
                          </a:solidFill>
                          <a:effectLst/>
                          <a:latin typeface="Tahoma" panose="020B0604030504040204" pitchFamily="34" charset="0"/>
                        </a:rPr>
                        <a:t>Döşemealtı</a:t>
                      </a:r>
                      <a:r>
                        <a:rPr lang="tr-TR" sz="1400" b="0" i="0" u="none" strike="noStrike" dirty="0">
                          <a:solidFill>
                            <a:srgbClr val="000000"/>
                          </a:solidFill>
                          <a:effectLst/>
                          <a:latin typeface="Tahoma" panose="020B0604030504040204" pitchFamily="34" charset="0"/>
                        </a:rPr>
                        <a:t> Yerleşkesinin şehir merkezine uzaklığı nedeniyle paydaşların faaliyetlere katılım gösterememesi</a:t>
                      </a: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C0D0D"/>
                          </a:solidFill>
                        </a:rPr>
                        <a:t>31.12.2014</a:t>
                      </a:r>
                      <a:endParaRPr lang="tr-TR" dirty="0">
                        <a:solidFill>
                          <a:srgbClr val="0C0D0D"/>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C0D0D"/>
                          </a:solidFill>
                        </a:rPr>
                        <a:t>SEPAM Yönetimi</a:t>
                      </a:r>
                      <a:endParaRPr lang="tr-TR" dirty="0">
                        <a:solidFill>
                          <a:srgbClr val="0C0D0D"/>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tr-TR" sz="14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SEPAM'ın</a:t>
                      </a:r>
                      <a:r>
                        <a:rPr lang="tr-TR"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araştırma projesi çıktılarının paydaşlara ait konferans salonlarında paylaşılması</a:t>
                      </a:r>
                    </a:p>
                  </a:txBody>
                  <a:tcPr marL="6350" marR="6350" marT="635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252609" y="1575655"/>
            <a:ext cx="8638781" cy="3706689"/>
          </a:xfrm>
          <a:prstGeom prst="rect">
            <a:avLst/>
          </a:prstGeom>
        </p:spPr>
      </p:pic>
      <p:sp>
        <p:nvSpPr>
          <p:cNvPr id="3" name="Metin kutusu 2"/>
          <p:cNvSpPr txBox="1"/>
          <p:nvPr/>
        </p:nvSpPr>
        <p:spPr>
          <a:xfrm>
            <a:off x="1297858" y="5801032"/>
            <a:ext cx="6256456" cy="369332"/>
          </a:xfrm>
          <a:prstGeom prst="rect">
            <a:avLst/>
          </a:prstGeom>
          <a:noFill/>
        </p:spPr>
        <p:txBody>
          <a:bodyPr wrap="none" rtlCol="0">
            <a:spAutoFit/>
          </a:bodyPr>
          <a:lstStyle/>
          <a:p>
            <a:r>
              <a:rPr lang="tr-TR" b="1" dirty="0" smtClean="0">
                <a:solidFill>
                  <a:srgbClr val="0C0D0D"/>
                </a:solidFill>
              </a:rPr>
              <a:t>Anket yorum: Önemli </a:t>
            </a:r>
            <a:r>
              <a:rPr lang="tr-TR" b="1" dirty="0">
                <a:solidFill>
                  <a:srgbClr val="0C0D0D"/>
                </a:solidFill>
              </a:rPr>
              <a:t>ve bilgilendirici bir sunumdu. Teşekkürler</a:t>
            </a:r>
            <a:r>
              <a:rPr lang="tr-TR" dirty="0"/>
              <a:t>.</a:t>
            </a:r>
            <a:r>
              <a:rPr lang="tr-TR" dirty="0"/>
              <a:t> </a:t>
            </a:r>
          </a:p>
        </p:txBody>
      </p:sp>
    </p:spTree>
    <p:extLst>
      <p:ext uri="{BB962C8B-B14F-4D97-AF65-F5344CB8AC3E}">
        <p14:creationId xmlns:p14="http://schemas.microsoft.com/office/powerpoint/2010/main" val="166670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297858" y="5801032"/>
            <a:ext cx="5099538" cy="369332"/>
          </a:xfrm>
          <a:prstGeom prst="rect">
            <a:avLst/>
          </a:prstGeom>
          <a:noFill/>
        </p:spPr>
        <p:txBody>
          <a:bodyPr wrap="none" rtlCol="0">
            <a:spAutoFit/>
          </a:bodyPr>
          <a:lstStyle/>
          <a:p>
            <a:r>
              <a:rPr lang="tr-TR" b="1" dirty="0" smtClean="0">
                <a:solidFill>
                  <a:srgbClr val="0C0D0D"/>
                </a:solidFill>
              </a:rPr>
              <a:t>Anket yorum: </a:t>
            </a:r>
            <a:r>
              <a:rPr lang="tr-TR" dirty="0" smtClean="0">
                <a:solidFill>
                  <a:srgbClr val="0C0D0D"/>
                </a:solidFill>
              </a:rPr>
              <a:t>Uzun </a:t>
            </a:r>
            <a:r>
              <a:rPr lang="tr-TR" dirty="0">
                <a:solidFill>
                  <a:srgbClr val="0C0D0D"/>
                </a:solidFill>
              </a:rPr>
              <a:t>sürdü ama güzeldi teşekkürler</a:t>
            </a:r>
            <a:r>
              <a:rPr lang="tr-TR" dirty="0">
                <a:solidFill>
                  <a:srgbClr val="0C0D0D"/>
                </a:solidFill>
              </a:rPr>
              <a:t>  </a:t>
            </a:r>
          </a:p>
        </p:txBody>
      </p:sp>
      <p:pic>
        <p:nvPicPr>
          <p:cNvPr id="5" name="Resim 4"/>
          <p:cNvPicPr>
            <a:picLocks noChangeAspect="1"/>
          </p:cNvPicPr>
          <p:nvPr/>
        </p:nvPicPr>
        <p:blipFill>
          <a:blip r:embed="rId3"/>
          <a:stretch>
            <a:fillRect/>
          </a:stretch>
        </p:blipFill>
        <p:spPr>
          <a:xfrm>
            <a:off x="136775" y="1575655"/>
            <a:ext cx="8870449" cy="3706689"/>
          </a:xfrm>
          <a:prstGeom prst="rect">
            <a:avLst/>
          </a:prstGeom>
        </p:spPr>
      </p:pic>
    </p:spTree>
    <p:extLst>
      <p:ext uri="{BB962C8B-B14F-4D97-AF65-F5344CB8AC3E}">
        <p14:creationId xmlns:p14="http://schemas.microsoft.com/office/powerpoint/2010/main" val="2831713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0" y="5690793"/>
            <a:ext cx="9376413" cy="353943"/>
          </a:xfrm>
          <a:prstGeom prst="rect">
            <a:avLst/>
          </a:prstGeom>
          <a:noFill/>
        </p:spPr>
        <p:txBody>
          <a:bodyPr wrap="none" rtlCol="0">
            <a:spAutoFit/>
          </a:bodyPr>
          <a:lstStyle/>
          <a:p>
            <a:r>
              <a:rPr lang="tr-TR" sz="1700" b="1" dirty="0" smtClean="0">
                <a:solidFill>
                  <a:srgbClr val="0C0D0D"/>
                </a:solidFill>
              </a:rPr>
              <a:t>Anket yorumu: Oldukça </a:t>
            </a:r>
            <a:r>
              <a:rPr lang="tr-TR" sz="1700" b="1" dirty="0">
                <a:solidFill>
                  <a:srgbClr val="0C0D0D"/>
                </a:solidFill>
              </a:rPr>
              <a:t>akılda kalıcı ve akıcı bir konferanstı. Emeği geçen herkese çok teşekkür ederiz. </a:t>
            </a:r>
            <a:endParaRPr lang="tr-TR" sz="1700" b="1" dirty="0">
              <a:solidFill>
                <a:srgbClr val="0C0D0D"/>
              </a:solidFill>
            </a:endParaRPr>
          </a:p>
        </p:txBody>
      </p:sp>
      <p:pic>
        <p:nvPicPr>
          <p:cNvPr id="2" name="Resim 1"/>
          <p:cNvPicPr>
            <a:picLocks noChangeAspect="1"/>
          </p:cNvPicPr>
          <p:nvPr/>
        </p:nvPicPr>
        <p:blipFill>
          <a:blip r:embed="rId3"/>
          <a:stretch>
            <a:fillRect/>
          </a:stretch>
        </p:blipFill>
        <p:spPr>
          <a:xfrm>
            <a:off x="249561" y="1475062"/>
            <a:ext cx="8644877" cy="3907875"/>
          </a:xfrm>
          <a:prstGeom prst="rect">
            <a:avLst/>
          </a:prstGeom>
        </p:spPr>
      </p:pic>
    </p:spTree>
    <p:extLst>
      <p:ext uri="{BB962C8B-B14F-4D97-AF65-F5344CB8AC3E}">
        <p14:creationId xmlns:p14="http://schemas.microsoft.com/office/powerpoint/2010/main" val="7909002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527</TotalTime>
  <Words>1179</Words>
  <Application>Microsoft Office PowerPoint</Application>
  <PresentationFormat>Ekran Gösterisi (4:3)</PresentationFormat>
  <Paragraphs>162</Paragraphs>
  <Slides>21</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21</vt:i4>
      </vt:variant>
    </vt:vector>
  </HeadingPairs>
  <TitlesOfParts>
    <vt:vector size="30" baseType="lpstr">
      <vt:lpstr>Arial</vt:lpstr>
      <vt:lpstr>Ariel</vt:lpstr>
      <vt:lpstr>Calibri</vt:lpstr>
      <vt:lpstr>Calibri Light</vt:lpstr>
      <vt:lpstr>Roboto</vt:lpstr>
      <vt:lpstr>Tahoma</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Işıl Cerem CENKER ÖZEK</cp:lastModifiedBy>
  <cp:revision>71</cp:revision>
  <dcterms:created xsi:type="dcterms:W3CDTF">2020-01-20T10:44:30Z</dcterms:created>
  <dcterms:modified xsi:type="dcterms:W3CDTF">2024-05-27T11:15:43Z</dcterms:modified>
</cp:coreProperties>
</file>