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365" r:id="rId3"/>
    <p:sldId id="347" r:id="rId4"/>
    <p:sldId id="346" r:id="rId5"/>
    <p:sldId id="320" r:id="rId6"/>
    <p:sldId id="285" r:id="rId7"/>
    <p:sldId id="353" r:id="rId8"/>
    <p:sldId id="358" r:id="rId9"/>
    <p:sldId id="366" r:id="rId10"/>
    <p:sldId id="352" r:id="rId11"/>
    <p:sldId id="357" r:id="rId12"/>
    <p:sldId id="367" r:id="rId13"/>
    <p:sldId id="304" r:id="rId14"/>
    <p:sldId id="368" r:id="rId15"/>
    <p:sldId id="369" r:id="rId16"/>
    <p:sldId id="370" r:id="rId17"/>
    <p:sldId id="371" r:id="rId18"/>
    <p:sldId id="372" r:id="rId19"/>
    <p:sldId id="278"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365"/>
            <p14:sldId id="347"/>
            <p14:sldId id="346"/>
            <p14:sldId id="320"/>
            <p14:sldId id="285"/>
            <p14:sldId id="353"/>
            <p14:sldId id="358"/>
            <p14:sldId id="366"/>
            <p14:sldId id="352"/>
            <p14:sldId id="357"/>
            <p14:sldId id="367"/>
            <p14:sldId id="304"/>
            <p14:sldId id="368"/>
            <p14:sldId id="369"/>
            <p14:sldId id="370"/>
            <p14:sldId id="371"/>
            <p14:sldId id="372"/>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303"/>
    <a:srgbClr val="0C0D0D"/>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1125" y="-1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24.05.2024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24.05.2024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24.05.2024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24.05.2024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24.05.2024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24.05.2024</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24.05.2024</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24.05.2024</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24.05.2024</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24.05.2024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24.05.2024</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751340" y="4597932"/>
            <a:ext cx="3456384" cy="1877437"/>
          </a:xfrm>
          <a:prstGeom prst="rect">
            <a:avLst/>
          </a:prstGeom>
          <a:noFill/>
        </p:spPr>
        <p:txBody>
          <a:bodyPr wrap="square" rtlCol="0">
            <a:spAutoFit/>
          </a:bodyPr>
          <a:lstStyle/>
          <a:p>
            <a:pPr algn="ctr"/>
            <a:r>
              <a:rPr lang="tr-TR" sz="2200" b="1" dirty="0">
                <a:solidFill>
                  <a:schemeClr val="accent5">
                    <a:lumMod val="50000"/>
                  </a:schemeClr>
                </a:solidFill>
              </a:rPr>
              <a:t>SÜREKLİ EĞİTİM ARAŞTIRMA VE UYGULAMA MERKEZİ</a:t>
            </a:r>
          </a:p>
          <a:p>
            <a:endParaRPr lang="tr-TR" sz="2200" b="1" dirty="0">
              <a:solidFill>
                <a:schemeClr val="accent5">
                  <a:lumMod val="50000"/>
                </a:schemeClr>
              </a:solidFill>
            </a:endParaRPr>
          </a:p>
          <a:p>
            <a:r>
              <a:rPr lang="tr-TR" sz="2800" b="1" dirty="0">
                <a:solidFill>
                  <a:schemeClr val="accent5">
                    <a:lumMod val="50000"/>
                  </a:schemeClr>
                </a:solidFill>
              </a:rPr>
              <a:t>         </a:t>
            </a: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a:t>
            </a:r>
            <a:r>
              <a:rPr lang="tr-TR" sz="3200" b="1" spc="50" dirty="0" smtClean="0">
                <a:ln w="0"/>
                <a:solidFill>
                  <a:schemeClr val="tx2">
                    <a:lumMod val="50000"/>
                  </a:schemeClr>
                </a:solidFill>
                <a:effectLst>
                  <a:innerShdw blurRad="63500" dist="50800" dir="13500000">
                    <a:srgbClr val="000000">
                      <a:alpha val="50000"/>
                    </a:srgbClr>
                  </a:innerShdw>
                </a:effectLst>
                <a:latin typeface="Calibri"/>
                <a:ea typeface="+mj-ea"/>
                <a:cs typeface="Calibri"/>
              </a:rPr>
              <a:t>2023 -2024YILI</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3321553021"/>
              </p:ext>
            </p:extLst>
          </p:nvPr>
        </p:nvGraphicFramePr>
        <p:xfrm>
          <a:off x="470388" y="1885208"/>
          <a:ext cx="8203223" cy="1483360"/>
        </p:xfrm>
        <a:graphic>
          <a:graphicData uri="http://schemas.openxmlformats.org/drawingml/2006/table">
            <a:tbl>
              <a:tblPr firstRow="1" bandRow="1">
                <a:tableStyleId>{08FB837D-C827-4EFA-A057-4D05807E0F7C}</a:tableStyleId>
              </a:tblPr>
              <a:tblGrid>
                <a:gridCol w="7994943">
                  <a:extLst>
                    <a:ext uri="{9D8B030D-6E8A-4147-A177-3AD203B41FA5}">
                      <a16:colId xmlns:a16="http://schemas.microsoft.com/office/drawing/2014/main" val="3521804200"/>
                    </a:ext>
                  </a:extLst>
                </a:gridCol>
                <a:gridCol w="208280">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smtClean="0">
                          <a:solidFill>
                            <a:srgbClr val="0C0D0D"/>
                          </a:solidFill>
                        </a:rPr>
                        <a:t>) </a:t>
                      </a:r>
                      <a:r>
                        <a:rPr lang="tr-TR" dirty="0" smtClean="0">
                          <a:solidFill>
                            <a:srgbClr val="0C0D0D"/>
                          </a:solidFill>
                        </a:rPr>
                        <a:t>Tanımı </a:t>
                      </a:r>
                      <a:r>
                        <a:rPr lang="tr-TR" baseline="0" dirty="0" smtClean="0">
                          <a:solidFill>
                            <a:srgbClr val="0C0D0D"/>
                          </a:solidFill>
                        </a:rPr>
                        <a:t>:</a:t>
                      </a:r>
                      <a:r>
                        <a:rPr lang="tr-TR" sz="1400" b="0" baseline="0" dirty="0" smtClean="0">
                          <a:solidFill>
                            <a:srgbClr val="0C0D0D"/>
                          </a:solidFill>
                        </a:rPr>
                        <a:t> Dışardan  Gelen Eğitmenlerin herhangi bir seçim kriterleri olmadığı görülmüştür</a:t>
                      </a:r>
                      <a:endParaRPr lang="tr-TR" sz="1400" b="0"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a:t>
                      </a:r>
                      <a:r>
                        <a:rPr lang="tr-TR" baseline="0" dirty="0" smtClean="0">
                          <a:solidFill>
                            <a:srgbClr val="0C0D0D"/>
                          </a:solidFill>
                        </a:rPr>
                        <a:t>: 25.05.2024</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r>
                        <a:rPr lang="tr-TR" baseline="0" dirty="0" smtClean="0">
                          <a:solidFill>
                            <a:srgbClr val="0C0D0D"/>
                          </a:solidFill>
                        </a:rPr>
                        <a:t> Dışardan Gelen Eğitmen Seçim Kriteri Formu oluşturulması</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6" name="Tablo 5">
            <a:extLst>
              <a:ext uri="{FF2B5EF4-FFF2-40B4-BE49-F238E27FC236}">
                <a16:creationId xmlns:a16="http://schemas.microsoft.com/office/drawing/2014/main" id="{358F49DB-67A9-4A30-AB61-0A5CA1A55F41}"/>
              </a:ext>
            </a:extLst>
          </p:cNvPr>
          <p:cNvGraphicFramePr>
            <a:graphicFrameLocks noGrp="1"/>
          </p:cNvGraphicFramePr>
          <p:nvPr>
            <p:extLst>
              <p:ext uri="{D42A27DB-BD31-4B8C-83A1-F6EECF244321}">
                <p14:modId xmlns:p14="http://schemas.microsoft.com/office/powerpoint/2010/main" val="4186623653"/>
              </p:ext>
            </p:extLst>
          </p:nvPr>
        </p:nvGraphicFramePr>
        <p:xfrm>
          <a:off x="470388" y="3467849"/>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
        <p:nvSpPr>
          <p:cNvPr id="2" name="Metin kutusu 1">
            <a:extLst>
              <a:ext uri="{FF2B5EF4-FFF2-40B4-BE49-F238E27FC236}">
                <a16:creationId xmlns:a16="http://schemas.microsoft.com/office/drawing/2014/main" id="{86836AFB-9A07-49E9-9AEA-095FC62A66B5}"/>
              </a:ext>
            </a:extLst>
          </p:cNvPr>
          <p:cNvSpPr txBox="1"/>
          <p:nvPr/>
        </p:nvSpPr>
        <p:spPr>
          <a:xfrm>
            <a:off x="470388" y="5881691"/>
            <a:ext cx="6230560" cy="369332"/>
          </a:xfrm>
          <a:prstGeom prst="rect">
            <a:avLst/>
          </a:prstGeom>
          <a:noFill/>
        </p:spPr>
        <p:txBody>
          <a:bodyPr wrap="square" rtlCol="0">
            <a:spAutoFit/>
          </a:bodyPr>
          <a:lstStyle/>
          <a:p>
            <a:r>
              <a:rPr lang="tr-TR" dirty="0">
                <a:solidFill>
                  <a:srgbClr val="FF0000"/>
                </a:solidFill>
              </a:rPr>
              <a:t>NOT:DURUMA GÖRE ÇOĞALTILABİLİR!</a:t>
            </a:r>
          </a:p>
        </p:txBody>
      </p:sp>
    </p:spTree>
    <p:extLst>
      <p:ext uri="{BB962C8B-B14F-4D97-AF65-F5344CB8AC3E}">
        <p14:creationId xmlns:p14="http://schemas.microsoft.com/office/powerpoint/2010/main" val="1082165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629920" y="2072640"/>
            <a:ext cx="8128000" cy="3416320"/>
          </a:xfrm>
          <a:prstGeom prst="rect">
            <a:avLst/>
          </a:prstGeom>
        </p:spPr>
        <p:txBody>
          <a:bodyPr wrap="square">
            <a:spAutoFit/>
          </a:bodyPr>
          <a:lstStyle/>
          <a:p>
            <a:pPr algn="ctr"/>
            <a:r>
              <a:rPr lang="tr-TR" b="1" dirty="0">
                <a:solidFill>
                  <a:srgbClr val="001626"/>
                </a:solidFill>
              </a:rPr>
              <a:t>2023 yılı iç denetim sonucu;</a:t>
            </a:r>
          </a:p>
          <a:p>
            <a:pPr algn="ctr"/>
            <a:endParaRPr lang="tr-TR" b="1" dirty="0">
              <a:solidFill>
                <a:srgbClr val="001626"/>
              </a:solidFill>
            </a:endParaRPr>
          </a:p>
          <a:p>
            <a:pPr algn="just"/>
            <a:r>
              <a:rPr lang="tr-TR" dirty="0" smtClean="0">
                <a:solidFill>
                  <a:srgbClr val="001626"/>
                </a:solidFill>
              </a:rPr>
              <a:t>- Bir adet  </a:t>
            </a:r>
            <a:r>
              <a:rPr lang="tr-TR" dirty="0">
                <a:solidFill>
                  <a:srgbClr val="001626"/>
                </a:solidFill>
              </a:rPr>
              <a:t>minör uygunsuzluk tespit </a:t>
            </a:r>
            <a:r>
              <a:rPr lang="tr-TR" dirty="0" smtClean="0">
                <a:solidFill>
                  <a:srgbClr val="001626"/>
                </a:solidFill>
              </a:rPr>
              <a:t>edilmiş  olup  dışardan gelen eğitimciler için     yönergeye ek olarak ekstradan seçim kriterleri formu oluşturulmuştur.</a:t>
            </a:r>
            <a:endParaRPr lang="tr-TR" dirty="0">
              <a:solidFill>
                <a:srgbClr val="001626"/>
              </a:solidFill>
            </a:endParaRPr>
          </a:p>
          <a:p>
            <a:pPr algn="just"/>
            <a:endParaRPr lang="tr-TR" dirty="0">
              <a:solidFill>
                <a:srgbClr val="001626"/>
              </a:solidFill>
            </a:endParaRPr>
          </a:p>
          <a:p>
            <a:pPr marL="342900" indent="-342900" algn="just">
              <a:buFontTx/>
              <a:buChar char="-"/>
            </a:pPr>
            <a:r>
              <a:rPr lang="tr-TR" dirty="0">
                <a:solidFill>
                  <a:srgbClr val="001626"/>
                </a:solidFill>
              </a:rPr>
              <a:t>İyileştirilmesi gereken yönler önerilmiş olup, 1</a:t>
            </a:r>
            <a:r>
              <a:rPr lang="tr-TR" dirty="0" smtClean="0">
                <a:solidFill>
                  <a:srgbClr val="001626"/>
                </a:solidFill>
              </a:rPr>
              <a:t>adet </a:t>
            </a:r>
            <a:r>
              <a:rPr lang="tr-TR" dirty="0">
                <a:solidFill>
                  <a:srgbClr val="001626"/>
                </a:solidFill>
              </a:rPr>
              <a:t>gözlem verilmiştir.</a:t>
            </a:r>
          </a:p>
          <a:p>
            <a:endParaRPr lang="tr-TR" dirty="0">
              <a:solidFill>
                <a:srgbClr val="001626"/>
              </a:solidFill>
            </a:endParaRPr>
          </a:p>
          <a:p>
            <a:pPr marL="342900" indent="-342900" algn="just">
              <a:buFontTx/>
              <a:buChar char="-"/>
            </a:pPr>
            <a:r>
              <a:rPr lang="tr-TR" dirty="0">
                <a:solidFill>
                  <a:srgbClr val="001626"/>
                </a:solidFill>
              </a:rPr>
              <a:t>Kuvvetli yön gözlemi olarak Dağlar </a:t>
            </a:r>
            <a:r>
              <a:rPr lang="tr-TR" dirty="0" err="1">
                <a:solidFill>
                  <a:srgbClr val="001626"/>
                </a:solidFill>
              </a:rPr>
              <a:t>Hocanının</a:t>
            </a:r>
            <a:r>
              <a:rPr lang="tr-TR" dirty="0">
                <a:solidFill>
                  <a:srgbClr val="001626"/>
                </a:solidFill>
              </a:rPr>
              <a:t> Hukuk Alanında Geniş Bir Paydaş Çevresine Sahip Olması ve Kaliteli Eğitmenler sunulabiliyor olması ve bunun sonucunda </a:t>
            </a:r>
            <a:r>
              <a:rPr lang="tr-TR" dirty="0" err="1">
                <a:solidFill>
                  <a:srgbClr val="001626"/>
                </a:solidFill>
              </a:rPr>
              <a:t>üniversite'nin</a:t>
            </a:r>
            <a:r>
              <a:rPr lang="tr-TR" dirty="0">
                <a:solidFill>
                  <a:srgbClr val="001626"/>
                </a:solidFill>
              </a:rPr>
              <a:t> tanıtım sürecine de destek vermesi belirtilmiştir.</a:t>
            </a:r>
          </a:p>
          <a:p>
            <a:pPr marL="342900" indent="-342900" algn="just">
              <a:buFontTx/>
              <a:buChar char="-"/>
            </a:pPr>
            <a:r>
              <a:rPr lang="tr-TR" dirty="0">
                <a:solidFill>
                  <a:srgbClr val="001626"/>
                </a:solidFill>
              </a:rPr>
              <a:t>Sürecin bütün çalışanlarının kaliteye hakim olması ve ilgilenmesi şeklinde </a:t>
            </a:r>
            <a:r>
              <a:rPr lang="tr-TR" dirty="0" err="1">
                <a:solidFill>
                  <a:srgbClr val="001626"/>
                </a:solidFill>
              </a:rPr>
              <a:t>belirtilmiştit</a:t>
            </a:r>
            <a:r>
              <a:rPr lang="tr-TR" dirty="0">
                <a:solidFill>
                  <a:srgbClr val="001626"/>
                </a:solidFill>
              </a:rPr>
              <a:t>.</a:t>
            </a:r>
          </a:p>
        </p:txBody>
      </p:sp>
    </p:spTree>
    <p:extLst>
      <p:ext uri="{BB962C8B-B14F-4D97-AF65-F5344CB8AC3E}">
        <p14:creationId xmlns:p14="http://schemas.microsoft.com/office/powerpoint/2010/main" val="1346354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7199783" y="3031346"/>
            <a:ext cx="1944217" cy="646331"/>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tr-TR" sz="1800" b="1" i="0" u="none" strike="noStrike" kern="0" cap="none" spc="0" normalizeH="0" baseline="0" noProof="0" dirty="0" smtClean="0">
                <a:ln>
                  <a:noFill/>
                </a:ln>
                <a:solidFill>
                  <a:prstClr val="black"/>
                </a:solidFill>
                <a:effectLst/>
                <a:uLnTx/>
                <a:uFillTx/>
                <a:latin typeface="Calibri"/>
                <a:ea typeface="+mn-ea"/>
                <a:cs typeface="+mn-cs"/>
              </a:rPr>
              <a:t>KYS İç Denetim Başarı Puanı 99%</a:t>
            </a:r>
          </a:p>
        </p:txBody>
      </p:sp>
      <p:pic>
        <p:nvPicPr>
          <p:cNvPr id="4" name="Resim 3"/>
          <p:cNvPicPr>
            <a:picLocks noChangeAspect="1"/>
          </p:cNvPicPr>
          <p:nvPr/>
        </p:nvPicPr>
        <p:blipFill>
          <a:blip r:embed="rId2"/>
          <a:stretch>
            <a:fillRect/>
          </a:stretch>
        </p:blipFill>
        <p:spPr>
          <a:xfrm>
            <a:off x="305069" y="174661"/>
            <a:ext cx="6647623" cy="6359703"/>
          </a:xfrm>
          <a:prstGeom prst="rect">
            <a:avLst/>
          </a:prstGeom>
        </p:spPr>
      </p:pic>
    </p:spTree>
    <p:extLst>
      <p:ext uri="{BB962C8B-B14F-4D97-AF65-F5344CB8AC3E}">
        <p14:creationId xmlns:p14="http://schemas.microsoft.com/office/powerpoint/2010/main" val="14871249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3477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5" name="Title 1"/>
          <p:cNvSpPr txBox="1">
            <a:spLocks/>
          </p:cNvSpPr>
          <p:nvPr/>
        </p:nvSpPr>
        <p:spPr>
          <a:xfrm>
            <a:off x="571996" y="1337859"/>
            <a:ext cx="8282608" cy="4534146"/>
          </a:xfrm>
          <a:prstGeom prst="rect">
            <a:avLst/>
          </a:prstGeom>
        </p:spPr>
        <p:txBody>
          <a:bodyPr vert="horz" lIns="91440" tIns="45720" rIns="91440" bIns="45720" rtlCol="0" anchor="b">
            <a:normAutofit fontScale="25000" lnSpcReduction="20000"/>
          </a:bodyPr>
          <a:lstStyle>
            <a:lvl1pPr algn="l" defTabSz="457207"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b="1" dirty="0" smtClean="0">
                <a:solidFill>
                  <a:schemeClr val="accent1">
                    <a:lumMod val="50000"/>
                  </a:schemeClr>
                </a:solidFill>
              </a:rPr>
              <a:t/>
            </a:r>
            <a:br>
              <a:rPr lang="en-US" sz="3600" b="1" dirty="0" smtClean="0">
                <a:solidFill>
                  <a:schemeClr val="accent1">
                    <a:lumMod val="50000"/>
                  </a:schemeClr>
                </a:solidFill>
              </a:rPr>
            </a:br>
            <a:endParaRPr lang="tr-TR" sz="3600" b="1" dirty="0" smtClean="0">
              <a:solidFill>
                <a:schemeClr val="accent1">
                  <a:lumMod val="50000"/>
                </a:schemeClr>
              </a:solidFill>
            </a:endParaRPr>
          </a:p>
          <a:p>
            <a:endParaRPr lang="tr-TR" sz="3600" b="1" dirty="0">
              <a:solidFill>
                <a:schemeClr val="accent1">
                  <a:lumMod val="50000"/>
                </a:schemeClr>
              </a:solidFill>
            </a:endParaRPr>
          </a:p>
          <a:p>
            <a:endParaRPr lang="tr-TR" sz="3600" b="1" dirty="0" smtClean="0">
              <a:solidFill>
                <a:schemeClr val="accent1">
                  <a:lumMod val="50000"/>
                </a:schemeClr>
              </a:solidFill>
            </a:endParaRPr>
          </a:p>
          <a:p>
            <a:endParaRPr lang="tr-TR" sz="3600" b="1" dirty="0">
              <a:solidFill>
                <a:schemeClr val="accent1">
                  <a:lumMod val="50000"/>
                </a:schemeClr>
              </a:solidFill>
            </a:endParaRPr>
          </a:p>
          <a:p>
            <a:endParaRPr lang="tr-TR" sz="3600" b="1" dirty="0" smtClean="0">
              <a:solidFill>
                <a:schemeClr val="accent1">
                  <a:lumMod val="50000"/>
                </a:schemeClr>
              </a:solidFill>
            </a:endParaRPr>
          </a:p>
          <a:p>
            <a:endParaRPr lang="tr-TR" sz="3600" b="1" dirty="0">
              <a:solidFill>
                <a:schemeClr val="accent1">
                  <a:lumMod val="50000"/>
                </a:schemeClr>
              </a:solidFill>
            </a:endParaRPr>
          </a:p>
          <a:p>
            <a:endParaRPr lang="tr-TR" sz="3600" b="1" dirty="0" smtClean="0">
              <a:solidFill>
                <a:schemeClr val="accent1">
                  <a:lumMod val="50000"/>
                </a:schemeClr>
              </a:solidFill>
            </a:endParaRPr>
          </a:p>
          <a:p>
            <a:endParaRPr lang="tr-TR" sz="3600" b="1" dirty="0">
              <a:solidFill>
                <a:schemeClr val="accent1">
                  <a:lumMod val="50000"/>
                </a:schemeClr>
              </a:solidFill>
            </a:endParaRPr>
          </a:p>
          <a:p>
            <a:endParaRPr lang="tr-TR" sz="3600" b="1" dirty="0" smtClean="0">
              <a:solidFill>
                <a:schemeClr val="accent1">
                  <a:lumMod val="50000"/>
                </a:schemeClr>
              </a:solidFill>
            </a:endParaRPr>
          </a:p>
          <a:p>
            <a:endParaRPr lang="tr-TR" sz="3600" b="1" dirty="0">
              <a:solidFill>
                <a:schemeClr val="accent1">
                  <a:lumMod val="50000"/>
                </a:schemeClr>
              </a:solidFill>
            </a:endParaRPr>
          </a:p>
          <a:p>
            <a:endParaRPr lang="tr-TR" sz="3600" b="1" dirty="0" smtClean="0">
              <a:solidFill>
                <a:schemeClr val="accent1">
                  <a:lumMod val="50000"/>
                </a:schemeClr>
              </a:solidFill>
            </a:endParaRPr>
          </a:p>
          <a:p>
            <a:endParaRPr lang="tr-TR" sz="3600" b="1" dirty="0">
              <a:solidFill>
                <a:schemeClr val="accent1">
                  <a:lumMod val="50000"/>
                </a:schemeClr>
              </a:solidFill>
            </a:endParaRPr>
          </a:p>
          <a:p>
            <a:endParaRPr lang="tr-TR" sz="3600" b="1" dirty="0" smtClean="0">
              <a:solidFill>
                <a:schemeClr val="accent1">
                  <a:lumMod val="50000"/>
                </a:schemeClr>
              </a:solidFill>
            </a:endParaRPr>
          </a:p>
          <a:p>
            <a:endParaRPr lang="tr-TR" sz="3600" b="1" dirty="0">
              <a:solidFill>
                <a:schemeClr val="accent1">
                  <a:lumMod val="50000"/>
                </a:schemeClr>
              </a:solidFill>
            </a:endParaRPr>
          </a:p>
          <a:p>
            <a:endParaRPr lang="tr-TR" sz="3600" b="1" dirty="0" smtClean="0">
              <a:solidFill>
                <a:schemeClr val="accent1">
                  <a:lumMod val="50000"/>
                </a:schemeClr>
              </a:solidFill>
            </a:endParaRPr>
          </a:p>
          <a:p>
            <a:endParaRPr lang="tr-TR" sz="3600" b="1" dirty="0">
              <a:solidFill>
                <a:schemeClr val="accent1">
                  <a:lumMod val="50000"/>
                </a:schemeClr>
              </a:solidFill>
            </a:endParaRPr>
          </a:p>
          <a:p>
            <a:endParaRPr lang="tr-TR" sz="3600" b="1" dirty="0" smtClean="0">
              <a:solidFill>
                <a:schemeClr val="accent1">
                  <a:lumMod val="50000"/>
                </a:schemeClr>
              </a:solidFill>
            </a:endParaRPr>
          </a:p>
          <a:p>
            <a:endParaRPr lang="tr-TR" sz="3600" b="1" dirty="0">
              <a:solidFill>
                <a:schemeClr val="accent1">
                  <a:lumMod val="50000"/>
                </a:schemeClr>
              </a:solidFill>
            </a:endParaRPr>
          </a:p>
          <a:p>
            <a:endParaRPr lang="tr-TR" sz="3600" b="1" dirty="0" smtClean="0">
              <a:solidFill>
                <a:schemeClr val="accent1">
                  <a:lumMod val="50000"/>
                </a:schemeClr>
              </a:solidFill>
            </a:endParaRPr>
          </a:p>
          <a:p>
            <a:endParaRPr lang="tr-TR" sz="3600" b="1" dirty="0">
              <a:solidFill>
                <a:schemeClr val="accent1">
                  <a:lumMod val="50000"/>
                </a:schemeClr>
              </a:solidFill>
            </a:endParaRPr>
          </a:p>
          <a:p>
            <a:endParaRPr lang="tr-TR" sz="6000" b="1" dirty="0" smtClean="0">
              <a:solidFill>
                <a:srgbClr val="001626"/>
              </a:solidFill>
            </a:endParaRPr>
          </a:p>
          <a:p>
            <a:r>
              <a:rPr lang="tr-TR" sz="9600" b="1" dirty="0" smtClean="0">
                <a:solidFill>
                  <a:srgbClr val="001626"/>
                </a:solidFill>
              </a:rPr>
              <a:t>Bu sene mevcut eğitimlere ek olarak  2023 yılında </a:t>
            </a:r>
          </a:p>
          <a:p>
            <a:r>
              <a:rPr lang="tr-TR" sz="9600" b="1" dirty="0" smtClean="0">
                <a:solidFill>
                  <a:srgbClr val="001626"/>
                </a:solidFill>
              </a:rPr>
              <a:t>-Temel İş sağlığı ve Güvenliği Eğitimleri</a:t>
            </a:r>
          </a:p>
          <a:p>
            <a:r>
              <a:rPr lang="tr-TR" sz="9600" b="1" dirty="0" smtClean="0">
                <a:solidFill>
                  <a:srgbClr val="001626"/>
                </a:solidFill>
              </a:rPr>
              <a:t>-Yangın Eğitici ve Yangın Ekipler Eğitimi </a:t>
            </a:r>
          </a:p>
          <a:p>
            <a:r>
              <a:rPr lang="tr-TR" sz="9600" b="1" dirty="0" smtClean="0">
                <a:solidFill>
                  <a:srgbClr val="001626"/>
                </a:solidFill>
              </a:rPr>
              <a:t>-Psikoloji Eğitimleri  </a:t>
            </a:r>
          </a:p>
          <a:p>
            <a:r>
              <a:rPr lang="tr-TR" sz="9600" b="1" i="1" dirty="0" smtClean="0">
                <a:solidFill>
                  <a:srgbClr val="001626"/>
                </a:solidFill>
              </a:rPr>
              <a:t>-Bu yılda Türkiye’nin bir çok ilinde açılan arabulucu temel ve uzmanlık eğitimini en çok veren kurum olmamız.</a:t>
            </a:r>
          </a:p>
          <a:p>
            <a:r>
              <a:rPr lang="tr-TR" sz="9600" b="1" i="1" dirty="0" smtClean="0">
                <a:solidFill>
                  <a:srgbClr val="001626"/>
                </a:solidFill>
              </a:rPr>
              <a:t>-Müdürümüz Sayın Dağlar EKŞİ’ </a:t>
            </a:r>
            <a:r>
              <a:rPr lang="tr-TR" sz="9600" b="1" i="1" dirty="0" err="1" smtClean="0">
                <a:solidFill>
                  <a:srgbClr val="001626"/>
                </a:solidFill>
              </a:rPr>
              <a:t>nin</a:t>
            </a:r>
            <a:r>
              <a:rPr lang="tr-TR" sz="9600" b="1" i="1" dirty="0" smtClean="0">
                <a:solidFill>
                  <a:srgbClr val="001626"/>
                </a:solidFill>
              </a:rPr>
              <a:t> 2023 yılında baro tarafından en iyi hoca olarak seçilmesi</a:t>
            </a:r>
          </a:p>
          <a:p>
            <a:endParaRPr lang="tr-TR" sz="9600" b="1" i="1" dirty="0" smtClean="0">
              <a:solidFill>
                <a:srgbClr val="001626"/>
              </a:solidFill>
            </a:endParaRPr>
          </a:p>
          <a:p>
            <a:endParaRPr lang="tr-TR" sz="2400" b="1" dirty="0">
              <a:solidFill>
                <a:srgbClr val="001626"/>
              </a:solidFill>
            </a:endParaRPr>
          </a:p>
          <a:p>
            <a:endParaRPr lang="tr-TR" sz="2400" b="1" dirty="0" smtClean="0">
              <a:solidFill>
                <a:srgbClr val="001626"/>
              </a:solidFill>
            </a:endParaRPr>
          </a:p>
          <a:p>
            <a:endParaRPr lang="tr-TR" sz="2400" b="1" dirty="0">
              <a:solidFill>
                <a:srgbClr val="001626"/>
              </a:solidFill>
            </a:endParaRPr>
          </a:p>
          <a:p>
            <a:endParaRPr lang="tr-TR" sz="2400" b="1" dirty="0" smtClean="0">
              <a:solidFill>
                <a:srgbClr val="001626"/>
              </a:solidFill>
            </a:endParaRPr>
          </a:p>
          <a:p>
            <a:endParaRPr lang="tr-TR" sz="2400" b="1" dirty="0">
              <a:solidFill>
                <a:srgbClr val="001626"/>
              </a:solidFill>
            </a:endParaRPr>
          </a:p>
          <a:p>
            <a:endParaRPr lang="tr-TR" sz="2400" b="1" dirty="0" smtClean="0">
              <a:solidFill>
                <a:srgbClr val="001626"/>
              </a:solidFill>
            </a:endParaRPr>
          </a:p>
          <a:p>
            <a:endParaRPr lang="tr-TR" sz="2400" b="1" dirty="0">
              <a:solidFill>
                <a:srgbClr val="001626"/>
              </a:solidFill>
            </a:endParaRPr>
          </a:p>
          <a:p>
            <a:endParaRPr lang="tr-TR" sz="2400" b="1" dirty="0" smtClean="0">
              <a:solidFill>
                <a:srgbClr val="001626"/>
              </a:solidFill>
            </a:endParaRPr>
          </a:p>
          <a:p>
            <a:endParaRPr lang="tr-TR" sz="2400" b="1" dirty="0">
              <a:solidFill>
                <a:srgbClr val="001626"/>
              </a:solidFill>
            </a:endParaRPr>
          </a:p>
          <a:p>
            <a:endParaRPr lang="tr-TR" sz="2400" b="1" dirty="0" smtClean="0">
              <a:solidFill>
                <a:srgbClr val="001626"/>
              </a:solidFill>
            </a:endParaRPr>
          </a:p>
        </p:txBody>
      </p:sp>
    </p:spTree>
    <p:extLst>
      <p:ext uri="{BB962C8B-B14F-4D97-AF65-F5344CB8AC3E}">
        <p14:creationId xmlns:p14="http://schemas.microsoft.com/office/powerpoint/2010/main" val="2309275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9" name="Title 1"/>
          <p:cNvSpPr txBox="1">
            <a:spLocks/>
          </p:cNvSpPr>
          <p:nvPr/>
        </p:nvSpPr>
        <p:spPr>
          <a:xfrm>
            <a:off x="551857" y="1409454"/>
            <a:ext cx="8282608" cy="646377"/>
          </a:xfrm>
          <a:prstGeom prst="rect">
            <a:avLst/>
          </a:prstGeom>
        </p:spPr>
        <p:txBody>
          <a:bodyPr vert="horz" lIns="91440" tIns="45720" rIns="91440" bIns="45720" rtlCol="0" anchor="b">
            <a:normAutofit fontScale="40000" lnSpcReduction="20000"/>
          </a:bodyPr>
          <a:lstStyle>
            <a:lvl1pPr algn="l" defTabSz="457207"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600" b="1" dirty="0" smtClean="0">
                <a:solidFill>
                  <a:schemeClr val="accent1">
                    <a:lumMod val="50000"/>
                  </a:schemeClr>
                </a:solidFill>
              </a:rPr>
              <a:t/>
            </a:r>
            <a:br>
              <a:rPr lang="en-US" sz="3600" b="1" dirty="0" smtClean="0">
                <a:solidFill>
                  <a:schemeClr val="accent1">
                    <a:lumMod val="50000"/>
                  </a:schemeClr>
                </a:solidFill>
              </a:rPr>
            </a:br>
            <a:r>
              <a:rPr lang="en-US" sz="6000" b="1" dirty="0" smtClean="0">
                <a:solidFill>
                  <a:srgbClr val="001626"/>
                </a:solidFill>
              </a:rPr>
              <a:t>MEVCUT EĞİTİMLERİMİZ</a:t>
            </a:r>
            <a:endParaRPr lang="en-US" sz="6000" b="1" dirty="0">
              <a:solidFill>
                <a:srgbClr val="001626"/>
              </a:solidFill>
            </a:endParaRPr>
          </a:p>
        </p:txBody>
      </p:sp>
      <p:sp>
        <p:nvSpPr>
          <p:cNvPr id="70" name="Content Placeholder 4"/>
          <p:cNvSpPr txBox="1">
            <a:spLocks/>
          </p:cNvSpPr>
          <p:nvPr/>
        </p:nvSpPr>
        <p:spPr>
          <a:xfrm>
            <a:off x="285991" y="2055831"/>
            <a:ext cx="8282608" cy="472366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İnsan Kaynakları Yönetimi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Sertifika</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Programı</a:t>
            </a:r>
            <a:endPar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Marka</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Yönetimi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Ve</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Stratejik</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Pazarlama</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Eğitim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Programı</a:t>
            </a:r>
            <a:endPar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Hukuk</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İngilizcesi</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Eğitim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Programı</a:t>
            </a:r>
            <a:endPar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Bilirkişilik</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Temel</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Eğitim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Programı</a:t>
            </a:r>
            <a:endPar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Temel</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Yüz</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Okuma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Ve</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Karakter</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Analizi</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Eğitimi</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Programı</a:t>
            </a:r>
            <a:endPar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Uzlaştırma</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Eğitim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Programı</a:t>
            </a:r>
            <a:endPar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Arabuluculuk</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Temel</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Eğitim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Programı</a:t>
            </a:r>
            <a:endPar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İş</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Hukukunda</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Uzman</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Arabuluculuk</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Eğitimi</a:t>
            </a:r>
            <a:endPar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Genel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İngilizce</a:t>
            </a:r>
            <a:r>
              <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52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Programı</a:t>
            </a:r>
            <a:endParaRPr kumimoji="0" lang="tr-TR"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lvl="0">
              <a:buClr>
                <a:srgbClr val="5FCBEF"/>
              </a:buClr>
            </a:pP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BIM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Yapı</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Modelleme</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Uzmanlığı</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Sertifika</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Programı</a:t>
            </a:r>
            <a:endPar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endParaRPr>
          </a:p>
          <a:p>
            <a:pPr lvl="0">
              <a:buClr>
                <a:srgbClr val="5FCBEF"/>
              </a:buClr>
            </a:pP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Autodesk Revit Structure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Modelleme</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Kursu</a:t>
            </a:r>
            <a:endPar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endParaRPr>
          </a:p>
          <a:p>
            <a:pPr lvl="0">
              <a:buClr>
                <a:srgbClr val="5FCBEF"/>
              </a:buClr>
            </a:pP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Bilgisayar</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Destekli</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(CAD)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Yazılım</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Programı</a:t>
            </a:r>
            <a:endPar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endParaRPr>
          </a:p>
          <a:p>
            <a:pPr lvl="0">
              <a:buClr>
                <a:srgbClr val="5FCBEF"/>
              </a:buClr>
            </a:pP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Diksiyon</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Ve</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Etkili</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Konuşma</a:t>
            </a:r>
            <a:endPar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endParaRPr>
          </a:p>
          <a:p>
            <a:pPr lvl="0">
              <a:buClr>
                <a:srgbClr val="5FCBEF"/>
              </a:buClr>
            </a:pP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Öfke</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Kontrolü</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ve</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Stres</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Yönetimi (12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Saat</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a:t>
            </a:r>
          </a:p>
          <a:p>
            <a:pPr lvl="0">
              <a:buClr>
                <a:srgbClr val="5FCBEF"/>
              </a:buClr>
            </a:pP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Sağlık</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Kurumları</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Yöneticiliği</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Sertifika</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Programı</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 (60 </a:t>
            </a:r>
            <a:r>
              <a:rPr lang="en-US" sz="5200" dirty="0" err="1">
                <a:solidFill>
                  <a:sysClr val="windowText" lastClr="000000">
                    <a:lumMod val="75000"/>
                    <a:lumOff val="25000"/>
                  </a:sysClr>
                </a:solidFill>
                <a:latin typeface="Times New Roman" panose="02020603050405020304" pitchFamily="18" charset="0"/>
                <a:cs typeface="Times New Roman" panose="02020603050405020304" pitchFamily="18" charset="0"/>
              </a:rPr>
              <a:t>Saat</a:t>
            </a:r>
            <a:r>
              <a:rPr lang="en-US" sz="5200" dirty="0">
                <a:solidFill>
                  <a:sysClr val="windowText" lastClr="000000">
                    <a:lumMod val="75000"/>
                    <a:lumOff val="25000"/>
                  </a:sysClr>
                </a:solidFill>
                <a:latin typeface="Times New Roman" panose="02020603050405020304" pitchFamily="18" charset="0"/>
                <a:cs typeface="Times New Roman" panose="02020603050405020304" pitchFamily="18" charset="0"/>
              </a:rPr>
              <a:t>)</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52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1800" b="0" i="0" u="none" strike="noStrike" kern="1200" cap="none" spc="0" normalizeH="0" baseline="0" noProof="0" dirty="0">
              <a:ln>
                <a:noFill/>
              </a:ln>
              <a:solidFill>
                <a:sysClr val="windowText" lastClr="000000">
                  <a:lumMod val="75000"/>
                  <a:lumOff val="25000"/>
                </a:sysClr>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355518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dirty="0"/>
          </a:p>
        </p:txBody>
      </p:sp>
      <p:sp>
        <p:nvSpPr>
          <p:cNvPr id="68" name="Metin kutusu 4">
            <a:extLst>
              <a:ext uri="{FF2B5EF4-FFF2-40B4-BE49-F238E27FC236}">
                <a16:creationId xmlns:a16="http://schemas.microsoft.com/office/drawing/2014/main" id="{7EC18F83-204B-487E-AFD6-153344F04A42}"/>
              </a:ext>
            </a:extLst>
          </p:cNvPr>
          <p:cNvSpPr txBox="1"/>
          <p:nvPr/>
        </p:nvSpPr>
        <p:spPr>
          <a:xfrm>
            <a:off x="1981608" y="-10679"/>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5" name="Content Placeholder 5"/>
          <p:cNvGraphicFramePr>
            <a:graphicFrameLocks/>
          </p:cNvGraphicFramePr>
          <p:nvPr>
            <p:extLst>
              <p:ext uri="{D42A27DB-BD31-4B8C-83A1-F6EECF244321}">
                <p14:modId xmlns:p14="http://schemas.microsoft.com/office/powerpoint/2010/main" val="2518248704"/>
              </p:ext>
            </p:extLst>
          </p:nvPr>
        </p:nvGraphicFramePr>
        <p:xfrm>
          <a:off x="533874" y="5569592"/>
          <a:ext cx="8342998" cy="1173395"/>
        </p:xfrm>
        <a:graphic>
          <a:graphicData uri="http://schemas.openxmlformats.org/drawingml/2006/table">
            <a:tbl>
              <a:tblPr firstRow="1" bandRow="1">
                <a:tableStyleId>{5C22544A-7EE6-4342-B048-85BDC9FD1C3A}</a:tableStyleId>
              </a:tblPr>
              <a:tblGrid>
                <a:gridCol w="3858034">
                  <a:extLst>
                    <a:ext uri="{9D8B030D-6E8A-4147-A177-3AD203B41FA5}">
                      <a16:colId xmlns:a16="http://schemas.microsoft.com/office/drawing/2014/main" val="4130639378"/>
                    </a:ext>
                  </a:extLst>
                </a:gridCol>
                <a:gridCol w="2427345">
                  <a:extLst>
                    <a:ext uri="{9D8B030D-6E8A-4147-A177-3AD203B41FA5}">
                      <a16:colId xmlns:a16="http://schemas.microsoft.com/office/drawing/2014/main" val="3126492387"/>
                    </a:ext>
                  </a:extLst>
                </a:gridCol>
                <a:gridCol w="2057619">
                  <a:extLst>
                    <a:ext uri="{9D8B030D-6E8A-4147-A177-3AD203B41FA5}">
                      <a16:colId xmlns:a16="http://schemas.microsoft.com/office/drawing/2014/main" val="1309056526"/>
                    </a:ext>
                  </a:extLst>
                </a:gridCol>
              </a:tblGrid>
              <a:tr h="559961">
                <a:tc>
                  <a:txBody>
                    <a:bodyPr/>
                    <a:lstStyle/>
                    <a:p>
                      <a:r>
                        <a:rPr lang="en-US" dirty="0" smtClean="0">
                          <a:solidFill>
                            <a:srgbClr val="001626"/>
                          </a:solidFill>
                        </a:rPr>
                        <a:t>TOPLAM KATILIMCI</a:t>
                      </a:r>
                      <a:r>
                        <a:rPr lang="en-US" baseline="0" dirty="0" smtClean="0">
                          <a:solidFill>
                            <a:srgbClr val="001626"/>
                          </a:solidFill>
                        </a:rPr>
                        <a:t> SAYISI</a:t>
                      </a:r>
                      <a:endParaRPr lang="en-US" dirty="0">
                        <a:solidFill>
                          <a:srgbClr val="001626"/>
                        </a:solidFill>
                      </a:endParaRPr>
                    </a:p>
                  </a:txBody>
                  <a:tcPr>
                    <a:solidFill>
                      <a:schemeClr val="tx1">
                        <a:lumMod val="75000"/>
                      </a:schemeClr>
                    </a:solidFill>
                  </a:tcPr>
                </a:tc>
                <a:tc>
                  <a:txBody>
                    <a:bodyPr/>
                    <a:lstStyle/>
                    <a:p>
                      <a:r>
                        <a:rPr lang="en-US" dirty="0" smtClean="0">
                          <a:solidFill>
                            <a:srgbClr val="001626"/>
                          </a:solidFill>
                        </a:rPr>
                        <a:t>TOPLAM</a:t>
                      </a:r>
                      <a:r>
                        <a:rPr lang="en-US" baseline="0" dirty="0" smtClean="0">
                          <a:solidFill>
                            <a:srgbClr val="001626"/>
                          </a:solidFill>
                        </a:rPr>
                        <a:t> AÇILAN SINIF SAYISI</a:t>
                      </a:r>
                      <a:endParaRPr lang="en-US" dirty="0">
                        <a:solidFill>
                          <a:srgbClr val="001626"/>
                        </a:solidFill>
                      </a:endParaRPr>
                    </a:p>
                  </a:txBody>
                  <a:tcPr>
                    <a:solidFill>
                      <a:schemeClr val="tx1">
                        <a:lumMod val="75000"/>
                      </a:schemeClr>
                    </a:solidFill>
                  </a:tcPr>
                </a:tc>
                <a:tc>
                  <a:txBody>
                    <a:bodyPr/>
                    <a:lstStyle/>
                    <a:p>
                      <a:endParaRPr lang="en-US" dirty="0">
                        <a:solidFill>
                          <a:srgbClr val="001626"/>
                        </a:solidFill>
                      </a:endParaRPr>
                    </a:p>
                  </a:txBody>
                  <a:tcPr>
                    <a:solidFill>
                      <a:schemeClr val="tx1">
                        <a:lumMod val="75000"/>
                      </a:schemeClr>
                    </a:solidFill>
                  </a:tcPr>
                </a:tc>
                <a:extLst>
                  <a:ext uri="{0D108BD9-81ED-4DB2-BD59-A6C34878D82A}">
                    <a16:rowId xmlns:a16="http://schemas.microsoft.com/office/drawing/2014/main" val="2415213904"/>
                  </a:ext>
                </a:extLst>
              </a:tr>
              <a:tr h="533315">
                <a:tc>
                  <a:txBody>
                    <a:bodyPr/>
                    <a:lstStyle/>
                    <a:p>
                      <a:r>
                        <a:rPr lang="tr-TR" dirty="0" smtClean="0">
                          <a:solidFill>
                            <a:srgbClr val="001626"/>
                          </a:solidFill>
                        </a:rPr>
                        <a:t>2152</a:t>
                      </a:r>
                      <a:endParaRPr lang="en-US" dirty="0">
                        <a:solidFill>
                          <a:srgbClr val="001626"/>
                        </a:solidFill>
                      </a:endParaRPr>
                    </a:p>
                  </a:txBody>
                  <a:tcPr>
                    <a:solidFill>
                      <a:schemeClr val="tx1">
                        <a:lumMod val="60000"/>
                        <a:lumOff val="40000"/>
                      </a:schemeClr>
                    </a:solidFill>
                  </a:tcPr>
                </a:tc>
                <a:tc>
                  <a:txBody>
                    <a:bodyPr/>
                    <a:lstStyle/>
                    <a:p>
                      <a:r>
                        <a:rPr lang="tr-TR" dirty="0" smtClean="0">
                          <a:solidFill>
                            <a:srgbClr val="001626"/>
                          </a:solidFill>
                        </a:rPr>
                        <a:t>82</a:t>
                      </a:r>
                      <a:endParaRPr lang="en-US" dirty="0">
                        <a:solidFill>
                          <a:srgbClr val="001626"/>
                        </a:solidFill>
                      </a:endParaRPr>
                    </a:p>
                  </a:txBody>
                  <a:tcPr>
                    <a:solidFill>
                      <a:schemeClr val="tx1">
                        <a:lumMod val="60000"/>
                        <a:lumOff val="40000"/>
                      </a:schemeClr>
                    </a:solidFill>
                  </a:tcPr>
                </a:tc>
                <a:tc>
                  <a:txBody>
                    <a:bodyPr/>
                    <a:lstStyle/>
                    <a:p>
                      <a:endParaRPr lang="en-US" dirty="0">
                        <a:solidFill>
                          <a:srgbClr val="FF0000"/>
                        </a:solidFill>
                      </a:endParaRPr>
                    </a:p>
                  </a:txBody>
                  <a:tcPr>
                    <a:solidFill>
                      <a:schemeClr val="tx1">
                        <a:lumMod val="60000"/>
                        <a:lumOff val="40000"/>
                      </a:schemeClr>
                    </a:solidFill>
                  </a:tcPr>
                </a:tc>
                <a:extLst>
                  <a:ext uri="{0D108BD9-81ED-4DB2-BD59-A6C34878D82A}">
                    <a16:rowId xmlns:a16="http://schemas.microsoft.com/office/drawing/2014/main" val="306741903"/>
                  </a:ext>
                </a:extLst>
              </a:tr>
            </a:tbl>
          </a:graphicData>
        </a:graphic>
      </p:graphicFrame>
      <p:graphicFrame>
        <p:nvGraphicFramePr>
          <p:cNvPr id="67" name="Table 6"/>
          <p:cNvGraphicFramePr>
            <a:graphicFrameLocks noGrp="1"/>
          </p:cNvGraphicFramePr>
          <p:nvPr>
            <p:extLst/>
          </p:nvPr>
        </p:nvGraphicFramePr>
        <p:xfrm>
          <a:off x="1209735" y="4867334"/>
          <a:ext cx="6930887" cy="568064"/>
        </p:xfrm>
        <a:graphic>
          <a:graphicData uri="http://schemas.openxmlformats.org/drawingml/2006/table">
            <a:tbl>
              <a:tblPr firstRow="1" bandRow="1">
                <a:tableStyleId>{5C22544A-7EE6-4342-B048-85BDC9FD1C3A}</a:tableStyleId>
              </a:tblPr>
              <a:tblGrid>
                <a:gridCol w="6930887">
                  <a:extLst>
                    <a:ext uri="{9D8B030D-6E8A-4147-A177-3AD203B41FA5}">
                      <a16:colId xmlns:a16="http://schemas.microsoft.com/office/drawing/2014/main" val="3778233629"/>
                    </a:ext>
                  </a:extLst>
                </a:gridCol>
              </a:tblGrid>
              <a:tr h="568064">
                <a:tc>
                  <a:txBody>
                    <a:bodyPr/>
                    <a:lstStyle/>
                    <a:p>
                      <a:pPr algn="ctr"/>
                      <a:r>
                        <a:rPr lang="tr-TR" sz="2000" baseline="0" dirty="0" smtClean="0">
                          <a:solidFill>
                            <a:srgbClr val="001626"/>
                          </a:solidFill>
                        </a:rPr>
                        <a:t>Eylül 2023  NİSAN 2024</a:t>
                      </a:r>
                      <a:endParaRPr lang="en-US" sz="2000" dirty="0">
                        <a:solidFill>
                          <a:srgbClr val="001626"/>
                        </a:solidFill>
                      </a:endParaRPr>
                    </a:p>
                  </a:txBody>
                  <a:tcPr>
                    <a:solidFill>
                      <a:schemeClr val="tx1">
                        <a:lumMod val="75000"/>
                      </a:schemeClr>
                    </a:solidFill>
                  </a:tcPr>
                </a:tc>
                <a:extLst>
                  <a:ext uri="{0D108BD9-81ED-4DB2-BD59-A6C34878D82A}">
                    <a16:rowId xmlns:a16="http://schemas.microsoft.com/office/drawing/2014/main" val="2789805848"/>
                  </a:ext>
                </a:extLst>
              </a:tr>
            </a:tbl>
          </a:graphicData>
        </a:graphic>
      </p:graphicFrame>
      <p:sp>
        <p:nvSpPr>
          <p:cNvPr id="71" name="Content Placeholder 2"/>
          <p:cNvSpPr txBox="1">
            <a:spLocks/>
          </p:cNvSpPr>
          <p:nvPr/>
        </p:nvSpPr>
        <p:spPr>
          <a:xfrm>
            <a:off x="792018" y="1035102"/>
            <a:ext cx="7529946" cy="3752858"/>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1800"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Ticaret</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Hukukunda</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Uzman</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Arabuluculuk</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Eğitimi</a:t>
            </a: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Tüketici</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Hukukunda</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Uzman</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Arabuluculuk</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Eğitimi</a:t>
            </a: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İnşaat</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Hukukunda</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Uzman</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Arabuluculuk</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Eğitimi</a:t>
            </a: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Fikri</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Sınai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Hukukunda</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Uzman</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Arabuluculuk</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Eğitimi</a:t>
            </a: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Banka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ve</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Finans</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Hukukunda</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Uzman</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Arabuluculuk</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Eğitimi</a:t>
            </a: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Sağlık</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Hukukunda</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Uzman</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Arabuluculuk</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Eğitimi</a:t>
            </a: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Mini MBA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Programı</a:t>
            </a: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Araştırma</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Yöntemleri</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ve</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Veri</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Analizi</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Danışmanlığı</a:t>
            </a: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Türkçe</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Eğitimi</a:t>
            </a: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İngilizce</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Eğitimi</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Yabancı</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Öğrenciler</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için</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KVKK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Eğitimi</a:t>
            </a: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Eğiticinin</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Eğitimi</a:t>
            </a: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BIM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Koordinasyon</a:t>
            </a:r>
            <a:r>
              <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err="1"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rPr>
              <a:t>Eğitimi</a:t>
            </a: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00000"/>
              </a:lnSpc>
              <a:spcBef>
                <a:spcPts val="1000"/>
              </a:spcBef>
              <a:spcAft>
                <a:spcPts val="0"/>
              </a:spcAft>
              <a:buClr>
                <a:srgbClr val="5FCBEF"/>
              </a:buClr>
              <a:buSzPct val="80000"/>
              <a:buNone/>
              <a:tabLst/>
              <a:defRPr/>
            </a:pPr>
            <a:endParaRPr kumimoji="0" lang="en-US" sz="1800"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650503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86836AFB-9A07-49E9-9AEA-095FC62A66B5}"/>
              </a:ext>
            </a:extLst>
          </p:cNvPr>
          <p:cNvSpPr txBox="1"/>
          <p:nvPr/>
        </p:nvSpPr>
        <p:spPr>
          <a:xfrm>
            <a:off x="605181" y="2285160"/>
            <a:ext cx="8203223" cy="830997"/>
          </a:xfrm>
          <a:prstGeom prst="rect">
            <a:avLst/>
          </a:prstGeom>
          <a:noFill/>
        </p:spPr>
        <p:txBody>
          <a:bodyPr wrap="square" rtlCol="0">
            <a:spAutoFit/>
          </a:bodyPr>
          <a:lstStyle/>
          <a:p>
            <a:pPr marL="342900" indent="-342900" algn="ctr">
              <a:buFontTx/>
              <a:buChar char="-"/>
            </a:pPr>
            <a:r>
              <a:rPr lang="tr-TR" sz="2400" dirty="0" smtClean="0">
                <a:solidFill>
                  <a:srgbClr val="001626"/>
                </a:solidFill>
              </a:rPr>
              <a:t>2023-2024 öğretim yılı için sosyal sorumluluk </a:t>
            </a:r>
            <a:endParaRPr lang="tr-TR" sz="2400" dirty="0">
              <a:solidFill>
                <a:srgbClr val="001626"/>
              </a:solidFill>
            </a:endParaRPr>
          </a:p>
          <a:p>
            <a:pPr algn="ctr"/>
            <a:r>
              <a:rPr lang="tr-TR" sz="2400" dirty="0" smtClean="0">
                <a:solidFill>
                  <a:srgbClr val="001626"/>
                </a:solidFill>
              </a:rPr>
              <a:t>faaliyetleri </a:t>
            </a:r>
            <a:r>
              <a:rPr lang="tr-TR" sz="2400" dirty="0">
                <a:solidFill>
                  <a:srgbClr val="001626"/>
                </a:solidFill>
              </a:rPr>
              <a:t>planlandı</a:t>
            </a:r>
            <a:r>
              <a:rPr lang="tr-TR" sz="2400" dirty="0" smtClean="0">
                <a:solidFill>
                  <a:srgbClr val="001626"/>
                </a:solidFill>
              </a:rPr>
              <a:t>.</a:t>
            </a:r>
            <a:endParaRPr lang="tr-TR" sz="2400" dirty="0">
              <a:solidFill>
                <a:srgbClr val="001626"/>
              </a:solidFill>
            </a:endParaRPr>
          </a:p>
        </p:txBody>
      </p:sp>
      <p:sp>
        <p:nvSpPr>
          <p:cNvPr id="67" name="Metin kutusu 66">
            <a:extLst>
              <a:ext uri="{FF2B5EF4-FFF2-40B4-BE49-F238E27FC236}">
                <a16:creationId xmlns:a16="http://schemas.microsoft.com/office/drawing/2014/main" id="{86836AFB-9A07-49E9-9AEA-095FC62A66B5}"/>
              </a:ext>
            </a:extLst>
          </p:cNvPr>
          <p:cNvSpPr txBox="1"/>
          <p:nvPr/>
        </p:nvSpPr>
        <p:spPr>
          <a:xfrm>
            <a:off x="605180" y="3525732"/>
            <a:ext cx="8203223" cy="2308324"/>
          </a:xfrm>
          <a:prstGeom prst="rect">
            <a:avLst/>
          </a:prstGeom>
          <a:noFill/>
        </p:spPr>
        <p:txBody>
          <a:bodyPr wrap="square" rtlCol="0">
            <a:spAutoFit/>
          </a:bodyPr>
          <a:lstStyle/>
          <a:p>
            <a:pPr marL="342900" indent="-342900">
              <a:buFont typeface="Wingdings" panose="05000000000000000000" pitchFamily="2" charset="2"/>
              <a:buChar char="Ø"/>
            </a:pPr>
            <a:r>
              <a:rPr lang="tr-TR" sz="2400" dirty="0" smtClean="0">
                <a:solidFill>
                  <a:srgbClr val="001626"/>
                </a:solidFill>
              </a:rPr>
              <a:t>Sorumluluk Hukuku Sempozyumu adı altında her yıl düzenlediğimiz bu yılda Haziran ayında düzenlemeyi planladığımız  tüm </a:t>
            </a:r>
            <a:r>
              <a:rPr lang="tr-TR" sz="2400" dirty="0" err="1" smtClean="0">
                <a:solidFill>
                  <a:srgbClr val="001626"/>
                </a:solidFill>
              </a:rPr>
              <a:t>halkımızında</a:t>
            </a:r>
            <a:r>
              <a:rPr lang="tr-TR" sz="2400" dirty="0" smtClean="0">
                <a:solidFill>
                  <a:srgbClr val="001626"/>
                </a:solidFill>
              </a:rPr>
              <a:t> ücretsiz katılabileceği   seminerlerin yapılması  planlanmıştır</a:t>
            </a:r>
          </a:p>
          <a:p>
            <a:pPr marL="342900" indent="-342900">
              <a:buFont typeface="Wingdings" panose="05000000000000000000" pitchFamily="2" charset="2"/>
              <a:buChar char="Ø"/>
            </a:pPr>
            <a:endParaRPr lang="tr-TR" sz="2400" dirty="0">
              <a:solidFill>
                <a:srgbClr val="001626"/>
              </a:solidFill>
            </a:endParaRPr>
          </a:p>
          <a:p>
            <a:pPr marL="342900" indent="-342900">
              <a:buFont typeface="Wingdings" panose="05000000000000000000" pitchFamily="2" charset="2"/>
              <a:buChar char="Ø"/>
            </a:pPr>
            <a:endParaRPr lang="tr-TR" sz="2400" dirty="0">
              <a:solidFill>
                <a:srgbClr val="001626"/>
              </a:solidFill>
            </a:endParaRPr>
          </a:p>
        </p:txBody>
      </p:sp>
    </p:spTree>
    <p:extLst>
      <p:ext uri="{BB962C8B-B14F-4D97-AF65-F5344CB8AC3E}">
        <p14:creationId xmlns:p14="http://schemas.microsoft.com/office/powerpoint/2010/main" val="3741350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67" name="Content Placeholder 2"/>
          <p:cNvSpPr txBox="1">
            <a:spLocks/>
          </p:cNvSpPr>
          <p:nvPr/>
        </p:nvSpPr>
        <p:spPr>
          <a:xfrm>
            <a:off x="336881" y="2609728"/>
            <a:ext cx="8300411" cy="276280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b="0" i="0" u="sng"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Arabuluculuk</a:t>
            </a:r>
            <a:r>
              <a:rPr kumimoji="0" lang="en-US" b="0" i="0" u="sng"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sng"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Temel</a:t>
            </a:r>
            <a:r>
              <a:rPr kumimoji="0" lang="en-US" b="0" i="0" u="sng"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sng"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Eğitimlerimiz</a:t>
            </a:r>
            <a:r>
              <a:rPr kumimoji="0" lang="tr-TR" b="0" i="0" u="sng"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Antalya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merkez</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dışında</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aşağıda</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yer</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alan</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il</a:t>
            </a:r>
            <a:r>
              <a:rPr kumimoji="0" lang="tr-TR"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ve ilçeler</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için</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de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yetki</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alınmıştır</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p>
          <a:p>
            <a:pPr lvl="0">
              <a:buClr>
                <a:srgbClr val="5FCBEF"/>
              </a:buClr>
              <a:defRPr/>
            </a:pPr>
            <a:r>
              <a:rPr lang="en-US" dirty="0">
                <a:solidFill>
                  <a:sysClr val="windowText" lastClr="000000">
                    <a:lumMod val="75000"/>
                    <a:lumOff val="25000"/>
                  </a:sysClr>
                </a:solidFill>
                <a:latin typeface="Trebuchet MS" panose="020B0603020202020204"/>
              </a:rPr>
              <a:t>Ankara, İstanbul, İzmir, Trabzon, </a:t>
            </a:r>
            <a:r>
              <a:rPr lang="en-US" dirty="0" err="1">
                <a:solidFill>
                  <a:sysClr val="windowText" lastClr="000000">
                    <a:lumMod val="75000"/>
                    <a:lumOff val="25000"/>
                  </a:sysClr>
                </a:solidFill>
                <a:latin typeface="Trebuchet MS" panose="020B0603020202020204"/>
              </a:rPr>
              <a:t>Rize</a:t>
            </a:r>
            <a:r>
              <a:rPr lang="en-US" dirty="0">
                <a:solidFill>
                  <a:sysClr val="windowText" lastClr="000000">
                    <a:lumMod val="75000"/>
                    <a:lumOff val="25000"/>
                  </a:sysClr>
                </a:solidFill>
                <a:latin typeface="Trebuchet MS" panose="020B0603020202020204"/>
              </a:rPr>
              <a:t>, Samsun, Gaziantep, Diyarbakır, Konya,  Bursa, </a:t>
            </a:r>
            <a:r>
              <a:rPr lang="en-US" dirty="0" err="1">
                <a:solidFill>
                  <a:sysClr val="windowText" lastClr="000000">
                    <a:lumMod val="75000"/>
                    <a:lumOff val="25000"/>
                  </a:sysClr>
                </a:solidFill>
                <a:latin typeface="Trebuchet MS" panose="020B0603020202020204"/>
              </a:rPr>
              <a:t>Mardin</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Çankırı</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Amasya</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Tekirdağ</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Kırşehir</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Balıkesir</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Tokat</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Siirt</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Burhaniye</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Cizre</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Çorlu</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Süleymanpaşa</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Alanya</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Manavgat</a:t>
            </a:r>
            <a:r>
              <a:rPr lang="en-US" dirty="0">
                <a:solidFill>
                  <a:sysClr val="windowText" lastClr="000000">
                    <a:lumMod val="75000"/>
                    <a:lumOff val="25000"/>
                  </a:sysClr>
                </a:solidFill>
                <a:latin typeface="Trebuchet MS" panose="020B0603020202020204"/>
              </a:rPr>
              <a:t>, </a:t>
            </a:r>
            <a:r>
              <a:rPr lang="en-US" dirty="0" err="1">
                <a:solidFill>
                  <a:sysClr val="windowText" lastClr="000000">
                    <a:lumMod val="75000"/>
                    <a:lumOff val="25000"/>
                  </a:sysClr>
                </a:solidFill>
                <a:latin typeface="Trebuchet MS" panose="020B0603020202020204"/>
              </a:rPr>
              <a:t>Kumluca</a:t>
            </a:r>
            <a:r>
              <a:rPr lang="en-US" dirty="0">
                <a:solidFill>
                  <a:sysClr val="windowText" lastClr="000000">
                    <a:lumMod val="75000"/>
                    <a:lumOff val="25000"/>
                  </a:sysClr>
                </a:solidFill>
                <a:latin typeface="Trebuchet MS" panose="020B0603020202020204"/>
              </a:rPr>
              <a:t>.</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ANTALYA BİLİM ÜNİVERSİTESİ SEM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olarak</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verdiğimiz</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sertifika</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ve</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belgeler</a:t>
            </a:r>
            <a:r>
              <a:rPr kumimoji="0" lang="tr-TR"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E-</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Devlet</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te</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yer</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 </a:t>
            </a:r>
            <a:r>
              <a:rPr kumimoji="0" lang="en-US" b="0" i="0" u="none" strike="noStrike" kern="1200" cap="none" spc="0" normalizeH="0" baseline="0" noProof="0" dirty="0" err="1" smtClean="0">
                <a:ln>
                  <a:noFill/>
                </a:ln>
                <a:solidFill>
                  <a:sysClr val="windowText" lastClr="000000">
                    <a:lumMod val="75000"/>
                    <a:lumOff val="25000"/>
                  </a:sysClr>
                </a:solidFill>
                <a:effectLst/>
                <a:uLnTx/>
                <a:uFillTx/>
                <a:latin typeface="Trebuchet MS" panose="020B0603020202020204"/>
                <a:ea typeface="+mn-ea"/>
                <a:cs typeface="+mn-cs"/>
              </a:rPr>
              <a:t>alacaktır</a:t>
            </a:r>
            <a:r>
              <a:rPr kumimoji="0" lang="en-US"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rPr>
              <a:t>.</a:t>
            </a:r>
            <a:endParaRPr kumimoji="0" lang="tr-TR"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5FCBEF"/>
              </a:buClr>
              <a:buSzPct val="80000"/>
              <a:buNone/>
              <a:tabLst/>
              <a:defRPr/>
            </a:pPr>
            <a:endParaRPr kumimoji="0" lang="en-US" sz="1800" b="0" i="0" u="none" strike="noStrike" kern="1200" cap="none" spc="0" normalizeH="0" baseline="0" noProof="0" dirty="0">
              <a:ln>
                <a:noFill/>
              </a:ln>
              <a:solidFill>
                <a:sysClr val="windowText" lastClr="000000">
                  <a:lumMod val="75000"/>
                  <a:lumOff val="25000"/>
                </a:sysClr>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1061163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67" name="Content Placeholder 2"/>
          <p:cNvSpPr txBox="1">
            <a:spLocks/>
          </p:cNvSpPr>
          <p:nvPr/>
        </p:nvSpPr>
        <p:spPr>
          <a:xfrm>
            <a:off x="327644" y="1541340"/>
            <a:ext cx="8300411" cy="50072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000" b="0" i="0" u="none" strike="noStrike" kern="1200" cap="none" spc="0" normalizeH="0" baseline="0" noProof="0" dirty="0" smtClean="0">
              <a:ln>
                <a:noFill/>
              </a:ln>
              <a:solidFill>
                <a:sysClr val="windowText" lastClr="000000">
                  <a:lumMod val="75000"/>
                  <a:lumOff val="25000"/>
                </a:sysClr>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5FCBEF"/>
              </a:buClr>
              <a:buSzPct val="80000"/>
              <a:buNone/>
              <a:tabLst/>
              <a:defRPr/>
            </a:pPr>
            <a:endParaRPr kumimoji="0" lang="en-US" sz="1800" b="0" i="0" u="none" strike="noStrike" kern="1200" cap="none" spc="0" normalizeH="0" baseline="0" noProof="0" dirty="0">
              <a:ln>
                <a:noFill/>
              </a:ln>
              <a:solidFill>
                <a:sysClr val="windowText" lastClr="000000">
                  <a:lumMod val="75000"/>
                  <a:lumOff val="25000"/>
                </a:sysClr>
              </a:solidFill>
              <a:effectLst/>
              <a:uLnTx/>
              <a:uFillTx/>
              <a:latin typeface="Trebuchet MS" panose="020B0603020202020204"/>
              <a:ea typeface="+mn-ea"/>
              <a:cs typeface="+mn-cs"/>
            </a:endParaRPr>
          </a:p>
        </p:txBody>
      </p:sp>
      <p:sp>
        <p:nvSpPr>
          <p:cNvPr id="69" name="Unvan 1"/>
          <p:cNvSpPr txBox="1">
            <a:spLocks/>
          </p:cNvSpPr>
          <p:nvPr/>
        </p:nvSpPr>
        <p:spPr>
          <a:xfrm>
            <a:off x="752045" y="1855273"/>
            <a:ext cx="7451608" cy="845333"/>
          </a:xfrm>
          <a:prstGeom prst="rect">
            <a:avLst/>
          </a:prstGeom>
        </p:spPr>
        <p:txBody>
          <a:bodyPr vert="horz" lIns="91440" tIns="45720" rIns="91440" bIns="45720" rtlCol="0" anchor="b">
            <a:noAutofit/>
          </a:bodyPr>
          <a:lstStyle>
            <a:lvl1pPr algn="l" defTabSz="457207"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sz="1800" b="1" dirty="0" smtClean="0">
                <a:solidFill>
                  <a:srgbClr val="0C0D0D"/>
                </a:solidFill>
                <a:latin typeface="Times New Roman" panose="02020603050405020304" pitchFamily="18" charset="0"/>
                <a:cs typeface="Times New Roman" panose="02020603050405020304" pitchFamily="18" charset="0"/>
              </a:rPr>
              <a:t>ADALET BAKANLIĞI TARAFINDAN YAPILAN ANKET SONUÇLARINA GÖRE ARABULUCULUK ÖZEL ALT UZMANLIK ALANLARI  EĞİTİMLERİNDE</a:t>
            </a:r>
            <a:endParaRPr lang="tr-TR" sz="1800" b="1" dirty="0">
              <a:solidFill>
                <a:srgbClr val="0C0D0D"/>
              </a:solidFill>
              <a:latin typeface="Times New Roman" panose="02020603050405020304" pitchFamily="18" charset="0"/>
              <a:cs typeface="Times New Roman" panose="02020603050405020304" pitchFamily="18" charset="0"/>
            </a:endParaRPr>
          </a:p>
        </p:txBody>
      </p:sp>
      <p:sp>
        <p:nvSpPr>
          <p:cNvPr id="70" name="İçerik Yer Tutucusu 2"/>
          <p:cNvSpPr txBox="1">
            <a:spLocks/>
          </p:cNvSpPr>
          <p:nvPr/>
        </p:nvSpPr>
        <p:spPr>
          <a:xfrm>
            <a:off x="168003" y="3014539"/>
            <a:ext cx="8331203" cy="2921706"/>
          </a:xfrm>
          <a:prstGeom prst="rect">
            <a:avLst/>
          </a:prstGeom>
        </p:spPr>
        <p:txBody>
          <a:bodyPr vert="horz" lIns="91440" tIns="45720" rIns="91440" bIns="45720" rtlCol="0" anchor="t">
            <a:normAutofit/>
          </a:bodyPr>
          <a:lstStyle>
            <a:lvl1pPr marL="0" indent="0" algn="l" defTabSz="457207"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7"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tr-TR" dirty="0" smtClean="0">
                <a:solidFill>
                  <a:srgbClr val="001626"/>
                </a:solidFill>
                <a:latin typeface="Times New Roman" panose="02020603050405020304" pitchFamily="18" charset="0"/>
                <a:cs typeface="Times New Roman" panose="02020603050405020304" pitchFamily="18" charset="0"/>
              </a:rPr>
              <a:t>* </a:t>
            </a:r>
            <a:r>
              <a:rPr lang="tr-TR" sz="1800" dirty="0" smtClean="0">
                <a:solidFill>
                  <a:srgbClr val="001626"/>
                </a:solidFill>
                <a:latin typeface="Times New Roman" panose="02020603050405020304" pitchFamily="18" charset="0"/>
                <a:cs typeface="Times New Roman" panose="02020603050405020304" pitchFamily="18" charset="0"/>
              </a:rPr>
              <a:t>Eğitim kalitesi ve memnuniyet oranı açısından Türkiye 1.siyiz.</a:t>
            </a:r>
          </a:p>
          <a:p>
            <a:r>
              <a:rPr lang="tr-TR" sz="1800" dirty="0" smtClean="0">
                <a:solidFill>
                  <a:srgbClr val="001626"/>
                </a:solidFill>
                <a:latin typeface="Times New Roman" panose="02020603050405020304" pitchFamily="18" charset="0"/>
                <a:cs typeface="Times New Roman" panose="02020603050405020304" pitchFamily="18" charset="0"/>
              </a:rPr>
              <a:t>* Adalet Bakanlığı Arabuluculuk Uzmanlık Eğitimlerinde en fazla  Arabuluculuk Uzmanlık Eğitimi veren Üniversiteyiz.</a:t>
            </a:r>
          </a:p>
          <a:p>
            <a:r>
              <a:rPr lang="tr-TR" sz="1800" dirty="0" smtClean="0">
                <a:solidFill>
                  <a:srgbClr val="001626"/>
                </a:solidFill>
                <a:latin typeface="Times New Roman" panose="02020603050405020304" pitchFamily="18" charset="0"/>
                <a:cs typeface="Times New Roman" panose="02020603050405020304" pitchFamily="18" charset="0"/>
              </a:rPr>
              <a:t>* Adalet Bakanlığı tarafından yapılan anket sonuçlarına göre, Uzmanlık Eğitimlerinde bu yılda  bir kez daha Türkiye’de en iyi eğitmen olarak Sürekli Eğitim Merkezi Müdürü Dr. </a:t>
            </a:r>
            <a:r>
              <a:rPr lang="tr-TR" sz="1800" dirty="0" err="1" smtClean="0">
                <a:solidFill>
                  <a:srgbClr val="001626"/>
                </a:solidFill>
                <a:latin typeface="Times New Roman" panose="02020603050405020304" pitchFamily="18" charset="0"/>
                <a:cs typeface="Times New Roman" panose="02020603050405020304" pitchFamily="18" charset="0"/>
              </a:rPr>
              <a:t>Öğr</a:t>
            </a:r>
            <a:r>
              <a:rPr lang="tr-TR" sz="1800" dirty="0" smtClean="0">
                <a:solidFill>
                  <a:srgbClr val="001626"/>
                </a:solidFill>
                <a:latin typeface="Times New Roman" panose="02020603050405020304" pitchFamily="18" charset="0"/>
                <a:cs typeface="Times New Roman" panose="02020603050405020304" pitchFamily="18" charset="0"/>
              </a:rPr>
              <a:t>. Üyesi Dağlar Ekşi seçilmiştir.</a:t>
            </a:r>
          </a:p>
          <a:p>
            <a:endParaRPr lang="tr-TR" dirty="0"/>
          </a:p>
        </p:txBody>
      </p:sp>
    </p:spTree>
    <p:extLst>
      <p:ext uri="{BB962C8B-B14F-4D97-AF65-F5344CB8AC3E}">
        <p14:creationId xmlns:p14="http://schemas.microsoft.com/office/powerpoint/2010/main" val="28143726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65" name="Dikdörtgen 64"/>
          <p:cNvSpPr/>
          <p:nvPr/>
        </p:nvSpPr>
        <p:spPr>
          <a:xfrm>
            <a:off x="395536" y="2228052"/>
            <a:ext cx="7200799" cy="1292662"/>
          </a:xfrm>
          <a:prstGeom prst="rect">
            <a:avLst/>
          </a:prstGeom>
        </p:spPr>
        <p:txBody>
          <a:bodyPr wrap="square">
            <a:spAutoFit/>
          </a:bodyPr>
          <a:lstStyle/>
          <a:p>
            <a:pPr marL="457200" marR="0" lvl="0" indent="-457200" algn="just"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tr-TR" sz="2000" b="0" i="0" u="none" strike="noStrike" kern="0" cap="none" spc="0" normalizeH="0" baseline="0" noProof="0" dirty="0" smtClean="0">
                <a:ln>
                  <a:noFill/>
                </a:ln>
                <a:solidFill>
                  <a:prstClr val="black"/>
                </a:solidFill>
                <a:effectLst/>
                <a:uLnTx/>
                <a:uFillTx/>
              </a:rPr>
              <a:t>SEM WEB Sitesinin</a:t>
            </a:r>
            <a:r>
              <a:rPr kumimoji="0" lang="tr-TR" sz="2000" b="0" i="0" u="none" strike="noStrike" kern="0" cap="none" spc="0" normalizeH="0" noProof="0" dirty="0" smtClean="0">
                <a:ln>
                  <a:noFill/>
                </a:ln>
                <a:solidFill>
                  <a:prstClr val="black"/>
                </a:solidFill>
                <a:effectLst/>
                <a:uLnTx/>
                <a:uFillTx/>
              </a:rPr>
              <a:t> istenilen ara yüzünün oluşturulması.</a:t>
            </a:r>
          </a:p>
          <a:p>
            <a:pPr marL="457200" marR="0" lvl="0" indent="-457200" algn="just"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tr-TR" sz="2000" kern="0" noProof="0" dirty="0" smtClean="0">
                <a:solidFill>
                  <a:prstClr val="black"/>
                </a:solidFill>
              </a:rPr>
              <a:t>SEM e ait dersliklerden perdeleri eksik olanların tamamlanması</a:t>
            </a:r>
          </a:p>
          <a:p>
            <a:pPr marL="457200" marR="0" lvl="0" indent="-457200" algn="just"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tr-TR" sz="2000" kern="0" dirty="0" smtClean="0">
                <a:solidFill>
                  <a:prstClr val="black"/>
                </a:solidFill>
              </a:rPr>
              <a:t>SEM bünyesinde verilen eğitimlerin e devlette görünmesi</a:t>
            </a:r>
            <a:endParaRPr kumimoji="0" lang="tr-TR" sz="1800" b="0" i="0" u="none" strike="noStrike" kern="0" cap="none" spc="0" normalizeH="0" baseline="0" noProof="0" dirty="0" smtClean="0">
              <a:ln>
                <a:noFill/>
              </a:ln>
              <a:solidFill>
                <a:prstClr val="black"/>
              </a:solidFill>
              <a:effectLst/>
              <a:uLnTx/>
              <a:uFillTx/>
            </a:endParaRPr>
          </a:p>
          <a:p>
            <a:pPr marL="457200" marR="0" lvl="0" indent="-457200" algn="just"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tr-TR" sz="18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234024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223247" y="4252383"/>
            <a:ext cx="8352928" cy="3216265"/>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POLİTİKASI</a:t>
            </a:r>
          </a:p>
          <a:p>
            <a:pPr marL="285750" indent="-285750" fontAlgn="base">
              <a:spcAft>
                <a:spcPts val="0"/>
              </a:spcAft>
              <a:buFont typeface="Wingdings" panose="05000000000000000000" pitchFamily="2" charset="2"/>
              <a:buChar char="Ø"/>
            </a:pPr>
            <a:r>
              <a:rPr lang="tr-TR" sz="1600" dirty="0" smtClean="0">
                <a:solidFill>
                  <a:srgbClr val="0C0D0D"/>
                </a:solidFill>
                <a:latin typeface="Calibri" panose="020F0502020204030204" pitchFamily="34" charset="0"/>
                <a:ea typeface="Times New Roman" panose="02020603050405020304" pitchFamily="18" charset="0"/>
              </a:rPr>
              <a:t>Sürekli </a:t>
            </a:r>
            <a:r>
              <a:rPr lang="tr-TR" sz="1600" dirty="0">
                <a:solidFill>
                  <a:srgbClr val="0C0D0D"/>
                </a:solidFill>
                <a:latin typeface="Calibri" panose="020F0502020204030204" pitchFamily="34" charset="0"/>
                <a:ea typeface="Times New Roman" panose="02020603050405020304" pitchFamily="18" charset="0"/>
              </a:rPr>
              <a:t>Eğitim Uygulama ve Araştırma Merkezi çalışanları Rekabet edebilen, kendini geliştiren ve takım çalışması ruhunu benimseyen çalışma politikasını benimser.  </a:t>
            </a:r>
          </a:p>
          <a:p>
            <a:pPr marL="285750" indent="-285750" fontAlgn="base">
              <a:spcAft>
                <a:spcPts val="0"/>
              </a:spcAft>
              <a:buFont typeface="Wingdings" panose="05000000000000000000" pitchFamily="2" charset="2"/>
              <a:buChar char="Ø"/>
            </a:pPr>
            <a:r>
              <a:rPr lang="tr-TR" sz="1600" dirty="0" smtClean="0">
                <a:solidFill>
                  <a:srgbClr val="0C0D0D"/>
                </a:solidFill>
                <a:latin typeface="Calibri" panose="020F0502020204030204" pitchFamily="34" charset="0"/>
                <a:ea typeface="Times New Roman" panose="02020603050405020304" pitchFamily="18" charset="0"/>
              </a:rPr>
              <a:t>İhtiyaca </a:t>
            </a:r>
            <a:r>
              <a:rPr lang="tr-TR" sz="1600" dirty="0">
                <a:solidFill>
                  <a:srgbClr val="0C0D0D"/>
                </a:solidFill>
                <a:latin typeface="Calibri" panose="020F0502020204030204" pitchFamily="34" charset="0"/>
                <a:ea typeface="Times New Roman" panose="02020603050405020304" pitchFamily="18" charset="0"/>
              </a:rPr>
              <a:t>yönelik yada teknolojik</a:t>
            </a:r>
            <a:r>
              <a:rPr lang="tr-TR" sz="1600" dirty="0" smtClean="0">
                <a:solidFill>
                  <a:srgbClr val="0C0D0D"/>
                </a:solidFill>
                <a:latin typeface="Calibri" panose="020F0502020204030204" pitchFamily="34" charset="0"/>
                <a:ea typeface="Times New Roman" panose="02020603050405020304" pitchFamily="18" charset="0"/>
              </a:rPr>
              <a:t>, bilimsel</a:t>
            </a:r>
            <a:r>
              <a:rPr lang="tr-TR" sz="1600" dirty="0">
                <a:solidFill>
                  <a:srgbClr val="0C0D0D"/>
                </a:solidFill>
                <a:latin typeface="Calibri" panose="020F0502020204030204" pitchFamily="34" charset="0"/>
                <a:ea typeface="Times New Roman" panose="02020603050405020304" pitchFamily="18" charset="0"/>
              </a:rPr>
              <a:t>, mesleki vb. gelişmeler doğrultusunda yenilikçi, bireyleri geliştiren Eğitimleri planlar, yürütülmesini sağlar. </a:t>
            </a:r>
          </a:p>
          <a:p>
            <a:pPr marL="285750" indent="-285750" fontAlgn="base">
              <a:spcAft>
                <a:spcPts val="0"/>
              </a:spcAft>
              <a:buFont typeface="Wingdings" panose="05000000000000000000" pitchFamily="2" charset="2"/>
              <a:buChar char="Ø"/>
            </a:pPr>
            <a:r>
              <a:rPr lang="tr-TR" sz="1600" dirty="0" smtClean="0">
                <a:solidFill>
                  <a:srgbClr val="0C0D0D"/>
                </a:solidFill>
                <a:latin typeface="Calibri" panose="020F0502020204030204" pitchFamily="34" charset="0"/>
                <a:ea typeface="Times New Roman" panose="02020603050405020304" pitchFamily="18" charset="0"/>
              </a:rPr>
              <a:t>Her </a:t>
            </a:r>
            <a:r>
              <a:rPr lang="tr-TR" sz="1600" dirty="0">
                <a:solidFill>
                  <a:srgbClr val="0C0D0D"/>
                </a:solidFill>
                <a:latin typeface="Calibri" panose="020F0502020204030204" pitchFamily="34" charset="0"/>
                <a:ea typeface="Times New Roman" panose="02020603050405020304" pitchFamily="18" charset="0"/>
              </a:rPr>
              <a:t>bir eğitim sonunda katılım belgelerinin yada sertifikaların hazırlanarak katılımcılara ulaştırır. </a:t>
            </a:r>
          </a:p>
          <a:p>
            <a:pPr marL="285750" indent="-285750" fontAlgn="base">
              <a:spcAft>
                <a:spcPts val="0"/>
              </a:spcAft>
              <a:buFont typeface="Wingdings" panose="05000000000000000000" pitchFamily="2" charset="2"/>
              <a:buChar char="Ø"/>
            </a:pPr>
            <a:r>
              <a:rPr lang="tr-TR" sz="1600" dirty="0" smtClean="0">
                <a:solidFill>
                  <a:srgbClr val="0C0D0D"/>
                </a:solidFill>
                <a:latin typeface="Calibri" panose="020F0502020204030204" pitchFamily="34" charset="0"/>
                <a:ea typeface="Times New Roman" panose="02020603050405020304" pitchFamily="18" charset="0"/>
              </a:rPr>
              <a:t>Birey, firma </a:t>
            </a:r>
            <a:r>
              <a:rPr lang="tr-TR" sz="1600" dirty="0">
                <a:solidFill>
                  <a:srgbClr val="0C0D0D"/>
                </a:solidFill>
                <a:latin typeface="Calibri" panose="020F0502020204030204" pitchFamily="34" charset="0"/>
                <a:ea typeface="Times New Roman" panose="02020603050405020304" pitchFamily="18" charset="0"/>
              </a:rPr>
              <a:t>ve/veya kurumlardan  gelen eğitim taleplerinin değerlendirir. </a:t>
            </a:r>
            <a:endParaRPr lang="tr-TR" sz="1600" dirty="0" smtClean="0">
              <a:solidFill>
                <a:srgbClr val="0C0D0D"/>
              </a:solidFill>
              <a:latin typeface="Calibri" panose="020F0502020204030204" pitchFamily="34" charset="0"/>
              <a:ea typeface="Times New Roman" panose="02020603050405020304" pitchFamily="18" charset="0"/>
            </a:endParaRPr>
          </a:p>
          <a:p>
            <a:pPr marL="285750" indent="-285750" fontAlgn="base">
              <a:spcAft>
                <a:spcPts val="0"/>
              </a:spcAft>
              <a:buFont typeface="Wingdings" panose="05000000000000000000" pitchFamily="2" charset="2"/>
              <a:buChar char="Ø"/>
            </a:pPr>
            <a:r>
              <a:rPr lang="tr-TR" sz="1600" dirty="0" smtClean="0">
                <a:solidFill>
                  <a:srgbClr val="0C0D0D"/>
                </a:solidFill>
                <a:latin typeface="Calibri" panose="020F0502020204030204" pitchFamily="34" charset="0"/>
                <a:ea typeface="Times New Roman" panose="02020603050405020304" pitchFamily="18" charset="0"/>
              </a:rPr>
              <a:t>Eğitimlerin </a:t>
            </a:r>
            <a:r>
              <a:rPr lang="tr-TR" sz="1600" dirty="0">
                <a:solidFill>
                  <a:srgbClr val="0C0D0D"/>
                </a:solidFill>
                <a:latin typeface="Calibri" panose="020F0502020204030204" pitchFamily="34" charset="0"/>
                <a:ea typeface="Times New Roman" panose="02020603050405020304" pitchFamily="18" charset="0"/>
              </a:rPr>
              <a:t>sonunda yapılan anketler ile memnuniyet oranlarının ölçülerek değerlendirilir. </a:t>
            </a:r>
          </a:p>
          <a:p>
            <a:pPr marL="285750" indent="-285750" fontAlgn="base">
              <a:spcAft>
                <a:spcPts val="0"/>
              </a:spcAft>
              <a:buFont typeface="Wingdings" panose="05000000000000000000" pitchFamily="2" charset="2"/>
              <a:buChar char="Ø"/>
            </a:pPr>
            <a:r>
              <a:rPr lang="tr-TR" sz="1600" dirty="0" smtClean="0">
                <a:solidFill>
                  <a:srgbClr val="0C0D0D"/>
                </a:solidFill>
                <a:latin typeface="Calibri" panose="020F0502020204030204" pitchFamily="34" charset="0"/>
                <a:ea typeface="Times New Roman" panose="02020603050405020304" pitchFamily="18" charset="0"/>
              </a:rPr>
              <a:t>Hayat </a:t>
            </a:r>
            <a:r>
              <a:rPr lang="tr-TR" sz="1600" dirty="0">
                <a:solidFill>
                  <a:srgbClr val="0C0D0D"/>
                </a:solidFill>
                <a:latin typeface="Calibri" panose="020F0502020204030204" pitchFamily="34" charset="0"/>
                <a:ea typeface="Times New Roman" panose="02020603050405020304" pitchFamily="18" charset="0"/>
              </a:rPr>
              <a:t>boyu öğrenme alanında farklı kurum</a:t>
            </a:r>
            <a:r>
              <a:rPr lang="tr-TR" sz="1600" dirty="0" smtClean="0">
                <a:solidFill>
                  <a:srgbClr val="0C0D0D"/>
                </a:solidFill>
                <a:latin typeface="Calibri" panose="020F0502020204030204" pitchFamily="34" charset="0"/>
                <a:ea typeface="Times New Roman" panose="02020603050405020304" pitchFamily="18" charset="0"/>
              </a:rPr>
              <a:t>, şirket </a:t>
            </a:r>
            <a:r>
              <a:rPr lang="tr-TR" sz="1600" dirty="0">
                <a:solidFill>
                  <a:srgbClr val="0C0D0D"/>
                </a:solidFill>
                <a:latin typeface="Calibri" panose="020F0502020204030204" pitchFamily="34" charset="0"/>
                <a:ea typeface="Times New Roman" panose="02020603050405020304" pitchFamily="18" charset="0"/>
              </a:rPr>
              <a:t>vb. </a:t>
            </a:r>
            <a:r>
              <a:rPr lang="tr-TR" sz="1600" dirty="0" smtClean="0">
                <a:solidFill>
                  <a:srgbClr val="0C0D0D"/>
                </a:solidFill>
                <a:latin typeface="Calibri" panose="020F0502020204030204" pitchFamily="34" charset="0"/>
                <a:ea typeface="Times New Roman" panose="02020603050405020304" pitchFamily="18" charset="0"/>
              </a:rPr>
              <a:t>işbirliğini </a:t>
            </a:r>
            <a:r>
              <a:rPr lang="tr-TR" sz="1600" dirty="0">
                <a:solidFill>
                  <a:srgbClr val="0C0D0D"/>
                </a:solidFill>
                <a:latin typeface="Calibri" panose="020F0502020204030204" pitchFamily="34" charset="0"/>
                <a:ea typeface="Times New Roman" panose="02020603050405020304" pitchFamily="18" charset="0"/>
              </a:rPr>
              <a:t>gerçekleştirerek toplumun her alanına ve bireylere ulaşmaya çalışılır. </a:t>
            </a:r>
          </a:p>
          <a:p>
            <a:pPr marL="285750" indent="-285750" fontAlgn="base">
              <a:spcAft>
                <a:spcPts val="0"/>
              </a:spcAft>
              <a:buFont typeface="Wingdings" panose="05000000000000000000" pitchFamily="2" charset="2"/>
              <a:buChar char="Ø"/>
            </a:pPr>
            <a:endParaRPr lang="tr-TR" sz="1600" dirty="0" smtClean="0">
              <a:solidFill>
                <a:srgbClr val="0C0D0D"/>
              </a:solidFill>
              <a:latin typeface="Calibri" panose="020F0502020204030204" pitchFamily="34" charset="0"/>
              <a:ea typeface="Times New Roman" panose="02020603050405020304" pitchFamily="18" charset="0"/>
            </a:endParaRPr>
          </a:p>
          <a:p>
            <a:pPr marL="285750" indent="-285750" fontAlgn="base">
              <a:spcAft>
                <a:spcPts val="0"/>
              </a:spcAft>
              <a:buFont typeface="Wingdings" panose="05000000000000000000" pitchFamily="2" charset="2"/>
              <a:buChar char="Ø"/>
            </a:pPr>
            <a:endParaRPr lang="tr-TR" sz="1600" dirty="0">
              <a:solidFill>
                <a:srgbClr val="0C0D0D"/>
              </a:solidFill>
              <a:latin typeface="Calibri" panose="020F0502020204030204" pitchFamily="34" charset="0"/>
              <a:ea typeface="Times New Roman" panose="02020603050405020304" pitchFamily="18" charset="0"/>
            </a:endParaRPr>
          </a:p>
        </p:txBody>
      </p:sp>
      <p:sp>
        <p:nvSpPr>
          <p:cNvPr id="7" name="Dikdörtgen 6"/>
          <p:cNvSpPr/>
          <p:nvPr/>
        </p:nvSpPr>
        <p:spPr>
          <a:xfrm>
            <a:off x="223247" y="3121987"/>
            <a:ext cx="8803082" cy="1277273"/>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VİZYONU</a:t>
            </a:r>
          </a:p>
          <a:p>
            <a:pPr marL="342900" indent="-342900" fontAlgn="base">
              <a:spcAft>
                <a:spcPts val="0"/>
              </a:spcAft>
              <a:buFont typeface="Wingdings" panose="05000000000000000000" pitchFamily="2" charset="2"/>
              <a:buChar char="Ø"/>
            </a:pPr>
            <a:r>
              <a:rPr lang="tr-TR" dirty="0">
                <a:solidFill>
                  <a:srgbClr val="0C0D0D"/>
                </a:solidFill>
                <a:latin typeface="Calibri" panose="020F0502020204030204" pitchFamily="34" charset="0"/>
                <a:ea typeface="Times New Roman" panose="02020603050405020304" pitchFamily="18" charset="0"/>
              </a:rPr>
              <a:t> </a:t>
            </a:r>
            <a:r>
              <a:rPr lang="tr-TR" sz="1600" dirty="0">
                <a:solidFill>
                  <a:srgbClr val="0C0D0D"/>
                </a:solidFill>
                <a:latin typeface="Calibri" panose="020F0502020204030204" pitchFamily="34" charset="0"/>
                <a:ea typeface="Times New Roman" panose="02020603050405020304" pitchFamily="18" charset="0"/>
              </a:rPr>
              <a:t>Hayat boyu öğrenme alanında Ulusal ve uluslararası gelişmeleri takip ederek, bilim, teknoloji, kişisel gelişim, mesleki</a:t>
            </a:r>
            <a:r>
              <a:rPr lang="tr-TR" sz="1600" dirty="0" smtClean="0">
                <a:solidFill>
                  <a:srgbClr val="0C0D0D"/>
                </a:solidFill>
                <a:latin typeface="Calibri" panose="020F0502020204030204" pitchFamily="34" charset="0"/>
                <a:ea typeface="Times New Roman" panose="02020603050405020304" pitchFamily="18" charset="0"/>
              </a:rPr>
              <a:t>, ekonomi </a:t>
            </a:r>
            <a:r>
              <a:rPr lang="tr-TR" sz="1600" dirty="0">
                <a:solidFill>
                  <a:srgbClr val="0C0D0D"/>
                </a:solidFill>
                <a:latin typeface="Calibri" panose="020F0502020204030204" pitchFamily="34" charset="0"/>
                <a:ea typeface="Times New Roman" panose="02020603050405020304" pitchFamily="18" charset="0"/>
              </a:rPr>
              <a:t>gibi alanlarda destekleyici ve geliştirici eğitim sağlamada rekabet eden, tercih edilen bir marka olabilmektir. </a:t>
            </a:r>
            <a:endParaRPr lang="tr-TR" b="1" dirty="0">
              <a:solidFill>
                <a:srgbClr val="0C0D0D"/>
              </a:solidFill>
              <a:latin typeface="Times New Roman" panose="02020603050405020304" pitchFamily="18" charset="0"/>
              <a:ea typeface="Times New Roman" panose="02020603050405020304" pitchFamily="18" charset="0"/>
            </a:endParaRPr>
          </a:p>
        </p:txBody>
      </p:sp>
      <p:sp>
        <p:nvSpPr>
          <p:cNvPr id="8" name="Dikdörtgen 7"/>
          <p:cNvSpPr/>
          <p:nvPr/>
        </p:nvSpPr>
        <p:spPr>
          <a:xfrm>
            <a:off x="202371" y="1027175"/>
            <a:ext cx="8803083" cy="2231380"/>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pPr marL="285750" indent="-285750" fontAlgn="base">
              <a:spcAft>
                <a:spcPts val="0"/>
              </a:spcAft>
              <a:buFont typeface="Wingdings" panose="05000000000000000000" pitchFamily="2" charset="2"/>
              <a:buChar char="Ø"/>
            </a:pPr>
            <a:r>
              <a:rPr lang="tr-TR" sz="1600" dirty="0">
                <a:solidFill>
                  <a:srgbClr val="0C0D0D"/>
                </a:solidFill>
                <a:latin typeface="Calibri" panose="020F0502020204030204" pitchFamily="34" charset="0"/>
                <a:ea typeface="Times New Roman" panose="02020603050405020304" pitchFamily="18" charset="0"/>
              </a:rPr>
              <a:t>Alanında uzman akademik kadrosu ve uygun teknolojik, fiziki altyapısı ile ülke genelinde hayat boyu öğrenme alanında fark yaratır.  </a:t>
            </a:r>
          </a:p>
          <a:p>
            <a:pPr marL="285750" indent="-285750" fontAlgn="base">
              <a:spcAft>
                <a:spcPts val="0"/>
              </a:spcAft>
              <a:buFont typeface="Wingdings" panose="05000000000000000000" pitchFamily="2" charset="2"/>
              <a:buChar char="Ø"/>
            </a:pPr>
            <a:r>
              <a:rPr lang="tr-TR" sz="1600" dirty="0" smtClean="0">
                <a:solidFill>
                  <a:srgbClr val="0C0D0D"/>
                </a:solidFill>
                <a:latin typeface="Calibri" panose="020F0502020204030204" pitchFamily="34" charset="0"/>
                <a:ea typeface="Times New Roman" panose="02020603050405020304" pitchFamily="18" charset="0"/>
              </a:rPr>
              <a:t> </a:t>
            </a:r>
            <a:r>
              <a:rPr lang="tr-TR" sz="1600" dirty="0">
                <a:solidFill>
                  <a:srgbClr val="0C0D0D"/>
                </a:solidFill>
                <a:latin typeface="Calibri" panose="020F0502020204030204" pitchFamily="34" charset="0"/>
                <a:ea typeface="Times New Roman" panose="02020603050405020304" pitchFamily="18" charset="0"/>
              </a:rPr>
              <a:t>İlköğretim, Lise</a:t>
            </a:r>
            <a:r>
              <a:rPr lang="tr-TR" sz="1600" dirty="0" smtClean="0">
                <a:solidFill>
                  <a:srgbClr val="0C0D0D"/>
                </a:solidFill>
                <a:latin typeface="Calibri" panose="020F0502020204030204" pitchFamily="34" charset="0"/>
                <a:ea typeface="Times New Roman" panose="02020603050405020304" pitchFamily="18" charset="0"/>
              </a:rPr>
              <a:t>, Üniversite </a:t>
            </a:r>
            <a:r>
              <a:rPr lang="tr-TR" sz="1600" dirty="0">
                <a:solidFill>
                  <a:srgbClr val="0C0D0D"/>
                </a:solidFill>
                <a:latin typeface="Calibri" panose="020F0502020204030204" pitchFamily="34" charset="0"/>
                <a:ea typeface="Times New Roman" panose="02020603050405020304" pitchFamily="18" charset="0"/>
              </a:rPr>
              <a:t>Eğitimleri dışında kalan konularda bireylerin eğitim sürecini destekler, kişisel ve mesleki gelişimlerine katkıda bulunur. </a:t>
            </a:r>
          </a:p>
          <a:p>
            <a:pPr marL="285750" indent="-285750" fontAlgn="base">
              <a:spcAft>
                <a:spcPts val="0"/>
              </a:spcAft>
              <a:buFont typeface="Wingdings" panose="05000000000000000000" pitchFamily="2" charset="2"/>
              <a:buChar char="Ø"/>
            </a:pPr>
            <a:r>
              <a:rPr lang="tr-TR" sz="1600" dirty="0" smtClean="0">
                <a:solidFill>
                  <a:srgbClr val="0C0D0D"/>
                </a:solidFill>
                <a:latin typeface="Calibri" panose="020F0502020204030204" pitchFamily="34" charset="0"/>
                <a:ea typeface="Times New Roman" panose="02020603050405020304" pitchFamily="18" charset="0"/>
              </a:rPr>
              <a:t> </a:t>
            </a:r>
            <a:r>
              <a:rPr lang="tr-TR" sz="1600" dirty="0">
                <a:solidFill>
                  <a:srgbClr val="0C0D0D"/>
                </a:solidFill>
                <a:latin typeface="Calibri" panose="020F0502020204030204" pitchFamily="34" charset="0"/>
                <a:ea typeface="Times New Roman" panose="02020603050405020304" pitchFamily="18" charset="0"/>
              </a:rPr>
              <a:t>Hayat boyu öğrenme ilkesini amaç edinerek her yaş grubu ve farklı meslek grupları  yada meslek sahibi olmayan bireyler için ihtiyaca yönelik yada uluslararası alanda kabul gören eğitimler açar ve bireylerin geleceklerine katkı sağlar. </a:t>
            </a:r>
          </a:p>
        </p:txBody>
      </p:sp>
    </p:spTree>
    <p:extLst>
      <p:ext uri="{BB962C8B-B14F-4D97-AF65-F5344CB8AC3E}">
        <p14:creationId xmlns:p14="http://schemas.microsoft.com/office/powerpoint/2010/main" val="4175138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Nesne 1"/>
          <p:cNvGraphicFramePr>
            <a:graphicFrameLocks noChangeAspect="1"/>
          </p:cNvGraphicFramePr>
          <p:nvPr>
            <p:extLst>
              <p:ext uri="{D42A27DB-BD31-4B8C-83A1-F6EECF244321}">
                <p14:modId xmlns:p14="http://schemas.microsoft.com/office/powerpoint/2010/main" val="952831356"/>
              </p:ext>
            </p:extLst>
          </p:nvPr>
        </p:nvGraphicFramePr>
        <p:xfrm>
          <a:off x="297951" y="1212352"/>
          <a:ext cx="8630292" cy="5435028"/>
        </p:xfrm>
        <a:graphic>
          <a:graphicData uri="http://schemas.openxmlformats.org/presentationml/2006/ole">
            <mc:AlternateContent xmlns:mc="http://schemas.openxmlformats.org/markup-compatibility/2006">
              <mc:Choice xmlns:v="urn:schemas-microsoft-com:vml" Requires="v">
                <p:oleObj spid="_x0000_s1046" name="Çalışma Sayfası" r:id="rId4" imgW="11729231" imgH="4610038" progId="Excel.Sheet.12">
                  <p:embed/>
                </p:oleObj>
              </mc:Choice>
              <mc:Fallback>
                <p:oleObj name="Çalışma Sayfası" r:id="rId4" imgW="11729231" imgH="4610038" progId="Excel.Sheet.12">
                  <p:embed/>
                  <p:pic>
                    <p:nvPicPr>
                      <p:cNvPr id="0" name=""/>
                      <p:cNvPicPr/>
                      <p:nvPr/>
                    </p:nvPicPr>
                    <p:blipFill>
                      <a:blip r:embed="rId5"/>
                      <a:stretch>
                        <a:fillRect/>
                      </a:stretch>
                    </p:blipFill>
                    <p:spPr>
                      <a:xfrm>
                        <a:off x="297951" y="1212352"/>
                        <a:ext cx="8630292" cy="5435028"/>
                      </a:xfrm>
                      <a:prstGeom prst="rect">
                        <a:avLst/>
                      </a:prstGeom>
                    </p:spPr>
                  </p:pic>
                </p:oleObj>
              </mc:Fallback>
            </mc:AlternateContent>
          </a:graphicData>
        </a:graphic>
      </p:graphicFrame>
    </p:spTree>
    <p:extLst>
      <p:ext uri="{BB962C8B-B14F-4D97-AF65-F5344CB8AC3E}">
        <p14:creationId xmlns:p14="http://schemas.microsoft.com/office/powerpoint/2010/main" val="2388984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o 5"/>
          <p:cNvGraphicFramePr>
            <a:graphicFrameLocks noGrp="1"/>
          </p:cNvGraphicFramePr>
          <p:nvPr>
            <p:extLst>
              <p:ext uri="{D42A27DB-BD31-4B8C-83A1-F6EECF244321}">
                <p14:modId xmlns:p14="http://schemas.microsoft.com/office/powerpoint/2010/main" val="963892623"/>
              </p:ext>
            </p:extLst>
          </p:nvPr>
        </p:nvGraphicFramePr>
        <p:xfrm>
          <a:off x="136633" y="1124609"/>
          <a:ext cx="9007367" cy="5638674"/>
        </p:xfrm>
        <a:graphic>
          <a:graphicData uri="http://schemas.openxmlformats.org/drawingml/2006/table">
            <a:tbl>
              <a:tblPr/>
              <a:tblGrid>
                <a:gridCol w="2338449">
                  <a:extLst>
                    <a:ext uri="{9D8B030D-6E8A-4147-A177-3AD203B41FA5}">
                      <a16:colId xmlns:a16="http://schemas.microsoft.com/office/drawing/2014/main" val="2508616044"/>
                    </a:ext>
                  </a:extLst>
                </a:gridCol>
                <a:gridCol w="2895704">
                  <a:extLst>
                    <a:ext uri="{9D8B030D-6E8A-4147-A177-3AD203B41FA5}">
                      <a16:colId xmlns:a16="http://schemas.microsoft.com/office/drawing/2014/main" val="3295710211"/>
                    </a:ext>
                  </a:extLst>
                </a:gridCol>
                <a:gridCol w="3773214">
                  <a:extLst>
                    <a:ext uri="{9D8B030D-6E8A-4147-A177-3AD203B41FA5}">
                      <a16:colId xmlns:a16="http://schemas.microsoft.com/office/drawing/2014/main" val="1254048801"/>
                    </a:ext>
                  </a:extLst>
                </a:gridCol>
              </a:tblGrid>
              <a:tr h="235340">
                <a:tc>
                  <a:txBody>
                    <a:bodyPr/>
                    <a:lstStyle/>
                    <a:p>
                      <a:pPr algn="ctr" fontAlgn="ctr"/>
                      <a:r>
                        <a:rPr lang="tr-TR" sz="1100" b="1" i="0" u="none" strike="noStrike" dirty="0">
                          <a:solidFill>
                            <a:srgbClr val="000000"/>
                          </a:solidFill>
                          <a:effectLst/>
                          <a:latin typeface="Times New Roman" panose="02020603050405020304" pitchFamily="18" charset="0"/>
                        </a:rPr>
                        <a:t>PAYDAŞ ADI</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100" b="1" i="0" u="none" strike="noStrike" dirty="0">
                          <a:solidFill>
                            <a:srgbClr val="000000"/>
                          </a:solidFill>
                          <a:effectLst/>
                          <a:latin typeface="Times New Roman" panose="02020603050405020304" pitchFamily="18" charset="0"/>
                        </a:rPr>
                        <a:t>PAYDAŞ NEDENİ</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dirty="0">
                          <a:solidFill>
                            <a:srgbClr val="000000"/>
                          </a:solidFill>
                          <a:effectLst/>
                          <a:latin typeface="Times New Roman" panose="02020603050405020304" pitchFamily="18" charset="0"/>
                        </a:rPr>
                        <a:t>PAYDAŞ BEKLENTİSİ</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6768431"/>
                  </a:ext>
                </a:extLst>
              </a:tr>
              <a:tr h="292109">
                <a:tc>
                  <a:txBody>
                    <a:bodyPr/>
                    <a:lstStyle/>
                    <a:p>
                      <a:pPr algn="ctr" fontAlgn="ctr"/>
                      <a:r>
                        <a:rPr lang="tr-TR" sz="1000" b="0" i="0" u="none" strike="noStrike" dirty="0">
                          <a:solidFill>
                            <a:srgbClr val="000000"/>
                          </a:solidFill>
                          <a:effectLst/>
                          <a:latin typeface="Times New Roman" panose="02020603050405020304" pitchFamily="18" charset="0"/>
                        </a:rPr>
                        <a:t>Rektörlük</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Eğitim Sürecinin Planlama ve Uygulamasında  Ortak Karar</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Katılımcı Memnuniyeti ve Kaliteli Eğitim</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1328170"/>
                  </a:ext>
                </a:extLst>
              </a:tr>
              <a:tr h="241335">
                <a:tc>
                  <a:txBody>
                    <a:bodyPr/>
                    <a:lstStyle/>
                    <a:p>
                      <a:pPr algn="ctr" fontAlgn="ctr"/>
                      <a:r>
                        <a:rPr lang="tr-TR" sz="1000" b="0" i="0" u="none" strike="noStrike" dirty="0">
                          <a:solidFill>
                            <a:srgbClr val="000000"/>
                          </a:solidFill>
                          <a:effectLst/>
                          <a:latin typeface="Times New Roman" panose="02020603050405020304" pitchFamily="18" charset="0"/>
                        </a:rPr>
                        <a:t>Tanıtım Süreci </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Eğitimlerin Tanıtımı</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Times New Roman" panose="02020603050405020304" pitchFamily="18" charset="0"/>
                        </a:rPr>
                        <a:t>Tanıtılacak Eğitimlerin Bilgilerinin Doğru ve  Zamanında Verilmesi</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extLst>
                  <a:ext uri="{0D108BD9-81ED-4DB2-BD59-A6C34878D82A}">
                    <a16:rowId xmlns:a16="http://schemas.microsoft.com/office/drawing/2014/main" val="1167526616"/>
                  </a:ext>
                </a:extLst>
              </a:tr>
              <a:tr h="196780">
                <a:tc>
                  <a:txBody>
                    <a:bodyPr/>
                    <a:lstStyle/>
                    <a:p>
                      <a:pPr algn="ctr" fontAlgn="ctr"/>
                      <a:r>
                        <a:rPr lang="tr-TR" sz="1000" b="0" i="0" u="none" strike="noStrike">
                          <a:solidFill>
                            <a:srgbClr val="000000"/>
                          </a:solidFill>
                          <a:effectLst/>
                          <a:latin typeface="Times New Roman" panose="02020603050405020304" pitchFamily="18" charset="0"/>
                        </a:rPr>
                        <a:t>Muhasebe Süreci</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Borçlandırma ve Tahsil</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141312"/>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Times New Roman" panose="02020603050405020304" pitchFamily="18" charset="0"/>
                        </a:rPr>
                        <a:t>Doğru Bildirim ve İşlem</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141312"/>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extLst>
                  <a:ext uri="{0D108BD9-81ED-4DB2-BD59-A6C34878D82A}">
                    <a16:rowId xmlns:a16="http://schemas.microsoft.com/office/drawing/2014/main" val="3584320134"/>
                  </a:ext>
                </a:extLst>
              </a:tr>
              <a:tr h="185642">
                <a:tc>
                  <a:txBody>
                    <a:bodyPr/>
                    <a:lstStyle/>
                    <a:p>
                      <a:pPr algn="ctr" fontAlgn="ctr"/>
                      <a:r>
                        <a:rPr lang="tr-TR" sz="1000" b="0" i="0" u="none" strike="noStrike">
                          <a:solidFill>
                            <a:srgbClr val="000000"/>
                          </a:solidFill>
                          <a:effectLst/>
                          <a:latin typeface="Times New Roman" panose="02020603050405020304" pitchFamily="18" charset="0"/>
                        </a:rPr>
                        <a:t>SEM Personeli</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Hizmet</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141312"/>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Times New Roman" panose="02020603050405020304" pitchFamily="18" charset="0"/>
                        </a:rPr>
                        <a:t>Kalite Eğitim, Etkili İletişim</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141312"/>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extLst>
                  <a:ext uri="{0D108BD9-81ED-4DB2-BD59-A6C34878D82A}">
                    <a16:rowId xmlns:a16="http://schemas.microsoft.com/office/drawing/2014/main" val="2956929738"/>
                  </a:ext>
                </a:extLst>
              </a:tr>
              <a:tr h="200494">
                <a:tc>
                  <a:txBody>
                    <a:bodyPr/>
                    <a:lstStyle/>
                    <a:p>
                      <a:pPr algn="ctr" fontAlgn="ctr"/>
                      <a:r>
                        <a:rPr lang="tr-TR" sz="1000" b="0" i="0" u="none" strike="noStrike">
                          <a:solidFill>
                            <a:srgbClr val="000000"/>
                          </a:solidFill>
                          <a:effectLst/>
                          <a:latin typeface="Times New Roman" panose="02020603050405020304" pitchFamily="18" charset="0"/>
                        </a:rPr>
                        <a:t>Diğer Üniversiteler</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İşbirliği</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141312"/>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Times New Roman" panose="02020603050405020304" pitchFamily="18" charset="0"/>
                        </a:rPr>
                        <a:t>Doğru Bilgi Aktarımı</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141312"/>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extLst>
                  <a:ext uri="{0D108BD9-81ED-4DB2-BD59-A6C34878D82A}">
                    <a16:rowId xmlns:a16="http://schemas.microsoft.com/office/drawing/2014/main" val="130527811"/>
                  </a:ext>
                </a:extLst>
              </a:tr>
              <a:tr h="211632">
                <a:tc>
                  <a:txBody>
                    <a:bodyPr/>
                    <a:lstStyle/>
                    <a:p>
                      <a:pPr algn="ctr" fontAlgn="ctr"/>
                      <a:r>
                        <a:rPr lang="tr-TR" sz="1000" b="0" i="0" u="none" strike="noStrike">
                          <a:solidFill>
                            <a:srgbClr val="000000"/>
                          </a:solidFill>
                          <a:effectLst/>
                          <a:latin typeface="Times New Roman" panose="02020603050405020304" pitchFamily="18" charset="0"/>
                        </a:rPr>
                        <a:t>Katılımcı</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Eğitim Talebi</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141312"/>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Times New Roman" panose="02020603050405020304" pitchFamily="18" charset="0"/>
                        </a:rPr>
                        <a:t>Doğru Yönlendirme ve Sürekli  Bilgilendirme</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141312"/>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extLst>
                  <a:ext uri="{0D108BD9-81ED-4DB2-BD59-A6C34878D82A}">
                    <a16:rowId xmlns:a16="http://schemas.microsoft.com/office/drawing/2014/main" val="2232701036"/>
                  </a:ext>
                </a:extLst>
              </a:tr>
              <a:tr h="174504">
                <a:tc>
                  <a:txBody>
                    <a:bodyPr/>
                    <a:lstStyle/>
                    <a:p>
                      <a:pPr algn="ctr" fontAlgn="ctr"/>
                      <a:r>
                        <a:rPr lang="tr-TR" sz="1000" b="0" i="0" u="none" strike="noStrike">
                          <a:solidFill>
                            <a:srgbClr val="000000"/>
                          </a:solidFill>
                          <a:effectLst/>
                          <a:latin typeface="Times New Roman" panose="02020603050405020304" pitchFamily="18" charset="0"/>
                        </a:rPr>
                        <a:t>Eğitmen</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Eğitim Talebi</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Times New Roman" panose="02020603050405020304" pitchFamily="18" charset="0"/>
                        </a:rPr>
                        <a:t>Zamanında Ödeme, Uygun Fiziksel Sınıf Ortamı</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33699542"/>
                  </a:ext>
                </a:extLst>
              </a:tr>
              <a:tr h="226483">
                <a:tc>
                  <a:txBody>
                    <a:bodyPr/>
                    <a:lstStyle/>
                    <a:p>
                      <a:pPr algn="ctr" fontAlgn="ctr"/>
                      <a:r>
                        <a:rPr lang="tr-TR" sz="1000" b="0" i="0" u="none" strike="noStrike">
                          <a:solidFill>
                            <a:srgbClr val="000000"/>
                          </a:solidFill>
                          <a:effectLst/>
                          <a:latin typeface="Times New Roman" panose="02020603050405020304" pitchFamily="18" charset="0"/>
                        </a:rPr>
                        <a:t>Sendikalar</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Ortak Eğitim </a:t>
                      </a:r>
                      <a:r>
                        <a:rPr lang="tr-TR" sz="1000" b="0" i="0" u="none" strike="noStrike" dirty="0" err="1">
                          <a:solidFill>
                            <a:srgbClr val="000000"/>
                          </a:solidFill>
                          <a:effectLst/>
                          <a:latin typeface="Times New Roman" panose="02020603050405020304" pitchFamily="18" charset="0"/>
                        </a:rPr>
                        <a:t>Planlaması,İşbirliği</a:t>
                      </a:r>
                      <a:endParaRPr lang="tr-TR" sz="1000" b="0" i="0" u="none" strike="noStrike" dirty="0">
                        <a:solidFill>
                          <a:srgbClr val="000000"/>
                        </a:solidFill>
                        <a:effectLst/>
                        <a:latin typeface="Times New Roman" panose="02020603050405020304" pitchFamily="18" charset="0"/>
                      </a:endParaRP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Times New Roman" panose="02020603050405020304" pitchFamily="18" charset="0"/>
                        </a:rPr>
                        <a:t>Kaliteli Eğitim</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91368817"/>
                  </a:ext>
                </a:extLst>
              </a:tr>
              <a:tr h="200494">
                <a:tc>
                  <a:txBody>
                    <a:bodyPr/>
                    <a:lstStyle/>
                    <a:p>
                      <a:pPr algn="ctr" fontAlgn="ctr"/>
                      <a:r>
                        <a:rPr lang="tr-TR" sz="1000" b="0" i="0" u="none" strike="noStrike">
                          <a:solidFill>
                            <a:srgbClr val="000000"/>
                          </a:solidFill>
                          <a:effectLst/>
                          <a:latin typeface="Times New Roman" panose="02020603050405020304" pitchFamily="18" charset="0"/>
                        </a:rPr>
                        <a:t>Dernekler</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Ortak Eğitim </a:t>
                      </a:r>
                      <a:r>
                        <a:rPr lang="tr-TR" sz="1000" b="0" i="0" u="none" strike="noStrike" dirty="0" err="1">
                          <a:solidFill>
                            <a:srgbClr val="000000"/>
                          </a:solidFill>
                          <a:effectLst/>
                          <a:latin typeface="Times New Roman" panose="02020603050405020304" pitchFamily="18" charset="0"/>
                        </a:rPr>
                        <a:t>Planlaması,İşbirliği</a:t>
                      </a:r>
                      <a:endParaRPr lang="tr-TR" sz="1000" b="0" i="0" u="none" strike="noStrike" dirty="0">
                        <a:solidFill>
                          <a:srgbClr val="000000"/>
                        </a:solidFill>
                        <a:effectLst/>
                        <a:latin typeface="Times New Roman" panose="02020603050405020304" pitchFamily="18" charset="0"/>
                      </a:endParaRP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Times New Roman" panose="02020603050405020304" pitchFamily="18" charset="0"/>
                        </a:rPr>
                        <a:t>Kaliteli Eğitim</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8525858"/>
                  </a:ext>
                </a:extLst>
              </a:tr>
              <a:tr h="196780">
                <a:tc>
                  <a:txBody>
                    <a:bodyPr/>
                    <a:lstStyle/>
                    <a:p>
                      <a:pPr algn="ctr" fontAlgn="ctr"/>
                      <a:r>
                        <a:rPr lang="tr-TR" sz="1000" b="0" i="0" u="none" strike="noStrike">
                          <a:solidFill>
                            <a:srgbClr val="000000"/>
                          </a:solidFill>
                          <a:effectLst/>
                          <a:latin typeface="Times New Roman" panose="02020603050405020304" pitchFamily="18" charset="0"/>
                        </a:rPr>
                        <a:t>Oteller</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Ortak Eğitim </a:t>
                      </a:r>
                      <a:r>
                        <a:rPr lang="tr-TR" sz="1000" b="0" i="0" u="none" strike="noStrike" dirty="0" err="1">
                          <a:solidFill>
                            <a:srgbClr val="000000"/>
                          </a:solidFill>
                          <a:effectLst/>
                          <a:latin typeface="Times New Roman" panose="02020603050405020304" pitchFamily="18" charset="0"/>
                        </a:rPr>
                        <a:t>Planlaması,İşbirliği</a:t>
                      </a:r>
                      <a:endParaRPr lang="tr-TR" sz="1000" b="0" i="0" u="none" strike="noStrike" dirty="0">
                        <a:solidFill>
                          <a:srgbClr val="000000"/>
                        </a:solidFill>
                        <a:effectLst/>
                        <a:latin typeface="Times New Roman" panose="02020603050405020304" pitchFamily="18" charset="0"/>
                      </a:endParaRP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Kaliteli Eğitim</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1521863"/>
                  </a:ext>
                </a:extLst>
              </a:tr>
              <a:tr h="252475">
                <a:tc>
                  <a:txBody>
                    <a:bodyPr/>
                    <a:lstStyle/>
                    <a:p>
                      <a:pPr algn="ctr" fontAlgn="ctr"/>
                      <a:r>
                        <a:rPr lang="tr-TR" sz="1000" b="0" i="0" u="none" strike="noStrike">
                          <a:solidFill>
                            <a:srgbClr val="000000"/>
                          </a:solidFill>
                          <a:effectLst/>
                          <a:latin typeface="Times New Roman" panose="02020603050405020304" pitchFamily="18" charset="0"/>
                        </a:rPr>
                        <a:t>Kamu Kurumları</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Ortak Eğitim </a:t>
                      </a:r>
                      <a:r>
                        <a:rPr lang="tr-TR" sz="1000" b="0" i="0" u="none" strike="noStrike" dirty="0" err="1">
                          <a:solidFill>
                            <a:srgbClr val="000000"/>
                          </a:solidFill>
                          <a:effectLst/>
                          <a:latin typeface="Times New Roman" panose="02020603050405020304" pitchFamily="18" charset="0"/>
                        </a:rPr>
                        <a:t>Planlaması,İşbirliği</a:t>
                      </a:r>
                      <a:endParaRPr lang="tr-TR" sz="1000" b="0" i="0" u="none" strike="noStrike" dirty="0">
                        <a:solidFill>
                          <a:srgbClr val="000000"/>
                        </a:solidFill>
                        <a:effectLst/>
                        <a:latin typeface="Times New Roman" panose="02020603050405020304" pitchFamily="18" charset="0"/>
                      </a:endParaRP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Times New Roman" panose="02020603050405020304" pitchFamily="18" charset="0"/>
                        </a:rPr>
                        <a:t>Kaliteli Eğitim</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4014374"/>
                  </a:ext>
                </a:extLst>
              </a:tr>
              <a:tr h="222771">
                <a:tc>
                  <a:txBody>
                    <a:bodyPr/>
                    <a:lstStyle/>
                    <a:p>
                      <a:pPr algn="ctr" fontAlgn="ctr"/>
                      <a:r>
                        <a:rPr lang="tr-TR" sz="1000" b="0" i="0" u="none" strike="noStrike" dirty="0">
                          <a:solidFill>
                            <a:srgbClr val="000000"/>
                          </a:solidFill>
                          <a:effectLst/>
                          <a:latin typeface="Times New Roman" panose="02020603050405020304" pitchFamily="18" charset="0"/>
                        </a:rPr>
                        <a:t>Sivil Toplum Kuruluşları</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Ortak Eğitim </a:t>
                      </a:r>
                      <a:r>
                        <a:rPr lang="tr-TR" sz="1000" b="0" i="0" u="none" strike="noStrike" dirty="0" err="1">
                          <a:solidFill>
                            <a:srgbClr val="000000"/>
                          </a:solidFill>
                          <a:effectLst/>
                          <a:latin typeface="Times New Roman" panose="02020603050405020304" pitchFamily="18" charset="0"/>
                        </a:rPr>
                        <a:t>Planlaması,İşbirliği</a:t>
                      </a:r>
                      <a:endParaRPr lang="tr-TR" sz="1000" b="0" i="0" u="none" strike="noStrike" dirty="0">
                        <a:solidFill>
                          <a:srgbClr val="000000"/>
                        </a:solidFill>
                        <a:effectLst/>
                        <a:latin typeface="Times New Roman" panose="02020603050405020304" pitchFamily="18" charset="0"/>
                      </a:endParaRP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Times New Roman" panose="02020603050405020304" pitchFamily="18" charset="0"/>
                        </a:rPr>
                        <a:t>Kaliteli Eğitim</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69619071"/>
                  </a:ext>
                </a:extLst>
              </a:tr>
              <a:tr h="437215">
                <a:tc>
                  <a:txBody>
                    <a:bodyPr/>
                    <a:lstStyle/>
                    <a:p>
                      <a:pPr algn="ctr" fontAlgn="ctr"/>
                      <a:r>
                        <a:rPr lang="tr-TR" sz="1000" b="0" i="0" u="none" strike="noStrike">
                          <a:solidFill>
                            <a:srgbClr val="000000"/>
                          </a:solidFill>
                          <a:effectLst/>
                          <a:latin typeface="Times New Roman" panose="02020603050405020304" pitchFamily="18" charset="0"/>
                        </a:rPr>
                        <a:t>Kısmi Zamanlı Çalışan Öğrenciler</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Hizmet Üretme</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0" i="0" u="none" strike="noStrike" dirty="0">
                          <a:solidFill>
                            <a:srgbClr val="000000"/>
                          </a:solidFill>
                          <a:effectLst/>
                          <a:latin typeface="Times New Roman" panose="02020603050405020304" pitchFamily="18" charset="0"/>
                        </a:rPr>
                        <a:t>Ücret, Verimli</a:t>
                      </a:r>
                      <a:br>
                        <a:rPr lang="tr-TR" sz="1000" b="0" i="0" u="none" strike="noStrike" dirty="0">
                          <a:solidFill>
                            <a:srgbClr val="000000"/>
                          </a:solidFill>
                          <a:effectLst/>
                          <a:latin typeface="Times New Roman" panose="02020603050405020304" pitchFamily="18" charset="0"/>
                        </a:rPr>
                      </a:br>
                      <a:r>
                        <a:rPr lang="tr-TR" sz="1000" b="0" i="0" u="none" strike="noStrike" dirty="0">
                          <a:solidFill>
                            <a:srgbClr val="000000"/>
                          </a:solidFill>
                          <a:effectLst/>
                          <a:latin typeface="Times New Roman" panose="02020603050405020304" pitchFamily="18" charset="0"/>
                        </a:rPr>
                        <a:t>Çalışma Ortamı</a:t>
                      </a:r>
                      <a:br>
                        <a:rPr lang="tr-TR" sz="1000" b="0" i="0" u="none" strike="noStrike" dirty="0">
                          <a:solidFill>
                            <a:srgbClr val="000000"/>
                          </a:solidFill>
                          <a:effectLst/>
                          <a:latin typeface="Times New Roman" panose="02020603050405020304" pitchFamily="18" charset="0"/>
                        </a:rPr>
                      </a:br>
                      <a:r>
                        <a:rPr lang="tr-TR" sz="1000" b="0" i="0" u="none" strike="noStrike" dirty="0">
                          <a:solidFill>
                            <a:srgbClr val="000000"/>
                          </a:solidFill>
                          <a:effectLst/>
                          <a:latin typeface="Times New Roman" panose="02020603050405020304" pitchFamily="18" charset="0"/>
                        </a:rPr>
                        <a:t> ve İş Üretme</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6925415"/>
                  </a:ext>
                </a:extLst>
              </a:tr>
              <a:tr h="304454">
                <a:tc>
                  <a:txBody>
                    <a:bodyPr/>
                    <a:lstStyle/>
                    <a:p>
                      <a:pPr algn="ctr" fontAlgn="ctr"/>
                      <a:r>
                        <a:rPr lang="tr-TR" sz="1000" b="0" i="0" u="none" strike="noStrike">
                          <a:solidFill>
                            <a:srgbClr val="000000"/>
                          </a:solidFill>
                          <a:effectLst/>
                          <a:latin typeface="Times New Roman" panose="02020603050405020304" pitchFamily="18" charset="0"/>
                        </a:rPr>
                        <a:t>İnsan Kaynakları Süreci</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Hizmet</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SGK, Mesai ve Kısmi Zamanlı Öğrenciler İçin Doğru İşlem</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4402939"/>
                  </a:ext>
                </a:extLst>
              </a:tr>
              <a:tr h="222771">
                <a:tc>
                  <a:txBody>
                    <a:bodyPr/>
                    <a:lstStyle/>
                    <a:p>
                      <a:pPr algn="ctr" fontAlgn="ctr"/>
                      <a:r>
                        <a:rPr lang="tr-TR" sz="1000" b="0" i="0" u="none" strike="noStrike">
                          <a:solidFill>
                            <a:srgbClr val="000000"/>
                          </a:solidFill>
                          <a:effectLst/>
                          <a:latin typeface="Times New Roman" panose="02020603050405020304" pitchFamily="18" charset="0"/>
                        </a:rPr>
                        <a:t>Destek Hizmetleri Süreci</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Times New Roman" panose="02020603050405020304" pitchFamily="18" charset="0"/>
                        </a:rPr>
                        <a:t>Hizmet</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Zamanında ihtiyaç talepleri (İkram talepleri, Ulaşım Talepleri </a:t>
                      </a:r>
                      <a:r>
                        <a:rPr lang="tr-TR" sz="1000" b="0" i="0" u="none" strike="noStrike" dirty="0" err="1">
                          <a:solidFill>
                            <a:srgbClr val="000000"/>
                          </a:solidFill>
                          <a:effectLst/>
                          <a:latin typeface="Times New Roman" panose="02020603050405020304" pitchFamily="18" charset="0"/>
                        </a:rPr>
                        <a:t>v.b</a:t>
                      </a:r>
                      <a:r>
                        <a:rPr lang="tr-TR" sz="1000" b="0" i="0" u="none" strike="noStrike" dirty="0">
                          <a:solidFill>
                            <a:srgbClr val="000000"/>
                          </a:solidFill>
                          <a:effectLst/>
                          <a:latin typeface="Times New Roman" panose="02020603050405020304" pitchFamily="18" charset="0"/>
                        </a:rPr>
                        <a:t>)</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338914"/>
                  </a:ext>
                </a:extLst>
              </a:tr>
              <a:tr h="360147">
                <a:tc>
                  <a:txBody>
                    <a:bodyPr/>
                    <a:lstStyle/>
                    <a:p>
                      <a:pPr algn="ctr" fontAlgn="ctr"/>
                      <a:r>
                        <a:rPr lang="tr-TR" sz="1000" b="0" i="0" u="none" strike="noStrike" dirty="0">
                          <a:solidFill>
                            <a:srgbClr val="000000"/>
                          </a:solidFill>
                          <a:effectLst/>
                          <a:latin typeface="Times New Roman" panose="02020603050405020304" pitchFamily="18" charset="0"/>
                        </a:rPr>
                        <a:t>Satın Alma Süreci</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Hizmet</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Zamanında ihtiyaç talepleri (Sertifika, ulaşım biletleri </a:t>
                      </a:r>
                      <a:r>
                        <a:rPr lang="tr-TR" sz="1000" b="0" i="0" u="none" strike="noStrike" dirty="0" err="1">
                          <a:solidFill>
                            <a:srgbClr val="000000"/>
                          </a:solidFill>
                          <a:effectLst/>
                          <a:latin typeface="Times New Roman" panose="02020603050405020304" pitchFamily="18" charset="0"/>
                        </a:rPr>
                        <a:t>v.b</a:t>
                      </a:r>
                      <a:r>
                        <a:rPr lang="tr-TR" sz="1000" b="0" i="0" u="none" strike="noStrike" dirty="0">
                          <a:solidFill>
                            <a:srgbClr val="000000"/>
                          </a:solidFill>
                          <a:effectLst/>
                          <a:latin typeface="Times New Roman" panose="02020603050405020304" pitchFamily="18" charset="0"/>
                        </a:rPr>
                        <a:t> )</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2243586"/>
                  </a:ext>
                </a:extLst>
              </a:tr>
              <a:tr h="360147">
                <a:tc>
                  <a:txBody>
                    <a:bodyPr/>
                    <a:lstStyle/>
                    <a:p>
                      <a:pPr algn="ctr" fontAlgn="ctr"/>
                      <a:r>
                        <a:rPr lang="tr-TR" sz="1000" b="0" i="0" u="none" strike="noStrike">
                          <a:solidFill>
                            <a:srgbClr val="000000"/>
                          </a:solidFill>
                          <a:effectLst/>
                          <a:latin typeface="Times New Roman" panose="02020603050405020304" pitchFamily="18" charset="0"/>
                        </a:rPr>
                        <a:t>Adalet Bakanlığı</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Eğitim Sürecinin Planlama ve </a:t>
                      </a:r>
                      <a:r>
                        <a:rPr lang="tr-TR" sz="1000" b="0" i="0" u="none" strike="noStrike" dirty="0" err="1">
                          <a:solidFill>
                            <a:srgbClr val="000000"/>
                          </a:solidFill>
                          <a:effectLst/>
                          <a:latin typeface="Times New Roman" panose="02020603050405020304" pitchFamily="18" charset="0"/>
                        </a:rPr>
                        <a:t>Uygulamas</a:t>
                      </a:r>
                      <a:endParaRPr lang="tr-TR" sz="1000" b="0" i="0" u="none" strike="noStrike" dirty="0">
                        <a:solidFill>
                          <a:srgbClr val="000000"/>
                        </a:solidFill>
                        <a:effectLst/>
                        <a:latin typeface="Times New Roman" panose="02020603050405020304" pitchFamily="18" charset="0"/>
                      </a:endParaRP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Times New Roman" panose="02020603050405020304" pitchFamily="18" charset="0"/>
                        </a:rPr>
                        <a:t>Doğru bilirim, Katılımcı Memnuniyeti ve Kaliteli Eğitim</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9669549"/>
                  </a:ext>
                </a:extLst>
              </a:tr>
              <a:tr h="360147">
                <a:tc>
                  <a:txBody>
                    <a:bodyPr/>
                    <a:lstStyle/>
                    <a:p>
                      <a:pPr algn="ctr" fontAlgn="ctr"/>
                      <a:r>
                        <a:rPr lang="tr-TR" sz="1000" b="0" i="0" u="none" strike="noStrike">
                          <a:solidFill>
                            <a:srgbClr val="000000"/>
                          </a:solidFill>
                          <a:effectLst/>
                          <a:latin typeface="Calibri" panose="020F0502020204030204" pitchFamily="34" charset="0"/>
                        </a:rPr>
                        <a:t>YÖKAK</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ABÜ İç Kalite Güvence Sisteminin oluşturulması ve ABÜ iç kalite güvencesinin artırılması</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0" i="0" u="none" strike="noStrike" dirty="0">
                          <a:solidFill>
                            <a:srgbClr val="000000"/>
                          </a:solidFill>
                          <a:effectLst/>
                          <a:latin typeface="Calibri" panose="020F0502020204030204" pitchFamily="34" charset="0"/>
                        </a:rPr>
                        <a:t>Düzenli olarak KİDR, Kurumsal Dış Değerlendirme ve Kurumsal Akreditasyon süreçlerinde işbirliği</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5193731"/>
                  </a:ext>
                </a:extLst>
              </a:tr>
              <a:tr h="360147">
                <a:tc>
                  <a:txBody>
                    <a:bodyPr/>
                    <a:lstStyle/>
                    <a:p>
                      <a:pPr algn="ctr" fontAlgn="ctr"/>
                      <a:r>
                        <a:rPr lang="tr-TR" sz="1000" b="0" i="0" u="none" strike="noStrike">
                          <a:solidFill>
                            <a:srgbClr val="000000"/>
                          </a:solidFill>
                          <a:effectLst/>
                          <a:latin typeface="Calibri" panose="020F0502020204030204" pitchFamily="34" charset="0"/>
                        </a:rPr>
                        <a:t>Bağımsız Akredite     Dış Denetimci</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Bilgi/Mevzuat</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0" i="0" u="none" strike="noStrike" dirty="0">
                          <a:solidFill>
                            <a:srgbClr val="000000"/>
                          </a:solidFill>
                          <a:effectLst/>
                          <a:latin typeface="Calibri" panose="020F0502020204030204" pitchFamily="34" charset="0"/>
                        </a:rPr>
                        <a:t>Raporlama, Kalite Bünyesinde Faaliyet Gösterme</a:t>
                      </a:r>
                    </a:p>
                  </a:txBody>
                  <a:tcPr marL="1992" marR="1992" marT="19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919799"/>
                  </a:ext>
                </a:extLst>
              </a:tr>
              <a:tr h="360147">
                <a:tc>
                  <a:txBody>
                    <a:bodyPr/>
                    <a:lstStyle/>
                    <a:p>
                      <a:pPr algn="ctr" fontAlgn="ctr"/>
                      <a:r>
                        <a:rPr lang="tr-TR" sz="1000" b="0" i="0" u="none" strike="noStrike">
                          <a:solidFill>
                            <a:srgbClr val="000000"/>
                          </a:solidFill>
                          <a:effectLst/>
                          <a:latin typeface="Calibri" panose="020F0502020204030204" pitchFamily="34" charset="0"/>
                        </a:rPr>
                        <a:t>Makantalya avm yönetim</a:t>
                      </a:r>
                    </a:p>
                  </a:txBody>
                  <a:tcPr marL="1992" marR="1992" marT="1992" marB="0" anchor="ctr">
                    <a:lnL w="6350" cap="flat" cmpd="sng" algn="ctr">
                      <a:solidFill>
                        <a:srgbClr val="141312"/>
                      </a:solidFill>
                      <a:prstDash val="solid"/>
                      <a:round/>
                      <a:headEnd type="none" w="med" len="med"/>
                      <a:tailEnd type="none" w="med" len="med"/>
                    </a:lnL>
                    <a:lnR w="6350" cap="flat" cmpd="sng" algn="ctr">
                      <a:solidFill>
                        <a:srgbClr val="141312"/>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Ortak Bina kulanımı </a:t>
                      </a:r>
                    </a:p>
                  </a:txBody>
                  <a:tcPr marL="1992" marR="1992" marT="1992" marB="0" anchor="ctr">
                    <a:lnL w="6350" cap="flat" cmpd="sng" algn="ctr">
                      <a:solidFill>
                        <a:srgbClr val="141312"/>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1000" b="0" i="0" u="none" strike="noStrike" dirty="0">
                          <a:solidFill>
                            <a:srgbClr val="000000"/>
                          </a:solidFill>
                          <a:effectLst/>
                          <a:latin typeface="Calibri" panose="020F0502020204030204" pitchFamily="34" charset="0"/>
                        </a:rPr>
                        <a:t>Ortak </a:t>
                      </a:r>
                      <a:r>
                        <a:rPr lang="tr-TR" sz="1000" b="0" i="0" u="none" strike="noStrike" dirty="0" err="1">
                          <a:solidFill>
                            <a:srgbClr val="000000"/>
                          </a:solidFill>
                          <a:effectLst/>
                          <a:latin typeface="Calibri" panose="020F0502020204030204" pitchFamily="34" charset="0"/>
                        </a:rPr>
                        <a:t>Aalanların</a:t>
                      </a:r>
                      <a:r>
                        <a:rPr lang="tr-TR" sz="1000" b="0" i="0" u="none" strike="noStrike" dirty="0">
                          <a:solidFill>
                            <a:srgbClr val="000000"/>
                          </a:solidFill>
                          <a:effectLst/>
                          <a:latin typeface="Calibri" panose="020F0502020204030204" pitchFamily="34" charset="0"/>
                        </a:rPr>
                        <a:t> etkin ve verimli şekilde kullanımı</a:t>
                      </a:r>
                    </a:p>
                  </a:txBody>
                  <a:tcPr marL="1992" marR="1992" marT="1992"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3172127"/>
                  </a:ext>
                </a:extLst>
              </a:tr>
            </a:tbl>
          </a:graphicData>
        </a:graphic>
      </p:graphicFrame>
    </p:spTree>
    <p:extLst>
      <p:ext uri="{BB962C8B-B14F-4D97-AF65-F5344CB8AC3E}">
        <p14:creationId xmlns:p14="http://schemas.microsoft.com/office/powerpoint/2010/main" val="459836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o 1"/>
          <p:cNvGraphicFramePr>
            <a:graphicFrameLocks noGrp="1"/>
          </p:cNvGraphicFramePr>
          <p:nvPr>
            <p:extLst>
              <p:ext uri="{D42A27DB-BD31-4B8C-83A1-F6EECF244321}">
                <p14:modId xmlns:p14="http://schemas.microsoft.com/office/powerpoint/2010/main" val="833853026"/>
              </p:ext>
            </p:extLst>
          </p:nvPr>
        </p:nvGraphicFramePr>
        <p:xfrm>
          <a:off x="354477" y="1860146"/>
          <a:ext cx="8682180" cy="4797508"/>
        </p:xfrm>
        <a:graphic>
          <a:graphicData uri="http://schemas.openxmlformats.org/drawingml/2006/table">
            <a:tbl>
              <a:tblPr/>
              <a:tblGrid>
                <a:gridCol w="1764146">
                  <a:extLst>
                    <a:ext uri="{9D8B030D-6E8A-4147-A177-3AD203B41FA5}">
                      <a16:colId xmlns:a16="http://schemas.microsoft.com/office/drawing/2014/main" val="4080174379"/>
                    </a:ext>
                  </a:extLst>
                </a:gridCol>
                <a:gridCol w="1635001">
                  <a:extLst>
                    <a:ext uri="{9D8B030D-6E8A-4147-A177-3AD203B41FA5}">
                      <a16:colId xmlns:a16="http://schemas.microsoft.com/office/drawing/2014/main" val="2466946300"/>
                    </a:ext>
                  </a:extLst>
                </a:gridCol>
                <a:gridCol w="1761011">
                  <a:extLst>
                    <a:ext uri="{9D8B030D-6E8A-4147-A177-3AD203B41FA5}">
                      <a16:colId xmlns:a16="http://schemas.microsoft.com/office/drawing/2014/main" val="1559728936"/>
                    </a:ext>
                  </a:extLst>
                </a:gridCol>
                <a:gridCol w="1761011">
                  <a:extLst>
                    <a:ext uri="{9D8B030D-6E8A-4147-A177-3AD203B41FA5}">
                      <a16:colId xmlns:a16="http://schemas.microsoft.com/office/drawing/2014/main" val="747646112"/>
                    </a:ext>
                  </a:extLst>
                </a:gridCol>
                <a:gridCol w="1761011">
                  <a:extLst>
                    <a:ext uri="{9D8B030D-6E8A-4147-A177-3AD203B41FA5}">
                      <a16:colId xmlns:a16="http://schemas.microsoft.com/office/drawing/2014/main" val="755370832"/>
                    </a:ext>
                  </a:extLst>
                </a:gridCol>
              </a:tblGrid>
              <a:tr h="1851217">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3251709"/>
                  </a:ext>
                </a:extLst>
              </a:tr>
              <a:tr h="1840355">
                <a:tc>
                  <a:txBody>
                    <a:bodyPr/>
                    <a:lstStyle/>
                    <a:p>
                      <a:pPr algn="ctr" fontAlgn="ctr"/>
                      <a:r>
                        <a:rPr lang="tr-TR" sz="1400" b="1" i="0" u="none" strike="noStrike" dirty="0" smtClean="0">
                          <a:solidFill>
                            <a:srgbClr val="000000"/>
                          </a:solidFill>
                          <a:effectLst/>
                          <a:latin typeface="Calibri" panose="020F0502020204030204" pitchFamily="34" charset="0"/>
                        </a:rPr>
                        <a:t>YAZILIM</a:t>
                      </a:r>
                      <a:endParaRPr lang="tr-TR" sz="14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BİLGİ İŞLEM</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1</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SÜREKLİ EĞİTİM MERKEZİ</a:t>
                      </a:r>
                      <a:r>
                        <a:rPr lang="tr-TR" sz="1400" b="0" i="0" u="none" strike="noStrike" baseline="0" dirty="0" smtClean="0">
                          <a:solidFill>
                            <a:srgbClr val="000000"/>
                          </a:solidFill>
                          <a:effectLst/>
                          <a:latin typeface="Calibri" panose="020F0502020204030204" pitchFamily="34" charset="0"/>
                        </a:rPr>
                        <a:t> WEB SİTESİ GÜNCELLEMESİ VE ÖN KAYITLARIN AKTARILMASI</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77219916"/>
                  </a:ext>
                </a:extLst>
              </a:tr>
              <a:tr h="1105936">
                <a:tc>
                  <a:txBody>
                    <a:bodyPr/>
                    <a:lstStyle/>
                    <a:p>
                      <a:pPr algn="ctr" fontAlgn="ctr"/>
                      <a:r>
                        <a:rPr lang="tr-TR" sz="1400" b="1" i="0" u="none" strike="noStrike" dirty="0" smtClean="0">
                          <a:solidFill>
                            <a:srgbClr val="000000"/>
                          </a:solidFill>
                          <a:effectLst/>
                          <a:latin typeface="Calibri" panose="020F0502020204030204" pitchFamily="34" charset="0"/>
                        </a:rPr>
                        <a:t>SINIF</a:t>
                      </a:r>
                      <a:r>
                        <a:rPr lang="tr-TR" sz="1400" b="1" i="0" u="none" strike="noStrike" baseline="0" dirty="0" smtClean="0">
                          <a:solidFill>
                            <a:srgbClr val="000000"/>
                          </a:solidFill>
                          <a:effectLst/>
                          <a:latin typeface="Calibri" panose="020F0502020204030204" pitchFamily="34" charset="0"/>
                        </a:rPr>
                        <a:t> PERDESİ</a:t>
                      </a:r>
                      <a:endParaRPr lang="tr-TR" sz="1400" b="1"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rgbClr val="000000"/>
                          </a:solidFill>
                          <a:effectLst/>
                          <a:latin typeface="Calibri" panose="020F0502020204030204" pitchFamily="34" charset="0"/>
                        </a:rPr>
                        <a:t>SATIN</a:t>
                      </a:r>
                      <a:r>
                        <a:rPr lang="tr-TR" sz="1400" b="0" i="0" u="none" strike="noStrike" baseline="0" dirty="0" smtClean="0">
                          <a:solidFill>
                            <a:srgbClr val="000000"/>
                          </a:solidFill>
                          <a:effectLst/>
                          <a:latin typeface="Calibri" panose="020F0502020204030204" pitchFamily="34" charset="0"/>
                        </a:rPr>
                        <a:t> ALMA</a:t>
                      </a:r>
                      <a:endParaRPr lang="tr-TR" sz="1400" b="0" i="0" u="none" strike="noStrike" dirty="0" smtClean="0">
                        <a:solidFill>
                          <a:srgbClr val="000000"/>
                        </a:solidFill>
                        <a:effectLst/>
                        <a:latin typeface="Calibri" panose="020F0502020204030204" pitchFamily="34" charset="0"/>
                      </a:endParaRP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2</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smtClean="0">
                          <a:solidFill>
                            <a:srgbClr val="000000"/>
                          </a:solidFill>
                          <a:effectLst/>
                          <a:latin typeface="Calibri" panose="020F0502020204030204" pitchFamily="34" charset="0"/>
                        </a:rPr>
                        <a:t>714 VE 712 NOLU SINIF</a:t>
                      </a:r>
                      <a:r>
                        <a:rPr lang="tr-TR" sz="1400" b="0" i="0" u="none" strike="noStrike" baseline="0" dirty="0" smtClean="0">
                          <a:solidFill>
                            <a:srgbClr val="000000"/>
                          </a:solidFill>
                          <a:effectLst/>
                          <a:latin typeface="Calibri" panose="020F0502020204030204" pitchFamily="34" charset="0"/>
                        </a:rPr>
                        <a:t> VE OFİS </a:t>
                      </a:r>
                      <a:r>
                        <a:rPr lang="tr-TR" sz="1400" b="0" i="0" u="none" strike="noStrike" dirty="0" smtClean="0">
                          <a:solidFill>
                            <a:srgbClr val="000000"/>
                          </a:solidFill>
                          <a:effectLst/>
                          <a:latin typeface="Calibri" panose="020F0502020204030204" pitchFamily="34" charset="0"/>
                        </a:rPr>
                        <a:t> PERDE EKSİK</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75240857"/>
                  </a:ext>
                </a:extLst>
              </a:tr>
            </a:tbl>
          </a:graphicData>
        </a:graphic>
      </p:graphicFrame>
    </p:spTree>
    <p:extLst>
      <p:ext uri="{BB962C8B-B14F-4D97-AF65-F5344CB8AC3E}">
        <p14:creationId xmlns:p14="http://schemas.microsoft.com/office/powerpoint/2010/main" val="323894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o 10"/>
          <p:cNvGraphicFramePr>
            <a:graphicFrameLocks noGrp="1"/>
          </p:cNvGraphicFramePr>
          <p:nvPr>
            <p:extLst>
              <p:ext uri="{D42A27DB-BD31-4B8C-83A1-F6EECF244321}">
                <p14:modId xmlns:p14="http://schemas.microsoft.com/office/powerpoint/2010/main" val="84473308"/>
              </p:ext>
            </p:extLst>
          </p:nvPr>
        </p:nvGraphicFramePr>
        <p:xfrm>
          <a:off x="545122" y="1801441"/>
          <a:ext cx="8203223" cy="3546413"/>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129521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b="0" dirty="0" smtClean="0">
                          <a:solidFill>
                            <a:srgbClr val="0F2303"/>
                          </a:solidFill>
                        </a:rPr>
                        <a:t>Sürekli Eğitim Merkezi Katılımcı Ön  kayıtlarının Web sitesi üzerinden bir yazılımla takip edilememesi</a:t>
                      </a:r>
                      <a:endParaRPr lang="tr-TR" b="0" dirty="0">
                        <a:solidFill>
                          <a:srgbClr val="0F2303"/>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750401">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algn="l" defTabSz="457207" rtl="0" eaLnBrk="1" latinLnBrk="0" hangingPunct="1"/>
                      <a:r>
                        <a:rPr lang="tr-TR" sz="1800" kern="1200" dirty="0" smtClean="0">
                          <a:solidFill>
                            <a:srgbClr val="0F2303"/>
                          </a:solidFill>
                          <a:latin typeface="+mn-lt"/>
                          <a:ea typeface="+mn-ea"/>
                          <a:cs typeface="+mn-cs"/>
                        </a:rPr>
                        <a:t>01.06.2024</a:t>
                      </a:r>
                      <a:endParaRPr lang="tr-TR" sz="1800" kern="1200" dirty="0">
                        <a:solidFill>
                          <a:srgbClr val="0F2303"/>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3702495391"/>
                  </a:ext>
                </a:extLst>
              </a:tr>
              <a:tr h="750401">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smtClean="0">
                          <a:solidFill>
                            <a:srgbClr val="0F2303"/>
                          </a:solidFill>
                        </a:rPr>
                        <a:t>BİLGİ İŞLEM </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2571400847"/>
                  </a:ext>
                </a:extLst>
              </a:tr>
              <a:tr h="750401">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err="1" smtClean="0">
                          <a:solidFill>
                            <a:srgbClr val="0F2303"/>
                          </a:solidFill>
                        </a:rPr>
                        <a:t>Excele</a:t>
                      </a:r>
                      <a:r>
                        <a:rPr lang="tr-TR" dirty="0" smtClean="0">
                          <a:solidFill>
                            <a:srgbClr val="0F2303"/>
                          </a:solidFill>
                        </a:rPr>
                        <a:t> kayıt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6" name="Resim 5"/>
          <p:cNvPicPr>
            <a:picLocks noChangeAspect="1"/>
          </p:cNvPicPr>
          <p:nvPr/>
        </p:nvPicPr>
        <p:blipFill>
          <a:blip r:embed="rId3"/>
          <a:stretch>
            <a:fillRect/>
          </a:stretch>
        </p:blipFill>
        <p:spPr>
          <a:xfrm>
            <a:off x="452572" y="1454460"/>
            <a:ext cx="8557865" cy="3025073"/>
          </a:xfrm>
          <a:prstGeom prst="rect">
            <a:avLst/>
          </a:prstGeom>
        </p:spPr>
      </p:pic>
    </p:spTree>
    <p:extLst>
      <p:ext uri="{BB962C8B-B14F-4D97-AF65-F5344CB8AC3E}">
        <p14:creationId xmlns:p14="http://schemas.microsoft.com/office/powerpoint/2010/main" val="16667005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2591541911"/>
              </p:ext>
            </p:extLst>
          </p:nvPr>
        </p:nvGraphicFramePr>
        <p:xfrm>
          <a:off x="130629" y="1861667"/>
          <a:ext cx="8839201" cy="3941567"/>
        </p:xfrm>
        <a:graphic>
          <a:graphicData uri="http://schemas.openxmlformats.org/drawingml/2006/table">
            <a:tbl>
              <a:tblPr/>
              <a:tblGrid>
                <a:gridCol w="2829623">
                  <a:extLst>
                    <a:ext uri="{9D8B030D-6E8A-4147-A177-3AD203B41FA5}">
                      <a16:colId xmlns:a16="http://schemas.microsoft.com/office/drawing/2014/main" val="3918363564"/>
                    </a:ext>
                  </a:extLst>
                </a:gridCol>
                <a:gridCol w="2993017">
                  <a:extLst>
                    <a:ext uri="{9D8B030D-6E8A-4147-A177-3AD203B41FA5}">
                      <a16:colId xmlns:a16="http://schemas.microsoft.com/office/drawing/2014/main" val="1683979601"/>
                    </a:ext>
                  </a:extLst>
                </a:gridCol>
                <a:gridCol w="3016561">
                  <a:extLst>
                    <a:ext uri="{9D8B030D-6E8A-4147-A177-3AD203B41FA5}">
                      <a16:colId xmlns:a16="http://schemas.microsoft.com/office/drawing/2014/main" val="2592459544"/>
                    </a:ext>
                  </a:extLst>
                </a:gridCol>
              </a:tblGrid>
              <a:tr h="1101437">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651957">
                <a:tc>
                  <a:txBody>
                    <a:bodyPr/>
                    <a:lstStyle/>
                    <a:p>
                      <a:pPr marL="0" algn="ctr" defTabSz="457207" rtl="0" eaLnBrk="1" fontAlgn="ctr" latinLnBrk="0" hangingPunct="1"/>
                      <a:r>
                        <a:rPr lang="tr-TR" sz="1100" b="1" i="0" u="none" strike="noStrike" kern="1200" dirty="0">
                          <a:solidFill>
                            <a:srgbClr val="000000"/>
                          </a:solidFill>
                          <a:effectLst/>
                          <a:latin typeface="Tahoma" panose="020B0604030504040204" pitchFamily="34" charset="0"/>
                          <a:ea typeface="+mn-ea"/>
                          <a:cs typeface="+mn-cs"/>
                        </a:rPr>
                        <a:t>Eğitim günlerinin aralıksız olması verimi düşürüyor. En azından pazar günlerinin tatil olarak düzenlenmesi uygun olabilir.</a:t>
                      </a:r>
                    </a:p>
                  </a:txBody>
                  <a:tcPr marL="6350" marR="6350" marT="635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algn="ctr" defTabSz="457207" rtl="0" eaLnBrk="1" fontAlgn="ctr" latinLnBrk="0" hangingPunct="1"/>
                      <a:r>
                        <a:rPr lang="tr-TR" sz="1100" b="1" i="0" u="none" strike="noStrike" kern="1200" dirty="0" smtClean="0">
                          <a:solidFill>
                            <a:srgbClr val="000000"/>
                          </a:solidFill>
                          <a:effectLst/>
                          <a:latin typeface="Tahoma" panose="020B0604030504040204" pitchFamily="34" charset="0"/>
                          <a:ea typeface="+mn-ea"/>
                          <a:cs typeface="+mn-cs"/>
                        </a:rPr>
                        <a:t>Diğer</a:t>
                      </a:r>
                      <a:r>
                        <a:rPr lang="tr-TR" sz="1100" b="1" i="0" u="none" strike="noStrike" kern="1200" baseline="0" dirty="0" smtClean="0">
                          <a:solidFill>
                            <a:srgbClr val="000000"/>
                          </a:solidFill>
                          <a:effectLst/>
                          <a:latin typeface="Tahoma" panose="020B0604030504040204" pitchFamily="34" charset="0"/>
                          <a:ea typeface="+mn-ea"/>
                          <a:cs typeface="+mn-cs"/>
                        </a:rPr>
                        <a:t> katılımcılar kesinlikle eğitimini tamamlamak  istemektedirler bu sebeple Pazar günleri dahil eğitim verilmektedir.</a:t>
                      </a:r>
                      <a:endParaRPr lang="tr-TR" sz="1100" b="1" i="0" u="none" strike="noStrike" kern="1200" dirty="0">
                        <a:solidFill>
                          <a:srgbClr val="000000"/>
                        </a:solidFill>
                        <a:effectLst/>
                        <a:latin typeface="Tahoma" panose="020B060403050404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457207" rtl="0" eaLnBrk="1" fontAlgn="ctr" latinLnBrk="0" hangingPunct="1"/>
                      <a:r>
                        <a:rPr lang="tr-TR" sz="1100" b="1" i="0" u="none" strike="noStrike" kern="1200" dirty="0" smtClean="0">
                          <a:solidFill>
                            <a:srgbClr val="000000"/>
                          </a:solidFill>
                          <a:effectLst/>
                          <a:latin typeface="Tahoma" panose="020B0604030504040204" pitchFamily="34" charset="0"/>
                          <a:ea typeface="+mn-ea"/>
                          <a:cs typeface="+mn-cs"/>
                        </a:rPr>
                        <a:t>Eğitimler hiç ara verilmeden yapılmaktadır.</a:t>
                      </a:r>
                      <a:endParaRPr lang="tr-TR" sz="1100" b="1" i="0" u="none" strike="noStrike" kern="1200" dirty="0">
                        <a:solidFill>
                          <a:srgbClr val="000000"/>
                        </a:solidFill>
                        <a:effectLst/>
                        <a:latin typeface="Tahoma" panose="020B060403050404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651957">
                <a:tc>
                  <a:txBody>
                    <a:bodyPr/>
                    <a:lstStyle/>
                    <a:p>
                      <a:pPr marL="0" algn="ctr" defTabSz="457207" rtl="0" eaLnBrk="1" fontAlgn="ctr" latinLnBrk="0" hangingPunct="1"/>
                      <a:r>
                        <a:rPr lang="tr-TR" sz="1100" b="1" i="0" u="none" strike="noStrike" kern="1200" dirty="0">
                          <a:solidFill>
                            <a:srgbClr val="000000"/>
                          </a:solidFill>
                          <a:effectLst/>
                          <a:latin typeface="Tahoma" panose="020B0604030504040204" pitchFamily="34" charset="0"/>
                          <a:ea typeface="+mn-ea"/>
                          <a:cs typeface="+mn-cs"/>
                        </a:rPr>
                        <a:t> </a:t>
                      </a:r>
                      <a:r>
                        <a:rPr lang="tr-TR" sz="1100" b="1" i="0" u="none" strike="noStrike" kern="1200" dirty="0" smtClean="0">
                          <a:solidFill>
                            <a:srgbClr val="000000"/>
                          </a:solidFill>
                          <a:effectLst/>
                          <a:latin typeface="Tahoma" panose="020B0604030504040204" pitchFamily="34" charset="0"/>
                          <a:ea typeface="+mn-ea"/>
                          <a:cs typeface="+mn-cs"/>
                        </a:rPr>
                        <a:t>Havalandırma Sorunu</a:t>
                      </a:r>
                      <a:endParaRPr lang="tr-TR" sz="1100" b="1" i="0" u="none" strike="noStrike" kern="1200" dirty="0">
                        <a:solidFill>
                          <a:srgbClr val="000000"/>
                        </a:solidFill>
                        <a:effectLst/>
                        <a:latin typeface="Tahoma" panose="020B060403050404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algn="ctr" defTabSz="457207" rtl="0" eaLnBrk="1" fontAlgn="ctr" latinLnBrk="0" hangingPunct="1"/>
                      <a:r>
                        <a:rPr lang="tr-TR" sz="1050" b="0" i="0" u="none" strike="noStrike" kern="1200" dirty="0">
                          <a:solidFill>
                            <a:srgbClr val="000000"/>
                          </a:solidFill>
                          <a:effectLst/>
                          <a:latin typeface="Calibri" panose="020F0502020204030204" pitchFamily="34" charset="0"/>
                          <a:ea typeface="+mn-ea"/>
                          <a:cs typeface="+mn-cs"/>
                        </a:rPr>
                        <a:t> </a:t>
                      </a:r>
                      <a:r>
                        <a:rPr lang="tr-TR" sz="1100" b="1" i="0" u="none" strike="noStrike" kern="1200" dirty="0" smtClean="0">
                          <a:solidFill>
                            <a:srgbClr val="000000"/>
                          </a:solidFill>
                          <a:effectLst/>
                          <a:latin typeface="Tahoma" panose="020B0604030504040204" pitchFamily="34" charset="0"/>
                          <a:ea typeface="+mn-ea"/>
                          <a:cs typeface="+mn-cs"/>
                        </a:rPr>
                        <a:t>Merkezi Klimaların Çalıştırılması</a:t>
                      </a:r>
                      <a:endParaRPr lang="tr-TR" sz="1100" b="1" i="0" u="none" strike="noStrike" kern="1200" dirty="0">
                        <a:solidFill>
                          <a:srgbClr val="000000"/>
                        </a:solidFill>
                        <a:effectLst/>
                        <a:latin typeface="Tahoma" panose="020B060403050404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457207" rtl="0" eaLnBrk="1" fontAlgn="ctr" latinLnBrk="0" hangingPunct="1"/>
                      <a:r>
                        <a:rPr lang="tr-TR" sz="1050" b="0" i="0" u="none" strike="noStrike" dirty="0">
                          <a:solidFill>
                            <a:srgbClr val="000000"/>
                          </a:solidFill>
                          <a:effectLst/>
                          <a:latin typeface="Calibri" panose="020F0502020204030204" pitchFamily="34" charset="0"/>
                        </a:rPr>
                        <a:t> </a:t>
                      </a:r>
                      <a:r>
                        <a:rPr lang="tr-TR" sz="1100" b="1" i="0" u="none" strike="noStrike" kern="1200" dirty="0" smtClean="0">
                          <a:solidFill>
                            <a:srgbClr val="000000"/>
                          </a:solidFill>
                          <a:effectLst/>
                          <a:latin typeface="Tahoma" panose="020B0604030504040204" pitchFamily="34" charset="0"/>
                          <a:ea typeface="+mn-ea"/>
                          <a:cs typeface="+mn-cs"/>
                        </a:rPr>
                        <a:t>Şehir Yerleşkesi' </a:t>
                      </a:r>
                      <a:r>
                        <a:rPr lang="tr-TR" sz="1100" b="1" i="0" u="none" strike="noStrike" kern="1200" dirty="0" err="1" smtClean="0">
                          <a:solidFill>
                            <a:srgbClr val="000000"/>
                          </a:solidFill>
                          <a:effectLst/>
                          <a:latin typeface="Tahoma" panose="020B0604030504040204" pitchFamily="34" charset="0"/>
                          <a:ea typeface="+mn-ea"/>
                          <a:cs typeface="+mn-cs"/>
                        </a:rPr>
                        <a:t>nde</a:t>
                      </a:r>
                      <a:r>
                        <a:rPr lang="tr-TR" sz="1100" b="1" i="0" u="none" strike="noStrike" kern="1200" dirty="0" smtClean="0">
                          <a:solidFill>
                            <a:srgbClr val="000000"/>
                          </a:solidFill>
                          <a:effectLst/>
                          <a:latin typeface="Tahoma" panose="020B0604030504040204" pitchFamily="34" charset="0"/>
                          <a:ea typeface="+mn-ea"/>
                          <a:cs typeface="+mn-cs"/>
                        </a:rPr>
                        <a:t> havalandırma sistemi; 12. katta bulunan, doğu ve batı Isı Geri Kazanım ünitesi aracılığıyla, taze hava giriş-karışım-emiş kombinasyonu ile günde ikişer saat aralıklarla sağlanmaktadır. </a:t>
                      </a:r>
                    </a:p>
                    <a:p>
                      <a:pPr marL="0" algn="ctr" defTabSz="457207" rtl="0" eaLnBrk="1" fontAlgn="ctr" latinLnBrk="0" hangingPunct="1"/>
                      <a:r>
                        <a:rPr lang="tr-TR" sz="1100" b="1" i="0" u="none" strike="noStrike" kern="1200" dirty="0" smtClean="0">
                          <a:solidFill>
                            <a:srgbClr val="000000"/>
                          </a:solidFill>
                          <a:effectLst/>
                          <a:latin typeface="Tahoma" panose="020B0604030504040204" pitchFamily="34" charset="0"/>
                          <a:ea typeface="+mn-ea"/>
                          <a:cs typeface="+mn-cs"/>
                        </a:rPr>
                        <a:t>Çalışma saatleri; </a:t>
                      </a:r>
                    </a:p>
                    <a:p>
                      <a:pPr marL="0" algn="ctr" defTabSz="457207" rtl="0" eaLnBrk="1" fontAlgn="ctr" latinLnBrk="0" hangingPunct="1"/>
                      <a:r>
                        <a:rPr lang="tr-TR" sz="1100" b="1" i="0" u="none" strike="noStrike" kern="1200" dirty="0" smtClean="0">
                          <a:solidFill>
                            <a:srgbClr val="000000"/>
                          </a:solidFill>
                          <a:effectLst/>
                          <a:latin typeface="Tahoma" panose="020B0604030504040204" pitchFamily="34" charset="0"/>
                          <a:ea typeface="+mn-ea"/>
                          <a:cs typeface="+mn-cs"/>
                        </a:rPr>
                        <a:t>1. 10.00 - 12.00 - 2. 14.00 - 16.00</a:t>
                      </a:r>
                    </a:p>
                    <a:p>
                      <a:pPr marL="0" algn="ctr" defTabSz="457207" rtl="0" eaLnBrk="1" fontAlgn="ctr" latinLnBrk="0" hangingPunct="1"/>
                      <a:r>
                        <a:rPr lang="tr-TR" sz="1100" b="1" i="0" u="none" strike="noStrike" kern="1200" dirty="0" smtClean="0">
                          <a:solidFill>
                            <a:srgbClr val="000000"/>
                          </a:solidFill>
                          <a:effectLst/>
                          <a:latin typeface="Tahoma" panose="020B0604030504040204" pitchFamily="34" charset="0"/>
                          <a:ea typeface="+mn-ea"/>
                          <a:cs typeface="+mn-cs"/>
                        </a:rPr>
                        <a:t>olacak şekilde programlanmıştır</a:t>
                      </a:r>
                      <a:endParaRPr lang="tr-TR" sz="1100" b="1" i="0" u="none" strike="noStrike" kern="1200" dirty="0">
                        <a:solidFill>
                          <a:srgbClr val="000000"/>
                        </a:solidFill>
                        <a:effectLst/>
                        <a:latin typeface="Tahoma" panose="020B060403050404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651957">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bl>
          </a:graphicData>
        </a:graphic>
      </p:graphicFrame>
    </p:spTree>
    <p:extLst>
      <p:ext uri="{BB962C8B-B14F-4D97-AF65-F5344CB8AC3E}">
        <p14:creationId xmlns:p14="http://schemas.microsoft.com/office/powerpoint/2010/main" val="3805939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39F893C-C32F-4835-A1E5-850973405C58}" type="slidenum">
              <a:rPr lang="tr-TR" smtClean="0"/>
              <a:t>9</a:t>
            </a:fld>
            <a:endParaRPr lang="tr-T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047" y="295736"/>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1693430" y="1805713"/>
            <a:ext cx="6387407" cy="578678"/>
          </a:xfrm>
          <a:prstGeom prst="rect">
            <a:avLst/>
          </a:prstGeom>
        </p:spPr>
        <p:txBody>
          <a:bodyPr vert="horz" lIns="91440" tIns="45720" rIns="91440" bIns="45720" rtlCol="0" anchor="t">
            <a:normAutofit fontScale="85000"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5FCBEF">
                    <a:lumMod val="50000"/>
                  </a:srgbClr>
                </a:solidFill>
                <a:effectLst/>
                <a:uLnTx/>
                <a:uFillTx/>
                <a:latin typeface="Times New Roman" panose="02020603050405020304" pitchFamily="18" charset="0"/>
                <a:ea typeface="+mj-ea"/>
                <a:cs typeface="Times New Roman" panose="02020603050405020304" pitchFamily="18" charset="0"/>
              </a:rPr>
              <a:t>ANKET DEĞERLENDİRME SONUÇLARINA GÖRE</a:t>
            </a:r>
            <a:endParaRPr kumimoji="0" lang="en-US" sz="2400" b="0" i="0" u="none" strike="noStrike" kern="1200" cap="none" spc="0" normalizeH="0" baseline="0" noProof="0" dirty="0">
              <a:ln>
                <a:noFill/>
              </a:ln>
              <a:solidFill>
                <a:srgbClr val="5FCBEF">
                  <a:lumMod val="50000"/>
                </a:srgbClr>
              </a:solidFill>
              <a:effectLst/>
              <a:uLnTx/>
              <a:uFillTx/>
              <a:latin typeface="Times New Roman" panose="02020603050405020304" pitchFamily="18" charset="0"/>
              <a:ea typeface="+mj-ea"/>
              <a:cs typeface="Times New Roman" panose="02020603050405020304" pitchFamily="18" charset="0"/>
            </a:endParaRPr>
          </a:p>
        </p:txBody>
      </p:sp>
      <p:graphicFrame>
        <p:nvGraphicFramePr>
          <p:cNvPr id="7" name="Content Placeholder 3"/>
          <p:cNvGraphicFramePr>
            <a:graphicFrameLocks/>
          </p:cNvGraphicFramePr>
          <p:nvPr>
            <p:extLst>
              <p:ext uri="{D42A27DB-BD31-4B8C-83A1-F6EECF244321}">
                <p14:modId xmlns:p14="http://schemas.microsoft.com/office/powerpoint/2010/main" val="1181180958"/>
              </p:ext>
            </p:extLst>
          </p:nvPr>
        </p:nvGraphicFramePr>
        <p:xfrm>
          <a:off x="989131" y="2830876"/>
          <a:ext cx="7161756" cy="1154546"/>
        </p:xfrm>
        <a:graphic>
          <a:graphicData uri="http://schemas.openxmlformats.org/drawingml/2006/table">
            <a:tbl>
              <a:tblPr/>
              <a:tblGrid>
                <a:gridCol w="3774605">
                  <a:extLst>
                    <a:ext uri="{9D8B030D-6E8A-4147-A177-3AD203B41FA5}">
                      <a16:colId xmlns:a16="http://schemas.microsoft.com/office/drawing/2014/main" val="799822387"/>
                    </a:ext>
                  </a:extLst>
                </a:gridCol>
                <a:gridCol w="3387151">
                  <a:extLst>
                    <a:ext uri="{9D8B030D-6E8A-4147-A177-3AD203B41FA5}">
                      <a16:colId xmlns:a16="http://schemas.microsoft.com/office/drawing/2014/main" val="1324608318"/>
                    </a:ext>
                  </a:extLst>
                </a:gridCol>
              </a:tblGrid>
              <a:tr h="497670">
                <a:tc>
                  <a:txBody>
                    <a:bodyPr/>
                    <a:lstStyle>
                      <a:lvl1pPr marL="0" algn="l" defTabSz="457207" rtl="0" eaLnBrk="1" latinLnBrk="0" hangingPunct="1">
                        <a:defRPr sz="1800" kern="1200">
                          <a:solidFill>
                            <a:schemeClr val="dk1"/>
                          </a:solidFill>
                          <a:latin typeface="Trebuchet MS" panose="020B0603020202020204"/>
                        </a:defRPr>
                      </a:lvl1pPr>
                      <a:lvl2pPr marL="457207" algn="l" defTabSz="457207" rtl="0" eaLnBrk="1" latinLnBrk="0" hangingPunct="1">
                        <a:defRPr sz="1800" kern="1200">
                          <a:solidFill>
                            <a:schemeClr val="dk1"/>
                          </a:solidFill>
                          <a:latin typeface="Trebuchet MS" panose="020B0603020202020204"/>
                        </a:defRPr>
                      </a:lvl2pPr>
                      <a:lvl3pPr marL="914415" algn="l" defTabSz="457207" rtl="0" eaLnBrk="1" latinLnBrk="0" hangingPunct="1">
                        <a:defRPr sz="1800" kern="1200">
                          <a:solidFill>
                            <a:schemeClr val="dk1"/>
                          </a:solidFill>
                          <a:latin typeface="Trebuchet MS" panose="020B0603020202020204"/>
                        </a:defRPr>
                      </a:lvl3pPr>
                      <a:lvl4pPr marL="1371622" algn="l" defTabSz="457207" rtl="0" eaLnBrk="1" latinLnBrk="0" hangingPunct="1">
                        <a:defRPr sz="1800" kern="1200">
                          <a:solidFill>
                            <a:schemeClr val="dk1"/>
                          </a:solidFill>
                          <a:latin typeface="Trebuchet MS" panose="020B0603020202020204"/>
                        </a:defRPr>
                      </a:lvl4pPr>
                      <a:lvl5pPr marL="1828831" algn="l" defTabSz="457207" rtl="0" eaLnBrk="1" latinLnBrk="0" hangingPunct="1">
                        <a:defRPr sz="1800" kern="1200">
                          <a:solidFill>
                            <a:schemeClr val="dk1"/>
                          </a:solidFill>
                          <a:latin typeface="Trebuchet MS" panose="020B0603020202020204"/>
                        </a:defRPr>
                      </a:lvl5pPr>
                      <a:lvl6pPr marL="2286038" algn="l" defTabSz="457207" rtl="0" eaLnBrk="1" latinLnBrk="0" hangingPunct="1">
                        <a:defRPr sz="1800" kern="1200">
                          <a:solidFill>
                            <a:schemeClr val="dk1"/>
                          </a:solidFill>
                          <a:latin typeface="Trebuchet MS" panose="020B0603020202020204"/>
                        </a:defRPr>
                      </a:lvl6pPr>
                      <a:lvl7pPr marL="2743246" algn="l" defTabSz="457207" rtl="0" eaLnBrk="1" latinLnBrk="0" hangingPunct="1">
                        <a:defRPr sz="1800" kern="1200">
                          <a:solidFill>
                            <a:schemeClr val="dk1"/>
                          </a:solidFill>
                          <a:latin typeface="Trebuchet MS" panose="020B0603020202020204"/>
                        </a:defRPr>
                      </a:lvl7pPr>
                      <a:lvl8pPr marL="3200453" algn="l" defTabSz="457207" rtl="0" eaLnBrk="1" latinLnBrk="0" hangingPunct="1">
                        <a:defRPr sz="1800" kern="1200">
                          <a:solidFill>
                            <a:schemeClr val="dk1"/>
                          </a:solidFill>
                          <a:latin typeface="Trebuchet MS" panose="020B0603020202020204"/>
                        </a:defRPr>
                      </a:lvl8pPr>
                      <a:lvl9pPr marL="3657661" algn="l" defTabSz="457207" rtl="0" eaLnBrk="1" latinLnBrk="0" hangingPunct="1">
                        <a:defRPr sz="1800" kern="1200">
                          <a:solidFill>
                            <a:schemeClr val="dk1"/>
                          </a:solidFill>
                          <a:latin typeface="Trebuchet MS" panose="020B0603020202020204"/>
                        </a:defRPr>
                      </a:lvl9pPr>
                    </a:lstStyle>
                    <a:p>
                      <a:pPr algn="l" fontAlgn="ctr"/>
                      <a:r>
                        <a:rPr lang="en-US" sz="1600" b="1" u="none" strike="noStrike" dirty="0">
                          <a:effectLst/>
                          <a:latin typeface="Times New Roman" panose="02020603050405020304" pitchFamily="18" charset="0"/>
                          <a:cs typeface="Times New Roman" panose="02020603050405020304" pitchFamily="18" charset="0"/>
                        </a:rPr>
                        <a:t>SEM </a:t>
                      </a:r>
                      <a:r>
                        <a:rPr lang="en-US" sz="1600" b="1" u="none" strike="noStrike" dirty="0" smtClean="0">
                          <a:effectLst/>
                          <a:latin typeface="Times New Roman" panose="02020603050405020304" pitchFamily="18" charset="0"/>
                          <a:cs typeface="Times New Roman" panose="02020603050405020304" pitchFamily="18" charset="0"/>
                        </a:rPr>
                        <a:t>MEMNUNİYET ORANI</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tx1">
                        <a:lumMod val="50000"/>
                      </a:schemeClr>
                    </a:solidFill>
                  </a:tcPr>
                </a:tc>
                <a:tc>
                  <a:txBody>
                    <a:bodyPr/>
                    <a:lstStyle>
                      <a:lvl1pPr marL="0" algn="l" defTabSz="457207" rtl="0" eaLnBrk="1" latinLnBrk="0" hangingPunct="1">
                        <a:defRPr sz="1800" kern="1200">
                          <a:solidFill>
                            <a:schemeClr val="dk1"/>
                          </a:solidFill>
                          <a:latin typeface="Trebuchet MS" panose="020B0603020202020204"/>
                        </a:defRPr>
                      </a:lvl1pPr>
                      <a:lvl2pPr marL="457207" algn="l" defTabSz="457207" rtl="0" eaLnBrk="1" latinLnBrk="0" hangingPunct="1">
                        <a:defRPr sz="1800" kern="1200">
                          <a:solidFill>
                            <a:schemeClr val="dk1"/>
                          </a:solidFill>
                          <a:latin typeface="Trebuchet MS" panose="020B0603020202020204"/>
                        </a:defRPr>
                      </a:lvl2pPr>
                      <a:lvl3pPr marL="914415" algn="l" defTabSz="457207" rtl="0" eaLnBrk="1" latinLnBrk="0" hangingPunct="1">
                        <a:defRPr sz="1800" kern="1200">
                          <a:solidFill>
                            <a:schemeClr val="dk1"/>
                          </a:solidFill>
                          <a:latin typeface="Trebuchet MS" panose="020B0603020202020204"/>
                        </a:defRPr>
                      </a:lvl3pPr>
                      <a:lvl4pPr marL="1371622" algn="l" defTabSz="457207" rtl="0" eaLnBrk="1" latinLnBrk="0" hangingPunct="1">
                        <a:defRPr sz="1800" kern="1200">
                          <a:solidFill>
                            <a:schemeClr val="dk1"/>
                          </a:solidFill>
                          <a:latin typeface="Trebuchet MS" panose="020B0603020202020204"/>
                        </a:defRPr>
                      </a:lvl4pPr>
                      <a:lvl5pPr marL="1828831" algn="l" defTabSz="457207" rtl="0" eaLnBrk="1" latinLnBrk="0" hangingPunct="1">
                        <a:defRPr sz="1800" kern="1200">
                          <a:solidFill>
                            <a:schemeClr val="dk1"/>
                          </a:solidFill>
                          <a:latin typeface="Trebuchet MS" panose="020B0603020202020204"/>
                        </a:defRPr>
                      </a:lvl5pPr>
                      <a:lvl6pPr marL="2286038" algn="l" defTabSz="457207" rtl="0" eaLnBrk="1" latinLnBrk="0" hangingPunct="1">
                        <a:defRPr sz="1800" kern="1200">
                          <a:solidFill>
                            <a:schemeClr val="dk1"/>
                          </a:solidFill>
                          <a:latin typeface="Trebuchet MS" panose="020B0603020202020204"/>
                        </a:defRPr>
                      </a:lvl6pPr>
                      <a:lvl7pPr marL="2743246" algn="l" defTabSz="457207" rtl="0" eaLnBrk="1" latinLnBrk="0" hangingPunct="1">
                        <a:defRPr sz="1800" kern="1200">
                          <a:solidFill>
                            <a:schemeClr val="dk1"/>
                          </a:solidFill>
                          <a:latin typeface="Trebuchet MS" panose="020B0603020202020204"/>
                        </a:defRPr>
                      </a:lvl7pPr>
                      <a:lvl8pPr marL="3200453" algn="l" defTabSz="457207" rtl="0" eaLnBrk="1" latinLnBrk="0" hangingPunct="1">
                        <a:defRPr sz="1800" kern="1200">
                          <a:solidFill>
                            <a:schemeClr val="dk1"/>
                          </a:solidFill>
                          <a:latin typeface="Trebuchet MS" panose="020B0603020202020204"/>
                        </a:defRPr>
                      </a:lvl8pPr>
                      <a:lvl9pPr marL="3657661" algn="l" defTabSz="457207" rtl="0" eaLnBrk="1" latinLnBrk="0" hangingPunct="1">
                        <a:defRPr sz="1800" kern="1200">
                          <a:solidFill>
                            <a:schemeClr val="dk1"/>
                          </a:solidFill>
                          <a:latin typeface="Trebuchet MS" panose="020B0603020202020204"/>
                        </a:defRPr>
                      </a:lvl9pPr>
                    </a:lstStyle>
                    <a:p>
                      <a:pPr algn="ctr" fontAlgn="ctr"/>
                      <a:r>
                        <a:rPr lang="en-US" sz="1600" b="1" u="none" strike="noStrike" dirty="0" smtClean="0">
                          <a:effectLst/>
                          <a:latin typeface="Times New Roman" panose="02020603050405020304" pitchFamily="18" charset="0"/>
                          <a:cs typeface="Times New Roman" panose="02020603050405020304" pitchFamily="18" charset="0"/>
                        </a:rPr>
                        <a:t>9</a:t>
                      </a:r>
                      <a:r>
                        <a:rPr lang="tr-TR" sz="1600" b="1" u="none" strike="noStrike" dirty="0" smtClean="0">
                          <a:effectLst/>
                          <a:latin typeface="Times New Roman" panose="02020603050405020304" pitchFamily="18" charset="0"/>
                          <a:cs typeface="Times New Roman" panose="02020603050405020304" pitchFamily="18" charset="0"/>
                        </a:rPr>
                        <a:t>5</a:t>
                      </a:r>
                      <a:r>
                        <a:rPr lang="en-US" sz="1600" b="1" u="none" strike="noStrike" dirty="0" smtClean="0">
                          <a:effectLst/>
                          <a:latin typeface="Times New Roman" panose="02020603050405020304" pitchFamily="18" charset="0"/>
                          <a:cs typeface="Times New Roman" panose="02020603050405020304" pitchFamily="18" charset="0"/>
                        </a:rPr>
                        <a:t>%</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tx1">
                        <a:lumMod val="50000"/>
                      </a:schemeClr>
                    </a:solidFill>
                  </a:tcPr>
                </a:tc>
                <a:extLst>
                  <a:ext uri="{0D108BD9-81ED-4DB2-BD59-A6C34878D82A}">
                    <a16:rowId xmlns:a16="http://schemas.microsoft.com/office/drawing/2014/main" val="2125960410"/>
                  </a:ext>
                </a:extLst>
              </a:tr>
              <a:tr h="656876">
                <a:tc>
                  <a:txBody>
                    <a:bodyPr/>
                    <a:lstStyle>
                      <a:lvl1pPr marL="0" algn="l" defTabSz="457207" rtl="0" eaLnBrk="1" latinLnBrk="0" hangingPunct="1">
                        <a:defRPr sz="1800" kern="1200">
                          <a:solidFill>
                            <a:schemeClr val="dk1"/>
                          </a:solidFill>
                          <a:latin typeface="Trebuchet MS" panose="020B0603020202020204"/>
                        </a:defRPr>
                      </a:lvl1pPr>
                      <a:lvl2pPr marL="457207" algn="l" defTabSz="457207" rtl="0" eaLnBrk="1" latinLnBrk="0" hangingPunct="1">
                        <a:defRPr sz="1800" kern="1200">
                          <a:solidFill>
                            <a:schemeClr val="dk1"/>
                          </a:solidFill>
                          <a:latin typeface="Trebuchet MS" panose="020B0603020202020204"/>
                        </a:defRPr>
                      </a:lvl2pPr>
                      <a:lvl3pPr marL="914415" algn="l" defTabSz="457207" rtl="0" eaLnBrk="1" latinLnBrk="0" hangingPunct="1">
                        <a:defRPr sz="1800" kern="1200">
                          <a:solidFill>
                            <a:schemeClr val="dk1"/>
                          </a:solidFill>
                          <a:latin typeface="Trebuchet MS" panose="020B0603020202020204"/>
                        </a:defRPr>
                      </a:lvl3pPr>
                      <a:lvl4pPr marL="1371622" algn="l" defTabSz="457207" rtl="0" eaLnBrk="1" latinLnBrk="0" hangingPunct="1">
                        <a:defRPr sz="1800" kern="1200">
                          <a:solidFill>
                            <a:schemeClr val="dk1"/>
                          </a:solidFill>
                          <a:latin typeface="Trebuchet MS" panose="020B0603020202020204"/>
                        </a:defRPr>
                      </a:lvl4pPr>
                      <a:lvl5pPr marL="1828831" algn="l" defTabSz="457207" rtl="0" eaLnBrk="1" latinLnBrk="0" hangingPunct="1">
                        <a:defRPr sz="1800" kern="1200">
                          <a:solidFill>
                            <a:schemeClr val="dk1"/>
                          </a:solidFill>
                          <a:latin typeface="Trebuchet MS" panose="020B0603020202020204"/>
                        </a:defRPr>
                      </a:lvl5pPr>
                      <a:lvl6pPr marL="2286038" algn="l" defTabSz="457207" rtl="0" eaLnBrk="1" latinLnBrk="0" hangingPunct="1">
                        <a:defRPr sz="1800" kern="1200">
                          <a:solidFill>
                            <a:schemeClr val="dk1"/>
                          </a:solidFill>
                          <a:latin typeface="Trebuchet MS" panose="020B0603020202020204"/>
                        </a:defRPr>
                      </a:lvl6pPr>
                      <a:lvl7pPr marL="2743246" algn="l" defTabSz="457207" rtl="0" eaLnBrk="1" latinLnBrk="0" hangingPunct="1">
                        <a:defRPr sz="1800" kern="1200">
                          <a:solidFill>
                            <a:schemeClr val="dk1"/>
                          </a:solidFill>
                          <a:latin typeface="Trebuchet MS" panose="020B0603020202020204"/>
                        </a:defRPr>
                      </a:lvl7pPr>
                      <a:lvl8pPr marL="3200453" algn="l" defTabSz="457207" rtl="0" eaLnBrk="1" latinLnBrk="0" hangingPunct="1">
                        <a:defRPr sz="1800" kern="1200">
                          <a:solidFill>
                            <a:schemeClr val="dk1"/>
                          </a:solidFill>
                          <a:latin typeface="Trebuchet MS" panose="020B0603020202020204"/>
                        </a:defRPr>
                      </a:lvl8pPr>
                      <a:lvl9pPr marL="3657661" algn="l" defTabSz="457207" rtl="0" eaLnBrk="1" latinLnBrk="0" hangingPunct="1">
                        <a:defRPr sz="1800" kern="1200">
                          <a:solidFill>
                            <a:schemeClr val="dk1"/>
                          </a:solidFill>
                          <a:latin typeface="Trebuchet MS" panose="020B0603020202020204"/>
                        </a:defRPr>
                      </a:lvl9pPr>
                    </a:lstStyle>
                    <a:p>
                      <a:pPr algn="l" fontAlgn="ctr"/>
                      <a:r>
                        <a:rPr lang="en-US" sz="1600" b="1" u="none" strike="noStrike" dirty="0" smtClean="0">
                          <a:effectLst/>
                          <a:latin typeface="Times New Roman" panose="02020603050405020304" pitchFamily="18" charset="0"/>
                          <a:cs typeface="Times New Roman" panose="02020603050405020304" pitchFamily="18" charset="0"/>
                        </a:rPr>
                        <a:t>EĞİTİM MEMNUNİYET ORANI</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tx1">
                        <a:lumMod val="50000"/>
                      </a:schemeClr>
                    </a:solidFill>
                  </a:tcPr>
                </a:tc>
                <a:tc>
                  <a:txBody>
                    <a:bodyPr/>
                    <a:lstStyle>
                      <a:lvl1pPr marL="0" algn="l" defTabSz="457207" rtl="0" eaLnBrk="1" latinLnBrk="0" hangingPunct="1">
                        <a:defRPr sz="1800" kern="1200">
                          <a:solidFill>
                            <a:schemeClr val="dk1"/>
                          </a:solidFill>
                          <a:latin typeface="Trebuchet MS" panose="020B0603020202020204"/>
                        </a:defRPr>
                      </a:lvl1pPr>
                      <a:lvl2pPr marL="457207" algn="l" defTabSz="457207" rtl="0" eaLnBrk="1" latinLnBrk="0" hangingPunct="1">
                        <a:defRPr sz="1800" kern="1200">
                          <a:solidFill>
                            <a:schemeClr val="dk1"/>
                          </a:solidFill>
                          <a:latin typeface="Trebuchet MS" panose="020B0603020202020204"/>
                        </a:defRPr>
                      </a:lvl2pPr>
                      <a:lvl3pPr marL="914415" algn="l" defTabSz="457207" rtl="0" eaLnBrk="1" latinLnBrk="0" hangingPunct="1">
                        <a:defRPr sz="1800" kern="1200">
                          <a:solidFill>
                            <a:schemeClr val="dk1"/>
                          </a:solidFill>
                          <a:latin typeface="Trebuchet MS" panose="020B0603020202020204"/>
                        </a:defRPr>
                      </a:lvl3pPr>
                      <a:lvl4pPr marL="1371622" algn="l" defTabSz="457207" rtl="0" eaLnBrk="1" latinLnBrk="0" hangingPunct="1">
                        <a:defRPr sz="1800" kern="1200">
                          <a:solidFill>
                            <a:schemeClr val="dk1"/>
                          </a:solidFill>
                          <a:latin typeface="Trebuchet MS" panose="020B0603020202020204"/>
                        </a:defRPr>
                      </a:lvl4pPr>
                      <a:lvl5pPr marL="1828831" algn="l" defTabSz="457207" rtl="0" eaLnBrk="1" latinLnBrk="0" hangingPunct="1">
                        <a:defRPr sz="1800" kern="1200">
                          <a:solidFill>
                            <a:schemeClr val="dk1"/>
                          </a:solidFill>
                          <a:latin typeface="Trebuchet MS" panose="020B0603020202020204"/>
                        </a:defRPr>
                      </a:lvl5pPr>
                      <a:lvl6pPr marL="2286038" algn="l" defTabSz="457207" rtl="0" eaLnBrk="1" latinLnBrk="0" hangingPunct="1">
                        <a:defRPr sz="1800" kern="1200">
                          <a:solidFill>
                            <a:schemeClr val="dk1"/>
                          </a:solidFill>
                          <a:latin typeface="Trebuchet MS" panose="020B0603020202020204"/>
                        </a:defRPr>
                      </a:lvl6pPr>
                      <a:lvl7pPr marL="2743246" algn="l" defTabSz="457207" rtl="0" eaLnBrk="1" latinLnBrk="0" hangingPunct="1">
                        <a:defRPr sz="1800" kern="1200">
                          <a:solidFill>
                            <a:schemeClr val="dk1"/>
                          </a:solidFill>
                          <a:latin typeface="Trebuchet MS" panose="020B0603020202020204"/>
                        </a:defRPr>
                      </a:lvl7pPr>
                      <a:lvl8pPr marL="3200453" algn="l" defTabSz="457207" rtl="0" eaLnBrk="1" latinLnBrk="0" hangingPunct="1">
                        <a:defRPr sz="1800" kern="1200">
                          <a:solidFill>
                            <a:schemeClr val="dk1"/>
                          </a:solidFill>
                          <a:latin typeface="Trebuchet MS" panose="020B0603020202020204"/>
                        </a:defRPr>
                      </a:lvl8pPr>
                      <a:lvl9pPr marL="3657661" algn="l" defTabSz="457207" rtl="0" eaLnBrk="1" latinLnBrk="0" hangingPunct="1">
                        <a:defRPr sz="1800" kern="1200">
                          <a:solidFill>
                            <a:schemeClr val="dk1"/>
                          </a:solidFill>
                          <a:latin typeface="Trebuchet MS" panose="020B0603020202020204"/>
                        </a:defRPr>
                      </a:lvl9pPr>
                    </a:lstStyle>
                    <a:p>
                      <a:pPr algn="ctr" fontAlgn="ctr"/>
                      <a:r>
                        <a:rPr lang="en-US" sz="1600" b="1" u="none" strike="noStrike" dirty="0" smtClean="0">
                          <a:effectLst/>
                          <a:latin typeface="Times New Roman" panose="02020603050405020304" pitchFamily="18" charset="0"/>
                          <a:cs typeface="Times New Roman" panose="02020603050405020304" pitchFamily="18" charset="0"/>
                        </a:rPr>
                        <a:t>9</a:t>
                      </a:r>
                      <a:r>
                        <a:rPr lang="tr-TR" sz="1600" b="1" u="none" strike="noStrike" dirty="0" smtClean="0">
                          <a:effectLst/>
                          <a:latin typeface="Times New Roman" panose="02020603050405020304" pitchFamily="18" charset="0"/>
                          <a:cs typeface="Times New Roman" panose="02020603050405020304" pitchFamily="18" charset="0"/>
                        </a:rPr>
                        <a:t>8</a:t>
                      </a:r>
                      <a:r>
                        <a:rPr lang="en-US" sz="1600" b="1" u="none" strike="noStrike" dirty="0" smtClean="0">
                          <a:effectLst/>
                          <a:latin typeface="Times New Roman" panose="02020603050405020304" pitchFamily="18" charset="0"/>
                          <a:cs typeface="Times New Roman" panose="02020603050405020304" pitchFamily="18" charset="0"/>
                        </a:rPr>
                        <a:t>%</a:t>
                      </a:r>
                      <a:endParaRPr lang="en-US"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tx1">
                        <a:lumMod val="50000"/>
                      </a:schemeClr>
                    </a:solidFill>
                  </a:tcPr>
                </a:tc>
                <a:extLst>
                  <a:ext uri="{0D108BD9-81ED-4DB2-BD59-A6C34878D82A}">
                    <a16:rowId xmlns:a16="http://schemas.microsoft.com/office/drawing/2014/main" val="1840114973"/>
                  </a:ext>
                </a:extLst>
              </a:tr>
            </a:tbl>
          </a:graphicData>
        </a:graphic>
      </p:graphicFrame>
    </p:spTree>
    <p:extLst>
      <p:ext uri="{BB962C8B-B14F-4D97-AF65-F5344CB8AC3E}">
        <p14:creationId xmlns:p14="http://schemas.microsoft.com/office/powerpoint/2010/main" val="38411858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664</TotalTime>
  <Words>1179</Words>
  <Application>Microsoft Office PowerPoint</Application>
  <PresentationFormat>Ekran Gösterisi (4:3)</PresentationFormat>
  <Paragraphs>251</Paragraphs>
  <Slides>19</Slides>
  <Notes>0</Notes>
  <HiddenSlides>0</HiddenSlides>
  <MMClips>0</MMClips>
  <ScaleCrop>false</ScaleCrop>
  <HeadingPairs>
    <vt:vector size="8" baseType="variant">
      <vt:variant>
        <vt:lpstr>Kullanılan Yazı Tipleri</vt:lpstr>
      </vt:variant>
      <vt:variant>
        <vt:i4>8</vt:i4>
      </vt:variant>
      <vt:variant>
        <vt:lpstr>Tema</vt:lpstr>
      </vt:variant>
      <vt:variant>
        <vt:i4>1</vt:i4>
      </vt:variant>
      <vt:variant>
        <vt:lpstr>Eklenmiş OLE Hizmet Programları</vt:lpstr>
      </vt:variant>
      <vt:variant>
        <vt:i4>1</vt:i4>
      </vt:variant>
      <vt:variant>
        <vt:lpstr>Slayt Başlıkları</vt:lpstr>
      </vt:variant>
      <vt:variant>
        <vt:i4>19</vt:i4>
      </vt:variant>
    </vt:vector>
  </HeadingPairs>
  <TitlesOfParts>
    <vt:vector size="29" baseType="lpstr">
      <vt:lpstr>Arial</vt:lpstr>
      <vt:lpstr>Calibri</vt:lpstr>
      <vt:lpstr>Calibri Light</vt:lpstr>
      <vt:lpstr>Tahoma</vt:lpstr>
      <vt:lpstr>Times New Roman</vt:lpstr>
      <vt:lpstr>Trebuchet MS</vt:lpstr>
      <vt:lpstr>Wingdings</vt:lpstr>
      <vt:lpstr>Wingdings 3</vt:lpstr>
      <vt:lpstr>İyon</vt:lpstr>
      <vt:lpstr>Çalışma Sayfası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Serdar ERTİKE</cp:lastModifiedBy>
  <cp:revision>75</cp:revision>
  <dcterms:created xsi:type="dcterms:W3CDTF">2020-01-20T10:44:30Z</dcterms:created>
  <dcterms:modified xsi:type="dcterms:W3CDTF">2024-05-24T11:09:23Z</dcterms:modified>
</cp:coreProperties>
</file>