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88" r:id="rId3"/>
    <p:sldId id="365" r:id="rId4"/>
    <p:sldId id="347" r:id="rId5"/>
    <p:sldId id="346" r:id="rId6"/>
    <p:sldId id="366" r:id="rId7"/>
    <p:sldId id="364" r:id="rId8"/>
    <p:sldId id="285" r:id="rId9"/>
    <p:sldId id="367" r:id="rId10"/>
    <p:sldId id="353" r:id="rId11"/>
    <p:sldId id="358" r:id="rId12"/>
    <p:sldId id="352" r:id="rId13"/>
    <p:sldId id="357" r:id="rId14"/>
    <p:sldId id="369" r:id="rId15"/>
    <p:sldId id="368" r:id="rId16"/>
    <p:sldId id="359" r:id="rId17"/>
    <p:sldId id="361" r:id="rId18"/>
    <p:sldId id="362" r:id="rId19"/>
    <p:sldId id="278" r:id="rId20"/>
    <p:sldId id="371" r:id="rId21"/>
    <p:sldId id="372"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288"/>
            <p14:sldId id="365"/>
            <p14:sldId id="347"/>
            <p14:sldId id="346"/>
            <p14:sldId id="366"/>
            <p14:sldId id="364"/>
            <p14:sldId id="285"/>
            <p14:sldId id="367"/>
            <p14:sldId id="353"/>
            <p14:sldId id="358"/>
            <p14:sldId id="352"/>
            <p14:sldId id="357"/>
            <p14:sldId id="369"/>
            <p14:sldId id="368"/>
            <p14:sldId id="359"/>
            <p14:sldId id="361"/>
            <p14:sldId id="362"/>
            <p14:sldId id="278"/>
            <p14:sldId id="371"/>
            <p14:sldId id="3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626"/>
    <a:srgbClr val="0F2303"/>
    <a:srgbClr val="0C0D0D"/>
    <a:srgbClr val="7AEE32"/>
    <a:srgbClr val="E626AF"/>
    <a:srgbClr val="1F0620"/>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1282"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24.5.2024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24.5.2024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24.5.2024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24.5.2024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24.5.2024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24.5.2024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24.5.2024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24.5.2024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24.5.2024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24.5.2024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24.5.2024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24.5.2024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24.5.2024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24.5.2024</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24.5.2024</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24.5.2024</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24.5.2024</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24.5.2024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24.5.2024</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913256" y="4690530"/>
            <a:ext cx="3456384" cy="1446550"/>
          </a:xfrm>
          <a:prstGeom prst="rect">
            <a:avLst/>
          </a:prstGeom>
          <a:noFill/>
        </p:spPr>
        <p:txBody>
          <a:bodyPr wrap="square" rtlCol="0">
            <a:spAutoFit/>
          </a:bodyPr>
          <a:lstStyle/>
          <a:p>
            <a:pPr algn="ctr"/>
            <a:r>
              <a:rPr lang="tr-TR" sz="2200" b="1" dirty="0" smtClean="0">
                <a:solidFill>
                  <a:schemeClr val="accent5">
                    <a:lumMod val="50000"/>
                  </a:schemeClr>
                </a:solidFill>
              </a:rPr>
              <a:t>Akdeniz ve Güneydoğu Avrupa Ülkeleri Çalışmaları Uygulama Ve Araştırma Merkezi (AKVAÇAM)</a:t>
            </a:r>
            <a:endParaRPr lang="tr-TR" sz="2800" b="1" dirty="0">
              <a:solidFill>
                <a:schemeClr val="accent5">
                  <a:lumMod val="50000"/>
                </a:schemeClr>
              </a:solidFill>
            </a:endParaRP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a:ln w="0"/>
                <a:solidFill>
                  <a:schemeClr val="tx2">
                    <a:lumMod val="50000"/>
                  </a:schemeClr>
                </a:solidFill>
                <a:effectLst>
                  <a:innerShdw blurRad="63500" dist="50800" dir="13500000">
                    <a:srgbClr val="000000">
                      <a:alpha val="50000"/>
                    </a:srgbClr>
                  </a:innerShdw>
                </a:effectLst>
                <a:latin typeface="Calibri"/>
                <a:ea typeface="+mj-ea"/>
                <a:cs typeface="Calibri"/>
              </a:rPr>
              <a:t> </a:t>
            </a:r>
            <a:r>
              <a:rPr lang="tr-TR" sz="3200" b="1" spc="50" smtClean="0">
                <a:ln w="0"/>
                <a:solidFill>
                  <a:schemeClr val="tx2">
                    <a:lumMod val="50000"/>
                  </a:schemeClr>
                </a:solidFill>
                <a:effectLst>
                  <a:innerShdw blurRad="63500" dist="50800" dir="13500000">
                    <a:srgbClr val="000000">
                      <a:alpha val="50000"/>
                    </a:srgbClr>
                  </a:innerShdw>
                </a:effectLst>
                <a:latin typeface="Calibri"/>
                <a:ea typeface="+mj-ea"/>
                <a:cs typeface="Calibri"/>
              </a:rPr>
              <a:t>2023 </a:t>
            </a: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3" name="Resim 2"/>
          <p:cNvPicPr>
            <a:picLocks noChangeAspect="1"/>
          </p:cNvPicPr>
          <p:nvPr/>
        </p:nvPicPr>
        <p:blipFill>
          <a:blip r:embed="rId3"/>
          <a:stretch>
            <a:fillRect/>
          </a:stretch>
        </p:blipFill>
        <p:spPr>
          <a:xfrm>
            <a:off x="119062" y="1890712"/>
            <a:ext cx="8905875" cy="3076575"/>
          </a:xfrm>
          <a:prstGeom prst="rect">
            <a:avLst/>
          </a:prstGeom>
        </p:spPr>
      </p:pic>
    </p:spTree>
    <p:extLst>
      <p:ext uri="{BB962C8B-B14F-4D97-AF65-F5344CB8AC3E}">
        <p14:creationId xmlns:p14="http://schemas.microsoft.com/office/powerpoint/2010/main" val="1666700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217280397"/>
              </p:ext>
            </p:extLst>
          </p:nvPr>
        </p:nvGraphicFramePr>
        <p:xfrm>
          <a:off x="1326229" y="2624537"/>
          <a:ext cx="6317036" cy="3057308"/>
        </p:xfrm>
        <a:graphic>
          <a:graphicData uri="http://schemas.openxmlformats.org/drawingml/2006/table">
            <a:tbl>
              <a:tblPr/>
              <a:tblGrid>
                <a:gridCol w="2022222">
                  <a:extLst>
                    <a:ext uri="{9D8B030D-6E8A-4147-A177-3AD203B41FA5}">
                      <a16:colId xmlns="" xmlns:a16="http://schemas.microsoft.com/office/drawing/2014/main" val="3918363564"/>
                    </a:ext>
                  </a:extLst>
                </a:gridCol>
                <a:gridCol w="2138994">
                  <a:extLst>
                    <a:ext uri="{9D8B030D-6E8A-4147-A177-3AD203B41FA5}">
                      <a16:colId xmlns="" xmlns:a16="http://schemas.microsoft.com/office/drawing/2014/main" val="1683979601"/>
                    </a:ext>
                  </a:extLst>
                </a:gridCol>
                <a:gridCol w="2155820">
                  <a:extLst>
                    <a:ext uri="{9D8B030D-6E8A-4147-A177-3AD203B41FA5}">
                      <a16:colId xmlns="" xmlns:a16="http://schemas.microsoft.com/office/drawing/2014/main" val="2592459544"/>
                    </a:ext>
                  </a:extLst>
                </a:gridCol>
              </a:tblGrid>
              <a:tr h="1101437">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80355102"/>
                  </a:ext>
                </a:extLst>
              </a:tr>
              <a:tr h="651957">
                <a:tc>
                  <a:txBody>
                    <a:bodyPr/>
                    <a:lstStyle/>
                    <a:p>
                      <a:pPr algn="ctr" fontAlgn="ctr"/>
                      <a:endParaRPr lang="tr-TR" sz="16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563968908"/>
                  </a:ext>
                </a:extLst>
              </a:tr>
              <a:tr h="651957">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815462751"/>
                  </a:ext>
                </a:extLst>
              </a:tr>
              <a:tr h="651957">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782415262"/>
                  </a:ext>
                </a:extLst>
              </a:tr>
            </a:tbl>
          </a:graphicData>
        </a:graphic>
      </p:graphicFrame>
    </p:spTree>
    <p:extLst>
      <p:ext uri="{BB962C8B-B14F-4D97-AF65-F5344CB8AC3E}">
        <p14:creationId xmlns:p14="http://schemas.microsoft.com/office/powerpoint/2010/main" val="3805939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583667" y="214311"/>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ext uri="{D42A27DB-BD31-4B8C-83A1-F6EECF244321}">
                <p14:modId xmlns:p14="http://schemas.microsoft.com/office/powerpoint/2010/main" val="1478872547"/>
              </p:ext>
            </p:extLst>
          </p:nvPr>
        </p:nvGraphicFramePr>
        <p:xfrm>
          <a:off x="470388" y="1885208"/>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 xmlns:a16="http://schemas.microsoft.com/office/drawing/2014/main" val="3521804200"/>
                    </a:ext>
                  </a:extLst>
                </a:gridCol>
                <a:gridCol w="5231422">
                  <a:extLst>
                    <a:ext uri="{9D8B030D-6E8A-4147-A177-3AD203B41FA5}">
                      <a16:colId xmlns=""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 xmlns:a16="http://schemas.microsoft.com/office/drawing/2014/main" val="3006109038"/>
                  </a:ext>
                </a:extLst>
              </a:tr>
            </a:tbl>
          </a:graphicData>
        </a:graphic>
      </p:graphicFrame>
      <p:graphicFrame>
        <p:nvGraphicFramePr>
          <p:cNvPr id="6" name="Tablo 5">
            <a:extLst>
              <a:ext uri="{FF2B5EF4-FFF2-40B4-BE49-F238E27FC236}">
                <a16:creationId xmlns="" xmlns:a16="http://schemas.microsoft.com/office/drawing/2014/main" id="{358F49DB-67A9-4A30-AB61-0A5CA1A55F41}"/>
              </a:ext>
            </a:extLst>
          </p:cNvPr>
          <p:cNvGraphicFramePr>
            <a:graphicFrameLocks noGrp="1"/>
          </p:cNvGraphicFramePr>
          <p:nvPr>
            <p:extLst>
              <p:ext uri="{D42A27DB-BD31-4B8C-83A1-F6EECF244321}">
                <p14:modId xmlns:p14="http://schemas.microsoft.com/office/powerpoint/2010/main" val="610841331"/>
              </p:ext>
            </p:extLst>
          </p:nvPr>
        </p:nvGraphicFramePr>
        <p:xfrm>
          <a:off x="470388" y="3467849"/>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 xmlns:a16="http://schemas.microsoft.com/office/drawing/2014/main" val="3521804200"/>
                    </a:ext>
                  </a:extLst>
                </a:gridCol>
                <a:gridCol w="5231422">
                  <a:extLst>
                    <a:ext uri="{9D8B030D-6E8A-4147-A177-3AD203B41FA5}">
                      <a16:colId xmlns=""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 xmlns:a16="http://schemas.microsoft.com/office/drawing/2014/main" val="3006109038"/>
                  </a:ext>
                </a:extLst>
              </a:tr>
            </a:tbl>
          </a:graphicData>
        </a:graphic>
      </p:graphicFrame>
      <p:sp>
        <p:nvSpPr>
          <p:cNvPr id="2" name="Metin kutusu 1">
            <a:extLst>
              <a:ext uri="{FF2B5EF4-FFF2-40B4-BE49-F238E27FC236}">
                <a16:creationId xmlns="" xmlns:a16="http://schemas.microsoft.com/office/drawing/2014/main" id="{86836AFB-9A07-49E9-9AEA-095FC62A66B5}"/>
              </a:ext>
            </a:extLst>
          </p:cNvPr>
          <p:cNvSpPr txBox="1"/>
          <p:nvPr/>
        </p:nvSpPr>
        <p:spPr>
          <a:xfrm>
            <a:off x="470387" y="5922787"/>
            <a:ext cx="6230560" cy="369332"/>
          </a:xfrm>
          <a:prstGeom prst="rect">
            <a:avLst/>
          </a:prstGeom>
          <a:noFill/>
        </p:spPr>
        <p:txBody>
          <a:bodyPr wrap="square" rtlCol="0">
            <a:spAutoFit/>
          </a:bodyPr>
          <a:lstStyle/>
          <a:p>
            <a:r>
              <a:rPr lang="tr-TR" dirty="0">
                <a:solidFill>
                  <a:srgbClr val="FF0000"/>
                </a:solidFill>
              </a:rPr>
              <a:t>NOT:DURUMA GÖRE ÇOĞALTILABİLİR!</a:t>
            </a:r>
          </a:p>
        </p:txBody>
      </p:sp>
      <p:sp>
        <p:nvSpPr>
          <p:cNvPr id="3" name="Metin kutusu 2"/>
          <p:cNvSpPr txBox="1"/>
          <p:nvPr/>
        </p:nvSpPr>
        <p:spPr>
          <a:xfrm>
            <a:off x="968809" y="1153022"/>
            <a:ext cx="7932684" cy="369332"/>
          </a:xfrm>
          <a:prstGeom prst="rect">
            <a:avLst/>
          </a:prstGeom>
          <a:noFill/>
        </p:spPr>
        <p:txBody>
          <a:bodyPr wrap="none" rtlCol="0">
            <a:spAutoFit/>
          </a:bodyPr>
          <a:lstStyle/>
          <a:p>
            <a:r>
              <a:rPr lang="tr-TR" b="1" dirty="0" smtClean="0">
                <a:solidFill>
                  <a:srgbClr val="001626"/>
                </a:solidFill>
              </a:rPr>
              <a:t>İÇ DENETİM SONUCUNDA HERHANGİ BİR DÜZELTİCİ FAALİYET BULGUSU YOKTUR.</a:t>
            </a:r>
            <a:endParaRPr lang="tr-TR" b="1" dirty="0">
              <a:solidFill>
                <a:srgbClr val="001626"/>
              </a:solidFill>
            </a:endParaRPr>
          </a:p>
        </p:txBody>
      </p:sp>
    </p:spTree>
    <p:extLst>
      <p:ext uri="{BB962C8B-B14F-4D97-AF65-F5344CB8AC3E}">
        <p14:creationId xmlns:p14="http://schemas.microsoft.com/office/powerpoint/2010/main" val="1082165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 xmlns:a16="http://schemas.microsoft.com/office/drawing/2014/main" id="{0983FF85-6A31-41EA-A11A-D71214CBEB4E}"/>
              </a:ext>
            </a:extLst>
          </p:cNvPr>
          <p:cNvSpPr txBox="1"/>
          <p:nvPr/>
        </p:nvSpPr>
        <p:spPr>
          <a:xfrm>
            <a:off x="1168388" y="628902"/>
            <a:ext cx="6927589"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a:t>
            </a:r>
            <a:r>
              <a:rPr lang="tr-TR" sz="2800" b="1" dirty="0" smtClean="0">
                <a:solidFill>
                  <a:schemeClr val="accent6"/>
                </a:solidFill>
                <a:effectLst>
                  <a:outerShdw blurRad="38100" dist="38100" dir="2700000" algn="tl">
                    <a:srgbClr val="000000">
                      <a:alpha val="43137"/>
                    </a:srgbClr>
                  </a:outerShdw>
                </a:effectLst>
              </a:rPr>
              <a:t>DENETİM RAPORU</a:t>
            </a:r>
            <a:endParaRPr lang="tr-TR" sz="2800" b="1" dirty="0">
              <a:solidFill>
                <a:schemeClr val="accent6"/>
              </a:solidFill>
              <a:effectLst>
                <a:outerShdw blurRad="38100" dist="38100" dir="2700000" algn="tl">
                  <a:srgbClr val="000000">
                    <a:alpha val="43137"/>
                  </a:srgbClr>
                </a:outerShdw>
              </a:effectLst>
            </a:endParaRP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2" name="Resim 1"/>
          <p:cNvPicPr>
            <a:picLocks noChangeAspect="1"/>
          </p:cNvPicPr>
          <p:nvPr/>
        </p:nvPicPr>
        <p:blipFill>
          <a:blip r:embed="rId3"/>
          <a:stretch>
            <a:fillRect/>
          </a:stretch>
        </p:blipFill>
        <p:spPr>
          <a:xfrm>
            <a:off x="763929" y="1152123"/>
            <a:ext cx="8032829" cy="5705878"/>
          </a:xfrm>
          <a:prstGeom prst="rect">
            <a:avLst/>
          </a:prstGeom>
        </p:spPr>
      </p:pic>
    </p:spTree>
    <p:extLst>
      <p:ext uri="{BB962C8B-B14F-4D97-AF65-F5344CB8AC3E}">
        <p14:creationId xmlns:p14="http://schemas.microsoft.com/office/powerpoint/2010/main" val="1346354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 xmlns:a16="http://schemas.microsoft.com/office/drawing/2014/main" id="{0983FF85-6A31-41EA-A11A-D71214CBEB4E}"/>
              </a:ext>
            </a:extLst>
          </p:cNvPr>
          <p:cNvSpPr txBox="1"/>
          <p:nvPr/>
        </p:nvSpPr>
        <p:spPr>
          <a:xfrm>
            <a:off x="1168388" y="628902"/>
            <a:ext cx="6927589"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a:t>
            </a:r>
            <a:r>
              <a:rPr lang="tr-TR" sz="2800" b="1" dirty="0" smtClean="0">
                <a:solidFill>
                  <a:schemeClr val="accent6"/>
                </a:solidFill>
                <a:effectLst>
                  <a:outerShdw blurRad="38100" dist="38100" dir="2700000" algn="tl">
                    <a:srgbClr val="000000">
                      <a:alpha val="43137"/>
                    </a:srgbClr>
                  </a:outerShdw>
                </a:effectLst>
              </a:rPr>
              <a:t>DENETİM RAPORU</a:t>
            </a:r>
            <a:endParaRPr lang="tr-TR" sz="2800" b="1" dirty="0">
              <a:solidFill>
                <a:schemeClr val="accent6"/>
              </a:solidFill>
              <a:effectLst>
                <a:outerShdw blurRad="38100" dist="38100" dir="2700000" algn="tl">
                  <a:srgbClr val="000000">
                    <a:alpha val="43137"/>
                  </a:srgbClr>
                </a:outerShdw>
              </a:effectLst>
            </a:endParaRP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3" name="Resim 2"/>
          <p:cNvPicPr>
            <a:picLocks noChangeAspect="1"/>
          </p:cNvPicPr>
          <p:nvPr/>
        </p:nvPicPr>
        <p:blipFill>
          <a:blip r:embed="rId3"/>
          <a:stretch>
            <a:fillRect/>
          </a:stretch>
        </p:blipFill>
        <p:spPr>
          <a:xfrm>
            <a:off x="1076325" y="1304352"/>
            <a:ext cx="6991350" cy="4124175"/>
          </a:xfrm>
          <a:prstGeom prst="rect">
            <a:avLst/>
          </a:prstGeom>
        </p:spPr>
      </p:pic>
    </p:spTree>
    <p:extLst>
      <p:ext uri="{BB962C8B-B14F-4D97-AF65-F5344CB8AC3E}">
        <p14:creationId xmlns:p14="http://schemas.microsoft.com/office/powerpoint/2010/main" val="7314694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 xmlns:a16="http://schemas.microsoft.com/office/drawing/2014/main"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a:xfrm>
            <a:off x="827700" y="2052925"/>
            <a:ext cx="7563946" cy="4195481"/>
          </a:xfrm>
        </p:spPr>
        <p:txBody>
          <a:bodyPr/>
          <a:lstStyle/>
          <a:p>
            <a:pPr algn="ctr"/>
            <a:r>
              <a:rPr lang="tr-TR" b="1" dirty="0" smtClean="0">
                <a:solidFill>
                  <a:srgbClr val="001626"/>
                </a:solidFill>
              </a:rPr>
              <a:t>AKVAÇAM 2022 Eylül-2023 Ağustos dönemine dair yapılan İç Denetim sonucunda birimimiz kalite sürecinde herhangi bir minör ya da majör hata bulunmamıştır. Ancak kalite sürecinin sürekli iyileştirmeyi ve faaliyet çeşitlendirme/artırma hususlarını amaçlaması göz önüne alındığında Merkez çalışmalarının artırılması ve özellikle Akdeniz bölgesi öncelikli olarak global sorunlara (iklim değişikliği, su kıtlığı, gıda güvencesi vs.) yönelik diğer ülkelerle işbirliğini temel alan projelere dahil olabilmesi önem arz etmektedir. Birim önümüzdeki kalite dönemlerinde bu alanda çalışmalarını artırmalıdır.</a:t>
            </a:r>
            <a:endParaRPr lang="tr-TR" b="1" dirty="0">
              <a:solidFill>
                <a:srgbClr val="001626"/>
              </a:solidFill>
            </a:endParaRPr>
          </a:p>
        </p:txBody>
      </p:sp>
    </p:spTree>
    <p:extLst>
      <p:ext uri="{BB962C8B-B14F-4D97-AF65-F5344CB8AC3E}">
        <p14:creationId xmlns:p14="http://schemas.microsoft.com/office/powerpoint/2010/main" val="19457008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ARAŞTIRMA-GELİŞTİRME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p:txBody>
          <a:bodyPr>
            <a:normAutofit/>
          </a:bodyPr>
          <a:lstStyle/>
          <a:p>
            <a:pPr marL="0" indent="0" algn="just">
              <a:buNone/>
            </a:pPr>
            <a:r>
              <a:rPr lang="tr-TR" dirty="0" smtClean="0">
                <a:solidFill>
                  <a:srgbClr val="001626"/>
                </a:solidFill>
              </a:rPr>
              <a:t>Merkezin Danışma Kurulu AKVAÇAM çalışma alanında faaliyet gösteren Akdeniz Üniversitesi Akdeniz Ülkeleri Araştırma Merkezi Yönetim Kurulunda görev yapmış öğretim üyelerini içermektedir. </a:t>
            </a:r>
            <a:endParaRPr lang="tr-TR" dirty="0">
              <a:solidFill>
                <a:srgbClr val="001626"/>
              </a:solidFill>
            </a:endParaRPr>
          </a:p>
          <a:p>
            <a:pPr marL="0" indent="0" algn="just">
              <a:buNone/>
            </a:pPr>
            <a:r>
              <a:rPr lang="tr-TR" dirty="0" smtClean="0">
                <a:solidFill>
                  <a:srgbClr val="001626"/>
                </a:solidFill>
              </a:rPr>
              <a:t>Avrupa-Akdeniz Ekonomi Bilimi Enstitüleri Forumu (FEMISE) olarak adlandırılan ve ülkeler arası proje işbirliğini amaçlayan networke öncelikli olarak gözlemci olarak dahil olabilmek için başvuru hazırlığı başlatılmıştır.</a:t>
            </a:r>
          </a:p>
          <a:p>
            <a:pPr marL="0" indent="0" algn="just">
              <a:buNone/>
            </a:pPr>
            <a:r>
              <a:rPr lang="tr-TR" dirty="0" smtClean="0">
                <a:solidFill>
                  <a:srgbClr val="001626"/>
                </a:solidFill>
              </a:rPr>
              <a:t>Üniversitemiz dahilinde faaliyet gösteren diğer araştırma merkezleri ile ortak etkinlikler düzenlenmektedir.</a:t>
            </a:r>
          </a:p>
          <a:p>
            <a:pPr marL="0" indent="0" algn="just">
              <a:buNone/>
            </a:pPr>
            <a:r>
              <a:rPr lang="tr-TR" dirty="0" smtClean="0">
                <a:solidFill>
                  <a:srgbClr val="001626"/>
                </a:solidFill>
              </a:rPr>
              <a:t>Ayrıca söz konusu araştırma merkezleri ile ortak proje geliştirilmesini amaçlayan toplantılar gerçekleştirilmektedir.</a:t>
            </a:r>
          </a:p>
        </p:txBody>
      </p:sp>
    </p:spTree>
    <p:extLst>
      <p:ext uri="{BB962C8B-B14F-4D97-AF65-F5344CB8AC3E}">
        <p14:creationId xmlns:p14="http://schemas.microsoft.com/office/powerpoint/2010/main" val="21792332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TOPLUMSAL KATKI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p:txBody>
          <a:bodyPr/>
          <a:lstStyle/>
          <a:p>
            <a:pPr marL="0" indent="0" algn="ctr">
              <a:buNone/>
            </a:pPr>
            <a:endParaRPr lang="tr-TR" dirty="0" smtClean="0">
              <a:solidFill>
                <a:srgbClr val="001626"/>
              </a:solidFill>
            </a:endParaRPr>
          </a:p>
          <a:p>
            <a:pPr marL="0" indent="0" algn="ctr">
              <a:buNone/>
            </a:pPr>
            <a:r>
              <a:rPr lang="tr-TR" b="1" dirty="0" smtClean="0">
                <a:solidFill>
                  <a:srgbClr val="001626"/>
                </a:solidFill>
              </a:rPr>
              <a:t>Merkezin düzenlediği sempozyum, seminer gibi faaliyetlerin konuları belirlenirken toplumda farkındalık yaratılması ve toplumun bilgilendirilmesi amaçlanmaktadır. </a:t>
            </a:r>
          </a:p>
          <a:p>
            <a:pPr marL="0" indent="0" algn="ctr">
              <a:buNone/>
            </a:pPr>
            <a:endParaRPr lang="tr-TR" b="1" dirty="0" smtClean="0">
              <a:solidFill>
                <a:srgbClr val="001626"/>
              </a:solidFill>
            </a:endParaRPr>
          </a:p>
          <a:p>
            <a:pPr marL="0" indent="0" algn="ctr">
              <a:buNone/>
            </a:pPr>
            <a:endParaRPr lang="tr-TR" b="1" dirty="0">
              <a:solidFill>
                <a:srgbClr val="001626"/>
              </a:solidFill>
            </a:endParaRPr>
          </a:p>
          <a:p>
            <a:pPr marL="0" indent="0" algn="ctr">
              <a:buNone/>
            </a:pPr>
            <a:r>
              <a:rPr lang="tr-TR" b="1" dirty="0" smtClean="0">
                <a:solidFill>
                  <a:srgbClr val="001626"/>
                </a:solidFill>
              </a:rPr>
              <a:t>Etkinliklerin temelinde Birleşmiş Milletler Kalkınma Hedefleri yer almaktadır. Özellikle sürdürülebilirlik ve gelecek jenerasyonların refahının korunması hususları göz önüne alınmaktadır.</a:t>
            </a:r>
          </a:p>
          <a:p>
            <a:pPr marL="0" indent="0">
              <a:buNone/>
            </a:pPr>
            <a:endParaRPr lang="tr-TR" dirty="0"/>
          </a:p>
        </p:txBody>
      </p:sp>
    </p:spTree>
    <p:extLst>
      <p:ext uri="{BB962C8B-B14F-4D97-AF65-F5344CB8AC3E}">
        <p14:creationId xmlns:p14="http://schemas.microsoft.com/office/powerpoint/2010/main" val="25442529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 xmlns:a16="http://schemas.microsoft.com/office/drawing/2014/main" id="{7EC18F83-204B-487E-AFD6-153344F04A42}"/>
              </a:ext>
            </a:extLst>
          </p:cNvPr>
          <p:cNvSpPr txBox="1"/>
          <p:nvPr/>
        </p:nvSpPr>
        <p:spPr>
          <a:xfrm>
            <a:off x="2046263" y="51778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3" y="310487"/>
            <a:ext cx="1951851" cy="414596"/>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p:txBody>
          <a:bodyPr/>
          <a:lstStyle/>
          <a:p>
            <a:pPr marL="0" indent="0" algn="ctr">
              <a:buNone/>
            </a:pPr>
            <a:r>
              <a:rPr lang="tr-TR" b="1" dirty="0" smtClean="0">
                <a:solidFill>
                  <a:srgbClr val="001626"/>
                </a:solidFill>
              </a:rPr>
              <a:t>2022 Eylül-2023 Ağustos dönemine dair Birim İçi Değerlendirme Raporu hazırlanmasına başlanmış olup söz konusu rapor her yıl hazırlanacak ve paydaşların erişimine açılacaktır.</a:t>
            </a:r>
          </a:p>
          <a:p>
            <a:pPr marL="0" indent="0" algn="ctr">
              <a:buNone/>
            </a:pPr>
            <a:r>
              <a:rPr lang="tr-TR" b="1" dirty="0" smtClean="0">
                <a:solidFill>
                  <a:srgbClr val="001626"/>
                </a:solidFill>
              </a:rPr>
              <a:t>Merkez dahilinde Toplumsal Katkı ve Proje Komisyonları  oluşturulmuş ve her komisyonun görev tanımları oluşturulmuştur.</a:t>
            </a:r>
          </a:p>
          <a:p>
            <a:pPr marL="0" indent="0" algn="ctr">
              <a:buNone/>
            </a:pPr>
            <a:r>
              <a:rPr lang="tr-TR" b="1" dirty="0" smtClean="0">
                <a:solidFill>
                  <a:srgbClr val="001626"/>
                </a:solidFill>
              </a:rPr>
              <a:t>Merkezin tüm organlarının görev tanımları mevcuttur.</a:t>
            </a:r>
          </a:p>
          <a:p>
            <a:pPr marL="0" indent="0" algn="ctr">
              <a:buNone/>
            </a:pPr>
            <a:r>
              <a:rPr lang="tr-TR" b="1" dirty="0" smtClean="0">
                <a:solidFill>
                  <a:srgbClr val="001626"/>
                </a:solidFill>
              </a:rPr>
              <a:t>Merkez bünyesinde gerçekleştirilecek etkinlikler için İş Akış Şeması bulunmaktadır.</a:t>
            </a:r>
            <a:endParaRPr lang="tr-TR" b="1" dirty="0">
              <a:solidFill>
                <a:srgbClr val="001626"/>
              </a:solidFill>
            </a:endParaRPr>
          </a:p>
        </p:txBody>
      </p:sp>
    </p:spTree>
    <p:extLst>
      <p:ext uri="{BB962C8B-B14F-4D97-AF65-F5344CB8AC3E}">
        <p14:creationId xmlns:p14="http://schemas.microsoft.com/office/powerpoint/2010/main" val="17841544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smtClean="0">
                <a:solidFill>
                  <a:schemeClr val="accent6"/>
                </a:solidFill>
                <a:effectLst>
                  <a:outerShdw blurRad="38100" dist="38100" dir="2700000" algn="tl">
                    <a:srgbClr val="000000">
                      <a:alpha val="43137"/>
                    </a:srgbClr>
                  </a:outerShdw>
                </a:effectLst>
                <a:ea typeface="+mj-ea"/>
                <a:cs typeface="+mj-cs"/>
              </a:rPr>
              <a:t>LİDERLİK VE YÖNETİŞİM ALANINDA SÜREKLİ </a:t>
            </a:r>
            <a:r>
              <a:rPr lang="tr-TR" sz="2400" b="1" kern="1200" dirty="0">
                <a:solidFill>
                  <a:schemeClr val="accent6"/>
                </a:solidFill>
                <a:effectLst>
                  <a:outerShdw blurRad="38100" dist="38100" dir="2700000" algn="tl">
                    <a:srgbClr val="000000">
                      <a:alpha val="43137"/>
                    </a:srgbClr>
                  </a:outerShdw>
                </a:effectLst>
                <a:ea typeface="+mj-ea"/>
                <a:cs typeface="+mj-cs"/>
              </a:rPr>
              <a:t>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85991" y="1337859"/>
            <a:ext cx="8858009" cy="6032421"/>
          </a:xfrm>
          <a:prstGeom prst="rect">
            <a:avLst/>
          </a:prstGeom>
        </p:spPr>
        <p:txBody>
          <a:bodyPr wrap="square">
            <a:spAutoFit/>
          </a:bodyPr>
          <a:lstStyle/>
          <a:p>
            <a:pPr algn="just">
              <a:spcAft>
                <a:spcPts val="0"/>
              </a:spcAft>
            </a:pPr>
            <a:r>
              <a:rPr lang="tr-TR" sz="1600" dirty="0">
                <a:solidFill>
                  <a:schemeClr val="tx2"/>
                </a:solidFill>
                <a:latin typeface="Times New Roman" panose="02020603050405020304" pitchFamily="18" charset="0"/>
                <a:ea typeface="Times New Roman" panose="02020603050405020304" pitchFamily="18" charset="0"/>
              </a:rPr>
              <a:t>Merkezin misyon ve vizyonu paydaşlara özgü ifadelerle </a:t>
            </a:r>
            <a:r>
              <a:rPr lang="tr-TR" sz="1600" dirty="0" smtClean="0">
                <a:solidFill>
                  <a:schemeClr val="tx2"/>
                </a:solidFill>
                <a:latin typeface="Times New Roman" panose="02020603050405020304" pitchFamily="18" charset="0"/>
                <a:ea typeface="Times New Roman" panose="02020603050405020304" pitchFamily="18" charset="0"/>
              </a:rPr>
              <a:t>geliştirilebilir </a:t>
            </a:r>
            <a:r>
              <a:rPr lang="tr-TR" sz="1600" dirty="0">
                <a:solidFill>
                  <a:schemeClr val="tx2"/>
                </a:solidFill>
                <a:latin typeface="Times New Roman" panose="02020603050405020304" pitchFamily="18" charset="0"/>
                <a:ea typeface="Times New Roman" panose="02020603050405020304" pitchFamily="18" charset="0"/>
              </a:rPr>
              <a:t>ve böylelikle daha kapsayıcı biçime getirilmesi sağlanabilir. </a:t>
            </a:r>
          </a:p>
          <a:p>
            <a:pPr algn="just">
              <a:spcAft>
                <a:spcPts val="0"/>
              </a:spcAft>
            </a:pPr>
            <a:endParaRPr lang="tr-TR" sz="1600" dirty="0">
              <a:solidFill>
                <a:schemeClr val="tx2"/>
              </a:solidFill>
              <a:latin typeface="Times New Roman" panose="02020603050405020304" pitchFamily="18" charset="0"/>
              <a:ea typeface="Times New Roman" panose="02020603050405020304" pitchFamily="18" charset="0"/>
              <a:sym typeface="Symbol" panose="05050102010706020507" pitchFamily="18" charset="2"/>
            </a:endParaRPr>
          </a:p>
          <a:p>
            <a:pPr algn="just">
              <a:spcAft>
                <a:spcPts val="0"/>
              </a:spcAft>
            </a:pPr>
            <a:r>
              <a:rPr lang="tr-TR" sz="1600" dirty="0" smtClean="0">
                <a:solidFill>
                  <a:schemeClr val="tx2"/>
                </a:solidFill>
                <a:latin typeface="Times New Roman" panose="02020603050405020304" pitchFamily="18" charset="0"/>
                <a:ea typeface="Times New Roman" panose="02020603050405020304" pitchFamily="18" charset="0"/>
              </a:rPr>
              <a:t>Merkezimizin </a:t>
            </a:r>
            <a:r>
              <a:rPr lang="tr-TR" sz="1600" dirty="0">
                <a:solidFill>
                  <a:schemeClr val="tx2"/>
                </a:solidFill>
                <a:latin typeface="Times New Roman" panose="02020603050405020304" pitchFamily="18" charset="0"/>
                <a:ea typeface="Times New Roman" panose="02020603050405020304" pitchFamily="18" charset="0"/>
              </a:rPr>
              <a:t>kendine özgü ve Üniversite Kalite Politikası ve Stratejik Planı ile uyumlu bir kalite politikası belirlenip internet sitesine eklenerek tüm paydaşlarca bilinir olması sağlanabilir. </a:t>
            </a:r>
          </a:p>
          <a:p>
            <a:pPr algn="just">
              <a:spcAft>
                <a:spcPts val="0"/>
              </a:spcAft>
            </a:pPr>
            <a:endParaRPr lang="tr-TR" sz="1600" dirty="0" smtClean="0">
              <a:solidFill>
                <a:schemeClr val="tx2"/>
              </a:solidFill>
              <a:latin typeface="Times New Roman" panose="02020603050405020304" pitchFamily="18" charset="0"/>
              <a:ea typeface="Times New Roman" panose="02020603050405020304" pitchFamily="18" charset="0"/>
            </a:endParaRPr>
          </a:p>
          <a:p>
            <a:pPr algn="just">
              <a:spcAft>
                <a:spcPts val="0"/>
              </a:spcAft>
            </a:pPr>
            <a:r>
              <a:rPr lang="tr-TR" sz="1600" dirty="0" smtClean="0">
                <a:solidFill>
                  <a:schemeClr val="tx2"/>
                </a:solidFill>
                <a:latin typeface="Times New Roman" panose="02020603050405020304" pitchFamily="18" charset="0"/>
                <a:ea typeface="Times New Roman" panose="02020603050405020304" pitchFamily="18" charset="0"/>
              </a:rPr>
              <a:t>Yeni </a:t>
            </a:r>
            <a:r>
              <a:rPr lang="tr-TR" sz="1600" dirty="0">
                <a:solidFill>
                  <a:schemeClr val="tx2"/>
                </a:solidFill>
                <a:latin typeface="Times New Roman" panose="02020603050405020304" pitchFamily="18" charset="0"/>
                <a:ea typeface="Times New Roman" panose="02020603050405020304" pitchFamily="18" charset="0"/>
              </a:rPr>
              <a:t>paydaş katılım mekanizmaları oluşturulabilir. </a:t>
            </a:r>
            <a:endParaRPr lang="tr-TR" sz="1600" dirty="0" smtClean="0">
              <a:solidFill>
                <a:schemeClr val="tx2"/>
              </a:solidFill>
              <a:latin typeface="Times New Roman" panose="02020603050405020304" pitchFamily="18" charset="0"/>
              <a:ea typeface="Times New Roman" panose="02020603050405020304" pitchFamily="18" charset="0"/>
            </a:endParaRPr>
          </a:p>
          <a:p>
            <a:pPr algn="just">
              <a:spcAft>
                <a:spcPts val="0"/>
              </a:spcAft>
            </a:pPr>
            <a:endParaRPr lang="tr-TR" sz="1600" dirty="0">
              <a:solidFill>
                <a:schemeClr val="tx2"/>
              </a:solidFill>
              <a:latin typeface="Times New Roman" panose="02020603050405020304" pitchFamily="18" charset="0"/>
              <a:ea typeface="Times New Roman" panose="02020603050405020304" pitchFamily="18" charset="0"/>
            </a:endParaRPr>
          </a:p>
          <a:p>
            <a:pPr algn="just">
              <a:spcAft>
                <a:spcPts val="0"/>
              </a:spcAft>
            </a:pPr>
            <a:r>
              <a:rPr lang="tr-TR" sz="1600" dirty="0" smtClean="0">
                <a:solidFill>
                  <a:schemeClr val="tx2"/>
                </a:solidFill>
                <a:latin typeface="Times New Roman" panose="02020603050405020304" pitchFamily="18" charset="0"/>
                <a:ea typeface="Times New Roman" panose="02020603050405020304" pitchFamily="18" charset="0"/>
              </a:rPr>
              <a:t>Merkezde </a:t>
            </a:r>
            <a:r>
              <a:rPr lang="tr-TR" sz="1600" dirty="0">
                <a:solidFill>
                  <a:schemeClr val="tx2"/>
                </a:solidFill>
                <a:latin typeface="Times New Roman" panose="02020603050405020304" pitchFamily="18" charset="0"/>
                <a:ea typeface="Times New Roman" panose="02020603050405020304" pitchFamily="18" charset="0"/>
              </a:rPr>
              <a:t>süreç yönetim modeliyle ilgili çalışmalar yapılabilir. </a:t>
            </a:r>
          </a:p>
          <a:p>
            <a:pPr algn="just">
              <a:spcAft>
                <a:spcPts val="0"/>
              </a:spcAft>
            </a:pPr>
            <a:endParaRPr lang="tr-TR" sz="1600" dirty="0" smtClean="0">
              <a:solidFill>
                <a:schemeClr val="tx2"/>
              </a:solidFill>
              <a:latin typeface="Times New Roman" panose="02020603050405020304" pitchFamily="18" charset="0"/>
              <a:ea typeface="Times New Roman" panose="02020603050405020304" pitchFamily="18" charset="0"/>
            </a:endParaRPr>
          </a:p>
          <a:p>
            <a:pPr algn="just">
              <a:spcAft>
                <a:spcPts val="0"/>
              </a:spcAft>
            </a:pPr>
            <a:r>
              <a:rPr lang="tr-TR" sz="1600" dirty="0" smtClean="0">
                <a:solidFill>
                  <a:schemeClr val="tx2"/>
                </a:solidFill>
                <a:latin typeface="Times New Roman" panose="02020603050405020304" pitchFamily="18" charset="0"/>
                <a:ea typeface="Times New Roman" panose="02020603050405020304" pitchFamily="18" charset="0"/>
              </a:rPr>
              <a:t>Tüm </a:t>
            </a:r>
            <a:r>
              <a:rPr lang="tr-TR" sz="1600" dirty="0">
                <a:solidFill>
                  <a:schemeClr val="tx2"/>
                </a:solidFill>
                <a:latin typeface="Times New Roman" panose="02020603050405020304" pitchFamily="18" charset="0"/>
                <a:ea typeface="Times New Roman" panose="02020603050405020304" pitchFamily="18" charset="0"/>
              </a:rPr>
              <a:t>yönetim birimleri ve süreçlere dair ayrıntılı iş akış şemaları oluşturulabilir. </a:t>
            </a:r>
          </a:p>
          <a:p>
            <a:pPr algn="just">
              <a:spcAft>
                <a:spcPts val="0"/>
              </a:spcAft>
            </a:pPr>
            <a:endParaRPr lang="tr-TR" sz="1600" dirty="0" smtClean="0">
              <a:solidFill>
                <a:schemeClr val="tx2"/>
              </a:solidFill>
              <a:latin typeface="Times New Roman" panose="02020603050405020304" pitchFamily="18" charset="0"/>
              <a:ea typeface="Times New Roman" panose="02020603050405020304" pitchFamily="18" charset="0"/>
            </a:endParaRPr>
          </a:p>
          <a:p>
            <a:pPr algn="just">
              <a:spcAft>
                <a:spcPts val="0"/>
              </a:spcAft>
            </a:pPr>
            <a:r>
              <a:rPr lang="tr-TR" sz="1600" dirty="0" smtClean="0">
                <a:solidFill>
                  <a:schemeClr val="tx2"/>
                </a:solidFill>
                <a:latin typeface="Times New Roman" panose="02020603050405020304" pitchFamily="18" charset="0"/>
                <a:ea typeface="Times New Roman" panose="02020603050405020304" pitchFamily="18" charset="0"/>
              </a:rPr>
              <a:t>Birime </a:t>
            </a:r>
            <a:r>
              <a:rPr lang="tr-TR" sz="1600" dirty="0">
                <a:solidFill>
                  <a:schemeClr val="tx2"/>
                </a:solidFill>
                <a:latin typeface="Times New Roman" panose="02020603050405020304" pitchFamily="18" charset="0"/>
                <a:ea typeface="Times New Roman" panose="02020603050405020304" pitchFamily="18" charset="0"/>
              </a:rPr>
              <a:t>özgü ve Üniversite Stratejik Planına uyumlu Birim Stratejik Planı oluşturulabilir ve paydaşlara duyurulabilir. </a:t>
            </a:r>
          </a:p>
          <a:p>
            <a:pPr algn="just">
              <a:spcAft>
                <a:spcPts val="0"/>
              </a:spcAft>
            </a:pPr>
            <a:endParaRPr lang="tr-TR" sz="1600" dirty="0" smtClean="0">
              <a:solidFill>
                <a:schemeClr val="tx2"/>
              </a:solidFill>
              <a:latin typeface="Times New Roman" panose="02020603050405020304" pitchFamily="18" charset="0"/>
              <a:ea typeface="Times New Roman" panose="02020603050405020304" pitchFamily="18" charset="0"/>
            </a:endParaRPr>
          </a:p>
          <a:p>
            <a:pPr algn="just">
              <a:spcAft>
                <a:spcPts val="0"/>
              </a:spcAft>
            </a:pPr>
            <a:r>
              <a:rPr lang="tr-TR" sz="1600" dirty="0" smtClean="0">
                <a:solidFill>
                  <a:schemeClr val="tx2"/>
                </a:solidFill>
                <a:latin typeface="Times New Roman" panose="02020603050405020304" pitchFamily="18" charset="0"/>
                <a:ea typeface="Times New Roman" panose="02020603050405020304" pitchFamily="18" charset="0"/>
              </a:rPr>
              <a:t>Birim </a:t>
            </a:r>
            <a:r>
              <a:rPr lang="tr-TR" sz="1600" dirty="0">
                <a:solidFill>
                  <a:schemeClr val="tx2"/>
                </a:solidFill>
                <a:latin typeface="Times New Roman" panose="02020603050405020304" pitchFamily="18" charset="0"/>
                <a:ea typeface="Times New Roman" panose="02020603050405020304" pitchFamily="18" charset="0"/>
              </a:rPr>
              <a:t>Kalite Komisyonu belirlenebilir ve Kalite Komisyonu Görev Tanımı oluşturularak organizasyon şemasına eklenebilir. </a:t>
            </a:r>
          </a:p>
          <a:p>
            <a:pPr algn="just">
              <a:spcAft>
                <a:spcPts val="0"/>
              </a:spcAft>
            </a:pPr>
            <a:r>
              <a:rPr lang="tr-TR" sz="1600" dirty="0" smtClean="0">
                <a:solidFill>
                  <a:schemeClr val="tx2"/>
                </a:solidFill>
                <a:latin typeface="Times New Roman" panose="02020603050405020304" pitchFamily="18" charset="0"/>
                <a:ea typeface="Times New Roman" panose="02020603050405020304" pitchFamily="18" charset="0"/>
              </a:rPr>
              <a:t> </a:t>
            </a:r>
          </a:p>
          <a:p>
            <a:pPr algn="just">
              <a:spcAft>
                <a:spcPts val="0"/>
              </a:spcAft>
            </a:pPr>
            <a:r>
              <a:rPr lang="tr-TR" sz="1600" dirty="0" smtClean="0">
                <a:solidFill>
                  <a:schemeClr val="tx2"/>
                </a:solidFill>
                <a:latin typeface="Times New Roman" panose="02020603050405020304" pitchFamily="18" charset="0"/>
                <a:ea typeface="Times New Roman" panose="02020603050405020304" pitchFamily="18" charset="0"/>
              </a:rPr>
              <a:t>Birimin </a:t>
            </a:r>
            <a:r>
              <a:rPr lang="tr-TR" sz="1600" dirty="0">
                <a:solidFill>
                  <a:schemeClr val="tx2"/>
                </a:solidFill>
                <a:latin typeface="Times New Roman" panose="02020603050405020304" pitchFamily="18" charset="0"/>
                <a:ea typeface="Times New Roman" panose="02020603050405020304" pitchFamily="18" charset="0"/>
              </a:rPr>
              <a:t>farklı süreçlerine özgü iç ve dış paydaş listeleri ayrı ayrı oluşturulabilir. </a:t>
            </a:r>
          </a:p>
          <a:p>
            <a:pPr algn="just">
              <a:spcAft>
                <a:spcPts val="0"/>
              </a:spcAft>
            </a:pPr>
            <a:r>
              <a:rPr lang="tr-TR" sz="1600" dirty="0" smtClean="0">
                <a:solidFill>
                  <a:schemeClr val="tx2"/>
                </a:solidFill>
                <a:latin typeface="Times New Roman" panose="02020603050405020304" pitchFamily="18" charset="0"/>
                <a:ea typeface="Times New Roman" panose="02020603050405020304" pitchFamily="18" charset="0"/>
              </a:rPr>
              <a:t> </a:t>
            </a:r>
          </a:p>
          <a:p>
            <a:pPr algn="just">
              <a:spcAft>
                <a:spcPts val="0"/>
              </a:spcAft>
            </a:pPr>
            <a:r>
              <a:rPr lang="tr-TR" sz="1600" dirty="0" smtClean="0">
                <a:solidFill>
                  <a:schemeClr val="tx2"/>
                </a:solidFill>
                <a:latin typeface="Times New Roman" panose="02020603050405020304" pitchFamily="18" charset="0"/>
                <a:ea typeface="Times New Roman" panose="02020603050405020304" pitchFamily="18" charset="0"/>
              </a:rPr>
              <a:t>Karar </a:t>
            </a:r>
            <a:r>
              <a:rPr lang="tr-TR" sz="1600" dirty="0">
                <a:solidFill>
                  <a:schemeClr val="tx2"/>
                </a:solidFill>
                <a:latin typeface="Times New Roman" panose="02020603050405020304" pitchFamily="18" charset="0"/>
                <a:ea typeface="Times New Roman" panose="02020603050405020304" pitchFamily="18" charset="0"/>
              </a:rPr>
              <a:t>alma süreçlerine paydaş katılımı artırılabilir. </a:t>
            </a:r>
          </a:p>
          <a:p>
            <a:pPr algn="just">
              <a:spcAft>
                <a:spcPts val="0"/>
              </a:spcAft>
            </a:pPr>
            <a:endParaRPr lang="tr-TR" sz="1600" dirty="0">
              <a:solidFill>
                <a:schemeClr val="tx2"/>
              </a:solidFill>
              <a:latin typeface="Times New Roman" panose="02020603050405020304" pitchFamily="18" charset="0"/>
              <a:ea typeface="Times New Roman" panose="02020603050405020304" pitchFamily="18" charset="0"/>
            </a:endParaRPr>
          </a:p>
          <a:p>
            <a:pPr algn="just">
              <a:spcAft>
                <a:spcPts val="0"/>
              </a:spcAft>
            </a:pPr>
            <a:r>
              <a:rPr lang="tr-TR" sz="1600" dirty="0" smtClean="0">
                <a:solidFill>
                  <a:schemeClr val="tx2"/>
                </a:solidFill>
                <a:latin typeface="Times New Roman" panose="02020603050405020304" pitchFamily="18" charset="0"/>
                <a:ea typeface="Times New Roman" panose="02020603050405020304" pitchFamily="18" charset="0"/>
              </a:rPr>
              <a:t>Düzenlenen </a:t>
            </a:r>
            <a:r>
              <a:rPr lang="tr-TR" sz="1600" dirty="0">
                <a:solidFill>
                  <a:schemeClr val="tx2"/>
                </a:solidFill>
                <a:latin typeface="Times New Roman" panose="02020603050405020304" pitchFamily="18" charset="0"/>
                <a:ea typeface="Times New Roman" panose="02020603050405020304" pitchFamily="18" charset="0"/>
              </a:rPr>
              <a:t>çalıştaylarla paydaş görüşleri alınabilir. </a:t>
            </a:r>
          </a:p>
          <a:p>
            <a:pPr algn="just">
              <a:spcAft>
                <a:spcPts val="0"/>
              </a:spcAft>
            </a:pP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40244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9" name="Dikdörtgen 8"/>
          <p:cNvSpPr/>
          <p:nvPr/>
        </p:nvSpPr>
        <p:spPr>
          <a:xfrm>
            <a:off x="490637" y="2027129"/>
            <a:ext cx="8352928" cy="3831818"/>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MİSYONU</a:t>
            </a:r>
          </a:p>
          <a:p>
            <a:r>
              <a:rPr lang="tr-TR" dirty="0" smtClean="0">
                <a:solidFill>
                  <a:schemeClr val="tx2"/>
                </a:solidFill>
              </a:rPr>
              <a:t>“</a:t>
            </a:r>
            <a:r>
              <a:rPr lang="tr-TR" dirty="0">
                <a:solidFill>
                  <a:schemeClr val="tx2"/>
                </a:solidFill>
              </a:rPr>
              <a:t>Kentsel, bölgesel, ulusal ve uluslararası düzeylerde baş edilmesi gereken sorunları ve doğan fırsatları tespit ederek; sorunların çözümleri ve fırsatların değerlendirilmesi konularında sosyal bilimciler ile teknik uzmanları bir araya getirmek</a:t>
            </a:r>
            <a:r>
              <a:rPr lang="tr-TR" dirty="0" smtClean="0">
                <a:solidFill>
                  <a:schemeClr val="tx2"/>
                </a:solidFill>
              </a:rPr>
              <a:t>;</a:t>
            </a:r>
          </a:p>
          <a:p>
            <a:endParaRPr lang="tr-TR" dirty="0">
              <a:solidFill>
                <a:schemeClr val="tx2"/>
              </a:solidFill>
            </a:endParaRPr>
          </a:p>
          <a:p>
            <a:r>
              <a:rPr lang="tr-TR" dirty="0">
                <a:solidFill>
                  <a:schemeClr val="tx2"/>
                </a:solidFill>
              </a:rPr>
              <a:t>Sosyal, ekonomik ve politik konuları disiplinler arası bir yaklaşımla ve yerel, ulusal ve uluslararası kurumlarla işbirliği içinde projelendirip yayınlaştırarak bilginin yayılımını sağlar; bilim ile toplum arasında köprü kurmak</a:t>
            </a:r>
            <a:r>
              <a:rPr lang="tr-TR" dirty="0" smtClean="0">
                <a:solidFill>
                  <a:schemeClr val="tx2"/>
                </a:solidFill>
              </a:rPr>
              <a:t>;</a:t>
            </a:r>
          </a:p>
          <a:p>
            <a:endParaRPr lang="tr-TR" dirty="0">
              <a:solidFill>
                <a:schemeClr val="tx2"/>
              </a:solidFill>
            </a:endParaRPr>
          </a:p>
          <a:p>
            <a:r>
              <a:rPr lang="tr-TR" dirty="0">
                <a:solidFill>
                  <a:schemeClr val="tx2"/>
                </a:solidFill>
              </a:rPr>
              <a:t>Düzenlediği bilimsel yayınlar, toplantılar, eğitimler ve arşivleme faaliyetleriyle yeni kaynaklar tesis etmek, yeni iletişim ağları kurmak, yeni araştırmaları özendirmek ve kamuoyunu bilimsel bilgi üretim süreçlerine dâhil ederek kentsel, bölgesel, ulusal ve uluslararası kalkınma çabalarının toplumsallaşmasına katkıda bulunmak” </a:t>
            </a:r>
            <a:r>
              <a:rPr lang="tr-TR" b="1" dirty="0">
                <a:solidFill>
                  <a:schemeClr val="tx2"/>
                </a:solidFill>
              </a:rPr>
              <a:t> </a:t>
            </a:r>
            <a:endParaRPr lang="tr-TR" dirty="0">
              <a:solidFill>
                <a:schemeClr val="tx2"/>
              </a:solidFill>
            </a:endParaRPr>
          </a:p>
        </p:txBody>
      </p:sp>
    </p:spTree>
    <p:extLst>
      <p:ext uri="{BB962C8B-B14F-4D97-AF65-F5344CB8AC3E}">
        <p14:creationId xmlns:p14="http://schemas.microsoft.com/office/powerpoint/2010/main" val="19388223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dirty="0" smtClean="0">
                <a:solidFill>
                  <a:schemeClr val="accent6"/>
                </a:solidFill>
                <a:effectLst>
                  <a:outerShdw blurRad="38100" dist="38100" dir="2700000" algn="tl">
                    <a:srgbClr val="000000">
                      <a:alpha val="43137"/>
                    </a:srgbClr>
                  </a:outerShdw>
                </a:effectLst>
                <a:ea typeface="+mj-ea"/>
                <a:cs typeface="+mj-cs"/>
              </a:rPr>
              <a:t>ARAŞTIRMA GELİŞTİRME ALANINDA </a:t>
            </a:r>
            <a:r>
              <a:rPr lang="tr-TR" sz="2400" b="1" kern="1200" dirty="0" smtClean="0">
                <a:solidFill>
                  <a:schemeClr val="accent6"/>
                </a:solidFill>
                <a:effectLst>
                  <a:outerShdw blurRad="38100" dist="38100" dir="2700000" algn="tl">
                    <a:srgbClr val="000000">
                      <a:alpha val="43137"/>
                    </a:srgbClr>
                  </a:outerShdw>
                </a:effectLst>
                <a:ea typeface="+mj-ea"/>
                <a:cs typeface="+mj-cs"/>
              </a:rPr>
              <a:t>SÜREKLİ </a:t>
            </a:r>
            <a:r>
              <a:rPr lang="tr-TR" sz="2400" b="1" kern="1200" dirty="0">
                <a:solidFill>
                  <a:schemeClr val="accent6"/>
                </a:solidFill>
                <a:effectLst>
                  <a:outerShdw blurRad="38100" dist="38100" dir="2700000" algn="tl">
                    <a:srgbClr val="000000">
                      <a:alpha val="43137"/>
                    </a:srgbClr>
                  </a:outerShdw>
                </a:effectLst>
                <a:ea typeface="+mj-ea"/>
                <a:cs typeface="+mj-cs"/>
              </a:rPr>
              <a:t>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459611" y="2368608"/>
            <a:ext cx="8406595" cy="2585323"/>
          </a:xfrm>
          <a:prstGeom prst="rect">
            <a:avLst/>
          </a:prstGeom>
        </p:spPr>
        <p:txBody>
          <a:bodyPr wrap="square">
            <a:spAutoFit/>
          </a:bodyPr>
          <a:lstStyle/>
          <a:p>
            <a:pPr lvl="0"/>
            <a:r>
              <a:rPr lang="tr-TR" dirty="0">
                <a:solidFill>
                  <a:schemeClr val="tx2"/>
                </a:solidFill>
              </a:rPr>
              <a:t>Uluslararası proje hedeflerinin gerçekleştirilebilmesini kolaylaştırmak amacıyla Merkez faaliyet alanında mevcut networklere Gözlemci/Üye olarak katılım sağlanabilir.</a:t>
            </a:r>
          </a:p>
          <a:p>
            <a:pPr lvl="0"/>
            <a:endParaRPr lang="tr-TR" dirty="0" smtClean="0">
              <a:solidFill>
                <a:schemeClr val="tx2"/>
              </a:solidFill>
            </a:endParaRPr>
          </a:p>
          <a:p>
            <a:pPr lvl="0"/>
            <a:r>
              <a:rPr lang="tr-TR" dirty="0" smtClean="0">
                <a:solidFill>
                  <a:schemeClr val="tx2"/>
                </a:solidFill>
              </a:rPr>
              <a:t>Merkezimiz </a:t>
            </a:r>
            <a:r>
              <a:rPr lang="tr-TR" dirty="0">
                <a:solidFill>
                  <a:schemeClr val="tx2"/>
                </a:solidFill>
              </a:rPr>
              <a:t>bölgesel ve ulusal kalkınmaya yönelik sosyal, kültürel, bilimsel faaliyetlerin artırılması amacıyla daha fazla ulusal ve uluslararası bilimsel etkinlik düzenleyebilir.</a:t>
            </a:r>
          </a:p>
          <a:p>
            <a:pPr lvl="0"/>
            <a:endParaRPr lang="tr-TR" dirty="0" smtClean="0">
              <a:solidFill>
                <a:schemeClr val="tx2"/>
              </a:solidFill>
            </a:endParaRPr>
          </a:p>
          <a:p>
            <a:pPr lvl="0"/>
            <a:r>
              <a:rPr lang="tr-TR" dirty="0" smtClean="0">
                <a:solidFill>
                  <a:schemeClr val="tx2"/>
                </a:solidFill>
              </a:rPr>
              <a:t>Paydaşlarla </a:t>
            </a:r>
            <a:r>
              <a:rPr lang="tr-TR" dirty="0">
                <a:solidFill>
                  <a:schemeClr val="tx2"/>
                </a:solidFill>
              </a:rPr>
              <a:t>daha sık görüşmeler tesis ederek ihtiyaç duydukları etkinlik ve proje alanları tespit edilebilir.</a:t>
            </a:r>
          </a:p>
          <a:p>
            <a:pPr algn="just">
              <a:spcAft>
                <a:spcPts val="0"/>
              </a:spcAft>
            </a:pP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224269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dirty="0" smtClean="0">
                <a:solidFill>
                  <a:schemeClr val="accent6"/>
                </a:solidFill>
                <a:effectLst>
                  <a:outerShdw blurRad="38100" dist="38100" dir="2700000" algn="tl">
                    <a:srgbClr val="000000">
                      <a:alpha val="43137"/>
                    </a:srgbClr>
                  </a:outerShdw>
                </a:effectLst>
                <a:ea typeface="+mj-ea"/>
                <a:cs typeface="+mj-cs"/>
              </a:rPr>
              <a:t>TOPLUMSAL KATKI ALANINDA </a:t>
            </a:r>
            <a:r>
              <a:rPr lang="tr-TR" sz="2400" b="1" kern="1200" dirty="0" smtClean="0">
                <a:solidFill>
                  <a:schemeClr val="accent6"/>
                </a:solidFill>
                <a:effectLst>
                  <a:outerShdw blurRad="38100" dist="38100" dir="2700000" algn="tl">
                    <a:srgbClr val="000000">
                      <a:alpha val="43137"/>
                    </a:srgbClr>
                  </a:outerShdw>
                </a:effectLst>
                <a:ea typeface="+mj-ea"/>
                <a:cs typeface="+mj-cs"/>
              </a:rPr>
              <a:t>SÜREKLİ </a:t>
            </a:r>
            <a:r>
              <a:rPr lang="tr-TR" sz="2400" b="1" kern="1200" dirty="0">
                <a:solidFill>
                  <a:schemeClr val="accent6"/>
                </a:solidFill>
                <a:effectLst>
                  <a:outerShdw blurRad="38100" dist="38100" dir="2700000" algn="tl">
                    <a:srgbClr val="000000">
                      <a:alpha val="43137"/>
                    </a:srgbClr>
                  </a:outerShdw>
                </a:effectLst>
                <a:ea typeface="+mj-ea"/>
                <a:cs typeface="+mj-cs"/>
              </a:rPr>
              <a:t>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459611" y="2368608"/>
            <a:ext cx="8406595" cy="1200329"/>
          </a:xfrm>
          <a:prstGeom prst="rect">
            <a:avLst/>
          </a:prstGeom>
        </p:spPr>
        <p:txBody>
          <a:bodyPr wrap="square">
            <a:spAutoFit/>
          </a:bodyPr>
          <a:lstStyle/>
          <a:p>
            <a:pPr lvl="0" algn="just"/>
            <a:r>
              <a:rPr lang="tr-TR" dirty="0">
                <a:solidFill>
                  <a:schemeClr val="tx2"/>
                </a:solidFill>
              </a:rPr>
              <a:t>Merkezimiz bünyesinde Toplumsal Katkı Komisyonunun kurularak görev </a:t>
            </a:r>
            <a:r>
              <a:rPr lang="tr-TR" dirty="0" smtClean="0">
                <a:solidFill>
                  <a:schemeClr val="tx2"/>
                </a:solidFill>
              </a:rPr>
              <a:t>tanımı </a:t>
            </a:r>
            <a:r>
              <a:rPr lang="tr-TR" dirty="0">
                <a:solidFill>
                  <a:schemeClr val="tx2"/>
                </a:solidFill>
              </a:rPr>
              <a:t>belirlenebilir ve söz konusu komisyon toplumsal katkı süreçlerinin yönetimi ve toplumsal katkı kaynakları konusunda üniversitemizin diğer birimleri ile iletişime geçerek toplumsal katkı projesi özelinde </a:t>
            </a:r>
            <a:r>
              <a:rPr lang="tr-TR" dirty="0" smtClean="0">
                <a:solidFill>
                  <a:schemeClr val="tx2"/>
                </a:solidFill>
              </a:rPr>
              <a:t>planlamalar </a:t>
            </a:r>
            <a:r>
              <a:rPr lang="tr-TR" dirty="0">
                <a:solidFill>
                  <a:schemeClr val="tx2"/>
                </a:solidFill>
              </a:rPr>
              <a:t>yapabilir.</a:t>
            </a:r>
          </a:p>
        </p:txBody>
      </p:sp>
    </p:spTree>
    <p:extLst>
      <p:ext uri="{BB962C8B-B14F-4D97-AF65-F5344CB8AC3E}">
        <p14:creationId xmlns:p14="http://schemas.microsoft.com/office/powerpoint/2010/main" val="19629892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106733"/>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490637" y="2610683"/>
            <a:ext cx="8352928" cy="4247317"/>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ÇALIŞMA </a:t>
            </a:r>
            <a:r>
              <a:rPr lang="tr-TR" b="1" dirty="0" smtClean="0">
                <a:solidFill>
                  <a:srgbClr val="FF0000"/>
                </a:solidFill>
                <a:latin typeface="Calibri" panose="020F0502020204030204" pitchFamily="34" charset="0"/>
                <a:ea typeface="Times New Roman" panose="02020603050405020304" pitchFamily="18" charset="0"/>
              </a:rPr>
              <a:t>POLİTİKASI </a:t>
            </a:r>
          </a:p>
          <a:p>
            <a:pPr algn="ctr" fontAlgn="base">
              <a:lnSpc>
                <a:spcPct val="150000"/>
              </a:lnSpc>
              <a:spcAft>
                <a:spcPts val="0"/>
              </a:spcAft>
            </a:pPr>
            <a:r>
              <a:rPr lang="tr-TR" b="1" dirty="0" smtClean="0">
                <a:solidFill>
                  <a:srgbClr val="001626"/>
                </a:solidFill>
                <a:latin typeface="Calibri" panose="020F0502020204030204" pitchFamily="34" charset="0"/>
                <a:ea typeface="Times New Roman" panose="02020603050405020304" pitchFamily="18" charset="0"/>
              </a:rPr>
              <a:t>AKVAÇAM çalışmaları</a:t>
            </a:r>
            <a:r>
              <a:rPr lang="tr-TR" b="1" dirty="0" smtClean="0">
                <a:solidFill>
                  <a:srgbClr val="001626"/>
                </a:solidFill>
              </a:rPr>
              <a:t> </a:t>
            </a:r>
            <a:r>
              <a:rPr lang="tr-TR" b="1" dirty="0">
                <a:solidFill>
                  <a:srgbClr val="001626"/>
                </a:solidFill>
              </a:rPr>
              <a:t>bölgedeki gelişmeleri takip ederek bilgi ve analiz üretme işlevinin yanında yerel ve küresel politikaları karşılaştırma imkanı sunmayı hedeflemektedir. </a:t>
            </a:r>
            <a:r>
              <a:rPr lang="tr-TR" b="1" dirty="0" smtClean="0">
                <a:solidFill>
                  <a:srgbClr val="001626"/>
                </a:solidFill>
              </a:rPr>
              <a:t>Çalışmaların diğer </a:t>
            </a:r>
            <a:r>
              <a:rPr lang="tr-TR" b="1" dirty="0">
                <a:solidFill>
                  <a:srgbClr val="001626"/>
                </a:solidFill>
              </a:rPr>
              <a:t>bir hedefi ise özellikle Akdeniz bölgesindeki ilgili kuruluşlarla ortak projeler geliştirerek ulusal ve uluslararası kamuoyuna, medyaya ve uygulayıcılara güncel meseleleri analiz ve saha çalışmaları yaparak destek vermektir</a:t>
            </a:r>
            <a:r>
              <a:rPr lang="tr-TR" b="1" dirty="0" smtClean="0">
                <a:solidFill>
                  <a:srgbClr val="001626"/>
                </a:solidFill>
              </a:rPr>
              <a:t>.</a:t>
            </a:r>
          </a:p>
          <a:p>
            <a:pPr algn="ctr" fontAlgn="base">
              <a:lnSpc>
                <a:spcPct val="150000"/>
              </a:lnSpc>
              <a:spcAft>
                <a:spcPts val="0"/>
              </a:spcAft>
            </a:pPr>
            <a:r>
              <a:rPr lang="tr-TR" b="1" dirty="0" smtClean="0">
                <a:solidFill>
                  <a:srgbClr val="FF0000"/>
                </a:solidFill>
                <a:latin typeface="Times New Roman" panose="02020603050405020304" pitchFamily="18" charset="0"/>
                <a:ea typeface="Times New Roman" panose="02020603050405020304" pitchFamily="18" charset="0"/>
              </a:rPr>
              <a:t>Bu amaçlara ulaşmak için söz konusu </a:t>
            </a:r>
            <a:r>
              <a:rPr lang="tr-TR" b="1" dirty="0">
                <a:solidFill>
                  <a:srgbClr val="FF0000"/>
                </a:solidFill>
                <a:latin typeface="Times New Roman" panose="02020603050405020304" pitchFamily="18" charset="0"/>
                <a:ea typeface="Times New Roman" panose="02020603050405020304" pitchFamily="18" charset="0"/>
              </a:rPr>
              <a:t>çalışmaların sürekli iyileşme yaklaşımıyla geliştirilmesi ve yürütülen çalışmalarda paydaş katılımının sağlanması, paydaş görüşleri çerçevesinde alınan geri bildirimlerin iyileştirme faaliyetleriyle geliştirilmesi temel çalışma politikası olarak benimsemiştir.</a:t>
            </a:r>
          </a:p>
        </p:txBody>
      </p:sp>
      <p:sp>
        <p:nvSpPr>
          <p:cNvPr id="7" name="Dikdörtgen 6"/>
          <p:cNvSpPr/>
          <p:nvPr/>
        </p:nvSpPr>
        <p:spPr>
          <a:xfrm>
            <a:off x="585395" y="1106733"/>
            <a:ext cx="8352928" cy="1754326"/>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VİZYONU</a:t>
            </a:r>
          </a:p>
          <a:p>
            <a:pPr fontAlgn="base">
              <a:lnSpc>
                <a:spcPct val="150000"/>
              </a:lnSpc>
              <a:spcAft>
                <a:spcPts val="0"/>
              </a:spcAft>
            </a:pPr>
            <a:r>
              <a:rPr lang="tr-TR" b="1" dirty="0">
                <a:solidFill>
                  <a:schemeClr val="tx2"/>
                </a:solidFill>
              </a:rPr>
              <a:t>Akdeniz ve Güneydoğu Avrupa ülkelerinin kalkınmasında başta Antalya ilinin ve sonrasında Türkiye’de Akdeniz Bölgesi’nin öncü bir temsilci olarak örnek teşkil etmesinde başat aktörlerden biri olmak</a:t>
            </a:r>
            <a:endParaRPr lang="tr-TR" b="1" dirty="0">
              <a:solidFill>
                <a:schemeClr val="tx2"/>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29660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pic>
        <p:nvPicPr>
          <p:cNvPr id="3" name="Resim 2"/>
          <p:cNvPicPr>
            <a:picLocks noChangeAspect="1"/>
          </p:cNvPicPr>
          <p:nvPr/>
        </p:nvPicPr>
        <p:blipFill>
          <a:blip r:embed="rId3"/>
          <a:stretch>
            <a:fillRect/>
          </a:stretch>
        </p:blipFill>
        <p:spPr>
          <a:xfrm>
            <a:off x="0" y="1267326"/>
            <a:ext cx="9144000" cy="5804806"/>
          </a:xfrm>
          <a:prstGeom prst="rect">
            <a:avLst/>
          </a:prstGeom>
        </p:spPr>
      </p:pic>
    </p:spTree>
    <p:extLst>
      <p:ext uri="{BB962C8B-B14F-4D97-AF65-F5344CB8AC3E}">
        <p14:creationId xmlns:p14="http://schemas.microsoft.com/office/powerpoint/2010/main" val="2388984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2998847688"/>
              </p:ext>
            </p:extLst>
          </p:nvPr>
        </p:nvGraphicFramePr>
        <p:xfrm>
          <a:off x="323528" y="1288031"/>
          <a:ext cx="8623702" cy="6739663"/>
        </p:xfrm>
        <a:graphic>
          <a:graphicData uri="http://schemas.openxmlformats.org/drawingml/2006/table">
            <a:tbl>
              <a:tblPr/>
              <a:tblGrid>
                <a:gridCol w="2760636">
                  <a:extLst>
                    <a:ext uri="{9D8B030D-6E8A-4147-A177-3AD203B41FA5}">
                      <a16:colId xmlns="" xmlns:a16="http://schemas.microsoft.com/office/drawing/2014/main" val="3918363564"/>
                    </a:ext>
                  </a:extLst>
                </a:gridCol>
                <a:gridCol w="2920048">
                  <a:extLst>
                    <a:ext uri="{9D8B030D-6E8A-4147-A177-3AD203B41FA5}">
                      <a16:colId xmlns="" xmlns:a16="http://schemas.microsoft.com/office/drawing/2014/main" val="1683979601"/>
                    </a:ext>
                  </a:extLst>
                </a:gridCol>
                <a:gridCol w="2943018">
                  <a:extLst>
                    <a:ext uri="{9D8B030D-6E8A-4147-A177-3AD203B41FA5}">
                      <a16:colId xmlns="" xmlns:a16="http://schemas.microsoft.com/office/drawing/2014/main" val="259245954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80355102"/>
                  </a:ext>
                </a:extLst>
              </a:tr>
              <a:tr h="333432">
                <a:tc>
                  <a:txBody>
                    <a:bodyPr/>
                    <a:lstStyle/>
                    <a:p>
                      <a:pPr algn="ctr" fontAlgn="ctr"/>
                      <a:r>
                        <a:rPr lang="tr-TR" sz="1100" b="1" i="0" u="none" strike="noStrike">
                          <a:solidFill>
                            <a:srgbClr val="000000"/>
                          </a:solidFill>
                          <a:effectLst/>
                          <a:latin typeface="Calibri" panose="020F0502020204030204" pitchFamily="34" charset="0"/>
                        </a:rPr>
                        <a:t>Ekonomi Bölümü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err="1">
                          <a:solidFill>
                            <a:srgbClr val="000000"/>
                          </a:solidFill>
                          <a:effectLst/>
                          <a:latin typeface="Calibri" panose="020F0502020204030204" pitchFamily="34" charset="0"/>
                        </a:rPr>
                        <a:t>AKVAÇAM'ın</a:t>
                      </a:r>
                      <a:r>
                        <a:rPr lang="tr-TR" sz="1000" b="0" i="0" u="none" strike="noStrike" dirty="0">
                          <a:solidFill>
                            <a:srgbClr val="000000"/>
                          </a:solidFill>
                          <a:effectLst/>
                          <a:latin typeface="Calibri" panose="020F0502020204030204" pitchFamily="34" charset="0"/>
                        </a:rPr>
                        <a:t> çalışmalarına katkı verebilecek formasyonda olmaları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Merkezin faaliyetlerinde Ekonomi disiplininin gerektiği alanlarda katkı sağlanması, araştırma kalitesinin geliştirilmesini sağlayacak faaliyetler yapılması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563968908"/>
                  </a:ext>
                </a:extLst>
              </a:tr>
              <a:tr h="333432">
                <a:tc>
                  <a:txBody>
                    <a:bodyPr/>
                    <a:lstStyle/>
                    <a:p>
                      <a:pPr algn="ctr" fontAlgn="ctr"/>
                      <a:r>
                        <a:rPr lang="tr-TR" sz="1000" b="1" i="0" u="none" strike="noStrike">
                          <a:solidFill>
                            <a:srgbClr val="000000"/>
                          </a:solidFill>
                          <a:effectLst/>
                          <a:latin typeface="Calibri" panose="020F0502020204030204" pitchFamily="34" charset="0"/>
                        </a:rPr>
                        <a:t>Siyaset Bilimi ve Uluslararası İlişkiler Bölümü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AKVAÇAM'ın çalışmalarına katkı verebilecek formasyonda olmaları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Merkezin faaliyetlerinde Siyaset Bilimi ve Uluslararası İlişkiler disiplininin gerektiği alanlarda katkı sağlanması, araştırma kalitesinin geliştirilmesini sağlayacak faaliyetler yapılması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815462751"/>
                  </a:ext>
                </a:extLst>
              </a:tr>
              <a:tr h="333432">
                <a:tc>
                  <a:txBody>
                    <a:bodyPr/>
                    <a:lstStyle/>
                    <a:p>
                      <a:pPr algn="ctr" fontAlgn="ctr"/>
                      <a:r>
                        <a:rPr lang="tr-TR" sz="1000" b="1" i="0" u="none" strike="noStrike">
                          <a:solidFill>
                            <a:srgbClr val="000000"/>
                          </a:solidFill>
                          <a:effectLst/>
                          <a:latin typeface="Calibri" panose="020F0502020204030204" pitchFamily="34" charset="0"/>
                        </a:rPr>
                        <a:t>Psikoloji Bölümü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AKVAÇAM'ın çalışmalarına katkı verebilecek formasyonda olmaları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Merkezin faaliyetlerinde Psikoloji disiplininin gerektiği alanlarda katkı sağlanması, araştırma kalitesinin geliştirilmesini sağlayacak faaliyetler yapılması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782415262"/>
                  </a:ext>
                </a:extLst>
              </a:tr>
              <a:tr h="333432">
                <a:tc>
                  <a:txBody>
                    <a:bodyPr/>
                    <a:lstStyle/>
                    <a:p>
                      <a:pPr algn="ctr" fontAlgn="ctr"/>
                      <a:r>
                        <a:rPr lang="tr-TR" sz="1000" b="1" i="0" u="none" strike="noStrike">
                          <a:solidFill>
                            <a:srgbClr val="000000"/>
                          </a:solidFill>
                          <a:effectLst/>
                          <a:latin typeface="Calibri" panose="020F0502020204030204" pitchFamily="34" charset="0"/>
                        </a:rPr>
                        <a:t>İşletme Bölümü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AKVAÇAM'ın çalışmalarına katkı verebilecek formasyonda olmaları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Merkezin faaliyetlerinde İşletme disiplininin gerektiği alanlarda katkı sağlanması, araştırma kalitesinin geliştirilmesini sağlayacak faaliyetler yapılması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623855125"/>
                  </a:ext>
                </a:extLst>
              </a:tr>
              <a:tr h="333432">
                <a:tc>
                  <a:txBody>
                    <a:bodyPr/>
                    <a:lstStyle/>
                    <a:p>
                      <a:pPr algn="ctr" fontAlgn="ctr"/>
                      <a:r>
                        <a:rPr lang="tr-TR" sz="1000" b="1" i="0" u="none" strike="noStrike">
                          <a:solidFill>
                            <a:srgbClr val="000000"/>
                          </a:solidFill>
                          <a:effectLst/>
                          <a:latin typeface="Calibri" panose="020F0502020204030204" pitchFamily="34" charset="0"/>
                        </a:rPr>
                        <a:t>İİSBF Dekanlık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Siyaset Bilimi ve Uluslararası İlişkler, Ekonomi,  İşletme ve Psikoloji bölümlerini bünyesinde barındırması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Dekanlık, akademik etkinliklerin arttırılması ve öğrenci memnuniyeti konusunda beklenti içerisindedir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905291738"/>
                  </a:ext>
                </a:extLst>
              </a:tr>
              <a:tr h="333432">
                <a:tc>
                  <a:txBody>
                    <a:bodyPr/>
                    <a:lstStyle/>
                    <a:p>
                      <a:pPr algn="ctr" fontAlgn="ctr"/>
                      <a:r>
                        <a:rPr lang="tr-TR" sz="1000" b="1" i="0" u="none" strike="noStrike">
                          <a:solidFill>
                            <a:srgbClr val="000000"/>
                          </a:solidFill>
                          <a:effectLst/>
                          <a:latin typeface="Calibri" panose="020F0502020204030204" pitchFamily="34" charset="0"/>
                        </a:rPr>
                        <a:t>Endüstri Mühendsliği Bölümü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AKVAÇAM'ın çalışmalarına katkı verebilecek formasyonda olmaları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Merkezin faaliyetlerinde </a:t>
                      </a:r>
                      <a:r>
                        <a:rPr lang="tr-TR" sz="1000" b="0" i="0" u="none" strike="noStrike" dirty="0" smtClean="0">
                          <a:solidFill>
                            <a:srgbClr val="000000"/>
                          </a:solidFill>
                          <a:effectLst/>
                          <a:latin typeface="Calibri" panose="020F0502020204030204" pitchFamily="34" charset="0"/>
                        </a:rPr>
                        <a:t>Endüstri</a:t>
                      </a:r>
                      <a:r>
                        <a:rPr lang="tr-TR" sz="1000" b="0" i="0" u="none" strike="noStrike" baseline="0" dirty="0" smtClean="0">
                          <a:solidFill>
                            <a:srgbClr val="000000"/>
                          </a:solidFill>
                          <a:effectLst/>
                          <a:latin typeface="Calibri" panose="020F0502020204030204" pitchFamily="34" charset="0"/>
                        </a:rPr>
                        <a:t> Mühendisliği </a:t>
                      </a:r>
                      <a:r>
                        <a:rPr lang="tr-TR" sz="1000" b="0" i="0" u="none" strike="noStrike" dirty="0" smtClean="0">
                          <a:solidFill>
                            <a:srgbClr val="000000"/>
                          </a:solidFill>
                          <a:effectLst/>
                          <a:latin typeface="Calibri" panose="020F0502020204030204" pitchFamily="34" charset="0"/>
                        </a:rPr>
                        <a:t>disiplininin </a:t>
                      </a:r>
                      <a:r>
                        <a:rPr lang="tr-TR" sz="1000" b="0" i="0" u="none" strike="noStrike" dirty="0">
                          <a:solidFill>
                            <a:srgbClr val="000000"/>
                          </a:solidFill>
                          <a:effectLst/>
                          <a:latin typeface="Calibri" panose="020F0502020204030204" pitchFamily="34" charset="0"/>
                        </a:rPr>
                        <a:t>gerektiği alanlarda katkı sağlanması, araştırma kalitesinin geliştirilmesini sağlayacak faaliyetler yapılması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682409110"/>
                  </a:ext>
                </a:extLst>
              </a:tr>
              <a:tr h="333432">
                <a:tc>
                  <a:txBody>
                    <a:bodyPr/>
                    <a:lstStyle/>
                    <a:p>
                      <a:pPr algn="ctr" fontAlgn="ctr"/>
                      <a:r>
                        <a:rPr lang="tr-TR" sz="1000" b="1" i="0" u="none" strike="noStrike">
                          <a:solidFill>
                            <a:srgbClr val="000000"/>
                          </a:solidFill>
                          <a:effectLst/>
                          <a:latin typeface="Calibri" panose="020F0502020204030204" pitchFamily="34" charset="0"/>
                        </a:rPr>
                        <a:t>Bilgisayar Mühendisliği Bölümü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AKVAÇAM'ın çalışmalarına katkı verebilecek formasyonda olmaları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Merkezin faaliyetlerinde </a:t>
                      </a:r>
                      <a:r>
                        <a:rPr lang="tr-TR" sz="1000" b="0" i="0" u="none" strike="noStrike" dirty="0" smtClean="0">
                          <a:solidFill>
                            <a:srgbClr val="000000"/>
                          </a:solidFill>
                          <a:effectLst/>
                          <a:latin typeface="Calibri" panose="020F0502020204030204" pitchFamily="34" charset="0"/>
                        </a:rPr>
                        <a:t>Bilgisayar</a:t>
                      </a:r>
                      <a:r>
                        <a:rPr lang="tr-TR" sz="1000" b="0" i="0" u="none" strike="noStrike" baseline="0" dirty="0" smtClean="0">
                          <a:solidFill>
                            <a:srgbClr val="000000"/>
                          </a:solidFill>
                          <a:effectLst/>
                          <a:latin typeface="Calibri" panose="020F0502020204030204" pitchFamily="34" charset="0"/>
                        </a:rPr>
                        <a:t> Mühendisliği </a:t>
                      </a:r>
                      <a:r>
                        <a:rPr lang="tr-TR" sz="1000" b="0" i="0" u="none" strike="noStrike" dirty="0" smtClean="0">
                          <a:solidFill>
                            <a:srgbClr val="000000"/>
                          </a:solidFill>
                          <a:effectLst/>
                          <a:latin typeface="Calibri" panose="020F0502020204030204" pitchFamily="34" charset="0"/>
                        </a:rPr>
                        <a:t>disiplininin </a:t>
                      </a:r>
                      <a:r>
                        <a:rPr lang="tr-TR" sz="1000" b="0" i="0" u="none" strike="noStrike" dirty="0">
                          <a:solidFill>
                            <a:srgbClr val="000000"/>
                          </a:solidFill>
                          <a:effectLst/>
                          <a:latin typeface="Calibri" panose="020F0502020204030204" pitchFamily="34" charset="0"/>
                        </a:rPr>
                        <a:t>gerektiği alanlarda katkı sağlanması, araştırma kalitesinin geliştirilmesini sağlayacak faaliyetler yapılması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159061239"/>
                  </a:ext>
                </a:extLst>
              </a:tr>
              <a:tr h="333432">
                <a:tc>
                  <a:txBody>
                    <a:bodyPr/>
                    <a:lstStyle/>
                    <a:p>
                      <a:pPr algn="ctr" fontAlgn="ctr"/>
                      <a:r>
                        <a:rPr lang="tr-TR" sz="1000" b="1" i="0" u="none" strike="noStrike">
                          <a:solidFill>
                            <a:srgbClr val="000000"/>
                          </a:solidFill>
                          <a:effectLst/>
                          <a:latin typeface="Calibri" panose="020F0502020204030204" pitchFamily="34" charset="0"/>
                        </a:rPr>
                        <a:t>AKVAÇAM Çalışanları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Birimin tüm işleyişini yürüttükleri için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Araştırmaları ve çalışmalarının niteliğinin arttırılması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867738203"/>
                  </a:ext>
                </a:extLst>
              </a:tr>
              <a:tr h="333432">
                <a:tc>
                  <a:txBody>
                    <a:bodyPr/>
                    <a:lstStyle/>
                    <a:p>
                      <a:pPr algn="ctr" fontAlgn="ctr"/>
                      <a:r>
                        <a:rPr lang="tr-TR" sz="1000" b="1" i="0" u="none" strike="noStrike" dirty="0">
                          <a:solidFill>
                            <a:srgbClr val="000000"/>
                          </a:solidFill>
                          <a:effectLst/>
                          <a:latin typeface="Calibri" panose="020F0502020204030204" pitchFamily="34" charset="0"/>
                        </a:rPr>
                        <a:t>Genel Sekreterlik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Üniversitedeki en üst idari birim olması ve AKVAÇAM faaliyetlerinin sorunsuz yürütülmesi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İdari süreçlerde iş birliği beklemektedir.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659513874"/>
                  </a:ext>
                </a:extLst>
              </a:tr>
              <a:tr h="333432">
                <a:tc>
                  <a:txBody>
                    <a:bodyPr/>
                    <a:lstStyle/>
                    <a:p>
                      <a:pPr algn="ctr" fontAlgn="ctr"/>
                      <a:r>
                        <a:rPr lang="tr-TR" sz="1000" b="1" i="0" u="none" strike="noStrike">
                          <a:solidFill>
                            <a:srgbClr val="000000"/>
                          </a:solidFill>
                          <a:effectLst/>
                          <a:latin typeface="Calibri" panose="020F0502020204030204" pitchFamily="34" charset="0"/>
                        </a:rPr>
                        <a:t>Lisans öğrencileri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Lisans öğrencilerinin etkinliklere aktif bir şekilde katılımın amaçlanması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Seminerlerden maksimum verim alma ve konuşmacılarla bağlantı kurmayı beklemektedirler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87529262"/>
                  </a:ext>
                </a:extLst>
              </a:tr>
              <a:tr h="333432">
                <a:tc>
                  <a:txBody>
                    <a:bodyPr/>
                    <a:lstStyle/>
                    <a:p>
                      <a:pPr algn="ctr" fontAlgn="ctr"/>
                      <a:r>
                        <a:rPr lang="tr-TR" sz="1000" b="1" i="0" u="none" strike="noStrike">
                          <a:solidFill>
                            <a:srgbClr val="000000"/>
                          </a:solidFill>
                          <a:effectLst/>
                          <a:latin typeface="Calibri" panose="020F0502020204030204" pitchFamily="34" charset="0"/>
                        </a:rPr>
                        <a:t>Yüksek Lisans ve Doktora Öğrencileri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 faaliyetlerine araştırmacı ve katılımcı olarak destek olabilme potansiyelleri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Kendi entellektüel gelişimlerine katkı verilmesi, araştırmalarına destek verilmesi ve yürütülecek projelerde görev almaları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458300749"/>
                  </a:ext>
                </a:extLst>
              </a:tr>
              <a:tr h="333432">
                <a:tc>
                  <a:txBody>
                    <a:bodyPr/>
                    <a:lstStyle/>
                    <a:p>
                      <a:pPr algn="ctr" fontAlgn="ctr"/>
                      <a:r>
                        <a:rPr lang="tr-TR" sz="1000" b="1" i="0" u="none" strike="noStrike">
                          <a:solidFill>
                            <a:srgbClr val="000000"/>
                          </a:solidFill>
                          <a:effectLst/>
                          <a:latin typeface="Calibri" panose="020F0502020204030204" pitchFamily="34" charset="0"/>
                        </a:rPr>
                        <a:t>Rektörlük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Bağlı olduğu birim olması ve AKVAÇAM faaliyetlerine uygunluk verecek makam olması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Üniversitenin akademik ve toplumsal katkı faaliyetlerinin artırılması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806431289"/>
                  </a:ext>
                </a:extLst>
              </a:tr>
              <a:tr h="333432">
                <a:tc>
                  <a:txBody>
                    <a:bodyPr/>
                    <a:lstStyle/>
                    <a:p>
                      <a:pPr algn="ctr" fontAlgn="ctr"/>
                      <a:r>
                        <a:rPr lang="tr-TR" sz="1000" b="1" i="0" u="none" strike="noStrike">
                          <a:solidFill>
                            <a:srgbClr val="000000"/>
                          </a:solidFill>
                          <a:effectLst/>
                          <a:latin typeface="Calibri" panose="020F0502020204030204" pitchFamily="34" charset="0"/>
                        </a:rPr>
                        <a:t>Diğer Araştırma Merkezleri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Birlikte akademik işbirlikleri yapılabiecek kurumlar omlaları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Ortak çalışmalar yapılması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699661676"/>
                  </a:ext>
                </a:extLst>
              </a:tr>
              <a:tr h="333432">
                <a:tc>
                  <a:txBody>
                    <a:bodyPr/>
                    <a:lstStyle/>
                    <a:p>
                      <a:pPr algn="ctr" fontAlgn="ctr"/>
                      <a:endParaRPr lang="tr-TR" sz="10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0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0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416796659"/>
                  </a:ext>
                </a:extLst>
              </a:tr>
            </a:tbl>
          </a:graphicData>
        </a:graphic>
      </p:graphicFrame>
    </p:spTree>
    <p:extLst>
      <p:ext uri="{BB962C8B-B14F-4D97-AF65-F5344CB8AC3E}">
        <p14:creationId xmlns:p14="http://schemas.microsoft.com/office/powerpoint/2010/main" val="459836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1286921627"/>
              </p:ext>
            </p:extLst>
          </p:nvPr>
        </p:nvGraphicFramePr>
        <p:xfrm>
          <a:off x="323528" y="1288031"/>
          <a:ext cx="8623702" cy="5231359"/>
        </p:xfrm>
        <a:graphic>
          <a:graphicData uri="http://schemas.openxmlformats.org/drawingml/2006/table">
            <a:tbl>
              <a:tblPr/>
              <a:tblGrid>
                <a:gridCol w="2760636">
                  <a:extLst>
                    <a:ext uri="{9D8B030D-6E8A-4147-A177-3AD203B41FA5}">
                      <a16:colId xmlns="" xmlns:a16="http://schemas.microsoft.com/office/drawing/2014/main" val="3918363564"/>
                    </a:ext>
                  </a:extLst>
                </a:gridCol>
                <a:gridCol w="2920048">
                  <a:extLst>
                    <a:ext uri="{9D8B030D-6E8A-4147-A177-3AD203B41FA5}">
                      <a16:colId xmlns="" xmlns:a16="http://schemas.microsoft.com/office/drawing/2014/main" val="1683979601"/>
                    </a:ext>
                  </a:extLst>
                </a:gridCol>
                <a:gridCol w="2943018">
                  <a:extLst>
                    <a:ext uri="{9D8B030D-6E8A-4147-A177-3AD203B41FA5}">
                      <a16:colId xmlns="" xmlns:a16="http://schemas.microsoft.com/office/drawing/2014/main" val="259245954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80355102"/>
                  </a:ext>
                </a:extLst>
              </a:tr>
              <a:tr h="333432">
                <a:tc>
                  <a:txBody>
                    <a:bodyPr/>
                    <a:lstStyle/>
                    <a:p>
                      <a:pPr algn="ctr" fontAlgn="ctr"/>
                      <a:r>
                        <a:rPr lang="tr-TR" sz="1000" b="1" i="0" u="none" strike="noStrike" dirty="0">
                          <a:solidFill>
                            <a:srgbClr val="000000"/>
                          </a:solidFill>
                          <a:effectLst/>
                          <a:latin typeface="Calibri" panose="020F0502020204030204" pitchFamily="34" charset="0"/>
                        </a:rPr>
                        <a:t>Lisans üstü öğrenciler/Araştırmacılar</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 faaliyetlerine araştırmacı ve katılımcı olarak destek olabilme potansiyelleri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Kendi entellektüel gelişimlerine katkı verilmesi ve araştırmalarına destek verilmesi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563968908"/>
                  </a:ext>
                </a:extLst>
              </a:tr>
              <a:tr h="333432">
                <a:tc>
                  <a:txBody>
                    <a:bodyPr/>
                    <a:lstStyle/>
                    <a:p>
                      <a:pPr algn="ctr" fontAlgn="ctr"/>
                      <a:r>
                        <a:rPr lang="tr-TR" sz="1000" b="1" i="0" u="none" strike="noStrike">
                          <a:solidFill>
                            <a:srgbClr val="000000"/>
                          </a:solidFill>
                          <a:effectLst/>
                          <a:latin typeface="Calibri" panose="020F0502020204030204" pitchFamily="34" charset="0"/>
                        </a:rPr>
                        <a:t>Merkezi Yönetim Birimleri (Bakanlıklar,Valilikler, Kaymakamlıklar vs)</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 faaliyetlerine proje ortağı, araştırmacı ve katılımcı olarak destek olabilme potansiyelleri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İşbirliklerinin arttırılması ve onların çalışmalarına destek verilmesi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815462751"/>
                  </a:ext>
                </a:extLst>
              </a:tr>
              <a:tr h="333432">
                <a:tc>
                  <a:txBody>
                    <a:bodyPr/>
                    <a:lstStyle/>
                    <a:p>
                      <a:pPr algn="ctr" fontAlgn="ctr"/>
                      <a:r>
                        <a:rPr lang="tr-TR" sz="1000" b="1" i="0" u="none" strike="noStrike">
                          <a:solidFill>
                            <a:srgbClr val="000000"/>
                          </a:solidFill>
                          <a:effectLst/>
                          <a:latin typeface="Calibri" panose="020F0502020204030204" pitchFamily="34" charset="0"/>
                        </a:rPr>
                        <a:t>Yerel Yönetimler (Büyükşehir ve İlçe Belediyeleri)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 faaliyetlerine proje ortağı, araştırmacı ve katılımcı olarak destek olabilme potansiyelleri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İşbirliklerinin arttırılması ve onların çalışmalarına destek verilmesi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782415262"/>
                  </a:ext>
                </a:extLst>
              </a:tr>
              <a:tr h="333432">
                <a:tc>
                  <a:txBody>
                    <a:bodyPr/>
                    <a:lstStyle/>
                    <a:p>
                      <a:pPr algn="ctr" fontAlgn="ctr"/>
                      <a:r>
                        <a:rPr lang="tr-TR" sz="1000" b="1" i="0" u="none" strike="noStrike">
                          <a:solidFill>
                            <a:srgbClr val="000000"/>
                          </a:solidFill>
                          <a:effectLst/>
                          <a:latin typeface="Calibri" panose="020F0502020204030204" pitchFamily="34" charset="0"/>
                        </a:rPr>
                        <a:t>Antalya Organize Sanayi Bölgesinde faaliyet gösteren endüstri kuruluşları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 faaliyetlerine proje ortağı, araştırmacı ve katılımcı olarak destek olabilme potansiyelleri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İşbirliklerinin arttırılması ve onların çalışmalarına destek verilmesi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623855125"/>
                  </a:ext>
                </a:extLst>
              </a:tr>
              <a:tr h="333432">
                <a:tc>
                  <a:txBody>
                    <a:bodyPr/>
                    <a:lstStyle/>
                    <a:p>
                      <a:pPr algn="ctr" fontAlgn="ctr"/>
                      <a:r>
                        <a:rPr lang="tr-TR" sz="1000" b="1" i="0" u="none" strike="noStrike">
                          <a:solidFill>
                            <a:srgbClr val="000000"/>
                          </a:solidFill>
                          <a:effectLst/>
                          <a:latin typeface="Calibri" panose="020F0502020204030204" pitchFamily="34" charset="0"/>
                        </a:rPr>
                        <a:t>Antalya Meslek Örgütleri (Üretici Birlikleri, Kooperatifler)</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 faaliyetlerine proje ortağı, araştırmacı ve katılımcı olarak destek olabilme potansiyelleri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İşbirliklerinin arttırılması ve onların çalışmalarına destek verilmesi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905291738"/>
                  </a:ext>
                </a:extLst>
              </a:tr>
              <a:tr h="333432">
                <a:tc>
                  <a:txBody>
                    <a:bodyPr/>
                    <a:lstStyle/>
                    <a:p>
                      <a:pPr algn="ctr" fontAlgn="ctr"/>
                      <a:r>
                        <a:rPr lang="tr-TR" sz="1000" b="1" i="0" u="none" strike="noStrike">
                          <a:solidFill>
                            <a:srgbClr val="000000"/>
                          </a:solidFill>
                          <a:effectLst/>
                          <a:latin typeface="Calibri" panose="020F0502020204030204" pitchFamily="34" charset="0"/>
                        </a:rPr>
                        <a:t>Antalya Ticaret ve Sanayi Odası (ATSO)</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 faaliyetlerine proje ortağı, araştırmacı ve katılımcı olarak destek olabilme potansiyelleri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İşbirliklerinin arttırılması ve onların çalışmalarına destek verilmesi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682409110"/>
                  </a:ext>
                </a:extLst>
              </a:tr>
              <a:tr h="333432">
                <a:tc>
                  <a:txBody>
                    <a:bodyPr/>
                    <a:lstStyle/>
                    <a:p>
                      <a:pPr algn="ctr" fontAlgn="ctr"/>
                      <a:r>
                        <a:rPr lang="tr-TR" sz="1000" b="1" i="0" u="none" strike="noStrike">
                          <a:solidFill>
                            <a:srgbClr val="000000"/>
                          </a:solidFill>
                          <a:effectLst/>
                          <a:latin typeface="Calibri" panose="020F0502020204030204" pitchFamily="34" charset="0"/>
                        </a:rPr>
                        <a:t> Medya Kuruluşları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 faaliyetlerinin kamuoyuna duyurulması ve tanınırlığının artırılması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Şehirdeki bilimsel faaliyetlerin görünür hale gelmesi ve haber değeri taşıması.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159061239"/>
                  </a:ext>
                </a:extLst>
              </a:tr>
              <a:tr h="333432">
                <a:tc>
                  <a:txBody>
                    <a:bodyPr/>
                    <a:lstStyle/>
                    <a:p>
                      <a:pPr algn="ctr" fontAlgn="ctr"/>
                      <a:r>
                        <a:rPr lang="tr-TR" sz="1000" b="1" i="0" u="none" strike="noStrike">
                          <a:solidFill>
                            <a:srgbClr val="000000"/>
                          </a:solidFill>
                          <a:effectLst/>
                          <a:latin typeface="Calibri" panose="020F0502020204030204" pitchFamily="34" charset="0"/>
                        </a:rPr>
                        <a:t>Sivil Toplum Kuruluşları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 faaliyetlerine proje ortağı, araştırmacı ve katılımcı olarak destek olabilme potansiyelleri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İşbirliklerinin arttırılması ve onların çalışmalarına destek verilmesi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867738203"/>
                  </a:ext>
                </a:extLst>
              </a:tr>
              <a:tr h="333432">
                <a:tc>
                  <a:txBody>
                    <a:bodyPr/>
                    <a:lstStyle/>
                    <a:p>
                      <a:pPr algn="ctr" fontAlgn="ctr"/>
                      <a:r>
                        <a:rPr lang="tr-TR" sz="1000" b="1" i="0" u="none" strike="noStrike">
                          <a:solidFill>
                            <a:srgbClr val="000000"/>
                          </a:solidFill>
                          <a:effectLst/>
                          <a:latin typeface="Calibri" panose="020F0502020204030204" pitchFamily="34" charset="0"/>
                        </a:rPr>
                        <a:t>Yüksek Öğretim Kurulu</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Üniversitelere bağlı araştırma ve uygulama merkezlerinin bünyelerinde barındırmaları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Mevzuata uygun akademik faaliyetler düzenlenmesi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659513874"/>
                  </a:ext>
                </a:extLst>
              </a:tr>
              <a:tr h="333432">
                <a:tc>
                  <a:txBody>
                    <a:bodyPr/>
                    <a:lstStyle/>
                    <a:p>
                      <a:pPr algn="ctr" fontAlgn="ctr"/>
                      <a:r>
                        <a:rPr lang="tr-TR" sz="1000" b="1" i="0" u="none" strike="noStrike">
                          <a:solidFill>
                            <a:srgbClr val="000000"/>
                          </a:solidFill>
                          <a:effectLst/>
                          <a:latin typeface="Calibri" panose="020F0502020204030204" pitchFamily="34" charset="0"/>
                        </a:rPr>
                        <a:t>Yükseköğretim Kalite Kurulu</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Üniversiteler için ortak akrediyasyon politikalarının yönlendirici olması sebebiyle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Mevzuata uygun akademik faaliyetler düzenlenmesi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87529262"/>
                  </a:ext>
                </a:extLst>
              </a:tr>
              <a:tr h="333432">
                <a:tc>
                  <a:txBody>
                    <a:bodyPr/>
                    <a:lstStyle/>
                    <a:p>
                      <a:pPr algn="ctr" fontAlgn="ctr"/>
                      <a:r>
                        <a:rPr lang="tr-TR" sz="1000" b="1" i="0" u="none" strike="noStrike">
                          <a:solidFill>
                            <a:srgbClr val="000000"/>
                          </a:solidFill>
                          <a:effectLst/>
                          <a:latin typeface="Calibri" panose="020F0502020204030204" pitchFamily="34" charset="0"/>
                        </a:rPr>
                        <a:t>Bağımsız Denetim Kuruluşu</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Dış denetimleri gerçekleştirmesi sebebiyle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Mevzuata uygun olarak dış denetimleri gerçekleştirmesi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458300749"/>
                  </a:ext>
                </a:extLst>
              </a:tr>
              <a:tr h="333432">
                <a:tc>
                  <a:txBody>
                    <a:bodyPr/>
                    <a:lstStyle/>
                    <a:p>
                      <a:pPr algn="ctr" fontAlgn="ctr"/>
                      <a:endParaRPr lang="tr-TR" sz="1000" b="1" i="0" u="none" strike="noStrike">
                        <a:solidFill>
                          <a:srgbClr val="000000"/>
                        </a:solidFill>
                        <a:effectLst/>
                        <a:latin typeface="Calibri" panose="020F0502020204030204" pitchFamily="34" charset="0"/>
                      </a:endParaRP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000" b="0" i="0" u="none" strike="noStrike">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0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806431289"/>
                  </a:ext>
                </a:extLst>
              </a:tr>
              <a:tr h="333432">
                <a:tc>
                  <a:txBody>
                    <a:bodyPr/>
                    <a:lstStyle/>
                    <a:p>
                      <a:pPr algn="ctr" fontAlgn="ctr"/>
                      <a:endParaRPr lang="tr-TR" sz="1000" b="1" i="0" u="none" strike="noStrike">
                        <a:solidFill>
                          <a:srgbClr val="000000"/>
                        </a:solidFill>
                        <a:effectLst/>
                        <a:latin typeface="Calibri" panose="020F0502020204030204" pitchFamily="34" charset="0"/>
                      </a:endParaRP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000" b="0" i="0" u="none" strike="noStrike">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0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699661676"/>
                  </a:ext>
                </a:extLst>
              </a:tr>
              <a:tr h="333432">
                <a:tc>
                  <a:txBody>
                    <a:bodyPr/>
                    <a:lstStyle/>
                    <a:p>
                      <a:pPr algn="ctr" fontAlgn="ctr"/>
                      <a:endParaRPr lang="tr-TR" sz="10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0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0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416796659"/>
                  </a:ext>
                </a:extLst>
              </a:tr>
            </a:tbl>
          </a:graphicData>
        </a:graphic>
      </p:graphicFrame>
    </p:spTree>
    <p:extLst>
      <p:ext uri="{BB962C8B-B14F-4D97-AF65-F5344CB8AC3E}">
        <p14:creationId xmlns:p14="http://schemas.microsoft.com/office/powerpoint/2010/main" val="1015958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10659756"/>
              </p:ext>
            </p:extLst>
          </p:nvPr>
        </p:nvGraphicFramePr>
        <p:xfrm>
          <a:off x="1696178" y="1385082"/>
          <a:ext cx="5472441" cy="5505075"/>
        </p:xfrm>
        <a:graphic>
          <a:graphicData uri="http://schemas.openxmlformats.org/drawingml/2006/table">
            <a:tbl>
              <a:tblPr/>
              <a:tblGrid>
                <a:gridCol w="1041192">
                  <a:extLst>
                    <a:ext uri="{9D8B030D-6E8A-4147-A177-3AD203B41FA5}">
                      <a16:colId xmlns="" xmlns:a16="http://schemas.microsoft.com/office/drawing/2014/main" val="3918363564"/>
                    </a:ext>
                  </a:extLst>
                </a:gridCol>
                <a:gridCol w="1101315">
                  <a:extLst>
                    <a:ext uri="{9D8B030D-6E8A-4147-A177-3AD203B41FA5}">
                      <a16:colId xmlns="" xmlns:a16="http://schemas.microsoft.com/office/drawing/2014/main" val="1683979601"/>
                    </a:ext>
                  </a:extLst>
                </a:gridCol>
                <a:gridCol w="1109978">
                  <a:extLst>
                    <a:ext uri="{9D8B030D-6E8A-4147-A177-3AD203B41FA5}">
                      <a16:colId xmlns="" xmlns:a16="http://schemas.microsoft.com/office/drawing/2014/main" val="2592459544"/>
                    </a:ext>
                  </a:extLst>
                </a:gridCol>
                <a:gridCol w="1109978">
                  <a:extLst>
                    <a:ext uri="{9D8B030D-6E8A-4147-A177-3AD203B41FA5}">
                      <a16:colId xmlns="" xmlns:a16="http://schemas.microsoft.com/office/drawing/2014/main" val="3383282758"/>
                    </a:ext>
                  </a:extLst>
                </a:gridCol>
                <a:gridCol w="1109978">
                  <a:extLst>
                    <a:ext uri="{9D8B030D-6E8A-4147-A177-3AD203B41FA5}">
                      <a16:colId xmlns="" xmlns:a16="http://schemas.microsoft.com/office/drawing/2014/main" val="494559924"/>
                    </a:ext>
                  </a:extLst>
                </a:gridCol>
              </a:tblGrid>
              <a:tr h="44019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80355102"/>
                  </a:ext>
                </a:extLst>
              </a:tr>
              <a:tr h="1335771">
                <a:tc>
                  <a:txBody>
                    <a:bodyPr/>
                    <a:lstStyle/>
                    <a:p>
                      <a:pPr algn="ctr" fontAlgn="ctr"/>
                      <a:r>
                        <a:rPr lang="tr-TR" sz="1400" b="0" i="0" u="none" strike="noStrike" dirty="0" smtClean="0">
                          <a:solidFill>
                            <a:srgbClr val="000000"/>
                          </a:solidFill>
                          <a:effectLst/>
                          <a:latin typeface="Calibri" panose="020F0502020204030204" pitchFamily="34" charset="0"/>
                        </a:rPr>
                        <a:t>Kısmi Zamanlı Öğrenci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kişi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2</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2025 yılı Mart ayında planlanan Uluslararası Göç Sempozyumunda çalışmak üzere</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563968908"/>
                  </a:ext>
                </a:extLst>
              </a:tr>
              <a:tr h="260555">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815462751"/>
                  </a:ext>
                </a:extLst>
              </a:tr>
              <a:tr h="260555">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782415262"/>
                  </a:ext>
                </a:extLst>
              </a:tr>
              <a:tr h="260555">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623855125"/>
                  </a:ext>
                </a:extLst>
              </a:tr>
              <a:tr h="260555">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905291738"/>
                  </a:ext>
                </a:extLst>
              </a:tr>
              <a:tr h="260555">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682409110"/>
                  </a:ext>
                </a:extLst>
              </a:tr>
              <a:tr h="260555">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159061239"/>
                  </a:ext>
                </a:extLst>
              </a:tr>
              <a:tr h="260555">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867738203"/>
                  </a:ext>
                </a:extLst>
              </a:tr>
              <a:tr h="260555">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659513874"/>
                  </a:ext>
                </a:extLst>
              </a:tr>
              <a:tr h="260555">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87529262"/>
                  </a:ext>
                </a:extLst>
              </a:tr>
              <a:tr h="260555">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458300749"/>
                  </a:ext>
                </a:extLst>
              </a:tr>
              <a:tr h="260555">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806431289"/>
                  </a:ext>
                </a:extLst>
              </a:tr>
              <a:tr h="260555">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699661676"/>
                  </a:ext>
                </a:extLst>
              </a:tr>
              <a:tr h="228841">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416796659"/>
                  </a:ext>
                </a:extLst>
              </a:tr>
            </a:tbl>
          </a:graphicData>
        </a:graphic>
      </p:graphicFrame>
    </p:spTree>
    <p:extLst>
      <p:ext uri="{BB962C8B-B14F-4D97-AF65-F5344CB8AC3E}">
        <p14:creationId xmlns:p14="http://schemas.microsoft.com/office/powerpoint/2010/main" val="449389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3751551715"/>
              </p:ext>
            </p:extLst>
          </p:nvPr>
        </p:nvGraphicFramePr>
        <p:xfrm>
          <a:off x="545122" y="1801446"/>
          <a:ext cx="8203223" cy="3119120"/>
        </p:xfrm>
        <a:graphic>
          <a:graphicData uri="http://schemas.openxmlformats.org/drawingml/2006/table">
            <a:tbl>
              <a:tblPr firstRow="1" bandRow="1">
                <a:tableStyleId>{3B4B98B0-60AC-42C2-AFA5-B58CD77FA1E5}</a:tableStyleId>
              </a:tblPr>
              <a:tblGrid>
                <a:gridCol w="1828801">
                  <a:extLst>
                    <a:ext uri="{9D8B030D-6E8A-4147-A177-3AD203B41FA5}">
                      <a16:colId xmlns="" xmlns:a16="http://schemas.microsoft.com/office/drawing/2014/main" val="3521804200"/>
                    </a:ext>
                  </a:extLst>
                </a:gridCol>
                <a:gridCol w="6374422">
                  <a:extLst>
                    <a:ext uri="{9D8B030D-6E8A-4147-A177-3AD203B41FA5}">
                      <a16:colId xmlns="" xmlns:a16="http://schemas.microsoft.com/office/drawing/2014/main" val="2784112581"/>
                    </a:ext>
                  </a:extLst>
                </a:gridCol>
              </a:tblGrid>
              <a:tr h="370840">
                <a:tc gridSpan="2">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 Z1- Merkezin yeni faaliyete geçmiş olması ve dolayısıyla geçmişinde gerçekleştirdiği proje çalışmalarının mevcut olmaması</a:t>
                      </a:r>
                      <a:endParaRPr lang="tr-TR" dirty="0">
                        <a:solidFill>
                          <a:srgbClr val="0C0D0D"/>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tc hMerge="1">
                  <a:txBody>
                    <a:bodyPr/>
                    <a:lstStyle/>
                    <a:p>
                      <a:endParaRPr lang="tr-TR"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 xmlns:a16="http://schemas.microsoft.com/office/drawing/2014/main" val="2463863686"/>
                  </a:ext>
                </a:extLst>
              </a:tr>
              <a:tr h="370840">
                <a:tc gridSpan="2">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smtClean="0">
                          <a:solidFill>
                            <a:srgbClr val="0C0D0D"/>
                          </a:solidFill>
                        </a:rPr>
                        <a:t>:31.08.2024</a:t>
                      </a:r>
                      <a:endParaRPr lang="tr-TR" dirty="0">
                        <a:solidFill>
                          <a:srgbClr val="0C0D0D"/>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hMerge="1">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 xmlns:a16="http://schemas.microsoft.com/office/drawing/2014/main" val="3702495391"/>
                  </a:ext>
                </a:extLst>
              </a:tr>
              <a:tr h="370840">
                <a:tc gridSpan="2">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r>
                        <a:rPr lang="tr-TR" baseline="0" dirty="0" smtClean="0">
                          <a:solidFill>
                            <a:srgbClr val="0C0D0D"/>
                          </a:solidFill>
                        </a:rPr>
                        <a:t>: AKVAÇAM Yönetim Kurulu</a:t>
                      </a:r>
                      <a:endParaRPr lang="tr-TR" dirty="0">
                        <a:solidFill>
                          <a:srgbClr val="0C0D0D"/>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hMerge="1">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smtClean="0">
                          <a:solidFill>
                            <a:schemeClr val="tx2"/>
                          </a:solidFill>
                        </a:rPr>
                        <a:t>Bir önceki dönemde belirlenen başvuru yapılabilecek projelerde görev alabilme için yapılması gereken yazışmaların planlanması</a:t>
                      </a:r>
                    </a:p>
                    <a:p>
                      <a:endParaRPr lang="tr-TR" dirty="0" smtClean="0">
                        <a:solidFill>
                          <a:schemeClr val="tx2"/>
                        </a:solidFill>
                      </a:endParaRPr>
                    </a:p>
                    <a:p>
                      <a:r>
                        <a:rPr lang="tr-TR" dirty="0" smtClean="0">
                          <a:solidFill>
                            <a:schemeClr val="tx2"/>
                          </a:solidFill>
                        </a:rPr>
                        <a:t>Avrupa Birliği ya da bölgesel odaklı kalkınma projelerine katılım sağlayabilmek için öncelikle TÜBİTAK ya da BAKA destekli projelerden en az birine proje önerisi hazırlanıp başvurulması</a:t>
                      </a:r>
                      <a:endParaRPr lang="tr-TR" dirty="0">
                        <a:solidFill>
                          <a:schemeClr val="tx2"/>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3006109038"/>
                  </a:ext>
                </a:extLst>
              </a:tr>
            </a:tbl>
          </a:graphicData>
        </a:graphic>
      </p:graphicFrame>
    </p:spTree>
    <p:extLst>
      <p:ext uri="{BB962C8B-B14F-4D97-AF65-F5344CB8AC3E}">
        <p14:creationId xmlns:p14="http://schemas.microsoft.com/office/powerpoint/2010/main" val="3238730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3725234161"/>
              </p:ext>
            </p:extLst>
          </p:nvPr>
        </p:nvGraphicFramePr>
        <p:xfrm>
          <a:off x="545122" y="1801446"/>
          <a:ext cx="8203223" cy="3667760"/>
        </p:xfrm>
        <a:graphic>
          <a:graphicData uri="http://schemas.openxmlformats.org/drawingml/2006/table">
            <a:tbl>
              <a:tblPr firstRow="1" bandRow="1">
                <a:tableStyleId>{3B4B98B0-60AC-42C2-AFA5-B58CD77FA1E5}</a:tableStyleId>
              </a:tblPr>
              <a:tblGrid>
                <a:gridCol w="1828801">
                  <a:extLst>
                    <a:ext uri="{9D8B030D-6E8A-4147-A177-3AD203B41FA5}">
                      <a16:colId xmlns="" xmlns:a16="http://schemas.microsoft.com/office/drawing/2014/main" val="3521804200"/>
                    </a:ext>
                  </a:extLst>
                </a:gridCol>
                <a:gridCol w="6374422">
                  <a:extLst>
                    <a:ext uri="{9D8B030D-6E8A-4147-A177-3AD203B41FA5}">
                      <a16:colId xmlns="" xmlns:a16="http://schemas.microsoft.com/office/drawing/2014/main" val="2784112581"/>
                    </a:ext>
                  </a:extLst>
                </a:gridCol>
              </a:tblGrid>
              <a:tr h="370840">
                <a:tc gridSpan="2">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 T3-Antalya sınırları içerisinde faaliyet gösteren  endüstri kuruluşlarının birçoğunun üniversiteler ile birlikte yürütülebilecek projelerin süreçleri ve önemi hakkında bilgi eksikliği</a:t>
                      </a:r>
                      <a:endParaRPr lang="tr-TR" dirty="0">
                        <a:solidFill>
                          <a:srgbClr val="0C0D0D"/>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tc hMerge="1">
                  <a:txBody>
                    <a:bodyPr/>
                    <a:lstStyle/>
                    <a:p>
                      <a:endParaRPr lang="tr-TR"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 xmlns:a16="http://schemas.microsoft.com/office/drawing/2014/main" val="2463863686"/>
                  </a:ext>
                </a:extLst>
              </a:tr>
              <a:tr h="370840">
                <a:tc gridSpan="2">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smtClean="0">
                          <a:solidFill>
                            <a:srgbClr val="0C0D0D"/>
                          </a:solidFill>
                        </a:rPr>
                        <a:t>:31.08.2024</a:t>
                      </a:r>
                      <a:endParaRPr lang="tr-TR" dirty="0">
                        <a:solidFill>
                          <a:srgbClr val="0C0D0D"/>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hMerge="1">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 xmlns:a16="http://schemas.microsoft.com/office/drawing/2014/main" val="3702495391"/>
                  </a:ext>
                </a:extLst>
              </a:tr>
              <a:tr h="370840">
                <a:tc gridSpan="2">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r>
                        <a:rPr lang="tr-TR" baseline="0" dirty="0" smtClean="0">
                          <a:solidFill>
                            <a:srgbClr val="0C0D0D"/>
                          </a:solidFill>
                        </a:rPr>
                        <a:t>: AKVAÇAM Yönetim Kurulu</a:t>
                      </a:r>
                      <a:endParaRPr lang="tr-TR" dirty="0">
                        <a:solidFill>
                          <a:srgbClr val="0C0D0D"/>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hMerge="1">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smtClean="0">
                          <a:solidFill>
                            <a:schemeClr val="tx2"/>
                          </a:solidFill>
                        </a:rPr>
                        <a:t>AKVAÇAM tarafından proje fırsatları ve söz konusu projelerin işletmelere sağlayacağı katkıların anlatılabileceği görüşmelerde aktarılacak sunumların içeriklerinin hazırlanması</a:t>
                      </a:r>
                    </a:p>
                    <a:p>
                      <a:endParaRPr lang="tr-TR" dirty="0" smtClean="0">
                        <a:solidFill>
                          <a:schemeClr val="tx2"/>
                        </a:solidFill>
                      </a:endParaRPr>
                    </a:p>
                    <a:p>
                      <a:r>
                        <a:rPr lang="tr-TR" dirty="0" smtClean="0">
                          <a:solidFill>
                            <a:schemeClr val="tx2"/>
                          </a:solidFill>
                        </a:rPr>
                        <a:t>AKVAÇAM tarafından proje fırsatları ve söz konusu projelerin işletmelere sağlayacağı katkıların anlatılabileceği görüşmeler düzenlemek</a:t>
                      </a:r>
                      <a:endParaRPr lang="tr-TR" dirty="0">
                        <a:solidFill>
                          <a:schemeClr val="tx2"/>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3006109038"/>
                  </a:ext>
                </a:extLst>
              </a:tr>
            </a:tbl>
          </a:graphicData>
        </a:graphic>
      </p:graphicFrame>
    </p:spTree>
    <p:extLst>
      <p:ext uri="{BB962C8B-B14F-4D97-AF65-F5344CB8AC3E}">
        <p14:creationId xmlns:p14="http://schemas.microsoft.com/office/powerpoint/2010/main" val="3558588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540</TotalTime>
  <Words>1592</Words>
  <Application>Microsoft Office PowerPoint</Application>
  <PresentationFormat>Ekran Gösterisi (4:3)</PresentationFormat>
  <Paragraphs>244</Paragraphs>
  <Slides>21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21</vt:i4>
      </vt:variant>
    </vt:vector>
  </HeadingPairs>
  <TitlesOfParts>
    <vt:vector size="28" baseType="lpstr">
      <vt:lpstr>Arial</vt:lpstr>
      <vt:lpstr>Calibri</vt:lpstr>
      <vt:lpstr>Calibri Light</vt:lpstr>
      <vt:lpstr>Symbol</vt:lpstr>
      <vt:lpstr>Times New Roman</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Windows User</cp:lastModifiedBy>
  <cp:revision>81</cp:revision>
  <dcterms:created xsi:type="dcterms:W3CDTF">2020-01-20T10:44:30Z</dcterms:created>
  <dcterms:modified xsi:type="dcterms:W3CDTF">2024-05-24T10:36:17Z</dcterms:modified>
</cp:coreProperties>
</file>