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88" r:id="rId3"/>
    <p:sldId id="347" r:id="rId4"/>
    <p:sldId id="346" r:id="rId5"/>
    <p:sldId id="320" r:id="rId6"/>
    <p:sldId id="363" r:id="rId7"/>
    <p:sldId id="364" r:id="rId8"/>
    <p:sldId id="366" r:id="rId9"/>
    <p:sldId id="285" r:id="rId10"/>
    <p:sldId id="367" r:id="rId11"/>
    <p:sldId id="353" r:id="rId12"/>
    <p:sldId id="369" r:id="rId13"/>
    <p:sldId id="370" r:id="rId14"/>
    <p:sldId id="371" r:id="rId15"/>
    <p:sldId id="358" r:id="rId16"/>
    <p:sldId id="357" r:id="rId17"/>
    <p:sldId id="352" r:id="rId18"/>
    <p:sldId id="304" r:id="rId19"/>
    <p:sldId id="359" r:id="rId20"/>
    <p:sldId id="360" r:id="rId21"/>
    <p:sldId id="361" r:id="rId22"/>
    <p:sldId id="362" r:id="rId23"/>
    <p:sldId id="278" r:id="rId24"/>
    <p:sldId id="368"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47"/>
            <p14:sldId id="346"/>
            <p14:sldId id="320"/>
            <p14:sldId id="363"/>
            <p14:sldId id="364"/>
            <p14:sldId id="366"/>
            <p14:sldId id="285"/>
            <p14:sldId id="367"/>
            <p14:sldId id="353"/>
            <p14:sldId id="369"/>
            <p14:sldId id="370"/>
            <p14:sldId id="371"/>
            <p14:sldId id="358"/>
            <p14:sldId id="357"/>
            <p14:sldId id="352"/>
            <p14:sldId id="304"/>
            <p14:sldId id="359"/>
            <p14:sldId id="360"/>
            <p14:sldId id="361"/>
            <p14:sldId id="362"/>
            <p14:sldId id="278"/>
            <p14:sldId id="3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D0D"/>
    <a:srgbClr val="0F2303"/>
    <a:srgbClr val="122454"/>
    <a:srgbClr val="001626"/>
    <a:srgbClr val="7AEE32"/>
    <a:srgbClr val="E626AF"/>
    <a:srgbClr val="1F0620"/>
    <a:srgbClr val="020424"/>
    <a:srgbClr val="D9D9D9"/>
    <a:srgbClr val="1222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674"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eslihan.karbuga\OneDrive%20-%20Antalya%20Bilim%20University\Desktop\ANKET%20ANAL&#304;ZLER&#304;\HASTA%20ANKET%20ANAL&#304;ZLER&#304;\2022\AD-AF-0010%202022-ADSUAM%20Ekim%20Ay&#305;%20Hasta%20Anket%20Analiz%20Formu.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iuchqfsx011\everyone\Bilimdent\Anketler\Hasta%20Memnuniyet%20Anketleri%20Analizi\2023\10-2023%20Ekim%20Ay&#305;%20Hasta%20Anket%20Analiz%20Formu.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iuchqfsx011\everyone\Bilimdent\Anketler\Hasta%20Memnuniyet%20Anketleri%20Analizi\2023\11-2023%20Kas&#305;m%20Ay&#305;%20Hasta%20Anket%20Analiz%20Formu.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iuchqfsx011\everyone\Bilimdent\Anketler\Hasta%20Memnuniyet%20Anketleri%20Analizi\2023\12-2023%20Aral&#305;k%20Ay&#305;%20Hasta%20Anket%20Analiz%20Formu.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tr-TR" b="1">
                <a:solidFill>
                  <a:sysClr val="windowText" lastClr="000000"/>
                </a:solidFill>
              </a:rPr>
              <a:t>2022 Ekim </a:t>
            </a:r>
            <a:r>
              <a:rPr lang="tr-TR" b="1" baseline="0">
                <a:solidFill>
                  <a:sysClr val="windowText" lastClr="000000"/>
                </a:solidFill>
              </a:rPr>
              <a:t>Ayı Hasta </a:t>
            </a:r>
            <a:r>
              <a:rPr lang="en-US" b="1">
                <a:solidFill>
                  <a:sysClr val="windowText" lastClr="000000"/>
                </a:solidFill>
              </a:rPr>
              <a:t>Memnuniyet Anket</a:t>
            </a:r>
            <a:r>
              <a:rPr lang="en-US" b="1" baseline="0">
                <a:solidFill>
                  <a:sysClr val="windowText" lastClr="000000"/>
                </a:solidFill>
              </a:rPr>
              <a:t> Analizi</a:t>
            </a:r>
            <a:endParaRPr lang="en-US" b="1">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tr-TR"/>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504925584"/>
        <c:axId val="504926000"/>
      </c:barChart>
      <c:catAx>
        <c:axId val="50492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tr-TR"/>
          </a:p>
        </c:txPr>
        <c:crossAx val="504926000"/>
        <c:crosses val="autoZero"/>
        <c:auto val="1"/>
        <c:lblAlgn val="ctr"/>
        <c:lblOffset val="100"/>
        <c:noMultiLvlLbl val="0"/>
      </c:catAx>
      <c:valAx>
        <c:axId val="5049260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504925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tr-TR" b="1">
                <a:solidFill>
                  <a:sysClr val="windowText" lastClr="000000"/>
                </a:solidFill>
              </a:rPr>
              <a:t>2023 Ekim </a:t>
            </a:r>
            <a:r>
              <a:rPr lang="tr-TR" b="1" baseline="0">
                <a:solidFill>
                  <a:sysClr val="windowText" lastClr="000000"/>
                </a:solidFill>
              </a:rPr>
              <a:t>Ayı Hasta </a:t>
            </a:r>
            <a:r>
              <a:rPr lang="en-US" b="1">
                <a:solidFill>
                  <a:sysClr val="windowText" lastClr="000000"/>
                </a:solidFill>
              </a:rPr>
              <a:t>Memnuniyet Anket</a:t>
            </a:r>
            <a:r>
              <a:rPr lang="en-US" b="1" baseline="0">
                <a:solidFill>
                  <a:sysClr val="windowText" lastClr="000000"/>
                </a:solidFill>
              </a:rPr>
              <a:t> Analizi</a:t>
            </a:r>
            <a:endParaRPr lang="en-US" b="1">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tr-TR"/>
        </a:p>
      </c:txPr>
    </c:title>
    <c:autoTitleDeleted val="0"/>
    <c:plotArea>
      <c:layout/>
      <c:barChart>
        <c:barDir val="col"/>
        <c:grouping val="clustered"/>
        <c:varyColors val="0"/>
        <c:ser>
          <c:idx val="0"/>
          <c:order val="0"/>
          <c:spPr>
            <a:solidFill>
              <a:schemeClr val="accent1"/>
            </a:solidFill>
            <a:ln>
              <a:noFill/>
            </a:ln>
            <a:effectLst/>
          </c:spPr>
          <c:invertIfNegative val="0"/>
          <c:dLbls>
            <c:dLbl>
              <c:idx val="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7030A0"/>
                      </a:solidFill>
                      <a:latin typeface="+mn-lt"/>
                      <a:ea typeface="+mn-ea"/>
                      <a:cs typeface="+mn-cs"/>
                    </a:defRPr>
                  </a:pPr>
                  <a:endParaRPr lang="tr-TR"/>
                </a:p>
              </c:txPr>
              <c:showLegendKey val="0"/>
              <c:showVal val="1"/>
              <c:showCatName val="0"/>
              <c:showSerName val="0"/>
              <c:showPercent val="0"/>
              <c:showBubbleSize val="0"/>
              <c:extLst>
                <c:ext xmlns:c16="http://schemas.microsoft.com/office/drawing/2014/chart" uri="{C3380CC4-5D6E-409C-BE32-E72D297353CC}">
                  <c16:uniqueId val="{00000000-1843-491A-B7AE-06A895516D6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Sayfa1!$A$2:$S$2</c:f>
              <c:strCache>
                <c:ptCount val="19"/>
                <c:pt idx="0">
                  <c:v>1.Sağlık kuruluşuna ulaşımda zorluk yaşamadım. / I did not have any difficulty getting to the health  facility.</c:v>
                </c:pt>
                <c:pt idx="1">
                  <c:v>2.Danışma ve yönlendirme hizmetleri yeterliydi. / Consultation and guiding services were adequate.</c:v>
                </c:pt>
                <c:pt idx="2">
                  <c:v>3.Sağlık kuruluşu içinde ulaşmam gereken birimlere kolaylıkla ulaşabildim. / I can easily access any unit within the health institution when I need.</c:v>
                </c:pt>
                <c:pt idx="3">
                  <c:v>4.Kayıt işlemleri için çok beklemedim. / I did not have to wait too long for registration.</c:v>
                </c:pt>
                <c:pt idx="4">
                  <c:v>5.Muayene olacağım doktoru kendim seçtim. / I personally chose the physician to examine me.</c:v>
                </c:pt>
                <c:pt idx="5">
                  <c:v>6.Bekleme alanının fiziki koşulları yeterliydi.  / The physical conditions of the waiting lounge were adequate.</c:v>
                </c:pt>
                <c:pt idx="6">
                  <c:v>7.Muayene olmak için beklediğim süre uygundu.  / The waiting time for the examination was convenient.</c:v>
                </c:pt>
                <c:pt idx="7">
                  <c:v>8.Muayene ve tedavi alanlarının fiziki koşulları yeterliydi. / The physical conditions of the examination and treatment areas were adequate. </c:v>
                </c:pt>
                <c:pt idx="8">
                  <c:v>9.Doktorumun bana ayırdığı süre yeterliydi.  / The time allocated to me by the physician was adequate.</c:v>
                </c:pt>
                <c:pt idx="9">
                  <c:v>10.Tetkikler (Radyoloji/Röntgen) için verilen randevu süreleri uygundu. / The appointment duration for the medical workups (Radiology/X-Ray) was convenient.</c:v>
                </c:pt>
                <c:pt idx="10">
                  <c:v>11.Tetkikler (Radyoloji/Röntgen) sonuçlarımı belirtilen süre içerisinde aldım. / I received the results for the medical workups (Radiology/X-Ray) within the promised period.</c:v>
                </c:pt>
                <c:pt idx="11">
                  <c:v>12.Doktorum tarafından tedavim ile ilgili yeterli bilgilendirme yapıldı. / I have been adequately informed by my physician regarding my treatment.</c:v>
                </c:pt>
                <c:pt idx="12">
                  <c:v>13.Tetkik ve tedavim sırasında kişisel mahremiyetime özen gösterildi. / My personal privacy was protected during the medical workups and treatments.</c:v>
                </c:pt>
                <c:pt idx="13">
                  <c:v>14.Yardımcı personelin bana karşı davranışları nezaket kurallarına uygundu.  / The behavior of the assisting personnel was kind.</c:v>
                </c:pt>
                <c:pt idx="14">
                  <c:v>15.Sağlık kuruluşu genel olarak temizdi.  / The health institution was clean overall.</c:v>
                </c:pt>
                <c:pt idx="15">
                  <c:v>16.Sağlık kuruluşunun sunmuş olduğu hizmetler beklentilerimi karşıladı.  / The services provided by the health institution have met my expectations.</c:v>
                </c:pt>
                <c:pt idx="16">
                  <c:v>17.Bu sağlık kuruluşundan, hiç kimsenin yardımına ihtiyaç duymadan hizmet alabilirim.  / I can receive service in this institution without needing to get help from anyone. </c:v>
                </c:pt>
                <c:pt idx="17">
                  <c:v>18.Bu sağlık kuruluşunu aileme ve arkadaşlarıma tavsiye ederim.  / I would recommend this health institution to my family and friends.</c:v>
                </c:pt>
                <c:pt idx="18">
                  <c:v>Ortalama</c:v>
                </c:pt>
              </c:strCache>
            </c:strRef>
          </c:cat>
          <c:val>
            <c:numRef>
              <c:f>Sayfa1!$A$28:$S$28</c:f>
              <c:numCache>
                <c:formatCode>0%</c:formatCode>
                <c:ptCount val="19"/>
                <c:pt idx="0">
                  <c:v>0.87200000000000011</c:v>
                </c:pt>
                <c:pt idx="1">
                  <c:v>0.98333333333333339</c:v>
                </c:pt>
                <c:pt idx="2">
                  <c:v>0.98333333333333339</c:v>
                </c:pt>
                <c:pt idx="3">
                  <c:v>0.97599999999999998</c:v>
                </c:pt>
                <c:pt idx="4">
                  <c:v>0.76190476190476186</c:v>
                </c:pt>
                <c:pt idx="5">
                  <c:v>0.98333333333333339</c:v>
                </c:pt>
                <c:pt idx="6">
                  <c:v>0.96799999999999997</c:v>
                </c:pt>
                <c:pt idx="7">
                  <c:v>0.99166666666666659</c:v>
                </c:pt>
                <c:pt idx="8">
                  <c:v>0.97599999999999998</c:v>
                </c:pt>
                <c:pt idx="9">
                  <c:v>0.95454545454545447</c:v>
                </c:pt>
                <c:pt idx="10">
                  <c:v>0.94000000000000006</c:v>
                </c:pt>
                <c:pt idx="11">
                  <c:v>0.98399999999999999</c:v>
                </c:pt>
                <c:pt idx="12">
                  <c:v>0.97599999999999998</c:v>
                </c:pt>
                <c:pt idx="13">
                  <c:v>1</c:v>
                </c:pt>
                <c:pt idx="14">
                  <c:v>0.98399999999999999</c:v>
                </c:pt>
                <c:pt idx="15">
                  <c:v>1</c:v>
                </c:pt>
                <c:pt idx="16">
                  <c:v>0.98399999999999999</c:v>
                </c:pt>
                <c:pt idx="17">
                  <c:v>0.98399999999999999</c:v>
                </c:pt>
                <c:pt idx="18">
                  <c:v>0.96161167133520076</c:v>
                </c:pt>
              </c:numCache>
            </c:numRef>
          </c:val>
          <c:extLst>
            <c:ext xmlns:c16="http://schemas.microsoft.com/office/drawing/2014/chart" uri="{C3380CC4-5D6E-409C-BE32-E72D297353CC}">
              <c16:uniqueId val="{00000001-1843-491A-B7AE-06A895516D65}"/>
            </c:ext>
          </c:extLst>
        </c:ser>
        <c:dLbls>
          <c:showLegendKey val="0"/>
          <c:showVal val="0"/>
          <c:showCatName val="0"/>
          <c:showSerName val="0"/>
          <c:showPercent val="0"/>
          <c:showBubbleSize val="0"/>
        </c:dLbls>
        <c:gapWidth val="219"/>
        <c:overlap val="-27"/>
        <c:axId val="504925584"/>
        <c:axId val="504926000"/>
      </c:barChart>
      <c:catAx>
        <c:axId val="50492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tr-TR"/>
          </a:p>
        </c:txPr>
        <c:crossAx val="504926000"/>
        <c:crosses val="autoZero"/>
        <c:auto val="1"/>
        <c:lblAlgn val="ctr"/>
        <c:lblOffset val="100"/>
        <c:noMultiLvlLbl val="0"/>
      </c:catAx>
      <c:valAx>
        <c:axId val="5049260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504925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tr-TR" b="1">
                <a:solidFill>
                  <a:sysClr val="windowText" lastClr="000000"/>
                </a:solidFill>
              </a:rPr>
              <a:t>2023 Kasım </a:t>
            </a:r>
            <a:r>
              <a:rPr lang="tr-TR" b="1" baseline="0">
                <a:solidFill>
                  <a:sysClr val="windowText" lastClr="000000"/>
                </a:solidFill>
              </a:rPr>
              <a:t>Ayı Hasta </a:t>
            </a:r>
            <a:r>
              <a:rPr lang="en-US" b="1">
                <a:solidFill>
                  <a:sysClr val="windowText" lastClr="000000"/>
                </a:solidFill>
              </a:rPr>
              <a:t>Memnuniyet Anket</a:t>
            </a:r>
            <a:r>
              <a:rPr lang="en-US" b="1" baseline="0">
                <a:solidFill>
                  <a:sysClr val="windowText" lastClr="000000"/>
                </a:solidFill>
              </a:rPr>
              <a:t> Analizi</a:t>
            </a:r>
            <a:endParaRPr lang="en-US" b="1">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tr-TR"/>
        </a:p>
      </c:txPr>
    </c:title>
    <c:autoTitleDeleted val="0"/>
    <c:plotArea>
      <c:layout/>
      <c:barChart>
        <c:barDir val="col"/>
        <c:grouping val="clustered"/>
        <c:varyColors val="0"/>
        <c:ser>
          <c:idx val="0"/>
          <c:order val="0"/>
          <c:spPr>
            <a:solidFill>
              <a:schemeClr val="accent1"/>
            </a:solidFill>
            <a:ln>
              <a:noFill/>
            </a:ln>
            <a:effectLst/>
          </c:spPr>
          <c:invertIfNegative val="0"/>
          <c:dLbls>
            <c:dLbl>
              <c:idx val="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7030A0"/>
                      </a:solidFill>
                      <a:latin typeface="+mn-lt"/>
                      <a:ea typeface="+mn-ea"/>
                      <a:cs typeface="+mn-cs"/>
                    </a:defRPr>
                  </a:pPr>
                  <a:endParaRPr lang="tr-TR"/>
                </a:p>
              </c:txPr>
              <c:showLegendKey val="0"/>
              <c:showVal val="1"/>
              <c:showCatName val="0"/>
              <c:showSerName val="0"/>
              <c:showPercent val="0"/>
              <c:showBubbleSize val="0"/>
              <c:extLst>
                <c:ext xmlns:c16="http://schemas.microsoft.com/office/drawing/2014/chart" uri="{C3380CC4-5D6E-409C-BE32-E72D297353CC}">
                  <c16:uniqueId val="{00000000-CEAB-46D7-A9E3-320D9E8121F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'[11-2023 Kasım Ayı Hasta Anket Analiz Formu.xlsx]Sayfa1'!$A$2:$S$2</c:f>
              <c:strCache>
                <c:ptCount val="19"/>
                <c:pt idx="0">
                  <c:v>1.Sağlık kuruluşuna ulaşımda zorluk yaşamadım. / I did not have any difficulty getting to the health  facility.</c:v>
                </c:pt>
                <c:pt idx="1">
                  <c:v>2.Danışma ve yönlendirme hizmetleri yeterliydi. / Consultation and guiding services were adequate.</c:v>
                </c:pt>
                <c:pt idx="2">
                  <c:v>3.Sağlık kuruluşu içinde ulaşmam gereken birimlere kolaylıkla ulaşabildim. / I can easily access any unit within the health institution when I need.</c:v>
                </c:pt>
                <c:pt idx="3">
                  <c:v>4.Kayıt işlemleri için çok beklemedim. / I did not have to wait too long for registration.</c:v>
                </c:pt>
                <c:pt idx="4">
                  <c:v>5.Muayene olacağım doktoru kendim seçtim. / I personally chose the physician to examine me.</c:v>
                </c:pt>
                <c:pt idx="5">
                  <c:v>6.Bekleme alanının fiziki koşulları yeterliydi.  / The physical conditions of the waiting lounge were adequate.</c:v>
                </c:pt>
                <c:pt idx="6">
                  <c:v>7.Muayene olmak için beklediğim süre uygundu.  / The waiting time for the examination was convenient.</c:v>
                </c:pt>
                <c:pt idx="7">
                  <c:v>8.Muayene ve tedavi alanlarının fiziki koşulları yeterliydi. / The physical conditions of the examination and treatment areas were adequate. </c:v>
                </c:pt>
                <c:pt idx="8">
                  <c:v>9.Doktorumun bana ayırdığı süre yeterliydi.  / The time allocated to me by the physician was adequate.</c:v>
                </c:pt>
                <c:pt idx="9">
                  <c:v>10.Tetkikler (Radyoloji/Röntgen) için verilen randevu süreleri uygundu. / The appointment duration for the medical workups (Radiology/X-Ray) was convenient.</c:v>
                </c:pt>
                <c:pt idx="10">
                  <c:v>11.Tetkikler (Radyoloji/Röntgen) sonuçlarımı belirtilen süre içerisinde aldım. / I received the results for the medical workups (Radiology/X-Ray) within the promised period.</c:v>
                </c:pt>
                <c:pt idx="11">
                  <c:v>12.Doktorum tarafından tedavim ile ilgili yeterli bilgilendirme yapıldı. / I have been adequately informed by my physician regarding my treatment.</c:v>
                </c:pt>
                <c:pt idx="12">
                  <c:v>13.Tetkik ve tedavim sırasında kişisel mahremiyetime özen gösterildi. / My personal privacy was protected during the medical workups and treatments.</c:v>
                </c:pt>
                <c:pt idx="13">
                  <c:v>14.Yardımcı personelin bana karşı davranışları nezaket kurallarına uygundu.  / The behavior of the assisting personnel was kind.</c:v>
                </c:pt>
                <c:pt idx="14">
                  <c:v>15.Sağlık kuruluşu genel olarak temizdi.  / The health institution was clean overall.</c:v>
                </c:pt>
                <c:pt idx="15">
                  <c:v>16.Sağlık kuruluşunun sunmuş olduğu hizmetler beklentilerimi karşıladı.  / The services provided by the health institution have met my expectations.</c:v>
                </c:pt>
                <c:pt idx="16">
                  <c:v>17.Bu sağlık kuruluşundan, hiç kimsenin yardımına ihtiyaç duymadan hizmet alabilirim.  / I can receive service in this institution without needing to get help from anyone. </c:v>
                </c:pt>
                <c:pt idx="17">
                  <c:v>18.Bu sağlık kuruluşunu aileme ve arkadaşlarıma tavsiye ederim.  / I would recommend this health institution to my family and friends.</c:v>
                </c:pt>
                <c:pt idx="18">
                  <c:v>Ortalama</c:v>
                </c:pt>
              </c:strCache>
            </c:strRef>
          </c:cat>
          <c:val>
            <c:numRef>
              <c:f>'[11-2023 Kasım Ayı Hasta Anket Analiz Formu.xlsx]Sayfa1'!$A$15:$S$15</c:f>
              <c:numCache>
                <c:formatCode>0%</c:formatCode>
                <c:ptCount val="19"/>
                <c:pt idx="0">
                  <c:v>0.93333333333333335</c:v>
                </c:pt>
                <c:pt idx="1">
                  <c:v>0.98333333333333339</c:v>
                </c:pt>
                <c:pt idx="2">
                  <c:v>1</c:v>
                </c:pt>
                <c:pt idx="3">
                  <c:v>0.98333333333333339</c:v>
                </c:pt>
                <c:pt idx="4">
                  <c:v>0.88333333333333341</c:v>
                </c:pt>
                <c:pt idx="5">
                  <c:v>1</c:v>
                </c:pt>
                <c:pt idx="6">
                  <c:v>1</c:v>
                </c:pt>
                <c:pt idx="7">
                  <c:v>1</c:v>
                </c:pt>
                <c:pt idx="8">
                  <c:v>0.98333333333333339</c:v>
                </c:pt>
                <c:pt idx="9">
                  <c:v>0.98333333333333339</c:v>
                </c:pt>
                <c:pt idx="10">
                  <c:v>1</c:v>
                </c:pt>
                <c:pt idx="11">
                  <c:v>0.96666666666666656</c:v>
                </c:pt>
                <c:pt idx="12">
                  <c:v>1</c:v>
                </c:pt>
                <c:pt idx="13">
                  <c:v>0.96666666666666656</c:v>
                </c:pt>
                <c:pt idx="14">
                  <c:v>1</c:v>
                </c:pt>
                <c:pt idx="15">
                  <c:v>1</c:v>
                </c:pt>
                <c:pt idx="16">
                  <c:v>0.98333333333333339</c:v>
                </c:pt>
                <c:pt idx="17">
                  <c:v>0.98333333333333339</c:v>
                </c:pt>
                <c:pt idx="18">
                  <c:v>0.98055555555555562</c:v>
                </c:pt>
              </c:numCache>
            </c:numRef>
          </c:val>
          <c:extLst>
            <c:ext xmlns:c16="http://schemas.microsoft.com/office/drawing/2014/chart" uri="{C3380CC4-5D6E-409C-BE32-E72D297353CC}">
              <c16:uniqueId val="{00000001-CEAB-46D7-A9E3-320D9E8121F3}"/>
            </c:ext>
          </c:extLst>
        </c:ser>
        <c:dLbls>
          <c:showLegendKey val="0"/>
          <c:showVal val="0"/>
          <c:showCatName val="0"/>
          <c:showSerName val="0"/>
          <c:showPercent val="0"/>
          <c:showBubbleSize val="0"/>
        </c:dLbls>
        <c:gapWidth val="219"/>
        <c:overlap val="-27"/>
        <c:axId val="504925584"/>
        <c:axId val="504926000"/>
      </c:barChart>
      <c:catAx>
        <c:axId val="50492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tr-TR"/>
          </a:p>
        </c:txPr>
        <c:crossAx val="504926000"/>
        <c:crosses val="autoZero"/>
        <c:auto val="1"/>
        <c:lblAlgn val="ctr"/>
        <c:lblOffset val="100"/>
        <c:noMultiLvlLbl val="0"/>
      </c:catAx>
      <c:valAx>
        <c:axId val="5049260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504925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tr-TR" b="1">
                <a:solidFill>
                  <a:sysClr val="windowText" lastClr="000000"/>
                </a:solidFill>
              </a:rPr>
              <a:t>2023 Aralık </a:t>
            </a:r>
            <a:r>
              <a:rPr lang="tr-TR" b="1" baseline="0">
                <a:solidFill>
                  <a:sysClr val="windowText" lastClr="000000"/>
                </a:solidFill>
              </a:rPr>
              <a:t>Ayı Hasta </a:t>
            </a:r>
            <a:r>
              <a:rPr lang="en-US" b="1">
                <a:solidFill>
                  <a:sysClr val="windowText" lastClr="000000"/>
                </a:solidFill>
              </a:rPr>
              <a:t>Memnuniyet Anket</a:t>
            </a:r>
            <a:r>
              <a:rPr lang="en-US" b="1" baseline="0">
                <a:solidFill>
                  <a:sysClr val="windowText" lastClr="000000"/>
                </a:solidFill>
              </a:rPr>
              <a:t> Analizi</a:t>
            </a:r>
            <a:endParaRPr lang="en-US" b="1">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tr-TR"/>
        </a:p>
      </c:txPr>
    </c:title>
    <c:autoTitleDeleted val="0"/>
    <c:plotArea>
      <c:layout/>
      <c:barChart>
        <c:barDir val="col"/>
        <c:grouping val="clustered"/>
        <c:varyColors val="0"/>
        <c:ser>
          <c:idx val="0"/>
          <c:order val="0"/>
          <c:spPr>
            <a:solidFill>
              <a:schemeClr val="accent1"/>
            </a:solidFill>
            <a:ln>
              <a:noFill/>
            </a:ln>
            <a:effectLst/>
          </c:spPr>
          <c:invertIfNegative val="0"/>
          <c:dLbls>
            <c:dLbl>
              <c:idx val="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7030A0"/>
                      </a:solidFill>
                      <a:latin typeface="+mn-lt"/>
                      <a:ea typeface="+mn-ea"/>
                      <a:cs typeface="+mn-cs"/>
                    </a:defRPr>
                  </a:pPr>
                  <a:endParaRPr lang="tr-TR"/>
                </a:p>
              </c:txPr>
              <c:showLegendKey val="0"/>
              <c:showVal val="1"/>
              <c:showCatName val="0"/>
              <c:showSerName val="0"/>
              <c:showPercent val="0"/>
              <c:showBubbleSize val="0"/>
              <c:extLst>
                <c:ext xmlns:c16="http://schemas.microsoft.com/office/drawing/2014/chart" uri="{C3380CC4-5D6E-409C-BE32-E72D297353CC}">
                  <c16:uniqueId val="{00000000-0545-4438-B8BC-840810C22E1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Sayfa1!$A$2:$S$2</c:f>
              <c:strCache>
                <c:ptCount val="19"/>
                <c:pt idx="0">
                  <c:v>1.Sağlık kuruluşuna ulaşımda zorluk yaşamadım. / I did not have any difficulty getting to the health  facility.</c:v>
                </c:pt>
                <c:pt idx="1">
                  <c:v>2.Danışma ve yönlendirme hizmetleri yeterliydi. / Consultation and guiding services were adequate.</c:v>
                </c:pt>
                <c:pt idx="2">
                  <c:v>3.Sağlık kuruluşu içinde ulaşmam gereken birimlere kolaylıkla ulaşabildim. / I can easily access any unit within the health institution when I need.</c:v>
                </c:pt>
                <c:pt idx="3">
                  <c:v>4.Kayıt işlemleri için çok beklemedim. / I did not have to wait too long for registration.</c:v>
                </c:pt>
                <c:pt idx="4">
                  <c:v>5.Muayene olacağım doktoru kendim seçtim. / I personally chose the physician to examine me.</c:v>
                </c:pt>
                <c:pt idx="5">
                  <c:v>6.Bekleme alanının fiziki koşulları yeterliydi.  / The physical conditions of the waiting lounge were adequate.</c:v>
                </c:pt>
                <c:pt idx="6">
                  <c:v>7.Muayene olmak için beklediğim süre uygundu.  / The waiting time for the examination was convenient.</c:v>
                </c:pt>
                <c:pt idx="7">
                  <c:v>8.Muayene ve tedavi alanlarının fiziki koşulları yeterliydi. / The physical conditions of the examination and treatment areas were adequate. </c:v>
                </c:pt>
                <c:pt idx="8">
                  <c:v>9.Doktorumun bana ayırdığı süre yeterliydi.  / The time allocated to me by the physician was adequate.</c:v>
                </c:pt>
                <c:pt idx="9">
                  <c:v>10.Tetkikler (Radyoloji/Röntgen) için verilen randevu süreleri uygundu. / The appointment duration for the medical workups (Radiology/X-Ray) was convenient.</c:v>
                </c:pt>
                <c:pt idx="10">
                  <c:v>11.Tetkikler (Radyoloji/Röntgen) sonuçlarımı belirtilen süre içerisinde aldım. / I received the results for the medical workups (Radiology/X-Ray) within the promised period.</c:v>
                </c:pt>
                <c:pt idx="11">
                  <c:v>12.Doktorum tarafından tedavim ile ilgili yeterli bilgilendirme yapıldı. / I have been adequately informed by my physician regarding my treatment.</c:v>
                </c:pt>
                <c:pt idx="12">
                  <c:v>13.Tetkik ve tedavim sırasında kişisel mahremiyetime özen gösterildi. / My personal privacy was protected during the medical workups and treatments.</c:v>
                </c:pt>
                <c:pt idx="13">
                  <c:v>14.Yardımcı personelin bana karşı davranışları nezaket kurallarına uygundu.  / The behavior of the assisting personnel was kind.</c:v>
                </c:pt>
                <c:pt idx="14">
                  <c:v>15.Sağlık kuruluşu genel olarak temizdi.  / The health institution was clean overall.</c:v>
                </c:pt>
                <c:pt idx="15">
                  <c:v>16.Sağlık kuruluşunun sunmuş olduğu hizmetler beklentilerimi karşıladı.  / The services provided by the health institution have met my expectations.</c:v>
                </c:pt>
                <c:pt idx="16">
                  <c:v>17.Bu sağlık kuruluşundan, hiç kimsenin yardımına ihtiyaç duymadan hizmet alabilirim.  / I can receive service in this institution without needing to get help from anyone. </c:v>
                </c:pt>
                <c:pt idx="17">
                  <c:v>18.Bu sağlık kuruluşunu aileme ve arkadaşlarıma tavsiye ederim.  / I would recommend this health institution to my family and friends.</c:v>
                </c:pt>
                <c:pt idx="18">
                  <c:v>Ortalama</c:v>
                </c:pt>
              </c:strCache>
            </c:strRef>
          </c:cat>
          <c:val>
            <c:numRef>
              <c:f>Sayfa1!$A$13:$S$13</c:f>
              <c:numCache>
                <c:formatCode>0%</c:formatCode>
                <c:ptCount val="19"/>
                <c:pt idx="0">
                  <c:v>1</c:v>
                </c:pt>
                <c:pt idx="1">
                  <c:v>1</c:v>
                </c:pt>
                <c:pt idx="2">
                  <c:v>1</c:v>
                </c:pt>
                <c:pt idx="3">
                  <c:v>1</c:v>
                </c:pt>
                <c:pt idx="4">
                  <c:v>0.97777777777777786</c:v>
                </c:pt>
                <c:pt idx="5">
                  <c:v>1</c:v>
                </c:pt>
                <c:pt idx="6">
                  <c:v>1</c:v>
                </c:pt>
                <c:pt idx="7">
                  <c:v>1</c:v>
                </c:pt>
                <c:pt idx="8">
                  <c:v>1</c:v>
                </c:pt>
                <c:pt idx="9">
                  <c:v>1</c:v>
                </c:pt>
                <c:pt idx="10">
                  <c:v>1</c:v>
                </c:pt>
                <c:pt idx="11">
                  <c:v>1</c:v>
                </c:pt>
                <c:pt idx="12">
                  <c:v>1</c:v>
                </c:pt>
                <c:pt idx="13">
                  <c:v>1</c:v>
                </c:pt>
                <c:pt idx="14">
                  <c:v>1</c:v>
                </c:pt>
                <c:pt idx="15">
                  <c:v>1</c:v>
                </c:pt>
                <c:pt idx="16">
                  <c:v>1</c:v>
                </c:pt>
                <c:pt idx="17">
                  <c:v>1</c:v>
                </c:pt>
                <c:pt idx="18">
                  <c:v>0.99888888888888894</c:v>
                </c:pt>
              </c:numCache>
            </c:numRef>
          </c:val>
          <c:extLst>
            <c:ext xmlns:c16="http://schemas.microsoft.com/office/drawing/2014/chart" uri="{C3380CC4-5D6E-409C-BE32-E72D297353CC}">
              <c16:uniqueId val="{00000001-0545-4438-B8BC-840810C22E17}"/>
            </c:ext>
          </c:extLst>
        </c:ser>
        <c:dLbls>
          <c:showLegendKey val="0"/>
          <c:showVal val="0"/>
          <c:showCatName val="0"/>
          <c:showSerName val="0"/>
          <c:showPercent val="0"/>
          <c:showBubbleSize val="0"/>
        </c:dLbls>
        <c:gapWidth val="219"/>
        <c:overlap val="-27"/>
        <c:axId val="504925584"/>
        <c:axId val="504926000"/>
      </c:barChart>
      <c:catAx>
        <c:axId val="50492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tr-TR"/>
          </a:p>
        </c:txPr>
        <c:crossAx val="504926000"/>
        <c:crosses val="autoZero"/>
        <c:auto val="1"/>
        <c:lblAlgn val="ctr"/>
        <c:lblOffset val="100"/>
        <c:noMultiLvlLbl val="0"/>
      </c:catAx>
      <c:valAx>
        <c:axId val="5049260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504925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24.05.2024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4</a:t>
            </a:fld>
            <a:endParaRPr lang="tr-TR"/>
          </a:p>
        </p:txBody>
      </p:sp>
    </p:spTree>
    <p:extLst>
      <p:ext uri="{BB962C8B-B14F-4D97-AF65-F5344CB8AC3E}">
        <p14:creationId xmlns:p14="http://schemas.microsoft.com/office/powerpoint/2010/main" val="2857362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24.05.2024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24.05.2024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24.05.2024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24.05.2024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24.05.2024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24.05.2024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24.05.2024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24.05.2024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24.05.2024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24.05.2024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24.05.2024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24.05.2024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24.05.2024</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24.05.2024</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24.05.2024</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24.05.2024</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24.05.2024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24.05.2024</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49769" y="5512332"/>
            <a:ext cx="4765431" cy="769441"/>
          </a:xfrm>
          <a:prstGeom prst="rect">
            <a:avLst/>
          </a:prstGeom>
          <a:noFill/>
        </p:spPr>
        <p:txBody>
          <a:bodyPr wrap="square" rtlCol="0">
            <a:spAutoFit/>
          </a:bodyPr>
          <a:lstStyle/>
          <a:p>
            <a:pPr algn="ctr"/>
            <a:r>
              <a:rPr lang="tr-TR" sz="2200" b="1" dirty="0" smtClean="0">
                <a:solidFill>
                  <a:schemeClr val="accent5">
                    <a:lumMod val="50000"/>
                  </a:schemeClr>
                </a:solidFill>
              </a:rPr>
              <a:t>AĞIZ VE DİŞ SAĞLIĞI UYGULAMA VE ARAŞTIRMA MERKEZİ (ADSUAM)</a:t>
            </a:r>
            <a:endParaRPr lang="tr-TR" sz="2800" b="1" dirty="0">
              <a:solidFill>
                <a:schemeClr val="accent5">
                  <a:lumMod val="50000"/>
                </a:schemeClr>
              </a:solidFill>
            </a:endParaRP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a:t>
            </a:r>
            <a:r>
              <a:rPr lang="tr-TR" sz="3200" b="1" spc="50" dirty="0" smtClean="0">
                <a:ln w="0"/>
                <a:solidFill>
                  <a:schemeClr val="tx2">
                    <a:lumMod val="50000"/>
                  </a:schemeClr>
                </a:solidFill>
                <a:effectLst>
                  <a:innerShdw blurRad="63500" dist="50800" dir="13500000">
                    <a:srgbClr val="000000">
                      <a:alpha val="50000"/>
                    </a:srgbClr>
                  </a:innerShdw>
                </a:effectLst>
                <a:latin typeface="Calibri"/>
                <a:ea typeface="+mj-ea"/>
                <a:cs typeface="Calibri"/>
              </a:rPr>
              <a:t>2023 </a:t>
            </a: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2333861180"/>
              </p:ext>
            </p:extLst>
          </p:nvPr>
        </p:nvGraphicFramePr>
        <p:xfrm>
          <a:off x="545122" y="1801446"/>
          <a:ext cx="8203223" cy="14833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dirty="0" smtClean="0">
                          <a:solidFill>
                            <a:srgbClr val="0F2303"/>
                          </a:solidFill>
                        </a:rPr>
                        <a:t>Tıbbi atıklar ile temas</a:t>
                      </a:r>
                      <a:endParaRPr lang="tr-TR" dirty="0">
                        <a:solidFill>
                          <a:srgbClr val="0F2303"/>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31.05.2023</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Eğitim Komitesi / Enfeksiyon Kontrol Komitesi</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nb-NO" dirty="0" smtClean="0">
                          <a:solidFill>
                            <a:srgbClr val="0F2303"/>
                          </a:solidFill>
                        </a:rPr>
                        <a:t>Personele "Atık Ayrıştırma" eğitimi verilme</a:t>
                      </a:r>
                      <a:r>
                        <a:rPr lang="tr-TR" dirty="0" err="1" smtClean="0">
                          <a:solidFill>
                            <a:srgbClr val="0F2303"/>
                          </a:solidFill>
                        </a:rPr>
                        <a:t>ktedir</a:t>
                      </a:r>
                      <a:r>
                        <a:rPr lang="tr-TR" dirty="0" smtClean="0">
                          <a:solidFill>
                            <a:srgbClr val="0F2303"/>
                          </a:solidFill>
                        </a:rPr>
                        <a:t>.</a:t>
                      </a:r>
                      <a:endParaRPr lang="tr-TR" dirty="0">
                        <a:solidFill>
                          <a:srgbClr val="0F2303"/>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894763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501161" y="1928662"/>
            <a:ext cx="4325816" cy="400110"/>
          </a:xfrm>
          <a:prstGeom prst="rect">
            <a:avLst/>
          </a:prstGeom>
          <a:noFill/>
        </p:spPr>
        <p:txBody>
          <a:bodyPr wrap="square" rtlCol="0">
            <a:spAutoFit/>
          </a:bodyPr>
          <a:lstStyle/>
          <a:p>
            <a:r>
              <a:rPr lang="tr-TR" sz="2000" dirty="0" smtClean="0">
                <a:solidFill>
                  <a:srgbClr val="0F2303"/>
                </a:solidFill>
              </a:rPr>
              <a:t>2023 HASTA MEMNUNİYET ANKETLERİ</a:t>
            </a:r>
            <a:endParaRPr lang="tr-TR" sz="2000" dirty="0">
              <a:solidFill>
                <a:srgbClr val="0F2303"/>
              </a:solidFill>
            </a:endParaRPr>
          </a:p>
        </p:txBody>
      </p:sp>
      <p:sp>
        <p:nvSpPr>
          <p:cNvPr id="9" name="Metin kutusu 8"/>
          <p:cNvSpPr txBox="1"/>
          <p:nvPr/>
        </p:nvSpPr>
        <p:spPr>
          <a:xfrm>
            <a:off x="4826977" y="3782728"/>
            <a:ext cx="4035669" cy="369332"/>
          </a:xfrm>
          <a:prstGeom prst="rect">
            <a:avLst/>
          </a:prstGeom>
          <a:noFill/>
        </p:spPr>
        <p:txBody>
          <a:bodyPr wrap="square" rtlCol="0">
            <a:spAutoFit/>
          </a:bodyPr>
          <a:lstStyle/>
          <a:p>
            <a:r>
              <a:rPr lang="tr-TR" dirty="0" smtClean="0">
                <a:solidFill>
                  <a:srgbClr val="0F2303"/>
                </a:solidFill>
              </a:rPr>
              <a:t>2023 ÇALIŞAN MEMNUNİYET ANKETLERİ</a:t>
            </a:r>
            <a:endParaRPr lang="tr-TR" dirty="0">
              <a:solidFill>
                <a:srgbClr val="0F2303"/>
              </a:solidFill>
            </a:endParaRPr>
          </a:p>
        </p:txBody>
      </p:sp>
      <p:graphicFrame>
        <p:nvGraphicFramePr>
          <p:cNvPr id="8" name="Tablo 7"/>
          <p:cNvGraphicFramePr>
            <a:graphicFrameLocks noGrp="1"/>
          </p:cNvGraphicFramePr>
          <p:nvPr>
            <p:extLst>
              <p:ext uri="{D42A27DB-BD31-4B8C-83A1-F6EECF244321}">
                <p14:modId xmlns:p14="http://schemas.microsoft.com/office/powerpoint/2010/main" val="1334480323"/>
              </p:ext>
            </p:extLst>
          </p:nvPr>
        </p:nvGraphicFramePr>
        <p:xfrm>
          <a:off x="825419" y="2501229"/>
          <a:ext cx="2543094" cy="3618240"/>
        </p:xfrm>
        <a:graphic>
          <a:graphicData uri="http://schemas.openxmlformats.org/drawingml/2006/table">
            <a:tbl>
              <a:tblPr>
                <a:tableStyleId>{BC89EF96-8CEA-46FF-86C4-4CE0E7609802}</a:tableStyleId>
              </a:tblPr>
              <a:tblGrid>
                <a:gridCol w="1601659">
                  <a:extLst>
                    <a:ext uri="{9D8B030D-6E8A-4147-A177-3AD203B41FA5}">
                      <a16:colId xmlns:a16="http://schemas.microsoft.com/office/drawing/2014/main" val="132667052"/>
                    </a:ext>
                  </a:extLst>
                </a:gridCol>
                <a:gridCol w="941435">
                  <a:extLst>
                    <a:ext uri="{9D8B030D-6E8A-4147-A177-3AD203B41FA5}">
                      <a16:colId xmlns:a16="http://schemas.microsoft.com/office/drawing/2014/main" val="3091681405"/>
                    </a:ext>
                  </a:extLst>
                </a:gridCol>
              </a:tblGrid>
              <a:tr h="301520">
                <a:tc>
                  <a:txBody>
                    <a:bodyPr/>
                    <a:lstStyle/>
                    <a:p>
                      <a:pPr algn="ctr" fontAlgn="ctr"/>
                      <a:r>
                        <a:rPr lang="tr-TR" sz="1800" u="none" strike="noStrike" dirty="0">
                          <a:solidFill>
                            <a:srgbClr val="0C0D0D"/>
                          </a:solidFill>
                          <a:effectLst/>
                        </a:rPr>
                        <a:t>OCAK</a:t>
                      </a:r>
                      <a:endParaRPr lang="tr-TR" sz="1800" b="0" i="0" u="none" strike="noStrike" dirty="0">
                        <a:solidFill>
                          <a:srgbClr val="0C0D0D"/>
                        </a:solidFill>
                        <a:effectLst/>
                        <a:latin typeface="Calibri" panose="020F0502020204030204" pitchFamily="34" charset="0"/>
                      </a:endParaRPr>
                    </a:p>
                  </a:txBody>
                  <a:tcPr marL="9525" marR="9525" marT="9525" marB="0" anchor="ctr"/>
                </a:tc>
                <a:tc>
                  <a:txBody>
                    <a:bodyPr/>
                    <a:lstStyle/>
                    <a:p>
                      <a:pPr algn="ctr" fontAlgn="ctr"/>
                      <a:r>
                        <a:rPr lang="tr-TR" sz="1800" u="none" strike="noStrike" dirty="0" smtClean="0">
                          <a:solidFill>
                            <a:srgbClr val="0C0D0D"/>
                          </a:solidFill>
                          <a:effectLst/>
                        </a:rPr>
                        <a:t>99%</a:t>
                      </a:r>
                      <a:endParaRPr lang="tr-TR" sz="1800" b="0" i="0" u="none" strike="noStrike" dirty="0">
                        <a:solidFill>
                          <a:srgbClr val="0C0D0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89377168"/>
                  </a:ext>
                </a:extLst>
              </a:tr>
              <a:tr h="301520">
                <a:tc>
                  <a:txBody>
                    <a:bodyPr/>
                    <a:lstStyle/>
                    <a:p>
                      <a:pPr algn="ctr" fontAlgn="ctr"/>
                      <a:r>
                        <a:rPr lang="tr-TR" sz="1800" u="none" strike="noStrike" dirty="0">
                          <a:solidFill>
                            <a:srgbClr val="0C0D0D"/>
                          </a:solidFill>
                          <a:effectLst/>
                        </a:rPr>
                        <a:t>ŞUBAT</a:t>
                      </a:r>
                      <a:endParaRPr lang="tr-TR" sz="1800" b="0" i="0" u="none" strike="noStrike" dirty="0">
                        <a:solidFill>
                          <a:srgbClr val="0C0D0D"/>
                        </a:solidFill>
                        <a:effectLst/>
                        <a:latin typeface="Calibri" panose="020F0502020204030204" pitchFamily="34" charset="0"/>
                      </a:endParaRPr>
                    </a:p>
                  </a:txBody>
                  <a:tcPr marL="9525" marR="9525" marT="9525" marB="0" anchor="ctr"/>
                </a:tc>
                <a:tc>
                  <a:txBody>
                    <a:bodyPr/>
                    <a:lstStyle/>
                    <a:p>
                      <a:pPr algn="ctr" fontAlgn="ctr"/>
                      <a:r>
                        <a:rPr lang="tr-TR" sz="1800" u="none" strike="noStrike" dirty="0" smtClean="0">
                          <a:solidFill>
                            <a:srgbClr val="0C0D0D"/>
                          </a:solidFill>
                          <a:effectLst/>
                        </a:rPr>
                        <a:t>97%</a:t>
                      </a:r>
                      <a:endParaRPr lang="tr-TR" sz="1800" b="0" i="0" u="none" strike="noStrike" dirty="0">
                        <a:solidFill>
                          <a:srgbClr val="0C0D0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77340289"/>
                  </a:ext>
                </a:extLst>
              </a:tr>
              <a:tr h="301520">
                <a:tc>
                  <a:txBody>
                    <a:bodyPr/>
                    <a:lstStyle/>
                    <a:p>
                      <a:pPr algn="ctr" fontAlgn="ctr"/>
                      <a:r>
                        <a:rPr lang="tr-TR" sz="1800" u="none" strike="noStrike" dirty="0">
                          <a:solidFill>
                            <a:srgbClr val="0C0D0D"/>
                          </a:solidFill>
                          <a:effectLst/>
                        </a:rPr>
                        <a:t>MART</a:t>
                      </a:r>
                      <a:endParaRPr lang="tr-TR" sz="1800" b="0" i="0" u="none" strike="noStrike" dirty="0">
                        <a:solidFill>
                          <a:srgbClr val="0C0D0D"/>
                        </a:solidFill>
                        <a:effectLst/>
                        <a:latin typeface="Calibri" panose="020F0502020204030204" pitchFamily="34" charset="0"/>
                      </a:endParaRPr>
                    </a:p>
                  </a:txBody>
                  <a:tcPr marL="9525" marR="9525" marT="9525" marB="0" anchor="ctr"/>
                </a:tc>
                <a:tc>
                  <a:txBody>
                    <a:bodyPr/>
                    <a:lstStyle/>
                    <a:p>
                      <a:pPr algn="ctr" fontAlgn="ctr"/>
                      <a:r>
                        <a:rPr lang="tr-TR" sz="1800" u="none" strike="noStrike" dirty="0">
                          <a:solidFill>
                            <a:srgbClr val="0C0D0D"/>
                          </a:solidFill>
                          <a:effectLst/>
                        </a:rPr>
                        <a:t>98%</a:t>
                      </a:r>
                      <a:endParaRPr lang="tr-TR" sz="1800" b="0" i="0" u="none" strike="noStrike" dirty="0">
                        <a:solidFill>
                          <a:srgbClr val="0C0D0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89334200"/>
                  </a:ext>
                </a:extLst>
              </a:tr>
              <a:tr h="301520">
                <a:tc>
                  <a:txBody>
                    <a:bodyPr/>
                    <a:lstStyle/>
                    <a:p>
                      <a:pPr algn="ctr" fontAlgn="ctr"/>
                      <a:r>
                        <a:rPr lang="tr-TR" sz="1800" u="none" strike="noStrike" dirty="0">
                          <a:solidFill>
                            <a:srgbClr val="0C0D0D"/>
                          </a:solidFill>
                          <a:effectLst/>
                        </a:rPr>
                        <a:t>NİSAN</a:t>
                      </a:r>
                      <a:endParaRPr lang="tr-TR" sz="1800" b="0" i="0" u="none" strike="noStrike" dirty="0">
                        <a:solidFill>
                          <a:srgbClr val="0C0D0D"/>
                        </a:solidFill>
                        <a:effectLst/>
                        <a:latin typeface="Calibri" panose="020F0502020204030204" pitchFamily="34" charset="0"/>
                      </a:endParaRPr>
                    </a:p>
                  </a:txBody>
                  <a:tcPr marL="9525" marR="9525" marT="9525" marB="0" anchor="ctr"/>
                </a:tc>
                <a:tc>
                  <a:txBody>
                    <a:bodyPr/>
                    <a:lstStyle/>
                    <a:p>
                      <a:pPr algn="ctr" fontAlgn="ctr"/>
                      <a:r>
                        <a:rPr lang="tr-TR" sz="1800" u="none" strike="noStrike" dirty="0">
                          <a:solidFill>
                            <a:srgbClr val="0C0D0D"/>
                          </a:solidFill>
                          <a:effectLst/>
                        </a:rPr>
                        <a:t>99%</a:t>
                      </a:r>
                      <a:endParaRPr lang="tr-TR" sz="1800" b="0" i="0" u="none" strike="noStrike" dirty="0">
                        <a:solidFill>
                          <a:srgbClr val="0C0D0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92178768"/>
                  </a:ext>
                </a:extLst>
              </a:tr>
              <a:tr h="301520">
                <a:tc>
                  <a:txBody>
                    <a:bodyPr/>
                    <a:lstStyle/>
                    <a:p>
                      <a:pPr algn="ctr" fontAlgn="ctr"/>
                      <a:r>
                        <a:rPr lang="tr-TR" sz="1800" u="none" strike="noStrike">
                          <a:solidFill>
                            <a:srgbClr val="0C0D0D"/>
                          </a:solidFill>
                          <a:effectLst/>
                        </a:rPr>
                        <a:t>MAYIS</a:t>
                      </a:r>
                      <a:endParaRPr lang="tr-TR" sz="1800" b="0" i="0" u="none" strike="noStrike">
                        <a:solidFill>
                          <a:srgbClr val="0C0D0D"/>
                        </a:solidFill>
                        <a:effectLst/>
                        <a:latin typeface="Calibri" panose="020F0502020204030204" pitchFamily="34" charset="0"/>
                      </a:endParaRPr>
                    </a:p>
                  </a:txBody>
                  <a:tcPr marL="9525" marR="9525" marT="9525" marB="0" anchor="ctr"/>
                </a:tc>
                <a:tc>
                  <a:txBody>
                    <a:bodyPr/>
                    <a:lstStyle/>
                    <a:p>
                      <a:pPr algn="ctr" fontAlgn="ctr"/>
                      <a:r>
                        <a:rPr lang="tr-TR" sz="1800" u="none" strike="noStrike" dirty="0" smtClean="0">
                          <a:solidFill>
                            <a:srgbClr val="0C0D0D"/>
                          </a:solidFill>
                          <a:effectLst/>
                        </a:rPr>
                        <a:t>99%</a:t>
                      </a:r>
                      <a:endParaRPr lang="tr-TR" sz="1800" b="0" i="0" u="none" strike="noStrike" dirty="0">
                        <a:solidFill>
                          <a:srgbClr val="0C0D0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77417741"/>
                  </a:ext>
                </a:extLst>
              </a:tr>
              <a:tr h="301520">
                <a:tc>
                  <a:txBody>
                    <a:bodyPr/>
                    <a:lstStyle/>
                    <a:p>
                      <a:pPr algn="ctr" fontAlgn="ctr"/>
                      <a:r>
                        <a:rPr lang="tr-TR" sz="1800" u="none" strike="noStrike">
                          <a:solidFill>
                            <a:srgbClr val="0C0D0D"/>
                          </a:solidFill>
                          <a:effectLst/>
                        </a:rPr>
                        <a:t>HAZİRAN</a:t>
                      </a:r>
                      <a:endParaRPr lang="tr-TR" sz="1800" b="0" i="0" u="none" strike="noStrike">
                        <a:solidFill>
                          <a:srgbClr val="0C0D0D"/>
                        </a:solidFill>
                        <a:effectLst/>
                        <a:latin typeface="Calibri" panose="020F0502020204030204" pitchFamily="34" charset="0"/>
                      </a:endParaRPr>
                    </a:p>
                  </a:txBody>
                  <a:tcPr marL="9525" marR="9525" marT="9525" marB="0" anchor="ctr"/>
                </a:tc>
                <a:tc>
                  <a:txBody>
                    <a:bodyPr/>
                    <a:lstStyle/>
                    <a:p>
                      <a:pPr algn="ctr" fontAlgn="ctr"/>
                      <a:r>
                        <a:rPr lang="tr-TR" sz="1800" u="none" strike="noStrike" dirty="0" smtClean="0">
                          <a:solidFill>
                            <a:srgbClr val="0C0D0D"/>
                          </a:solidFill>
                          <a:effectLst/>
                        </a:rPr>
                        <a:t>98%</a:t>
                      </a:r>
                      <a:endParaRPr lang="tr-TR" sz="1800" b="0" i="0" u="none" strike="noStrike" dirty="0">
                        <a:solidFill>
                          <a:srgbClr val="0C0D0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88950581"/>
                  </a:ext>
                </a:extLst>
              </a:tr>
              <a:tr h="301520">
                <a:tc>
                  <a:txBody>
                    <a:bodyPr/>
                    <a:lstStyle/>
                    <a:p>
                      <a:pPr algn="ctr" fontAlgn="ctr"/>
                      <a:r>
                        <a:rPr lang="tr-TR" sz="1800" u="none" strike="noStrike">
                          <a:solidFill>
                            <a:srgbClr val="0C0D0D"/>
                          </a:solidFill>
                          <a:effectLst/>
                        </a:rPr>
                        <a:t>TEMMUZ</a:t>
                      </a:r>
                      <a:endParaRPr lang="tr-TR" sz="1800" b="0" i="0" u="none" strike="noStrike">
                        <a:solidFill>
                          <a:srgbClr val="0C0D0D"/>
                        </a:solidFill>
                        <a:effectLst/>
                        <a:latin typeface="Calibri" panose="020F0502020204030204" pitchFamily="34" charset="0"/>
                      </a:endParaRPr>
                    </a:p>
                  </a:txBody>
                  <a:tcPr marL="9525" marR="9525" marT="9525" marB="0" anchor="ctr"/>
                </a:tc>
                <a:tc>
                  <a:txBody>
                    <a:bodyPr/>
                    <a:lstStyle/>
                    <a:p>
                      <a:pPr algn="ctr" fontAlgn="ctr"/>
                      <a:r>
                        <a:rPr lang="tr-TR" sz="1800" u="none" strike="noStrike" dirty="0" smtClean="0">
                          <a:solidFill>
                            <a:srgbClr val="0C0D0D"/>
                          </a:solidFill>
                          <a:effectLst/>
                        </a:rPr>
                        <a:t>98%</a:t>
                      </a:r>
                      <a:endParaRPr lang="tr-TR" sz="1800" b="0" i="0" u="none" strike="noStrike" dirty="0">
                        <a:solidFill>
                          <a:srgbClr val="0C0D0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64633948"/>
                  </a:ext>
                </a:extLst>
              </a:tr>
              <a:tr h="301520">
                <a:tc>
                  <a:txBody>
                    <a:bodyPr/>
                    <a:lstStyle/>
                    <a:p>
                      <a:pPr algn="ctr" fontAlgn="ctr"/>
                      <a:r>
                        <a:rPr lang="tr-TR" sz="1800" u="none" strike="noStrike">
                          <a:solidFill>
                            <a:srgbClr val="0C0D0D"/>
                          </a:solidFill>
                          <a:effectLst/>
                        </a:rPr>
                        <a:t>AĞUSTOS</a:t>
                      </a:r>
                      <a:endParaRPr lang="tr-TR" sz="1800" b="0" i="0" u="none" strike="noStrike">
                        <a:solidFill>
                          <a:srgbClr val="0C0D0D"/>
                        </a:solidFill>
                        <a:effectLst/>
                        <a:latin typeface="Calibri" panose="020F0502020204030204" pitchFamily="34" charset="0"/>
                      </a:endParaRPr>
                    </a:p>
                  </a:txBody>
                  <a:tcPr marL="9525" marR="9525" marT="9525" marB="0" anchor="ctr"/>
                </a:tc>
                <a:tc>
                  <a:txBody>
                    <a:bodyPr/>
                    <a:lstStyle/>
                    <a:p>
                      <a:pPr algn="ctr" fontAlgn="ctr"/>
                      <a:r>
                        <a:rPr lang="tr-TR" sz="1800" u="none" strike="noStrike" dirty="0" smtClean="0">
                          <a:solidFill>
                            <a:srgbClr val="0C0D0D"/>
                          </a:solidFill>
                          <a:effectLst/>
                        </a:rPr>
                        <a:t>98%</a:t>
                      </a:r>
                      <a:endParaRPr lang="tr-TR" sz="1800" b="0" i="0" u="none" strike="noStrike" dirty="0">
                        <a:solidFill>
                          <a:srgbClr val="0C0D0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47334698"/>
                  </a:ext>
                </a:extLst>
              </a:tr>
              <a:tr h="301520">
                <a:tc>
                  <a:txBody>
                    <a:bodyPr/>
                    <a:lstStyle/>
                    <a:p>
                      <a:pPr algn="ctr" fontAlgn="ctr"/>
                      <a:r>
                        <a:rPr lang="tr-TR" sz="1800" u="none" strike="noStrike">
                          <a:solidFill>
                            <a:srgbClr val="0C0D0D"/>
                          </a:solidFill>
                          <a:effectLst/>
                        </a:rPr>
                        <a:t>EYLÜL</a:t>
                      </a:r>
                      <a:endParaRPr lang="tr-TR" sz="1800" b="0" i="0" u="none" strike="noStrike">
                        <a:solidFill>
                          <a:srgbClr val="0C0D0D"/>
                        </a:solidFill>
                        <a:effectLst/>
                        <a:latin typeface="Calibri" panose="020F0502020204030204" pitchFamily="34" charset="0"/>
                      </a:endParaRPr>
                    </a:p>
                  </a:txBody>
                  <a:tcPr marL="9525" marR="9525" marT="9525" marB="0" anchor="ctr"/>
                </a:tc>
                <a:tc>
                  <a:txBody>
                    <a:bodyPr/>
                    <a:lstStyle/>
                    <a:p>
                      <a:pPr algn="ctr" fontAlgn="ctr"/>
                      <a:r>
                        <a:rPr lang="tr-TR" sz="1800" u="none" strike="noStrike" dirty="0" smtClean="0">
                          <a:solidFill>
                            <a:srgbClr val="0C0D0D"/>
                          </a:solidFill>
                          <a:effectLst/>
                        </a:rPr>
                        <a:t>97%</a:t>
                      </a:r>
                      <a:endParaRPr lang="tr-TR" sz="1800" b="0" i="0" u="none" strike="noStrike" dirty="0">
                        <a:solidFill>
                          <a:srgbClr val="0C0D0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70977329"/>
                  </a:ext>
                </a:extLst>
              </a:tr>
              <a:tr h="301520">
                <a:tc>
                  <a:txBody>
                    <a:bodyPr/>
                    <a:lstStyle/>
                    <a:p>
                      <a:pPr algn="ctr" fontAlgn="ctr"/>
                      <a:r>
                        <a:rPr lang="tr-TR" sz="1800" u="none" strike="noStrike">
                          <a:solidFill>
                            <a:srgbClr val="0C0D0D"/>
                          </a:solidFill>
                          <a:effectLst/>
                        </a:rPr>
                        <a:t>EKİM</a:t>
                      </a:r>
                      <a:endParaRPr lang="tr-TR" sz="1800" b="0" i="0" u="none" strike="noStrike">
                        <a:solidFill>
                          <a:srgbClr val="0C0D0D"/>
                        </a:solidFill>
                        <a:effectLst/>
                        <a:latin typeface="Calibri" panose="020F0502020204030204" pitchFamily="34" charset="0"/>
                      </a:endParaRPr>
                    </a:p>
                  </a:txBody>
                  <a:tcPr marL="9525" marR="9525" marT="9525" marB="0" anchor="ctr"/>
                </a:tc>
                <a:tc>
                  <a:txBody>
                    <a:bodyPr/>
                    <a:lstStyle/>
                    <a:p>
                      <a:pPr algn="ctr" fontAlgn="ctr"/>
                      <a:r>
                        <a:rPr lang="tr-TR" sz="1800" u="none" strike="noStrike" dirty="0" smtClean="0">
                          <a:solidFill>
                            <a:srgbClr val="0C0D0D"/>
                          </a:solidFill>
                          <a:effectLst/>
                        </a:rPr>
                        <a:t>96%</a:t>
                      </a:r>
                      <a:endParaRPr lang="tr-TR" sz="1800" b="0" i="0" u="none" strike="noStrike" dirty="0">
                        <a:solidFill>
                          <a:srgbClr val="0C0D0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27130867"/>
                  </a:ext>
                </a:extLst>
              </a:tr>
              <a:tr h="301520">
                <a:tc>
                  <a:txBody>
                    <a:bodyPr/>
                    <a:lstStyle/>
                    <a:p>
                      <a:pPr algn="ctr" fontAlgn="ctr"/>
                      <a:r>
                        <a:rPr lang="tr-TR" sz="1800" u="none" strike="noStrike">
                          <a:solidFill>
                            <a:srgbClr val="0C0D0D"/>
                          </a:solidFill>
                          <a:effectLst/>
                        </a:rPr>
                        <a:t>KASIM</a:t>
                      </a:r>
                      <a:endParaRPr lang="tr-TR" sz="1800" b="0" i="0" u="none" strike="noStrike">
                        <a:solidFill>
                          <a:srgbClr val="0C0D0D"/>
                        </a:solidFill>
                        <a:effectLst/>
                        <a:latin typeface="Calibri" panose="020F0502020204030204" pitchFamily="34" charset="0"/>
                      </a:endParaRPr>
                    </a:p>
                  </a:txBody>
                  <a:tcPr marL="9525" marR="9525" marT="9525" marB="0" anchor="ctr"/>
                </a:tc>
                <a:tc>
                  <a:txBody>
                    <a:bodyPr/>
                    <a:lstStyle/>
                    <a:p>
                      <a:pPr algn="ctr" fontAlgn="ctr"/>
                      <a:r>
                        <a:rPr lang="tr-TR" sz="1800" u="none" strike="noStrike" dirty="0" smtClean="0">
                          <a:solidFill>
                            <a:srgbClr val="0C0D0D"/>
                          </a:solidFill>
                          <a:effectLst/>
                        </a:rPr>
                        <a:t>98%</a:t>
                      </a:r>
                      <a:endParaRPr lang="tr-TR" sz="1800" b="0" i="0" u="none" strike="noStrike" dirty="0">
                        <a:solidFill>
                          <a:srgbClr val="0C0D0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64445510"/>
                  </a:ext>
                </a:extLst>
              </a:tr>
              <a:tr h="301520">
                <a:tc>
                  <a:txBody>
                    <a:bodyPr/>
                    <a:lstStyle/>
                    <a:p>
                      <a:pPr algn="ctr" fontAlgn="ctr"/>
                      <a:r>
                        <a:rPr lang="tr-TR" sz="1800" u="none" strike="noStrike" dirty="0">
                          <a:solidFill>
                            <a:srgbClr val="0C0D0D"/>
                          </a:solidFill>
                          <a:effectLst/>
                        </a:rPr>
                        <a:t>ARALIK</a:t>
                      </a:r>
                      <a:endParaRPr lang="tr-TR" sz="1800" b="0" i="0" u="none" strike="noStrike" dirty="0">
                        <a:solidFill>
                          <a:srgbClr val="0C0D0D"/>
                        </a:solidFill>
                        <a:effectLst/>
                        <a:latin typeface="Calibri" panose="020F0502020204030204" pitchFamily="34" charset="0"/>
                      </a:endParaRPr>
                    </a:p>
                  </a:txBody>
                  <a:tcPr marL="9525" marR="9525" marT="9525" marB="0" anchor="ctr"/>
                </a:tc>
                <a:tc>
                  <a:txBody>
                    <a:bodyPr/>
                    <a:lstStyle/>
                    <a:p>
                      <a:pPr algn="ctr" fontAlgn="ctr"/>
                      <a:r>
                        <a:rPr lang="tr-TR" sz="1800" u="none" strike="noStrike" dirty="0" smtClean="0">
                          <a:solidFill>
                            <a:srgbClr val="0C0D0D"/>
                          </a:solidFill>
                          <a:effectLst/>
                        </a:rPr>
                        <a:t>100%</a:t>
                      </a:r>
                      <a:endParaRPr lang="tr-TR" sz="1800" b="0" i="0" u="none" strike="noStrike" dirty="0">
                        <a:solidFill>
                          <a:srgbClr val="0C0D0D"/>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82563363"/>
                  </a:ext>
                </a:extLst>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1854706726"/>
              </p:ext>
            </p:extLst>
          </p:nvPr>
        </p:nvGraphicFramePr>
        <p:xfrm>
          <a:off x="5886096" y="4357214"/>
          <a:ext cx="1939056" cy="283845"/>
        </p:xfrm>
        <a:graphic>
          <a:graphicData uri="http://schemas.openxmlformats.org/drawingml/2006/table">
            <a:tbl>
              <a:tblPr>
                <a:tableStyleId>{616DA210-FB5B-4158-B5E0-FEB733F419BA}</a:tableStyleId>
              </a:tblPr>
              <a:tblGrid>
                <a:gridCol w="1086203">
                  <a:extLst>
                    <a:ext uri="{9D8B030D-6E8A-4147-A177-3AD203B41FA5}">
                      <a16:colId xmlns:a16="http://schemas.microsoft.com/office/drawing/2014/main" val="1142341736"/>
                    </a:ext>
                  </a:extLst>
                </a:gridCol>
                <a:gridCol w="852853">
                  <a:extLst>
                    <a:ext uri="{9D8B030D-6E8A-4147-A177-3AD203B41FA5}">
                      <a16:colId xmlns:a16="http://schemas.microsoft.com/office/drawing/2014/main" val="4194141187"/>
                    </a:ext>
                  </a:extLst>
                </a:gridCol>
              </a:tblGrid>
              <a:tr h="283239">
                <a:tc>
                  <a:txBody>
                    <a:bodyPr/>
                    <a:lstStyle/>
                    <a:p>
                      <a:pPr algn="ctr" fontAlgn="ctr"/>
                      <a:r>
                        <a:rPr lang="tr-TR" sz="1800" u="none" strike="noStrike" dirty="0">
                          <a:solidFill>
                            <a:srgbClr val="0F2303"/>
                          </a:solidFill>
                          <a:effectLst/>
                        </a:rPr>
                        <a:t>ARALIK</a:t>
                      </a:r>
                      <a:endParaRPr lang="tr-TR" sz="1800" b="0" i="0" u="none" strike="noStrike" dirty="0">
                        <a:solidFill>
                          <a:srgbClr val="0F2303"/>
                        </a:solidFill>
                        <a:effectLst/>
                        <a:latin typeface="Calibri" panose="020F0502020204030204" pitchFamily="34" charset="0"/>
                      </a:endParaRPr>
                    </a:p>
                  </a:txBody>
                  <a:tcPr marL="9525" marR="9525" marT="9525" marB="0" anchor="ctr"/>
                </a:tc>
                <a:tc>
                  <a:txBody>
                    <a:bodyPr/>
                    <a:lstStyle/>
                    <a:p>
                      <a:pPr algn="ctr" fontAlgn="ctr"/>
                      <a:r>
                        <a:rPr lang="tr-TR" sz="1800" u="none" strike="noStrike" dirty="0" smtClean="0">
                          <a:solidFill>
                            <a:srgbClr val="0F2303"/>
                          </a:solidFill>
                          <a:effectLst/>
                        </a:rPr>
                        <a:t>91%</a:t>
                      </a:r>
                      <a:endParaRPr lang="tr-TR" sz="1800" b="0" i="0" u="none" strike="noStrike" dirty="0">
                        <a:solidFill>
                          <a:srgbClr val="0F2303"/>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71023448"/>
                  </a:ext>
                </a:extLst>
              </a:tr>
            </a:tbl>
          </a:graphicData>
        </a:graphic>
      </p:graphicFrame>
    </p:spTree>
    <p:extLst>
      <p:ext uri="{BB962C8B-B14F-4D97-AF65-F5344CB8AC3E}">
        <p14:creationId xmlns:p14="http://schemas.microsoft.com/office/powerpoint/2010/main" val="1666700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12</a:t>
            </a:fld>
            <a:endParaRPr lang="tr-TR"/>
          </a:p>
        </p:txBody>
      </p:sp>
      <p:graphicFrame>
        <p:nvGraphicFramePr>
          <p:cNvPr id="5" name="Grafik 4"/>
          <p:cNvGraphicFramePr>
            <a:graphicFrameLocks/>
          </p:cNvGraphicFramePr>
          <p:nvPr>
            <p:extLst>
              <p:ext uri="{D42A27DB-BD31-4B8C-83A1-F6EECF244321}">
                <p14:modId xmlns:p14="http://schemas.microsoft.com/office/powerpoint/2010/main" val="2992854069"/>
              </p:ext>
            </p:extLst>
          </p:nvPr>
        </p:nvGraphicFramePr>
        <p:xfrm>
          <a:off x="465592" y="2057270"/>
          <a:ext cx="8221209" cy="37984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k 5"/>
          <p:cNvGraphicFramePr>
            <a:graphicFrameLocks/>
          </p:cNvGraphicFramePr>
          <p:nvPr>
            <p:extLst>
              <p:ext uri="{D42A27DB-BD31-4B8C-83A1-F6EECF244321}">
                <p14:modId xmlns:p14="http://schemas.microsoft.com/office/powerpoint/2010/main" val="1579329164"/>
              </p:ext>
            </p:extLst>
          </p:nvPr>
        </p:nvGraphicFramePr>
        <p:xfrm>
          <a:off x="-64948" y="1784708"/>
          <a:ext cx="9138610" cy="37676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5039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13</a:t>
            </a:fld>
            <a:endParaRPr lang="tr-TR"/>
          </a:p>
        </p:txBody>
      </p:sp>
      <p:graphicFrame>
        <p:nvGraphicFramePr>
          <p:cNvPr id="6" name="Grafik 5"/>
          <p:cNvGraphicFramePr>
            <a:graphicFrameLocks/>
          </p:cNvGraphicFramePr>
          <p:nvPr>
            <p:extLst>
              <p:ext uri="{D42A27DB-BD31-4B8C-83A1-F6EECF244321}">
                <p14:modId xmlns:p14="http://schemas.microsoft.com/office/powerpoint/2010/main" val="3919176067"/>
              </p:ext>
            </p:extLst>
          </p:nvPr>
        </p:nvGraphicFramePr>
        <p:xfrm>
          <a:off x="23707" y="1582616"/>
          <a:ext cx="9120293" cy="42334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3285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14</a:t>
            </a:fld>
            <a:endParaRPr lang="tr-T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07939118"/>
              </p:ext>
            </p:extLst>
          </p:nvPr>
        </p:nvGraphicFramePr>
        <p:xfrm>
          <a:off x="256294" y="1577852"/>
          <a:ext cx="8694275" cy="47701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9989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o 8">
            <a:extLst>
              <a:ext uri="{FF2B5EF4-FFF2-40B4-BE49-F238E27FC236}">
                <a16:creationId xmlns:a16="http://schemas.microsoft.com/office/drawing/2014/main" id="{400F1050-5732-4B60-86BA-E121C706FD69}"/>
              </a:ext>
            </a:extLst>
          </p:cNvPr>
          <p:cNvGraphicFramePr>
            <a:graphicFrameLocks noGrp="1"/>
          </p:cNvGraphicFramePr>
          <p:nvPr>
            <p:extLst>
              <p:ext uri="{D42A27DB-BD31-4B8C-83A1-F6EECF244321}">
                <p14:modId xmlns:p14="http://schemas.microsoft.com/office/powerpoint/2010/main" val="1199264916"/>
              </p:ext>
            </p:extLst>
          </p:nvPr>
        </p:nvGraphicFramePr>
        <p:xfrm>
          <a:off x="1326229" y="2343183"/>
          <a:ext cx="6317036" cy="2619657"/>
        </p:xfrm>
        <a:graphic>
          <a:graphicData uri="http://schemas.openxmlformats.org/drawingml/2006/table">
            <a:tbl>
              <a:tblPr/>
              <a:tblGrid>
                <a:gridCol w="2022222">
                  <a:extLst>
                    <a:ext uri="{9D8B030D-6E8A-4147-A177-3AD203B41FA5}">
                      <a16:colId xmlns:a16="http://schemas.microsoft.com/office/drawing/2014/main" val="3918363564"/>
                    </a:ext>
                  </a:extLst>
                </a:gridCol>
                <a:gridCol w="2138994">
                  <a:extLst>
                    <a:ext uri="{9D8B030D-6E8A-4147-A177-3AD203B41FA5}">
                      <a16:colId xmlns:a16="http://schemas.microsoft.com/office/drawing/2014/main" val="1683979601"/>
                    </a:ext>
                  </a:extLst>
                </a:gridCol>
                <a:gridCol w="2155820">
                  <a:extLst>
                    <a:ext uri="{9D8B030D-6E8A-4147-A177-3AD203B41FA5}">
                      <a16:colId xmlns:a16="http://schemas.microsoft.com/office/drawing/2014/main" val="2592459544"/>
                    </a:ext>
                  </a:extLst>
                </a:gridCol>
              </a:tblGrid>
              <a:tr h="663786">
                <a:tc>
                  <a:txBody>
                    <a:bodyPr/>
                    <a:lstStyle/>
                    <a:p>
                      <a:pPr algn="ctr" fontAlgn="ctr"/>
                      <a:r>
                        <a:rPr lang="tr-TR" sz="1200" b="1" i="0" u="none" strike="noStrike" dirty="0">
                          <a:solidFill>
                            <a:srgbClr val="000000"/>
                          </a:solidFill>
                          <a:effectLst/>
                          <a:latin typeface="Calibri" panose="020F0502020204030204" pitchFamily="34" charset="0"/>
                        </a:rPr>
                        <a:t>KONUSU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ÇÖZÜM</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SONUÇ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651957">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651957">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651957">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sp>
        <p:nvSpPr>
          <p:cNvPr id="2" name="Metin kutusu 1"/>
          <p:cNvSpPr txBox="1"/>
          <p:nvPr/>
        </p:nvSpPr>
        <p:spPr>
          <a:xfrm>
            <a:off x="823765" y="5444356"/>
            <a:ext cx="7512142" cy="461665"/>
          </a:xfrm>
          <a:prstGeom prst="rect">
            <a:avLst/>
          </a:prstGeom>
          <a:noFill/>
        </p:spPr>
        <p:txBody>
          <a:bodyPr wrap="square" rtlCol="0">
            <a:spAutoFit/>
          </a:bodyPr>
          <a:lstStyle/>
          <a:p>
            <a:pPr algn="ctr"/>
            <a:r>
              <a:rPr lang="tr-TR" sz="2400" dirty="0" smtClean="0">
                <a:solidFill>
                  <a:srgbClr val="FF0000"/>
                </a:solidFill>
              </a:rPr>
              <a:t>Öneri ve Şikayet alınmamıştır.</a:t>
            </a:r>
            <a:endParaRPr lang="tr-TR" sz="2400" dirty="0">
              <a:solidFill>
                <a:srgbClr val="FF0000"/>
              </a:solidFill>
            </a:endParaRPr>
          </a:p>
        </p:txBody>
      </p:sp>
    </p:spTree>
    <p:extLst>
      <p:ext uri="{BB962C8B-B14F-4D97-AF65-F5344CB8AC3E}">
        <p14:creationId xmlns:p14="http://schemas.microsoft.com/office/powerpoint/2010/main" val="3805939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77180" y="338362"/>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stretch>
            <a:fillRect/>
          </a:stretch>
        </p:blipFill>
        <p:spPr>
          <a:xfrm>
            <a:off x="4930500" y="3520871"/>
            <a:ext cx="4125577" cy="2334805"/>
          </a:xfrm>
          <a:prstGeom prst="rect">
            <a:avLst/>
          </a:prstGeom>
        </p:spPr>
      </p:pic>
      <p:pic>
        <p:nvPicPr>
          <p:cNvPr id="3" name="Resim 2"/>
          <p:cNvPicPr>
            <a:picLocks noChangeAspect="1"/>
          </p:cNvPicPr>
          <p:nvPr/>
        </p:nvPicPr>
        <p:blipFill>
          <a:blip r:embed="rId4"/>
          <a:stretch>
            <a:fillRect/>
          </a:stretch>
        </p:blipFill>
        <p:spPr>
          <a:xfrm>
            <a:off x="399030" y="1169551"/>
            <a:ext cx="3557509" cy="5621407"/>
          </a:xfrm>
          <a:prstGeom prst="rect">
            <a:avLst/>
          </a:prstGeom>
        </p:spPr>
      </p:pic>
    </p:spTree>
    <p:extLst>
      <p:ext uri="{BB962C8B-B14F-4D97-AF65-F5344CB8AC3E}">
        <p14:creationId xmlns:p14="http://schemas.microsoft.com/office/powerpoint/2010/main" val="1346354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o 7">
            <a:extLst>
              <a:ext uri="{FF2B5EF4-FFF2-40B4-BE49-F238E27FC236}">
                <a16:creationId xmlns:a16="http://schemas.microsoft.com/office/drawing/2014/main" id="{358F49DB-67A9-4A30-AB61-0A5CA1A55F41}"/>
              </a:ext>
            </a:extLst>
          </p:cNvPr>
          <p:cNvGraphicFramePr>
            <a:graphicFrameLocks noGrp="1"/>
          </p:cNvGraphicFramePr>
          <p:nvPr>
            <p:extLst>
              <p:ext uri="{D42A27DB-BD31-4B8C-83A1-F6EECF244321}">
                <p14:modId xmlns:p14="http://schemas.microsoft.com/office/powerpoint/2010/main" val="1339908998"/>
              </p:ext>
            </p:extLst>
          </p:nvPr>
        </p:nvGraphicFramePr>
        <p:xfrm>
          <a:off x="470382" y="1175269"/>
          <a:ext cx="8203223" cy="148336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smtClean="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a:t>
                      </a:r>
                      <a:r>
                        <a:rPr lang="tr-TR" baseline="0" dirty="0" smtClean="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r>
                        <a:rPr lang="tr-TR" baseline="0" dirty="0" smtClean="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r>
                        <a:rPr lang="tr-TR" baseline="0" dirty="0" smtClean="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
        <p:nvSpPr>
          <p:cNvPr id="2" name="Metin kutusu 1"/>
          <p:cNvSpPr txBox="1"/>
          <p:nvPr/>
        </p:nvSpPr>
        <p:spPr>
          <a:xfrm>
            <a:off x="1114421" y="4255477"/>
            <a:ext cx="6915144" cy="369332"/>
          </a:xfrm>
          <a:prstGeom prst="rect">
            <a:avLst/>
          </a:prstGeom>
          <a:noFill/>
        </p:spPr>
        <p:txBody>
          <a:bodyPr wrap="square" rtlCol="0">
            <a:spAutoFit/>
          </a:bodyPr>
          <a:lstStyle/>
          <a:p>
            <a:r>
              <a:rPr lang="tr-TR" dirty="0" smtClean="0">
                <a:solidFill>
                  <a:srgbClr val="0C0D0D"/>
                </a:solidFill>
              </a:rPr>
              <a:t>İÇ DENETİMDE AÇILAN DÜZELTİCİ-FAALİYET BULUNMAMAKTADIR.</a:t>
            </a:r>
            <a:endParaRPr lang="tr-TR" dirty="0">
              <a:solidFill>
                <a:srgbClr val="0C0D0D"/>
              </a:solidFill>
            </a:endParaRPr>
          </a:p>
        </p:txBody>
      </p:sp>
    </p:spTree>
    <p:extLst>
      <p:ext uri="{BB962C8B-B14F-4D97-AF65-F5344CB8AC3E}">
        <p14:creationId xmlns:p14="http://schemas.microsoft.com/office/powerpoint/2010/main" val="1082165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a:extLst>
              <a:ext uri="{FF2B5EF4-FFF2-40B4-BE49-F238E27FC236}">
                <a16:creationId xmlns:a16="http://schemas.microsoft.com/office/drawing/2014/main" id="{86836AFB-9A07-49E9-9AEA-095FC62A66B5}"/>
              </a:ext>
            </a:extLst>
          </p:cNvPr>
          <p:cNvSpPr txBox="1"/>
          <p:nvPr/>
        </p:nvSpPr>
        <p:spPr>
          <a:xfrm>
            <a:off x="445232" y="3116735"/>
            <a:ext cx="8203223" cy="830997"/>
          </a:xfrm>
          <a:prstGeom prst="rect">
            <a:avLst/>
          </a:prstGeom>
          <a:noFill/>
        </p:spPr>
        <p:txBody>
          <a:bodyPr wrap="square" rtlCol="0">
            <a:spAutoFit/>
          </a:bodyPr>
          <a:lstStyle/>
          <a:p>
            <a:pPr algn="ctr"/>
            <a:r>
              <a:rPr lang="tr-TR" sz="2400" dirty="0" smtClean="0">
                <a:solidFill>
                  <a:srgbClr val="FF0000"/>
                </a:solidFill>
              </a:rPr>
              <a:t>- Eğitim-Öğretim alanı ADSUAM için değerlendirme dışı tutulmuştur.</a:t>
            </a:r>
            <a:endParaRPr lang="tr-TR" sz="2400" dirty="0">
              <a:solidFill>
                <a:srgbClr val="FF0000"/>
              </a:solidFill>
            </a:endParaRPr>
          </a:p>
        </p:txBody>
      </p:sp>
    </p:spTree>
    <p:extLst>
      <p:ext uri="{BB962C8B-B14F-4D97-AF65-F5344CB8AC3E}">
        <p14:creationId xmlns:p14="http://schemas.microsoft.com/office/powerpoint/2010/main" val="2309275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694593" y="2870721"/>
            <a:ext cx="7596554" cy="3693319"/>
          </a:xfrm>
          <a:prstGeom prst="rect">
            <a:avLst/>
          </a:prstGeom>
        </p:spPr>
        <p:txBody>
          <a:bodyPr wrap="square">
            <a:spAutoFit/>
          </a:bodyPr>
          <a:lstStyle/>
          <a:p>
            <a:pPr lvl="0" algn="just">
              <a:spcAft>
                <a:spcPts val="0"/>
              </a:spcAft>
            </a:pPr>
            <a:r>
              <a:rPr lang="tr-TR" dirty="0" smtClean="0">
                <a:solidFill>
                  <a:srgbClr val="000000"/>
                </a:solidFill>
                <a:latin typeface="Times New Roman" panose="02020603050405020304" pitchFamily="18" charset="0"/>
                <a:ea typeface="Times New Roman" panose="02020603050405020304" pitchFamily="18" charset="0"/>
              </a:rPr>
              <a:t>ÇALIŞMALAR;</a:t>
            </a:r>
          </a:p>
          <a:p>
            <a:pPr marL="342900" lvl="0" indent="-342900" algn="just">
              <a:spcAft>
                <a:spcPts val="0"/>
              </a:spcAft>
              <a:buFont typeface="+mj-lt"/>
              <a:buAutoNum type="arabicParenR"/>
            </a:pPr>
            <a:r>
              <a:rPr lang="tr-TR" dirty="0" err="1" smtClean="0">
                <a:solidFill>
                  <a:srgbClr val="000000"/>
                </a:solidFill>
                <a:latin typeface="Times New Roman" panose="02020603050405020304" pitchFamily="18" charset="0"/>
                <a:ea typeface="Times New Roman" panose="02020603050405020304" pitchFamily="18" charset="0"/>
              </a:rPr>
              <a:t>Dental</a:t>
            </a:r>
            <a:r>
              <a:rPr lang="tr-TR" dirty="0" smtClean="0">
                <a:solidFill>
                  <a:srgbClr val="000000"/>
                </a:solidFill>
                <a:latin typeface="Times New Roman" panose="02020603050405020304" pitchFamily="18" charset="0"/>
                <a:ea typeface="Times New Roman" panose="02020603050405020304" pitchFamily="18" charset="0"/>
              </a:rPr>
              <a:t> </a:t>
            </a:r>
            <a:r>
              <a:rPr lang="tr-TR" dirty="0">
                <a:solidFill>
                  <a:srgbClr val="000000"/>
                </a:solidFill>
                <a:latin typeface="Times New Roman" panose="02020603050405020304" pitchFamily="18" charset="0"/>
                <a:ea typeface="Times New Roman" panose="02020603050405020304" pitchFamily="18" charset="0"/>
              </a:rPr>
              <a:t>Materyallerde </a:t>
            </a:r>
            <a:r>
              <a:rPr lang="tr-TR" dirty="0" err="1">
                <a:solidFill>
                  <a:srgbClr val="000000"/>
                </a:solidFill>
                <a:latin typeface="Times New Roman" panose="02020603050405020304" pitchFamily="18" charset="0"/>
                <a:ea typeface="Times New Roman" panose="02020603050405020304" pitchFamily="18" charset="0"/>
              </a:rPr>
              <a:t>Gözeneklilik</a:t>
            </a:r>
            <a:r>
              <a:rPr lang="tr-TR" dirty="0">
                <a:solidFill>
                  <a:srgbClr val="000000"/>
                </a:solidFill>
                <a:latin typeface="Times New Roman" panose="02020603050405020304" pitchFamily="18" charset="0"/>
                <a:ea typeface="Times New Roman" panose="02020603050405020304" pitchFamily="18" charset="0"/>
              </a:rPr>
              <a:t> ve Ölçüm Yöntemleri (2022). [</a:t>
            </a:r>
            <a:r>
              <a:rPr lang="tr-TR" dirty="0" err="1">
                <a:solidFill>
                  <a:srgbClr val="000000"/>
                </a:solidFill>
                <a:latin typeface="Times New Roman" panose="02020603050405020304" pitchFamily="18" charset="0"/>
                <a:ea typeface="Times New Roman" panose="02020603050405020304" pitchFamily="18" charset="0"/>
              </a:rPr>
              <a:t>In</a:t>
            </a:r>
            <a:r>
              <a:rPr lang="tr-TR" dirty="0">
                <a:solidFill>
                  <a:srgbClr val="000000"/>
                </a:solidFill>
                <a:latin typeface="Times New Roman" panose="02020603050405020304" pitchFamily="18" charset="0"/>
                <a:ea typeface="Times New Roman" panose="02020603050405020304" pitchFamily="18" charset="0"/>
              </a:rPr>
              <a:t>: Sağlık &amp; Bilim 2022: </a:t>
            </a:r>
            <a:r>
              <a:rPr lang="tr-TR" dirty="0" err="1">
                <a:solidFill>
                  <a:srgbClr val="000000"/>
                </a:solidFill>
                <a:latin typeface="Times New Roman" panose="02020603050405020304" pitchFamily="18" charset="0"/>
                <a:ea typeface="Times New Roman" panose="02020603050405020304" pitchFamily="18" charset="0"/>
              </a:rPr>
              <a:t>Odontoloji</a:t>
            </a:r>
            <a:r>
              <a:rPr lang="tr-TR" dirty="0">
                <a:solidFill>
                  <a:srgbClr val="000000"/>
                </a:solidFill>
                <a:latin typeface="Times New Roman" panose="02020603050405020304" pitchFamily="18" charset="0"/>
                <a:ea typeface="Times New Roman" panose="02020603050405020304" pitchFamily="18" charset="0"/>
              </a:rPr>
              <a:t>.] Efe Akademik yayınları. Sayfa:129. </a:t>
            </a:r>
            <a:endParaRPr lang="tr-TR"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arenR"/>
            </a:pPr>
            <a:r>
              <a:rPr lang="tr-TR" dirty="0">
                <a:solidFill>
                  <a:srgbClr val="000000"/>
                </a:solidFill>
                <a:latin typeface="Times New Roman" panose="02020603050405020304" pitchFamily="18" charset="0"/>
                <a:ea typeface="Times New Roman" panose="02020603050405020304" pitchFamily="18" charset="0"/>
              </a:rPr>
              <a:t>Diş Hekimliğinde Robotik, </a:t>
            </a:r>
            <a:r>
              <a:rPr lang="tr-TR" dirty="0" err="1">
                <a:solidFill>
                  <a:srgbClr val="000000"/>
                </a:solidFill>
                <a:latin typeface="Times New Roman" panose="02020603050405020304" pitchFamily="18" charset="0"/>
                <a:ea typeface="Times New Roman" panose="02020603050405020304" pitchFamily="18" charset="0"/>
              </a:rPr>
              <a:t>Mikrorobotik</a:t>
            </a:r>
            <a:r>
              <a:rPr lang="tr-TR" dirty="0">
                <a:solidFill>
                  <a:srgbClr val="000000"/>
                </a:solidFill>
                <a:latin typeface="Times New Roman" panose="02020603050405020304" pitchFamily="18" charset="0"/>
                <a:ea typeface="Times New Roman" panose="02020603050405020304" pitchFamily="18" charset="0"/>
              </a:rPr>
              <a:t> Araçlar ve İnsansı Robotlar (2022). [</a:t>
            </a:r>
            <a:r>
              <a:rPr lang="tr-TR" dirty="0" err="1">
                <a:solidFill>
                  <a:srgbClr val="000000"/>
                </a:solidFill>
                <a:latin typeface="Times New Roman" panose="02020603050405020304" pitchFamily="18" charset="0"/>
                <a:ea typeface="Times New Roman" panose="02020603050405020304" pitchFamily="18" charset="0"/>
              </a:rPr>
              <a:t>In</a:t>
            </a:r>
            <a:r>
              <a:rPr lang="tr-TR" dirty="0">
                <a:solidFill>
                  <a:srgbClr val="000000"/>
                </a:solidFill>
                <a:latin typeface="Times New Roman" panose="02020603050405020304" pitchFamily="18" charset="0"/>
                <a:ea typeface="Times New Roman" panose="02020603050405020304" pitchFamily="18" charset="0"/>
              </a:rPr>
              <a:t>: Güncel Protetik Tedavi Çalışmaları III.] Akademisyen yayınevi; Bölüm 2. Sayfa:11</a:t>
            </a:r>
            <a:endParaRPr lang="tr-TR"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arenR"/>
            </a:pPr>
            <a:r>
              <a:rPr lang="tr-TR" dirty="0" smtClean="0">
                <a:solidFill>
                  <a:srgbClr val="000000"/>
                </a:solidFill>
                <a:latin typeface="Times New Roman" panose="02020603050405020304" pitchFamily="18" charset="0"/>
                <a:ea typeface="Times New Roman" panose="02020603050405020304" pitchFamily="18" charset="0"/>
              </a:rPr>
              <a:t>CAD/CAM </a:t>
            </a:r>
            <a:r>
              <a:rPr lang="tr-TR" dirty="0">
                <a:solidFill>
                  <a:srgbClr val="000000"/>
                </a:solidFill>
                <a:latin typeface="Times New Roman" panose="02020603050405020304" pitchFamily="18" charset="0"/>
                <a:ea typeface="Times New Roman" panose="02020603050405020304" pitchFamily="18" charset="0"/>
              </a:rPr>
              <a:t>ve </a:t>
            </a:r>
            <a:r>
              <a:rPr lang="tr-TR" dirty="0" err="1">
                <a:solidFill>
                  <a:srgbClr val="000000"/>
                </a:solidFill>
                <a:latin typeface="Times New Roman" panose="02020603050405020304" pitchFamily="18" charset="0"/>
                <a:ea typeface="Times New Roman" panose="02020603050405020304" pitchFamily="18" charset="0"/>
              </a:rPr>
              <a:t>Bis-Akril</a:t>
            </a:r>
            <a:r>
              <a:rPr lang="tr-TR" dirty="0">
                <a:solidFill>
                  <a:srgbClr val="000000"/>
                </a:solidFill>
                <a:latin typeface="Times New Roman" panose="02020603050405020304" pitchFamily="18" charset="0"/>
                <a:ea typeface="Times New Roman" panose="02020603050405020304" pitchFamily="18" charset="0"/>
              </a:rPr>
              <a:t> Yapılı Geçici </a:t>
            </a:r>
            <a:r>
              <a:rPr lang="tr-TR" dirty="0" err="1">
                <a:solidFill>
                  <a:srgbClr val="000000"/>
                </a:solidFill>
                <a:latin typeface="Times New Roman" panose="02020603050405020304" pitchFamily="18" charset="0"/>
                <a:ea typeface="Times New Roman" panose="02020603050405020304" pitchFamily="18" charset="0"/>
              </a:rPr>
              <a:t>Rezinlerin</a:t>
            </a:r>
            <a:r>
              <a:rPr lang="tr-TR" dirty="0">
                <a:solidFill>
                  <a:srgbClr val="000000"/>
                </a:solidFill>
                <a:latin typeface="Times New Roman" panose="02020603050405020304" pitchFamily="18" charset="0"/>
                <a:ea typeface="Times New Roman" panose="02020603050405020304" pitchFamily="18" charset="0"/>
              </a:rPr>
              <a:t> Renk </a:t>
            </a:r>
            <a:r>
              <a:rPr lang="tr-TR" dirty="0" err="1">
                <a:solidFill>
                  <a:srgbClr val="000000"/>
                </a:solidFill>
                <a:latin typeface="Times New Roman" panose="02020603050405020304" pitchFamily="18" charset="0"/>
                <a:ea typeface="Times New Roman" panose="02020603050405020304" pitchFamily="18" charset="0"/>
              </a:rPr>
              <a:t>Stabilitesine</a:t>
            </a:r>
            <a:r>
              <a:rPr lang="tr-TR" dirty="0">
                <a:solidFill>
                  <a:srgbClr val="000000"/>
                </a:solidFill>
                <a:latin typeface="Times New Roman" panose="02020603050405020304" pitchFamily="18" charset="0"/>
                <a:ea typeface="Times New Roman" panose="02020603050405020304" pitchFamily="18" charset="0"/>
              </a:rPr>
              <a:t>, Covid-19 </a:t>
            </a:r>
            <a:r>
              <a:rPr lang="tr-TR" dirty="0" err="1">
                <a:solidFill>
                  <a:srgbClr val="000000"/>
                </a:solidFill>
                <a:latin typeface="Times New Roman" panose="02020603050405020304" pitchFamily="18" charset="0"/>
                <a:ea typeface="Times New Roman" panose="02020603050405020304" pitchFamily="18" charset="0"/>
              </a:rPr>
              <a:t>Pandemisinde</a:t>
            </a:r>
            <a:r>
              <a:rPr lang="tr-TR" dirty="0">
                <a:solidFill>
                  <a:srgbClr val="000000"/>
                </a:solidFill>
                <a:latin typeface="Times New Roman" panose="02020603050405020304" pitchFamily="18" charset="0"/>
                <a:ea typeface="Times New Roman" panose="02020603050405020304" pitchFamily="18" charset="0"/>
              </a:rPr>
              <a:t> Tüketim Sıklığı Artan Bağışıklık Kuvvetlendirici Gıda Takviyelerinin </a:t>
            </a:r>
            <a:endParaRPr lang="tr-TR"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arenR"/>
            </a:pPr>
            <a:r>
              <a:rPr lang="tr-TR" dirty="0" smtClean="0">
                <a:solidFill>
                  <a:srgbClr val="000000"/>
                </a:solidFill>
                <a:latin typeface="Times New Roman" panose="02020603050405020304" pitchFamily="18" charset="0"/>
                <a:ea typeface="Times New Roman" panose="02020603050405020304" pitchFamily="18" charset="0"/>
              </a:rPr>
              <a:t>Farklı </a:t>
            </a:r>
            <a:r>
              <a:rPr lang="tr-TR" dirty="0">
                <a:solidFill>
                  <a:srgbClr val="000000"/>
                </a:solidFill>
                <a:latin typeface="Times New Roman" panose="02020603050405020304" pitchFamily="18" charset="0"/>
                <a:ea typeface="Times New Roman" panose="02020603050405020304" pitchFamily="18" charset="0"/>
              </a:rPr>
              <a:t>Yapıdaki Estetik </a:t>
            </a:r>
            <a:r>
              <a:rPr lang="tr-TR" dirty="0" err="1">
                <a:solidFill>
                  <a:srgbClr val="000000"/>
                </a:solidFill>
                <a:latin typeface="Times New Roman" panose="02020603050405020304" pitchFamily="18" charset="0"/>
                <a:ea typeface="Times New Roman" panose="02020603050405020304" pitchFamily="18" charset="0"/>
              </a:rPr>
              <a:t>Dental</a:t>
            </a:r>
            <a:r>
              <a:rPr lang="tr-TR" dirty="0">
                <a:solidFill>
                  <a:srgbClr val="000000"/>
                </a:solidFill>
                <a:latin typeface="Times New Roman" panose="02020603050405020304" pitchFamily="18" charset="0"/>
                <a:ea typeface="Times New Roman" panose="02020603050405020304" pitchFamily="18" charset="0"/>
              </a:rPr>
              <a:t> Restoratif Materyallerin Renk Değişimlerine, Covid-19 </a:t>
            </a:r>
            <a:r>
              <a:rPr lang="tr-TR" dirty="0" err="1">
                <a:solidFill>
                  <a:srgbClr val="000000"/>
                </a:solidFill>
                <a:latin typeface="Times New Roman" panose="02020603050405020304" pitchFamily="18" charset="0"/>
                <a:ea typeface="Times New Roman" panose="02020603050405020304" pitchFamily="18" charset="0"/>
              </a:rPr>
              <a:t>Pandemisinde</a:t>
            </a:r>
            <a:r>
              <a:rPr lang="tr-TR" dirty="0">
                <a:solidFill>
                  <a:srgbClr val="000000"/>
                </a:solidFill>
                <a:latin typeface="Times New Roman" panose="02020603050405020304" pitchFamily="18" charset="0"/>
                <a:ea typeface="Times New Roman" panose="02020603050405020304" pitchFamily="18" charset="0"/>
              </a:rPr>
              <a:t> Tedaviyi Destekleyici Olarak Kullanılan </a:t>
            </a:r>
            <a:r>
              <a:rPr lang="tr-TR" dirty="0" err="1">
                <a:solidFill>
                  <a:srgbClr val="000000"/>
                </a:solidFill>
                <a:latin typeface="Times New Roman" panose="02020603050405020304" pitchFamily="18" charset="0"/>
                <a:ea typeface="Times New Roman" panose="02020603050405020304" pitchFamily="18" charset="0"/>
              </a:rPr>
              <a:t>Sambucus</a:t>
            </a:r>
            <a:r>
              <a:rPr lang="tr-TR" dirty="0">
                <a:solidFill>
                  <a:srgbClr val="000000"/>
                </a:solidFill>
                <a:latin typeface="Times New Roman" panose="02020603050405020304" pitchFamily="18" charset="0"/>
                <a:ea typeface="Times New Roman" panose="02020603050405020304" pitchFamily="18" charset="0"/>
              </a:rPr>
              <a:t> </a:t>
            </a:r>
            <a:r>
              <a:rPr lang="tr-TR" dirty="0" err="1">
                <a:solidFill>
                  <a:srgbClr val="000000"/>
                </a:solidFill>
                <a:latin typeface="Times New Roman" panose="02020603050405020304" pitchFamily="18" charset="0"/>
                <a:ea typeface="Times New Roman" panose="02020603050405020304" pitchFamily="18" charset="0"/>
              </a:rPr>
              <a:t>Nigra’lı</a:t>
            </a:r>
            <a:r>
              <a:rPr lang="tr-TR" dirty="0">
                <a:solidFill>
                  <a:srgbClr val="000000"/>
                </a:solidFill>
                <a:latin typeface="Times New Roman" panose="02020603050405020304" pitchFamily="18" charset="0"/>
                <a:ea typeface="Times New Roman" panose="02020603050405020304" pitchFamily="18" charset="0"/>
              </a:rPr>
              <a:t> Bir İçeceğin, Ev Tipi Beyazlatmanın ve Farklı Parlatma Yöntemlerinin Etkisi</a:t>
            </a:r>
            <a:endParaRPr lang="tr-TR" dirty="0">
              <a:latin typeface="Times New Roman" panose="02020603050405020304" pitchFamily="18" charset="0"/>
              <a:ea typeface="Times New Roman" panose="02020603050405020304" pitchFamily="18" charset="0"/>
            </a:endParaRPr>
          </a:p>
        </p:txBody>
      </p:sp>
      <p:sp>
        <p:nvSpPr>
          <p:cNvPr id="65" name="Dikdörtgen 64"/>
          <p:cNvSpPr/>
          <p:nvPr/>
        </p:nvSpPr>
        <p:spPr>
          <a:xfrm>
            <a:off x="694593" y="1861537"/>
            <a:ext cx="7596554" cy="646331"/>
          </a:xfrm>
          <a:prstGeom prst="rect">
            <a:avLst/>
          </a:prstGeom>
        </p:spPr>
        <p:txBody>
          <a:bodyPr wrap="square">
            <a:spAutoFit/>
          </a:bodyPr>
          <a:lstStyle/>
          <a:p>
            <a:pPr marL="342900" lvl="0" indent="-342900" algn="just">
              <a:spcAft>
                <a:spcPts val="0"/>
              </a:spcAft>
              <a:buFont typeface="+mj-lt"/>
              <a:buAutoNum type="arabicParenR"/>
            </a:pPr>
            <a:r>
              <a:rPr lang="tr-TR" dirty="0" smtClean="0">
                <a:solidFill>
                  <a:srgbClr val="000000"/>
                </a:solidFill>
                <a:latin typeface="Times New Roman" panose="02020603050405020304" pitchFamily="18" charset="0"/>
                <a:ea typeface="Times New Roman" panose="02020603050405020304" pitchFamily="18" charset="0"/>
              </a:rPr>
              <a:t>Uluslararası Katılım Sağlanan Proje;</a:t>
            </a:r>
          </a:p>
          <a:p>
            <a:pPr lvl="0" algn="just">
              <a:spcAft>
                <a:spcPts val="0"/>
              </a:spcAft>
            </a:pPr>
            <a:r>
              <a:rPr lang="tr-TR" dirty="0" smtClean="0">
                <a:solidFill>
                  <a:srgbClr val="000000"/>
                </a:solidFill>
                <a:latin typeface="Times New Roman" panose="02020603050405020304" pitchFamily="18" charset="0"/>
                <a:ea typeface="Times New Roman" panose="02020603050405020304" pitchFamily="18" charset="0"/>
              </a:rPr>
              <a:t>       26th </a:t>
            </a:r>
            <a:r>
              <a:rPr lang="tr-TR" dirty="0" err="1" smtClean="0">
                <a:solidFill>
                  <a:srgbClr val="000000"/>
                </a:solidFill>
                <a:latin typeface="Times New Roman" panose="02020603050405020304" pitchFamily="18" charset="0"/>
                <a:ea typeface="Times New Roman" panose="02020603050405020304" pitchFamily="18" charset="0"/>
              </a:rPr>
              <a:t>Bass</a:t>
            </a:r>
            <a:r>
              <a:rPr lang="tr-TR" dirty="0" smtClean="0">
                <a:solidFill>
                  <a:srgbClr val="000000"/>
                </a:solidFill>
                <a:latin typeface="Times New Roman" panose="02020603050405020304" pitchFamily="18" charset="0"/>
                <a:ea typeface="Times New Roman" panose="02020603050405020304" pitchFamily="18" charset="0"/>
              </a:rPr>
              <a:t> </a:t>
            </a:r>
            <a:r>
              <a:rPr lang="tr-TR" dirty="0" err="1" smtClean="0">
                <a:solidFill>
                  <a:srgbClr val="000000"/>
                </a:solidFill>
                <a:latin typeface="Times New Roman" panose="02020603050405020304" pitchFamily="18" charset="0"/>
                <a:ea typeface="Times New Roman" panose="02020603050405020304" pitchFamily="18" charset="0"/>
              </a:rPr>
              <a:t>Congress</a:t>
            </a:r>
            <a:r>
              <a:rPr lang="tr-TR" dirty="0" smtClean="0">
                <a:solidFill>
                  <a:srgbClr val="000000"/>
                </a:solidFill>
                <a:latin typeface="Times New Roman" panose="02020603050405020304" pitchFamily="18" charset="0"/>
                <a:ea typeface="Times New Roman" panose="02020603050405020304" pitchFamily="18" charset="0"/>
              </a:rPr>
              <a:t> «</a:t>
            </a:r>
            <a:r>
              <a:rPr lang="tr-TR" dirty="0" err="1" smtClean="0">
                <a:solidFill>
                  <a:srgbClr val="000000"/>
                </a:solidFill>
                <a:latin typeface="Times New Roman" panose="02020603050405020304" pitchFamily="18" charset="0"/>
                <a:ea typeface="Times New Roman" panose="02020603050405020304" pitchFamily="18" charset="0"/>
              </a:rPr>
              <a:t>Current</a:t>
            </a:r>
            <a:r>
              <a:rPr lang="tr-TR" dirty="0" smtClean="0">
                <a:solidFill>
                  <a:srgbClr val="000000"/>
                </a:solidFill>
                <a:latin typeface="Times New Roman" panose="02020603050405020304" pitchFamily="18" charset="0"/>
                <a:ea typeface="Times New Roman" panose="02020603050405020304" pitchFamily="18" charset="0"/>
              </a:rPr>
              <a:t> </a:t>
            </a:r>
            <a:r>
              <a:rPr lang="tr-TR" dirty="0" err="1" smtClean="0">
                <a:solidFill>
                  <a:srgbClr val="000000"/>
                </a:solidFill>
                <a:latin typeface="Times New Roman" panose="02020603050405020304" pitchFamily="18" charset="0"/>
                <a:ea typeface="Times New Roman" panose="02020603050405020304" pitchFamily="18" charset="0"/>
              </a:rPr>
              <a:t>trends</a:t>
            </a:r>
            <a:r>
              <a:rPr lang="tr-TR" dirty="0" smtClean="0">
                <a:solidFill>
                  <a:srgbClr val="000000"/>
                </a:solidFill>
                <a:latin typeface="Times New Roman" panose="02020603050405020304" pitchFamily="18" charset="0"/>
                <a:ea typeface="Times New Roman" panose="02020603050405020304" pitchFamily="18" charset="0"/>
              </a:rPr>
              <a:t> </a:t>
            </a:r>
            <a:r>
              <a:rPr lang="tr-TR" dirty="0" err="1" smtClean="0">
                <a:solidFill>
                  <a:srgbClr val="000000"/>
                </a:solidFill>
                <a:latin typeface="Times New Roman" panose="02020603050405020304" pitchFamily="18" charset="0"/>
                <a:ea typeface="Times New Roman" panose="02020603050405020304" pitchFamily="18" charset="0"/>
              </a:rPr>
              <a:t>and</a:t>
            </a:r>
            <a:r>
              <a:rPr lang="tr-TR" dirty="0" smtClean="0">
                <a:solidFill>
                  <a:srgbClr val="000000"/>
                </a:solidFill>
                <a:latin typeface="Times New Roman" panose="02020603050405020304" pitchFamily="18" charset="0"/>
                <a:ea typeface="Times New Roman" panose="02020603050405020304" pitchFamily="18" charset="0"/>
              </a:rPr>
              <a:t> </a:t>
            </a:r>
            <a:r>
              <a:rPr lang="tr-TR" dirty="0" err="1" smtClean="0">
                <a:solidFill>
                  <a:srgbClr val="000000"/>
                </a:solidFill>
                <a:latin typeface="Times New Roman" panose="02020603050405020304" pitchFamily="18" charset="0"/>
                <a:ea typeface="Times New Roman" panose="02020603050405020304" pitchFamily="18" charset="0"/>
              </a:rPr>
              <a:t>advances</a:t>
            </a:r>
            <a:r>
              <a:rPr lang="tr-TR" dirty="0" smtClean="0">
                <a:solidFill>
                  <a:srgbClr val="000000"/>
                </a:solidFill>
                <a:latin typeface="Times New Roman" panose="02020603050405020304" pitchFamily="18" charset="0"/>
                <a:ea typeface="Times New Roman" panose="02020603050405020304" pitchFamily="18" charset="0"/>
              </a:rPr>
              <a:t> in </a:t>
            </a:r>
            <a:r>
              <a:rPr lang="tr-TR" dirty="0" err="1" smtClean="0">
                <a:solidFill>
                  <a:srgbClr val="000000"/>
                </a:solidFill>
                <a:latin typeface="Times New Roman" panose="02020603050405020304" pitchFamily="18" charset="0"/>
                <a:ea typeface="Times New Roman" panose="02020603050405020304" pitchFamily="18" charset="0"/>
              </a:rPr>
              <a:t>dentistry</a:t>
            </a:r>
            <a:r>
              <a:rPr lang="tr-TR" dirty="0" smtClean="0">
                <a:solidFill>
                  <a:srgbClr val="000000"/>
                </a:solidFill>
                <a:latin typeface="Times New Roman" panose="02020603050405020304" pitchFamily="18" charset="0"/>
                <a:ea typeface="Times New Roman" panose="02020603050405020304" pitchFamily="18" charset="0"/>
              </a:rPr>
              <a:t>»</a:t>
            </a:r>
            <a:endParaRPr lang="tr-TR"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79233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4" name="Dikdörtgen 3"/>
          <p:cNvSpPr/>
          <p:nvPr/>
        </p:nvSpPr>
        <p:spPr>
          <a:xfrm>
            <a:off x="490637" y="4877677"/>
            <a:ext cx="8352928" cy="1338828"/>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ÇALIŞMA POLİTİKASI</a:t>
            </a:r>
          </a:p>
          <a:p>
            <a:pPr algn="just" fontAlgn="base">
              <a:spcAft>
                <a:spcPts val="0"/>
              </a:spcAft>
            </a:pPr>
            <a:r>
              <a:rPr lang="tr-TR" dirty="0">
                <a:solidFill>
                  <a:srgbClr val="0F2303"/>
                </a:solidFill>
              </a:rPr>
              <a:t>Sağlıkta Hizmet Kalite Standartları çerçevesinde, eğitimli ve konusunda uzman personel ile zamanında, güvenilir ve izlenebilir teşhis, tedavi hizmetleri sunmak, hasta ve çalışan memnuniyetini sağlamak ve sürekli gelişen bir kalite yönetim sistemi oluşturmaktadır</a:t>
            </a:r>
          </a:p>
        </p:txBody>
      </p:sp>
      <p:sp>
        <p:nvSpPr>
          <p:cNvPr id="7" name="Dikdörtgen 6"/>
          <p:cNvSpPr/>
          <p:nvPr/>
        </p:nvSpPr>
        <p:spPr>
          <a:xfrm>
            <a:off x="490637" y="3729402"/>
            <a:ext cx="8352928" cy="1061829"/>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VİZYONU</a:t>
            </a:r>
          </a:p>
          <a:p>
            <a:pPr algn="just"/>
            <a:r>
              <a:rPr lang="tr-TR" dirty="0">
                <a:solidFill>
                  <a:srgbClr val="0F2303"/>
                </a:solidFill>
              </a:rPr>
              <a:t>Vizyonumuz, en ileri teknolojiyi kullanarak uluslararası düzeyde bilimsel araştırma, eğitim ve tedaviler sunan kaliteli, verimli, güvenilir bir sağlık kurumu olmaktır.</a:t>
            </a:r>
          </a:p>
        </p:txBody>
      </p:sp>
      <p:sp>
        <p:nvSpPr>
          <p:cNvPr id="8" name="Dikdörtgen 7"/>
          <p:cNvSpPr/>
          <p:nvPr/>
        </p:nvSpPr>
        <p:spPr>
          <a:xfrm>
            <a:off x="490637" y="2027129"/>
            <a:ext cx="8352928" cy="1615827"/>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MİSYONU</a:t>
            </a:r>
          </a:p>
          <a:p>
            <a:pPr algn="just"/>
            <a:r>
              <a:rPr lang="tr-TR" dirty="0">
                <a:solidFill>
                  <a:srgbClr val="0F2303"/>
                </a:solidFill>
              </a:rPr>
              <a:t>Misyonumuz, ulusal ve uluslararası gelişmeleri takip ederek, kendimizi sürekli yenileyerek ve hastalarımızın, öğrencilerimizin ve çalışanlarımızın ihtiyaç ve beklentilerini göz önünde bulundurarak modern bilimin ve teknolojik gelişmelerin ışığında kaliteli bir hizmet sunmaktır.</a:t>
            </a:r>
          </a:p>
        </p:txBody>
      </p:sp>
    </p:spTree>
    <p:extLst>
      <p:ext uri="{BB962C8B-B14F-4D97-AF65-F5344CB8AC3E}">
        <p14:creationId xmlns:p14="http://schemas.microsoft.com/office/powerpoint/2010/main" val="1938822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858471" y="1928962"/>
            <a:ext cx="7517424" cy="369332"/>
          </a:xfrm>
          <a:prstGeom prst="rect">
            <a:avLst/>
          </a:prstGeom>
        </p:spPr>
        <p:txBody>
          <a:bodyPr wrap="square">
            <a:spAutoFit/>
          </a:bodyPr>
          <a:lstStyle/>
          <a:p>
            <a:r>
              <a:rPr lang="tr-TR" dirty="0">
                <a:solidFill>
                  <a:srgbClr val="000000"/>
                </a:solidFill>
                <a:latin typeface="Gilroy-Regular"/>
              </a:rPr>
              <a:t> İlgili kurum ve kuruluşlar ile ortak çalışmalara yönelik </a:t>
            </a:r>
            <a:r>
              <a:rPr lang="tr-TR" dirty="0" smtClean="0">
                <a:solidFill>
                  <a:srgbClr val="000000"/>
                </a:solidFill>
                <a:latin typeface="Gilroy-Regular"/>
              </a:rPr>
              <a:t>protokol;</a:t>
            </a:r>
            <a:endParaRPr lang="tr-TR" dirty="0"/>
          </a:p>
        </p:txBody>
      </p:sp>
      <p:sp>
        <p:nvSpPr>
          <p:cNvPr id="3" name="Metin kutusu 2"/>
          <p:cNvSpPr txBox="1"/>
          <p:nvPr/>
        </p:nvSpPr>
        <p:spPr>
          <a:xfrm>
            <a:off x="749789" y="2563831"/>
            <a:ext cx="7626106" cy="3693319"/>
          </a:xfrm>
          <a:prstGeom prst="rect">
            <a:avLst/>
          </a:prstGeom>
          <a:noFill/>
        </p:spPr>
        <p:txBody>
          <a:bodyPr wrap="square" rtlCol="0">
            <a:spAutoFit/>
          </a:bodyPr>
          <a:lstStyle/>
          <a:p>
            <a:r>
              <a:rPr lang="tr-TR" dirty="0" smtClean="0">
                <a:solidFill>
                  <a:srgbClr val="0F2303"/>
                </a:solidFill>
              </a:rPr>
              <a:t>-&gt; </a:t>
            </a:r>
            <a:r>
              <a:rPr lang="tr-TR" dirty="0">
                <a:solidFill>
                  <a:srgbClr val="0F2303"/>
                </a:solidFill>
              </a:rPr>
              <a:t>15.08.2023 ASALYA TURİZM SEYAHAT ACENTASI SAĞLIK HİZMET </a:t>
            </a:r>
            <a:r>
              <a:rPr lang="tr-TR" dirty="0" smtClean="0">
                <a:solidFill>
                  <a:srgbClr val="0F2303"/>
                </a:solidFill>
              </a:rPr>
              <a:t>SÖZLEŞMESİ</a:t>
            </a:r>
          </a:p>
          <a:p>
            <a:r>
              <a:rPr lang="tr-TR" dirty="0">
                <a:solidFill>
                  <a:srgbClr val="0F2303"/>
                </a:solidFill>
              </a:rPr>
              <a:t>-&gt; </a:t>
            </a:r>
            <a:r>
              <a:rPr lang="en-US" dirty="0" smtClean="0">
                <a:solidFill>
                  <a:srgbClr val="0F2303"/>
                </a:solidFill>
              </a:rPr>
              <a:t>16.08.2023 </a:t>
            </a:r>
            <a:r>
              <a:rPr lang="en-US" dirty="0">
                <a:solidFill>
                  <a:srgbClr val="0F2303"/>
                </a:solidFill>
              </a:rPr>
              <a:t>DEVATION TO HEALTH LIMITED SAĞLIK HİZMET </a:t>
            </a:r>
            <a:r>
              <a:rPr lang="en-US" dirty="0" smtClean="0">
                <a:solidFill>
                  <a:srgbClr val="0F2303"/>
                </a:solidFill>
              </a:rPr>
              <a:t>SÖZLEŞMESİ</a:t>
            </a:r>
            <a:endParaRPr lang="tr-TR" dirty="0" smtClean="0">
              <a:solidFill>
                <a:srgbClr val="0F2303"/>
              </a:solidFill>
            </a:endParaRPr>
          </a:p>
          <a:p>
            <a:r>
              <a:rPr lang="tr-TR" dirty="0">
                <a:solidFill>
                  <a:srgbClr val="0F2303"/>
                </a:solidFill>
              </a:rPr>
              <a:t>-&gt; </a:t>
            </a:r>
            <a:r>
              <a:rPr lang="tr-TR" dirty="0" smtClean="0">
                <a:solidFill>
                  <a:srgbClr val="0F2303"/>
                </a:solidFill>
              </a:rPr>
              <a:t>20.09.2023 </a:t>
            </a:r>
            <a:r>
              <a:rPr lang="tr-TR" dirty="0">
                <a:solidFill>
                  <a:srgbClr val="0F2303"/>
                </a:solidFill>
              </a:rPr>
              <a:t>ANTİAD HİZMET SÖZLEŞMESİ</a:t>
            </a:r>
            <a:endParaRPr lang="tr-TR" dirty="0" smtClean="0">
              <a:solidFill>
                <a:srgbClr val="0F2303"/>
              </a:solidFill>
            </a:endParaRPr>
          </a:p>
          <a:p>
            <a:r>
              <a:rPr lang="tr-TR" dirty="0">
                <a:solidFill>
                  <a:srgbClr val="0F2303"/>
                </a:solidFill>
              </a:rPr>
              <a:t>-&gt; 21.09.2023 POİNT HOLİDAY TURİZM TİCARET SAĞLIK HİZMET SÖZLEŞMESİ</a:t>
            </a:r>
            <a:endParaRPr lang="tr-TR" dirty="0" smtClean="0">
              <a:solidFill>
                <a:srgbClr val="0F2303"/>
              </a:solidFill>
            </a:endParaRPr>
          </a:p>
          <a:p>
            <a:r>
              <a:rPr lang="tr-TR" dirty="0">
                <a:solidFill>
                  <a:srgbClr val="0F2303"/>
                </a:solidFill>
              </a:rPr>
              <a:t>-&gt; 02.10.2023 ANTALYA ŞELALE ÖZEL SAĞLIK SÖZLEŞME (TERMESSOS HASTANESİ)</a:t>
            </a:r>
            <a:endParaRPr lang="tr-TR" dirty="0" smtClean="0">
              <a:solidFill>
                <a:srgbClr val="0F2303"/>
              </a:solidFill>
            </a:endParaRPr>
          </a:p>
          <a:p>
            <a:r>
              <a:rPr lang="tr-TR" dirty="0">
                <a:solidFill>
                  <a:srgbClr val="0F2303"/>
                </a:solidFill>
              </a:rPr>
              <a:t>-&gt; 13.09.2023 BHM </a:t>
            </a:r>
            <a:r>
              <a:rPr lang="tr-TR" dirty="0" smtClean="0">
                <a:solidFill>
                  <a:srgbClr val="0F2303"/>
                </a:solidFill>
              </a:rPr>
              <a:t>OTELCİLİK</a:t>
            </a:r>
          </a:p>
          <a:p>
            <a:r>
              <a:rPr lang="tr-TR" dirty="0">
                <a:solidFill>
                  <a:srgbClr val="0F2303"/>
                </a:solidFill>
              </a:rPr>
              <a:t>-&gt; </a:t>
            </a:r>
            <a:r>
              <a:rPr lang="tr-TR" dirty="0" smtClean="0">
                <a:solidFill>
                  <a:srgbClr val="0F2303"/>
                </a:solidFill>
              </a:rPr>
              <a:t>22.09.2023 </a:t>
            </a:r>
            <a:r>
              <a:rPr lang="tr-TR" dirty="0">
                <a:solidFill>
                  <a:srgbClr val="0F2303"/>
                </a:solidFill>
              </a:rPr>
              <a:t>EVERYOUNG SAĞLIK TURİZMİ TİCARET A.Ş</a:t>
            </a:r>
            <a:endParaRPr lang="tr-TR" dirty="0" smtClean="0">
              <a:solidFill>
                <a:srgbClr val="0F2303"/>
              </a:solidFill>
            </a:endParaRPr>
          </a:p>
          <a:p>
            <a:r>
              <a:rPr lang="tr-TR" dirty="0">
                <a:solidFill>
                  <a:srgbClr val="0F2303"/>
                </a:solidFill>
              </a:rPr>
              <a:t>-&gt; </a:t>
            </a:r>
            <a:r>
              <a:rPr lang="tr-TR" dirty="0" smtClean="0">
                <a:solidFill>
                  <a:srgbClr val="0F2303"/>
                </a:solidFill>
              </a:rPr>
              <a:t>08.11.2023 </a:t>
            </a:r>
            <a:r>
              <a:rPr lang="tr-TR" dirty="0">
                <a:solidFill>
                  <a:srgbClr val="0F2303"/>
                </a:solidFill>
              </a:rPr>
              <a:t>SAĞLIK-SEN ANTALTA ŞUBESİ</a:t>
            </a:r>
            <a:endParaRPr lang="tr-TR" dirty="0" smtClean="0">
              <a:solidFill>
                <a:srgbClr val="0F2303"/>
              </a:solidFill>
            </a:endParaRPr>
          </a:p>
          <a:p>
            <a:r>
              <a:rPr lang="tr-TR" dirty="0">
                <a:solidFill>
                  <a:srgbClr val="0F2303"/>
                </a:solidFill>
              </a:rPr>
              <a:t>-&gt; 01.09.2023 TRTEK HBYS PROGRAMI</a:t>
            </a:r>
            <a:endParaRPr lang="tr-TR" dirty="0" smtClean="0">
              <a:solidFill>
                <a:srgbClr val="0F2303"/>
              </a:solidFill>
            </a:endParaRPr>
          </a:p>
          <a:p>
            <a:r>
              <a:rPr lang="tr-TR" dirty="0" smtClean="0">
                <a:solidFill>
                  <a:srgbClr val="0F2303"/>
                </a:solidFill>
              </a:rPr>
              <a:t>-&gt; 13.09.2023 </a:t>
            </a:r>
            <a:r>
              <a:rPr lang="tr-TR" dirty="0">
                <a:solidFill>
                  <a:srgbClr val="0F2303"/>
                </a:solidFill>
              </a:rPr>
              <a:t>İLAB LABORATUVAR </a:t>
            </a:r>
            <a:r>
              <a:rPr lang="tr-TR" dirty="0" smtClean="0">
                <a:solidFill>
                  <a:srgbClr val="0F2303"/>
                </a:solidFill>
              </a:rPr>
              <a:t>SÖZLEŞMESİ</a:t>
            </a:r>
          </a:p>
          <a:p>
            <a:r>
              <a:rPr lang="tr-TR" dirty="0">
                <a:solidFill>
                  <a:srgbClr val="0F2303"/>
                </a:solidFill>
              </a:rPr>
              <a:t>-&gt; </a:t>
            </a:r>
            <a:r>
              <a:rPr lang="sv-SE" dirty="0" smtClean="0">
                <a:solidFill>
                  <a:srgbClr val="0F2303"/>
                </a:solidFill>
              </a:rPr>
              <a:t>11.10.2023 </a:t>
            </a:r>
            <a:r>
              <a:rPr lang="sv-SE" dirty="0">
                <a:solidFill>
                  <a:srgbClr val="0F2303"/>
                </a:solidFill>
              </a:rPr>
              <a:t>FM DENTAL LABORATUVAR </a:t>
            </a:r>
            <a:r>
              <a:rPr lang="sv-SE" dirty="0" smtClean="0">
                <a:solidFill>
                  <a:srgbClr val="0F2303"/>
                </a:solidFill>
              </a:rPr>
              <a:t>SÖZLEŞMESİ</a:t>
            </a:r>
            <a:endParaRPr lang="tr-TR" dirty="0" smtClean="0">
              <a:solidFill>
                <a:srgbClr val="0F2303"/>
              </a:solidFill>
            </a:endParaRPr>
          </a:p>
          <a:p>
            <a:r>
              <a:rPr lang="tr-TR" dirty="0">
                <a:solidFill>
                  <a:srgbClr val="0F2303"/>
                </a:solidFill>
              </a:rPr>
              <a:t>-&gt; </a:t>
            </a:r>
            <a:r>
              <a:rPr lang="tr-TR" dirty="0" smtClean="0">
                <a:solidFill>
                  <a:srgbClr val="0F2303"/>
                </a:solidFill>
              </a:rPr>
              <a:t>11.10.2023 </a:t>
            </a:r>
            <a:r>
              <a:rPr lang="tr-TR" dirty="0">
                <a:solidFill>
                  <a:srgbClr val="0F2303"/>
                </a:solidFill>
              </a:rPr>
              <a:t>SAHİL DİŞ LABORATUVAR SÖZLEŞMESİ</a:t>
            </a:r>
            <a:endParaRPr lang="tr-TR" dirty="0" smtClean="0">
              <a:solidFill>
                <a:srgbClr val="0F2303"/>
              </a:solidFill>
            </a:endParaRPr>
          </a:p>
        </p:txBody>
      </p:sp>
    </p:spTree>
    <p:extLst>
      <p:ext uri="{BB962C8B-B14F-4D97-AF65-F5344CB8AC3E}">
        <p14:creationId xmlns:p14="http://schemas.microsoft.com/office/powerpoint/2010/main" val="2926320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518745" y="2339890"/>
            <a:ext cx="7983416" cy="3751283"/>
          </a:xfrm>
          <a:prstGeom prst="rect">
            <a:avLst/>
          </a:prstGeom>
        </p:spPr>
        <p:txBody>
          <a:bodyPr wrap="square">
            <a:spAutoFit/>
          </a:bodyPr>
          <a:lstStyle/>
          <a:p>
            <a:pPr lvl="0" algn="just">
              <a:lnSpc>
                <a:spcPct val="107000"/>
              </a:lnSpc>
              <a:spcAft>
                <a:spcPts val="0"/>
              </a:spcAft>
            </a:pPr>
            <a:r>
              <a:rPr lang="tr-TR" dirty="0" smtClean="0">
                <a:solidFill>
                  <a:srgbClr val="0F2303"/>
                </a:solidFill>
                <a:latin typeface="Times New Roman" panose="02020603050405020304" pitchFamily="18" charset="0"/>
                <a:ea typeface="Calibri" panose="020F0502020204030204" pitchFamily="34" charset="0"/>
                <a:cs typeface="Times New Roman" panose="02020603050405020304" pitchFamily="18" charset="0"/>
              </a:rPr>
              <a:t>1. 17.03.2023 – </a:t>
            </a:r>
            <a:r>
              <a:rPr lang="tr-TR" b="1" dirty="0" smtClean="0">
                <a:solidFill>
                  <a:srgbClr val="0C0D0D"/>
                </a:solidFill>
              </a:rPr>
              <a:t>“</a:t>
            </a:r>
            <a:r>
              <a:rPr lang="tr-TR" dirty="0" smtClean="0">
                <a:solidFill>
                  <a:srgbClr val="0C0D0D"/>
                </a:solidFill>
              </a:rPr>
              <a:t>Toplumun </a:t>
            </a:r>
            <a:r>
              <a:rPr lang="tr-TR" dirty="0">
                <a:solidFill>
                  <a:srgbClr val="0C0D0D"/>
                </a:solidFill>
              </a:rPr>
              <a:t>Diş Sağlığı İle İlgili Farkındalık ve Bilgi Düzeyinin Artırılması” konulu “Lise öğrencileri için diş sağlığı ile ilgili farkındalık ve bilgi düzeyinin artırılması ve diş hekimliği” ile ilgili sosyal sorumluluk projesi için Mustafa Kemal Okulları lise öğrencilerine sunum yapılmıştır.</a:t>
            </a:r>
            <a:endParaRPr lang="tr-TR" dirty="0">
              <a:solidFill>
                <a:srgbClr val="0C0D0D"/>
              </a:solidFill>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07000"/>
              </a:lnSpc>
              <a:spcAft>
                <a:spcPts val="0"/>
              </a:spcAft>
            </a:pPr>
            <a:r>
              <a:rPr lang="tr-TR" dirty="0">
                <a:solidFill>
                  <a:srgbClr val="0C0D0D"/>
                </a:solidFill>
                <a:latin typeface="Times New Roman" panose="02020603050405020304" pitchFamily="18" charset="0"/>
                <a:ea typeface="Calibri" panose="020F0502020204030204" pitchFamily="34" charset="0"/>
                <a:cs typeface="Times New Roman" panose="02020603050405020304" pitchFamily="18" charset="0"/>
              </a:rPr>
              <a:t> </a:t>
            </a:r>
            <a:endParaRPr lang="tr-TR" dirty="0">
              <a:solidFill>
                <a:srgbClr val="0C0D0D"/>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dirty="0" smtClean="0">
                <a:solidFill>
                  <a:srgbClr val="0F2303"/>
                </a:solidFill>
                <a:latin typeface="Times New Roman" panose="02020603050405020304" pitchFamily="18" charset="0"/>
                <a:ea typeface="Calibri" panose="020F0502020204030204" pitchFamily="34" charset="0"/>
                <a:cs typeface="Times New Roman" panose="02020603050405020304" pitchFamily="18" charset="0"/>
              </a:rPr>
              <a:t>2. 09.11.2023 - </a:t>
            </a:r>
            <a:r>
              <a:rPr lang="tr-TR" dirty="0" smtClean="0">
                <a:solidFill>
                  <a:srgbClr val="0C0D0D"/>
                </a:solidFill>
              </a:rPr>
              <a:t>“İlköğretim </a:t>
            </a:r>
            <a:r>
              <a:rPr lang="tr-TR" dirty="0">
                <a:solidFill>
                  <a:srgbClr val="0C0D0D"/>
                </a:solidFill>
              </a:rPr>
              <a:t>Çağı Çocuklarının Ağız-Diş Sağlığı Konusundaki Bilgi ve Farkındalıklarının Arttırılması” başlıklı sosyal sorumluluk projesinin ilk adımında, Cumhuriyetimizin 100. Yılında Cumhuriyetimizle yaşıt “Cumhuriyet İlköğretim Okulu” 7-9 yaş grubu öğrencilerine ağız diş sağlığı hakkında bilgilendirme </a:t>
            </a:r>
            <a:r>
              <a:rPr lang="tr-TR" dirty="0" smtClean="0">
                <a:solidFill>
                  <a:srgbClr val="0C0D0D"/>
                </a:solidFill>
              </a:rPr>
              <a:t>yapılmıştır. Soru </a:t>
            </a:r>
            <a:r>
              <a:rPr lang="tr-TR" dirty="0">
                <a:solidFill>
                  <a:srgbClr val="0C0D0D"/>
                </a:solidFill>
              </a:rPr>
              <a:t>cevap oturumu ile kapanışı </a:t>
            </a:r>
            <a:r>
              <a:rPr lang="tr-TR" dirty="0" smtClean="0">
                <a:solidFill>
                  <a:srgbClr val="0C0D0D"/>
                </a:solidFill>
              </a:rPr>
              <a:t>yapılarak, </a:t>
            </a:r>
            <a:r>
              <a:rPr lang="tr-TR" dirty="0">
                <a:solidFill>
                  <a:srgbClr val="0C0D0D"/>
                </a:solidFill>
              </a:rPr>
              <a:t>bilgilendirme oturumu sonrasında öğrencilere broşür ve diş fırçası-macun içeren ağız hijyen setleri </a:t>
            </a:r>
            <a:r>
              <a:rPr lang="tr-TR" dirty="0" smtClean="0">
                <a:solidFill>
                  <a:srgbClr val="0C0D0D"/>
                </a:solidFill>
              </a:rPr>
              <a:t>verilmiştir.</a:t>
            </a:r>
            <a:endParaRPr lang="tr-TR" dirty="0">
              <a:solidFill>
                <a:srgbClr val="0C0D0D"/>
              </a:solidFill>
            </a:endParaRPr>
          </a:p>
          <a:p>
            <a:pPr lvl="0" algn="just">
              <a:lnSpc>
                <a:spcPct val="107000"/>
              </a:lnSpc>
              <a:spcAft>
                <a:spcPts val="800"/>
              </a:spcAft>
            </a:pPr>
            <a:endParaRPr lang="tr-TR" dirty="0">
              <a:solidFill>
                <a:srgbClr val="0C0D0D"/>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4252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5740983" y="2807668"/>
            <a:ext cx="3033740" cy="1754326"/>
          </a:xfrm>
          <a:prstGeom prst="rect">
            <a:avLst/>
          </a:prstGeom>
          <a:noFill/>
        </p:spPr>
        <p:txBody>
          <a:bodyPr wrap="square" rtlCol="0">
            <a:spAutoFit/>
          </a:bodyPr>
          <a:lstStyle/>
          <a:p>
            <a:pPr algn="just"/>
            <a:r>
              <a:rPr lang="tr-TR" dirty="0" smtClean="0">
                <a:solidFill>
                  <a:srgbClr val="0F2303"/>
                </a:solidFill>
              </a:rPr>
              <a:t>Sağlık Bakanlığı tarafından yayınlanan Gösterge Yönetim Rehberi doğrultusunda 51 ana gösterge, 68 alt gösterge olmak üzere toplam 119 gösterge takip edilmektedir. </a:t>
            </a:r>
            <a:endParaRPr lang="tr-TR" dirty="0">
              <a:solidFill>
                <a:srgbClr val="0F2303"/>
              </a:solidFill>
            </a:endParaRPr>
          </a:p>
        </p:txBody>
      </p:sp>
      <p:pic>
        <p:nvPicPr>
          <p:cNvPr id="4" name="Resim 3"/>
          <p:cNvPicPr>
            <a:picLocks noChangeAspect="1"/>
          </p:cNvPicPr>
          <p:nvPr/>
        </p:nvPicPr>
        <p:blipFill>
          <a:blip r:embed="rId3"/>
          <a:stretch>
            <a:fillRect/>
          </a:stretch>
        </p:blipFill>
        <p:spPr>
          <a:xfrm>
            <a:off x="168003" y="1590553"/>
            <a:ext cx="5256457" cy="5130211"/>
          </a:xfrm>
          <a:prstGeom prst="rect">
            <a:avLst/>
          </a:prstGeom>
        </p:spPr>
      </p:pic>
    </p:spTree>
    <p:extLst>
      <p:ext uri="{BB962C8B-B14F-4D97-AF65-F5344CB8AC3E}">
        <p14:creationId xmlns:p14="http://schemas.microsoft.com/office/powerpoint/2010/main" val="1784154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65" name="64 Dikdörtgen"/>
          <p:cNvSpPr/>
          <p:nvPr/>
        </p:nvSpPr>
        <p:spPr>
          <a:xfrm>
            <a:off x="594360" y="2376762"/>
            <a:ext cx="7443216" cy="2400657"/>
          </a:xfrm>
          <a:prstGeom prst="rect">
            <a:avLst/>
          </a:prstGeom>
        </p:spPr>
        <p:txBody>
          <a:bodyPr wrap="square">
            <a:spAutoFit/>
          </a:bodyPr>
          <a:lstStyle/>
          <a:p>
            <a:pPr marL="342900" indent="-342900" algn="just">
              <a:lnSpc>
                <a:spcPct val="150000"/>
              </a:lnSpc>
              <a:buFont typeface="Arial"/>
              <a:buChar char="•"/>
            </a:pPr>
            <a:r>
              <a:rPr lang="en-US" sz="2000" dirty="0" err="1" smtClean="0">
                <a:solidFill>
                  <a:srgbClr val="0F2303"/>
                </a:solidFill>
                <a:ea typeface="+mn-lt"/>
                <a:cs typeface="+mn-lt"/>
              </a:rPr>
              <a:t>Kalite</a:t>
            </a:r>
            <a:r>
              <a:rPr lang="en-US" sz="2000" dirty="0" smtClean="0">
                <a:solidFill>
                  <a:srgbClr val="0F2303"/>
                </a:solidFill>
                <a:ea typeface="+mn-lt"/>
                <a:cs typeface="+mn-lt"/>
              </a:rPr>
              <a:t> </a:t>
            </a:r>
            <a:r>
              <a:rPr lang="en-US" sz="2000" dirty="0" err="1" smtClean="0">
                <a:solidFill>
                  <a:srgbClr val="0F2303"/>
                </a:solidFill>
                <a:ea typeface="+mn-lt"/>
                <a:cs typeface="+mn-lt"/>
              </a:rPr>
              <a:t>süreçlerinin</a:t>
            </a:r>
            <a:r>
              <a:rPr lang="en-US" sz="2000" dirty="0" smtClean="0">
                <a:solidFill>
                  <a:srgbClr val="0F2303"/>
                </a:solidFill>
                <a:ea typeface="+mn-lt"/>
                <a:cs typeface="+mn-lt"/>
              </a:rPr>
              <a:t> </a:t>
            </a:r>
            <a:r>
              <a:rPr lang="en-US" sz="2000" dirty="0" err="1" smtClean="0">
                <a:solidFill>
                  <a:srgbClr val="0F2303"/>
                </a:solidFill>
                <a:ea typeface="+mn-lt"/>
                <a:cs typeface="+mn-lt"/>
              </a:rPr>
              <a:t>düzenli</a:t>
            </a:r>
            <a:r>
              <a:rPr lang="en-US" sz="2000" dirty="0" smtClean="0">
                <a:solidFill>
                  <a:srgbClr val="0F2303"/>
                </a:solidFill>
                <a:ea typeface="+mn-lt"/>
                <a:cs typeface="+mn-lt"/>
              </a:rPr>
              <a:t> </a:t>
            </a:r>
            <a:r>
              <a:rPr lang="en-US" sz="2000" dirty="0" err="1" smtClean="0">
                <a:solidFill>
                  <a:srgbClr val="0F2303"/>
                </a:solidFill>
                <a:ea typeface="+mn-lt"/>
                <a:cs typeface="+mn-lt"/>
              </a:rPr>
              <a:t>takip</a:t>
            </a:r>
            <a:r>
              <a:rPr lang="en-US" sz="2000" dirty="0" smtClean="0">
                <a:solidFill>
                  <a:srgbClr val="0F2303"/>
                </a:solidFill>
                <a:ea typeface="+mn-lt"/>
                <a:cs typeface="+mn-lt"/>
              </a:rPr>
              <a:t> </a:t>
            </a:r>
            <a:r>
              <a:rPr lang="en-US" sz="2000" dirty="0" err="1" smtClean="0">
                <a:solidFill>
                  <a:srgbClr val="0F2303"/>
                </a:solidFill>
                <a:ea typeface="+mn-lt"/>
                <a:cs typeface="+mn-lt"/>
              </a:rPr>
              <a:t>edilmesi</a:t>
            </a:r>
            <a:r>
              <a:rPr lang="tr-TR" sz="2000" dirty="0">
                <a:solidFill>
                  <a:srgbClr val="0F2303"/>
                </a:solidFill>
                <a:ea typeface="+mn-lt"/>
                <a:cs typeface="+mn-lt"/>
              </a:rPr>
              <a:t> </a:t>
            </a:r>
            <a:r>
              <a:rPr lang="tr-TR" sz="2000" dirty="0" smtClean="0">
                <a:solidFill>
                  <a:srgbClr val="0F2303"/>
                </a:solidFill>
                <a:ea typeface="+mn-lt"/>
                <a:cs typeface="+mn-lt"/>
              </a:rPr>
              <a:t>ve tüm personelin kalite çalışmalarına dahil edilmesi,</a:t>
            </a:r>
          </a:p>
          <a:p>
            <a:pPr marL="342900" indent="-342900" algn="just">
              <a:lnSpc>
                <a:spcPct val="150000"/>
              </a:lnSpc>
              <a:buFont typeface="Arial"/>
              <a:buChar char="•"/>
            </a:pPr>
            <a:r>
              <a:rPr lang="tr-TR" sz="2000" dirty="0" smtClean="0">
                <a:solidFill>
                  <a:srgbClr val="0F2303"/>
                </a:solidFill>
                <a:ea typeface="+mn-lt"/>
                <a:cs typeface="+mn-lt"/>
              </a:rPr>
              <a:t>Kalite sürecinin yeni yayınlanan ADSH (4.0) rehberine uygun adapte edilmesi,</a:t>
            </a:r>
            <a:endParaRPr lang="en-US" sz="2000" dirty="0" smtClean="0">
              <a:solidFill>
                <a:srgbClr val="0F2303"/>
              </a:solidFill>
              <a:ea typeface="+mn-lt"/>
              <a:cs typeface="+mn-lt"/>
            </a:endParaRPr>
          </a:p>
          <a:p>
            <a:pPr marL="342900" indent="-342900" algn="just">
              <a:lnSpc>
                <a:spcPct val="150000"/>
              </a:lnSpc>
              <a:buFont typeface="Arial"/>
              <a:buChar char="•"/>
            </a:pPr>
            <a:r>
              <a:rPr lang="en-US" sz="2000" dirty="0" err="1" smtClean="0">
                <a:solidFill>
                  <a:srgbClr val="0F2303"/>
                </a:solidFill>
                <a:ea typeface="+mn-lt"/>
                <a:cs typeface="+mn-lt"/>
              </a:rPr>
              <a:t>Kalite</a:t>
            </a:r>
            <a:r>
              <a:rPr lang="en-US" sz="2000" dirty="0" smtClean="0">
                <a:solidFill>
                  <a:srgbClr val="0F2303"/>
                </a:solidFill>
                <a:ea typeface="+mn-lt"/>
                <a:cs typeface="+mn-lt"/>
              </a:rPr>
              <a:t> </a:t>
            </a:r>
            <a:r>
              <a:rPr lang="tr-TR" sz="2000" dirty="0" smtClean="0">
                <a:solidFill>
                  <a:srgbClr val="0F2303"/>
                </a:solidFill>
                <a:ea typeface="+mn-lt"/>
                <a:cs typeface="+mn-lt"/>
              </a:rPr>
              <a:t>sürecinde kağıtsız ortamın benimsenmesi. (Dijitalleşme)</a:t>
            </a:r>
          </a:p>
        </p:txBody>
      </p:sp>
    </p:spTree>
    <p:extLst>
      <p:ext uri="{BB962C8B-B14F-4D97-AF65-F5344CB8AC3E}">
        <p14:creationId xmlns:p14="http://schemas.microsoft.com/office/powerpoint/2010/main" val="2340244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00172" y="2967318"/>
            <a:ext cx="7055380" cy="786997"/>
          </a:xfrm>
        </p:spPr>
        <p:txBody>
          <a:bodyPr/>
          <a:lstStyle/>
          <a:p>
            <a:pPr algn="ctr"/>
            <a:r>
              <a:rPr lang="tr-TR" b="1" dirty="0" smtClean="0">
                <a:solidFill>
                  <a:srgbClr val="0F2303"/>
                </a:solidFill>
              </a:rPr>
              <a:t>TEŞEKKÜRLER..</a:t>
            </a:r>
            <a:endParaRPr lang="tr-TR" b="1" dirty="0">
              <a:solidFill>
                <a:srgbClr val="0F2303"/>
              </a:solidFill>
            </a:endParaRPr>
          </a:p>
        </p:txBody>
      </p:sp>
    </p:spTree>
    <p:extLst>
      <p:ext uri="{BB962C8B-B14F-4D97-AF65-F5344CB8AC3E}">
        <p14:creationId xmlns:p14="http://schemas.microsoft.com/office/powerpoint/2010/main" val="2694111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3582670116"/>
              </p:ext>
            </p:extLst>
          </p:nvPr>
        </p:nvGraphicFramePr>
        <p:xfrm>
          <a:off x="179513" y="1288031"/>
          <a:ext cx="8771057" cy="5265183"/>
        </p:xfrm>
        <a:graphic>
          <a:graphicData uri="http://schemas.openxmlformats.org/drawingml/2006/table">
            <a:tbl>
              <a:tblPr/>
              <a:tblGrid>
                <a:gridCol w="2093394">
                  <a:extLst>
                    <a:ext uri="{9D8B030D-6E8A-4147-A177-3AD203B41FA5}">
                      <a16:colId xmlns:a16="http://schemas.microsoft.com/office/drawing/2014/main" val="3918363564"/>
                    </a:ext>
                  </a:extLst>
                </a:gridCol>
                <a:gridCol w="2214275">
                  <a:extLst>
                    <a:ext uri="{9D8B030D-6E8A-4147-A177-3AD203B41FA5}">
                      <a16:colId xmlns:a16="http://schemas.microsoft.com/office/drawing/2014/main" val="1683979601"/>
                    </a:ext>
                  </a:extLst>
                </a:gridCol>
                <a:gridCol w="2238933">
                  <a:extLst>
                    <a:ext uri="{9D8B030D-6E8A-4147-A177-3AD203B41FA5}">
                      <a16:colId xmlns:a16="http://schemas.microsoft.com/office/drawing/2014/main" val="2592459544"/>
                    </a:ext>
                  </a:extLst>
                </a:gridCol>
                <a:gridCol w="2224455">
                  <a:extLst>
                    <a:ext uri="{9D8B030D-6E8A-4147-A177-3AD203B41FA5}">
                      <a16:colId xmlns:a16="http://schemas.microsoft.com/office/drawing/2014/main" val="588152821"/>
                    </a:ext>
                  </a:extLst>
                </a:gridCol>
              </a:tblGrid>
              <a:tr h="637484">
                <a:tc>
                  <a:txBody>
                    <a:bodyPr/>
                    <a:lstStyle/>
                    <a:p>
                      <a:pPr algn="ctr" fontAlgn="ctr"/>
                      <a:r>
                        <a:rPr lang="tr-TR" sz="12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483236">
                <a:tc>
                  <a:txBody>
                    <a:bodyPr/>
                    <a:lstStyle/>
                    <a:p>
                      <a:pPr algn="l"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G1-Sağlık hizmetlerinde tüm diş tedavileri alanında hizmet vermesi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100" b="0" i="0" u="none" strike="noStrike" dirty="0" smtClean="0">
                          <a:solidFill>
                            <a:srgbClr val="000000"/>
                          </a:solidFill>
                          <a:effectLst/>
                          <a:latin typeface="Calibri" panose="020F0502020204030204" pitchFamily="34" charset="0"/>
                        </a:rPr>
                        <a:t>Z1-Sağlık hizmet sunumunda kamunun kapasite olarak üstünlüğü</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0" i="0" u="none" strike="noStrike" dirty="0" smtClean="0">
                          <a:solidFill>
                            <a:srgbClr val="000000"/>
                          </a:solidFill>
                          <a:effectLst/>
                          <a:latin typeface="Calibri" panose="020F0502020204030204" pitchFamily="34" charset="0"/>
                        </a:rPr>
                        <a:t>F1-Hastanın şikayetine yönelik tedavi bazlı hizmet sunumu ve koruyucu diş hekimliği uygulamaları</a:t>
                      </a:r>
                      <a:endParaRPr lang="tr-TR" sz="1100" b="0" i="0" u="none" strike="noStrike" dirty="0">
                        <a:solidFill>
                          <a:srgbClr val="FF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0" i="0" u="none" strike="noStrike" dirty="0" smtClean="0">
                          <a:solidFill>
                            <a:srgbClr val="000000"/>
                          </a:solidFill>
                          <a:effectLst/>
                          <a:latin typeface="Calibri" panose="020F0502020204030204" pitchFamily="34" charset="0"/>
                        </a:rPr>
                        <a:t>T1-Tıbbi hizmet, teknoloji ve malzeme fiyatlarının, dolayısıyla maliyetin sürekli artması ve finansmanı güçleştirmesi.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483236">
                <a:tc>
                  <a:txBody>
                    <a:bodyPr/>
                    <a:lstStyle/>
                    <a:p>
                      <a:pPr algn="l"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G2-Sağlık turizmi yetki belgesinin bulunması</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100" b="0" i="0" u="none" strike="noStrike" dirty="0" smtClean="0">
                          <a:solidFill>
                            <a:srgbClr val="000000"/>
                          </a:solidFill>
                          <a:effectLst/>
                          <a:latin typeface="Calibri" panose="020F0502020204030204" pitchFamily="34" charset="0"/>
                        </a:rPr>
                        <a:t>Z2-Merkezin bulunduğu binanın</a:t>
                      </a:r>
                      <a:r>
                        <a:rPr lang="tr-TR" sz="1100" b="0" i="0" u="none" strike="noStrike" baseline="0" dirty="0" smtClean="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mimari yapısı sebebiyle fiziki koşullarda iyileştirmeye gidilememesi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F2-Sağlık turizmi açısından ekonomik kazanım (ülkeye döviz girdisi)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0" i="0" u="none" strike="noStrike" dirty="0" smtClean="0">
                          <a:solidFill>
                            <a:srgbClr val="000000"/>
                          </a:solidFill>
                          <a:effectLst/>
                          <a:latin typeface="Calibri" panose="020F0502020204030204" pitchFamily="34" charset="0"/>
                        </a:rPr>
                        <a:t>T2-Toplumun sağlık bilincinde yetersizliğin devam etmesi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483236">
                <a:tc>
                  <a:txBody>
                    <a:bodyPr/>
                    <a:lstStyle/>
                    <a:p>
                      <a:pPr algn="l"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G3-Antalya’nın merkezinde olması sebebiyle kolay ulaşılabilir olması</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F3-Vakıf üniversitesine bağlı Antalya'daki tek Ağız ve Diş Sağlığı Uygulama ve Araştırma Merkezi olması</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0" i="0" u="none" strike="noStrike" dirty="0" smtClean="0">
                          <a:solidFill>
                            <a:srgbClr val="000000"/>
                          </a:solidFill>
                          <a:effectLst/>
                          <a:latin typeface="Calibri" panose="020F0502020204030204" pitchFamily="34" charset="0"/>
                        </a:rPr>
                        <a:t>T3-Antalya'nın nüfusa oranla çok sayıda Ağız ve Diş Sağlığı hizmeti veren kuruluşun olması</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483236">
                <a:tc>
                  <a:txBody>
                    <a:bodyPr/>
                    <a:lstStyle/>
                    <a:p>
                      <a:pPr algn="l"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G4-Kalite Standartlarına uygun hizmet verilmesi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0" i="0" u="none" strike="noStrike" dirty="0" smtClean="0">
                          <a:solidFill>
                            <a:srgbClr val="000000"/>
                          </a:solidFill>
                          <a:effectLst/>
                          <a:latin typeface="Calibri" panose="020F0502020204030204" pitchFamily="34" charset="0"/>
                        </a:rPr>
                        <a:t> T4-Sağlık sektöründen olmayan sermayedar kişilerin diş kliniği işletmesi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483236">
                <a:tc>
                  <a:txBody>
                    <a:bodyPr/>
                    <a:lstStyle/>
                    <a:p>
                      <a:pPr marL="0" marR="0" indent="0" algn="l" defTabSz="457207" rtl="0" eaLnBrk="1" fontAlgn="ctr" latinLnBrk="0" hangingPunct="1">
                        <a:lnSpc>
                          <a:spcPct val="100000"/>
                        </a:lnSpc>
                        <a:spcBef>
                          <a:spcPts val="0"/>
                        </a:spcBef>
                        <a:spcAft>
                          <a:spcPts val="0"/>
                        </a:spcAft>
                        <a:buClrTx/>
                        <a:buSzTx/>
                        <a:buFontTx/>
                        <a:buNone/>
                        <a:tabLst/>
                        <a:defRPr/>
                      </a:pPr>
                      <a:r>
                        <a:rPr lang="tr-TR" sz="1100" b="0" i="0" u="none" strike="noStrike" dirty="0" smtClean="0">
                          <a:solidFill>
                            <a:srgbClr val="000000"/>
                          </a:solidFill>
                          <a:effectLst/>
                          <a:latin typeface="Calibri" panose="020F0502020204030204" pitchFamily="34" charset="0"/>
                        </a:rPr>
                        <a:t>G5-Nitelikli, uzman ve akademik kadronu</a:t>
                      </a:r>
                      <a:r>
                        <a:rPr lang="tr-TR" sz="1100" b="0" i="0" u="none" strike="noStrike" baseline="0" dirty="0" smtClean="0">
                          <a:solidFill>
                            <a:srgbClr val="000000"/>
                          </a:solidFill>
                          <a:effectLst/>
                          <a:latin typeface="Calibri" panose="020F0502020204030204" pitchFamily="34" charset="0"/>
                        </a:rPr>
                        <a:t>n </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0" i="0" u="none" strike="noStrike" dirty="0" smtClean="0">
                          <a:solidFill>
                            <a:srgbClr val="000000"/>
                          </a:solidFill>
                          <a:effectLst/>
                          <a:latin typeface="Calibri" panose="020F0502020204030204" pitchFamily="34" charset="0"/>
                        </a:rPr>
                        <a:t>T5-Tedarikçiler (İlaç teslim tarihlerinde gecikmeler)</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483236">
                <a:tc>
                  <a:txBody>
                    <a:bodyPr/>
                    <a:lstStyle/>
                    <a:p>
                      <a:pPr algn="l" fontAlgn="ctr"/>
                      <a:r>
                        <a:rPr lang="tr-TR" sz="1100" b="0" i="0" u="none" strike="noStrike" dirty="0" smtClean="0">
                          <a:solidFill>
                            <a:srgbClr val="000000"/>
                          </a:solidFill>
                          <a:effectLst/>
                          <a:latin typeface="Calibri" panose="020F0502020204030204" pitchFamily="34" charset="0"/>
                        </a:rPr>
                        <a:t>G6-Gerekli donanım ve altyapıya sahip olması </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1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483236">
                <a:tc>
                  <a:txBody>
                    <a:bodyPr/>
                    <a:lstStyle/>
                    <a:p>
                      <a:pPr marL="0" marR="0" indent="0" algn="l" defTabSz="457207" rtl="0" eaLnBrk="1" fontAlgn="ctr" latinLnBrk="0" hangingPunct="1">
                        <a:lnSpc>
                          <a:spcPct val="100000"/>
                        </a:lnSpc>
                        <a:spcBef>
                          <a:spcPts val="0"/>
                        </a:spcBef>
                        <a:spcAft>
                          <a:spcPts val="0"/>
                        </a:spcAft>
                        <a:buClrTx/>
                        <a:buSzTx/>
                        <a:buFontTx/>
                        <a:buNone/>
                        <a:tabLst/>
                        <a:defRPr/>
                      </a:pPr>
                      <a:r>
                        <a:rPr lang="tr-TR" sz="1100" b="0" i="0" u="none" strike="noStrike" dirty="0" smtClean="0">
                          <a:solidFill>
                            <a:srgbClr val="000000"/>
                          </a:solidFill>
                          <a:effectLst/>
                          <a:latin typeface="Calibri" panose="020F0502020204030204" pitchFamily="34" charset="0"/>
                        </a:rPr>
                        <a:t>G7-Yeniliğe ve gelişmeye açık olunması </a:t>
                      </a:r>
                    </a:p>
                    <a:p>
                      <a:pPr algn="l" fontAlgn="ct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1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483236">
                <a:tc>
                  <a:txBody>
                    <a:bodyPr/>
                    <a:lstStyle/>
                    <a:p>
                      <a:pPr algn="l" fontAlgn="ct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1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483236">
                <a:tc>
                  <a:txBody>
                    <a:bodyPr/>
                    <a:lstStyle/>
                    <a:p>
                      <a:pPr algn="l" fontAlgn="ctr"/>
                      <a:endParaRPr lang="tr-TR" sz="1100" b="0" i="0" u="none" strike="noStrike" dirty="0">
                        <a:solidFill>
                          <a:srgbClr val="FF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1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bl>
          </a:graphicData>
        </a:graphic>
      </p:graphicFrame>
    </p:spTree>
    <p:extLst>
      <p:ext uri="{BB962C8B-B14F-4D97-AF65-F5344CB8AC3E}">
        <p14:creationId xmlns:p14="http://schemas.microsoft.com/office/powerpoint/2010/main" val="238898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2804746672"/>
              </p:ext>
            </p:extLst>
          </p:nvPr>
        </p:nvGraphicFramePr>
        <p:xfrm>
          <a:off x="174059" y="1178006"/>
          <a:ext cx="8723758" cy="4936746"/>
        </p:xfrm>
        <a:graphic>
          <a:graphicData uri="http://schemas.openxmlformats.org/drawingml/2006/table">
            <a:tbl>
              <a:tblPr/>
              <a:tblGrid>
                <a:gridCol w="2480974">
                  <a:extLst>
                    <a:ext uri="{9D8B030D-6E8A-4147-A177-3AD203B41FA5}">
                      <a16:colId xmlns:a16="http://schemas.microsoft.com/office/drawing/2014/main" val="3918363564"/>
                    </a:ext>
                  </a:extLst>
                </a:gridCol>
                <a:gridCol w="3161813">
                  <a:extLst>
                    <a:ext uri="{9D8B030D-6E8A-4147-A177-3AD203B41FA5}">
                      <a16:colId xmlns:a16="http://schemas.microsoft.com/office/drawing/2014/main" val="1683979601"/>
                    </a:ext>
                  </a:extLst>
                </a:gridCol>
                <a:gridCol w="3080971">
                  <a:extLst>
                    <a:ext uri="{9D8B030D-6E8A-4147-A177-3AD203B41FA5}">
                      <a16:colId xmlns:a16="http://schemas.microsoft.com/office/drawing/2014/main" val="2592459544"/>
                    </a:ext>
                  </a:extLst>
                </a:gridCol>
              </a:tblGrid>
              <a:tr h="403100">
                <a:tc>
                  <a:txBody>
                    <a:bodyPr/>
                    <a:lstStyle/>
                    <a:p>
                      <a:pPr algn="ctr" fontAlgn="ctr"/>
                      <a:r>
                        <a:rPr lang="tr-TR" sz="105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05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5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265279">
                <a:tc>
                  <a:txBody>
                    <a:bodyPr/>
                    <a:lstStyle/>
                    <a:p>
                      <a:pPr algn="ctr" fontAlgn="ctr"/>
                      <a:r>
                        <a:rPr lang="tr-TR" sz="1100" b="0" i="0" u="none" strike="noStrike" dirty="0" smtClean="0">
                          <a:solidFill>
                            <a:srgbClr val="000000"/>
                          </a:solidFill>
                          <a:effectLst/>
                          <a:latin typeface="Calibri" panose="020F0502020204030204" pitchFamily="34" charset="0"/>
                        </a:rPr>
                        <a:t>Rektörlük</a:t>
                      </a: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Üst Yönetim</a:t>
                      </a: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i-FI" sz="1100" b="0" i="0" u="none" strike="noStrike" dirty="0" smtClean="0">
                          <a:solidFill>
                            <a:srgbClr val="000000"/>
                          </a:solidFill>
                          <a:effectLst/>
                          <a:latin typeface="Calibri" panose="020F0502020204030204" pitchFamily="34" charset="0"/>
                        </a:rPr>
                        <a:t>Etkili ve verimli hizmet sunma</a:t>
                      </a: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25315">
                <a:tc>
                  <a:txBody>
                    <a:bodyPr/>
                    <a:lstStyle/>
                    <a:p>
                      <a:pPr algn="ctr" fontAlgn="ctr"/>
                      <a:r>
                        <a:rPr lang="tr-TR" sz="1100" b="0" i="0" u="none" strike="noStrike" dirty="0">
                          <a:solidFill>
                            <a:srgbClr val="000000"/>
                          </a:solidFill>
                          <a:effectLst/>
                          <a:latin typeface="Calibri" panose="020F0502020204030204" pitchFamily="34" charset="0"/>
                        </a:rPr>
                        <a:t>ABU İdari personel</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Bilgi ve Görev Paylaşımı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İşin paylaşımı, zaman planlaması, kurumsal yapı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25315">
                <a:tc>
                  <a:txBody>
                    <a:bodyPr/>
                    <a:lstStyle/>
                    <a:p>
                      <a:pPr algn="ctr" fontAlgn="ctr"/>
                      <a:r>
                        <a:rPr lang="tr-TR" sz="1100" b="0" i="0" u="none" strike="noStrike" dirty="0">
                          <a:solidFill>
                            <a:srgbClr val="000000"/>
                          </a:solidFill>
                          <a:effectLst/>
                          <a:latin typeface="Calibri" panose="020F0502020204030204" pitchFamily="34" charset="0"/>
                        </a:rPr>
                        <a:t>Hasta ve Hasta Yakınları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Tedavi Hizmetleri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Profesyonel tutum ve hizmet beklentisi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51692">
                <a:tc>
                  <a:txBody>
                    <a:bodyPr/>
                    <a:lstStyle/>
                    <a:p>
                      <a:pPr algn="ctr" fontAlgn="ctr"/>
                      <a:r>
                        <a:rPr lang="tr-TR" sz="1100" b="0" i="0" u="none" strike="noStrike" dirty="0">
                          <a:solidFill>
                            <a:srgbClr val="000000"/>
                          </a:solidFill>
                          <a:effectLst/>
                          <a:latin typeface="Calibri" panose="020F0502020204030204" pitchFamily="34" charset="0"/>
                        </a:rPr>
                        <a:t>ADSUA  Merkezi Akademik Personel</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Merkez çalışmalarının etkili bir şekilde gerçekleştirilebilmesi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Hastalara daha iyi tedavi sunmak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69976">
                <a:tc>
                  <a:txBody>
                    <a:bodyPr/>
                    <a:lstStyle/>
                    <a:p>
                      <a:pPr algn="ctr" fontAlgn="ctr"/>
                      <a:r>
                        <a:rPr lang="tr-TR" sz="1100" b="0" i="0" u="none" strike="noStrike" dirty="0">
                          <a:solidFill>
                            <a:srgbClr val="000000"/>
                          </a:solidFill>
                          <a:effectLst/>
                          <a:latin typeface="Calibri" panose="020F0502020204030204" pitchFamily="34" charset="0"/>
                        </a:rPr>
                        <a:t>ADSUA  Merkezi İdari Personel</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Merkez çalışmalarının etkili bir şekilde gerçekleştirilebilmesi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Uyumlu çalışma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15824">
                <a:tc>
                  <a:txBody>
                    <a:bodyPr/>
                    <a:lstStyle/>
                    <a:p>
                      <a:pPr algn="ctr" fontAlgn="ctr"/>
                      <a:r>
                        <a:rPr lang="tr-TR" sz="1100" b="0" i="0" u="none" strike="noStrike" dirty="0">
                          <a:solidFill>
                            <a:srgbClr val="000000"/>
                          </a:solidFill>
                          <a:effectLst/>
                          <a:latin typeface="Calibri" panose="020F0502020204030204" pitchFamily="34" charset="0"/>
                        </a:rPr>
                        <a:t>Sağlık Bakanlığı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Mevzuat/Hizmet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a:solidFill>
                            <a:srgbClr val="000000"/>
                          </a:solidFill>
                          <a:effectLst/>
                          <a:latin typeface="Calibri" panose="020F0502020204030204" pitchFamily="34" charset="0"/>
                        </a:rPr>
                        <a:t>İlgili yasa ve mevzuatlara uygun hizmet verilmesi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16523">
                <a:tc>
                  <a:txBody>
                    <a:bodyPr/>
                    <a:lstStyle/>
                    <a:p>
                      <a:pPr algn="ctr" fontAlgn="ctr"/>
                      <a:r>
                        <a:rPr lang="tr-TR" sz="1100" b="0" i="0" u="none" strike="noStrike">
                          <a:solidFill>
                            <a:srgbClr val="000000"/>
                          </a:solidFill>
                          <a:effectLst/>
                          <a:latin typeface="Calibri" panose="020F0502020204030204" pitchFamily="34" charset="0"/>
                        </a:rPr>
                        <a:t>Antalya İl Sağlık Müdürlüğü</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Mevzuat/Hizmet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İlgili yasa ve mevzuatlara uygun hizmet verilmesi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290146">
                <a:tc>
                  <a:txBody>
                    <a:bodyPr/>
                    <a:lstStyle/>
                    <a:p>
                      <a:pPr algn="ctr" fontAlgn="ctr"/>
                      <a:r>
                        <a:rPr lang="tr-TR" sz="1100" b="0" i="0" u="none" strike="noStrike">
                          <a:solidFill>
                            <a:srgbClr val="000000"/>
                          </a:solidFill>
                          <a:effectLst/>
                          <a:latin typeface="Calibri" panose="020F0502020204030204" pitchFamily="34" charset="0"/>
                        </a:rPr>
                        <a:t>ABÜ Diş Hekimliği Fakültesi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Eğitim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Öğrencilere staj imkanı sunmak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69976">
                <a:tc>
                  <a:txBody>
                    <a:bodyPr/>
                    <a:lstStyle/>
                    <a:p>
                      <a:pPr algn="ctr" fontAlgn="ctr"/>
                      <a:r>
                        <a:rPr lang="tr-TR" sz="1100" b="0" i="0" u="none" strike="noStrike">
                          <a:solidFill>
                            <a:srgbClr val="000000"/>
                          </a:solidFill>
                          <a:effectLst/>
                          <a:latin typeface="Calibri" panose="020F0502020204030204" pitchFamily="34" charset="0"/>
                        </a:rPr>
                        <a:t>ABÜ Kalite Koordinatörlüğü</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Bilgi ve Görev Paylaşımı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İşin paylaşımı, zaman planlaması, kalite kurallarına uyum, etkili iletişim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289447">
                <a:tc>
                  <a:txBody>
                    <a:bodyPr/>
                    <a:lstStyle/>
                    <a:p>
                      <a:pPr algn="ctr" fontAlgn="ctr"/>
                      <a:r>
                        <a:rPr lang="tr-TR" sz="1100" b="0" i="0" u="none" strike="noStrike">
                          <a:solidFill>
                            <a:srgbClr val="000000"/>
                          </a:solidFill>
                          <a:effectLst/>
                          <a:latin typeface="Calibri" panose="020F0502020204030204" pitchFamily="34" charset="0"/>
                        </a:rPr>
                        <a:t>ABÜ Sağlık Hizmetleri Meslek Yüksekokulu</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Eğitim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Öğrencilere staj imkanı sunmak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281354">
                <a:tc>
                  <a:txBody>
                    <a:bodyPr/>
                    <a:lstStyle/>
                    <a:p>
                      <a:pPr algn="ctr" fontAlgn="ctr"/>
                      <a:r>
                        <a:rPr lang="tr-TR" sz="1100" b="0" i="0" u="none" strike="noStrike">
                          <a:solidFill>
                            <a:srgbClr val="000000"/>
                          </a:solidFill>
                          <a:effectLst/>
                          <a:latin typeface="Calibri" panose="020F0502020204030204" pitchFamily="34" charset="0"/>
                        </a:rPr>
                        <a:t>Yazılımlar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HBYS Programları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HBYS programlarının işlerliği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34108">
                <a:tc>
                  <a:txBody>
                    <a:bodyPr/>
                    <a:lstStyle/>
                    <a:p>
                      <a:pPr algn="ctr" fontAlgn="ctr"/>
                      <a:r>
                        <a:rPr lang="tr-TR" sz="1100" b="0" i="0" u="none" strike="noStrike" dirty="0">
                          <a:solidFill>
                            <a:srgbClr val="000000"/>
                          </a:solidFill>
                          <a:effectLst/>
                          <a:latin typeface="Calibri" panose="020F0502020204030204" pitchFamily="34" charset="0"/>
                        </a:rPr>
                        <a:t>YÖK</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Mevzuat ve Sorumluluk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Hatasız Denetim Süreci, Kurum İçi İyileştirme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69976">
                <a:tc>
                  <a:txBody>
                    <a:bodyPr/>
                    <a:lstStyle/>
                    <a:p>
                      <a:pPr algn="ctr" fontAlgn="ctr"/>
                      <a:r>
                        <a:rPr lang="tr-TR" sz="1100" b="0" i="0" u="none" strike="noStrike" dirty="0">
                          <a:solidFill>
                            <a:srgbClr val="000000"/>
                          </a:solidFill>
                          <a:effectLst/>
                          <a:latin typeface="Calibri" panose="020F0502020204030204" pitchFamily="34" charset="0"/>
                        </a:rPr>
                        <a:t>Yükseköğretim Kalite Kurulu</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ABÜ İç Kalite Güvence Sisteminin oluşturulması ve ABÜ iç kalite güvencesinin artırılması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Kurumsal Dış Değerlendirme ve Kurumsal Akreditasyon süreçlerinde </a:t>
                      </a:r>
                      <a:r>
                        <a:rPr lang="tr-TR" sz="1100" b="0" i="0" u="none" strike="noStrike" dirty="0" smtClean="0">
                          <a:solidFill>
                            <a:srgbClr val="000000"/>
                          </a:solidFill>
                          <a:effectLst/>
                          <a:latin typeface="Calibri" panose="020F0502020204030204" pitchFamily="34" charset="0"/>
                        </a:rPr>
                        <a:t>işbirliği</a:t>
                      </a:r>
                      <a:endParaRPr lang="tr-TR"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28715">
                <a:tc>
                  <a:txBody>
                    <a:bodyPr/>
                    <a:lstStyle/>
                    <a:p>
                      <a:pPr algn="ctr" fontAlgn="ctr"/>
                      <a:r>
                        <a:rPr lang="tr-TR" sz="1100" b="0" i="0" u="none" strike="noStrike" dirty="0">
                          <a:solidFill>
                            <a:srgbClr val="000000"/>
                          </a:solidFill>
                          <a:effectLst/>
                          <a:latin typeface="Calibri" panose="020F0502020204030204" pitchFamily="34" charset="0"/>
                        </a:rPr>
                        <a:t>Denetleyici Kurum</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Mevzuat ve Sorumluluk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Hatasız Denetim Süreci, Kurum İçi İyileştirme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graphicFrame>
        <p:nvGraphicFramePr>
          <p:cNvPr id="2" name="Tablo 1"/>
          <p:cNvGraphicFramePr>
            <a:graphicFrameLocks noGrp="1"/>
          </p:cNvGraphicFramePr>
          <p:nvPr>
            <p:extLst>
              <p:ext uri="{D42A27DB-BD31-4B8C-83A1-F6EECF244321}">
                <p14:modId xmlns:p14="http://schemas.microsoft.com/office/powerpoint/2010/main" val="4236860926"/>
              </p:ext>
            </p:extLst>
          </p:nvPr>
        </p:nvGraphicFramePr>
        <p:xfrm>
          <a:off x="174059" y="6415966"/>
          <a:ext cx="8723758" cy="328715"/>
        </p:xfrm>
        <a:graphic>
          <a:graphicData uri="http://schemas.openxmlformats.org/drawingml/2006/table">
            <a:tbl>
              <a:tblPr/>
              <a:tblGrid>
                <a:gridCol w="2480974">
                  <a:extLst>
                    <a:ext uri="{9D8B030D-6E8A-4147-A177-3AD203B41FA5}">
                      <a16:colId xmlns:a16="http://schemas.microsoft.com/office/drawing/2014/main" val="3945939972"/>
                    </a:ext>
                  </a:extLst>
                </a:gridCol>
                <a:gridCol w="3161813">
                  <a:extLst>
                    <a:ext uri="{9D8B030D-6E8A-4147-A177-3AD203B41FA5}">
                      <a16:colId xmlns:a16="http://schemas.microsoft.com/office/drawing/2014/main" val="309093183"/>
                    </a:ext>
                  </a:extLst>
                </a:gridCol>
                <a:gridCol w="3080971">
                  <a:extLst>
                    <a:ext uri="{9D8B030D-6E8A-4147-A177-3AD203B41FA5}">
                      <a16:colId xmlns:a16="http://schemas.microsoft.com/office/drawing/2014/main" val="3334253470"/>
                    </a:ext>
                  </a:extLst>
                </a:gridCol>
              </a:tblGrid>
              <a:tr h="328715">
                <a:tc>
                  <a:txBody>
                    <a:bodyPr/>
                    <a:lstStyle/>
                    <a:p>
                      <a:pPr algn="ctr" fontAlgn="ctr"/>
                      <a:r>
                        <a:rPr lang="tr-TR" sz="1100" b="0" i="0" u="none" strike="noStrike" dirty="0" err="1">
                          <a:solidFill>
                            <a:srgbClr val="000000"/>
                          </a:solidFill>
                          <a:effectLst/>
                          <a:latin typeface="Calibri" panose="020F0502020204030204" pitchFamily="34" charset="0"/>
                        </a:rPr>
                        <a:t>MarkAntalya</a:t>
                      </a:r>
                      <a:r>
                        <a:rPr lang="tr-TR" sz="1100" b="0" i="0" u="none" strike="noStrike" dirty="0">
                          <a:solidFill>
                            <a:srgbClr val="000000"/>
                          </a:solidFill>
                          <a:effectLst/>
                          <a:latin typeface="Calibri" panose="020F0502020204030204" pitchFamily="34" charset="0"/>
                        </a:rPr>
                        <a:t> AVM</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Bilgi ve Görev Paylaşımı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İşin paylaşımı, </a:t>
                      </a:r>
                      <a:r>
                        <a:rPr lang="tr-TR" sz="1100" b="0" i="0" u="none" strike="noStrike" dirty="0" err="1">
                          <a:solidFill>
                            <a:srgbClr val="000000"/>
                          </a:solidFill>
                          <a:effectLst/>
                          <a:latin typeface="Calibri" panose="020F0502020204030204" pitchFamily="34" charset="0"/>
                        </a:rPr>
                        <a:t>avm</a:t>
                      </a:r>
                      <a:r>
                        <a:rPr lang="tr-TR" sz="1100" b="0" i="0" u="none" strike="noStrike" dirty="0">
                          <a:solidFill>
                            <a:srgbClr val="000000"/>
                          </a:solidFill>
                          <a:effectLst/>
                          <a:latin typeface="Calibri" panose="020F0502020204030204" pitchFamily="34" charset="0"/>
                        </a:rPr>
                        <a:t> kurallarına uyum, etkili iletişim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36429259"/>
                  </a:ext>
                </a:extLst>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1724694267"/>
              </p:ext>
            </p:extLst>
          </p:nvPr>
        </p:nvGraphicFramePr>
        <p:xfrm>
          <a:off x="174059" y="6087251"/>
          <a:ext cx="8723758" cy="328715"/>
        </p:xfrm>
        <a:graphic>
          <a:graphicData uri="http://schemas.openxmlformats.org/drawingml/2006/table">
            <a:tbl>
              <a:tblPr/>
              <a:tblGrid>
                <a:gridCol w="2480974">
                  <a:extLst>
                    <a:ext uri="{9D8B030D-6E8A-4147-A177-3AD203B41FA5}">
                      <a16:colId xmlns:a16="http://schemas.microsoft.com/office/drawing/2014/main" val="1583520437"/>
                    </a:ext>
                  </a:extLst>
                </a:gridCol>
                <a:gridCol w="3161813">
                  <a:extLst>
                    <a:ext uri="{9D8B030D-6E8A-4147-A177-3AD203B41FA5}">
                      <a16:colId xmlns:a16="http://schemas.microsoft.com/office/drawing/2014/main" val="3943711715"/>
                    </a:ext>
                  </a:extLst>
                </a:gridCol>
                <a:gridCol w="3080971">
                  <a:extLst>
                    <a:ext uri="{9D8B030D-6E8A-4147-A177-3AD203B41FA5}">
                      <a16:colId xmlns:a16="http://schemas.microsoft.com/office/drawing/2014/main" val="2272673670"/>
                    </a:ext>
                  </a:extLst>
                </a:gridCol>
              </a:tblGrid>
              <a:tr h="328715">
                <a:tc>
                  <a:txBody>
                    <a:bodyPr/>
                    <a:lstStyle/>
                    <a:p>
                      <a:pPr algn="ctr" fontAlgn="ctr"/>
                      <a:r>
                        <a:rPr lang="tr-TR" sz="1100" b="0" i="0" u="none" strike="noStrike" dirty="0">
                          <a:solidFill>
                            <a:srgbClr val="000000"/>
                          </a:solidFill>
                          <a:effectLst/>
                          <a:latin typeface="Calibri" panose="020F0502020204030204" pitchFamily="34" charset="0"/>
                        </a:rPr>
                        <a:t>Kayyum</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Bilgi ve Görev Paylaşımı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İşin paylaşımı, </a:t>
                      </a:r>
                      <a:r>
                        <a:rPr lang="tr-TR" sz="1100" b="0" i="0" u="none" strike="noStrike" dirty="0" err="1">
                          <a:solidFill>
                            <a:srgbClr val="000000"/>
                          </a:solidFill>
                          <a:effectLst/>
                          <a:latin typeface="Calibri" panose="020F0502020204030204" pitchFamily="34" charset="0"/>
                        </a:rPr>
                        <a:t>avm</a:t>
                      </a:r>
                      <a:r>
                        <a:rPr lang="tr-TR" sz="1100" b="0" i="0" u="none" strike="noStrike" dirty="0">
                          <a:solidFill>
                            <a:srgbClr val="000000"/>
                          </a:solidFill>
                          <a:effectLst/>
                          <a:latin typeface="Calibri" panose="020F0502020204030204" pitchFamily="34" charset="0"/>
                        </a:rPr>
                        <a:t> kurallarına uyum, etkili iletişim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1766145"/>
                  </a:ext>
                </a:extLst>
              </a:tr>
            </a:tbl>
          </a:graphicData>
        </a:graphic>
      </p:graphicFrame>
    </p:spTree>
    <p:extLst>
      <p:ext uri="{BB962C8B-B14F-4D97-AF65-F5344CB8AC3E}">
        <p14:creationId xmlns:p14="http://schemas.microsoft.com/office/powerpoint/2010/main" val="45983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8304B644-425E-4186-B593-E25613CE91FE}"/>
              </a:ext>
            </a:extLst>
          </p:cNvPr>
          <p:cNvGraphicFramePr>
            <a:graphicFrameLocks noGrp="1"/>
          </p:cNvGraphicFramePr>
          <p:nvPr>
            <p:extLst>
              <p:ext uri="{D42A27DB-BD31-4B8C-83A1-F6EECF244321}">
                <p14:modId xmlns:p14="http://schemas.microsoft.com/office/powerpoint/2010/main" val="1847588187"/>
              </p:ext>
            </p:extLst>
          </p:nvPr>
        </p:nvGraphicFramePr>
        <p:xfrm>
          <a:off x="320917" y="2104426"/>
          <a:ext cx="8502163" cy="3250089"/>
        </p:xfrm>
        <a:graphic>
          <a:graphicData uri="http://schemas.openxmlformats.org/drawingml/2006/table">
            <a:tbl>
              <a:tblPr/>
              <a:tblGrid>
                <a:gridCol w="1617630">
                  <a:extLst>
                    <a:ext uri="{9D8B030D-6E8A-4147-A177-3AD203B41FA5}">
                      <a16:colId xmlns:a16="http://schemas.microsoft.com/office/drawing/2014/main" val="3918363564"/>
                    </a:ext>
                  </a:extLst>
                </a:gridCol>
                <a:gridCol w="1711039">
                  <a:extLst>
                    <a:ext uri="{9D8B030D-6E8A-4147-A177-3AD203B41FA5}">
                      <a16:colId xmlns:a16="http://schemas.microsoft.com/office/drawing/2014/main" val="1683979601"/>
                    </a:ext>
                  </a:extLst>
                </a:gridCol>
                <a:gridCol w="1724498">
                  <a:extLst>
                    <a:ext uri="{9D8B030D-6E8A-4147-A177-3AD203B41FA5}">
                      <a16:colId xmlns:a16="http://schemas.microsoft.com/office/drawing/2014/main" val="2592459544"/>
                    </a:ext>
                  </a:extLst>
                </a:gridCol>
                <a:gridCol w="1724498">
                  <a:extLst>
                    <a:ext uri="{9D8B030D-6E8A-4147-A177-3AD203B41FA5}">
                      <a16:colId xmlns:a16="http://schemas.microsoft.com/office/drawing/2014/main" val="3383282758"/>
                    </a:ext>
                  </a:extLst>
                </a:gridCol>
                <a:gridCol w="1724498">
                  <a:extLst>
                    <a:ext uri="{9D8B030D-6E8A-4147-A177-3AD203B41FA5}">
                      <a16:colId xmlns:a16="http://schemas.microsoft.com/office/drawing/2014/main"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r>
                        <a:rPr lang="tr-TR" sz="1400" b="0" i="0" u="none" strike="noStrike" dirty="0" smtClean="0">
                          <a:solidFill>
                            <a:srgbClr val="000000"/>
                          </a:solidFill>
                          <a:effectLst/>
                          <a:latin typeface="Calibri" panose="020F0502020204030204" pitchFamily="34" charset="0"/>
                        </a:rPr>
                        <a:t>Alan</a:t>
                      </a:r>
                      <a:r>
                        <a:rPr lang="tr-TR" sz="1400" b="0" i="0" u="none" strike="noStrike" baseline="0" dirty="0" smtClean="0">
                          <a:solidFill>
                            <a:srgbClr val="000000"/>
                          </a:solidFill>
                          <a:effectLst/>
                          <a:latin typeface="Calibri" panose="020F0502020204030204" pitchFamily="34" charset="0"/>
                        </a:rPr>
                        <a:t> Geçiş </a:t>
                      </a:r>
                      <a:r>
                        <a:rPr lang="tr-TR" sz="1400" b="0" i="0" u="none" strike="noStrike" dirty="0" smtClean="0">
                          <a:solidFill>
                            <a:srgbClr val="000000"/>
                          </a:solidFill>
                          <a:effectLst/>
                          <a:latin typeface="Calibri" panose="020F0502020204030204" pitchFamily="34" charset="0"/>
                        </a:rPr>
                        <a:t>Kapıları</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Sterilizasyon</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0</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4 kapı</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smtClean="0">
                          <a:solidFill>
                            <a:srgbClr val="000000"/>
                          </a:solidFill>
                          <a:effectLst/>
                          <a:latin typeface="Calibri" panose="020F0502020204030204" pitchFamily="34" charset="0"/>
                        </a:rPr>
                        <a:t>Sterilizasyon Fiziki Koşulları sağlanabilmesi için alan aralarında</a:t>
                      </a:r>
                      <a:r>
                        <a:rPr lang="tr-TR" sz="1400" b="0" i="0" u="none" strike="noStrike" baseline="0" dirty="0" smtClean="0">
                          <a:solidFill>
                            <a:srgbClr val="000000"/>
                          </a:solidFill>
                          <a:effectLst/>
                          <a:latin typeface="Calibri" panose="020F0502020204030204" pitchFamily="34" charset="0"/>
                        </a:rPr>
                        <a:t> kapı olması gerekmektedir.</a:t>
                      </a:r>
                      <a:endParaRPr lang="tr-TR" sz="1400" b="0" i="0" u="none" strike="noStrike" dirty="0" smtClean="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r>
                        <a:rPr lang="tr-TR" sz="1400" b="0" i="0" u="none" strike="noStrike" dirty="0" smtClean="0">
                          <a:solidFill>
                            <a:srgbClr val="000000"/>
                          </a:solidFill>
                          <a:effectLst/>
                          <a:latin typeface="Calibri" panose="020F0502020204030204" pitchFamily="34" charset="0"/>
                        </a:rPr>
                        <a:t>Telefon</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8.Kat banko</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0</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2</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Hastalarla</a:t>
                      </a:r>
                      <a:r>
                        <a:rPr lang="tr-TR" sz="1400" b="0" i="0" u="none" strike="noStrike" baseline="0" dirty="0" smtClean="0">
                          <a:solidFill>
                            <a:srgbClr val="000000"/>
                          </a:solidFill>
                          <a:effectLst/>
                          <a:latin typeface="Calibri" panose="020F0502020204030204" pitchFamily="34" charset="0"/>
                        </a:rPr>
                        <a:t> iletişim</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Barkod Cihazı</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8.Kat banko</a:t>
                      </a: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a:t>
                      </a: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4824814"/>
                  </a:ext>
                </a:extLst>
              </a:tr>
              <a:tr h="333432">
                <a:tc>
                  <a:txBody>
                    <a:bodyPr/>
                    <a:lstStyle/>
                    <a:p>
                      <a:pPr algn="ctr" fontAlgn="ctr"/>
                      <a:r>
                        <a:rPr lang="tr-TR" sz="1400" b="0" i="0" u="none" strike="noStrike" dirty="0" smtClean="0">
                          <a:solidFill>
                            <a:srgbClr val="000000"/>
                          </a:solidFill>
                          <a:effectLst/>
                          <a:latin typeface="Calibri" panose="020F0502020204030204" pitchFamily="34" charset="0"/>
                        </a:rPr>
                        <a:t>Yazıcı</a:t>
                      </a: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8.Kat banko</a:t>
                      </a:r>
                      <a:r>
                        <a:rPr lang="tr-TR" sz="1400" b="0" i="0" u="none" strike="noStrike" dirty="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ve hekim</a:t>
                      </a:r>
                      <a:r>
                        <a:rPr lang="tr-TR" sz="1400" b="0" i="0" u="none" strike="noStrike" baseline="0" dirty="0" smtClean="0">
                          <a:solidFill>
                            <a:srgbClr val="000000"/>
                          </a:solidFill>
                          <a:effectLst/>
                          <a:latin typeface="Calibri" panose="020F0502020204030204" pitchFamily="34" charset="0"/>
                        </a:rPr>
                        <a:t> odası</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0</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2</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521388">
                <a:tc>
                  <a:txBody>
                    <a:bodyPr/>
                    <a:lstStyle/>
                    <a:p>
                      <a:pPr algn="ctr" fontAlgn="ctr"/>
                      <a:r>
                        <a:rPr lang="tr-TR" sz="1400" b="0" i="0" u="none" strike="noStrike" dirty="0" err="1" smtClean="0">
                          <a:solidFill>
                            <a:srgbClr val="000000"/>
                          </a:solidFill>
                          <a:effectLst/>
                          <a:latin typeface="Calibri" panose="020F0502020204030204" pitchFamily="34" charset="0"/>
                        </a:rPr>
                        <a:t>Periapikal</a:t>
                      </a:r>
                      <a:r>
                        <a:rPr lang="tr-TR" sz="1400" b="0" i="0" u="none" strike="noStrike" baseline="0" dirty="0" smtClean="0">
                          <a:solidFill>
                            <a:srgbClr val="000000"/>
                          </a:solidFill>
                          <a:effectLst/>
                          <a:latin typeface="Calibri" panose="020F0502020204030204" pitchFamily="34" charset="0"/>
                        </a:rPr>
                        <a:t> Röntgen Cihazı </a:t>
                      </a: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9.Kat</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0</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Röntgen</a:t>
                      </a:r>
                      <a:r>
                        <a:rPr lang="tr-TR" sz="1400" b="0" i="0" u="none" strike="noStrike" baseline="0" dirty="0" smtClean="0">
                          <a:solidFill>
                            <a:srgbClr val="000000"/>
                          </a:solidFill>
                          <a:effectLst/>
                          <a:latin typeface="Calibri" panose="020F0502020204030204" pitchFamily="34" charset="0"/>
                        </a:rPr>
                        <a:t> Çekimi</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7887056"/>
                  </a:ext>
                </a:extLst>
              </a:tr>
            </a:tbl>
          </a:graphicData>
        </a:graphic>
      </p:graphicFrame>
    </p:spTree>
    <p:extLst>
      <p:ext uri="{BB962C8B-B14F-4D97-AF65-F5344CB8AC3E}">
        <p14:creationId xmlns:p14="http://schemas.microsoft.com/office/powerpoint/2010/main" val="32389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570007" y="344252"/>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4E4BC37B-8B6C-4421-8472-B24C6619D2F1}"/>
              </a:ext>
            </a:extLst>
          </p:cNvPr>
          <p:cNvGraphicFramePr>
            <a:graphicFrameLocks noGrp="1"/>
          </p:cNvGraphicFramePr>
          <p:nvPr>
            <p:extLst>
              <p:ext uri="{D42A27DB-BD31-4B8C-83A1-F6EECF244321}">
                <p14:modId xmlns:p14="http://schemas.microsoft.com/office/powerpoint/2010/main" val="2281507730"/>
              </p:ext>
            </p:extLst>
          </p:nvPr>
        </p:nvGraphicFramePr>
        <p:xfrm>
          <a:off x="1250150" y="1856907"/>
          <a:ext cx="6541474" cy="2897335"/>
        </p:xfrm>
        <a:graphic>
          <a:graphicData uri="http://schemas.openxmlformats.org/drawingml/2006/table">
            <a:tbl>
              <a:tblPr/>
              <a:tblGrid>
                <a:gridCol w="1244588">
                  <a:extLst>
                    <a:ext uri="{9D8B030D-6E8A-4147-A177-3AD203B41FA5}">
                      <a16:colId xmlns:a16="http://schemas.microsoft.com/office/drawing/2014/main" val="3918363564"/>
                    </a:ext>
                  </a:extLst>
                </a:gridCol>
                <a:gridCol w="1316456">
                  <a:extLst>
                    <a:ext uri="{9D8B030D-6E8A-4147-A177-3AD203B41FA5}">
                      <a16:colId xmlns:a16="http://schemas.microsoft.com/office/drawing/2014/main" val="1683979601"/>
                    </a:ext>
                  </a:extLst>
                </a:gridCol>
                <a:gridCol w="1326810">
                  <a:extLst>
                    <a:ext uri="{9D8B030D-6E8A-4147-A177-3AD203B41FA5}">
                      <a16:colId xmlns:a16="http://schemas.microsoft.com/office/drawing/2014/main" val="2592459544"/>
                    </a:ext>
                  </a:extLst>
                </a:gridCol>
                <a:gridCol w="1326810">
                  <a:extLst>
                    <a:ext uri="{9D8B030D-6E8A-4147-A177-3AD203B41FA5}">
                      <a16:colId xmlns:a16="http://schemas.microsoft.com/office/drawing/2014/main" val="3383282758"/>
                    </a:ext>
                  </a:extLst>
                </a:gridCol>
                <a:gridCol w="1326810">
                  <a:extLst>
                    <a:ext uri="{9D8B030D-6E8A-4147-A177-3AD203B41FA5}">
                      <a16:colId xmlns:a16="http://schemas.microsoft.com/office/drawing/2014/main"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r>
                        <a:rPr lang="tr-TR" sz="1400" b="0" i="0" u="none" strike="noStrike" dirty="0" smtClean="0">
                          <a:solidFill>
                            <a:srgbClr val="000000"/>
                          </a:solidFill>
                          <a:effectLst/>
                          <a:latin typeface="Calibri" panose="020F0502020204030204" pitchFamily="34" charset="0"/>
                        </a:rPr>
                        <a:t>TRTEK HBYS</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ADSUAM</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0</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3432">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33432">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bl>
          </a:graphicData>
        </a:graphic>
      </p:graphicFrame>
    </p:spTree>
    <p:extLst>
      <p:ext uri="{BB962C8B-B14F-4D97-AF65-F5344CB8AC3E}">
        <p14:creationId xmlns:p14="http://schemas.microsoft.com/office/powerpoint/2010/main" val="1590165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789470" y="157316"/>
            <a:ext cx="5869859" cy="1079575"/>
          </a:xfrm>
          <a:prstGeom prst="rect">
            <a:avLst/>
          </a:prstGeom>
        </p:spPr>
        <p:txBody>
          <a:bodyPr vert="horz" lIns="91440" tIns="45720" rIns="91440" bIns="45720" rtlCol="0" anchor="b">
            <a:noAutofit/>
          </a:bodyPr>
          <a:lstStyle/>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(İŞ GÜCÜ-İNSAN KAYNAĞI)</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78" y="304675"/>
            <a:ext cx="1690292" cy="359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0F23ED71-2D0A-4A91-BB06-5711D160085E}"/>
              </a:ext>
            </a:extLst>
          </p:cNvPr>
          <p:cNvGraphicFramePr>
            <a:graphicFrameLocks noGrp="1"/>
          </p:cNvGraphicFramePr>
          <p:nvPr>
            <p:extLst>
              <p:ext uri="{D42A27DB-BD31-4B8C-83A1-F6EECF244321}">
                <p14:modId xmlns:p14="http://schemas.microsoft.com/office/powerpoint/2010/main" val="1601973265"/>
              </p:ext>
            </p:extLst>
          </p:nvPr>
        </p:nvGraphicFramePr>
        <p:xfrm>
          <a:off x="659423" y="1451205"/>
          <a:ext cx="7939455" cy="4163302"/>
        </p:xfrm>
        <a:graphic>
          <a:graphicData uri="http://schemas.openxmlformats.org/drawingml/2006/table">
            <a:tbl>
              <a:tblPr/>
              <a:tblGrid>
                <a:gridCol w="2556346">
                  <a:extLst>
                    <a:ext uri="{9D8B030D-6E8A-4147-A177-3AD203B41FA5}">
                      <a16:colId xmlns:a16="http://schemas.microsoft.com/office/drawing/2014/main" val="3918363564"/>
                    </a:ext>
                  </a:extLst>
                </a:gridCol>
                <a:gridCol w="1337885">
                  <a:extLst>
                    <a:ext uri="{9D8B030D-6E8A-4147-A177-3AD203B41FA5}">
                      <a16:colId xmlns:a16="http://schemas.microsoft.com/office/drawing/2014/main" val="1683979601"/>
                    </a:ext>
                  </a:extLst>
                </a:gridCol>
                <a:gridCol w="1348408">
                  <a:extLst>
                    <a:ext uri="{9D8B030D-6E8A-4147-A177-3AD203B41FA5}">
                      <a16:colId xmlns:a16="http://schemas.microsoft.com/office/drawing/2014/main" val="2592459544"/>
                    </a:ext>
                  </a:extLst>
                </a:gridCol>
                <a:gridCol w="1348408">
                  <a:extLst>
                    <a:ext uri="{9D8B030D-6E8A-4147-A177-3AD203B41FA5}">
                      <a16:colId xmlns:a16="http://schemas.microsoft.com/office/drawing/2014/main" val="3383282758"/>
                    </a:ext>
                  </a:extLst>
                </a:gridCol>
                <a:gridCol w="1348408">
                  <a:extLst>
                    <a:ext uri="{9D8B030D-6E8A-4147-A177-3AD203B41FA5}">
                      <a16:colId xmlns:a16="http://schemas.microsoft.com/office/drawing/2014/main" val="494559924"/>
                    </a:ext>
                  </a:extLst>
                </a:gridCol>
              </a:tblGrid>
              <a:tr h="580058">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889105">
                <a:tc>
                  <a:txBody>
                    <a:bodyPr/>
                    <a:lstStyle/>
                    <a:p>
                      <a:pPr algn="ctr" fontAlgn="ctr"/>
                      <a:r>
                        <a:rPr lang="tr-TR" sz="1400" b="0" i="0" u="none" strike="noStrike" dirty="0" smtClean="0">
                          <a:solidFill>
                            <a:srgbClr val="000000"/>
                          </a:solidFill>
                          <a:effectLst/>
                          <a:latin typeface="Calibri" panose="020F0502020204030204" pitchFamily="34" charset="0"/>
                        </a:rPr>
                        <a:t>Depo-Arşiv Sorumlusu</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Depo</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0</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Geçici olarak depoya ADS Teknikeri bakmaktadır</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772401">
                <a:tc>
                  <a:txBody>
                    <a:bodyPr/>
                    <a:lstStyle/>
                    <a:p>
                      <a:pPr algn="ctr" fontAlgn="ctr"/>
                      <a:r>
                        <a:rPr lang="tr-TR" sz="1400" b="0" i="0" u="none" strike="noStrike" dirty="0" smtClean="0">
                          <a:solidFill>
                            <a:srgbClr val="000000"/>
                          </a:solidFill>
                          <a:effectLst/>
                          <a:latin typeface="Calibri" panose="020F0502020204030204" pitchFamily="34" charset="0"/>
                        </a:rPr>
                        <a:t>Kalite</a:t>
                      </a:r>
                      <a:r>
                        <a:rPr lang="tr-TR" sz="1400" b="0" i="0" u="none" strike="noStrike" baseline="0" dirty="0" smtClean="0">
                          <a:solidFill>
                            <a:srgbClr val="000000"/>
                          </a:solidFill>
                          <a:effectLst/>
                          <a:latin typeface="Calibri" panose="020F0502020204030204" pitchFamily="34" charset="0"/>
                        </a:rPr>
                        <a:t> Personeli</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Kalite Birimi</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Sağlık</a:t>
                      </a:r>
                      <a:r>
                        <a:rPr lang="tr-TR" sz="1400" b="0" i="0" u="none" strike="noStrike" baseline="0" dirty="0" smtClean="0">
                          <a:solidFill>
                            <a:srgbClr val="000000"/>
                          </a:solidFill>
                          <a:effectLst/>
                          <a:latin typeface="Calibri" panose="020F0502020204030204" pitchFamily="34" charset="0"/>
                        </a:rPr>
                        <a:t> alanında kalitenin çok detaylı olması</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445853">
                <a:tc>
                  <a:txBody>
                    <a:bodyPr/>
                    <a:lstStyle/>
                    <a:p>
                      <a:pPr algn="ctr" fontAlgn="ctr"/>
                      <a:r>
                        <a:rPr lang="tr-TR" sz="1400" b="0" i="0" u="none" strike="noStrike" dirty="0" smtClean="0">
                          <a:solidFill>
                            <a:srgbClr val="000000"/>
                          </a:solidFill>
                          <a:effectLst/>
                          <a:latin typeface="Calibri" panose="020F0502020204030204" pitchFamily="34" charset="0"/>
                        </a:rPr>
                        <a:t>Banko</a:t>
                      </a:r>
                      <a:r>
                        <a:rPr lang="tr-TR" sz="1400" b="0" i="0" u="none" strike="noStrike" baseline="0" dirty="0" smtClean="0">
                          <a:solidFill>
                            <a:srgbClr val="000000"/>
                          </a:solidFill>
                          <a:effectLst/>
                          <a:latin typeface="Calibri" panose="020F0502020204030204" pitchFamily="34" charset="0"/>
                        </a:rPr>
                        <a:t> Personeli 9.kat</a:t>
                      </a: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Banko</a:t>
                      </a: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Banko</a:t>
                      </a:r>
                      <a:r>
                        <a:rPr lang="tr-TR" sz="1400" b="0" i="0" u="none" strike="noStrike" baseline="0" dirty="0" smtClean="0">
                          <a:solidFill>
                            <a:srgbClr val="000000"/>
                          </a:solidFill>
                          <a:effectLst/>
                          <a:latin typeface="Calibri" panose="020F0502020204030204" pitchFamily="34" charset="0"/>
                        </a:rPr>
                        <a:t> Personeli 9.kat</a:t>
                      </a: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445853">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Banko</a:t>
                      </a:r>
                      <a:r>
                        <a:rPr lang="tr-TR" sz="1400" b="0" i="0" u="none" strike="noStrike" baseline="0" dirty="0" smtClean="0">
                          <a:solidFill>
                            <a:srgbClr val="000000"/>
                          </a:solidFill>
                          <a:effectLst/>
                          <a:latin typeface="Calibri" panose="020F0502020204030204" pitchFamily="34" charset="0"/>
                        </a:rPr>
                        <a:t> Personeli 8.kat</a:t>
                      </a:r>
                      <a:r>
                        <a:rPr lang="tr-TR" sz="1400" b="0" i="0" u="none" strike="noStrike" dirty="0" smtClean="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Banko</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0</a:t>
                      </a: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2</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Banko</a:t>
                      </a:r>
                      <a:r>
                        <a:rPr lang="tr-TR" sz="1400" b="0" i="0" u="none" strike="noStrike" baseline="0" dirty="0" smtClean="0">
                          <a:solidFill>
                            <a:srgbClr val="000000"/>
                          </a:solidFill>
                          <a:effectLst/>
                          <a:latin typeface="Calibri" panose="020F0502020204030204" pitchFamily="34" charset="0"/>
                        </a:rPr>
                        <a:t> Personeli 8.kat</a:t>
                      </a:r>
                      <a:r>
                        <a:rPr lang="tr-TR" sz="1400" b="0" i="0" u="none" strike="noStrike" dirty="0" smtClean="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43344">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smtClean="0">
                          <a:solidFill>
                            <a:srgbClr val="000000"/>
                          </a:solidFill>
                          <a:effectLst/>
                          <a:latin typeface="Calibri" panose="020F0502020204030204" pitchFamily="34" charset="0"/>
                        </a:rPr>
                        <a:t>Ağız ve Diş Sağlığı Teknikeri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8.Kat</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0</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5</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smtClean="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43344">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smtClean="0">
                          <a:solidFill>
                            <a:srgbClr val="000000"/>
                          </a:solidFill>
                          <a:effectLst/>
                          <a:latin typeface="Calibri" panose="020F0502020204030204" pitchFamily="34" charset="0"/>
                        </a:rPr>
                        <a:t>Biyomedikal Teknikeri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8. ve 9.kat</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0</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smtClean="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67816096"/>
                  </a:ext>
                </a:extLst>
              </a:tr>
              <a:tr h="343344">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smtClean="0">
                          <a:solidFill>
                            <a:srgbClr val="000000"/>
                          </a:solidFill>
                          <a:effectLst/>
                          <a:latin typeface="Calibri" panose="020F0502020204030204" pitchFamily="34" charset="0"/>
                        </a:rPr>
                        <a:t>Sterilizasyon</a:t>
                      </a:r>
                      <a:r>
                        <a:rPr lang="tr-TR" sz="1400" b="0" i="0" u="none" strike="noStrike" baseline="0" dirty="0" smtClean="0">
                          <a:solidFill>
                            <a:srgbClr val="000000"/>
                          </a:solidFill>
                          <a:effectLst/>
                          <a:latin typeface="Calibri" panose="020F0502020204030204" pitchFamily="34" charset="0"/>
                        </a:rPr>
                        <a:t> Personeli</a:t>
                      </a:r>
                      <a:endParaRPr lang="tr-TR" sz="1400" b="0" i="0" u="none" strike="noStrike" dirty="0" smtClean="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8.kat</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smtClean="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7439879"/>
                  </a:ext>
                </a:extLst>
              </a:tr>
            </a:tbl>
          </a:graphicData>
        </a:graphic>
      </p:graphicFrame>
    </p:spTree>
    <p:extLst>
      <p:ext uri="{BB962C8B-B14F-4D97-AF65-F5344CB8AC3E}">
        <p14:creationId xmlns:p14="http://schemas.microsoft.com/office/powerpoint/2010/main" val="449389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2641723681"/>
              </p:ext>
            </p:extLst>
          </p:nvPr>
        </p:nvGraphicFramePr>
        <p:xfrm>
          <a:off x="545122" y="1801446"/>
          <a:ext cx="8203223" cy="202692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dirty="0" smtClean="0">
                          <a:solidFill>
                            <a:srgbClr val="0F2303"/>
                          </a:solidFill>
                        </a:rPr>
                        <a:t>Kesici-delici alet ile yaralanma</a:t>
                      </a:r>
                      <a:endParaRPr lang="tr-TR" dirty="0">
                        <a:solidFill>
                          <a:srgbClr val="0F2303"/>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28.02.2023</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Eğitim Komitesi / Enfeksiyon Kontrol Komitesi</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dirty="0" smtClean="0">
                          <a:solidFill>
                            <a:srgbClr val="0F2303"/>
                          </a:solidFill>
                        </a:rPr>
                        <a:t>Personele her</a:t>
                      </a:r>
                      <a:r>
                        <a:rPr lang="tr-TR" baseline="0" dirty="0" smtClean="0">
                          <a:solidFill>
                            <a:srgbClr val="0F2303"/>
                          </a:solidFill>
                        </a:rPr>
                        <a:t> yıl</a:t>
                      </a:r>
                      <a:r>
                        <a:rPr lang="tr-TR" dirty="0" smtClean="0">
                          <a:solidFill>
                            <a:srgbClr val="0F2303"/>
                          </a:solidFill>
                        </a:rPr>
                        <a:t> "Kesici Delici Alet Yaralanmaları, Kişisel Koruyucu Ekipman (KKE)" eğitimi verilmekte</a:t>
                      </a:r>
                      <a:r>
                        <a:rPr lang="tr-TR" baseline="0" dirty="0" smtClean="0">
                          <a:solidFill>
                            <a:srgbClr val="0F2303"/>
                          </a:solidFill>
                        </a:rPr>
                        <a:t> ve h</a:t>
                      </a:r>
                      <a:r>
                        <a:rPr lang="tr-TR" dirty="0" smtClean="0">
                          <a:solidFill>
                            <a:srgbClr val="0F2303"/>
                          </a:solidFill>
                        </a:rPr>
                        <a:t>er personele KKE temin edilmektedir.</a:t>
                      </a:r>
                      <a:endParaRPr lang="tr-TR" dirty="0">
                        <a:solidFill>
                          <a:srgbClr val="0F2303"/>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165930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3428679185"/>
              </p:ext>
            </p:extLst>
          </p:nvPr>
        </p:nvGraphicFramePr>
        <p:xfrm>
          <a:off x="545122" y="1801446"/>
          <a:ext cx="8203223" cy="175260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dirty="0" smtClean="0">
                          <a:solidFill>
                            <a:srgbClr val="0F2303"/>
                          </a:solidFill>
                        </a:rPr>
                        <a:t>İlaç, solüsyon, kit sıçramalarına maruz kalınması</a:t>
                      </a:r>
                      <a:endParaRPr lang="tr-TR" dirty="0">
                        <a:solidFill>
                          <a:srgbClr val="0F2303"/>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31.03.2023</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Eğitim Komitesi / Enfeksiyon Kontrol Komitesi</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dirty="0" smtClean="0">
                          <a:solidFill>
                            <a:srgbClr val="0F2303"/>
                          </a:solidFill>
                        </a:rPr>
                        <a:t>Personele her yıl "Kişisel Koruyucu Ekipman (KKE)" eğitimi verilmekte ve her personele KKE temin edilmektedir.</a:t>
                      </a:r>
                      <a:endParaRPr lang="tr-TR" dirty="0">
                        <a:solidFill>
                          <a:srgbClr val="0F2303"/>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2387309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1458</TotalTime>
  <Words>1242</Words>
  <Application>Microsoft Office PowerPoint</Application>
  <PresentationFormat>Ekran Gösterisi (4:3)</PresentationFormat>
  <Paragraphs>315</Paragraphs>
  <Slides>24</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24</vt:i4>
      </vt:variant>
    </vt:vector>
  </HeadingPairs>
  <TitlesOfParts>
    <vt:vector size="31" baseType="lpstr">
      <vt:lpstr>Arial</vt:lpstr>
      <vt:lpstr>Calibri</vt:lpstr>
      <vt:lpstr>Calibri Light</vt:lpstr>
      <vt:lpstr>Gilroy-Regular</vt:lpstr>
      <vt:lpstr>Times New Roman</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Neslihan KARBUĞA</cp:lastModifiedBy>
  <cp:revision>98</cp:revision>
  <dcterms:created xsi:type="dcterms:W3CDTF">2020-01-20T10:44:30Z</dcterms:created>
  <dcterms:modified xsi:type="dcterms:W3CDTF">2024-05-24T13:06:52Z</dcterms:modified>
</cp:coreProperties>
</file>