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88" r:id="rId3"/>
    <p:sldId id="365" r:id="rId4"/>
    <p:sldId id="347" r:id="rId5"/>
    <p:sldId id="346" r:id="rId6"/>
    <p:sldId id="364" r:id="rId7"/>
    <p:sldId id="285" r:id="rId8"/>
    <p:sldId id="366" r:id="rId9"/>
    <p:sldId id="367" r:id="rId10"/>
    <p:sldId id="369" r:id="rId11"/>
    <p:sldId id="353" r:id="rId12"/>
    <p:sldId id="371" r:id="rId13"/>
    <p:sldId id="358" r:id="rId14"/>
    <p:sldId id="357" r:id="rId15"/>
    <p:sldId id="359" r:id="rId16"/>
    <p:sldId id="360" r:id="rId17"/>
    <p:sldId id="361" r:id="rId18"/>
    <p:sldId id="278" r:id="rId19"/>
    <p:sldId id="372"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65"/>
            <p14:sldId id="347"/>
            <p14:sldId id="346"/>
            <p14:sldId id="364"/>
            <p14:sldId id="285"/>
            <p14:sldId id="366"/>
            <p14:sldId id="367"/>
            <p14:sldId id="369"/>
            <p14:sldId id="353"/>
            <p14:sldId id="371"/>
            <p14:sldId id="358"/>
            <p14:sldId id="357"/>
            <p14:sldId id="359"/>
            <p14:sldId id="360"/>
            <p14:sldId id="361"/>
            <p14:sldId id="278"/>
            <p14:sldId id="3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303"/>
    <a:srgbClr val="0C0D0D"/>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4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al__ma_Sayfas_.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al__ma_Sayfas_1.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_al__ma_Sayfas_2.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tr-TR" dirty="0"/>
              <a:t>ABUTTO</a:t>
            </a:r>
            <a:r>
              <a:rPr lang="tr-TR" baseline="0" dirty="0"/>
              <a:t> </a:t>
            </a:r>
            <a:r>
              <a:rPr lang="tr-TR" baseline="0" dirty="0" smtClean="0"/>
              <a:t>KURUM İÇİ MEMNUNİYET ANKET </a:t>
            </a:r>
            <a:r>
              <a:rPr lang="tr-TR" baseline="0" dirty="0"/>
              <a:t>GRAFİĞİ</a:t>
            </a:r>
            <a:endParaRPr lang="tr-TR" dirty="0"/>
          </a:p>
        </c:rich>
      </c:tx>
      <c:layout>
        <c:manualLayout>
          <c:xMode val="edge"/>
          <c:yMode val="edge"/>
          <c:x val="0.18817701397236353"/>
          <c:y val="5.092589561338771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tr-TR"/>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dLbls>
          <c:showLegendKey val="0"/>
          <c:showVal val="0"/>
          <c:showCatName val="0"/>
          <c:showSerName val="0"/>
          <c:showPercent val="0"/>
          <c:showBubbleSize val="0"/>
        </c:dLbls>
        <c:gapWidth val="150"/>
        <c:shape val="box"/>
        <c:axId val="1332007904"/>
        <c:axId val="1332010816"/>
        <c:axId val="0"/>
      </c:bar3DChart>
      <c:catAx>
        <c:axId val="1332007904"/>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332010816"/>
        <c:crosses val="autoZero"/>
        <c:auto val="1"/>
        <c:lblAlgn val="ctr"/>
        <c:lblOffset val="100"/>
        <c:noMultiLvlLbl val="0"/>
      </c:catAx>
      <c:valAx>
        <c:axId val="13320108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3320079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tr-TR"/>
              <a:t>ABUTTO</a:t>
            </a:r>
            <a:r>
              <a:rPr lang="tr-TR" baseline="0"/>
              <a:t> ANKET GRAFİĞİ</a:t>
            </a:r>
            <a:endParaRPr lang="tr-TR"/>
          </a:p>
        </c:rich>
      </c:tx>
      <c:layout>
        <c:manualLayout>
          <c:xMode val="edge"/>
          <c:yMode val="edge"/>
          <c:x val="0.3762567804024497"/>
          <c:y val="5.092592592592592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tr-TR"/>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val>
            <c:numRef>
              <c:f>'ANKET ANALİZ'!$A$47:$I$47</c:f>
              <c:numCache>
                <c:formatCode>0%</c:formatCode>
                <c:ptCount val="9"/>
                <c:pt idx="0">
                  <c:v>0.85465116279069764</c:v>
                </c:pt>
                <c:pt idx="1">
                  <c:v>0.85465116279069764</c:v>
                </c:pt>
                <c:pt idx="2">
                  <c:v>0.8597560975609756</c:v>
                </c:pt>
                <c:pt idx="3">
                  <c:v>0.79651162790697672</c:v>
                </c:pt>
                <c:pt idx="4">
                  <c:v>0.81874999999999998</c:v>
                </c:pt>
                <c:pt idx="5">
                  <c:v>0.85</c:v>
                </c:pt>
                <c:pt idx="6">
                  <c:v>0.8214285714285714</c:v>
                </c:pt>
                <c:pt idx="7">
                  <c:v>0.82499999999999996</c:v>
                </c:pt>
                <c:pt idx="8">
                  <c:v>0.8597560975609756</c:v>
                </c:pt>
              </c:numCache>
            </c:numRef>
          </c:val>
          <c:extLst>
            <c:ext xmlns:c16="http://schemas.microsoft.com/office/drawing/2014/chart" uri="{C3380CC4-5D6E-409C-BE32-E72D297353CC}">
              <c16:uniqueId val="{00000000-B46E-4B20-AE97-F19742AA4F2C}"/>
            </c:ext>
          </c:extLst>
        </c:ser>
        <c:ser>
          <c:idx val="1"/>
          <c:order val="1"/>
          <c:tx>
            <c:strRef>
              <c:f>'ANKET ANALİZ'!$A$47:$I$47</c:f>
              <c:strCache>
                <c:ptCount val="9"/>
                <c:pt idx="0">
                  <c:v>85%</c:v>
                </c:pt>
                <c:pt idx="1">
                  <c:v>85%</c:v>
                </c:pt>
                <c:pt idx="2">
                  <c:v>86%</c:v>
                </c:pt>
                <c:pt idx="3">
                  <c:v>80%</c:v>
                </c:pt>
                <c:pt idx="4">
                  <c:v>82%</c:v>
                </c:pt>
                <c:pt idx="5">
                  <c:v>85%</c:v>
                </c:pt>
                <c:pt idx="6">
                  <c:v>82%</c:v>
                </c:pt>
                <c:pt idx="7">
                  <c:v>83%</c:v>
                </c:pt>
                <c:pt idx="8">
                  <c:v>86%</c:v>
                </c:pt>
              </c:strCache>
            </c:strRef>
          </c:tx>
          <c:spPr>
            <a:solidFill>
              <a:schemeClr val="accent2"/>
            </a:solidFill>
            <a:ln>
              <a:noFill/>
            </a:ln>
            <a:effectLst/>
            <a:sp3d/>
          </c:spPr>
          <c:invertIfNegative val="0"/>
          <c:val>
            <c:numLit>
              <c:formatCode>General</c:formatCode>
              <c:ptCount val="1"/>
              <c:pt idx="0">
                <c:v>1</c:v>
              </c:pt>
            </c:numLit>
          </c:val>
          <c:extLst>
            <c:ext xmlns:c16="http://schemas.microsoft.com/office/drawing/2014/chart" uri="{C3380CC4-5D6E-409C-BE32-E72D297353CC}">
              <c16:uniqueId val="{00000001-B46E-4B20-AE97-F19742AA4F2C}"/>
            </c:ext>
          </c:extLst>
        </c:ser>
        <c:dLbls>
          <c:showLegendKey val="0"/>
          <c:showVal val="0"/>
          <c:showCatName val="0"/>
          <c:showSerName val="0"/>
          <c:showPercent val="0"/>
          <c:showBubbleSize val="0"/>
        </c:dLbls>
        <c:gapWidth val="150"/>
        <c:shape val="box"/>
        <c:axId val="1332007904"/>
        <c:axId val="1332010816"/>
        <c:axId val="0"/>
      </c:bar3DChart>
      <c:catAx>
        <c:axId val="1332007904"/>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332010816"/>
        <c:crosses val="autoZero"/>
        <c:auto val="1"/>
        <c:lblAlgn val="ctr"/>
        <c:lblOffset val="100"/>
        <c:noMultiLvlLbl val="0"/>
      </c:catAx>
      <c:valAx>
        <c:axId val="13320108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3320079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tr-TR" dirty="0" smtClean="0"/>
              <a:t>ABUTTO SANAYİ MEMNUNİYET</a:t>
            </a:r>
            <a:r>
              <a:rPr lang="tr-TR" baseline="0" dirty="0" smtClean="0"/>
              <a:t> </a:t>
            </a:r>
            <a:r>
              <a:rPr lang="tr-TR" baseline="0" dirty="0"/>
              <a:t>ANKET GRAFİĞİ</a:t>
            </a:r>
            <a:endParaRPr lang="tr-TR" dirty="0"/>
          </a:p>
        </c:rich>
      </c:tx>
      <c:layout>
        <c:manualLayout>
          <c:xMode val="edge"/>
          <c:yMode val="edge"/>
          <c:x val="0.15366666666666665"/>
          <c:y val="6.1643922323214431E-2"/>
        </c:manualLayout>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val>
            <c:numRef>
              <c:f>'[1]ANKET ANALİZ'!$A$6:$I$6</c:f>
              <c:numCache>
                <c:formatCode>General</c:formatCode>
                <c:ptCount val="9"/>
                <c:pt idx="0">
                  <c:v>0.91666666666666663</c:v>
                </c:pt>
                <c:pt idx="1">
                  <c:v>0.91666666666666663</c:v>
                </c:pt>
                <c:pt idx="2">
                  <c:v>0.91666666666666663</c:v>
                </c:pt>
                <c:pt idx="3">
                  <c:v>0.91666666666666663</c:v>
                </c:pt>
                <c:pt idx="4">
                  <c:v>0.875</c:v>
                </c:pt>
                <c:pt idx="5">
                  <c:v>0.91666666666666663</c:v>
                </c:pt>
                <c:pt idx="6">
                  <c:v>0.91666666666666663</c:v>
                </c:pt>
                <c:pt idx="7">
                  <c:v>0.91666666666666663</c:v>
                </c:pt>
                <c:pt idx="8">
                  <c:v>0.91666666666666663</c:v>
                </c:pt>
              </c:numCache>
            </c:numRef>
          </c:val>
          <c:extLst>
            <c:ext xmlns:c16="http://schemas.microsoft.com/office/drawing/2014/chart" uri="{C3380CC4-5D6E-409C-BE32-E72D297353CC}">
              <c16:uniqueId val="{00000000-A0F9-4942-8884-B320F1868840}"/>
            </c:ext>
          </c:extLst>
        </c:ser>
        <c:dLbls>
          <c:showLegendKey val="0"/>
          <c:showVal val="0"/>
          <c:showCatName val="0"/>
          <c:showSerName val="0"/>
          <c:showPercent val="0"/>
          <c:showBubbleSize val="0"/>
        </c:dLbls>
        <c:gapWidth val="150"/>
        <c:shape val="box"/>
        <c:axId val="934717840"/>
        <c:axId val="1"/>
        <c:axId val="0"/>
      </c:bar3DChart>
      <c:catAx>
        <c:axId val="93471784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934717840"/>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tr-TR"/>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20.05.2024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20.05.2024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20.05.2024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20.05.2024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20.05.2024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20.05.2024</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20.05.2024</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20.05.2024</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20.05.2024</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20.05.2024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20.05.2024</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38084" y="5246555"/>
            <a:ext cx="6339840" cy="584775"/>
          </a:xfrm>
          <a:prstGeom prst="rect">
            <a:avLst/>
          </a:prstGeom>
          <a:noFill/>
        </p:spPr>
        <p:txBody>
          <a:bodyPr wrap="square" rtlCol="0">
            <a:spAutoFit/>
          </a:bodyPr>
          <a:lstStyle/>
          <a:p>
            <a:pPr algn="ct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TEKNOLOJİ TRANSFERİ OFİSİ</a:t>
            </a: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a:t>
            </a:r>
            <a:r>
              <a:rPr lang="tr-TR" sz="3200" b="1" spc="50" dirty="0" smtClean="0">
                <a:ln w="0"/>
                <a:solidFill>
                  <a:schemeClr val="tx2">
                    <a:lumMod val="50000"/>
                  </a:schemeClr>
                </a:solidFill>
                <a:effectLst>
                  <a:innerShdw blurRad="63500" dist="50800" dir="13500000">
                    <a:srgbClr val="000000">
                      <a:alpha val="50000"/>
                    </a:srgbClr>
                  </a:innerShdw>
                </a:effectLst>
                <a:latin typeface="Calibri"/>
                <a:ea typeface="+mj-ea"/>
                <a:cs typeface="Calibri"/>
              </a:rPr>
              <a:t>2023 </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2377444314"/>
              </p:ext>
            </p:extLst>
          </p:nvPr>
        </p:nvGraphicFramePr>
        <p:xfrm>
          <a:off x="545122" y="1801446"/>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Üniversitemizin GYÜ endeksine giren ilk 50 üniversite içinde yer alamaması.</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1" kern="1200" baseline="0" dirty="0" err="1" smtClean="0">
                          <a:solidFill>
                            <a:srgbClr val="0C0D0D"/>
                          </a:solidFill>
                          <a:latin typeface="+mn-lt"/>
                          <a:ea typeface="+mn-ea"/>
                          <a:cs typeface="+mn-cs"/>
                        </a:rPr>
                        <a:t>Faliyet</a:t>
                      </a:r>
                      <a:r>
                        <a:rPr lang="tr-TR" sz="1800" b="1" kern="1200" baseline="0" dirty="0" smtClean="0">
                          <a:solidFill>
                            <a:srgbClr val="0C0D0D"/>
                          </a:solidFill>
                          <a:latin typeface="+mn-lt"/>
                          <a:ea typeface="+mn-ea"/>
                          <a:cs typeface="+mn-cs"/>
                        </a:rPr>
                        <a:t> Planı</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TTO</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Şirketleşme ve patent yazımı konusunda teşvik edecek toplantılar</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39873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afik 4"/>
          <p:cNvGraphicFramePr>
            <a:graphicFrameLocks/>
          </p:cNvGraphicFramePr>
          <p:nvPr>
            <p:extLst>
              <p:ext uri="{D42A27DB-BD31-4B8C-83A1-F6EECF244321}">
                <p14:modId xmlns:p14="http://schemas.microsoft.com/office/powerpoint/2010/main" val="1615805098"/>
              </p:ext>
            </p:extLst>
          </p:nvPr>
        </p:nvGraphicFramePr>
        <p:xfrm>
          <a:off x="1856508" y="1731819"/>
          <a:ext cx="5320145" cy="320732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Grafik 5"/>
          <p:cNvGraphicFramePr>
            <a:graphicFrameLocks/>
          </p:cNvGraphicFramePr>
          <p:nvPr>
            <p:extLst>
              <p:ext uri="{D42A27DB-BD31-4B8C-83A1-F6EECF244321}">
                <p14:modId xmlns:p14="http://schemas.microsoft.com/office/powerpoint/2010/main" val="416519014"/>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66700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afik 4"/>
          <p:cNvGraphicFramePr>
            <a:graphicFrameLocks/>
          </p:cNvGraphicFramePr>
          <p:nvPr>
            <p:extLst>
              <p:ext uri="{D42A27DB-BD31-4B8C-83A1-F6EECF244321}">
                <p14:modId xmlns:p14="http://schemas.microsoft.com/office/powerpoint/2010/main" val="1812296833"/>
              </p:ext>
            </p:extLst>
          </p:nvPr>
        </p:nvGraphicFramePr>
        <p:xfrm>
          <a:off x="2286000" y="2244090"/>
          <a:ext cx="4572000" cy="23698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9333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16145" y="2038772"/>
            <a:ext cx="7321964" cy="2246769"/>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r>
              <a:rPr lang="tr-TR" sz="2800" b="1" dirty="0" smtClean="0">
                <a:solidFill>
                  <a:schemeClr val="accent6"/>
                </a:solidFill>
                <a:effectLst>
                  <a:outerShdw blurRad="38100" dist="38100" dir="2700000" algn="tl">
                    <a:srgbClr val="000000">
                      <a:alpha val="43137"/>
                    </a:srgbClr>
                  </a:outerShdw>
                </a:effectLst>
              </a:rPr>
              <a:t>)</a:t>
            </a:r>
            <a:endParaRPr lang="tr-TR" sz="2800" b="1" dirty="0">
              <a:solidFill>
                <a:schemeClr val="accent6"/>
              </a:solidFill>
              <a:effectLst>
                <a:outerShdw blurRad="38100" dist="38100" dir="2700000" algn="tl">
                  <a:srgbClr val="000000">
                    <a:alpha val="43137"/>
                  </a:srgbClr>
                </a:outerShdw>
              </a:effectLst>
            </a:endParaRPr>
          </a:p>
          <a:p>
            <a:pPr algn="ctr"/>
            <a:r>
              <a:rPr lang="tr-TR" sz="2800" b="1" dirty="0" err="1" smtClean="0">
                <a:solidFill>
                  <a:srgbClr val="0F2303"/>
                </a:solidFill>
                <a:effectLst>
                  <a:outerShdw blurRad="38100" dist="38100" dir="2700000" algn="tl">
                    <a:srgbClr val="000000">
                      <a:alpha val="43137"/>
                    </a:srgbClr>
                  </a:outerShdw>
                </a:effectLst>
                <a:cs typeface="Calibri" panose="020F0502020204030204"/>
              </a:rPr>
              <a:t>ŞYS’ye</a:t>
            </a:r>
            <a:r>
              <a:rPr lang="tr-TR" sz="2800" b="1" dirty="0" smtClean="0">
                <a:solidFill>
                  <a:srgbClr val="0F2303"/>
                </a:solidFill>
                <a:effectLst>
                  <a:outerShdw blurRad="38100" dist="38100" dir="2700000" algn="tl">
                    <a:srgbClr val="000000">
                      <a:alpha val="43137"/>
                    </a:srgbClr>
                  </a:outerShdw>
                </a:effectLst>
                <a:cs typeface="Calibri" panose="020F0502020204030204"/>
              </a:rPr>
              <a:t> birimimiz hakkında herhangi bir geri bildirim iletilmemiştir.</a:t>
            </a:r>
            <a:endParaRPr lang="en-US" sz="2800" dirty="0">
              <a:solidFill>
                <a:srgbClr val="0F2303"/>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5939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4" name="İçerik Yer Tutucusu 2"/>
          <p:cNvSpPr txBox="1">
            <a:spLocks/>
          </p:cNvSpPr>
          <p:nvPr/>
        </p:nvSpPr>
        <p:spPr>
          <a:xfrm>
            <a:off x="827700" y="2052926"/>
            <a:ext cx="6711654" cy="3267220"/>
          </a:xfrm>
          <a:prstGeom prst="rect">
            <a:avLst/>
          </a:prstGeom>
        </p:spPr>
        <p:txBody>
          <a:bodyPr vert="horz" lIns="91440" tIns="45720" rIns="91440" bIns="45720" rtlCol="0" anchor="t">
            <a:normAutofit/>
          </a:bodyPr>
          <a:lstStyle>
            <a:lvl1pPr marL="0" indent="0" algn="l" defTabSz="457207"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pPr marL="285750" indent="-285750" algn="just">
              <a:buClr>
                <a:schemeClr val="tx2">
                  <a:lumMod val="75000"/>
                </a:schemeClr>
              </a:buClr>
              <a:buFont typeface="Arial" panose="020B0604020202020204" pitchFamily="34" charset="0"/>
              <a:buChar char="•"/>
            </a:pPr>
            <a:r>
              <a:rPr lang="tr-TR" sz="1800" b="1" cap="none" dirty="0" smtClean="0">
                <a:solidFill>
                  <a:srgbClr val="0F2303"/>
                </a:solidFill>
                <a:latin typeface="+mn-lt"/>
              </a:rPr>
              <a:t>ABUTTO </a:t>
            </a:r>
            <a:r>
              <a:rPr lang="tr-TR" sz="1800" b="1" cap="none" dirty="0" smtClean="0">
                <a:solidFill>
                  <a:srgbClr val="0F2303"/>
                </a:solidFill>
                <a:latin typeface="+mn-lt"/>
              </a:rPr>
              <a:t>2023 </a:t>
            </a:r>
            <a:r>
              <a:rPr lang="tr-TR" sz="1800" b="1" cap="none" dirty="0" smtClean="0">
                <a:solidFill>
                  <a:srgbClr val="0F2303"/>
                </a:solidFill>
                <a:latin typeface="+mn-lt"/>
              </a:rPr>
              <a:t>yılı iç denetim puanı </a:t>
            </a:r>
            <a:r>
              <a:rPr lang="tr-TR" sz="1800" b="1" cap="none" dirty="0" smtClean="0">
                <a:solidFill>
                  <a:srgbClr val="0F2303"/>
                </a:solidFill>
                <a:latin typeface="+mn-lt"/>
              </a:rPr>
              <a:t>93/100’dir</a:t>
            </a:r>
            <a:r>
              <a:rPr lang="tr-TR" sz="1800" b="1" cap="none" dirty="0" smtClean="0">
                <a:solidFill>
                  <a:srgbClr val="0F2303"/>
                </a:solidFill>
                <a:latin typeface="+mn-lt"/>
              </a:rPr>
              <a:t>. </a:t>
            </a:r>
          </a:p>
          <a:p>
            <a:pPr marL="285750" indent="-285750" algn="just">
              <a:buClr>
                <a:schemeClr val="tx2">
                  <a:lumMod val="75000"/>
                </a:schemeClr>
              </a:buClr>
              <a:buFont typeface="Arial" panose="020B0604020202020204" pitchFamily="34" charset="0"/>
              <a:buChar char="•"/>
            </a:pPr>
            <a:r>
              <a:rPr lang="tr-TR" sz="1800" b="1" cap="none" dirty="0" smtClean="0">
                <a:solidFill>
                  <a:srgbClr val="0F2303"/>
                </a:solidFill>
                <a:latin typeface="+mn-lt"/>
              </a:rPr>
              <a:t>ABUTTO bünyesinde kalite süreci içselleştirilmiştir.</a:t>
            </a:r>
          </a:p>
          <a:p>
            <a:pPr marL="285750" indent="-285750" algn="just">
              <a:buClr>
                <a:schemeClr val="tx2">
                  <a:lumMod val="75000"/>
                </a:schemeClr>
              </a:buClr>
              <a:buFont typeface="Arial" panose="020B0604020202020204" pitchFamily="34" charset="0"/>
              <a:buChar char="•"/>
            </a:pPr>
            <a:r>
              <a:rPr lang="tr-TR" sz="1800" b="1" cap="none" dirty="0" smtClean="0">
                <a:solidFill>
                  <a:srgbClr val="0F2303"/>
                </a:solidFill>
                <a:latin typeface="+mn-lt"/>
              </a:rPr>
              <a:t>Kalite sürecinin otomasyonu süreçlerin izlenmesini ve dokümantasyonunu kolaylaştırmıştır.</a:t>
            </a:r>
          </a:p>
          <a:p>
            <a:pPr marL="285750" indent="-285750" algn="just">
              <a:buClr>
                <a:schemeClr val="tx2">
                  <a:lumMod val="75000"/>
                </a:schemeClr>
              </a:buClr>
              <a:buFont typeface="Arial" panose="020B0604020202020204" pitchFamily="34" charset="0"/>
              <a:buChar char="•"/>
            </a:pPr>
            <a:r>
              <a:rPr lang="tr-TR" sz="1800" b="1" cap="none" dirty="0" smtClean="0">
                <a:solidFill>
                  <a:srgbClr val="0F2303"/>
                </a:solidFill>
                <a:latin typeface="+mn-lt"/>
              </a:rPr>
              <a:t>Kalite süreci SPİK tablolarının aynı zamanda YÖKAK kriterlerini içermesi daha bütüncül bir kalite sürecini ortaya koymuştur.</a:t>
            </a:r>
          </a:p>
          <a:p>
            <a:pPr marL="285750" indent="-285750" algn="just">
              <a:buClr>
                <a:schemeClr val="tx2">
                  <a:lumMod val="75000"/>
                </a:schemeClr>
              </a:buClr>
              <a:buFont typeface="Arial" panose="020B0604020202020204" pitchFamily="34" charset="0"/>
              <a:buChar char="•"/>
            </a:pPr>
            <a:r>
              <a:rPr lang="tr-TR" sz="1800" b="1" cap="none" dirty="0" smtClean="0">
                <a:solidFill>
                  <a:srgbClr val="0F2303"/>
                </a:solidFill>
                <a:latin typeface="+mn-lt"/>
              </a:rPr>
              <a:t>Risk analizi tablolarının güncellenmesi risklerin takibini ve kontrol faaliyetlerinin uygulanmasını kolaylaştırmıştır.</a:t>
            </a:r>
          </a:p>
          <a:p>
            <a:pPr algn="just">
              <a:buClr>
                <a:schemeClr val="tx2">
                  <a:lumMod val="75000"/>
                </a:schemeClr>
              </a:buClr>
            </a:pPr>
            <a:endParaRPr lang="tr-TR" sz="1500" dirty="0" smtClean="0">
              <a:solidFill>
                <a:srgbClr val="0F2303"/>
              </a:solidFill>
            </a:endParaRPr>
          </a:p>
        </p:txBody>
      </p:sp>
    </p:spTree>
    <p:extLst>
      <p:ext uri="{BB962C8B-B14F-4D97-AF65-F5344CB8AC3E}">
        <p14:creationId xmlns:p14="http://schemas.microsoft.com/office/powerpoint/2010/main" val="1346354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7" name="Dikdörtgen 66"/>
          <p:cNvSpPr/>
          <p:nvPr/>
        </p:nvSpPr>
        <p:spPr>
          <a:xfrm>
            <a:off x="549375" y="2869674"/>
            <a:ext cx="8352928" cy="923330"/>
          </a:xfrm>
          <a:prstGeom prst="rect">
            <a:avLst/>
          </a:prstGeom>
        </p:spPr>
        <p:txBody>
          <a:bodyPr wrap="square">
            <a:spAutoFit/>
          </a:bodyPr>
          <a:lstStyle/>
          <a:p>
            <a:pPr lvl="0" algn="just" fontAlgn="base">
              <a:lnSpc>
                <a:spcPct val="150000"/>
              </a:lnSpc>
            </a:pPr>
            <a:r>
              <a:rPr lang="tr-TR" b="1" dirty="0" smtClean="0">
                <a:solidFill>
                  <a:srgbClr val="0F2303"/>
                </a:solidFill>
              </a:rPr>
              <a:t>AR-GE Komisyonu işlevsel hale getirilirse proje ve patent vb. gelişkinliği belirleyen pek çok parametrede ilerleme sağlanacaktır. </a:t>
            </a:r>
            <a:endParaRPr lang="tr-TR" b="1" dirty="0">
              <a:solidFill>
                <a:srgbClr val="0F2303"/>
              </a:solidFill>
            </a:endParaRPr>
          </a:p>
        </p:txBody>
      </p:sp>
    </p:spTree>
    <p:extLst>
      <p:ext uri="{BB962C8B-B14F-4D97-AF65-F5344CB8AC3E}">
        <p14:creationId xmlns:p14="http://schemas.microsoft.com/office/powerpoint/2010/main" val="2179233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GİRİŞİMCİLİK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Dikdörtgen 64"/>
          <p:cNvSpPr/>
          <p:nvPr/>
        </p:nvSpPr>
        <p:spPr>
          <a:xfrm>
            <a:off x="549375" y="2869674"/>
            <a:ext cx="8352928" cy="880369"/>
          </a:xfrm>
          <a:prstGeom prst="rect">
            <a:avLst/>
          </a:prstGeom>
        </p:spPr>
        <p:txBody>
          <a:bodyPr wrap="square">
            <a:spAutoFit/>
          </a:bodyPr>
          <a:lstStyle/>
          <a:p>
            <a:pPr lvl="0" algn="just" fontAlgn="base">
              <a:lnSpc>
                <a:spcPct val="150000"/>
              </a:lnSpc>
            </a:pPr>
            <a:r>
              <a:rPr lang="tr-TR" b="1" dirty="0" smtClean="0">
                <a:solidFill>
                  <a:srgbClr val="0F2303"/>
                </a:solidFill>
              </a:rPr>
              <a:t>Üniversitemiz GYÜE hedeflerinin ulaşılabilir olabilmesi için endeksin ilk 50 üniversitesi incelenip kısa vadede yapılması gereken faaliyetler belirlenmelidir. </a:t>
            </a:r>
            <a:endParaRPr lang="tr-TR" b="1" dirty="0">
              <a:solidFill>
                <a:srgbClr val="0F2303"/>
              </a:solidFill>
            </a:endParaRPr>
          </a:p>
        </p:txBody>
      </p:sp>
    </p:spTree>
    <p:extLst>
      <p:ext uri="{BB962C8B-B14F-4D97-AF65-F5344CB8AC3E}">
        <p14:creationId xmlns:p14="http://schemas.microsoft.com/office/powerpoint/2010/main" val="2926320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Dikdörtgen 64"/>
          <p:cNvSpPr/>
          <p:nvPr/>
        </p:nvSpPr>
        <p:spPr>
          <a:xfrm>
            <a:off x="549375" y="2869674"/>
            <a:ext cx="8352928" cy="880369"/>
          </a:xfrm>
          <a:prstGeom prst="rect">
            <a:avLst/>
          </a:prstGeom>
        </p:spPr>
        <p:txBody>
          <a:bodyPr wrap="square">
            <a:spAutoFit/>
          </a:bodyPr>
          <a:lstStyle/>
          <a:p>
            <a:pPr lvl="0" algn="just" fontAlgn="base">
              <a:lnSpc>
                <a:spcPct val="150000"/>
              </a:lnSpc>
            </a:pPr>
            <a:r>
              <a:rPr lang="tr-TR" b="1" dirty="0" smtClean="0">
                <a:solidFill>
                  <a:srgbClr val="0F2303"/>
                </a:solidFill>
              </a:rPr>
              <a:t>Toplumsal Katkı Komisyonu üniversitemiz özelinde gerçekleşen bütün faaliyetlerin sistemli ve ölçülebilir olmasını sağlayacaktır. </a:t>
            </a:r>
            <a:endParaRPr lang="tr-TR" b="1" dirty="0">
              <a:solidFill>
                <a:srgbClr val="0F2303"/>
              </a:solidFill>
            </a:endParaRPr>
          </a:p>
        </p:txBody>
      </p:sp>
    </p:spTree>
    <p:extLst>
      <p:ext uri="{BB962C8B-B14F-4D97-AF65-F5344CB8AC3E}">
        <p14:creationId xmlns:p14="http://schemas.microsoft.com/office/powerpoint/2010/main" val="2544252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65" name="Dikdörtgen 64"/>
          <p:cNvSpPr/>
          <p:nvPr/>
        </p:nvSpPr>
        <p:spPr>
          <a:xfrm>
            <a:off x="549375" y="2869674"/>
            <a:ext cx="8352928" cy="1338828"/>
          </a:xfrm>
          <a:prstGeom prst="rect">
            <a:avLst/>
          </a:prstGeom>
        </p:spPr>
        <p:txBody>
          <a:bodyPr wrap="square">
            <a:spAutoFit/>
          </a:bodyPr>
          <a:lstStyle/>
          <a:p>
            <a:pPr lvl="0" algn="just" fontAlgn="base">
              <a:lnSpc>
                <a:spcPct val="150000"/>
              </a:lnSpc>
            </a:pPr>
            <a:r>
              <a:rPr lang="tr-TR" b="1" dirty="0" smtClean="0">
                <a:solidFill>
                  <a:srgbClr val="0F2303"/>
                </a:solidFill>
              </a:rPr>
              <a:t>Üniversitemizce hazırlanan Proje Yönetim Paneli bütün birimlerce özümsenir ve girdiler güncel tutulabilirse BİDR ve KİDR raporları için veri alma ve hazırlık süreçleri bakımından iyileşme sağlanacaktır.</a:t>
            </a:r>
            <a:endParaRPr lang="tr-TR" b="1" dirty="0">
              <a:solidFill>
                <a:srgbClr val="0F2303"/>
              </a:solidFill>
            </a:endParaRPr>
          </a:p>
        </p:txBody>
      </p:sp>
    </p:spTree>
    <p:extLst>
      <p:ext uri="{BB962C8B-B14F-4D97-AF65-F5344CB8AC3E}">
        <p14:creationId xmlns:p14="http://schemas.microsoft.com/office/powerpoint/2010/main" val="2340244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45129" y="2735538"/>
            <a:ext cx="5659381" cy="805280"/>
          </a:xfrm>
          <a:prstGeom prst="rect">
            <a:avLst/>
          </a:prstGeom>
          <a:noFill/>
        </p:spPr>
        <p:txBody>
          <a:bodyPr vert="horz" lIns="91440" tIns="45720" rIns="91440" bIns="45720" rtlCol="0" anchor="ctr">
            <a:normAutofit/>
          </a:bodyPr>
          <a:lstStyle/>
          <a:p>
            <a:pPr algn="just"/>
            <a:r>
              <a:rPr lang="tr-TR" sz="2400" b="1" dirty="0">
                <a:solidFill>
                  <a:schemeClr val="accent6"/>
                </a:solidFill>
                <a:effectLst>
                  <a:outerShdw blurRad="38100" dist="38100" dir="2700000" algn="tl">
                    <a:srgbClr val="000000">
                      <a:alpha val="43137"/>
                    </a:srgbClr>
                  </a:outerShdw>
                </a:effectLst>
              </a:rPr>
              <a:t>TEŞEKKÜR EDERİZ…</a:t>
            </a: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271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7" name="Dikdörtgen 6"/>
          <p:cNvSpPr/>
          <p:nvPr/>
        </p:nvSpPr>
        <p:spPr>
          <a:xfrm>
            <a:off x="503655" y="3594648"/>
            <a:ext cx="8352928" cy="2215991"/>
          </a:xfrm>
          <a:prstGeom prst="rect">
            <a:avLst/>
          </a:prstGeom>
        </p:spPr>
        <p:txBody>
          <a:bodyPr wrap="square">
            <a:spAutoFit/>
          </a:bodyPr>
          <a:lstStyle/>
          <a:p>
            <a:pPr fontAlgn="base">
              <a:lnSpc>
                <a:spcPct val="150000"/>
              </a:lnSpc>
            </a:pPr>
            <a:r>
              <a:rPr lang="tr-TR" sz="2000" b="1" dirty="0">
                <a:solidFill>
                  <a:schemeClr val="accent6"/>
                </a:solidFill>
                <a:effectLst>
                  <a:outerShdw blurRad="38100" dist="38100" dir="2700000" algn="tl">
                    <a:srgbClr val="000000">
                      <a:alpha val="43137"/>
                    </a:srgbClr>
                  </a:outerShdw>
                </a:effectLst>
              </a:rPr>
              <a:t>Vizyon</a:t>
            </a:r>
          </a:p>
          <a:p>
            <a:r>
              <a:rPr lang="tr-TR"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Antalya Bilim Üniversitesi Teknoloji Transfer Ofisi (ABUTTO), üniversitelerde üretilen bilimsel birikimi sanayi ile buluşturup ülke sanayisinin uluslararası rekabette söz sahibi olmasını, akademisyenlerin sanayi ile işbirliğini yenilikçi düşüncelerle ve fikri mülkiyet hakları temelinde ticarileştirilmesini ve bu anlamda </a:t>
            </a:r>
            <a:r>
              <a:rPr lang="tr-TR" b="1" spc="50" dirty="0" err="1">
                <a:ln w="0"/>
                <a:solidFill>
                  <a:schemeClr val="tx2">
                    <a:lumMod val="50000"/>
                  </a:schemeClr>
                </a:solidFill>
                <a:effectLst>
                  <a:innerShdw blurRad="63500" dist="50800" dir="13500000">
                    <a:srgbClr val="000000">
                      <a:alpha val="50000"/>
                    </a:srgbClr>
                  </a:innerShdw>
                </a:effectLst>
                <a:latin typeface="Calibri"/>
                <a:ea typeface="+mj-ea"/>
                <a:cs typeface="Calibri"/>
              </a:rPr>
              <a:t>yenilikçiği</a:t>
            </a:r>
            <a:r>
              <a:rPr lang="tr-TR"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ve girişimciliği şiar edinerek ülke kalkınmasına katkı sağlamayı vizyon edinmiştir.</a:t>
            </a:r>
          </a:p>
        </p:txBody>
      </p:sp>
      <p:sp>
        <p:nvSpPr>
          <p:cNvPr id="8" name="Dikdörtgen 7"/>
          <p:cNvSpPr/>
          <p:nvPr/>
        </p:nvSpPr>
        <p:spPr>
          <a:xfrm>
            <a:off x="490637" y="1037145"/>
            <a:ext cx="8352928" cy="2215991"/>
          </a:xfrm>
          <a:prstGeom prst="rect">
            <a:avLst/>
          </a:prstGeom>
        </p:spPr>
        <p:txBody>
          <a:bodyPr wrap="square">
            <a:spAutoFit/>
          </a:bodyPr>
          <a:lstStyle/>
          <a:p>
            <a:pPr fontAlgn="base">
              <a:lnSpc>
                <a:spcPct val="150000"/>
              </a:lnSpc>
            </a:pPr>
            <a:r>
              <a:rPr lang="tr-TR" sz="2000" b="1" dirty="0">
                <a:solidFill>
                  <a:schemeClr val="accent6"/>
                </a:solidFill>
                <a:effectLst>
                  <a:outerShdw blurRad="38100" dist="38100" dir="2700000" algn="tl">
                    <a:srgbClr val="000000">
                      <a:alpha val="43137"/>
                    </a:srgbClr>
                  </a:outerShdw>
                </a:effectLst>
              </a:rPr>
              <a:t>Misyon</a:t>
            </a:r>
          </a:p>
          <a:p>
            <a:r>
              <a:rPr lang="tr-TR"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Antalya Bilim Üniversitesi Teknoloji Transfer Ofisi (ABUTTO), girişimci ve yenilikçi fikirlerle üniversite sanayi işbirliğinin gelişimine katkı sağlamayı, akademik araştırmalara üretim sektörünün ihtiyaçları temelinde destek sağlamak amacıyla, </a:t>
            </a:r>
            <a:r>
              <a:rPr lang="tr-TR" b="1" spc="50" dirty="0" err="1">
                <a:ln w="0"/>
                <a:solidFill>
                  <a:schemeClr val="tx2">
                    <a:lumMod val="50000"/>
                  </a:schemeClr>
                </a:solidFill>
                <a:effectLst>
                  <a:innerShdw blurRad="63500" dist="50800" dir="13500000">
                    <a:srgbClr val="000000">
                      <a:alpha val="50000"/>
                    </a:srgbClr>
                  </a:innerShdw>
                </a:effectLst>
                <a:latin typeface="Calibri"/>
                <a:ea typeface="+mj-ea"/>
                <a:cs typeface="Calibri"/>
              </a:rPr>
              <a:t>inovasyonel</a:t>
            </a:r>
            <a:r>
              <a:rPr lang="tr-TR"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bilgi ve teknolojiye dayalı yaklaşımlarla, Ar-Ge projeleri oluşturmayı ve geliştirmeyi, patentlenebilir ve ticarileştirilebilir fikir ve ürünlerle yatırımcı ve buluşçularla bir arada çalışmayı misyon edinmiştir.</a:t>
            </a:r>
          </a:p>
        </p:txBody>
      </p:sp>
    </p:spTree>
    <p:extLst>
      <p:ext uri="{BB962C8B-B14F-4D97-AF65-F5344CB8AC3E}">
        <p14:creationId xmlns:p14="http://schemas.microsoft.com/office/powerpoint/2010/main" val="1938822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503655" y="1476065"/>
            <a:ext cx="8352928" cy="4431983"/>
          </a:xfrm>
          <a:prstGeom prst="rect">
            <a:avLst/>
          </a:prstGeom>
        </p:spPr>
        <p:txBody>
          <a:bodyPr wrap="square">
            <a:spAutoFit/>
          </a:bodyPr>
          <a:lstStyle/>
          <a:p>
            <a:pPr lvl="0" fontAlgn="base">
              <a:lnSpc>
                <a:spcPct val="150000"/>
              </a:lnSpc>
            </a:pPr>
            <a:r>
              <a:rPr lang="tr-TR" sz="2000" b="1" dirty="0">
                <a:solidFill>
                  <a:schemeClr val="accent6"/>
                </a:solidFill>
                <a:effectLst>
                  <a:outerShdw blurRad="38100" dist="38100" dir="2700000" algn="tl">
                    <a:srgbClr val="000000">
                      <a:alpha val="43137"/>
                    </a:srgbClr>
                  </a:outerShdw>
                </a:effectLst>
              </a:rPr>
              <a:t>ÇALIŞMA POLİTİKASI</a:t>
            </a:r>
          </a:p>
          <a:p>
            <a:pPr lvl="0" algn="just" fontAlgn="base"/>
            <a:r>
              <a:rPr lang="tr-TR"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ABUTTO olarak Üniversitelerde yürütülen araştırma çıktılarının ekonomik değere dönüşmesi, üniversite sanayi işbirliğinin sağlanması, üniversitelerin ulusal ve uluslararası destek mekanizmalarından faydalanması, üniversitelerde üretilen bilgiye dayalı akademik girişimciliğin geliştirilmesi ve üniversitelerde fikri sınai hakların ticarileştirilmesi hedeflerine yönelik olarak faaliyet göstermekteyiz.</a:t>
            </a:r>
          </a:p>
          <a:p>
            <a:pPr lvl="0" algn="just" fontAlgn="base">
              <a:lnSpc>
                <a:spcPct val="150000"/>
              </a:lnSpc>
            </a:pPr>
            <a:r>
              <a:rPr lang="tr-TR"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Söz konusu bu faaliyetler aşağıda belirtilen modüllerle tanımlanmıştır</a:t>
            </a:r>
            <a:r>
              <a:rPr lang="tr-TR" b="1" spc="50" dirty="0" smtClean="0">
                <a:ln w="0"/>
                <a:solidFill>
                  <a:schemeClr val="tx2">
                    <a:lumMod val="50000"/>
                  </a:schemeClr>
                </a:solidFill>
                <a:effectLst>
                  <a:innerShdw blurRad="63500" dist="50800" dir="13500000">
                    <a:srgbClr val="000000">
                      <a:alpha val="50000"/>
                    </a:srgbClr>
                  </a:innerShdw>
                </a:effectLst>
                <a:latin typeface="Calibri"/>
                <a:ea typeface="+mj-ea"/>
                <a:cs typeface="Calibri"/>
              </a:rPr>
              <a:t>.</a:t>
            </a:r>
          </a:p>
          <a:p>
            <a:pPr lvl="0" algn="just" fontAlgn="base">
              <a:lnSpc>
                <a:spcPct val="150000"/>
              </a:lnSpc>
            </a:pPr>
            <a:r>
              <a:rPr lang="tr-TR" b="1" dirty="0">
                <a:solidFill>
                  <a:srgbClr val="0F2303"/>
                </a:solidFill>
              </a:rPr>
              <a:t>Modül 1: Farkındalık, Tanıtım, Bilgilendirme ve Eğitim </a:t>
            </a:r>
            <a:r>
              <a:rPr lang="tr-TR" b="1" dirty="0" smtClean="0">
                <a:solidFill>
                  <a:srgbClr val="0F2303"/>
                </a:solidFill>
              </a:rPr>
              <a:t>Hizmetleri.</a:t>
            </a:r>
          </a:p>
          <a:p>
            <a:pPr lvl="0" algn="just" fontAlgn="base">
              <a:lnSpc>
                <a:spcPct val="150000"/>
              </a:lnSpc>
            </a:pPr>
            <a:r>
              <a:rPr lang="tr-TR" b="1" dirty="0">
                <a:solidFill>
                  <a:srgbClr val="0F2303"/>
                </a:solidFill>
              </a:rPr>
              <a:t>Modül 2: Destek Programlarından Yararlanmaya Yönelik </a:t>
            </a:r>
            <a:r>
              <a:rPr lang="tr-TR" b="1" dirty="0" smtClean="0">
                <a:solidFill>
                  <a:srgbClr val="0F2303"/>
                </a:solidFill>
              </a:rPr>
              <a:t>Hizmetler.</a:t>
            </a:r>
          </a:p>
          <a:p>
            <a:pPr lvl="0" algn="just" fontAlgn="base">
              <a:lnSpc>
                <a:spcPct val="150000"/>
              </a:lnSpc>
            </a:pPr>
            <a:r>
              <a:rPr lang="tr-TR" b="1" dirty="0">
                <a:solidFill>
                  <a:srgbClr val="0F2303"/>
                </a:solidFill>
              </a:rPr>
              <a:t>Modül 3: Proje Geliştirme/Yönetim </a:t>
            </a:r>
            <a:r>
              <a:rPr lang="tr-TR" b="1" dirty="0" smtClean="0">
                <a:solidFill>
                  <a:srgbClr val="0F2303"/>
                </a:solidFill>
              </a:rPr>
              <a:t>Hizmetleri-Üniversite </a:t>
            </a:r>
            <a:r>
              <a:rPr lang="tr-TR" b="1" dirty="0">
                <a:solidFill>
                  <a:srgbClr val="0F2303"/>
                </a:solidFill>
              </a:rPr>
              <a:t>Sanayi İşbirliği </a:t>
            </a:r>
            <a:r>
              <a:rPr lang="tr-TR" b="1" dirty="0" smtClean="0">
                <a:solidFill>
                  <a:srgbClr val="0F2303"/>
                </a:solidFill>
              </a:rPr>
              <a:t>Faaliyetleri</a:t>
            </a:r>
            <a:r>
              <a:rPr lang="tr-TR" b="1" dirty="0">
                <a:solidFill>
                  <a:srgbClr val="0F2303"/>
                </a:solidFill>
              </a:rPr>
              <a:t>.</a:t>
            </a:r>
            <a:endParaRPr lang="tr-TR" b="1" dirty="0" smtClean="0">
              <a:solidFill>
                <a:srgbClr val="0F2303"/>
              </a:solidFill>
            </a:endParaRPr>
          </a:p>
          <a:p>
            <a:pPr lvl="0" algn="just" fontAlgn="base">
              <a:lnSpc>
                <a:spcPct val="150000"/>
              </a:lnSpc>
            </a:pPr>
            <a:r>
              <a:rPr lang="tr-TR" b="1" dirty="0">
                <a:solidFill>
                  <a:srgbClr val="0F2303"/>
                </a:solidFill>
              </a:rPr>
              <a:t>Modül 4: Fikri Sınai Hakların Yönetimi ve Lisanslama </a:t>
            </a:r>
            <a:r>
              <a:rPr lang="tr-TR" b="1" dirty="0" smtClean="0">
                <a:solidFill>
                  <a:srgbClr val="0F2303"/>
                </a:solidFill>
              </a:rPr>
              <a:t>Hizmetleri.</a:t>
            </a:r>
          </a:p>
          <a:p>
            <a:pPr lvl="0" algn="just" fontAlgn="base">
              <a:lnSpc>
                <a:spcPct val="150000"/>
              </a:lnSpc>
            </a:pPr>
            <a:r>
              <a:rPr lang="tr-TR" b="1" dirty="0">
                <a:solidFill>
                  <a:srgbClr val="0F2303"/>
                </a:solidFill>
              </a:rPr>
              <a:t>Modül 5: Şirketleşme ve Girişimcilik </a:t>
            </a:r>
            <a:r>
              <a:rPr lang="tr-TR" b="1" dirty="0" smtClean="0">
                <a:solidFill>
                  <a:srgbClr val="0F2303"/>
                </a:solidFill>
              </a:rPr>
              <a:t>Hizmetleri.</a:t>
            </a:r>
            <a:endParaRPr lang="tr-TR"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p:txBody>
      </p:sp>
    </p:spTree>
    <p:extLst>
      <p:ext uri="{BB962C8B-B14F-4D97-AF65-F5344CB8AC3E}">
        <p14:creationId xmlns:p14="http://schemas.microsoft.com/office/powerpoint/2010/main" val="3069100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370088180"/>
              </p:ext>
            </p:extLst>
          </p:nvPr>
        </p:nvGraphicFramePr>
        <p:xfrm>
          <a:off x="332507" y="1200725"/>
          <a:ext cx="8506692" cy="5338619"/>
        </p:xfrm>
        <a:graphic>
          <a:graphicData uri="http://schemas.openxmlformats.org/drawingml/2006/table">
            <a:tbl>
              <a:tblPr/>
              <a:tblGrid>
                <a:gridCol w="2126673">
                  <a:extLst>
                    <a:ext uri="{9D8B030D-6E8A-4147-A177-3AD203B41FA5}">
                      <a16:colId xmlns:a16="http://schemas.microsoft.com/office/drawing/2014/main" val="3656631659"/>
                    </a:ext>
                  </a:extLst>
                </a:gridCol>
                <a:gridCol w="2126673">
                  <a:extLst>
                    <a:ext uri="{9D8B030D-6E8A-4147-A177-3AD203B41FA5}">
                      <a16:colId xmlns:a16="http://schemas.microsoft.com/office/drawing/2014/main" val="2921433809"/>
                    </a:ext>
                  </a:extLst>
                </a:gridCol>
                <a:gridCol w="2126673">
                  <a:extLst>
                    <a:ext uri="{9D8B030D-6E8A-4147-A177-3AD203B41FA5}">
                      <a16:colId xmlns:a16="http://schemas.microsoft.com/office/drawing/2014/main" val="4023726977"/>
                    </a:ext>
                  </a:extLst>
                </a:gridCol>
                <a:gridCol w="2126673">
                  <a:extLst>
                    <a:ext uri="{9D8B030D-6E8A-4147-A177-3AD203B41FA5}">
                      <a16:colId xmlns:a16="http://schemas.microsoft.com/office/drawing/2014/main" val="1127857602"/>
                    </a:ext>
                  </a:extLst>
                </a:gridCol>
              </a:tblGrid>
              <a:tr h="178871">
                <a:tc>
                  <a:txBody>
                    <a:bodyPr/>
                    <a:lstStyle/>
                    <a:p>
                      <a:pPr algn="ctr" fontAlgn="ctr"/>
                      <a:r>
                        <a:rPr lang="tr-TR" sz="800" b="1" i="0" u="none" strike="noStrike">
                          <a:solidFill>
                            <a:srgbClr val="000000"/>
                          </a:solidFill>
                          <a:effectLst/>
                          <a:latin typeface="Times New Roman" panose="02020603050405020304" pitchFamily="18" charset="0"/>
                        </a:rPr>
                        <a:t>GÜÇLÜ YÖNLER</a:t>
                      </a:r>
                    </a:p>
                  </a:txBody>
                  <a:tcPr marL="5190" marR="5190" marT="5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ctr" fontAlgn="ctr"/>
                      <a:r>
                        <a:rPr lang="tr-TR" sz="800" b="1" i="0" u="none" strike="noStrike">
                          <a:solidFill>
                            <a:srgbClr val="FFFFFF"/>
                          </a:solidFill>
                          <a:effectLst/>
                          <a:latin typeface="Times New Roman" panose="02020603050405020304" pitchFamily="18" charset="0"/>
                        </a:rPr>
                        <a:t>ZAYIF  YÖNLER</a:t>
                      </a:r>
                    </a:p>
                  </a:txBody>
                  <a:tcPr marL="5190" marR="5190" marT="5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800" b="1" i="0" u="none" strike="noStrike">
                          <a:solidFill>
                            <a:srgbClr val="000000"/>
                          </a:solidFill>
                          <a:effectLst/>
                          <a:latin typeface="Times New Roman" panose="02020603050405020304" pitchFamily="18" charset="0"/>
                        </a:rPr>
                        <a:t>FIRSATLAR</a:t>
                      </a:r>
                    </a:p>
                  </a:txBody>
                  <a:tcPr marL="5190" marR="5190" marT="5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800" b="1" i="0" u="none" strike="noStrike">
                          <a:solidFill>
                            <a:srgbClr val="000000"/>
                          </a:solidFill>
                          <a:effectLst/>
                          <a:latin typeface="Times New Roman" panose="02020603050405020304" pitchFamily="18" charset="0"/>
                        </a:rPr>
                        <a:t>TEHDİTLER</a:t>
                      </a:r>
                    </a:p>
                  </a:txBody>
                  <a:tcPr marL="5190" marR="5190" marT="5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935815747"/>
                  </a:ext>
                </a:extLst>
              </a:tr>
              <a:tr h="859958">
                <a:tc>
                  <a:txBody>
                    <a:bodyPr/>
                    <a:lstStyle/>
                    <a:p>
                      <a:pPr algn="l" fontAlgn="t"/>
                      <a:r>
                        <a:rPr lang="tr-TR" sz="700" b="0" i="0" u="none" strike="noStrike">
                          <a:solidFill>
                            <a:srgbClr val="000000"/>
                          </a:solidFill>
                          <a:effectLst/>
                          <a:latin typeface="Times New Roman" panose="02020603050405020304" pitchFamily="18" charset="0"/>
                        </a:rPr>
                        <a:t>G1- AOSB Teknopark Yönetim Kurulu'nda TTO'nun temsil ediliyor olması.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 Z1 - TÜBİTAK TTO modüllerinden biri olan "Destek Programlarından Yararlanmaya Yönelik Hizmetler" konusunda tecrübeli bir personelimizin bulunmaması.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F1- Kampüsümüzün AOSB'ye olan fiziki yakınlığı.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T1- Üniversitemizin GYÜ endeksine giren ilk 50 üniversite içinde yer alamaması.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80127746"/>
                  </a:ext>
                </a:extLst>
              </a:tr>
              <a:tr h="859958">
                <a:tc>
                  <a:txBody>
                    <a:bodyPr/>
                    <a:lstStyle/>
                    <a:p>
                      <a:pPr algn="l" fontAlgn="t"/>
                      <a:r>
                        <a:rPr lang="tr-TR" sz="700" b="0" i="0" u="none" strike="noStrike">
                          <a:solidFill>
                            <a:srgbClr val="000000"/>
                          </a:solidFill>
                          <a:effectLst/>
                          <a:latin typeface="Times New Roman" panose="02020603050405020304" pitchFamily="18" charset="0"/>
                        </a:rPr>
                        <a:t>G2- TTO personellerinin gerçekleştirilmiş ve devam eden projelerde rol almış veya yürütmüş olmaları.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 Z2 - TÜBİTAK TTO modüllerinden biri olan "Şirketleşme ve Girişimcilik Hizmetleri" konusunda tecrübeli bir personelimizin bulunmaması.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F2- Antalya şehrinin getirdiği ekonomik ve kültürel avantajlar.</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T2-F5- Akdeniz TTO, Antalya Teknokent TTO ve SDÜ TTO ofislerinin rekabete etkileri</a:t>
                      </a:r>
                      <a:br>
                        <a:rPr lang="tr-TR" sz="700" b="0" i="0" u="none" strike="noStrike">
                          <a:solidFill>
                            <a:srgbClr val="000000"/>
                          </a:solidFill>
                          <a:effectLst/>
                          <a:latin typeface="Times New Roman" panose="02020603050405020304" pitchFamily="18" charset="0"/>
                        </a:rPr>
                      </a:br>
                      <a:endParaRPr lang="tr-TR" sz="700" b="0" i="0" u="none" strike="noStrike">
                        <a:solidFill>
                          <a:srgbClr val="000000"/>
                        </a:solidFill>
                        <a:effectLst/>
                        <a:latin typeface="Times New Roman" panose="02020603050405020304" pitchFamily="18" charset="0"/>
                      </a:endParaRP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7527338"/>
                  </a:ext>
                </a:extLst>
              </a:tr>
              <a:tr h="859958">
                <a:tc>
                  <a:txBody>
                    <a:bodyPr/>
                    <a:lstStyle/>
                    <a:p>
                      <a:pPr algn="l" fontAlgn="t"/>
                      <a:r>
                        <a:rPr lang="tr-TR" sz="700" b="0" i="0" u="none" strike="noStrike">
                          <a:solidFill>
                            <a:srgbClr val="000000"/>
                          </a:solidFill>
                          <a:effectLst/>
                          <a:latin typeface="Times New Roman" panose="02020603050405020304" pitchFamily="18" charset="0"/>
                        </a:rPr>
                        <a:t>G3- Bölge kalkınma ajanslarından ve ilgili devlet kurumlarından alınan projelerin başarılı olması ve devamlılık arzetmesi. </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Z3- TTO bütçesinin sınırlı olması.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F3- AOSB Teknopark ile yapılacak protokol ve iş birlikleri.</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T3- AOSB Teknopark ile uyumlu çalışmanın başlayamaması.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64291593"/>
                  </a:ext>
                </a:extLst>
              </a:tr>
              <a:tr h="859958">
                <a:tc>
                  <a:txBody>
                    <a:bodyPr/>
                    <a:lstStyle/>
                    <a:p>
                      <a:pPr algn="l" fontAlgn="t"/>
                      <a:r>
                        <a:rPr lang="tr-TR" sz="700" b="0" i="0" u="none" strike="noStrike">
                          <a:solidFill>
                            <a:srgbClr val="000000"/>
                          </a:solidFill>
                          <a:effectLst/>
                          <a:latin typeface="Times New Roman" panose="02020603050405020304" pitchFamily="18" charset="0"/>
                        </a:rPr>
                        <a:t> </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Z4-  Z1 ve Z2'de belirtilen zayıflıklardan dolayı   TTO hizmetleri konusunda akademisyen ve öğrencilere yeterli bilgilendirmenin yapılamaması.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dirty="0">
                          <a:solidFill>
                            <a:srgbClr val="000000"/>
                          </a:solidFill>
                          <a:effectLst/>
                          <a:latin typeface="Times New Roman" panose="02020603050405020304" pitchFamily="18" charset="0"/>
                        </a:rPr>
                        <a:t>F4- Akademisyenlerin ve öğrencilerin, ulusal ve uluslararası projeler yazma konusunda belli bir potansiyele sahip olması.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T4- Deprem, yangınlar vb. doğal afetlerden kaynaklanan nedenlerle girişimcilik motivasyonunun azalması.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95965930"/>
                  </a:ext>
                </a:extLst>
              </a:tr>
              <a:tr h="859958">
                <a:tc>
                  <a:txBody>
                    <a:bodyPr/>
                    <a:lstStyle/>
                    <a:p>
                      <a:pPr algn="l" fontAlgn="t"/>
                      <a:r>
                        <a:rPr lang="tr-TR" sz="700" b="0" i="0" u="none" strike="noStrike">
                          <a:solidFill>
                            <a:srgbClr val="000000"/>
                          </a:solidFill>
                          <a:effectLst/>
                          <a:latin typeface="Times New Roman" panose="02020603050405020304" pitchFamily="18" charset="0"/>
                        </a:rPr>
                        <a:t> </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Z5- Akademisyenlerimizin kariyer planları gereği proje ve Ar-Ge faaliyetlerine yeterli zaman ayıramaması. Proje faaliyetlerinin akademik performansa etkisinin az olması.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F5- Akdeniz TTO, Antalya Teknokent TTO ve SDÜ TTO ofislerinin rekabete etkileri.</a:t>
                      </a:r>
                      <a:br>
                        <a:rPr lang="tr-TR" sz="700" b="0" i="0" u="none" strike="noStrike">
                          <a:solidFill>
                            <a:srgbClr val="000000"/>
                          </a:solidFill>
                          <a:effectLst/>
                          <a:latin typeface="Times New Roman" panose="02020603050405020304" pitchFamily="18" charset="0"/>
                        </a:rPr>
                      </a:br>
                      <a:endParaRPr lang="tr-TR" sz="700" b="0" i="0" u="none" strike="noStrike">
                        <a:solidFill>
                          <a:srgbClr val="000000"/>
                        </a:solidFill>
                        <a:effectLst/>
                        <a:latin typeface="Times New Roman" panose="02020603050405020304" pitchFamily="18" charset="0"/>
                      </a:endParaRP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T5- İlimiz özelinde girişimcilik kültürünün yeterli seviyede olmaması.  </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48584530"/>
                  </a:ext>
                </a:extLst>
              </a:tr>
              <a:tr h="859958">
                <a:tc>
                  <a:txBody>
                    <a:bodyPr/>
                    <a:lstStyle/>
                    <a:p>
                      <a:pPr algn="l" fontAlgn="t"/>
                      <a:r>
                        <a:rPr lang="tr-TR" sz="700" b="0" i="0" u="none" strike="noStrike">
                          <a:solidFill>
                            <a:srgbClr val="000000"/>
                          </a:solidFill>
                          <a:effectLst/>
                          <a:latin typeface="Times New Roman" panose="02020603050405020304" pitchFamily="18" charset="0"/>
                        </a:rPr>
                        <a:t> </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Z6- Birim yönetiminde yaşanan sık değişiklikler.</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a:solidFill>
                            <a:srgbClr val="000000"/>
                          </a:solidFill>
                          <a:effectLst/>
                          <a:latin typeface="Times New Roman" panose="02020603050405020304" pitchFamily="18" charset="0"/>
                        </a:rPr>
                        <a:t> </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700" b="0" i="0" u="none" strike="noStrike" dirty="0">
                          <a:solidFill>
                            <a:srgbClr val="000000"/>
                          </a:solidFill>
                          <a:effectLst/>
                          <a:latin typeface="Times New Roman" panose="02020603050405020304" pitchFamily="18" charset="0"/>
                        </a:rPr>
                        <a:t>T6- Yatırımcıların sınırlı alanlarda faaliyet göstermesi. Ar-Ge ve proje çalışmalarına mesafeli durmaları.</a:t>
                      </a:r>
                    </a:p>
                  </a:txBody>
                  <a:tcPr marL="5190" marR="5190" marT="5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24582328"/>
                  </a:ext>
                </a:extLst>
              </a:tr>
            </a:tbl>
          </a:graphicData>
        </a:graphic>
      </p:graphicFrame>
    </p:spTree>
    <p:extLst>
      <p:ext uri="{BB962C8B-B14F-4D97-AF65-F5344CB8AC3E}">
        <p14:creationId xmlns:p14="http://schemas.microsoft.com/office/powerpoint/2010/main" val="2388984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772843554"/>
              </p:ext>
            </p:extLst>
          </p:nvPr>
        </p:nvGraphicFramePr>
        <p:xfrm>
          <a:off x="471056" y="1080655"/>
          <a:ext cx="8220362" cy="5391131"/>
        </p:xfrm>
        <a:graphic>
          <a:graphicData uri="http://schemas.openxmlformats.org/drawingml/2006/table">
            <a:tbl>
              <a:tblPr/>
              <a:tblGrid>
                <a:gridCol w="2630516">
                  <a:extLst>
                    <a:ext uri="{9D8B030D-6E8A-4147-A177-3AD203B41FA5}">
                      <a16:colId xmlns:a16="http://schemas.microsoft.com/office/drawing/2014/main" val="2455372507"/>
                    </a:ext>
                  </a:extLst>
                </a:gridCol>
                <a:gridCol w="2657920">
                  <a:extLst>
                    <a:ext uri="{9D8B030D-6E8A-4147-A177-3AD203B41FA5}">
                      <a16:colId xmlns:a16="http://schemas.microsoft.com/office/drawing/2014/main" val="4135513556"/>
                    </a:ext>
                  </a:extLst>
                </a:gridCol>
                <a:gridCol w="2931926">
                  <a:extLst>
                    <a:ext uri="{9D8B030D-6E8A-4147-A177-3AD203B41FA5}">
                      <a16:colId xmlns:a16="http://schemas.microsoft.com/office/drawing/2014/main" val="3437581411"/>
                    </a:ext>
                  </a:extLst>
                </a:gridCol>
              </a:tblGrid>
              <a:tr h="175490">
                <a:tc>
                  <a:txBody>
                    <a:bodyPr/>
                    <a:lstStyle/>
                    <a:p>
                      <a:pPr algn="ctr" fontAlgn="ctr"/>
                      <a:r>
                        <a:rPr lang="tr-TR" sz="1000" b="1" i="0" u="none" strike="noStrike" dirty="0">
                          <a:solidFill>
                            <a:srgbClr val="000000"/>
                          </a:solidFill>
                          <a:effectLst/>
                          <a:latin typeface="Calibri" panose="020F0502020204030204" pitchFamily="34" charset="0"/>
                        </a:rPr>
                        <a:t>PAYDAŞ ADI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PAYDAŞ NEDENİ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PAYDAŞ BEKLENTİSİ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910825"/>
                  </a:ext>
                </a:extLst>
              </a:tr>
              <a:tr h="269998">
                <a:tc>
                  <a:txBody>
                    <a:bodyPr/>
                    <a:lstStyle/>
                    <a:p>
                      <a:pPr algn="ctr" fontAlgn="ctr"/>
                      <a:r>
                        <a:rPr lang="tr-TR" sz="1000" b="0" i="0" u="none" strike="noStrike" dirty="0">
                          <a:solidFill>
                            <a:srgbClr val="000000"/>
                          </a:solidFill>
                          <a:effectLst/>
                          <a:latin typeface="Calibri" panose="020F0502020204030204" pitchFamily="34" charset="0"/>
                        </a:rPr>
                        <a:t>TTO PERSONELİ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0" i="0" u="none" strike="noStrike" dirty="0">
                          <a:solidFill>
                            <a:srgbClr val="000000"/>
                          </a:solidFill>
                          <a:effectLst/>
                          <a:latin typeface="Calibri" panose="020F0502020204030204" pitchFamily="34" charset="0"/>
                        </a:rPr>
                        <a:t>SORUMLULUK VE HİZMET</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0" i="0" u="none" strike="noStrike">
                          <a:solidFill>
                            <a:srgbClr val="000000"/>
                          </a:solidFill>
                          <a:effectLst/>
                          <a:latin typeface="Calibri" panose="020F0502020204030204" pitchFamily="34" charset="0"/>
                        </a:rPr>
                        <a:t>ORTAK VE VERİMLİ ÇIKTILAR</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194314"/>
                  </a:ext>
                </a:extLst>
              </a:tr>
              <a:tr h="269998">
                <a:tc>
                  <a:txBody>
                    <a:bodyPr/>
                    <a:lstStyle/>
                    <a:p>
                      <a:pPr algn="ctr" fontAlgn="ctr"/>
                      <a:r>
                        <a:rPr lang="tr-TR" sz="1000" b="0" i="0" u="none" strike="noStrike">
                          <a:solidFill>
                            <a:srgbClr val="000000"/>
                          </a:solidFill>
                          <a:effectLst/>
                          <a:latin typeface="Calibri" panose="020F0502020204030204" pitchFamily="34" charset="0"/>
                        </a:rPr>
                        <a:t>Kısmi Zamanlı Öğrenci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0" i="0" u="none" strike="noStrike" dirty="0">
                          <a:solidFill>
                            <a:srgbClr val="000000"/>
                          </a:solidFill>
                          <a:effectLst/>
                          <a:latin typeface="Calibri" panose="020F0502020204030204" pitchFamily="34" charset="0"/>
                        </a:rPr>
                        <a:t>HİZMET ÜRETME</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0" i="0" u="none" strike="noStrike">
                          <a:solidFill>
                            <a:srgbClr val="000000"/>
                          </a:solidFill>
                          <a:effectLst/>
                          <a:latin typeface="Calibri" panose="020F0502020204030204" pitchFamily="34" charset="0"/>
                        </a:rPr>
                        <a:t>Ücret, Verimli Çalışma Ortamı, İş Üretme, Kariyer Gelişimi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6134044"/>
                  </a:ext>
                </a:extLst>
              </a:tr>
              <a:tr h="269998">
                <a:tc>
                  <a:txBody>
                    <a:bodyPr/>
                    <a:lstStyle/>
                    <a:p>
                      <a:pPr algn="ctr" fontAlgn="ctr"/>
                      <a:r>
                        <a:rPr lang="tr-TR" sz="1000" b="0" i="0" u="none" strike="noStrike">
                          <a:solidFill>
                            <a:srgbClr val="000000"/>
                          </a:solidFill>
                          <a:effectLst/>
                          <a:latin typeface="Calibri" panose="020F0502020204030204" pitchFamily="34" charset="0"/>
                        </a:rPr>
                        <a:t>ABÜ AKADEMİK PERSONELİ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HİZMET</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PROJE MENTÖRLÜĞÜ ve GİRİŞİMCİLİK HİZMETLERİ </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80178084"/>
                  </a:ext>
                </a:extLst>
              </a:tr>
              <a:tr h="269998">
                <a:tc>
                  <a:txBody>
                    <a:bodyPr/>
                    <a:lstStyle/>
                    <a:p>
                      <a:pPr algn="ctr" fontAlgn="ctr"/>
                      <a:r>
                        <a:rPr lang="tr-TR" sz="1000" b="0" i="0" u="none" strike="noStrike" dirty="0">
                          <a:solidFill>
                            <a:srgbClr val="000000"/>
                          </a:solidFill>
                          <a:effectLst/>
                          <a:latin typeface="Calibri" panose="020F0502020204030204" pitchFamily="34" charset="0"/>
                        </a:rPr>
                        <a:t>ABÜ İDARİ PERSONELİ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HİZMET</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PROJE SÜREÇLERDEKİ DÖKÜMANLARIN TAKİBİ, EVRAK BİLGİLENDİRMESİ ve TAMAMLANMASI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98859024"/>
                  </a:ext>
                </a:extLst>
              </a:tr>
              <a:tr h="269998">
                <a:tc>
                  <a:txBody>
                    <a:bodyPr/>
                    <a:lstStyle/>
                    <a:p>
                      <a:pPr algn="ctr" fontAlgn="ctr"/>
                      <a:r>
                        <a:rPr lang="tr-TR" sz="1000" b="0" i="0" u="none" strike="noStrike">
                          <a:solidFill>
                            <a:srgbClr val="000000"/>
                          </a:solidFill>
                          <a:effectLst/>
                          <a:latin typeface="Calibri" panose="020F0502020204030204" pitchFamily="34" charset="0"/>
                        </a:rPr>
                        <a:t>ABÜ ÖĞRENCİLERİ</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HİZMET</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PROJE VE YARIŞMA MENTÖRLÜĞÜ ve GİRİŞİMCİLİK HİZMETLERİ </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21375014"/>
                  </a:ext>
                </a:extLst>
              </a:tr>
              <a:tr h="269998">
                <a:tc>
                  <a:txBody>
                    <a:bodyPr/>
                    <a:lstStyle/>
                    <a:p>
                      <a:pPr algn="ctr" fontAlgn="ctr"/>
                      <a:r>
                        <a:rPr lang="tr-TR" sz="1000" b="0" i="0" u="none" strike="noStrike">
                          <a:solidFill>
                            <a:srgbClr val="000000"/>
                          </a:solidFill>
                          <a:effectLst/>
                          <a:latin typeface="Calibri" panose="020F0502020204030204" pitchFamily="34" charset="0"/>
                        </a:rPr>
                        <a:t>Ulusal/Uluslararası Ar-Ge Kuruluşları</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HİZMET</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YENİLİKÇİ VE DESTEKLEYİCİ ÇÖZÜM ÖNERİLERİ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45518553"/>
                  </a:ext>
                </a:extLst>
              </a:tr>
              <a:tr h="269998">
                <a:tc>
                  <a:txBody>
                    <a:bodyPr/>
                    <a:lstStyle/>
                    <a:p>
                      <a:pPr algn="ctr" fontAlgn="ctr"/>
                      <a:r>
                        <a:rPr lang="tr-TR" sz="1000" b="0" i="0" u="none" strike="noStrike">
                          <a:solidFill>
                            <a:srgbClr val="000000"/>
                          </a:solidFill>
                          <a:effectLst/>
                          <a:latin typeface="Calibri" panose="020F0502020204030204" pitchFamily="34" charset="0"/>
                        </a:rPr>
                        <a:t>TTO OFİSLERİ</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Hizmet ve Ortak Çalışma</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ORTAK VE VERİMLİ BİR ÇALIŞMA</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5492897"/>
                  </a:ext>
                </a:extLst>
              </a:tr>
              <a:tr h="269998">
                <a:tc>
                  <a:txBody>
                    <a:bodyPr/>
                    <a:lstStyle/>
                    <a:p>
                      <a:pPr algn="ctr" fontAlgn="ctr"/>
                      <a:r>
                        <a:rPr lang="tr-TR" sz="1000" b="0" i="0" u="none" strike="noStrike">
                          <a:solidFill>
                            <a:srgbClr val="000000"/>
                          </a:solidFill>
                          <a:effectLst/>
                          <a:latin typeface="Calibri" panose="020F0502020204030204" pitchFamily="34" charset="0"/>
                        </a:rPr>
                        <a:t>TÜBİTAK</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Proje Başvurusu Takibi ve Bilgilendirme</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FAYDALI VE SÜRDÜRÜLEBİLİR PROJELER</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2299856"/>
                  </a:ext>
                </a:extLst>
              </a:tr>
              <a:tr h="269998">
                <a:tc>
                  <a:txBody>
                    <a:bodyPr/>
                    <a:lstStyle/>
                    <a:p>
                      <a:pPr algn="ctr" fontAlgn="ctr"/>
                      <a:r>
                        <a:rPr lang="tr-TR" sz="1000" b="0" i="0" u="none" strike="noStrike">
                          <a:solidFill>
                            <a:srgbClr val="000000"/>
                          </a:solidFill>
                          <a:effectLst/>
                          <a:latin typeface="Calibri" panose="020F0502020204030204" pitchFamily="34" charset="0"/>
                        </a:rPr>
                        <a:t>KOSGEB</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Proje Başvurusu Takibi ve Bilgilendirme</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FAYDALI VE SÜRDÜRÜLEBİLİR PROJELER</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27599003"/>
                  </a:ext>
                </a:extLst>
              </a:tr>
              <a:tr h="269998">
                <a:tc>
                  <a:txBody>
                    <a:bodyPr/>
                    <a:lstStyle/>
                    <a:p>
                      <a:pPr algn="ctr" fontAlgn="ctr"/>
                      <a:r>
                        <a:rPr lang="tr-TR" sz="1000" b="0" i="0" u="none" strike="noStrike">
                          <a:solidFill>
                            <a:srgbClr val="000000"/>
                          </a:solidFill>
                          <a:effectLst/>
                          <a:latin typeface="Calibri" panose="020F0502020204030204" pitchFamily="34" charset="0"/>
                        </a:rPr>
                        <a:t>KALKINMA AJANSLARI</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Proje Başvurusu Takibi ve Bilgilendirme</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FAYDALI VE SÜRDÜRÜLEBİLİR PROJELER</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62985535"/>
                  </a:ext>
                </a:extLst>
              </a:tr>
              <a:tr h="269998">
                <a:tc>
                  <a:txBody>
                    <a:bodyPr/>
                    <a:lstStyle/>
                    <a:p>
                      <a:pPr algn="ctr" fontAlgn="ctr"/>
                      <a:r>
                        <a:rPr lang="tr-TR" sz="1000" b="0" i="0" u="none" strike="noStrike">
                          <a:solidFill>
                            <a:srgbClr val="000000"/>
                          </a:solidFill>
                          <a:effectLst/>
                          <a:latin typeface="Calibri" panose="020F0502020204030204" pitchFamily="34" charset="0"/>
                        </a:rPr>
                        <a:t>AOSB</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Ortak Projeler ve Geliştirme</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YENİLİKÇİ VE DESTEKLEYİCİ ÇÖZÜM ÖNERİLERİ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44064052"/>
                  </a:ext>
                </a:extLst>
              </a:tr>
              <a:tr h="269998">
                <a:tc>
                  <a:txBody>
                    <a:bodyPr/>
                    <a:lstStyle/>
                    <a:p>
                      <a:pPr algn="ctr" fontAlgn="ctr"/>
                      <a:r>
                        <a:rPr lang="tr-TR" sz="1000" b="0" i="0" u="none" strike="noStrike">
                          <a:solidFill>
                            <a:srgbClr val="000000"/>
                          </a:solidFill>
                          <a:effectLst/>
                          <a:latin typeface="Calibri" panose="020F0502020204030204" pitchFamily="34" charset="0"/>
                        </a:rPr>
                        <a:t>ATSO</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Ortak Projeler ve Geliştirme, Danışmanlık</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YENİLİKÇİ VE DESTEKLEYİCİ ÇÖZÜM ÖNERİLERİ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12996437"/>
                  </a:ext>
                </a:extLst>
              </a:tr>
              <a:tr h="269998">
                <a:tc>
                  <a:txBody>
                    <a:bodyPr/>
                    <a:lstStyle/>
                    <a:p>
                      <a:pPr algn="ctr" fontAlgn="ctr"/>
                      <a:r>
                        <a:rPr lang="tr-TR" sz="1000" b="0" i="0" u="none" strike="noStrike">
                          <a:solidFill>
                            <a:srgbClr val="000000"/>
                          </a:solidFill>
                          <a:effectLst/>
                          <a:latin typeface="Calibri" panose="020F0502020204030204" pitchFamily="34" charset="0"/>
                        </a:rPr>
                        <a:t>Özel Sektör</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Ortak Projeler ve Geliştirme, Danışmanlık</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YENİLİKÇİ VE DESTEKLEYİCİ ÇÖZÜM ÖNERİLERİ</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41698006"/>
                  </a:ext>
                </a:extLst>
              </a:tr>
              <a:tr h="269998">
                <a:tc>
                  <a:txBody>
                    <a:bodyPr/>
                    <a:lstStyle/>
                    <a:p>
                      <a:pPr algn="ctr" fontAlgn="ctr"/>
                      <a:r>
                        <a:rPr lang="tr-TR" sz="1000" b="0" i="0" u="none" strike="noStrike">
                          <a:solidFill>
                            <a:srgbClr val="000000"/>
                          </a:solidFill>
                          <a:effectLst/>
                          <a:latin typeface="Calibri" panose="020F0502020204030204" pitchFamily="34" charset="0"/>
                        </a:rPr>
                        <a:t>Sivil Toplum Kuruluşları</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Ortak Projeler , Geliştirme, Danışmanlık</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FAYDALI VE SÜRDÜRÜLEBİLİR PROJELER</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72660764"/>
                  </a:ext>
                </a:extLst>
              </a:tr>
              <a:tr h="269998">
                <a:tc>
                  <a:txBody>
                    <a:bodyPr/>
                    <a:lstStyle/>
                    <a:p>
                      <a:pPr algn="ctr" fontAlgn="ctr"/>
                      <a:r>
                        <a:rPr lang="tr-TR" sz="1000" b="0" i="0" u="none" strike="noStrike">
                          <a:solidFill>
                            <a:srgbClr val="000000"/>
                          </a:solidFill>
                          <a:effectLst/>
                          <a:latin typeface="Calibri" panose="020F0502020204030204" pitchFamily="34" charset="0"/>
                        </a:rPr>
                        <a:t>Yurt İçi Üniversiteler</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Ortak Projeler , Geliştirme, Stratejik Ortaklık</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FAYDALI, YENİLİKÇİ VE SÜRDÜRÜLEBİLİR PROJELER</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0241205"/>
                  </a:ext>
                </a:extLst>
              </a:tr>
              <a:tr h="269998">
                <a:tc>
                  <a:txBody>
                    <a:bodyPr/>
                    <a:lstStyle/>
                    <a:p>
                      <a:pPr algn="ctr" fontAlgn="ctr"/>
                      <a:r>
                        <a:rPr lang="tr-TR" sz="1000" b="0" i="0" u="none" strike="noStrike">
                          <a:solidFill>
                            <a:srgbClr val="000000"/>
                          </a:solidFill>
                          <a:effectLst/>
                          <a:latin typeface="Calibri" panose="020F0502020204030204" pitchFamily="34" charset="0"/>
                        </a:rPr>
                        <a:t>Kamu Kuruluşları</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Ortak Projeler , Geliştirme, Stratejik Ortaklık</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FAYDALI, YENİLİKÇİ VE SÜRDÜRÜLEBİLİR PROJELER</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49414604"/>
                  </a:ext>
                </a:extLst>
              </a:tr>
              <a:tr h="220532">
                <a:tc>
                  <a:txBody>
                    <a:bodyPr/>
                    <a:lstStyle/>
                    <a:p>
                      <a:pPr algn="ctr" fontAlgn="ctr"/>
                      <a:r>
                        <a:rPr lang="tr-TR" sz="1000" b="0" i="0" u="none" strike="noStrike">
                          <a:solidFill>
                            <a:srgbClr val="000000"/>
                          </a:solidFill>
                          <a:effectLst/>
                          <a:latin typeface="Calibri" panose="020F0502020204030204" pitchFamily="34" charset="0"/>
                        </a:rPr>
                        <a:t>Yerel Yönetimler</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Ortak Projeler , Geliştirme, Danışmanlık</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FAYDALI, YENİLİKÇİ VE SÜRDÜRÜLEBİLİR PROJELER</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11548378"/>
                  </a:ext>
                </a:extLst>
              </a:tr>
              <a:tr h="294044">
                <a:tc>
                  <a:txBody>
                    <a:bodyPr/>
                    <a:lstStyle/>
                    <a:p>
                      <a:pPr algn="ctr" fontAlgn="ctr"/>
                      <a:r>
                        <a:rPr lang="tr-TR" sz="1000" b="0" i="0" u="none" strike="noStrike">
                          <a:solidFill>
                            <a:srgbClr val="000000"/>
                          </a:solidFill>
                          <a:effectLst/>
                          <a:latin typeface="Calibri" panose="020F0502020204030204" pitchFamily="34" charset="0"/>
                        </a:rPr>
                        <a:t>Yurt Dışı Üniversiteler</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Ortak Projeler , Geliştirme, Stratejik Ortaklık</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FAYDALI, YENİLİKÇİ VE SÜRDÜRÜLEBİLİR PROJELER</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9572726"/>
                  </a:ext>
                </a:extLst>
              </a:tr>
              <a:tr h="269998">
                <a:tc>
                  <a:txBody>
                    <a:bodyPr/>
                    <a:lstStyle/>
                    <a:p>
                      <a:pPr algn="ctr" fontAlgn="ctr"/>
                      <a:r>
                        <a:rPr lang="tr-TR" sz="1000" b="0" i="0" u="none" strike="noStrike" dirty="0">
                          <a:solidFill>
                            <a:srgbClr val="000000"/>
                          </a:solidFill>
                          <a:effectLst/>
                          <a:latin typeface="Calibri" panose="020F0502020204030204" pitchFamily="34" charset="0"/>
                        </a:rPr>
                        <a:t>YÖK</a:t>
                      </a:r>
                    </a:p>
                  </a:txBody>
                  <a:tcPr marL="2231" marR="2231" marT="2231"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MEVCUT DURUM BİLGİLENDİRMESİ(Proje-fon)</a:t>
                      </a:r>
                    </a:p>
                  </a:txBody>
                  <a:tcPr marL="2231" marR="2231" marT="2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95159759"/>
                  </a:ext>
                </a:extLst>
              </a:tr>
            </a:tbl>
          </a:graphicData>
        </a:graphic>
      </p:graphicFrame>
    </p:spTree>
    <p:extLst>
      <p:ext uri="{BB962C8B-B14F-4D97-AF65-F5344CB8AC3E}">
        <p14:creationId xmlns:p14="http://schemas.microsoft.com/office/powerpoint/2010/main" val="459836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307201907"/>
              </p:ext>
            </p:extLst>
          </p:nvPr>
        </p:nvGraphicFramePr>
        <p:xfrm>
          <a:off x="671947" y="1451204"/>
          <a:ext cx="8007927" cy="3253135"/>
        </p:xfrm>
        <a:graphic>
          <a:graphicData uri="http://schemas.openxmlformats.org/drawingml/2006/table">
            <a:tbl>
              <a:tblPr/>
              <a:tblGrid>
                <a:gridCol w="1523596">
                  <a:extLst>
                    <a:ext uri="{9D8B030D-6E8A-4147-A177-3AD203B41FA5}">
                      <a16:colId xmlns:a16="http://schemas.microsoft.com/office/drawing/2014/main" val="3918363564"/>
                    </a:ext>
                  </a:extLst>
                </a:gridCol>
                <a:gridCol w="1611575">
                  <a:extLst>
                    <a:ext uri="{9D8B030D-6E8A-4147-A177-3AD203B41FA5}">
                      <a16:colId xmlns:a16="http://schemas.microsoft.com/office/drawing/2014/main" val="1683979601"/>
                    </a:ext>
                  </a:extLst>
                </a:gridCol>
                <a:gridCol w="1624252">
                  <a:extLst>
                    <a:ext uri="{9D8B030D-6E8A-4147-A177-3AD203B41FA5}">
                      <a16:colId xmlns:a16="http://schemas.microsoft.com/office/drawing/2014/main" val="2592459544"/>
                    </a:ext>
                  </a:extLst>
                </a:gridCol>
                <a:gridCol w="851666">
                  <a:extLst>
                    <a:ext uri="{9D8B030D-6E8A-4147-A177-3AD203B41FA5}">
                      <a16:colId xmlns:a16="http://schemas.microsoft.com/office/drawing/2014/main" val="3383282758"/>
                    </a:ext>
                  </a:extLst>
                </a:gridCol>
                <a:gridCol w="2396838">
                  <a:extLst>
                    <a:ext uri="{9D8B030D-6E8A-4147-A177-3AD203B41FA5}">
                      <a16:colId xmlns:a16="http://schemas.microsoft.com/office/drawing/2014/main" val="494559924"/>
                    </a:ext>
                  </a:extLst>
                </a:gridCol>
              </a:tblGrid>
              <a:tr h="474449">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280833">
                <a:tc>
                  <a:txBody>
                    <a:bodyPr/>
                    <a:lstStyle/>
                    <a:p>
                      <a:pPr algn="ctr" fontAlgn="ctr"/>
                      <a:r>
                        <a:rPr lang="tr-TR" sz="1400" b="0" i="0" u="none" strike="noStrike" dirty="0" smtClean="0">
                          <a:solidFill>
                            <a:srgbClr val="000000"/>
                          </a:solidFill>
                          <a:effectLst/>
                          <a:latin typeface="Calibri" panose="020F0502020204030204" pitchFamily="34" charset="0"/>
                        </a:rPr>
                        <a:t>Uzman Personel</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0</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2</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TTO Modüllerinden</a:t>
                      </a:r>
                      <a:r>
                        <a:rPr lang="tr-TR" sz="1400" b="0" i="0" u="none" strike="noStrike" baseline="0" dirty="0" smtClean="0">
                          <a:solidFill>
                            <a:srgbClr val="000000"/>
                          </a:solidFill>
                          <a:effectLst/>
                          <a:latin typeface="Calibri" panose="020F0502020204030204" pitchFamily="34" charset="0"/>
                        </a:rPr>
                        <a:t> olan ‘Farkındalık, Tanıtım, Bilgilendirme ve Eğitim Hizmetleri ve Destek Programlarından Yararlanmaya Yönelik Hizmetler için konusunda uzman bir personel gerekliliği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280833">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Kısmi</a:t>
                      </a:r>
                      <a:r>
                        <a:rPr lang="tr-TR" sz="1400" b="0" i="0" u="none" strike="noStrike" baseline="0" dirty="0" smtClean="0">
                          <a:solidFill>
                            <a:srgbClr val="000000"/>
                          </a:solidFill>
                          <a:effectLst/>
                          <a:latin typeface="Calibri" panose="020F0502020204030204" pitchFamily="34" charset="0"/>
                        </a:rPr>
                        <a:t> Zamanlı Öğrenci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3</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kumimoji="0" lang="tr-TR" sz="14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Bütçe ve personel istihdamı sorunu nedeniyle ofis bürokrasisi ve modüllerde çalışan personel eksikliğini karşılamamız için yarı zamanlı öğrenci istihdamı gerekliliği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bl>
          </a:graphicData>
        </a:graphic>
      </p:graphicFrame>
    </p:spTree>
    <p:extLst>
      <p:ext uri="{BB962C8B-B14F-4D97-AF65-F5344CB8AC3E}">
        <p14:creationId xmlns:p14="http://schemas.microsoft.com/office/powerpoint/2010/main" val="449389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2608596019"/>
              </p:ext>
            </p:extLst>
          </p:nvPr>
        </p:nvGraphicFramePr>
        <p:xfrm>
          <a:off x="545122" y="1801446"/>
          <a:ext cx="8203223" cy="202692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TÜBİTAK TTO modüllerinden biri olan "Destek Programlarından Yararlanmaya Yönelik Hizmetler" konusunda tecrübeli bir personelimizin bulunmaması.</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Kaldırılamayan Risk</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Üst Yönetim</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Rektörlükten tecrübeli personel talebi</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2170220074"/>
              </p:ext>
            </p:extLst>
          </p:nvPr>
        </p:nvGraphicFramePr>
        <p:xfrm>
          <a:off x="545122" y="1801446"/>
          <a:ext cx="8203223" cy="202692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TÜBİTAK TTO modüllerinden biri olan "Şirketleşme ve Girişimcilik Hizmetleri" konusunda tecrübeli bir personelimizin bulunmaması.</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Kaldırılamayan Risk</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Üst Yönetim</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Rektörlükten tecrübeli personel talebi</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336014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3966042644"/>
              </p:ext>
            </p:extLst>
          </p:nvPr>
        </p:nvGraphicFramePr>
        <p:xfrm>
          <a:off x="545122" y="1801446"/>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TTO hizmetleri konusunda akademisyen ve öğrencilere yeterli bilgilendirmenin yapılamaması</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Kaldırılamayan Risk</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Üst Yönetim</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Rektörlükten tecrübeli personel talebi</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63143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Ion</Template>
  <TotalTime>987</TotalTime>
  <Words>1170</Words>
  <Application>Microsoft Office PowerPoint</Application>
  <PresentationFormat>Ekran Gösterisi (4:3)</PresentationFormat>
  <Paragraphs>190</Paragraphs>
  <Slides>19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19</vt:i4>
      </vt:variant>
    </vt:vector>
  </HeadingPairs>
  <TitlesOfParts>
    <vt:vector size="25" baseType="lpstr">
      <vt:lpstr>Arial</vt:lpstr>
      <vt:lpstr>Calibri</vt:lpstr>
      <vt:lpstr>Calibri Light</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Halil İbrahim Çelimli</cp:lastModifiedBy>
  <cp:revision>72</cp:revision>
  <dcterms:created xsi:type="dcterms:W3CDTF">2020-01-20T10:44:30Z</dcterms:created>
  <dcterms:modified xsi:type="dcterms:W3CDTF">2024-05-20T11:55:46Z</dcterms:modified>
</cp:coreProperties>
</file>