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88" r:id="rId3"/>
    <p:sldId id="347" r:id="rId4"/>
    <p:sldId id="365" r:id="rId5"/>
    <p:sldId id="366" r:id="rId6"/>
    <p:sldId id="320" r:id="rId7"/>
    <p:sldId id="285" r:id="rId8"/>
    <p:sldId id="367" r:id="rId9"/>
    <p:sldId id="353" r:id="rId10"/>
    <p:sldId id="358" r:id="rId11"/>
    <p:sldId id="352" r:id="rId12"/>
    <p:sldId id="357" r:id="rId13"/>
    <p:sldId id="370" r:id="rId14"/>
    <p:sldId id="369" r:id="rId15"/>
    <p:sldId id="27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65"/>
            <p14:sldId id="366"/>
            <p14:sldId id="320"/>
            <p14:sldId id="285"/>
            <p14:sldId id="367"/>
            <p14:sldId id="353"/>
            <p14:sldId id="358"/>
            <p14:sldId id="352"/>
            <p14:sldId id="357"/>
            <p14:sldId id="370"/>
            <p14:sldId id="369"/>
            <p14:sldId id="278"/>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0F2303"/>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83" autoAdjust="0"/>
  </p:normalViewPr>
  <p:slideViewPr>
    <p:cSldViewPr snapToGrid="0" showGuides="1">
      <p:cViewPr varScale="1">
        <p:scale>
          <a:sx n="73" d="100"/>
          <a:sy n="73" d="100"/>
        </p:scale>
        <p:origin x="129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aiuchqfsx01\everyone\_Kalite%20Y&#246;netim%20Sistemi\Birim%20Anketleri\ANKET%20ANAL&#304;ZLER\Koordinat&#246;rl&#252;kler\Kalite%20Koordinat&#246;rl&#252;&#287;&#252;\2022%20-%202023%20%20Anketleri\Kurum%20&#304;&#231;%20M&#252;&#351;teri%20Memnuniyet%20Anketi\Kalite%20Koordinat&#246;rl&#252;&#287;&#252;%20Memnuniyet%20Anket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tr-TR" dirty="0">
                <a:solidFill>
                  <a:srgbClr val="0F2303"/>
                </a:solidFill>
              </a:rPr>
              <a:t>KALİTE</a:t>
            </a:r>
            <a:r>
              <a:rPr lang="tr-TR" baseline="0" dirty="0">
                <a:solidFill>
                  <a:srgbClr val="0F2303"/>
                </a:solidFill>
              </a:rPr>
              <a:t> KOORDİNATÖRLÜĞÜ</a:t>
            </a:r>
            <a:endParaRPr lang="tr-TR" dirty="0">
              <a:solidFill>
                <a:srgbClr val="0F2303"/>
              </a:solidFill>
            </a:endParaRPr>
          </a:p>
        </c:rich>
      </c:tx>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rgbClr val="0F2303"/>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Akademik!$A$2:$J$2</c:f>
              <c:strCache>
                <c:ptCount val="10"/>
                <c:pt idx="0">
                  <c:v>1- Kalite ofisi çalışanlarına kolay erişim sağlarım. / I have convenient access to the quality coordination office staff.</c:v>
                </c:pt>
                <c:pt idx="1">
                  <c:v>2- Yöneltilen soru/sorun ve taleplere karşı  üslup ve yaklaşımlarından memnunum. /  I am satisfied with the way they approach problems, questions and demands.</c:v>
                </c:pt>
                <c:pt idx="2">
                  <c:v>3-  Talep ettiğimiz hizmetler için hızlı ve doğru çözümler üretir, bilgilendirir. / They find quick and accurate solutions, and inform us regarding the services we demand.</c:v>
                </c:pt>
                <c:pt idx="3">
                  <c:v>4- Genel bilgilendirmeleri zamanında ve anlaşılır bir biçimde yapar. / They make general notifications in a timely and comprehensible manner.</c:v>
                </c:pt>
                <c:pt idx="4">
                  <c:v>5- Kalite Koordinatörlüğü dokümantasyon işlemlerini başarılı bir şekilde yürütür. / The Quality Coordinator carries out the documentation processes successfully.</c:v>
                </c:pt>
                <c:pt idx="5">
                  <c:v>6-Kalite Yönetim Sistemi çalıştığım birimdeki işlemlerin sistematik bir şekilde yürütülmesine katkı sağlar. / The Quality Management System contributes to the systematic execution of the operations </c:v>
                </c:pt>
                <c:pt idx="6">
                  <c:v>7-Üniversitenin vizyon ve misyonu, çalışanlar tarafından benimsenmiştir. / The vision and mission of the university has been adopted by the employees</c:v>
                </c:pt>
                <c:pt idx="7">
                  <c:v>8-Tüm birimler karar alma süreçlerinde paydaş katkısına (çalışan, mezun, iş birliği yapılan kurumlar, tedarikçiler vb vb.)  önem verir. / All units give importance to stakeholder contribution (emplo...</c:v>
                </c:pt>
                <c:pt idx="8">
                  <c:v>9-Kalite Koordinatörlüğü bağlı olduğum birimin iş süreçlerinin iyileştirilmesine ve geliştirilmesine yönelik çalışmalar yapar. /  The Quality Coordinator works for the improvement and development of...</c:v>
                </c:pt>
                <c:pt idx="9">
                  <c:v>10- Kalite Koordinatörlüğü yaptığı çalışmalar ile kalite kültürünün yerleşmesi ve geliştirilmesine katkı sağlar. / The Quality Coordinator contributes to the establishment and development of a quality...</c:v>
                </c:pt>
              </c:strCache>
            </c:strRef>
          </c:cat>
          <c:val>
            <c:numRef>
              <c:f>Akademik!$A$24:$K$24</c:f>
              <c:numCache>
                <c:formatCode>0%</c:formatCode>
                <c:ptCount val="11"/>
                <c:pt idx="0">
                  <c:v>0.90476190476190499</c:v>
                </c:pt>
                <c:pt idx="1">
                  <c:v>0.90476190476190499</c:v>
                </c:pt>
                <c:pt idx="2">
                  <c:v>0.86904761904761896</c:v>
                </c:pt>
                <c:pt idx="3">
                  <c:v>0.83333333333333304</c:v>
                </c:pt>
                <c:pt idx="4">
                  <c:v>0.90476190476190499</c:v>
                </c:pt>
                <c:pt idx="5">
                  <c:v>0.83750000000000002</c:v>
                </c:pt>
                <c:pt idx="6">
                  <c:v>0.84523809523809501</c:v>
                </c:pt>
                <c:pt idx="7">
                  <c:v>0.83333333333333304</c:v>
                </c:pt>
                <c:pt idx="8">
                  <c:v>0.84523809523809501</c:v>
                </c:pt>
                <c:pt idx="9">
                  <c:v>0.86904761904761896</c:v>
                </c:pt>
                <c:pt idx="10">
                  <c:v>0.86470238095238094</c:v>
                </c:pt>
              </c:numCache>
            </c:numRef>
          </c:val>
          <c:extLst>
            <c:ext xmlns:c16="http://schemas.microsoft.com/office/drawing/2014/chart" uri="{C3380CC4-5D6E-409C-BE32-E72D297353CC}">
              <c16:uniqueId val="{00000000-1928-43EF-95E0-E6668C4D3EB5}"/>
            </c:ext>
          </c:extLst>
        </c:ser>
        <c:dLbls>
          <c:showLegendKey val="0"/>
          <c:showVal val="0"/>
          <c:showCatName val="0"/>
          <c:showSerName val="0"/>
          <c:showPercent val="0"/>
          <c:showBubbleSize val="0"/>
        </c:dLbls>
        <c:gapWidth val="219"/>
        <c:overlap val="-27"/>
        <c:axId val="1924152944"/>
        <c:axId val="1924154192"/>
      </c:barChart>
      <c:catAx>
        <c:axId val="1924152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rgbClr val="0F2303"/>
                </a:solidFill>
                <a:latin typeface="+mn-lt"/>
                <a:ea typeface="+mn-ea"/>
                <a:cs typeface="+mn-cs"/>
              </a:defRPr>
            </a:pPr>
            <a:endParaRPr lang="tr-TR"/>
          </a:p>
        </c:txPr>
        <c:crossAx val="1924154192"/>
        <c:crosses val="autoZero"/>
        <c:auto val="1"/>
        <c:lblAlgn val="ctr"/>
        <c:lblOffset val="100"/>
        <c:noMultiLvlLbl val="0"/>
      </c:catAx>
      <c:valAx>
        <c:axId val="1924154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rgbClr val="0F2303"/>
                </a:solidFill>
                <a:latin typeface="+mn-lt"/>
                <a:ea typeface="+mn-ea"/>
                <a:cs typeface="+mn-cs"/>
              </a:defRPr>
            </a:pPr>
            <a:endParaRPr lang="tr-TR"/>
          </a:p>
        </c:txPr>
        <c:crossAx val="1924152944"/>
        <c:crosses val="autoZero"/>
        <c:crossBetween val="between"/>
      </c:valAx>
      <c:spPr>
        <a:noFill/>
        <a:ln>
          <a:noFill/>
        </a:ln>
        <a:effectLst/>
      </c:spPr>
    </c:plotArea>
    <c:plotVisOnly val="1"/>
    <c:dispBlanksAs val="gap"/>
    <c:showDLblsOverMax val="0"/>
  </c:chart>
  <c:spPr>
    <a:noFill/>
    <a:ln>
      <a:noFill/>
    </a:ln>
    <a:effectLst/>
  </c:spPr>
  <c:txPr>
    <a:bodyPr/>
    <a:lstStyle/>
    <a:p>
      <a:pPr>
        <a:defRPr lang="en-US"/>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30.05.2024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hasCustomPrompt="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hasCustomPrompt="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hasCustomPrompt="1"/>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30.05.2024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hasCustomPrompt="1"/>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hasCustomPrompt="1"/>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hasCustomPrompt="1"/>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sz="12200"/>
              <a:t>”</a:t>
            </a:r>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hasCustomPrompt="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hasCustomPrompt="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hasCustomPrompt="1"/>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hasCustomPrompt="1"/>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hasCustomPrompt="1"/>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hasCustomPrompt="1"/>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hasCustomPrompt="1"/>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30.05.2024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hasCustomPrompt="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hasCustomPrompt="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hasCustomPrompt="1"/>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hasCustomPrompt="1"/>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hasCustomPrompt="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hasCustomPrompt="1"/>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hasCustomPrompt="1"/>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hasCustomPrompt="1"/>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hasCustomPrompt="1"/>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30.05.2024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a:p>
        </p:txBody>
      </p:sp>
      <p:sp>
        <p:nvSpPr>
          <p:cNvPr id="3" name="Vertical Text Placeholder 2"/>
          <p:cNvSpPr>
            <a:spLocks noGrp="1"/>
          </p:cNvSpPr>
          <p:nvPr>
            <p:ph type="body" orient="vert" idx="1" hasCustomPrompt="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hasCustomPrompt="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a:p>
        </p:txBody>
      </p:sp>
      <p:sp>
        <p:nvSpPr>
          <p:cNvPr id="3" name="Content Placeholder 2"/>
          <p:cNvSpPr>
            <a:spLocks noGrp="1"/>
          </p:cNvSpPr>
          <p:nvPr>
            <p:ph idx="1" hasCustomPrompt="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hasCustomPrompt="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30.05.2024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a:p>
        </p:txBody>
      </p:sp>
      <p:sp>
        <p:nvSpPr>
          <p:cNvPr id="3" name="Content Placeholder 2"/>
          <p:cNvSpPr>
            <a:spLocks noGrp="1"/>
          </p:cNvSpPr>
          <p:nvPr>
            <p:ph sz="half" idx="1" hasCustomPrompt="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hasCustomPrompt="1"/>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30.05.2024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hasCustomPrompt="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hasCustomPrompt="1"/>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hasCustomPrompt="1"/>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hasCustomPrompt="1"/>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30.05.2024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30.05.2024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30.05.2024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hasCustomPrompt="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hasCustomPrompt="1"/>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30.05.2024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hasCustomPrompt="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hasCustomPrompt="1"/>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30.05.2024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30.05.2024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39F893C-C32F-4835-A1E5-850973405C5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43808" y="5512332"/>
            <a:ext cx="3456384" cy="429895"/>
          </a:xfrm>
          <a:prstGeom prst="rect">
            <a:avLst/>
          </a:prstGeom>
          <a:noFill/>
        </p:spPr>
        <p:txBody>
          <a:bodyPr wrap="square" rtlCol="0">
            <a:spAutoFit/>
          </a:bodyPr>
          <a:lstStyle/>
          <a:p>
            <a:r>
              <a:rPr lang="tr-TR" sz="2200" b="1" dirty="0">
                <a:solidFill>
                  <a:schemeClr val="accent5">
                    <a:lumMod val="50000"/>
                  </a:schemeClr>
                </a:solidFill>
              </a:rPr>
              <a:t>KALİTE KOORDİNATÖRLÜĞÜ</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0">
              <a:spcBef>
                <a:spcPct val="0"/>
              </a:spcBef>
            </a:pPr>
            <a:r>
              <a:rPr lang="tr-TR" sz="3200" b="1" spc="50">
                <a:ln w="0"/>
                <a:solidFill>
                  <a:schemeClr val="tx2">
                    <a:lumMod val="50000"/>
                  </a:schemeClr>
                </a:solidFill>
                <a:effectLst>
                  <a:innerShdw blurRad="63500" dist="50800" dir="13500000">
                    <a:srgbClr val="000000">
                      <a:alpha val="50000"/>
                    </a:srgbClr>
                  </a:innerShdw>
                </a:effectLst>
                <a:latin typeface="Calibri" panose="020F0502020204030204"/>
                <a:ea typeface="+mj-ea"/>
                <a:cs typeface="Calibri" panose="020F0502020204030204"/>
              </a:rPr>
              <a:t> </a:t>
            </a:r>
            <a:r>
              <a:rPr lang="tr-TR" sz="3200" b="1" spc="50" smtClean="0">
                <a:ln w="0"/>
                <a:solidFill>
                  <a:schemeClr val="tx2">
                    <a:lumMod val="50000"/>
                  </a:schemeClr>
                </a:solidFill>
                <a:effectLst>
                  <a:innerShdw blurRad="63500" dist="50800" dir="13500000">
                    <a:srgbClr val="000000">
                      <a:alpha val="50000"/>
                    </a:srgbClr>
                  </a:innerShdw>
                </a:effectLst>
                <a:latin typeface="Calibri" panose="020F0502020204030204"/>
                <a:ea typeface="+mj-ea"/>
                <a:cs typeface="Calibri" panose="020F0502020204030204"/>
              </a:rPr>
              <a:t>2023 </a:t>
            </a:r>
            <a:r>
              <a:rPr lang="tr-TR" sz="3200" b="1" spc="50" dirty="0">
                <a:ln w="0"/>
                <a:solidFill>
                  <a:schemeClr val="tx2">
                    <a:lumMod val="50000"/>
                  </a:schemeClr>
                </a:solidFill>
                <a:effectLst>
                  <a:innerShdw blurRad="63500" dist="50800" dir="13500000">
                    <a:srgbClr val="000000">
                      <a:alpha val="50000"/>
                    </a:srgbClr>
                  </a:innerShdw>
                </a:effectLst>
                <a:latin typeface="Calibri" panose="020F0502020204030204"/>
                <a:ea typeface="+mj-ea"/>
                <a:cs typeface="Calibri" panose="020F0502020204030204"/>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panose="020F0502020204030204"/>
              <a:ea typeface="+mj-ea"/>
              <a:cs typeface="Calibri" panose="020F0502020204030204"/>
            </a:endParaRPr>
          </a:p>
          <a:p>
            <a:pPr algn="ctr" defTabSz="457200">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panose="020F0502020204030204"/>
                <a:ea typeface="+mj-ea"/>
                <a:cs typeface="Calibri" panose="020F0502020204030204"/>
              </a:rPr>
              <a:t>YÖNETİMİN GÖZDEN GEÇİRME TOPLANTISI </a:t>
            </a:r>
          </a:p>
          <a:p>
            <a:pPr algn="ctr" defTabSz="457200">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panose="020F0502020204030204"/>
                <a:ea typeface="+mj-ea"/>
                <a:cs typeface="Calibri" panose="020F0502020204030204"/>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p:cNvGraphicFramePr>
            <a:graphicFrameLocks noGrp="1"/>
          </p:cNvGraphicFramePr>
          <p:nvPr/>
        </p:nvGraphicFramePr>
        <p:xfrm>
          <a:off x="1326229" y="2624537"/>
          <a:ext cx="6317036" cy="3057308"/>
        </p:xfrm>
        <a:graphic>
          <a:graphicData uri="http://schemas.openxmlformats.org/drawingml/2006/table">
            <a:tbl>
              <a:tblPr/>
              <a:tblGrid>
                <a:gridCol w="2022222">
                  <a:extLst>
                    <a:ext uri="{9D8B030D-6E8A-4147-A177-3AD203B41FA5}">
                      <a16:colId xmlns:a16="http://schemas.microsoft.com/office/drawing/2014/main" val="20000"/>
                    </a:ext>
                  </a:extLst>
                </a:gridCol>
                <a:gridCol w="2138994">
                  <a:extLst>
                    <a:ext uri="{9D8B030D-6E8A-4147-A177-3AD203B41FA5}">
                      <a16:colId xmlns:a16="http://schemas.microsoft.com/office/drawing/2014/main" val="20001"/>
                    </a:ext>
                  </a:extLst>
                </a:gridCol>
                <a:gridCol w="2155820">
                  <a:extLst>
                    <a:ext uri="{9D8B030D-6E8A-4147-A177-3AD203B41FA5}">
                      <a16:colId xmlns:a16="http://schemas.microsoft.com/office/drawing/2014/main" val="20002"/>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51957">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51957">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51957">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nvGraphicFramePr>
        <p:xfrm>
          <a:off x="470388" y="1885208"/>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20000"/>
                    </a:ext>
                  </a:extLst>
                </a:gridCol>
                <a:gridCol w="5231422">
                  <a:extLst>
                    <a:ext uri="{9D8B030D-6E8A-4147-A177-3AD203B41FA5}">
                      <a16:colId xmlns:a16="http://schemas.microsoft.com/office/drawing/2014/main" val="20001"/>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6" name="Tablo 5"/>
          <p:cNvGraphicFramePr>
            <a:graphicFrameLocks noGrp="1"/>
          </p:cNvGraphicFramePr>
          <p:nvPr/>
        </p:nvGraphicFramePr>
        <p:xfrm>
          <a:off x="470388" y="3467849"/>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20000"/>
                    </a:ext>
                  </a:extLst>
                </a:gridCol>
                <a:gridCol w="5231422">
                  <a:extLst>
                    <a:ext uri="{9D8B030D-6E8A-4147-A177-3AD203B41FA5}">
                      <a16:colId xmlns:a16="http://schemas.microsoft.com/office/drawing/2014/main" val="20001"/>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2" name="Metin kutusu 1"/>
          <p:cNvSpPr txBox="1"/>
          <p:nvPr/>
        </p:nvSpPr>
        <p:spPr>
          <a:xfrm>
            <a:off x="470387" y="5922787"/>
            <a:ext cx="6230560" cy="369332"/>
          </a:xfrm>
          <a:prstGeom prst="rect">
            <a:avLst/>
          </a:prstGeom>
          <a:noFill/>
        </p:spPr>
        <p:txBody>
          <a:bodyPr wrap="square" rtlCol="0">
            <a:spAutoFit/>
          </a:bodyPr>
          <a:lstStyle/>
          <a:p>
            <a:r>
              <a:rPr lang="tr-TR" dirty="0">
                <a:solidFill>
                  <a:srgbClr val="FF0000"/>
                </a:solidFill>
              </a:rPr>
              <a:t>NOT:DURUMA GÖRE ÇOĞALTILABİLİR!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dsSız"/>
          <p:cNvPicPr>
            <a:picLocks noChangeAspect="1"/>
          </p:cNvPicPr>
          <p:nvPr/>
        </p:nvPicPr>
        <p:blipFill>
          <a:blip r:embed="rId3"/>
          <a:stretch>
            <a:fillRect/>
          </a:stretch>
        </p:blipFill>
        <p:spPr>
          <a:xfrm>
            <a:off x="1495425" y="1485900"/>
            <a:ext cx="5514975" cy="5235575"/>
          </a:xfrm>
          <a:prstGeom prst="rect">
            <a:avLst/>
          </a:prstGeom>
        </p:spPr>
      </p:pic>
      <p:sp>
        <p:nvSpPr>
          <p:cNvPr id="8" name="TextBox 7"/>
          <p:cNvSpPr txBox="1"/>
          <p:nvPr/>
        </p:nvSpPr>
        <p:spPr>
          <a:xfrm>
            <a:off x="7010127" y="2989385"/>
            <a:ext cx="2171699" cy="645160"/>
          </a:xfrm>
          <a:prstGeom prst="rect">
            <a:avLst/>
          </a:prstGeom>
          <a:noFill/>
        </p:spPr>
        <p:txBody>
          <a:bodyPr wrap="square" rtlCol="0">
            <a:spAutoFit/>
          </a:bodyPr>
          <a:lstStyle/>
          <a:p>
            <a:r>
              <a:rPr lang="en-US" dirty="0" err="1" smtClean="0">
                <a:solidFill>
                  <a:srgbClr val="FF0000"/>
                </a:solidFill>
                <a:latin typeface="Calibri" panose="020F0502020204030204" pitchFamily="34" charset="0"/>
                <a:cs typeface="Calibri" panose="020F0502020204030204" pitchFamily="34" charset="0"/>
              </a:rPr>
              <a:t>İç</a:t>
            </a:r>
            <a:r>
              <a:rPr lang="en-US" dirty="0" smtClean="0">
                <a:solidFill>
                  <a:srgbClr val="FF0000"/>
                </a:solidFill>
                <a:latin typeface="Calibri" panose="020F0502020204030204" pitchFamily="34" charset="0"/>
                <a:cs typeface="Calibri" panose="020F0502020204030204" pitchFamily="34" charset="0"/>
              </a:rPr>
              <a:t> </a:t>
            </a:r>
            <a:r>
              <a:rPr lang="en-US" dirty="0" err="1" smtClean="0">
                <a:solidFill>
                  <a:srgbClr val="FF0000"/>
                </a:solidFill>
                <a:latin typeface="Calibri" panose="020F0502020204030204" pitchFamily="34" charset="0"/>
                <a:cs typeface="Calibri" panose="020F0502020204030204" pitchFamily="34" charset="0"/>
              </a:rPr>
              <a:t>Denetim</a:t>
            </a:r>
            <a:r>
              <a:rPr lang="en-US" dirty="0" smtClean="0">
                <a:solidFill>
                  <a:srgbClr val="FF0000"/>
                </a:solidFill>
                <a:latin typeface="Calibri" panose="020F0502020204030204" pitchFamily="34" charset="0"/>
                <a:cs typeface="Calibri" panose="020F0502020204030204" pitchFamily="34" charset="0"/>
              </a:rPr>
              <a:t> </a:t>
            </a:r>
          </a:p>
          <a:p>
            <a:r>
              <a:rPr lang="en-US" dirty="0" err="1" smtClean="0">
                <a:solidFill>
                  <a:srgbClr val="FF0000"/>
                </a:solidFill>
                <a:latin typeface="Calibri" panose="020F0502020204030204" pitchFamily="34" charset="0"/>
                <a:cs typeface="Calibri" panose="020F0502020204030204" pitchFamily="34" charset="0"/>
              </a:rPr>
              <a:t>Başarı</a:t>
            </a:r>
            <a:r>
              <a:rPr lang="en-US" dirty="0" smtClean="0">
                <a:solidFill>
                  <a:srgbClr val="FF0000"/>
                </a:solidFill>
                <a:latin typeface="Calibri" panose="020F0502020204030204" pitchFamily="34" charset="0"/>
                <a:cs typeface="Calibri" panose="020F0502020204030204" pitchFamily="34" charset="0"/>
              </a:rPr>
              <a:t> </a:t>
            </a:r>
            <a:r>
              <a:rPr lang="en-US" dirty="0" err="1" smtClean="0">
                <a:solidFill>
                  <a:srgbClr val="FF0000"/>
                </a:solidFill>
                <a:latin typeface="Calibri" panose="020F0502020204030204" pitchFamily="34" charset="0"/>
                <a:cs typeface="Calibri" panose="020F0502020204030204" pitchFamily="34" charset="0"/>
              </a:rPr>
              <a:t>Puanı</a:t>
            </a:r>
            <a:r>
              <a:rPr lang="en-US" dirty="0" smtClean="0">
                <a:solidFill>
                  <a:srgbClr val="FF0000"/>
                </a:solidFill>
                <a:latin typeface="Calibri" panose="020F0502020204030204" pitchFamily="34" charset="0"/>
                <a:cs typeface="Calibri" panose="020F0502020204030204" pitchFamily="34" charset="0"/>
              </a:rPr>
              <a:t> : % 9</a:t>
            </a:r>
            <a:r>
              <a:rPr lang="tr-TR" altLang="en-US" dirty="0" smtClean="0">
                <a:solidFill>
                  <a:srgbClr val="FF0000"/>
                </a:solidFill>
                <a:latin typeface="Calibri" panose="020F0502020204030204" pitchFamily="34" charset="0"/>
                <a:cs typeface="Calibri" panose="020F0502020204030204" pitchFamily="34" charset="0"/>
              </a:rPr>
              <a:t>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0546" y="363158"/>
            <a:ext cx="7055380" cy="1400530"/>
          </a:xfrm>
        </p:spPr>
        <p:txBody>
          <a:bodyPr/>
          <a:lstStyle/>
          <a:p>
            <a:r>
              <a:rPr lang="tr-TR" sz="4400" dirty="0">
                <a:solidFill>
                  <a:schemeClr val="accent6"/>
                </a:solidFill>
              </a:rPr>
              <a:t>FARKLI VE İYİ UYGULAMA ÖRNEKLERİ</a:t>
            </a:r>
          </a:p>
        </p:txBody>
      </p:sp>
      <p:sp>
        <p:nvSpPr>
          <p:cNvPr id="3" name="İçerik Yer Tutucusu 2"/>
          <p:cNvSpPr>
            <a:spLocks noGrp="1"/>
          </p:cNvSpPr>
          <p:nvPr>
            <p:ph idx="1"/>
          </p:nvPr>
        </p:nvSpPr>
        <p:spPr/>
        <p:txBody>
          <a:bodyPr/>
          <a:lstStyle/>
          <a:p>
            <a:r>
              <a:rPr lang="tr-TR" dirty="0">
                <a:solidFill>
                  <a:srgbClr val="0C0D0D"/>
                </a:solidFill>
              </a:rPr>
              <a:t>Antalya Bilim Üniversitesi Kalite Komisyonu üyeleri sayın Genel Sekreter Yardımcısı Adalet KULAKSIZ, Kalite Koordinatörü Şafak GÜR, </a:t>
            </a:r>
            <a:r>
              <a:rPr lang="tr-TR" dirty="0" err="1">
                <a:solidFill>
                  <a:srgbClr val="0C0D0D"/>
                </a:solidFill>
              </a:rPr>
              <a:t>Doç.Dr</a:t>
            </a:r>
            <a:r>
              <a:rPr lang="tr-TR" dirty="0">
                <a:solidFill>
                  <a:srgbClr val="0C0D0D"/>
                </a:solidFill>
              </a:rPr>
              <a:t>. Fatih AK, </a:t>
            </a:r>
            <a:r>
              <a:rPr lang="tr-TR" dirty="0" err="1">
                <a:solidFill>
                  <a:srgbClr val="0C0D0D"/>
                </a:solidFill>
              </a:rPr>
              <a:t>Dr.Öğr</a:t>
            </a:r>
            <a:r>
              <a:rPr lang="tr-TR" dirty="0">
                <a:solidFill>
                  <a:srgbClr val="0C0D0D"/>
                </a:solidFill>
              </a:rPr>
              <a:t>. Üyesi Çağla MCKENZIE, Kalite Personeli Gökçe CAN ve Onur ÜNVER </a:t>
            </a:r>
            <a:r>
              <a:rPr lang="tr-TR" dirty="0" smtClean="0">
                <a:solidFill>
                  <a:srgbClr val="0C0D0D"/>
                </a:solidFill>
              </a:rPr>
              <a:t>Akdeniz Üniversitesi Kalite Koordinatörlüğünü ziyaret </a:t>
            </a:r>
            <a:r>
              <a:rPr lang="tr-TR" dirty="0">
                <a:solidFill>
                  <a:srgbClr val="0C0D0D"/>
                </a:solidFill>
              </a:rPr>
              <a:t>ettiler. Yükseköğretim kurumları iç kalite güvence uygulamaları, Kurumsal Akreditasyon Süreci ve ölçütler hakkında bilgi ve deneyim paylaşımında bulunulmuştur</a:t>
            </a:r>
            <a:r>
              <a:rPr lang="tr-TR" dirty="0" smtClean="0">
                <a:solidFill>
                  <a:srgbClr val="0C0D0D"/>
                </a:solidFill>
              </a:rPr>
              <a:t>.</a:t>
            </a:r>
          </a:p>
          <a:p>
            <a:r>
              <a:rPr lang="tr-TR" dirty="0" smtClean="0">
                <a:solidFill>
                  <a:srgbClr val="0C0D0D"/>
                </a:solidFill>
              </a:rPr>
              <a:t>2023 yılından itibaren olmak üzere her birimden Birim İç Değerlendirme Raporu yazması  istendi. 2023 ABÜ </a:t>
            </a:r>
            <a:r>
              <a:rPr lang="tr-TR" dirty="0" err="1" smtClean="0">
                <a:solidFill>
                  <a:srgbClr val="0C0D0D"/>
                </a:solidFill>
              </a:rPr>
              <a:t>KİDR’leri</a:t>
            </a:r>
            <a:r>
              <a:rPr lang="tr-TR" dirty="0" smtClean="0">
                <a:solidFill>
                  <a:srgbClr val="0C0D0D"/>
                </a:solidFill>
              </a:rPr>
              <a:t> </a:t>
            </a:r>
            <a:r>
              <a:rPr lang="tr-TR" dirty="0" err="1" smtClean="0">
                <a:solidFill>
                  <a:srgbClr val="0C0D0D"/>
                </a:solidFill>
              </a:rPr>
              <a:t>BİDR’lere</a:t>
            </a:r>
            <a:r>
              <a:rPr lang="tr-TR" dirty="0" smtClean="0">
                <a:solidFill>
                  <a:srgbClr val="0C0D0D"/>
                </a:solidFill>
              </a:rPr>
              <a:t> dayalı olarak yazıldı.</a:t>
            </a:r>
            <a:endParaRPr lang="tr-TR" dirty="0">
              <a:solidFill>
                <a:srgbClr val="0C0D0D"/>
              </a:solidFill>
            </a:endParaRPr>
          </a:p>
        </p:txBody>
      </p:sp>
      <p:sp>
        <p:nvSpPr>
          <p:cNvPr id="4" name="Slayt Numarası Yer Tutucusu 3"/>
          <p:cNvSpPr>
            <a:spLocks noGrp="1"/>
          </p:cNvSpPr>
          <p:nvPr>
            <p:ph type="sldNum" sz="quarter" idx="12"/>
          </p:nvPr>
        </p:nvSpPr>
        <p:spPr/>
        <p:txBody>
          <a:bodyPr/>
          <a:lstStyle/>
          <a:p>
            <a:fld id="{439F893C-C32F-4835-A1E5-850973405C58}" type="slidenum">
              <a:rPr lang="tr-TR" smtClean="0"/>
              <a:t>13</a:t>
            </a:fld>
            <a:endParaRPr lang="tr-TR"/>
          </a:p>
        </p:txBody>
      </p:sp>
    </p:spTree>
    <p:extLst>
      <p:ext uri="{BB962C8B-B14F-4D97-AF65-F5344CB8AC3E}">
        <p14:creationId xmlns:p14="http://schemas.microsoft.com/office/powerpoint/2010/main" val="2533211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dirty="0">
                <a:solidFill>
                  <a:schemeClr val="accent6"/>
                </a:solidFill>
              </a:rPr>
              <a:t>FARKLI VE İYİ UYGULAMA ÖRNEKLERİ</a:t>
            </a:r>
            <a:endParaRPr lang="tr-TR" dirty="0"/>
          </a:p>
        </p:txBody>
      </p:sp>
      <p:sp>
        <p:nvSpPr>
          <p:cNvPr id="3" name="İçerik Yer Tutucusu 2"/>
          <p:cNvSpPr>
            <a:spLocks noGrp="1"/>
          </p:cNvSpPr>
          <p:nvPr>
            <p:ph idx="1"/>
          </p:nvPr>
        </p:nvSpPr>
        <p:spPr/>
        <p:txBody>
          <a:bodyPr>
            <a:normAutofit fontScale="77500" lnSpcReduction="20000"/>
          </a:bodyPr>
          <a:lstStyle/>
          <a:p>
            <a:r>
              <a:rPr lang="tr-TR" dirty="0">
                <a:solidFill>
                  <a:srgbClr val="0C0D0D"/>
                </a:solidFill>
              </a:rPr>
              <a:t>10 Mayıs 2023 tarihi itibariyle  Antalya Bilim Üniversitesi Kalite Güvencesi Yönergesi yayınlanmıştır. Kalite Güvencesi </a:t>
            </a:r>
            <a:r>
              <a:rPr lang="tr-TR" dirty="0" err="1">
                <a:solidFill>
                  <a:srgbClr val="0C0D0D"/>
                </a:solidFill>
              </a:rPr>
              <a:t>Yönergesi’nde</a:t>
            </a:r>
            <a:r>
              <a:rPr lang="tr-TR" dirty="0">
                <a:solidFill>
                  <a:srgbClr val="0C0D0D"/>
                </a:solidFill>
              </a:rPr>
              <a:t> Kalite Koordinatörlüğü’nün görev ve sorumlulukları, Kalite Komisyonu’nun görev ve sorumlulukları, Birim Kalite Temsilciliği görev ve sorumlulukları tanımlanmıştır. Antalya Bilim Üniversitesi Kalite Komisyonu’nun himayesinde ve Kalite Koordinatörlüğü’nün koordinasyonunda ilgili yönerge gereği “Birim Kalite Temsilcileri” görevlendirilerek tüm idari ve akademik bölümlerin / programların PUKÖ döngüleri sürekli iyileştirme mekanizmaları kapsamında izlenmektedir. 2020-2024 ABÜ Stratejik Planı ışığında faaliyetlerine devam eden </a:t>
            </a:r>
            <a:r>
              <a:rPr lang="tr-TR" dirty="0" err="1">
                <a:solidFill>
                  <a:srgbClr val="0C0D0D"/>
                </a:solidFill>
              </a:rPr>
              <a:t>ABÜ’de</a:t>
            </a:r>
            <a:r>
              <a:rPr lang="tr-TR" dirty="0">
                <a:solidFill>
                  <a:srgbClr val="0C0D0D"/>
                </a:solidFill>
              </a:rPr>
              <a:t>, stratejik plan ile uyumlu “Kalite Güvencesi Yazılımı” geliştirilmiştir</a:t>
            </a:r>
            <a:r>
              <a:rPr lang="tr-TR" dirty="0" smtClean="0">
                <a:solidFill>
                  <a:srgbClr val="0C0D0D"/>
                </a:solidFill>
              </a:rPr>
              <a:t>. Ancak yazılımın iyileştirilmesi gerektiğinden şu an bakımdadır. </a:t>
            </a:r>
            <a:r>
              <a:rPr lang="tr-TR" dirty="0" err="1">
                <a:solidFill>
                  <a:srgbClr val="0C0D0D"/>
                </a:solidFill>
              </a:rPr>
              <a:t>Dokümante</a:t>
            </a:r>
            <a:r>
              <a:rPr lang="tr-TR" dirty="0">
                <a:solidFill>
                  <a:srgbClr val="0C0D0D"/>
                </a:solidFill>
              </a:rPr>
              <a:t> edilmiş bilgi, üniversitenin ortak ağı olan Drive K - Kalite Yönetim Sistemi klasöründe yönetilmektedir. Planlanan </a:t>
            </a:r>
            <a:r>
              <a:rPr lang="tr-TR" dirty="0" err="1">
                <a:solidFill>
                  <a:srgbClr val="0C0D0D"/>
                </a:solidFill>
              </a:rPr>
              <a:t>PUKÖ’lerin</a:t>
            </a:r>
            <a:r>
              <a:rPr lang="tr-TR" dirty="0">
                <a:solidFill>
                  <a:srgbClr val="0C0D0D"/>
                </a:solidFill>
              </a:rPr>
              <a:t> sistematik olarak izlenebilirliğini sağlamak üzere Komisyonların ve </a:t>
            </a:r>
            <a:r>
              <a:rPr lang="tr-TR" dirty="0" smtClean="0">
                <a:solidFill>
                  <a:srgbClr val="0C0D0D"/>
                </a:solidFill>
              </a:rPr>
              <a:t>Kurulların </a:t>
            </a:r>
            <a:r>
              <a:rPr lang="tr-TR" dirty="0">
                <a:solidFill>
                  <a:srgbClr val="0C0D0D"/>
                </a:solidFill>
              </a:rPr>
              <a:t>tasarlanarak görev tanımları oluşturulmuştur. Kalite yönetim süreçlerinin iş akışları ilgili web sayfalarında yer almaktadır. Antalya Bilim Üniversitesi, 2024 yılında YÖKAK Kurumsal Akreditasyon Programı'na dahil edilmek istediğini niyet beyanı ile bildirmiştir.</a:t>
            </a:r>
          </a:p>
        </p:txBody>
      </p:sp>
      <p:sp>
        <p:nvSpPr>
          <p:cNvPr id="4" name="Slayt Numarası Yer Tutucusu 3"/>
          <p:cNvSpPr>
            <a:spLocks noGrp="1"/>
          </p:cNvSpPr>
          <p:nvPr>
            <p:ph type="sldNum" sz="quarter" idx="12"/>
          </p:nvPr>
        </p:nvSpPr>
        <p:spPr/>
        <p:txBody>
          <a:bodyPr/>
          <a:lstStyle/>
          <a:p>
            <a:fld id="{439F893C-C32F-4835-A1E5-850973405C58}" type="slidenum">
              <a:rPr lang="tr-TR" smtClean="0"/>
              <a:t>14</a:t>
            </a:fld>
            <a:endParaRPr lang="tr-TR"/>
          </a:p>
        </p:txBody>
      </p:sp>
    </p:spTree>
    <p:extLst>
      <p:ext uri="{BB962C8B-B14F-4D97-AF65-F5344CB8AC3E}">
        <p14:creationId xmlns:p14="http://schemas.microsoft.com/office/powerpoint/2010/main" val="1391861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İçerik Yer Tutucusu 2"/>
          <p:cNvSpPr txBox="1">
            <a:spLocks/>
          </p:cNvSpPr>
          <p:nvPr/>
        </p:nvSpPr>
        <p:spPr>
          <a:xfrm>
            <a:off x="827700" y="2052925"/>
            <a:ext cx="6711654" cy="4195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panose="05040102010807070707" charset="2"/>
              <a:buNone/>
              <a:defRPr sz="1400" b="0" i="0" kern="1200">
                <a:solidFill>
                  <a:schemeClr val="tx1">
                    <a:tint val="75000"/>
                  </a:schemeClr>
                </a:solidFill>
                <a:latin typeface="+mj-lt"/>
                <a:ea typeface="+mj-ea"/>
                <a:cs typeface="+mj-cs"/>
              </a:defRPr>
            </a:lvl9pPr>
          </a:lstStyle>
          <a:p>
            <a:pPr marL="342900" indent="-342900">
              <a:buFont typeface="Arial" panose="020B0604020202020204" pitchFamily="34" charset="0"/>
              <a:buChar char="•"/>
            </a:pPr>
            <a:r>
              <a:rPr lang="tr-TR" dirty="0">
                <a:solidFill>
                  <a:srgbClr val="0C0D0D"/>
                </a:solidFill>
              </a:rPr>
              <a:t>Halihazırda piyasada bulunan bütünleşik Kalite otomasyon sistemlerinden uygun olanının üniversitemize satın alınabilmesi için üst yönetime sunulması</a:t>
            </a:r>
            <a:r>
              <a:rPr lang="tr-TR" dirty="0" smtClean="0">
                <a:solidFill>
                  <a:srgbClr val="0C0D0D"/>
                </a:solidFill>
              </a:rPr>
              <a:t>.</a:t>
            </a:r>
          </a:p>
          <a:p>
            <a:pPr marL="342900" indent="-342900">
              <a:buFont typeface="Arial" panose="020B0604020202020204" pitchFamily="34" charset="0"/>
              <a:buChar char="•"/>
            </a:pPr>
            <a:endParaRPr lang="tr-TR" dirty="0" smtClean="0">
              <a:solidFill>
                <a:srgbClr val="0C0D0D"/>
              </a:solidFill>
            </a:endParaRPr>
          </a:p>
          <a:p>
            <a:pPr marL="342900" indent="-342900">
              <a:buFont typeface="Arial" panose="020B0604020202020204" pitchFamily="34" charset="0"/>
              <a:buChar char="•"/>
            </a:pPr>
            <a:r>
              <a:rPr lang="tr-TR" dirty="0">
                <a:solidFill>
                  <a:srgbClr val="0C0D0D"/>
                </a:solidFill>
              </a:rPr>
              <a:t>Kalite Personel sayısının arttırılması.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panose="020F0502020204030204"/>
                <a:ea typeface="Times New Roman" panose="02020603050405020304" pitchFamily="18" charset="0"/>
                <a:cs typeface="Calibri" panose="020F0502020204030204"/>
              </a:rPr>
              <a:t>  </a:t>
            </a:r>
            <a:endParaRPr lang="tr-TR" b="1" dirty="0"/>
          </a:p>
        </p:txBody>
      </p:sp>
      <p:sp>
        <p:nvSpPr>
          <p:cNvPr id="4" name="Dikdörtgen 3"/>
          <p:cNvSpPr/>
          <p:nvPr/>
        </p:nvSpPr>
        <p:spPr>
          <a:xfrm>
            <a:off x="490637" y="4651171"/>
            <a:ext cx="8352928" cy="1800493"/>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a:t>
            </a:r>
            <a:r>
              <a:rPr lang="tr-TR" b="1" dirty="0" smtClean="0">
                <a:solidFill>
                  <a:srgbClr val="FF0000"/>
                </a:solidFill>
                <a:latin typeface="Calibri" panose="020F0502020204030204" pitchFamily="34" charset="0"/>
                <a:ea typeface="Times New Roman" panose="02020603050405020304" pitchFamily="18" charset="0"/>
              </a:rPr>
              <a:t>POLİTİKASI </a:t>
            </a:r>
          </a:p>
          <a:p>
            <a:pPr fontAlgn="base">
              <a:lnSpc>
                <a:spcPct val="150000"/>
              </a:lnSpc>
              <a:spcAft>
                <a:spcPts val="0"/>
              </a:spcAft>
            </a:pPr>
            <a:r>
              <a:rPr lang="tr-TR" sz="1400" dirty="0" smtClean="0">
                <a:solidFill>
                  <a:srgbClr val="0C0D0D"/>
                </a:solidFill>
                <a:latin typeface="Times New Roman" panose="02020603050405020304" pitchFamily="18" charset="0"/>
                <a:ea typeface="Times New Roman" panose="02020603050405020304" pitchFamily="18" charset="0"/>
              </a:rPr>
              <a:t>Tüm </a:t>
            </a:r>
            <a:r>
              <a:rPr lang="tr-TR" sz="1400" dirty="0">
                <a:solidFill>
                  <a:srgbClr val="0C0D0D"/>
                </a:solidFill>
                <a:latin typeface="Times New Roman" panose="02020603050405020304" pitchFamily="18" charset="0"/>
                <a:ea typeface="Times New Roman" panose="02020603050405020304" pitchFamily="18" charset="0"/>
              </a:rPr>
              <a:t>paydaşların ihtiyaç ve beklentilerini karşılamak</a:t>
            </a:r>
            <a:r>
              <a:rPr lang="tr-TR" sz="1400" dirty="0" smtClean="0">
                <a:solidFill>
                  <a:srgbClr val="0C0D0D"/>
                </a:solidFill>
                <a:latin typeface="Times New Roman" panose="02020603050405020304" pitchFamily="18" charset="0"/>
                <a:ea typeface="Times New Roman" panose="02020603050405020304" pitchFamily="18" charset="0"/>
              </a:rPr>
              <a:t>, </a:t>
            </a:r>
            <a:r>
              <a:rPr lang="nb-NO" sz="1400" dirty="0">
                <a:solidFill>
                  <a:srgbClr val="0C0D0D"/>
                </a:solidFill>
                <a:latin typeface="Times New Roman" panose="02020603050405020304" pitchFamily="18" charset="0"/>
                <a:ea typeface="Times New Roman" panose="02020603050405020304" pitchFamily="18" charset="0"/>
              </a:rPr>
              <a:t>Teknolojiyi her alanda etkili kullanmak, Çalışanların niteliklerini artırıcı çalışmalar gerçekleştirmek</a:t>
            </a:r>
            <a:r>
              <a:rPr lang="nb-NO" sz="1400" dirty="0" smtClean="0">
                <a:solidFill>
                  <a:srgbClr val="0C0D0D"/>
                </a:solidFill>
                <a:latin typeface="Times New Roman" panose="02020603050405020304" pitchFamily="18" charset="0"/>
                <a:ea typeface="Times New Roman" panose="02020603050405020304" pitchFamily="18" charset="0"/>
              </a:rPr>
              <a:t>,</a:t>
            </a:r>
            <a:r>
              <a:rPr lang="tr-TR" sz="1400" dirty="0">
                <a:solidFill>
                  <a:srgbClr val="0C0D0D"/>
                </a:solidFill>
                <a:latin typeface="Times New Roman" panose="02020603050405020304" pitchFamily="18" charset="0"/>
                <a:ea typeface="Times New Roman" panose="02020603050405020304" pitchFamily="18" charset="0"/>
              </a:rPr>
              <a:t> Eğitim öğretim kalitesini artırmak, Araştırma konusundaki çalışmalara hız vermek, </a:t>
            </a:r>
            <a:r>
              <a:rPr lang="tr-TR" sz="1400" b="1" dirty="0">
                <a:solidFill>
                  <a:srgbClr val="0C0D0D"/>
                </a:solidFill>
                <a:latin typeface="Times New Roman" panose="02020603050405020304" pitchFamily="18" charset="0"/>
                <a:ea typeface="Times New Roman" panose="02020603050405020304" pitchFamily="18" charset="0"/>
              </a:rPr>
              <a:t>Mevzuat ve standartları sürdürülebilir şekilde uygulamak, Uygulanabilir gereklilikleri yerine getirmek ve tüm süreçlerini sürekli iyileştiren bir </a:t>
            </a:r>
            <a:r>
              <a:rPr lang="tr-TR" sz="1400" b="1" dirty="0" smtClean="0">
                <a:solidFill>
                  <a:srgbClr val="0C0D0D"/>
                </a:solidFill>
                <a:latin typeface="Times New Roman" panose="02020603050405020304" pitchFamily="18" charset="0"/>
                <a:ea typeface="Times New Roman" panose="02020603050405020304" pitchFamily="18" charset="0"/>
              </a:rPr>
              <a:t>süreç </a:t>
            </a:r>
            <a:r>
              <a:rPr lang="tr-TR" sz="1400" b="1" dirty="0">
                <a:solidFill>
                  <a:srgbClr val="0C0D0D"/>
                </a:solidFill>
                <a:latin typeface="Times New Roman" panose="02020603050405020304" pitchFamily="18" charset="0"/>
                <a:ea typeface="Times New Roman" panose="02020603050405020304" pitchFamily="18" charset="0"/>
              </a:rPr>
              <a:t>olabilmektir.</a:t>
            </a:r>
          </a:p>
        </p:txBody>
      </p:sp>
      <p:sp>
        <p:nvSpPr>
          <p:cNvPr id="7" name="Dikdörtgen 6"/>
          <p:cNvSpPr/>
          <p:nvPr/>
        </p:nvSpPr>
        <p:spPr>
          <a:xfrm>
            <a:off x="503655" y="3247710"/>
            <a:ext cx="8352928" cy="1892826"/>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pPr>
            <a:r>
              <a:rPr lang="tr-TR" sz="1400" dirty="0">
                <a:solidFill>
                  <a:srgbClr val="0C0D0D"/>
                </a:solidFill>
              </a:rPr>
              <a:t>Antalya Bilim Üniversitesinin tamamına kalite kültürünü yaymak ve eğitim-öğretim, bilim, teknoloji, sanat faaliyetleriyle ulusal ve uluslararası yükseköğretim alanında öncelikli tercih edilen üniversiteler arasında yerini almasını sağlamaktır.</a:t>
            </a:r>
            <a:endParaRPr lang="tr-TR" sz="1400" dirty="0"/>
          </a:p>
          <a:p>
            <a:pPr fontAlgn="base">
              <a:lnSpc>
                <a:spcPct val="150000"/>
              </a:lnSpc>
              <a:spcAft>
                <a:spcPts val="0"/>
              </a:spcAft>
            </a:pP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490637" y="1778589"/>
            <a:ext cx="8352928" cy="1892826"/>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pPr>
            <a:r>
              <a:rPr lang="tr-TR" sz="1400" dirty="0">
                <a:solidFill>
                  <a:srgbClr val="0C0D0D"/>
                </a:solidFill>
              </a:rPr>
              <a:t>Antalya Bilim Üniversitesinde  kalite güvencesi, eğitim-öğretim, araştırma-geliştirme, toplumsal katkı ve kurumsallaşma süreçlerinin ulusal ve uluslararası düzeyde değerlendirilmesinde ve iyileştirilmesinde görev almak.</a:t>
            </a:r>
          </a:p>
          <a:p>
            <a:pPr fontAlgn="base">
              <a:lnSpc>
                <a:spcPct val="150000"/>
              </a:lnSpc>
              <a:spcAft>
                <a:spcPts val="0"/>
              </a:spcAft>
            </a:pPr>
            <a:endParaRPr lang="tr-TR" b="1" dirty="0">
              <a:solidFill>
                <a:srgbClr val="0C0D0D"/>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panose="020F0502020204030204"/>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nvGraphicFramePr>
        <p:xfrm>
          <a:off x="756746" y="1060766"/>
          <a:ext cx="7483365" cy="5236144"/>
        </p:xfrm>
        <a:graphic>
          <a:graphicData uri="http://schemas.openxmlformats.org/drawingml/2006/table">
            <a:tbl>
              <a:tblPr/>
              <a:tblGrid>
                <a:gridCol w="1786059">
                  <a:extLst>
                    <a:ext uri="{9D8B030D-6E8A-4147-A177-3AD203B41FA5}">
                      <a16:colId xmlns:a16="http://schemas.microsoft.com/office/drawing/2014/main" val="20000"/>
                    </a:ext>
                  </a:extLst>
                </a:gridCol>
                <a:gridCol w="1889194">
                  <a:extLst>
                    <a:ext uri="{9D8B030D-6E8A-4147-A177-3AD203B41FA5}">
                      <a16:colId xmlns:a16="http://schemas.microsoft.com/office/drawing/2014/main" val="20001"/>
                    </a:ext>
                  </a:extLst>
                </a:gridCol>
                <a:gridCol w="1904056">
                  <a:extLst>
                    <a:ext uri="{9D8B030D-6E8A-4147-A177-3AD203B41FA5}">
                      <a16:colId xmlns:a16="http://schemas.microsoft.com/office/drawing/2014/main" val="20002"/>
                    </a:ext>
                  </a:extLst>
                </a:gridCol>
                <a:gridCol w="1904056">
                  <a:extLst>
                    <a:ext uri="{9D8B030D-6E8A-4147-A177-3AD203B41FA5}">
                      <a16:colId xmlns:a16="http://schemas.microsoft.com/office/drawing/2014/main" val="20003"/>
                    </a:ext>
                  </a:extLst>
                </a:gridCol>
              </a:tblGrid>
              <a:tr h="409406">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96703">
                <a:tc>
                  <a:txBody>
                    <a:bodyPr/>
                    <a:lstStyle/>
                    <a:p>
                      <a:pPr algn="l" fontAlgn="ctr"/>
                      <a:r>
                        <a:rPr lang="tr-TR" sz="1050" b="0" i="0" u="none" strike="noStrike" dirty="0" smtClean="0">
                          <a:solidFill>
                            <a:srgbClr val="000000"/>
                          </a:solidFill>
                          <a:effectLst/>
                          <a:latin typeface="Calibri" panose="020F0502020204030204" pitchFamily="34" charset="0"/>
                        </a:rPr>
                        <a:t>G1-Kalite Yönetim Sistemini destekleyen üniversite üst yönetimi</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Z1- KYS Otomasyon sisteminin aksaklıkların devam etmesi </a:t>
                      </a:r>
                      <a:endParaRPr lang="tr-TR" sz="105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F1-Üniversitelerin uluslararası standartları ve </a:t>
                      </a:r>
                      <a:r>
                        <a:rPr lang="tr-TR" sz="1050" b="0" i="0" u="none" strike="noStrike" dirty="0" err="1" smtClean="0">
                          <a:solidFill>
                            <a:srgbClr val="000000"/>
                          </a:solidFill>
                          <a:effectLst/>
                          <a:latin typeface="Calibri" panose="020F0502020204030204" pitchFamily="34" charset="0"/>
                        </a:rPr>
                        <a:t>KYS'yi</a:t>
                      </a:r>
                      <a:r>
                        <a:rPr lang="tr-TR" sz="1050" b="0" i="0" u="none" strike="noStrike" dirty="0" smtClean="0">
                          <a:solidFill>
                            <a:srgbClr val="000000"/>
                          </a:solidFill>
                          <a:effectLst/>
                          <a:latin typeface="Calibri" panose="020F0502020204030204" pitchFamily="34" charset="0"/>
                        </a:rPr>
                        <a:t>  prestij imkanı olarak görmesi</a:t>
                      </a:r>
                    </a:p>
                    <a:p>
                      <a:pPr algn="ctr" fontAlgn="ct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T1- Dış Değerlendirici Firmalar</a:t>
                      </a:r>
                      <a:endParaRPr lang="tr-TR" sz="105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67517">
                <a:tc>
                  <a:txBody>
                    <a:bodyPr/>
                    <a:lstStyle/>
                    <a:p>
                      <a:pPr algn="l" fontAlgn="ctr"/>
                      <a:r>
                        <a:rPr lang="tr-TR" sz="1050" b="0" i="0" u="none" strike="noStrike" dirty="0">
                          <a:solidFill>
                            <a:srgbClr val="000000"/>
                          </a:solidFill>
                          <a:effectLst/>
                          <a:latin typeface="Calibri" panose="020F0502020204030204" pitchFamily="34" charset="0"/>
                        </a:rPr>
                        <a:t> </a:t>
                      </a:r>
                      <a:r>
                        <a:rPr lang="tr-TR" sz="1050" b="0" i="0" u="none" strike="noStrike" dirty="0" smtClean="0">
                          <a:solidFill>
                            <a:srgbClr val="000000"/>
                          </a:solidFill>
                          <a:effectLst/>
                          <a:latin typeface="Calibri" panose="020F0502020204030204" pitchFamily="34" charset="0"/>
                        </a:rPr>
                        <a:t>G2-Kalite Yönetim Sistemine üniversite akademik ve idari personeli katılımının ve ilgisinin artması</a:t>
                      </a:r>
                      <a:endParaRPr lang="tr-TR" sz="105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 Z2- Üniversitenin hızlı büyümesinden kaynaklı yeni alınan akademik ve idari personellerin kalite kültürüne adaptasyon süreci</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50" b="0" i="0" u="none" strike="noStrike" dirty="0">
                          <a:solidFill>
                            <a:srgbClr val="000000"/>
                          </a:solidFill>
                          <a:effectLst/>
                          <a:latin typeface="Calibri" panose="020F0502020204030204" pitchFamily="34" charset="0"/>
                        </a:rPr>
                        <a:t> </a:t>
                      </a:r>
                      <a:r>
                        <a:rPr lang="tr-TR" sz="1050" b="0" i="0" u="none" strike="noStrike" dirty="0" smtClean="0">
                          <a:solidFill>
                            <a:srgbClr val="000000"/>
                          </a:solidFill>
                          <a:effectLst/>
                          <a:latin typeface="Calibri" panose="020F0502020204030204" pitchFamily="34" charset="0"/>
                        </a:rPr>
                        <a:t>F2-Değerlendirici ve yol gösterici bir sistem olması açısından Yüksek Öğretim Kalite Kurulu (YÖKAK)'</a:t>
                      </a:r>
                      <a:r>
                        <a:rPr lang="tr-TR" sz="1050" b="0" i="0" u="none" strike="noStrike" dirty="0" err="1" smtClean="0">
                          <a:solidFill>
                            <a:srgbClr val="000000"/>
                          </a:solidFill>
                          <a:effectLst/>
                          <a:latin typeface="Calibri" panose="020F0502020204030204" pitchFamily="34" charset="0"/>
                        </a:rPr>
                        <a:t>nun</a:t>
                      </a:r>
                      <a:r>
                        <a:rPr lang="tr-TR" sz="1050" b="0" i="0" u="none" strike="noStrike" dirty="0" smtClean="0">
                          <a:solidFill>
                            <a:srgbClr val="000000"/>
                          </a:solidFill>
                          <a:effectLst/>
                          <a:latin typeface="Calibri" panose="020F0502020204030204" pitchFamily="34" charset="0"/>
                        </a:rPr>
                        <a:t> varlığı (T-2)</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T2-Değerlendirici ve yol gösterici bir sistem olması açısından Yüksek Öğretim Kalite Kurulu (YÖKAK)'</a:t>
                      </a:r>
                      <a:r>
                        <a:rPr lang="tr-TR" sz="1050" b="0" i="0" u="none" strike="noStrike" dirty="0" err="1" smtClean="0">
                          <a:solidFill>
                            <a:srgbClr val="000000"/>
                          </a:solidFill>
                          <a:effectLst/>
                          <a:latin typeface="Calibri" panose="020F0502020204030204" pitchFamily="34" charset="0"/>
                        </a:rPr>
                        <a:t>nun</a:t>
                      </a:r>
                      <a:r>
                        <a:rPr lang="tr-TR" sz="1050" b="0" i="0" u="none" strike="noStrike" dirty="0" smtClean="0">
                          <a:solidFill>
                            <a:srgbClr val="000000"/>
                          </a:solidFill>
                          <a:effectLst/>
                          <a:latin typeface="Calibri" panose="020F0502020204030204" pitchFamily="34" charset="0"/>
                        </a:rPr>
                        <a:t> varlığı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73011">
                <a:tc>
                  <a:txBody>
                    <a:bodyPr/>
                    <a:lstStyle/>
                    <a:p>
                      <a:pPr algn="l" fontAlgn="ctr"/>
                      <a:r>
                        <a:rPr lang="tr-TR" sz="1050" b="0" i="0" u="none" strike="noStrike" dirty="0">
                          <a:solidFill>
                            <a:srgbClr val="000000"/>
                          </a:solidFill>
                          <a:effectLst/>
                          <a:latin typeface="Calibri" panose="020F0502020204030204" pitchFamily="34" charset="0"/>
                        </a:rPr>
                        <a:t> </a:t>
                      </a:r>
                      <a:r>
                        <a:rPr lang="tr-TR" sz="1050" b="0" i="0" u="none" strike="noStrike" dirty="0" smtClean="0">
                          <a:solidFill>
                            <a:srgbClr val="000000"/>
                          </a:solidFill>
                          <a:effectLst/>
                          <a:latin typeface="Calibri" panose="020F0502020204030204" pitchFamily="34" charset="0"/>
                        </a:rPr>
                        <a:t>G3-İç denetçi sayısının fazlalığı ve kurumda baş denetçilerin bulunması</a:t>
                      </a:r>
                      <a:endParaRPr lang="tr-TR" sz="105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Z3- Sistemlerin birbirine entegre olmaması</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F3 - Dış paydaşlarla iletişimin kuvvetli olması</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90682">
                <a:tc>
                  <a:txBody>
                    <a:bodyPr/>
                    <a:lstStyle/>
                    <a:p>
                      <a:pPr algn="l" fontAlgn="ctr"/>
                      <a:r>
                        <a:rPr lang="tr-TR" sz="1050" b="0" i="0" u="none" strike="noStrike" dirty="0" smtClean="0">
                          <a:solidFill>
                            <a:srgbClr val="000000"/>
                          </a:solidFill>
                          <a:effectLst/>
                          <a:latin typeface="Calibri" panose="020F0502020204030204" pitchFamily="34" charset="0"/>
                        </a:rPr>
                        <a:t>G4- Hatasız ve hızlı şekilde </a:t>
                      </a:r>
                      <a:r>
                        <a:rPr lang="tr-TR" sz="1050" b="0" i="0" u="none" strike="noStrike" dirty="0" err="1" smtClean="0">
                          <a:solidFill>
                            <a:srgbClr val="000000"/>
                          </a:solidFill>
                          <a:effectLst/>
                          <a:latin typeface="Calibri" panose="020F0502020204030204" pitchFamily="34" charset="0"/>
                        </a:rPr>
                        <a:t>erişebilirliği</a:t>
                      </a:r>
                      <a:r>
                        <a:rPr lang="tr-TR" sz="1050" b="0" i="0" u="none" strike="noStrike" dirty="0" smtClean="0">
                          <a:solidFill>
                            <a:srgbClr val="000000"/>
                          </a:solidFill>
                          <a:effectLst/>
                          <a:latin typeface="Calibri" panose="020F0502020204030204" pitchFamily="34" charset="0"/>
                        </a:rPr>
                        <a:t> sağlama adına kurumsal hafızayı oluşturulması</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Z4 - Doküman sayısının fazla olması</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100" b="0" i="0" u="none" strike="noStrike" dirty="0">
                          <a:solidFill>
                            <a:srgbClr val="000000"/>
                          </a:solidFill>
                          <a:effectLst/>
                          <a:latin typeface="Calibri" panose="020F0502020204030204" pitchFamily="34" charset="0"/>
                        </a:rPr>
                        <a:t> </a:t>
                      </a:r>
                      <a:r>
                        <a:rPr lang="tr-TR" sz="1100" b="0" i="0" u="none" strike="noStrike" dirty="0" smtClean="0">
                          <a:solidFill>
                            <a:srgbClr val="000000"/>
                          </a:solidFill>
                          <a:effectLst/>
                          <a:latin typeface="Calibri" panose="020F0502020204030204" pitchFamily="34" charset="0"/>
                        </a:rPr>
                        <a:t>F4- Dış paydaşlarımızın sahip olduğumuz standartlara değer vermesi</a:t>
                      </a:r>
                      <a:endParaRPr lang="tr-TR" sz="11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96703">
                <a:tc>
                  <a:txBody>
                    <a:bodyPr/>
                    <a:lstStyle/>
                    <a:p>
                      <a:pPr algn="l" fontAlgn="ctr"/>
                      <a:r>
                        <a:rPr lang="tr-TR" sz="1050" b="0" i="0" u="none" strike="noStrike" dirty="0" smtClean="0">
                          <a:solidFill>
                            <a:srgbClr val="000000"/>
                          </a:solidFill>
                          <a:effectLst/>
                          <a:latin typeface="Calibri" panose="020F0502020204030204" pitchFamily="34" charset="0"/>
                        </a:rPr>
                        <a:t>G5- Birimimize ait aktif sosyal medya hesabımızın varlığı </a:t>
                      </a:r>
                      <a:endParaRPr lang="tr-TR" sz="105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50" b="0" i="0" u="none" strike="noStrike" dirty="0" smtClean="0">
                          <a:solidFill>
                            <a:srgbClr val="000000"/>
                          </a:solidFill>
                          <a:effectLst/>
                          <a:latin typeface="Calibri" panose="020F0502020204030204" pitchFamily="34" charset="0"/>
                        </a:rPr>
                        <a:t>Z5- İdari kadro da bulunan "İç </a:t>
                      </a:r>
                      <a:r>
                        <a:rPr lang="tr-TR" sz="1050" b="0" i="0" u="none" strike="noStrike" dirty="0" err="1" smtClean="0">
                          <a:solidFill>
                            <a:srgbClr val="000000"/>
                          </a:solidFill>
                          <a:effectLst/>
                          <a:latin typeface="Calibri" panose="020F0502020204030204" pitchFamily="34" charset="0"/>
                        </a:rPr>
                        <a:t>denetçi"lerin</a:t>
                      </a:r>
                      <a:r>
                        <a:rPr lang="tr-TR" sz="1050" b="0" i="0" u="none" strike="noStrike" dirty="0" smtClean="0">
                          <a:solidFill>
                            <a:srgbClr val="000000"/>
                          </a:solidFill>
                          <a:effectLst/>
                          <a:latin typeface="Calibri" panose="020F0502020204030204" pitchFamily="34" charset="0"/>
                        </a:rPr>
                        <a:t> denetim yapmaları için teşvik edici herhangi bir takdir mekanizmasının bulunmaması</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496703">
                <a:tc>
                  <a:txBody>
                    <a:bodyPr/>
                    <a:lstStyle/>
                    <a:p>
                      <a:pPr algn="l" fontAlgn="ctr"/>
                      <a:r>
                        <a:rPr lang="tr-TR" sz="1050" b="0" i="0" u="none" strike="noStrike" dirty="0" smtClean="0">
                          <a:solidFill>
                            <a:srgbClr val="000000"/>
                          </a:solidFill>
                          <a:effectLst/>
                          <a:latin typeface="Calibri" panose="020F0502020204030204" pitchFamily="34" charset="0"/>
                        </a:rPr>
                        <a:t>G6- Kalite kültürünün öğrenciler arasında yaygınlaştırılması sağlamak adına öğrenci topluluğumuzun varlığı </a:t>
                      </a:r>
                      <a:endParaRPr lang="tr-TR" sz="105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49319">
                <a:tc>
                  <a:txBody>
                    <a:bodyPr/>
                    <a:lstStyle/>
                    <a:p>
                      <a:pPr algn="l" fontAlgn="ctr"/>
                      <a:r>
                        <a:rPr lang="tr-TR" sz="1050" b="0" i="0" u="none" strike="noStrike" dirty="0" smtClean="0">
                          <a:solidFill>
                            <a:srgbClr val="000000"/>
                          </a:solidFill>
                          <a:effectLst/>
                          <a:latin typeface="Calibri" panose="020F0502020204030204" pitchFamily="34" charset="0"/>
                        </a:rPr>
                        <a:t>G7-Dokümante edilmiş bilginin düzgün organize edilmesi </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73011">
                <a:tc>
                  <a:txBody>
                    <a:bodyPr/>
                    <a:lstStyle/>
                    <a:p>
                      <a:pPr algn="l" fontAlgn="ctr"/>
                      <a:r>
                        <a:rPr lang="tr-TR" sz="1050" b="0" i="0" u="none" strike="noStrike" dirty="0" smtClean="0">
                          <a:solidFill>
                            <a:srgbClr val="000000"/>
                          </a:solidFill>
                          <a:effectLst/>
                          <a:latin typeface="Calibri" panose="020F0502020204030204" pitchFamily="34" charset="0"/>
                        </a:rPr>
                        <a:t>G8- Koordinatör, Şef, Personel ve kısmi zamanlı öğrencilerden oluşan bir ekip bulunması</a:t>
                      </a:r>
                      <a:r>
                        <a:rPr lang="tr-TR" sz="105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242334">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panose="020F0502020204030204"/>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4" name="Resim 3"/>
          <p:cNvPicPr>
            <a:picLocks noChangeAspect="1"/>
          </p:cNvPicPr>
          <p:nvPr/>
        </p:nvPicPr>
        <p:blipFill>
          <a:blip r:embed="rId3"/>
          <a:stretch>
            <a:fillRect/>
          </a:stretch>
        </p:blipFill>
        <p:spPr>
          <a:xfrm>
            <a:off x="148045" y="1570537"/>
            <a:ext cx="8841991" cy="4325166"/>
          </a:xfrm>
          <a:prstGeom prst="rect">
            <a:avLst/>
          </a:prstGeom>
        </p:spPr>
      </p:pic>
    </p:spTree>
    <p:extLst>
      <p:ext uri="{BB962C8B-B14F-4D97-AF65-F5344CB8AC3E}">
        <p14:creationId xmlns:p14="http://schemas.microsoft.com/office/powerpoint/2010/main" val="393354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panose="020F0502020204030204"/>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2" name="Resim 1"/>
          <p:cNvPicPr>
            <a:picLocks noChangeAspect="1"/>
          </p:cNvPicPr>
          <p:nvPr/>
        </p:nvPicPr>
        <p:blipFill>
          <a:blip r:embed="rId3"/>
          <a:stretch>
            <a:fillRect/>
          </a:stretch>
        </p:blipFill>
        <p:spPr>
          <a:xfrm>
            <a:off x="145819" y="1780494"/>
            <a:ext cx="8836212" cy="3618820"/>
          </a:xfrm>
          <a:prstGeom prst="rect">
            <a:avLst/>
          </a:prstGeom>
        </p:spPr>
      </p:pic>
    </p:spTree>
    <p:extLst>
      <p:ext uri="{BB962C8B-B14F-4D97-AF65-F5344CB8AC3E}">
        <p14:creationId xmlns:p14="http://schemas.microsoft.com/office/powerpoint/2010/main" val="356987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p:cNvGraphicFramePr>
            <a:graphicFrameLocks noGrp="1"/>
          </p:cNvGraphicFramePr>
          <p:nvPr>
            <p:extLst>
              <p:ext uri="{D42A27DB-BD31-4B8C-83A1-F6EECF244321}">
                <p14:modId xmlns:p14="http://schemas.microsoft.com/office/powerpoint/2010/main" val="1701449711"/>
              </p:ext>
            </p:extLst>
          </p:nvPr>
        </p:nvGraphicFramePr>
        <p:xfrm>
          <a:off x="1960776" y="1350237"/>
          <a:ext cx="5090473" cy="6407865"/>
        </p:xfrm>
        <a:graphic>
          <a:graphicData uri="http://schemas.openxmlformats.org/drawingml/2006/table">
            <a:tbl>
              <a:tblPr/>
              <a:tblGrid>
                <a:gridCol w="968518">
                  <a:extLst>
                    <a:ext uri="{9D8B030D-6E8A-4147-A177-3AD203B41FA5}">
                      <a16:colId xmlns:a16="http://schemas.microsoft.com/office/drawing/2014/main" val="20000"/>
                    </a:ext>
                  </a:extLst>
                </a:gridCol>
                <a:gridCol w="1024443">
                  <a:extLst>
                    <a:ext uri="{9D8B030D-6E8A-4147-A177-3AD203B41FA5}">
                      <a16:colId xmlns:a16="http://schemas.microsoft.com/office/drawing/2014/main" val="20001"/>
                    </a:ext>
                  </a:extLst>
                </a:gridCol>
                <a:gridCol w="1032504">
                  <a:extLst>
                    <a:ext uri="{9D8B030D-6E8A-4147-A177-3AD203B41FA5}">
                      <a16:colId xmlns:a16="http://schemas.microsoft.com/office/drawing/2014/main" val="20002"/>
                    </a:ext>
                  </a:extLst>
                </a:gridCol>
                <a:gridCol w="1032504">
                  <a:extLst>
                    <a:ext uri="{9D8B030D-6E8A-4147-A177-3AD203B41FA5}">
                      <a16:colId xmlns:a16="http://schemas.microsoft.com/office/drawing/2014/main" val="20003"/>
                    </a:ext>
                  </a:extLst>
                </a:gridCol>
                <a:gridCol w="1032504">
                  <a:extLst>
                    <a:ext uri="{9D8B030D-6E8A-4147-A177-3AD203B41FA5}">
                      <a16:colId xmlns:a16="http://schemas.microsoft.com/office/drawing/2014/main" val="20004"/>
                    </a:ext>
                  </a:extLst>
                </a:gridCol>
              </a:tblGrid>
              <a:tr h="16483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638">
                <a:tc>
                  <a:txBody>
                    <a:bodyPr/>
                    <a:lstStyle/>
                    <a:p>
                      <a:pPr algn="ctr" fontAlgn="ctr"/>
                      <a:r>
                        <a:rPr lang="tr-TR" sz="1400" b="0" i="0" u="none" strike="noStrike" dirty="0" smtClean="0">
                          <a:solidFill>
                            <a:srgbClr val="000000"/>
                          </a:solidFill>
                          <a:effectLst/>
                          <a:latin typeface="Calibri" panose="020F0502020204030204" pitchFamily="34" charset="0"/>
                        </a:rPr>
                        <a:t>KYS</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Yazılımın</a:t>
                      </a:r>
                      <a:r>
                        <a:rPr lang="tr-TR" sz="1400" b="0" i="0" u="none" strike="noStrike" baseline="0" dirty="0" smtClean="0">
                          <a:solidFill>
                            <a:srgbClr val="000000"/>
                          </a:solidFill>
                          <a:effectLst/>
                          <a:latin typeface="Calibri" panose="020F0502020204030204" pitchFamily="34" charset="0"/>
                        </a:rPr>
                        <a:t> iyileştirilmesi </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71344">
                <a:tc>
                  <a:txBody>
                    <a:bodyPr/>
                    <a:lstStyle/>
                    <a:p>
                      <a:pPr algn="ctr" fontAlgn="ctr"/>
                      <a:r>
                        <a:rPr lang="tr-TR" sz="1400" b="0" i="0" u="none" strike="noStrike" dirty="0" smtClean="0">
                          <a:solidFill>
                            <a:srgbClr val="000000"/>
                          </a:solidFill>
                          <a:effectLst/>
                          <a:latin typeface="Calibri" panose="020F0502020204030204" pitchFamily="34" charset="0"/>
                        </a:rPr>
                        <a:t>APBS</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Sistemlerin birbiriyle konuşabilmesi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91932">
                <a:tc>
                  <a:txBody>
                    <a:bodyPr/>
                    <a:lstStyle/>
                    <a:p>
                      <a:pPr algn="ctr" fontAlgn="ctr"/>
                      <a:r>
                        <a:rPr lang="tr-TR" sz="1400" b="0" i="0" u="none" strike="noStrike" dirty="0" smtClean="0">
                          <a:solidFill>
                            <a:srgbClr val="000000"/>
                          </a:solidFill>
                          <a:effectLst/>
                          <a:latin typeface="Calibri" panose="020F0502020204030204" pitchFamily="34" charset="0"/>
                        </a:rPr>
                        <a:t>Laptop</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KK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3</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91932">
                <a:tc>
                  <a:txBody>
                    <a:bodyPr/>
                    <a:lstStyle/>
                    <a:p>
                      <a:pPr algn="ctr" fontAlgn="ctr"/>
                      <a:r>
                        <a:rPr lang="tr-TR" sz="1400" b="0" i="0" u="none" strike="noStrike" dirty="0" smtClean="0">
                          <a:solidFill>
                            <a:srgbClr val="000000"/>
                          </a:solidFill>
                          <a:effectLst/>
                          <a:latin typeface="Calibri" panose="020F0502020204030204" pitchFamily="34" charset="0"/>
                        </a:rPr>
                        <a:t>Yazıcı</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KK</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71344">
                <a:tc>
                  <a:txBody>
                    <a:bodyPr/>
                    <a:lstStyle/>
                    <a:p>
                      <a:pPr algn="ctr" fontAlgn="ctr"/>
                      <a:r>
                        <a:rPr lang="tr-TR" sz="1400" b="0" i="0" u="none" strike="noStrike" dirty="0" smtClean="0">
                          <a:solidFill>
                            <a:srgbClr val="000000"/>
                          </a:solidFill>
                          <a:effectLst/>
                          <a:latin typeface="Calibri" panose="020F0502020204030204" pitchFamily="34" charset="0"/>
                        </a:rPr>
                        <a:t>Kalite Personeli</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KK</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ISO ve YÖKAK </a:t>
                      </a:r>
                      <a:r>
                        <a:rPr lang="tr-TR" sz="1400" b="0" i="0" u="none" strike="noStrike" dirty="0" err="1" smtClean="0">
                          <a:solidFill>
                            <a:srgbClr val="000000"/>
                          </a:solidFill>
                          <a:effectLst/>
                          <a:latin typeface="Calibri" panose="020F0502020204030204" pitchFamily="34" charset="0"/>
                        </a:rPr>
                        <a:t>süreçleirnde</a:t>
                      </a:r>
                      <a:r>
                        <a:rPr lang="tr-TR" sz="1400" b="0" i="0" u="none" strike="noStrike" dirty="0" smtClean="0">
                          <a:solidFill>
                            <a:srgbClr val="000000"/>
                          </a:solidFill>
                          <a:effectLst/>
                          <a:latin typeface="Calibri" panose="020F0502020204030204" pitchFamily="34" charset="0"/>
                        </a:rPr>
                        <a:t> destek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330169">
                <a:tc>
                  <a:txBody>
                    <a:bodyPr/>
                    <a:lstStyle/>
                    <a:p>
                      <a:pPr algn="ctr" fontAlgn="ctr"/>
                      <a:r>
                        <a:rPr lang="tr-TR" sz="1400" b="0" i="0" u="none" strike="noStrike" dirty="0" smtClean="0">
                          <a:solidFill>
                            <a:srgbClr val="000000"/>
                          </a:solidFill>
                          <a:effectLst/>
                          <a:latin typeface="Calibri" panose="020F0502020204030204" pitchFamily="34" charset="0"/>
                        </a:rPr>
                        <a:t>Kalite Ofisi</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KK</a:t>
                      </a: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Kütüphanede</a:t>
                      </a:r>
                      <a:r>
                        <a:rPr lang="tr-TR" sz="1400" b="0" i="0" u="none" strike="noStrike" baseline="0" dirty="0" smtClean="0">
                          <a:solidFill>
                            <a:srgbClr val="000000"/>
                          </a:solidFill>
                          <a:effectLst/>
                          <a:latin typeface="Calibri" panose="020F0502020204030204" pitchFamily="34" charset="0"/>
                        </a:rPr>
                        <a:t> bulunan yeni yerinin daha önce Grup Çalışma Odası amaçlı kullanılması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81638">
                <a:tc>
                  <a:txBody>
                    <a:bodyPr/>
                    <a:lstStyle/>
                    <a:p>
                      <a:pPr algn="ctr" fontAlgn="ctr"/>
                      <a:r>
                        <a:rPr lang="tr-TR" sz="1400" b="0" i="0" u="none" strike="noStrike" dirty="0" smtClean="0">
                          <a:solidFill>
                            <a:srgbClr val="000000"/>
                          </a:solidFill>
                          <a:effectLst/>
                          <a:latin typeface="Calibri" panose="020F0502020204030204" pitchFamily="34" charset="0"/>
                        </a:rPr>
                        <a:t>Kalite</a:t>
                      </a:r>
                      <a:r>
                        <a:rPr lang="tr-TR" sz="1400" b="0" i="0" u="none" strike="noStrike" baseline="0" dirty="0" smtClean="0">
                          <a:solidFill>
                            <a:srgbClr val="000000"/>
                          </a:solidFill>
                          <a:effectLst/>
                          <a:latin typeface="Calibri" panose="020F0502020204030204" pitchFamily="34" charset="0"/>
                        </a:rPr>
                        <a:t> Ofisi Perdesi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Ofisin güneş</a:t>
                      </a:r>
                      <a:r>
                        <a:rPr lang="tr-TR" sz="1400" b="0" i="0" u="none" strike="noStrike" baseline="0" dirty="0" smtClean="0">
                          <a:solidFill>
                            <a:srgbClr val="000000"/>
                          </a:solidFill>
                          <a:effectLst/>
                          <a:latin typeface="Calibri" panose="020F0502020204030204" pitchFamily="34" charset="0"/>
                        </a:rPr>
                        <a:t> alması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571344">
                <a:tc>
                  <a:txBody>
                    <a:bodyPr/>
                    <a:lstStyle/>
                    <a:p>
                      <a:pPr algn="ctr" fontAlgn="ctr"/>
                      <a:r>
                        <a:rPr lang="tr-TR" sz="1400" b="0" i="0" u="none" strike="noStrike" dirty="0" smtClean="0">
                          <a:solidFill>
                            <a:srgbClr val="000000"/>
                          </a:solidFill>
                          <a:effectLst/>
                          <a:latin typeface="Calibri" panose="020F0502020204030204" pitchFamily="34" charset="0"/>
                        </a:rPr>
                        <a:t>Kalite Ofisi Personeli isim levhası</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Kalite Şefi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91932">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191932">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191932">
                <a:tc>
                  <a:txBody>
                    <a:bodyPr/>
                    <a:lstStyle/>
                    <a:p>
                      <a:pPr algn="ctr" fontAlgn="ct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191932">
                <a:tc>
                  <a:txBody>
                    <a:bodyPr/>
                    <a:lstStyle/>
                    <a:p>
                      <a:pPr algn="ctr" fontAlgn="ct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91932">
                <a:tc>
                  <a:txBody>
                    <a:bodyPr/>
                    <a:lstStyle/>
                    <a:p>
                      <a:pPr algn="ctr" fontAlgn="ctr"/>
                      <a:endParaRPr lang="tr-TR" sz="1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191932">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472038555"/>
              </p:ext>
            </p:extLst>
          </p:nvPr>
        </p:nvGraphicFramePr>
        <p:xfrm>
          <a:off x="545122" y="1801446"/>
          <a:ext cx="8203223" cy="2021840"/>
        </p:xfrm>
        <a:graphic>
          <a:graphicData uri="http://schemas.openxmlformats.org/drawingml/2006/table">
            <a:tbl>
              <a:tblPr firstRow="1" bandRow="1">
                <a:tableStyleId>{3B4B98B0-60AC-42C2-AFA5-B58CD77FA1E5}</a:tableStyleId>
              </a:tblPr>
              <a:tblGrid>
                <a:gridCol w="7994943">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r>
                        <a:rPr lang="tr-TR" b="0" baseline="0" dirty="0" smtClean="0">
                          <a:solidFill>
                            <a:srgbClr val="0C0D0D"/>
                          </a:solidFill>
                        </a:rPr>
                        <a:t>F2-Denetleyici ve yol gösterici bir sistem olması açısından Yüksek Öğretim Kalite Kurulu (YÖKAK)'</a:t>
                      </a:r>
                      <a:r>
                        <a:rPr lang="tr-TR" b="0" baseline="0" dirty="0" err="1" smtClean="0">
                          <a:solidFill>
                            <a:srgbClr val="0C0D0D"/>
                          </a:solidFill>
                        </a:rPr>
                        <a:t>nun</a:t>
                      </a:r>
                      <a:r>
                        <a:rPr lang="tr-TR" b="0" baseline="0" dirty="0" smtClean="0">
                          <a:solidFill>
                            <a:srgbClr val="0C0D0D"/>
                          </a:solidFill>
                        </a:rPr>
                        <a:t> varlığı (T-1)</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Termin Tarihi </a:t>
                      </a:r>
                      <a:r>
                        <a:rPr lang="tr-TR" baseline="0" dirty="0" smtClean="0">
                          <a:solidFill>
                            <a:srgbClr val="0C0D0D"/>
                          </a:solidFill>
                        </a:rPr>
                        <a:t>: 15.06.2024</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Sorumlu</a:t>
                      </a:r>
                      <a:r>
                        <a:rPr lang="tr-TR" b="1" baseline="0" dirty="0">
                          <a:solidFill>
                            <a:srgbClr val="0C0D0D"/>
                          </a:solidFill>
                        </a:rPr>
                        <a:t> Birim </a:t>
                      </a:r>
                      <a:r>
                        <a:rPr lang="tr-TR" baseline="0" dirty="0" smtClean="0">
                          <a:solidFill>
                            <a:srgbClr val="0C0D0D"/>
                          </a:solidFill>
                        </a:rPr>
                        <a:t>: Kalite Koordinatörlüğü</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Önleyici Faaliyet </a:t>
                      </a:r>
                      <a:r>
                        <a:rPr lang="tr-TR" dirty="0" smtClean="0">
                          <a:solidFill>
                            <a:srgbClr val="0C0D0D"/>
                          </a:solidFill>
                        </a:rPr>
                        <a:t>: 1</a:t>
                      </a:r>
                      <a:r>
                        <a:rPr lang="tr-TR" baseline="0" dirty="0" smtClean="0">
                          <a:solidFill>
                            <a:srgbClr val="0C0D0D"/>
                          </a:solidFill>
                        </a:rPr>
                        <a:t> i Akademik diğeri İdari olmak üzere 2 YÖKAK Değerlendiricisi, 5</a:t>
                      </a:r>
                      <a:r>
                        <a:rPr lang="tr-TR" dirty="0" smtClean="0">
                          <a:solidFill>
                            <a:srgbClr val="0C0D0D"/>
                          </a:solidFill>
                        </a:rPr>
                        <a:t> ISO 9001 </a:t>
                      </a:r>
                      <a:r>
                        <a:rPr lang="tr-TR" dirty="0" err="1" smtClean="0">
                          <a:solidFill>
                            <a:srgbClr val="0C0D0D"/>
                          </a:solidFill>
                        </a:rPr>
                        <a:t>BaşDenetçilik</a:t>
                      </a:r>
                      <a:r>
                        <a:rPr lang="tr-TR" dirty="0" smtClean="0">
                          <a:solidFill>
                            <a:srgbClr val="0C0D0D"/>
                          </a:solidFill>
                        </a:rPr>
                        <a:t> eğitimi almış personel ,</a:t>
                      </a:r>
                      <a:r>
                        <a:rPr lang="tr-TR" baseline="0" dirty="0" smtClean="0">
                          <a:solidFill>
                            <a:srgbClr val="0C0D0D"/>
                          </a:solidFill>
                        </a:rPr>
                        <a:t> 37</a:t>
                      </a:r>
                      <a:r>
                        <a:rPr lang="tr-TR" dirty="0" smtClean="0">
                          <a:solidFill>
                            <a:srgbClr val="0C0D0D"/>
                          </a:solidFill>
                        </a:rPr>
                        <a:t> İç Denetçi.</a:t>
                      </a:r>
                      <a:endParaRPr lang="tr-TR" dirty="0">
                        <a:solidFill>
                          <a:srgbClr val="0C0D0D"/>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11" name="Tablo 10"/>
          <p:cNvGraphicFramePr>
            <a:graphicFrameLocks noGrp="1"/>
          </p:cNvGraphicFramePr>
          <p:nvPr>
            <p:extLst>
              <p:ext uri="{D42A27DB-BD31-4B8C-83A1-F6EECF244321}">
                <p14:modId xmlns:p14="http://schemas.microsoft.com/office/powerpoint/2010/main" val="1325428984"/>
              </p:ext>
            </p:extLst>
          </p:nvPr>
        </p:nvGraphicFramePr>
        <p:xfrm>
          <a:off x="545122" y="3826189"/>
          <a:ext cx="8203223" cy="1483360"/>
        </p:xfrm>
        <a:graphic>
          <a:graphicData uri="http://schemas.openxmlformats.org/drawingml/2006/table">
            <a:tbl>
              <a:tblPr firstRow="1" bandRow="1">
                <a:tableStyleId>{3B4B98B0-60AC-42C2-AFA5-B58CD77FA1E5}</a:tableStyleId>
              </a:tblPr>
              <a:tblGrid>
                <a:gridCol w="7994943">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r>
                        <a:rPr lang="tr-TR" b="0" baseline="0" dirty="0" smtClean="0">
                          <a:solidFill>
                            <a:srgbClr val="0C0D0D"/>
                          </a:solidFill>
                        </a:rPr>
                        <a:t>Z3-Sistemlerin birbirine entegre olmaması</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Termin Tarihi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Sorumlu</a:t>
                      </a:r>
                      <a:r>
                        <a:rPr lang="tr-TR" b="1" baseline="0" dirty="0">
                          <a:solidFill>
                            <a:srgbClr val="0C0D0D"/>
                          </a:solidFill>
                        </a:rPr>
                        <a:t> Birim </a:t>
                      </a:r>
                      <a:r>
                        <a:rPr lang="tr-TR" baseline="0" dirty="0" smtClean="0">
                          <a:solidFill>
                            <a:srgbClr val="0C0D0D"/>
                          </a:solidFill>
                        </a:rPr>
                        <a:t>: Kalite Koordinatörlüğü</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Önleyici Faaliyet </a:t>
                      </a:r>
                      <a:r>
                        <a:rPr lang="tr-TR" dirty="0" smtClean="0">
                          <a:solidFill>
                            <a:srgbClr val="0C0D0D"/>
                          </a:solidFill>
                        </a:rPr>
                        <a:t>: Bilgi İşlem</a:t>
                      </a:r>
                      <a:r>
                        <a:rPr lang="tr-TR" baseline="0" dirty="0" smtClean="0">
                          <a:solidFill>
                            <a:srgbClr val="0C0D0D"/>
                          </a:solidFill>
                        </a:rPr>
                        <a:t> Müdürlüğü ile görüşüldü.</a:t>
                      </a:r>
                      <a:endParaRPr lang="tr-TR" dirty="0">
                        <a:solidFill>
                          <a:srgbClr val="0C0D0D"/>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74294791"/>
              </p:ext>
            </p:extLst>
          </p:nvPr>
        </p:nvGraphicFramePr>
        <p:xfrm>
          <a:off x="545122" y="1801446"/>
          <a:ext cx="8203223" cy="2296160"/>
        </p:xfrm>
        <a:graphic>
          <a:graphicData uri="http://schemas.openxmlformats.org/drawingml/2006/table">
            <a:tbl>
              <a:tblPr firstRow="1" bandRow="1">
                <a:tableStyleId>{3B4B98B0-60AC-42C2-AFA5-B58CD77FA1E5}</a:tableStyleId>
              </a:tblPr>
              <a:tblGrid>
                <a:gridCol w="7994943">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r>
                        <a:rPr lang="tr-TR" b="0" baseline="0" dirty="0" smtClean="0">
                          <a:solidFill>
                            <a:srgbClr val="0C0D0D"/>
                          </a:solidFill>
                        </a:rPr>
                        <a:t>Z5- İdari kadroda bulunan "İç </a:t>
                      </a:r>
                      <a:r>
                        <a:rPr lang="tr-TR" b="0" baseline="0" dirty="0" err="1" smtClean="0">
                          <a:solidFill>
                            <a:srgbClr val="0C0D0D"/>
                          </a:solidFill>
                        </a:rPr>
                        <a:t>Denetçi"lerin</a:t>
                      </a:r>
                      <a:r>
                        <a:rPr lang="tr-TR" b="0" baseline="0" dirty="0" smtClean="0">
                          <a:solidFill>
                            <a:srgbClr val="0C0D0D"/>
                          </a:solidFill>
                        </a:rPr>
                        <a:t> denetim yapmaları için teşvik edici herhangi bir takdir mekanizmasının bulunmaması</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Termin Tarihi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Sorumlu</a:t>
                      </a:r>
                      <a:r>
                        <a:rPr lang="tr-TR" b="1" baseline="0" dirty="0">
                          <a:solidFill>
                            <a:srgbClr val="0C0D0D"/>
                          </a:solidFill>
                        </a:rPr>
                        <a:t> Birim </a:t>
                      </a:r>
                      <a:r>
                        <a:rPr lang="tr-TR" baseline="0" dirty="0" smtClean="0">
                          <a:solidFill>
                            <a:srgbClr val="0C0D0D"/>
                          </a:solidFill>
                        </a:rPr>
                        <a:t>: Kalite Koordinatörlüğü</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defRPr/>
                      </a:pPr>
                      <a:r>
                        <a:rPr lang="tr-TR" b="1" dirty="0">
                          <a:solidFill>
                            <a:srgbClr val="0C0D0D"/>
                          </a:solidFill>
                        </a:rPr>
                        <a:t>Önleyici Faaliyet </a:t>
                      </a:r>
                      <a:r>
                        <a:rPr lang="tr-TR" dirty="0" smtClean="0">
                          <a:solidFill>
                            <a:srgbClr val="0C0D0D"/>
                          </a:solidFill>
                        </a:rPr>
                        <a:t>: İdari İç denetçilerin performansları değerlendirilirken  denetim yapma </a:t>
                      </a:r>
                      <a:r>
                        <a:rPr lang="tr-TR" smtClean="0">
                          <a:solidFill>
                            <a:srgbClr val="0C0D0D"/>
                          </a:solidFill>
                        </a:rPr>
                        <a:t>yeteneklerinin göz önünde </a:t>
                      </a:r>
                      <a:r>
                        <a:rPr lang="tr-TR" dirty="0" smtClean="0">
                          <a:solidFill>
                            <a:srgbClr val="0C0D0D"/>
                          </a:solidFill>
                        </a:rPr>
                        <a:t>bulundurulmasının önerilmesi hakkında İnsan</a:t>
                      </a:r>
                      <a:r>
                        <a:rPr lang="tr-TR" baseline="0" dirty="0" smtClean="0">
                          <a:solidFill>
                            <a:srgbClr val="0C0D0D"/>
                          </a:solidFill>
                        </a:rPr>
                        <a:t> Kaynakları ile görüşüldü. </a:t>
                      </a:r>
                      <a:endParaRPr lang="tr-TR" dirty="0">
                        <a:solidFill>
                          <a:srgbClr val="0C0D0D"/>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4354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p:nvPr/>
        </p:nvGraphicFramePr>
        <p:xfrm>
          <a:off x="1572786" y="2057399"/>
          <a:ext cx="6145624" cy="340137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139</TotalTime>
  <Words>864</Words>
  <Application>Microsoft Office PowerPoint</Application>
  <PresentationFormat>Ekran Gösterisi (4:3)</PresentationFormat>
  <Paragraphs>146</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FARKLI VE İYİ UYGULAMA ÖRNEKLERİ</vt:lpstr>
      <vt:lpstr>FARKLI VE İYİ UYGULAMA ÖRNEKLERİ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Abu Kalite Yönetimi</cp:lastModifiedBy>
  <cp:revision>77</cp:revision>
  <dcterms:created xsi:type="dcterms:W3CDTF">2020-01-20T10:44:00Z</dcterms:created>
  <dcterms:modified xsi:type="dcterms:W3CDTF">2024-05-30T11:43:04Z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5AA6B7C879A54F8A9503DAF28DAB2338_12</vt:lpwstr>
  </property>
  <property fmtid="{D5CDD505-2E9C-101B-9397-08002B2CF9AE}" pid="3" name="KSOProductBuildVer">
    <vt:lpwstr>1033-12.2.0.16909</vt:lpwstr>
  </property>
</Properties>
</file>