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88" r:id="rId3"/>
    <p:sldId id="347" r:id="rId4"/>
    <p:sldId id="375" r:id="rId5"/>
    <p:sldId id="346" r:id="rId6"/>
    <p:sldId id="365" r:id="rId7"/>
    <p:sldId id="376" r:id="rId8"/>
    <p:sldId id="320" r:id="rId9"/>
    <p:sldId id="363" r:id="rId10"/>
    <p:sldId id="285" r:id="rId11"/>
    <p:sldId id="377" r:id="rId12"/>
    <p:sldId id="353" r:id="rId13"/>
    <p:sldId id="378" r:id="rId14"/>
    <p:sldId id="373" r:id="rId15"/>
    <p:sldId id="374" r:id="rId16"/>
    <p:sldId id="352" r:id="rId17"/>
    <p:sldId id="357" r:id="rId18"/>
    <p:sldId id="304" r:id="rId19"/>
    <p:sldId id="379" r:id="rId20"/>
    <p:sldId id="380" r:id="rId21"/>
    <p:sldId id="359" r:id="rId22"/>
    <p:sldId id="360" r:id="rId23"/>
    <p:sldId id="361" r:id="rId24"/>
    <p:sldId id="362" r:id="rId25"/>
    <p:sldId id="278"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47"/>
            <p14:sldId id="375"/>
            <p14:sldId id="346"/>
            <p14:sldId id="365"/>
            <p14:sldId id="376"/>
            <p14:sldId id="320"/>
            <p14:sldId id="363"/>
            <p14:sldId id="285"/>
            <p14:sldId id="377"/>
            <p14:sldId id="353"/>
            <p14:sldId id="378"/>
            <p14:sldId id="373"/>
            <p14:sldId id="374"/>
            <p14:sldId id="352"/>
            <p14:sldId id="357"/>
            <p14:sldId id="304"/>
            <p14:sldId id="379"/>
            <p14:sldId id="380"/>
            <p14:sldId id="359"/>
            <p14:sldId id="360"/>
            <p14:sldId id="361"/>
            <p14:sldId id="362"/>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303"/>
    <a:srgbClr val="0C0D0D"/>
    <a:srgbClr val="001626"/>
    <a:srgbClr val="7AEE32"/>
    <a:srgbClr val="E626AF"/>
    <a:srgbClr val="1F0620"/>
    <a:srgbClr val="020424"/>
    <a:srgbClr val="D9D9D9"/>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320" y="2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28.05.2024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28.05.2024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28.05.2024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28.05.2024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28.05.2024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28.05.2024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28.05.2024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28.05.2024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28.05.2024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28.05.2024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28.05.2024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28.05.2024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28.05.2024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28.05.2024</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28.05.2024</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28.05.2024</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28.05.2024</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28.05.2024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28.05.2024</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erasmusbasvuru.ua.gov.tr/" TargetMode="External"/><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ewp-dashboard.eu/"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843807" y="5512332"/>
            <a:ext cx="4196089" cy="430887"/>
          </a:xfrm>
          <a:prstGeom prst="rect">
            <a:avLst/>
          </a:prstGeom>
          <a:noFill/>
        </p:spPr>
        <p:txBody>
          <a:bodyPr wrap="square" rtlCol="0">
            <a:spAutoFit/>
          </a:bodyPr>
          <a:lstStyle/>
          <a:p>
            <a:r>
              <a:rPr lang="tr-TR" sz="2200" b="1" dirty="0" smtClean="0">
                <a:solidFill>
                  <a:schemeClr val="accent5">
                    <a:lumMod val="50000"/>
                  </a:schemeClr>
                </a:solidFill>
              </a:rPr>
              <a:t>ERASMUS KOORDİNATÖRLÜĞÜ</a:t>
            </a:r>
            <a:endParaRPr lang="tr-TR" sz="2800" b="1" dirty="0">
              <a:solidFill>
                <a:schemeClr val="accent5">
                  <a:lumMod val="50000"/>
                </a:schemeClr>
              </a:solidFill>
            </a:endParaRP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a:t>
            </a:r>
            <a:r>
              <a:rPr lang="tr-TR" sz="3200" b="1" spc="50" dirty="0" smtClean="0">
                <a:ln w="0"/>
                <a:solidFill>
                  <a:schemeClr val="tx2">
                    <a:lumMod val="50000"/>
                  </a:schemeClr>
                </a:solidFill>
                <a:effectLst>
                  <a:innerShdw blurRad="63500" dist="50800" dir="13500000">
                    <a:srgbClr val="000000">
                      <a:alpha val="50000"/>
                    </a:srgbClr>
                  </a:innerShdw>
                </a:effectLst>
                <a:latin typeface="Calibri"/>
                <a:ea typeface="+mj-ea"/>
                <a:cs typeface="Calibri"/>
              </a:rPr>
              <a:t>2023- 2024 EĞİTİM-ÖĞRETİM YILI YÖNETİMİN</a:t>
            </a: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
        <p:nvSpPr>
          <p:cNvPr id="6" name="Slayt Numarası Yer Tutucusu 3"/>
          <p:cNvSpPr>
            <a:spLocks noGrp="1"/>
          </p:cNvSpPr>
          <p:nvPr>
            <p:ph type="sldNum" sz="quarter" idx="12"/>
          </p:nvPr>
        </p:nvSpPr>
        <p:spPr>
          <a:xfrm>
            <a:off x="7766431" y="295736"/>
            <a:ext cx="628813" cy="767687"/>
          </a:xfrm>
        </p:spPr>
        <p:txBody>
          <a:bodyPr/>
          <a:lstStyle/>
          <a:p>
            <a:r>
              <a:rPr lang="tr-TR" dirty="0" smtClean="0"/>
              <a:t>1</a:t>
            </a:r>
            <a:endParaRPr lang="tr-TR" dirty="0"/>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dirty="0"/>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1809536148"/>
              </p:ext>
            </p:extLst>
          </p:nvPr>
        </p:nvGraphicFramePr>
        <p:xfrm>
          <a:off x="533400" y="1491920"/>
          <a:ext cx="8203223" cy="22961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r>
                        <a:rPr lang="tr-TR" baseline="0" dirty="0" smtClean="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dirty="0" smtClean="0">
                          <a:solidFill>
                            <a:srgbClr val="0C0D0D"/>
                          </a:solidFill>
                          <a:latin typeface="+mn-lt"/>
                          <a:ea typeface="+mn-ea"/>
                          <a:cs typeface="+mn-cs"/>
                        </a:rPr>
                        <a:t>Erasmus dışında değişim programının olmaması (ikili anlaşma protokolleri kapsamında gerçekleştirilen değişim programı hariç) (Z5)</a:t>
                      </a:r>
                      <a:endParaRPr lang="tr-TR" sz="1800" b="1"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800" kern="1200" dirty="0" smtClean="0">
                          <a:solidFill>
                            <a:srgbClr val="0C0D0D"/>
                          </a:solidFill>
                          <a:latin typeface="+mn-lt"/>
                          <a:ea typeface="+mn-ea"/>
                          <a:cs typeface="+mn-cs"/>
                        </a:rPr>
                        <a:t>15.07.2024</a:t>
                      </a:r>
                      <a:endParaRPr lang="tr-TR" sz="1800"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algn="l" defTabSz="457207" rtl="0" eaLnBrk="1" latinLnBrk="0" hangingPunct="1"/>
                      <a:r>
                        <a:rPr lang="tr-TR" sz="1800" kern="1200" dirty="0" smtClean="0">
                          <a:solidFill>
                            <a:srgbClr val="0C0D0D"/>
                          </a:solidFill>
                          <a:latin typeface="+mn-lt"/>
                          <a:ea typeface="+mn-ea"/>
                          <a:cs typeface="+mn-cs"/>
                        </a:rPr>
                        <a:t>Erasmus Koordinatörlüğü</a:t>
                      </a:r>
                      <a:endParaRPr lang="tr-TR" sz="1800"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800" kern="1200" dirty="0" smtClean="0">
                          <a:solidFill>
                            <a:srgbClr val="0C0D0D"/>
                          </a:solidFill>
                          <a:latin typeface="+mn-lt"/>
                          <a:ea typeface="+mn-ea"/>
                          <a:cs typeface="+mn-cs"/>
                        </a:rPr>
                        <a:t>Yeni değişim programlarına başlanması için görüşmeler gerçekleştirilecek.</a:t>
                      </a:r>
                      <a:endParaRPr lang="tr-TR" sz="1800"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1100877857"/>
              </p:ext>
            </p:extLst>
          </p:nvPr>
        </p:nvGraphicFramePr>
        <p:xfrm>
          <a:off x="545121" y="3939938"/>
          <a:ext cx="8203223" cy="14833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r>
                        <a:rPr lang="tr-TR" baseline="0" dirty="0" smtClean="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b="1" kern="1200" dirty="0" smtClean="0">
                          <a:solidFill>
                            <a:srgbClr val="0C0D0D"/>
                          </a:solidFill>
                          <a:latin typeface="+mn-lt"/>
                          <a:ea typeface="+mn-ea"/>
                          <a:cs typeface="+mn-cs"/>
                        </a:rPr>
                        <a:t>Web sitesinin zayıf olması (Z4)</a:t>
                      </a:r>
                      <a:endParaRPr lang="tr-TR" sz="1800" b="1"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800" kern="1200" dirty="0" smtClean="0">
                          <a:solidFill>
                            <a:srgbClr val="0C0D0D"/>
                          </a:solidFill>
                          <a:latin typeface="+mn-lt"/>
                          <a:ea typeface="+mn-ea"/>
                          <a:cs typeface="+mn-cs"/>
                        </a:rPr>
                        <a:t>26.12.2024</a:t>
                      </a:r>
                      <a:endParaRPr lang="tr-TR" sz="1800"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800" kern="1200" dirty="0" smtClean="0">
                          <a:solidFill>
                            <a:srgbClr val="0C0D0D"/>
                          </a:solidFill>
                          <a:latin typeface="+mn-lt"/>
                          <a:ea typeface="+mn-ea"/>
                          <a:cs typeface="+mn-cs"/>
                        </a:rPr>
                        <a:t>Erasmus </a:t>
                      </a:r>
                      <a:r>
                        <a:rPr lang="tr-TR" sz="1800" kern="1200" dirty="0" smtClean="0">
                          <a:solidFill>
                            <a:srgbClr val="0C0D0D"/>
                          </a:solidFill>
                          <a:latin typeface="+mn-lt"/>
                          <a:ea typeface="+mn-ea"/>
                          <a:cs typeface="+mn-cs"/>
                        </a:rPr>
                        <a:t>Koordinatörlüğü/ Bilgi</a:t>
                      </a:r>
                      <a:r>
                        <a:rPr lang="tr-TR" sz="1800" kern="1200" baseline="0" dirty="0" smtClean="0">
                          <a:solidFill>
                            <a:srgbClr val="0C0D0D"/>
                          </a:solidFill>
                          <a:latin typeface="+mn-lt"/>
                          <a:ea typeface="+mn-ea"/>
                          <a:cs typeface="+mn-cs"/>
                        </a:rPr>
                        <a:t> İşlem Müdürlüğü</a:t>
                      </a:r>
                      <a:endParaRPr lang="tr-TR" sz="1800"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800" kern="1200" dirty="0" smtClean="0">
                          <a:solidFill>
                            <a:srgbClr val="0C0D0D"/>
                          </a:solidFill>
                          <a:latin typeface="+mn-lt"/>
                          <a:ea typeface="+mn-ea"/>
                          <a:cs typeface="+mn-cs"/>
                        </a:rPr>
                        <a:t>Yeni web sitesi tamamlanacak</a:t>
                      </a:r>
                      <a:endParaRPr lang="tr-TR" sz="1800"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
        <p:nvSpPr>
          <p:cNvPr id="16" name="Slayt Numarası Yer Tutucusu 3"/>
          <p:cNvSpPr txBox="1">
            <a:spLocks/>
          </p:cNvSpPr>
          <p:nvPr/>
        </p:nvSpPr>
        <p:spPr bwMode="gray">
          <a:xfrm>
            <a:off x="7766431" y="295736"/>
            <a:ext cx="628813" cy="767687"/>
          </a:xfrm>
          <a:prstGeom prst="rect">
            <a:avLst/>
          </a:prstGeom>
        </p:spPr>
        <p:txBody>
          <a:bodyPr vert="horz" lIns="91440" tIns="45720" rIns="91440" bIns="45720" rtlCol="0" anchor="b"/>
          <a:lstStyle>
            <a:defPPr>
              <a:defRPr lang="tr-TR"/>
            </a:defPPr>
            <a:lvl1pPr marL="0" algn="ctr" defTabSz="914400" rtl="0" eaLnBrk="1" latinLnBrk="0" hangingPunct="1">
              <a:defRPr sz="2801" b="0"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t>8</a:t>
            </a:r>
            <a:endParaRPr lang="tr-TR" dirty="0"/>
          </a:p>
        </p:txBody>
      </p:sp>
    </p:spTree>
    <p:extLst>
      <p:ext uri="{BB962C8B-B14F-4D97-AF65-F5344CB8AC3E}">
        <p14:creationId xmlns:p14="http://schemas.microsoft.com/office/powerpoint/2010/main" val="323873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11</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221597612"/>
              </p:ext>
            </p:extLst>
          </p:nvPr>
        </p:nvGraphicFramePr>
        <p:xfrm>
          <a:off x="545120" y="1206785"/>
          <a:ext cx="8203223" cy="22961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r>
                        <a:rPr lang="tr-TR" baseline="0" dirty="0" smtClean="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dirty="0" smtClean="0">
                          <a:solidFill>
                            <a:srgbClr val="0C0D0D"/>
                          </a:solidFill>
                          <a:latin typeface="+mn-lt"/>
                          <a:ea typeface="+mn-ea"/>
                          <a:cs typeface="+mn-cs"/>
                        </a:rPr>
                        <a:t>Erasmus Bölüm Koordinatörleri ile Öğrencilerin Ders Seçimlerinde Bilgi Eksikliğinin Olması (Z2)</a:t>
                      </a:r>
                      <a:endParaRPr lang="tr-TR" sz="1800" b="1"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800" kern="1200" dirty="0" smtClean="0">
                          <a:solidFill>
                            <a:srgbClr val="0C0D0D"/>
                          </a:solidFill>
                          <a:latin typeface="+mn-lt"/>
                          <a:ea typeface="+mn-ea"/>
                          <a:cs typeface="+mn-cs"/>
                        </a:rPr>
                        <a:t>31.05.2024</a:t>
                      </a:r>
                      <a:endParaRPr lang="tr-TR" sz="1800"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algn="l" defTabSz="457207" rtl="0" eaLnBrk="1" latinLnBrk="0" hangingPunct="1"/>
                      <a:r>
                        <a:rPr lang="tr-TR" sz="1800" kern="1200" dirty="0" smtClean="0">
                          <a:solidFill>
                            <a:srgbClr val="0C0D0D"/>
                          </a:solidFill>
                          <a:latin typeface="+mn-lt"/>
                          <a:ea typeface="+mn-ea"/>
                          <a:cs typeface="+mn-cs"/>
                        </a:rPr>
                        <a:t>Erasmus Koordinatörlüğü</a:t>
                      </a:r>
                      <a:endParaRPr lang="tr-TR" sz="1800"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800" kern="1200" dirty="0" smtClean="0">
                          <a:solidFill>
                            <a:srgbClr val="0C0D0D"/>
                          </a:solidFill>
                          <a:latin typeface="+mn-lt"/>
                          <a:ea typeface="+mn-ea"/>
                          <a:cs typeface="+mn-cs"/>
                        </a:rPr>
                        <a:t>Erasmus bölüm ve birim koordinatörleri ile toplantı yapılacak, öğrencilere gerçekleştirilecek bilgilendirme toplantıları ile de bilgi düzeyleri artırılacak.</a:t>
                      </a:r>
                      <a:endParaRPr lang="tr-TR" sz="1800"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2439080440"/>
              </p:ext>
            </p:extLst>
          </p:nvPr>
        </p:nvGraphicFramePr>
        <p:xfrm>
          <a:off x="545119" y="3646307"/>
          <a:ext cx="8203223" cy="14833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r>
                        <a:rPr lang="tr-TR" baseline="0" dirty="0" smtClean="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b="1" kern="1200" dirty="0" smtClean="0">
                          <a:solidFill>
                            <a:srgbClr val="0C0D0D"/>
                          </a:solidFill>
                          <a:latin typeface="+mn-lt"/>
                          <a:ea typeface="+mn-ea"/>
                          <a:cs typeface="+mn-cs"/>
                        </a:rPr>
                        <a:t>Web sitesinin zayıf olması (Z4)</a:t>
                      </a:r>
                      <a:endParaRPr lang="tr-TR" sz="1800" b="1"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800" kern="1200" dirty="0" smtClean="0">
                          <a:solidFill>
                            <a:srgbClr val="0C0D0D"/>
                          </a:solidFill>
                          <a:latin typeface="+mn-lt"/>
                          <a:ea typeface="+mn-ea"/>
                          <a:cs typeface="+mn-cs"/>
                        </a:rPr>
                        <a:t>26.12.2024</a:t>
                      </a:r>
                      <a:endParaRPr lang="tr-TR" sz="1800"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800" kern="1200" dirty="0" smtClean="0">
                          <a:solidFill>
                            <a:srgbClr val="0C0D0D"/>
                          </a:solidFill>
                          <a:latin typeface="+mn-lt"/>
                          <a:ea typeface="+mn-ea"/>
                          <a:cs typeface="+mn-cs"/>
                        </a:rPr>
                        <a:t>Erasmus </a:t>
                      </a:r>
                      <a:r>
                        <a:rPr lang="tr-TR" sz="1800" kern="1200" dirty="0" smtClean="0">
                          <a:solidFill>
                            <a:srgbClr val="0C0D0D"/>
                          </a:solidFill>
                          <a:latin typeface="+mn-lt"/>
                          <a:ea typeface="+mn-ea"/>
                          <a:cs typeface="+mn-cs"/>
                        </a:rPr>
                        <a:t>Koordinatörlüğü/ Bilgi</a:t>
                      </a:r>
                      <a:r>
                        <a:rPr lang="tr-TR" sz="1800" kern="1200" baseline="0" dirty="0" smtClean="0">
                          <a:solidFill>
                            <a:srgbClr val="0C0D0D"/>
                          </a:solidFill>
                          <a:latin typeface="+mn-lt"/>
                          <a:ea typeface="+mn-ea"/>
                          <a:cs typeface="+mn-cs"/>
                        </a:rPr>
                        <a:t> İşlem Müdürlüğü</a:t>
                      </a:r>
                      <a:endParaRPr lang="tr-TR" sz="1800"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800" kern="1200" dirty="0" smtClean="0">
                          <a:solidFill>
                            <a:srgbClr val="0C0D0D"/>
                          </a:solidFill>
                          <a:latin typeface="+mn-lt"/>
                          <a:ea typeface="+mn-ea"/>
                          <a:cs typeface="+mn-cs"/>
                        </a:rPr>
                        <a:t>Yeni web sitesi tamamlanacak</a:t>
                      </a:r>
                      <a:endParaRPr lang="tr-TR" sz="1800"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2874954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7" name="Slayt Numarası Yer Tutucusu 3"/>
          <p:cNvSpPr>
            <a:spLocks noGrp="1"/>
          </p:cNvSpPr>
          <p:nvPr>
            <p:ph type="sldNum" sz="quarter" idx="12"/>
          </p:nvPr>
        </p:nvSpPr>
        <p:spPr>
          <a:xfrm>
            <a:off x="7766431" y="295736"/>
            <a:ext cx="628813" cy="767687"/>
          </a:xfrm>
        </p:spPr>
        <p:txBody>
          <a:bodyPr/>
          <a:lstStyle/>
          <a:p>
            <a:r>
              <a:rPr lang="tr-TR" dirty="0" smtClean="0"/>
              <a:t>9</a:t>
            </a:r>
            <a:endParaRPr lang="tr-TR" dirty="0"/>
          </a:p>
        </p:txBody>
      </p:sp>
      <p:graphicFrame>
        <p:nvGraphicFramePr>
          <p:cNvPr id="8" name="Tablo 7"/>
          <p:cNvGraphicFramePr>
            <a:graphicFrameLocks noGrp="1"/>
          </p:cNvGraphicFramePr>
          <p:nvPr>
            <p:extLst>
              <p:ext uri="{D42A27DB-BD31-4B8C-83A1-F6EECF244321}">
                <p14:modId xmlns:p14="http://schemas.microsoft.com/office/powerpoint/2010/main" val="189429799"/>
              </p:ext>
            </p:extLst>
          </p:nvPr>
        </p:nvGraphicFramePr>
        <p:xfrm>
          <a:off x="533398" y="1348836"/>
          <a:ext cx="8203223" cy="22961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864911">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r>
                        <a:rPr lang="tr-TR" baseline="0" dirty="0" smtClean="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dirty="0" smtClean="0">
                          <a:solidFill>
                            <a:srgbClr val="0C0D0D"/>
                          </a:solidFill>
                          <a:latin typeface="+mn-lt"/>
                          <a:ea typeface="+mn-ea"/>
                          <a:cs typeface="+mn-cs"/>
                        </a:rPr>
                        <a:t>Erasmus dışında değişim programının olmaması (ikili anlaşma protokolleri kapsamında gerçekleştirilen değişim programı hariç) (Z5)</a:t>
                      </a:r>
                      <a:endParaRPr lang="tr-TR" sz="1800" b="1"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800" kern="1200" dirty="0" smtClean="0">
                          <a:solidFill>
                            <a:srgbClr val="0C0D0D"/>
                          </a:solidFill>
                          <a:latin typeface="+mn-lt"/>
                          <a:ea typeface="+mn-ea"/>
                          <a:cs typeface="+mn-cs"/>
                        </a:rPr>
                        <a:t>15.07.2024</a:t>
                      </a:r>
                      <a:endParaRPr lang="tr-TR" sz="1800"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algn="l" defTabSz="457207" rtl="0" eaLnBrk="1" latinLnBrk="0" hangingPunct="1"/>
                      <a:r>
                        <a:rPr lang="tr-TR" sz="1800" kern="1200" dirty="0" smtClean="0">
                          <a:solidFill>
                            <a:srgbClr val="0C0D0D"/>
                          </a:solidFill>
                          <a:latin typeface="+mn-lt"/>
                          <a:ea typeface="+mn-ea"/>
                          <a:cs typeface="+mn-cs"/>
                        </a:rPr>
                        <a:t>Erasmus Koordinatörlüğü</a:t>
                      </a:r>
                      <a:endParaRPr lang="tr-TR" sz="1800"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800" kern="1200" dirty="0" smtClean="0">
                          <a:solidFill>
                            <a:srgbClr val="0C0D0D"/>
                          </a:solidFill>
                          <a:latin typeface="+mn-lt"/>
                          <a:ea typeface="+mn-ea"/>
                          <a:cs typeface="+mn-cs"/>
                        </a:rPr>
                        <a:t>Yeni değişim programlarına başlanması için görüşmeler gerçekleştirilecek.</a:t>
                      </a:r>
                      <a:endParaRPr lang="tr-TR" sz="1800"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1633787670"/>
              </p:ext>
            </p:extLst>
          </p:nvPr>
        </p:nvGraphicFramePr>
        <p:xfrm>
          <a:off x="533397" y="3930409"/>
          <a:ext cx="8203223" cy="22961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r>
                        <a:rPr lang="tr-TR" baseline="0" dirty="0" smtClean="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dirty="0" smtClean="0">
                          <a:solidFill>
                            <a:srgbClr val="0C0D0D"/>
                          </a:solidFill>
                          <a:latin typeface="+mn-lt"/>
                          <a:ea typeface="+mn-ea"/>
                          <a:cs typeface="+mn-cs"/>
                        </a:rPr>
                        <a:t>G11- Ofis çalışanına günün her saati ulaşılabilmesi (cep telefonunun numarasının verilmesi- risk yaratan güçlü yön)</a:t>
                      </a:r>
                      <a:endParaRPr lang="tr-TR" sz="1800" b="1"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800" kern="1200" dirty="0" smtClean="0">
                          <a:solidFill>
                            <a:srgbClr val="0C0D0D"/>
                          </a:solidFill>
                          <a:latin typeface="+mn-lt"/>
                          <a:ea typeface="+mn-ea"/>
                          <a:cs typeface="+mn-cs"/>
                        </a:rPr>
                        <a:t>31.05.2024</a:t>
                      </a:r>
                      <a:endParaRPr lang="tr-TR" sz="1800"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algn="l" defTabSz="457207" rtl="0" eaLnBrk="1" latinLnBrk="0" hangingPunct="1"/>
                      <a:r>
                        <a:rPr lang="tr-TR" sz="1800" kern="1200" dirty="0" smtClean="0">
                          <a:solidFill>
                            <a:srgbClr val="0C0D0D"/>
                          </a:solidFill>
                          <a:latin typeface="+mn-lt"/>
                          <a:ea typeface="+mn-ea"/>
                          <a:cs typeface="+mn-cs"/>
                        </a:rPr>
                        <a:t>Erasmus Koordinatörlüğü</a:t>
                      </a:r>
                      <a:endParaRPr lang="tr-TR" sz="1800"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800" kern="1200" dirty="0" smtClean="0">
                          <a:solidFill>
                            <a:srgbClr val="0C0D0D"/>
                          </a:solidFill>
                          <a:latin typeface="+mn-lt"/>
                          <a:ea typeface="+mn-ea"/>
                          <a:cs typeface="+mn-cs"/>
                        </a:rPr>
                        <a:t>Yeni Erasmus programından yararlanacak öğrencilere mail ile acil durumlarda sadece cep numarası ile irtibata geçileceğinin bildirilmesi</a:t>
                      </a:r>
                      <a:endParaRPr lang="tr-TR" sz="1800"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1666700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13</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975164790"/>
              </p:ext>
            </p:extLst>
          </p:nvPr>
        </p:nvGraphicFramePr>
        <p:xfrm>
          <a:off x="553063" y="1241197"/>
          <a:ext cx="8203223" cy="202692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r>
                        <a:rPr lang="tr-TR" baseline="0" dirty="0" smtClean="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dirty="0" smtClean="0">
                          <a:solidFill>
                            <a:srgbClr val="0C0D0D"/>
                          </a:solidFill>
                          <a:latin typeface="+mn-lt"/>
                          <a:ea typeface="+mn-ea"/>
                          <a:cs typeface="+mn-cs"/>
                        </a:rPr>
                        <a:t>(AAP) Daha fazla Erasmus anlaşmasının yapılması</a:t>
                      </a:r>
                      <a:endParaRPr lang="tr-TR" sz="1800" b="1"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800" kern="1200" dirty="0" smtClean="0">
                          <a:solidFill>
                            <a:srgbClr val="0C0D0D"/>
                          </a:solidFill>
                          <a:latin typeface="+mn-lt"/>
                          <a:ea typeface="+mn-ea"/>
                          <a:cs typeface="+mn-cs"/>
                        </a:rPr>
                        <a:t>31.09.2024</a:t>
                      </a:r>
                      <a:endParaRPr lang="tr-TR" sz="1800"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algn="l" defTabSz="457207" rtl="0" eaLnBrk="1" latinLnBrk="0" hangingPunct="1"/>
                      <a:r>
                        <a:rPr lang="tr-TR" sz="1800" kern="1200" dirty="0" smtClean="0">
                          <a:solidFill>
                            <a:srgbClr val="0C0D0D"/>
                          </a:solidFill>
                          <a:latin typeface="+mn-lt"/>
                          <a:ea typeface="+mn-ea"/>
                          <a:cs typeface="+mn-cs"/>
                        </a:rPr>
                        <a:t>Erasmus Koordinatörlüğü</a:t>
                      </a:r>
                      <a:endParaRPr lang="tr-TR" sz="1800"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800" kern="1200" dirty="0" smtClean="0">
                          <a:solidFill>
                            <a:srgbClr val="0C0D0D"/>
                          </a:solidFill>
                          <a:latin typeface="+mn-lt"/>
                          <a:ea typeface="+mn-ea"/>
                          <a:cs typeface="+mn-cs"/>
                        </a:rPr>
                        <a:t>Üniversitenin tanıtım kataloğu ile birlikte üniversitelere mail gönderilecek ve Erasmus anlaşması yapmaları için birim temsilcileri ile toplantı düzenlenecek</a:t>
                      </a:r>
                      <a:endParaRPr lang="tr-TR" sz="1800"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pic>
        <p:nvPicPr>
          <p:cNvPr id="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220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912255" y="-55225"/>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49" y="274916"/>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60188"/>
            <a:ext cx="6293173" cy="2387723"/>
          </a:xfrm>
          <a:prstGeom prst="rect">
            <a:avLst/>
          </a:prstGeom>
        </p:spPr>
      </p:pic>
      <p:sp>
        <p:nvSpPr>
          <p:cNvPr id="3" name="Metin kutusu 2"/>
          <p:cNvSpPr txBox="1"/>
          <p:nvPr/>
        </p:nvSpPr>
        <p:spPr>
          <a:xfrm>
            <a:off x="163029" y="1121634"/>
            <a:ext cx="7447138" cy="677108"/>
          </a:xfrm>
          <a:prstGeom prst="rect">
            <a:avLst/>
          </a:prstGeom>
          <a:noFill/>
        </p:spPr>
        <p:txBody>
          <a:bodyPr wrap="square" rtlCol="0">
            <a:spAutoFit/>
          </a:bodyPr>
          <a:lstStyle/>
          <a:p>
            <a:r>
              <a:rPr lang="tr-TR" b="1" dirty="0">
                <a:solidFill>
                  <a:srgbClr val="0C0D0D"/>
                </a:solidFill>
              </a:rPr>
              <a:t>Gelen Erasmus Öğrencisi Memnuniyet Anketi </a:t>
            </a:r>
            <a:r>
              <a:rPr lang="tr-TR" sz="2000" b="1" u="sng" dirty="0" smtClean="0">
                <a:solidFill>
                  <a:srgbClr val="0C0D0D"/>
                </a:solidFill>
              </a:rPr>
              <a:t>100</a:t>
            </a:r>
            <a:endParaRPr lang="tr-TR" b="1" u="sng" dirty="0">
              <a:solidFill>
                <a:srgbClr val="0C0D0D"/>
              </a:solidFill>
            </a:endParaRPr>
          </a:p>
          <a:p>
            <a:endParaRPr lang="tr-TR" dirty="0"/>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19" y="4186465"/>
            <a:ext cx="6293173" cy="2311519"/>
          </a:xfrm>
          <a:prstGeom prst="rect">
            <a:avLst/>
          </a:prstGeom>
        </p:spPr>
      </p:pic>
      <p:sp>
        <p:nvSpPr>
          <p:cNvPr id="7" name="Metin kutusu 6"/>
          <p:cNvSpPr txBox="1"/>
          <p:nvPr/>
        </p:nvSpPr>
        <p:spPr>
          <a:xfrm>
            <a:off x="163029" y="3847911"/>
            <a:ext cx="7610167" cy="400110"/>
          </a:xfrm>
          <a:prstGeom prst="rect">
            <a:avLst/>
          </a:prstGeom>
          <a:noFill/>
        </p:spPr>
        <p:txBody>
          <a:bodyPr wrap="square" rtlCol="0">
            <a:spAutoFit/>
          </a:bodyPr>
          <a:lstStyle/>
          <a:p>
            <a:r>
              <a:rPr lang="tr-TR" b="1" dirty="0" smtClean="0">
                <a:solidFill>
                  <a:srgbClr val="0C0D0D"/>
                </a:solidFill>
              </a:rPr>
              <a:t>Gelen Erasmus Personeli Memnuniyet Anketi </a:t>
            </a:r>
            <a:r>
              <a:rPr lang="tr-TR" sz="2000" b="1" u="sng" dirty="0" smtClean="0">
                <a:solidFill>
                  <a:srgbClr val="0C0D0D"/>
                </a:solidFill>
              </a:rPr>
              <a:t>100</a:t>
            </a:r>
            <a:endParaRPr lang="tr-TR" sz="2000" b="1" u="sng" dirty="0">
              <a:solidFill>
                <a:srgbClr val="0C0D0D"/>
              </a:solidFill>
            </a:endParaRPr>
          </a:p>
        </p:txBody>
      </p:sp>
      <p:sp>
        <p:nvSpPr>
          <p:cNvPr id="8" name="Slayt Numarası Yer Tutucusu 3"/>
          <p:cNvSpPr>
            <a:spLocks noGrp="1"/>
          </p:cNvSpPr>
          <p:nvPr>
            <p:ph type="sldNum" sz="quarter" idx="12"/>
          </p:nvPr>
        </p:nvSpPr>
        <p:spPr>
          <a:xfrm>
            <a:off x="7766431" y="295736"/>
            <a:ext cx="628813" cy="767687"/>
          </a:xfrm>
        </p:spPr>
        <p:txBody>
          <a:bodyPr/>
          <a:lstStyle/>
          <a:p>
            <a:r>
              <a:rPr lang="tr-TR" dirty="0" smtClean="0"/>
              <a:t>10</a:t>
            </a:r>
            <a:endParaRPr lang="tr-TR" dirty="0"/>
          </a:p>
        </p:txBody>
      </p:sp>
    </p:spTree>
    <p:extLst>
      <p:ext uri="{BB962C8B-B14F-4D97-AF65-F5344CB8AC3E}">
        <p14:creationId xmlns:p14="http://schemas.microsoft.com/office/powerpoint/2010/main" val="3552250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15</a:t>
            </a:fld>
            <a:endParaRPr lang="tr-TR"/>
          </a:p>
        </p:txBody>
      </p:sp>
      <p:sp>
        <p:nvSpPr>
          <p:cNvPr id="2" name="İçerik Yer Tutucusu 1"/>
          <p:cNvSpPr>
            <a:spLocks noGrp="1"/>
          </p:cNvSpPr>
          <p:nvPr>
            <p:ph idx="1"/>
          </p:nvPr>
        </p:nvSpPr>
        <p:spPr/>
        <p:txBody>
          <a:bodyPr/>
          <a:lstStyle/>
          <a:p>
            <a:r>
              <a:rPr lang="tr-TR" dirty="0" smtClean="0">
                <a:solidFill>
                  <a:srgbClr val="0F2303"/>
                </a:solidFill>
                <a:latin typeface="Times New Roman" panose="02020603050405020304" pitchFamily="18" charset="0"/>
                <a:cs typeface="Times New Roman" panose="02020603050405020304" pitchFamily="18" charset="0"/>
              </a:rPr>
              <a:t>Şikayet bulunmamaktadır.</a:t>
            </a:r>
            <a:endParaRPr lang="tr-TR" dirty="0">
              <a:solidFill>
                <a:srgbClr val="0F2303"/>
              </a:solidFill>
              <a:latin typeface="Times New Roman" panose="02020603050405020304" pitchFamily="18" charset="0"/>
              <a:cs typeface="Times New Roman" panose="02020603050405020304" pitchFamily="18" charset="0"/>
            </a:endParaRPr>
          </a:p>
        </p:txBody>
      </p:sp>
      <p:sp>
        <p:nvSpPr>
          <p:cNvPr id="6"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spTree>
    <p:extLst>
      <p:ext uri="{BB962C8B-B14F-4D97-AF65-F5344CB8AC3E}">
        <p14:creationId xmlns:p14="http://schemas.microsoft.com/office/powerpoint/2010/main" val="3605133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86836AFB-9A07-49E9-9AEA-095FC62A66B5}"/>
              </a:ext>
            </a:extLst>
          </p:cNvPr>
          <p:cNvSpPr txBox="1"/>
          <p:nvPr/>
        </p:nvSpPr>
        <p:spPr>
          <a:xfrm>
            <a:off x="470387" y="5922787"/>
            <a:ext cx="6230560" cy="369332"/>
          </a:xfrm>
          <a:prstGeom prst="rect">
            <a:avLst/>
          </a:prstGeom>
          <a:noFill/>
        </p:spPr>
        <p:txBody>
          <a:bodyPr wrap="square" rtlCol="0">
            <a:spAutoFit/>
          </a:bodyPr>
          <a:lstStyle/>
          <a:p>
            <a:r>
              <a:rPr lang="tr-TR" dirty="0">
                <a:solidFill>
                  <a:srgbClr val="FF0000"/>
                </a:solidFill>
              </a:rPr>
              <a:t>NOT:DURUMA GÖRE ÇOĞALTILABİLİR!</a:t>
            </a:r>
          </a:p>
        </p:txBody>
      </p:sp>
      <p:sp>
        <p:nvSpPr>
          <p:cNvPr id="3" name="Metin kutusu 2"/>
          <p:cNvSpPr txBox="1"/>
          <p:nvPr/>
        </p:nvSpPr>
        <p:spPr>
          <a:xfrm>
            <a:off x="2934052" y="1809136"/>
            <a:ext cx="3497141" cy="523220"/>
          </a:xfrm>
          <a:prstGeom prst="rect">
            <a:avLst/>
          </a:prstGeom>
          <a:noFill/>
        </p:spPr>
        <p:txBody>
          <a:bodyPr wrap="square" rtlCol="0">
            <a:spAutoFit/>
          </a:bodyPr>
          <a:lstStyle/>
          <a:p>
            <a:r>
              <a:rPr lang="tr-TR" sz="2800" b="1" dirty="0">
                <a:solidFill>
                  <a:schemeClr val="accent6"/>
                </a:solidFill>
                <a:effectLst>
                  <a:outerShdw blurRad="38100" dist="38100" dir="2700000" algn="tl">
                    <a:srgbClr val="000000">
                      <a:alpha val="43137"/>
                    </a:srgbClr>
                  </a:outerShdw>
                </a:effectLst>
                <a:ea typeface="+mj-ea"/>
                <a:cs typeface="+mj-cs"/>
              </a:rPr>
              <a:t>BULUNMAMAKTADIR</a:t>
            </a:r>
            <a:r>
              <a:rPr lang="tr-TR" dirty="0" smtClean="0"/>
              <a:t>.</a:t>
            </a:r>
            <a:endParaRPr lang="tr-TR" dirty="0"/>
          </a:p>
        </p:txBody>
      </p:sp>
      <p:sp>
        <p:nvSpPr>
          <p:cNvPr id="6" name="Slayt Numarası Yer Tutucusu 3"/>
          <p:cNvSpPr>
            <a:spLocks noGrp="1"/>
          </p:cNvSpPr>
          <p:nvPr>
            <p:ph type="sldNum" sz="quarter" idx="12"/>
          </p:nvPr>
        </p:nvSpPr>
        <p:spPr>
          <a:xfrm>
            <a:off x="7766431" y="295736"/>
            <a:ext cx="628813" cy="767687"/>
          </a:xfrm>
        </p:spPr>
        <p:txBody>
          <a:bodyPr/>
          <a:lstStyle/>
          <a:p>
            <a:r>
              <a:rPr lang="tr-TR" dirty="0" smtClean="0"/>
              <a:t>12</a:t>
            </a:r>
            <a:endParaRPr lang="tr-TR" dirty="0"/>
          </a:p>
        </p:txBody>
      </p:sp>
    </p:spTree>
    <p:extLst>
      <p:ext uri="{BB962C8B-B14F-4D97-AF65-F5344CB8AC3E}">
        <p14:creationId xmlns:p14="http://schemas.microsoft.com/office/powerpoint/2010/main" val="1082165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68388" y="628902"/>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6" name="Bulut 5"/>
          <p:cNvSpPr/>
          <p:nvPr/>
        </p:nvSpPr>
        <p:spPr>
          <a:xfrm>
            <a:off x="5264286" y="2674358"/>
            <a:ext cx="3171791" cy="1681332"/>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tr-TR" b="1" i="1" dirty="0">
                <a:solidFill>
                  <a:srgbClr val="C00000"/>
                </a:solidFill>
              </a:rPr>
              <a:t>KYS İç Denetim Başarı Puanı:</a:t>
            </a:r>
            <a:br>
              <a:rPr lang="tr-TR" b="1" i="1" dirty="0">
                <a:solidFill>
                  <a:srgbClr val="C00000"/>
                </a:solidFill>
              </a:rPr>
            </a:br>
            <a:r>
              <a:rPr lang="tr-TR" sz="2000" b="1" u="sng" dirty="0" smtClean="0">
                <a:solidFill>
                  <a:srgbClr val="C00000"/>
                </a:solidFill>
              </a:rPr>
              <a:t>96 </a:t>
            </a:r>
            <a:r>
              <a:rPr lang="tr-TR" sz="2000" b="1" u="sng" dirty="0">
                <a:solidFill>
                  <a:srgbClr val="C00000"/>
                </a:solidFill>
              </a:rPr>
              <a:t>%</a:t>
            </a:r>
          </a:p>
        </p:txBody>
      </p:sp>
      <p:sp>
        <p:nvSpPr>
          <p:cNvPr id="7" name="Slayt Numarası Yer Tutucusu 3"/>
          <p:cNvSpPr>
            <a:spLocks noGrp="1"/>
          </p:cNvSpPr>
          <p:nvPr>
            <p:ph type="sldNum" sz="quarter" idx="12"/>
          </p:nvPr>
        </p:nvSpPr>
        <p:spPr>
          <a:xfrm>
            <a:off x="7766431" y="295736"/>
            <a:ext cx="628813" cy="767687"/>
          </a:xfrm>
        </p:spPr>
        <p:txBody>
          <a:bodyPr/>
          <a:lstStyle/>
          <a:p>
            <a:r>
              <a:rPr lang="tr-TR" dirty="0" smtClean="0"/>
              <a:t>13</a:t>
            </a:r>
            <a:endParaRPr lang="tr-TR" dirty="0"/>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161" y="1794216"/>
            <a:ext cx="4618324" cy="4518094"/>
          </a:xfrm>
          <a:prstGeom prst="rect">
            <a:avLst/>
          </a:prstGeom>
        </p:spPr>
      </p:pic>
    </p:spTree>
    <p:extLst>
      <p:ext uri="{BB962C8B-B14F-4D97-AF65-F5344CB8AC3E}">
        <p14:creationId xmlns:p14="http://schemas.microsoft.com/office/powerpoint/2010/main" val="1346354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7" name="Slayt Numarası Yer Tutucusu 3"/>
          <p:cNvSpPr>
            <a:spLocks noGrp="1"/>
          </p:cNvSpPr>
          <p:nvPr>
            <p:ph type="sldNum" sz="quarter" idx="12"/>
          </p:nvPr>
        </p:nvSpPr>
        <p:spPr>
          <a:xfrm>
            <a:off x="7766431" y="295736"/>
            <a:ext cx="628813" cy="767687"/>
          </a:xfrm>
        </p:spPr>
        <p:txBody>
          <a:bodyPr/>
          <a:lstStyle/>
          <a:p>
            <a:r>
              <a:rPr lang="tr-TR" dirty="0" smtClean="0"/>
              <a:t>14</a:t>
            </a:r>
            <a:endParaRPr lang="tr-TR" dirty="0"/>
          </a:p>
        </p:txBody>
      </p:sp>
      <p:pic>
        <p:nvPicPr>
          <p:cNvPr id="65" name="Resim 6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91" y="1558330"/>
            <a:ext cx="5093919" cy="4439199"/>
          </a:xfrm>
          <a:prstGeom prst="rect">
            <a:avLst/>
          </a:prstGeom>
        </p:spPr>
      </p:pic>
      <p:sp>
        <p:nvSpPr>
          <p:cNvPr id="69" name="Metin kutusu 68"/>
          <p:cNvSpPr txBox="1"/>
          <p:nvPr/>
        </p:nvSpPr>
        <p:spPr>
          <a:xfrm>
            <a:off x="5525641" y="1528168"/>
            <a:ext cx="3215236" cy="5232971"/>
          </a:xfrm>
          <a:prstGeom prst="rect">
            <a:avLst/>
          </a:prstGeom>
          <a:noFill/>
        </p:spPr>
        <p:txBody>
          <a:bodyPr wrap="square" rtlCol="0">
            <a:spAutoFit/>
          </a:bodyPr>
          <a:lstStyle/>
          <a:p>
            <a:pPr marL="228600" indent="-228600" algn="just">
              <a:lnSpc>
                <a:spcPct val="70000"/>
              </a:lnSpc>
              <a:spcBef>
                <a:spcPts val="1800"/>
              </a:spcBef>
              <a:buClr>
                <a:schemeClr val="accent1">
                  <a:lumMod val="75000"/>
                </a:schemeClr>
              </a:buClr>
              <a:buSzPct val="100000"/>
              <a:buFont typeface="Arial" pitchFamily="34" charset="0"/>
              <a:buChar char="▪"/>
            </a:pPr>
            <a:r>
              <a:rPr lang="tr-TR" sz="1050" dirty="0">
                <a:solidFill>
                  <a:srgbClr val="0F2303"/>
                </a:solidFill>
                <a:latin typeface="Times New Roman" panose="02020603050405020304" pitchFamily="18" charset="0"/>
                <a:cs typeface="Times New Roman" panose="02020603050405020304" pitchFamily="18" charset="0"/>
              </a:rPr>
              <a:t>K171 için başvuru yapabileceğimiz toplamda 12 bölge bulunmaktadır. 12 bölge içinden toplamda 8 bölge için başvurumuzu tamamlamış bulunmaktayız</a:t>
            </a:r>
            <a:r>
              <a:rPr lang="tr-TR" sz="1050" dirty="0" smtClean="0">
                <a:solidFill>
                  <a:srgbClr val="0F2303"/>
                </a:solidFill>
                <a:latin typeface="Times New Roman" panose="02020603050405020304" pitchFamily="18" charset="0"/>
                <a:cs typeface="Times New Roman" panose="02020603050405020304" pitchFamily="18" charset="0"/>
              </a:rPr>
              <a:t>.</a:t>
            </a:r>
            <a:endParaRPr lang="tr-TR" sz="1050" dirty="0">
              <a:solidFill>
                <a:srgbClr val="0F2303"/>
              </a:solidFill>
              <a:latin typeface="Times New Roman" panose="02020603050405020304" pitchFamily="18" charset="0"/>
              <a:cs typeface="Times New Roman" panose="02020603050405020304" pitchFamily="18" charset="0"/>
            </a:endParaRPr>
          </a:p>
          <a:p>
            <a:pPr marL="228600" indent="-228600" algn="just">
              <a:lnSpc>
                <a:spcPct val="70000"/>
              </a:lnSpc>
              <a:spcBef>
                <a:spcPts val="1800"/>
              </a:spcBef>
              <a:buClr>
                <a:schemeClr val="accent1">
                  <a:lumMod val="75000"/>
                </a:schemeClr>
              </a:buClr>
              <a:buSzPct val="100000"/>
              <a:buFont typeface="Arial" pitchFamily="34" charset="0"/>
              <a:buChar char="▪"/>
            </a:pPr>
            <a:r>
              <a:rPr lang="tr-TR" sz="1050" dirty="0">
                <a:solidFill>
                  <a:srgbClr val="0F2303"/>
                </a:solidFill>
                <a:latin typeface="Times New Roman" panose="02020603050405020304" pitchFamily="18" charset="0"/>
                <a:cs typeface="Times New Roman" panose="02020603050405020304" pitchFamily="18" charset="0"/>
              </a:rPr>
              <a:t>Bu bölgelerde ise toplamda; 26 Yükseköğretim kurumu ile anlaşma imzalanmış ve proje soruları tüm kurumlar tarafından cevaplanmıştır.</a:t>
            </a:r>
          </a:p>
          <a:p>
            <a:pPr marL="228600" indent="-228600" algn="just">
              <a:lnSpc>
                <a:spcPct val="70000"/>
              </a:lnSpc>
              <a:spcBef>
                <a:spcPts val="1800"/>
              </a:spcBef>
              <a:buClr>
                <a:schemeClr val="accent1">
                  <a:lumMod val="75000"/>
                </a:schemeClr>
              </a:buClr>
              <a:buSzPct val="100000"/>
              <a:buFont typeface="Arial" pitchFamily="34" charset="0"/>
              <a:buChar char="▪"/>
            </a:pPr>
            <a:r>
              <a:rPr lang="tr-TR" sz="1050" dirty="0">
                <a:solidFill>
                  <a:srgbClr val="0F2303"/>
                </a:solidFill>
                <a:latin typeface="Times New Roman" panose="02020603050405020304" pitchFamily="18" charset="0"/>
                <a:cs typeface="Times New Roman" panose="02020603050405020304" pitchFamily="18" charset="0"/>
              </a:rPr>
              <a:t>Bölge: 8 Yükseköğretim kurumu,</a:t>
            </a:r>
          </a:p>
          <a:p>
            <a:pPr marL="228600" indent="-228600" algn="just">
              <a:lnSpc>
                <a:spcPct val="70000"/>
              </a:lnSpc>
              <a:spcBef>
                <a:spcPts val="1800"/>
              </a:spcBef>
              <a:buClr>
                <a:schemeClr val="accent1">
                  <a:lumMod val="75000"/>
                </a:schemeClr>
              </a:buClr>
              <a:buSzPct val="100000"/>
              <a:buFont typeface="Arial" pitchFamily="34" charset="0"/>
              <a:buChar char="▪"/>
            </a:pPr>
            <a:r>
              <a:rPr lang="tr-TR" sz="1050" dirty="0">
                <a:solidFill>
                  <a:srgbClr val="0F2303"/>
                </a:solidFill>
                <a:latin typeface="Times New Roman" panose="02020603050405020304" pitchFamily="18" charset="0"/>
                <a:cs typeface="Times New Roman" panose="02020603050405020304" pitchFamily="18" charset="0"/>
              </a:rPr>
              <a:t>Bölge: 7 Yükseköğretim kurumu,</a:t>
            </a:r>
          </a:p>
          <a:p>
            <a:pPr marL="228600" indent="-228600" algn="just">
              <a:lnSpc>
                <a:spcPct val="70000"/>
              </a:lnSpc>
              <a:spcBef>
                <a:spcPts val="1800"/>
              </a:spcBef>
              <a:buClr>
                <a:schemeClr val="accent1">
                  <a:lumMod val="75000"/>
                </a:schemeClr>
              </a:buClr>
              <a:buSzPct val="100000"/>
              <a:buFont typeface="Arial" pitchFamily="34" charset="0"/>
              <a:buChar char="▪"/>
            </a:pPr>
            <a:r>
              <a:rPr lang="tr-TR" sz="1050" dirty="0">
                <a:solidFill>
                  <a:srgbClr val="0F2303"/>
                </a:solidFill>
                <a:latin typeface="Times New Roman" panose="02020603050405020304" pitchFamily="18" charset="0"/>
                <a:cs typeface="Times New Roman" panose="02020603050405020304" pitchFamily="18" charset="0"/>
              </a:rPr>
              <a:t>Bölge: 1 Yükseköğretim kurumu,</a:t>
            </a:r>
          </a:p>
          <a:p>
            <a:pPr marL="228600" indent="-228600" algn="just">
              <a:lnSpc>
                <a:spcPct val="70000"/>
              </a:lnSpc>
              <a:spcBef>
                <a:spcPts val="1800"/>
              </a:spcBef>
              <a:buClr>
                <a:schemeClr val="accent1">
                  <a:lumMod val="75000"/>
                </a:schemeClr>
              </a:buClr>
              <a:buSzPct val="100000"/>
              <a:buFont typeface="Arial" pitchFamily="34" charset="0"/>
              <a:buChar char="▪"/>
            </a:pPr>
            <a:r>
              <a:rPr lang="tr-TR" sz="1050" dirty="0">
                <a:solidFill>
                  <a:srgbClr val="0F2303"/>
                </a:solidFill>
                <a:latin typeface="Times New Roman" panose="02020603050405020304" pitchFamily="18" charset="0"/>
                <a:cs typeface="Times New Roman" panose="02020603050405020304" pitchFamily="18" charset="0"/>
              </a:rPr>
              <a:t>Bölge: 2 Yükseköğretim kurumu,</a:t>
            </a:r>
          </a:p>
          <a:p>
            <a:pPr marL="228600" indent="-228600" algn="just">
              <a:lnSpc>
                <a:spcPct val="70000"/>
              </a:lnSpc>
              <a:spcBef>
                <a:spcPts val="1800"/>
              </a:spcBef>
              <a:buClr>
                <a:schemeClr val="accent1">
                  <a:lumMod val="75000"/>
                </a:schemeClr>
              </a:buClr>
              <a:buSzPct val="100000"/>
              <a:buFont typeface="Arial" pitchFamily="34" charset="0"/>
              <a:buChar char="▪"/>
            </a:pPr>
            <a:r>
              <a:rPr lang="tr-TR" sz="1050" dirty="0">
                <a:solidFill>
                  <a:srgbClr val="0F2303"/>
                </a:solidFill>
                <a:latin typeface="Times New Roman" panose="02020603050405020304" pitchFamily="18" charset="0"/>
                <a:cs typeface="Times New Roman" panose="02020603050405020304" pitchFamily="18" charset="0"/>
              </a:rPr>
              <a:t>Bölge: 5 Yükseköğretim kurumu,</a:t>
            </a:r>
          </a:p>
          <a:p>
            <a:pPr marL="228600" indent="-228600" algn="just">
              <a:lnSpc>
                <a:spcPct val="70000"/>
              </a:lnSpc>
              <a:spcBef>
                <a:spcPts val="1800"/>
              </a:spcBef>
              <a:buClr>
                <a:schemeClr val="accent1">
                  <a:lumMod val="75000"/>
                </a:schemeClr>
              </a:buClr>
              <a:buSzPct val="100000"/>
              <a:buFont typeface="Arial" pitchFamily="34" charset="0"/>
              <a:buChar char="▪"/>
            </a:pPr>
            <a:r>
              <a:rPr lang="tr-TR" sz="1050" dirty="0">
                <a:solidFill>
                  <a:srgbClr val="0F2303"/>
                </a:solidFill>
                <a:latin typeface="Times New Roman" panose="02020603050405020304" pitchFamily="18" charset="0"/>
                <a:cs typeface="Times New Roman" panose="02020603050405020304" pitchFamily="18" charset="0"/>
              </a:rPr>
              <a:t>Bölge: 1 Yükseköğretim kurumu,</a:t>
            </a:r>
          </a:p>
          <a:p>
            <a:pPr marL="228600" indent="-228600" algn="just">
              <a:lnSpc>
                <a:spcPct val="70000"/>
              </a:lnSpc>
              <a:spcBef>
                <a:spcPts val="1800"/>
              </a:spcBef>
              <a:buClr>
                <a:schemeClr val="accent1">
                  <a:lumMod val="75000"/>
                </a:schemeClr>
              </a:buClr>
              <a:buSzPct val="100000"/>
              <a:buFont typeface="Arial" pitchFamily="34" charset="0"/>
              <a:buChar char="▪"/>
            </a:pPr>
            <a:r>
              <a:rPr lang="tr-TR" sz="1050" dirty="0">
                <a:solidFill>
                  <a:srgbClr val="0F2303"/>
                </a:solidFill>
                <a:latin typeface="Times New Roman" panose="02020603050405020304" pitchFamily="18" charset="0"/>
                <a:cs typeface="Times New Roman" panose="02020603050405020304" pitchFamily="18" charset="0"/>
              </a:rPr>
              <a:t>Bölge: 1 Yükseköğretim kurumu,</a:t>
            </a:r>
          </a:p>
          <a:p>
            <a:pPr marL="228600" indent="-228600" algn="just">
              <a:lnSpc>
                <a:spcPct val="70000"/>
              </a:lnSpc>
              <a:spcBef>
                <a:spcPts val="1800"/>
              </a:spcBef>
              <a:buClr>
                <a:schemeClr val="accent1">
                  <a:lumMod val="75000"/>
                </a:schemeClr>
              </a:buClr>
              <a:buSzPct val="100000"/>
              <a:buFont typeface="Arial" pitchFamily="34" charset="0"/>
              <a:buChar char="▪"/>
            </a:pPr>
            <a:r>
              <a:rPr lang="tr-TR" sz="1050" dirty="0">
                <a:solidFill>
                  <a:srgbClr val="0F2303"/>
                </a:solidFill>
                <a:latin typeface="Times New Roman" panose="02020603050405020304" pitchFamily="18" charset="0"/>
                <a:cs typeface="Times New Roman" panose="02020603050405020304" pitchFamily="18" charset="0"/>
              </a:rPr>
              <a:t>12. Bölge: 1 Yükseköğretim kurumu</a:t>
            </a:r>
            <a:r>
              <a:rPr lang="tr-TR" sz="1050" dirty="0" smtClean="0">
                <a:solidFill>
                  <a:srgbClr val="0F2303"/>
                </a:solidFill>
                <a:latin typeface="Times New Roman" panose="02020603050405020304" pitchFamily="18" charset="0"/>
                <a:cs typeface="Times New Roman" panose="02020603050405020304" pitchFamily="18" charset="0"/>
              </a:rPr>
              <a:t>.</a:t>
            </a:r>
            <a:endParaRPr lang="tr-TR" sz="1050" dirty="0">
              <a:solidFill>
                <a:srgbClr val="0F2303"/>
              </a:solidFill>
              <a:latin typeface="Times New Roman" panose="02020603050405020304" pitchFamily="18" charset="0"/>
              <a:cs typeface="Times New Roman" panose="02020603050405020304" pitchFamily="18" charset="0"/>
            </a:endParaRPr>
          </a:p>
          <a:p>
            <a:pPr marL="228600" indent="-228600" algn="just">
              <a:lnSpc>
                <a:spcPct val="70000"/>
              </a:lnSpc>
              <a:spcBef>
                <a:spcPts val="1800"/>
              </a:spcBef>
              <a:buClr>
                <a:schemeClr val="accent1">
                  <a:lumMod val="75000"/>
                </a:schemeClr>
              </a:buClr>
              <a:buSzPct val="100000"/>
              <a:buFont typeface="Arial" pitchFamily="34" charset="0"/>
              <a:buChar char="▪"/>
            </a:pPr>
            <a:r>
              <a:rPr lang="tr-TR" sz="1050" dirty="0">
                <a:solidFill>
                  <a:srgbClr val="0F2303"/>
                </a:solidFill>
                <a:latin typeface="Times New Roman" panose="02020603050405020304" pitchFamily="18" charset="0"/>
                <a:cs typeface="Times New Roman" panose="02020603050405020304" pitchFamily="18" charset="0"/>
              </a:rPr>
              <a:t>Yukarıda yer alan kurumlar ile anlaşmalar aşağıdaki bölümler için imzalanmıştır</a:t>
            </a:r>
            <a:r>
              <a:rPr lang="tr-TR" sz="1050" dirty="0" smtClean="0">
                <a:solidFill>
                  <a:srgbClr val="0F2303"/>
                </a:solidFill>
                <a:latin typeface="Times New Roman" panose="02020603050405020304" pitchFamily="18" charset="0"/>
                <a:cs typeface="Times New Roman" panose="02020603050405020304" pitchFamily="18" charset="0"/>
              </a:rPr>
              <a:t>;</a:t>
            </a:r>
          </a:p>
          <a:p>
            <a:pPr marL="228600" indent="-228600" algn="just">
              <a:lnSpc>
                <a:spcPct val="70000"/>
              </a:lnSpc>
              <a:spcBef>
                <a:spcPts val="1800"/>
              </a:spcBef>
              <a:buClr>
                <a:schemeClr val="accent1">
                  <a:lumMod val="75000"/>
                </a:schemeClr>
              </a:buClr>
              <a:buSzPct val="100000"/>
              <a:buFont typeface="Arial" pitchFamily="34" charset="0"/>
              <a:buChar char="▪"/>
            </a:pPr>
            <a:r>
              <a:rPr lang="tr-TR" sz="1050" dirty="0" smtClean="0">
                <a:solidFill>
                  <a:srgbClr val="0F2303"/>
                </a:solidFill>
                <a:latin typeface="Times New Roman" panose="02020603050405020304" pitchFamily="18" charset="0"/>
                <a:cs typeface="Times New Roman" panose="02020603050405020304" pitchFamily="18" charset="0"/>
              </a:rPr>
              <a:t>İşletme, Makine Mühendisliği, Turizm İşletmeciliği, İnşaat Mühendisliği, Bilgisayar Mühendisliği, Hukuk, Siyaset Bilimi ve Uluslararası İlişkiler, Ebelik, Endüstri Mühendisliği, Gastronomi ve Mutfak Sanatları, Elektrik- Elektronik Mühendisliği.</a:t>
            </a:r>
            <a:endParaRPr lang="tr-TR" sz="1050" dirty="0">
              <a:solidFill>
                <a:srgbClr val="0F230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9275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7226" y="679579"/>
            <a:ext cx="4927701" cy="3695776"/>
          </a:xfrm>
        </p:spPr>
      </p:pic>
      <p:sp>
        <p:nvSpPr>
          <p:cNvPr id="4" name="Slayt Numarası Yer Tutucusu 3"/>
          <p:cNvSpPr>
            <a:spLocks noGrp="1"/>
          </p:cNvSpPr>
          <p:nvPr>
            <p:ph type="sldNum" sz="quarter" idx="12"/>
          </p:nvPr>
        </p:nvSpPr>
        <p:spPr/>
        <p:txBody>
          <a:bodyPr/>
          <a:lstStyle/>
          <a:p>
            <a:fld id="{439F893C-C32F-4835-A1E5-850973405C58}" type="slidenum">
              <a:rPr lang="tr-TR" smtClean="0"/>
              <a:t>19</a:t>
            </a:fld>
            <a:endParaRPr lang="tr-TR"/>
          </a:p>
        </p:txBody>
      </p:sp>
      <p:sp>
        <p:nvSpPr>
          <p:cNvPr id="6" name="Metin kutusu 5"/>
          <p:cNvSpPr txBox="1"/>
          <p:nvPr/>
        </p:nvSpPr>
        <p:spPr>
          <a:xfrm>
            <a:off x="337226" y="4513007"/>
            <a:ext cx="3903407" cy="369332"/>
          </a:xfrm>
          <a:prstGeom prst="rect">
            <a:avLst/>
          </a:prstGeom>
          <a:noFill/>
        </p:spPr>
        <p:txBody>
          <a:bodyPr wrap="square" rtlCol="0">
            <a:spAutoFit/>
          </a:bodyPr>
          <a:lstStyle/>
          <a:p>
            <a:r>
              <a:rPr lang="tr-TR" dirty="0" smtClean="0">
                <a:solidFill>
                  <a:srgbClr val="0F2303"/>
                </a:solidFill>
                <a:latin typeface="Times New Roman" panose="02020603050405020304" pitchFamily="18" charset="0"/>
                <a:cs typeface="Times New Roman" panose="02020603050405020304" pitchFamily="18" charset="0"/>
              </a:rPr>
              <a:t>EURIE Fuarı 2024/ İstanbul</a:t>
            </a:r>
            <a:endParaRPr lang="tr-TR" dirty="0">
              <a:solidFill>
                <a:srgbClr val="0F2303"/>
              </a:solidFill>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1717" y="1268362"/>
            <a:ext cx="3683457" cy="5208639"/>
          </a:xfrm>
          <a:prstGeom prst="rect">
            <a:avLst/>
          </a:prstGeom>
        </p:spPr>
      </p:pic>
      <p:sp>
        <p:nvSpPr>
          <p:cNvPr id="8" name="Metin kutusu 7"/>
          <p:cNvSpPr txBox="1"/>
          <p:nvPr/>
        </p:nvSpPr>
        <p:spPr>
          <a:xfrm>
            <a:off x="3721262" y="5553671"/>
            <a:ext cx="1543665" cy="923330"/>
          </a:xfrm>
          <a:prstGeom prst="rect">
            <a:avLst/>
          </a:prstGeom>
          <a:noFill/>
        </p:spPr>
        <p:txBody>
          <a:bodyPr wrap="square" rtlCol="0">
            <a:spAutoFit/>
          </a:bodyPr>
          <a:lstStyle/>
          <a:p>
            <a:r>
              <a:rPr lang="tr-TR" dirty="0" err="1">
                <a:solidFill>
                  <a:srgbClr val="0F2303"/>
                </a:solidFill>
                <a:latin typeface="Times New Roman" panose="02020603050405020304" pitchFamily="18" charset="0"/>
                <a:cs typeface="Times New Roman" panose="02020603050405020304" pitchFamily="18" charset="0"/>
              </a:rPr>
              <a:t>Fulbright</a:t>
            </a:r>
            <a:r>
              <a:rPr lang="tr-TR" dirty="0">
                <a:solidFill>
                  <a:srgbClr val="0F2303"/>
                </a:solidFill>
                <a:latin typeface="Times New Roman" panose="02020603050405020304" pitchFamily="18" charset="0"/>
                <a:cs typeface="Times New Roman" panose="02020603050405020304" pitchFamily="18" charset="0"/>
              </a:rPr>
              <a:t> Bilgilendirme Toplantısı</a:t>
            </a:r>
            <a:endParaRPr lang="tr-TR" dirty="0">
              <a:solidFill>
                <a:srgbClr val="0F230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15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61244" y="32508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4" name="Dikdörtgen 3"/>
          <p:cNvSpPr/>
          <p:nvPr/>
        </p:nvSpPr>
        <p:spPr>
          <a:xfrm>
            <a:off x="490637" y="4649317"/>
            <a:ext cx="8352928" cy="1646605"/>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ÇALIŞMA POLİTİKASI</a:t>
            </a:r>
          </a:p>
          <a:p>
            <a:pPr marL="285750" indent="-285750" fontAlgn="base">
              <a:buFont typeface="Arial" panose="020B0604020202020204" pitchFamily="34" charset="0"/>
              <a:buChar char="•"/>
            </a:pPr>
            <a:r>
              <a:rPr lang="tr-TR" sz="1400" dirty="0">
                <a:solidFill>
                  <a:srgbClr val="0F2303"/>
                </a:solidFill>
              </a:rPr>
              <a:t>Erasmus değişim programının tanıtımını en iyi şekilde gerçekleştirmek, üst yönetim ve akademik kadro ile birlikte koordineli bir şekilde çalışmak,</a:t>
            </a:r>
          </a:p>
          <a:p>
            <a:pPr marL="285750" indent="-285750" fontAlgn="base">
              <a:buFont typeface="Arial" panose="020B0604020202020204" pitchFamily="34" charset="0"/>
              <a:buChar char="•"/>
            </a:pPr>
            <a:r>
              <a:rPr lang="tr-TR" sz="1400" dirty="0">
                <a:solidFill>
                  <a:srgbClr val="0F2303"/>
                </a:solidFill>
              </a:rPr>
              <a:t>Uluslararası işbirliklerini artırmak, ulusal ve uluslararası eğitim fuarlarına katılım sağlamak,</a:t>
            </a:r>
          </a:p>
          <a:p>
            <a:pPr marL="285750" indent="-285750" fontAlgn="base">
              <a:buFont typeface="Arial" panose="020B0604020202020204" pitchFamily="34" charset="0"/>
              <a:buChar char="•"/>
            </a:pPr>
            <a:r>
              <a:rPr lang="tr-TR" sz="1400" dirty="0">
                <a:solidFill>
                  <a:srgbClr val="0F2303"/>
                </a:solidFill>
              </a:rPr>
              <a:t>Erasmus programından yararlanacak öğrenci ve personel en iyi hizmeti sunmak,</a:t>
            </a:r>
          </a:p>
          <a:p>
            <a:pPr marL="285750" indent="-285750" fontAlgn="base">
              <a:buFont typeface="Arial" panose="020B0604020202020204" pitchFamily="34" charset="0"/>
              <a:buChar char="•"/>
            </a:pPr>
            <a:r>
              <a:rPr lang="tr-TR" sz="1400" dirty="0">
                <a:solidFill>
                  <a:srgbClr val="0F2303"/>
                </a:solidFill>
              </a:rPr>
              <a:t>Üniversitenin tüm </a:t>
            </a:r>
            <a:r>
              <a:rPr lang="tr-TR" sz="1400" dirty="0" err="1">
                <a:solidFill>
                  <a:srgbClr val="0F2303"/>
                </a:solidFill>
              </a:rPr>
              <a:t>uluslararasılaşma</a:t>
            </a:r>
            <a:r>
              <a:rPr lang="tr-TR" sz="1400" dirty="0">
                <a:solidFill>
                  <a:srgbClr val="0F2303"/>
                </a:solidFill>
              </a:rPr>
              <a:t> çalışmalarına destek vermek</a:t>
            </a:r>
            <a:r>
              <a:rPr lang="tr-TR" dirty="0">
                <a:solidFill>
                  <a:srgbClr val="0F2303"/>
                </a:solidFill>
              </a:rPr>
              <a:t>.</a:t>
            </a:r>
          </a:p>
        </p:txBody>
      </p:sp>
      <p:sp>
        <p:nvSpPr>
          <p:cNvPr id="7" name="Dikdörtgen 6"/>
          <p:cNvSpPr/>
          <p:nvPr/>
        </p:nvSpPr>
        <p:spPr>
          <a:xfrm>
            <a:off x="490637" y="3508967"/>
            <a:ext cx="8352928" cy="938719"/>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VİZYONU</a:t>
            </a:r>
          </a:p>
          <a:p>
            <a:pPr marL="285750" indent="-285750" fontAlgn="base">
              <a:spcAft>
                <a:spcPts val="0"/>
              </a:spcAft>
              <a:buFont typeface="Arial" panose="020B0604020202020204" pitchFamily="34" charset="0"/>
              <a:buChar char="•"/>
            </a:pPr>
            <a:r>
              <a:rPr lang="tr-TR" sz="1400" dirty="0">
                <a:solidFill>
                  <a:srgbClr val="0F2303"/>
                </a:solidFill>
              </a:rPr>
              <a:t>Uluslararası platformlarda rekabet edebilmek, </a:t>
            </a:r>
          </a:p>
          <a:p>
            <a:pPr marL="285750" indent="-285750" fontAlgn="base">
              <a:spcAft>
                <a:spcPts val="0"/>
              </a:spcAft>
              <a:buFont typeface="Arial" panose="020B0604020202020204" pitchFamily="34" charset="0"/>
              <a:buChar char="•"/>
            </a:pPr>
            <a:r>
              <a:rPr lang="tr-TR" sz="1400" dirty="0">
                <a:solidFill>
                  <a:srgbClr val="0F2303"/>
                </a:solidFill>
              </a:rPr>
              <a:t>Uluslararası öğrenciler tarafından tercih edilen bir üniversite olmak ve paydaş memnuniyetini sağlamak.</a:t>
            </a:r>
          </a:p>
        </p:txBody>
      </p:sp>
      <p:sp>
        <p:nvSpPr>
          <p:cNvPr id="8" name="Dikdörtgen 7"/>
          <p:cNvSpPr/>
          <p:nvPr/>
        </p:nvSpPr>
        <p:spPr>
          <a:xfrm>
            <a:off x="327853" y="870648"/>
            <a:ext cx="8352928" cy="3077766"/>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MİSYONU</a:t>
            </a:r>
          </a:p>
          <a:p>
            <a:pPr marL="285750" indent="-285750" fontAlgn="base">
              <a:spcAft>
                <a:spcPts val="0"/>
              </a:spcAft>
              <a:buFont typeface="Arial" panose="020B0604020202020204" pitchFamily="34" charset="0"/>
              <a:buChar char="•"/>
            </a:pPr>
            <a:r>
              <a:rPr lang="tr-TR" sz="1400" dirty="0">
                <a:solidFill>
                  <a:srgbClr val="0F2303"/>
                </a:solidFill>
              </a:rPr>
              <a:t>Antalya Bilim Üniversitesi’nin </a:t>
            </a:r>
            <a:r>
              <a:rPr lang="tr-TR" sz="1400" dirty="0" err="1">
                <a:solidFill>
                  <a:srgbClr val="0F2303"/>
                </a:solidFill>
              </a:rPr>
              <a:t>uluslararasılaşma</a:t>
            </a:r>
            <a:r>
              <a:rPr lang="tr-TR" sz="1400" dirty="0">
                <a:solidFill>
                  <a:srgbClr val="0F2303"/>
                </a:solidFill>
              </a:rPr>
              <a:t> çalışmalarının başarılı bir şekilde yürütülmesi, Uluslararası öğrenci sayısının ve uluslararası işbirliklerinin artırılması için, Rektörlük, Dış İlişkiler ve Uluslararası Öğrenci Koordinatörlüğü ve Akademik birimleri ile ortak çalışmaktayız. </a:t>
            </a:r>
          </a:p>
          <a:p>
            <a:pPr marL="285750" indent="-285750" fontAlgn="base">
              <a:spcAft>
                <a:spcPts val="0"/>
              </a:spcAft>
              <a:buFont typeface="Arial" panose="020B0604020202020204" pitchFamily="34" charset="0"/>
              <a:buChar char="•"/>
            </a:pPr>
            <a:r>
              <a:rPr lang="tr-TR" sz="1400" dirty="0">
                <a:solidFill>
                  <a:srgbClr val="0F2303"/>
                </a:solidFill>
              </a:rPr>
              <a:t>Erasmus Değişim Programı ile ilgili tüm güncel gelişmeleri takip etmekte, uygulamakta ve üniversitede gerçekleştirilen bilgilendirme toplantıları yardımıyla Erasmus Değişim Programı kapsamında yaşayacakları uluslararası deneyim için öğrencilerimizi motive etmekteyiz</a:t>
            </a:r>
          </a:p>
          <a:p>
            <a:pPr marL="285750" indent="-285750" fontAlgn="base">
              <a:spcAft>
                <a:spcPts val="0"/>
              </a:spcAft>
              <a:buFont typeface="Arial" panose="020B0604020202020204" pitchFamily="34" charset="0"/>
              <a:buChar char="•"/>
            </a:pPr>
            <a:r>
              <a:rPr lang="tr-TR" sz="1400" dirty="0">
                <a:solidFill>
                  <a:srgbClr val="0F2303"/>
                </a:solidFill>
              </a:rPr>
              <a:t>Ulusal ve Uluslararası fuarlara, fiziksel ve/veya çevrim  içi katılarak, üniversitemizin tüm platformlarda tanınırlığını artırmayı hedeflemekteyiz.</a:t>
            </a:r>
          </a:p>
          <a:p>
            <a:pPr marL="285750" indent="-285750" fontAlgn="base">
              <a:buFont typeface="Arial" panose="020B0604020202020204" pitchFamily="34" charset="0"/>
              <a:buChar char="•"/>
            </a:pPr>
            <a:r>
              <a:rPr lang="tr-TR" sz="1400" dirty="0">
                <a:solidFill>
                  <a:srgbClr val="0F2303"/>
                </a:solidFill>
              </a:rPr>
              <a:t>Öğrencilerimizin uluslararası düzeyde girişimcilik özelliği kazanmaları için kültürel faaliyetler gerçekleştirmekteyiz.</a:t>
            </a:r>
          </a:p>
          <a:p>
            <a:pPr fontAlgn="base">
              <a:lnSpc>
                <a:spcPct val="150000"/>
              </a:lnSpc>
              <a:spcAft>
                <a:spcPts val="0"/>
              </a:spcAft>
            </a:pPr>
            <a:endParaRPr lang="tr-TR" b="1" dirty="0">
              <a:solidFill>
                <a:srgbClr val="0C0D0D"/>
              </a:solidFill>
              <a:latin typeface="Times New Roman" panose="02020603050405020304" pitchFamily="18" charset="0"/>
              <a:ea typeface="Times New Roman" panose="02020603050405020304" pitchFamily="18" charset="0"/>
            </a:endParaRPr>
          </a:p>
        </p:txBody>
      </p:sp>
      <p:sp>
        <p:nvSpPr>
          <p:cNvPr id="9" name="Slayt Numarası Yer Tutucusu 3"/>
          <p:cNvSpPr>
            <a:spLocks noGrp="1"/>
          </p:cNvSpPr>
          <p:nvPr>
            <p:ph type="sldNum" sz="quarter" idx="12"/>
          </p:nvPr>
        </p:nvSpPr>
        <p:spPr>
          <a:xfrm>
            <a:off x="7766431" y="295736"/>
            <a:ext cx="628813" cy="767687"/>
          </a:xfrm>
        </p:spPr>
        <p:txBody>
          <a:bodyPr/>
          <a:lstStyle/>
          <a:p>
            <a:r>
              <a:rPr lang="tr-TR" dirty="0" smtClean="0"/>
              <a:t>2</a:t>
            </a:r>
            <a:endParaRPr lang="tr-TR" dirty="0"/>
          </a:p>
        </p:txBody>
      </p:sp>
    </p:spTree>
    <p:extLst>
      <p:ext uri="{BB962C8B-B14F-4D97-AF65-F5344CB8AC3E}">
        <p14:creationId xmlns:p14="http://schemas.microsoft.com/office/powerpoint/2010/main" val="1938822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20</a:t>
            </a:fld>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117" y="1423282"/>
            <a:ext cx="8200103" cy="2574544"/>
          </a:xfrm>
          <a:prstGeom prst="rect">
            <a:avLst/>
          </a:prstGeom>
        </p:spPr>
      </p:pic>
      <p:sp>
        <p:nvSpPr>
          <p:cNvPr id="6" name="Metin kutusu 5"/>
          <p:cNvSpPr txBox="1"/>
          <p:nvPr/>
        </p:nvSpPr>
        <p:spPr>
          <a:xfrm>
            <a:off x="1509004" y="4206652"/>
            <a:ext cx="3682428" cy="646331"/>
          </a:xfrm>
          <a:prstGeom prst="rect">
            <a:avLst/>
          </a:prstGeom>
          <a:noFill/>
        </p:spPr>
        <p:txBody>
          <a:bodyPr wrap="square" rtlCol="0">
            <a:spAutoFit/>
          </a:bodyPr>
          <a:lstStyle/>
          <a:p>
            <a:r>
              <a:rPr lang="tr-TR" dirty="0" smtClean="0">
                <a:solidFill>
                  <a:srgbClr val="0F2303"/>
                </a:solidFill>
                <a:latin typeface="Times New Roman" panose="02020603050405020304" pitchFamily="18" charset="0"/>
                <a:cs typeface="Times New Roman" panose="02020603050405020304" pitchFamily="18" charset="0"/>
              </a:rPr>
              <a:t>Jean Monnet Burs Programı Bilgilendirme </a:t>
            </a:r>
            <a:r>
              <a:rPr lang="tr-TR" dirty="0">
                <a:solidFill>
                  <a:srgbClr val="0F2303"/>
                </a:solidFill>
                <a:latin typeface="Times New Roman" panose="02020603050405020304" pitchFamily="18" charset="0"/>
                <a:cs typeface="Times New Roman" panose="02020603050405020304" pitchFamily="18" charset="0"/>
              </a:rPr>
              <a:t>Toplantısı</a:t>
            </a:r>
            <a:endParaRPr lang="tr-TR" dirty="0">
              <a:solidFill>
                <a:srgbClr val="0F230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5923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a:extLst>
              <a:ext uri="{FF2B5EF4-FFF2-40B4-BE49-F238E27FC236}">
                <a16:creationId xmlns:a16="http://schemas.microsoft.com/office/drawing/2014/main" id="{E03255C9-B19A-4983-9118-46D7E9A47D1C}"/>
              </a:ext>
            </a:extLst>
          </p:cNvPr>
          <p:cNvSpPr txBox="1"/>
          <p:nvPr/>
        </p:nvSpPr>
        <p:spPr>
          <a:xfrm>
            <a:off x="587154" y="2563831"/>
            <a:ext cx="6411074" cy="369332"/>
          </a:xfrm>
          <a:prstGeom prst="rect">
            <a:avLst/>
          </a:prstGeom>
          <a:noFill/>
        </p:spPr>
        <p:txBody>
          <a:bodyPr wrap="square" rtlCol="0">
            <a:spAutoFit/>
          </a:bodyPr>
          <a:lstStyle/>
          <a:p>
            <a:pPr marL="285750" indent="-285750" algn="ctr">
              <a:buFont typeface="Wingdings" panose="05000000000000000000" pitchFamily="2" charset="2"/>
              <a:buChar char="q"/>
            </a:pPr>
            <a:r>
              <a:rPr lang="tr-TR" dirty="0">
                <a:solidFill>
                  <a:srgbClr val="0F2303"/>
                </a:solidFill>
              </a:rPr>
              <a:t>Bu alan </a:t>
            </a:r>
            <a:r>
              <a:rPr lang="tr-TR" dirty="0" smtClean="0">
                <a:solidFill>
                  <a:srgbClr val="0F2303"/>
                </a:solidFill>
              </a:rPr>
              <a:t>Erasmus Koordinatörlüğü için </a:t>
            </a:r>
            <a:r>
              <a:rPr lang="tr-TR" dirty="0">
                <a:solidFill>
                  <a:srgbClr val="0F2303"/>
                </a:solidFill>
              </a:rPr>
              <a:t>değerlendirme dışıdır.</a:t>
            </a:r>
          </a:p>
        </p:txBody>
      </p:sp>
      <p:sp>
        <p:nvSpPr>
          <p:cNvPr id="67" name="Slayt Numarası Yer Tutucusu 3"/>
          <p:cNvSpPr>
            <a:spLocks noGrp="1"/>
          </p:cNvSpPr>
          <p:nvPr>
            <p:ph type="sldNum" sz="quarter" idx="12"/>
          </p:nvPr>
        </p:nvSpPr>
        <p:spPr>
          <a:xfrm>
            <a:off x="7766431" y="295736"/>
            <a:ext cx="628813" cy="767687"/>
          </a:xfrm>
        </p:spPr>
        <p:txBody>
          <a:bodyPr/>
          <a:lstStyle/>
          <a:p>
            <a:r>
              <a:rPr lang="tr-TR" dirty="0" smtClean="0"/>
              <a:t>21</a:t>
            </a:r>
            <a:endParaRPr lang="tr-TR" dirty="0"/>
          </a:p>
        </p:txBody>
      </p:sp>
    </p:spTree>
    <p:extLst>
      <p:ext uri="{BB962C8B-B14F-4D97-AF65-F5344CB8AC3E}">
        <p14:creationId xmlns:p14="http://schemas.microsoft.com/office/powerpoint/2010/main" val="2179233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a:extLst>
              <a:ext uri="{FF2B5EF4-FFF2-40B4-BE49-F238E27FC236}">
                <a16:creationId xmlns:a16="http://schemas.microsoft.com/office/drawing/2014/main" id="{E03255C9-B19A-4983-9118-46D7E9A47D1C}"/>
              </a:ext>
            </a:extLst>
          </p:cNvPr>
          <p:cNvSpPr txBox="1"/>
          <p:nvPr/>
        </p:nvSpPr>
        <p:spPr>
          <a:xfrm>
            <a:off x="587154" y="2563831"/>
            <a:ext cx="6411074" cy="369332"/>
          </a:xfrm>
          <a:prstGeom prst="rect">
            <a:avLst/>
          </a:prstGeom>
          <a:noFill/>
        </p:spPr>
        <p:txBody>
          <a:bodyPr wrap="square" rtlCol="0">
            <a:spAutoFit/>
          </a:bodyPr>
          <a:lstStyle/>
          <a:p>
            <a:pPr marL="285750" indent="-285750" algn="ctr">
              <a:buFont typeface="Wingdings" panose="05000000000000000000" pitchFamily="2" charset="2"/>
              <a:buChar char="q"/>
            </a:pPr>
            <a:r>
              <a:rPr lang="tr-TR" dirty="0">
                <a:solidFill>
                  <a:srgbClr val="0F2303"/>
                </a:solidFill>
              </a:rPr>
              <a:t>Bu alan </a:t>
            </a:r>
            <a:r>
              <a:rPr lang="tr-TR" dirty="0" smtClean="0">
                <a:solidFill>
                  <a:srgbClr val="0F2303"/>
                </a:solidFill>
              </a:rPr>
              <a:t>Erasmus Koordinatörlüğü için </a:t>
            </a:r>
            <a:r>
              <a:rPr lang="tr-TR" dirty="0">
                <a:solidFill>
                  <a:srgbClr val="0F2303"/>
                </a:solidFill>
              </a:rPr>
              <a:t>değerlendirme dışıdır.</a:t>
            </a:r>
          </a:p>
        </p:txBody>
      </p:sp>
      <p:sp>
        <p:nvSpPr>
          <p:cNvPr id="67" name="Slayt Numarası Yer Tutucusu 3"/>
          <p:cNvSpPr>
            <a:spLocks noGrp="1"/>
          </p:cNvSpPr>
          <p:nvPr>
            <p:ph type="sldNum" sz="quarter" idx="12"/>
          </p:nvPr>
        </p:nvSpPr>
        <p:spPr>
          <a:xfrm>
            <a:off x="7766431" y="295736"/>
            <a:ext cx="628813" cy="767687"/>
          </a:xfrm>
        </p:spPr>
        <p:txBody>
          <a:bodyPr/>
          <a:lstStyle/>
          <a:p>
            <a:r>
              <a:rPr lang="tr-TR" dirty="0" smtClean="0"/>
              <a:t>22</a:t>
            </a:r>
            <a:endParaRPr lang="tr-TR" dirty="0"/>
          </a:p>
        </p:txBody>
      </p:sp>
    </p:spTree>
    <p:extLst>
      <p:ext uri="{BB962C8B-B14F-4D97-AF65-F5344CB8AC3E}">
        <p14:creationId xmlns:p14="http://schemas.microsoft.com/office/powerpoint/2010/main" val="2926320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a:extLst>
              <a:ext uri="{FF2B5EF4-FFF2-40B4-BE49-F238E27FC236}">
                <a16:creationId xmlns:a16="http://schemas.microsoft.com/office/drawing/2014/main" id="{E03255C9-B19A-4983-9118-46D7E9A47D1C}"/>
              </a:ext>
            </a:extLst>
          </p:cNvPr>
          <p:cNvSpPr txBox="1"/>
          <p:nvPr/>
        </p:nvSpPr>
        <p:spPr>
          <a:xfrm>
            <a:off x="587154" y="2563831"/>
            <a:ext cx="6411074" cy="369332"/>
          </a:xfrm>
          <a:prstGeom prst="rect">
            <a:avLst/>
          </a:prstGeom>
          <a:noFill/>
        </p:spPr>
        <p:txBody>
          <a:bodyPr wrap="square" rtlCol="0">
            <a:spAutoFit/>
          </a:bodyPr>
          <a:lstStyle/>
          <a:p>
            <a:pPr marL="285750" indent="-285750" algn="ctr">
              <a:buFont typeface="Wingdings" panose="05000000000000000000" pitchFamily="2" charset="2"/>
              <a:buChar char="q"/>
            </a:pPr>
            <a:r>
              <a:rPr lang="tr-TR" dirty="0">
                <a:solidFill>
                  <a:srgbClr val="0F2303"/>
                </a:solidFill>
              </a:rPr>
              <a:t>Bu alan </a:t>
            </a:r>
            <a:r>
              <a:rPr lang="tr-TR" dirty="0" smtClean="0">
                <a:solidFill>
                  <a:srgbClr val="0F2303"/>
                </a:solidFill>
              </a:rPr>
              <a:t>Erasmus Koordinatörlüğü için </a:t>
            </a:r>
            <a:r>
              <a:rPr lang="tr-TR" dirty="0">
                <a:solidFill>
                  <a:srgbClr val="0F2303"/>
                </a:solidFill>
              </a:rPr>
              <a:t>değerlendirme dışıdır.</a:t>
            </a:r>
          </a:p>
        </p:txBody>
      </p:sp>
      <p:sp>
        <p:nvSpPr>
          <p:cNvPr id="67" name="Slayt Numarası Yer Tutucusu 3"/>
          <p:cNvSpPr>
            <a:spLocks noGrp="1"/>
          </p:cNvSpPr>
          <p:nvPr>
            <p:ph type="sldNum" sz="quarter" idx="12"/>
          </p:nvPr>
        </p:nvSpPr>
        <p:spPr>
          <a:xfrm>
            <a:off x="7766431" y="295736"/>
            <a:ext cx="628813" cy="767687"/>
          </a:xfrm>
        </p:spPr>
        <p:txBody>
          <a:bodyPr/>
          <a:lstStyle/>
          <a:p>
            <a:r>
              <a:rPr lang="tr-TR" dirty="0" smtClean="0"/>
              <a:t>23</a:t>
            </a:r>
            <a:endParaRPr lang="tr-TR" dirty="0"/>
          </a:p>
        </p:txBody>
      </p:sp>
    </p:spTree>
    <p:extLst>
      <p:ext uri="{BB962C8B-B14F-4D97-AF65-F5344CB8AC3E}">
        <p14:creationId xmlns:p14="http://schemas.microsoft.com/office/powerpoint/2010/main" val="2544252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275301" y="1155895"/>
            <a:ext cx="8308259" cy="1477328"/>
          </a:xfrm>
          <a:prstGeom prst="rect">
            <a:avLst/>
          </a:prstGeom>
          <a:noFill/>
        </p:spPr>
        <p:txBody>
          <a:bodyPr wrap="square" rtlCol="0">
            <a:spAutoFit/>
          </a:bodyPr>
          <a:lstStyle/>
          <a:p>
            <a:endParaRPr lang="tr-TR" dirty="0" smtClean="0">
              <a:hlinkClick r:id="rId3"/>
            </a:endParaRPr>
          </a:p>
          <a:p>
            <a:r>
              <a:rPr lang="tr-TR" dirty="0" smtClean="0">
                <a:solidFill>
                  <a:srgbClr val="0F2303"/>
                </a:solidFill>
                <a:latin typeface="Times New Roman" panose="02020603050405020304" pitchFamily="18" charset="0"/>
                <a:cs typeface="Times New Roman" panose="02020603050405020304" pitchFamily="18" charset="0"/>
                <a:hlinkClick r:id="rId3"/>
              </a:rPr>
              <a:t>Aşağıda yer alan adrese kayıt yapılmış ve tüm başvuru ilanları e-Devlet üzerinden gerçekleşmeye başlanmıştır.</a:t>
            </a:r>
          </a:p>
          <a:p>
            <a:endParaRPr lang="tr-TR" dirty="0">
              <a:hlinkClick r:id="rId3"/>
            </a:endParaRPr>
          </a:p>
          <a:p>
            <a:r>
              <a:rPr lang="tr-TR" dirty="0" smtClean="0">
                <a:hlinkClick r:id="rId3"/>
              </a:rPr>
              <a:t>https</a:t>
            </a:r>
            <a:r>
              <a:rPr lang="tr-TR" dirty="0">
                <a:hlinkClick r:id="rId3"/>
              </a:rPr>
              <a:t>://erasmusbasvuru.ua.gov.tr</a:t>
            </a:r>
            <a:r>
              <a:rPr lang="tr-TR" dirty="0" smtClean="0">
                <a:hlinkClick r:id="rId3"/>
              </a:rPr>
              <a:t>/</a:t>
            </a:r>
            <a:r>
              <a:rPr lang="tr-TR" dirty="0" smtClean="0"/>
              <a:t> </a:t>
            </a:r>
            <a:endParaRPr lang="tr-TR" dirty="0"/>
          </a:p>
        </p:txBody>
      </p:sp>
      <p:sp>
        <p:nvSpPr>
          <p:cNvPr id="3" name="Metin kutusu 2"/>
          <p:cNvSpPr txBox="1"/>
          <p:nvPr/>
        </p:nvSpPr>
        <p:spPr>
          <a:xfrm>
            <a:off x="300884" y="2887677"/>
            <a:ext cx="5968180" cy="1477328"/>
          </a:xfrm>
          <a:prstGeom prst="rect">
            <a:avLst/>
          </a:prstGeom>
          <a:noFill/>
        </p:spPr>
        <p:txBody>
          <a:bodyPr wrap="square" rtlCol="0">
            <a:spAutoFit/>
          </a:bodyPr>
          <a:lstStyle/>
          <a:p>
            <a:r>
              <a:rPr lang="tr-TR" dirty="0" smtClean="0">
                <a:solidFill>
                  <a:srgbClr val="0F2303"/>
                </a:solidFill>
                <a:hlinkClick r:id="rId4"/>
              </a:rPr>
              <a:t>Öğrencilerin öğrenim anlaşmaları ve kurumsal anlaşmalar aşağıdaki link üzerinden gerçekleşmektedir.</a:t>
            </a:r>
          </a:p>
          <a:p>
            <a:endParaRPr lang="tr-TR" dirty="0">
              <a:solidFill>
                <a:srgbClr val="0F2303"/>
              </a:solidFill>
              <a:hlinkClick r:id="rId4"/>
            </a:endParaRPr>
          </a:p>
          <a:p>
            <a:endParaRPr lang="tr-TR" dirty="0" smtClean="0">
              <a:solidFill>
                <a:srgbClr val="0F2303"/>
              </a:solidFill>
              <a:hlinkClick r:id="rId4"/>
            </a:endParaRPr>
          </a:p>
          <a:p>
            <a:r>
              <a:rPr lang="tr-TR" dirty="0" smtClean="0">
                <a:solidFill>
                  <a:srgbClr val="0F2303"/>
                </a:solidFill>
                <a:hlinkClick r:id="rId4"/>
              </a:rPr>
              <a:t>https</a:t>
            </a:r>
            <a:r>
              <a:rPr lang="tr-TR" dirty="0">
                <a:solidFill>
                  <a:srgbClr val="0F2303"/>
                </a:solidFill>
                <a:hlinkClick r:id="rId4"/>
              </a:rPr>
              <a:t>://ewp-dashboard.eu</a:t>
            </a:r>
            <a:r>
              <a:rPr lang="tr-TR" dirty="0" smtClean="0">
                <a:solidFill>
                  <a:srgbClr val="0F2303"/>
                </a:solidFill>
                <a:hlinkClick r:id="rId4"/>
              </a:rPr>
              <a:t>/</a:t>
            </a:r>
            <a:r>
              <a:rPr lang="tr-TR" dirty="0" smtClean="0">
                <a:solidFill>
                  <a:srgbClr val="0F2303"/>
                </a:solidFill>
              </a:rPr>
              <a:t> </a:t>
            </a:r>
            <a:endParaRPr lang="tr-TR" dirty="0">
              <a:solidFill>
                <a:srgbClr val="0F2303"/>
              </a:solidFill>
            </a:endParaRPr>
          </a:p>
        </p:txBody>
      </p:sp>
      <p:pic>
        <p:nvPicPr>
          <p:cNvPr id="67" name="Resim 6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301" y="4448142"/>
            <a:ext cx="8613058" cy="1383126"/>
          </a:xfrm>
          <a:prstGeom prst="rect">
            <a:avLst/>
          </a:prstGeom>
        </p:spPr>
      </p:pic>
      <p:sp>
        <p:nvSpPr>
          <p:cNvPr id="69" name="Metin kutusu 68"/>
          <p:cNvSpPr txBox="1"/>
          <p:nvPr/>
        </p:nvSpPr>
        <p:spPr>
          <a:xfrm>
            <a:off x="251723" y="5934670"/>
            <a:ext cx="8613058" cy="923330"/>
          </a:xfrm>
          <a:prstGeom prst="rect">
            <a:avLst/>
          </a:prstGeom>
          <a:noFill/>
        </p:spPr>
        <p:txBody>
          <a:bodyPr wrap="square" rtlCol="0">
            <a:spAutoFit/>
          </a:bodyPr>
          <a:lstStyle/>
          <a:p>
            <a:pPr marL="285750" indent="-285750">
              <a:buFont typeface="Wingdings" panose="05000000000000000000" pitchFamily="2" charset="2"/>
              <a:buChar char="v"/>
            </a:pPr>
            <a:r>
              <a:rPr lang="tr-TR" dirty="0" smtClean="0">
                <a:solidFill>
                  <a:srgbClr val="0F2303"/>
                </a:solidFill>
              </a:rPr>
              <a:t>Erasmus </a:t>
            </a:r>
            <a:r>
              <a:rPr lang="tr-TR" dirty="0" smtClean="0">
                <a:solidFill>
                  <a:srgbClr val="0F2303"/>
                </a:solidFill>
              </a:rPr>
              <a:t>değişim programından yararlanacak öğrenciler üniversite mail adreslerini kullanarak ders seçimlerini online platformda antalya.edu.tr uzantılı mail adresi ile gerçekleştirebileceklerdir.</a:t>
            </a:r>
            <a:endParaRPr lang="tr-TR" dirty="0">
              <a:solidFill>
                <a:srgbClr val="0F2303"/>
              </a:solidFill>
            </a:endParaRPr>
          </a:p>
        </p:txBody>
      </p:sp>
      <p:sp>
        <p:nvSpPr>
          <p:cNvPr id="70" name="Slayt Numarası Yer Tutucusu 3"/>
          <p:cNvSpPr>
            <a:spLocks noGrp="1"/>
          </p:cNvSpPr>
          <p:nvPr>
            <p:ph type="sldNum" sz="quarter" idx="12"/>
          </p:nvPr>
        </p:nvSpPr>
        <p:spPr>
          <a:xfrm>
            <a:off x="7766431" y="295736"/>
            <a:ext cx="628813" cy="767687"/>
          </a:xfrm>
        </p:spPr>
        <p:txBody>
          <a:bodyPr/>
          <a:lstStyle/>
          <a:p>
            <a:r>
              <a:rPr lang="tr-TR" dirty="0" smtClean="0"/>
              <a:t>24</a:t>
            </a:r>
            <a:endParaRPr lang="tr-TR" dirty="0"/>
          </a:p>
        </p:txBody>
      </p:sp>
    </p:spTree>
    <p:extLst>
      <p:ext uri="{BB962C8B-B14F-4D97-AF65-F5344CB8AC3E}">
        <p14:creationId xmlns:p14="http://schemas.microsoft.com/office/powerpoint/2010/main" val="1784154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65" name="Slayt Numarası Yer Tutucusu 3"/>
          <p:cNvSpPr>
            <a:spLocks noGrp="1"/>
          </p:cNvSpPr>
          <p:nvPr>
            <p:ph type="sldNum" sz="quarter" idx="12"/>
          </p:nvPr>
        </p:nvSpPr>
        <p:spPr>
          <a:xfrm>
            <a:off x="7766431" y="295736"/>
            <a:ext cx="628813" cy="767687"/>
          </a:xfrm>
        </p:spPr>
        <p:txBody>
          <a:bodyPr/>
          <a:lstStyle/>
          <a:p>
            <a:r>
              <a:rPr lang="tr-TR" dirty="0" smtClean="0"/>
              <a:t>25</a:t>
            </a:r>
            <a:endParaRPr lang="tr-TR" dirty="0"/>
          </a:p>
        </p:txBody>
      </p:sp>
      <p:sp>
        <p:nvSpPr>
          <p:cNvPr id="66" name="Metin kutusu 65"/>
          <p:cNvSpPr txBox="1"/>
          <p:nvPr/>
        </p:nvSpPr>
        <p:spPr>
          <a:xfrm>
            <a:off x="639097" y="1681316"/>
            <a:ext cx="7747819" cy="3693319"/>
          </a:xfrm>
          <a:prstGeom prst="rect">
            <a:avLst/>
          </a:prstGeom>
          <a:noFill/>
        </p:spPr>
        <p:txBody>
          <a:bodyPr wrap="square" rtlCol="0">
            <a:spAutoFit/>
          </a:bodyPr>
          <a:lstStyle/>
          <a:p>
            <a:pPr marL="285750" indent="-285750" algn="just">
              <a:buFont typeface="Arial" panose="020B0604020202020204" pitchFamily="34" charset="0"/>
              <a:buChar char="•"/>
            </a:pPr>
            <a:r>
              <a:rPr lang="tr-TR" dirty="0" smtClean="0">
                <a:solidFill>
                  <a:srgbClr val="0F2303"/>
                </a:solidFill>
              </a:rPr>
              <a:t>Erasmus değişiminden yararlanacak öğrencilerin ders seçimleri esnasında Erasmus bölüm koordinatörlerinin daha yapıcı ve esnek davranması sürecin daha sağlıklı ve hızlı devam etmesi açısından iyi olacaktır.</a:t>
            </a:r>
          </a:p>
          <a:p>
            <a:pPr marL="285750" indent="-285750" algn="just">
              <a:buFont typeface="Arial" panose="020B0604020202020204" pitchFamily="34" charset="0"/>
              <a:buChar char="•"/>
            </a:pPr>
            <a:endParaRPr lang="tr-TR" dirty="0">
              <a:solidFill>
                <a:srgbClr val="0F2303"/>
              </a:solidFill>
            </a:endParaRPr>
          </a:p>
          <a:p>
            <a:pPr marL="285750" indent="-285750" algn="just">
              <a:buFont typeface="Arial" panose="020B0604020202020204" pitchFamily="34" charset="0"/>
              <a:buChar char="•"/>
            </a:pPr>
            <a:r>
              <a:rPr lang="tr-TR" dirty="0" smtClean="0">
                <a:solidFill>
                  <a:srgbClr val="0F2303"/>
                </a:solidFill>
              </a:rPr>
              <a:t>Erasmus Koordinatörlüğü’nün tüm fakültelerle gerçekleştireceği fakülte toplantısı sonrasında, her fakülte Erasmus bölüm ve birim koordinatörleri ile birlikte Erasmus programının kendi içlerinde, standardına kavuşması için toplantı gerçekleştirmelidir.</a:t>
            </a:r>
          </a:p>
          <a:p>
            <a:pPr marL="285750" indent="-285750" algn="just">
              <a:buFont typeface="Arial" panose="020B0604020202020204" pitchFamily="34" charset="0"/>
              <a:buChar char="•"/>
            </a:pPr>
            <a:endParaRPr lang="tr-TR" dirty="0">
              <a:solidFill>
                <a:srgbClr val="0F2303"/>
              </a:solidFill>
            </a:endParaRPr>
          </a:p>
          <a:p>
            <a:pPr marL="285750" indent="-285750" algn="just">
              <a:buFont typeface="Arial" panose="020B0604020202020204" pitchFamily="34" charset="0"/>
              <a:buChar char="•"/>
            </a:pPr>
            <a:r>
              <a:rPr lang="tr-TR" dirty="0" smtClean="0">
                <a:solidFill>
                  <a:srgbClr val="0F2303"/>
                </a:solidFill>
              </a:rPr>
              <a:t>Erasmus bölüm koordinatörleri ile birlikte diğer fakülte üyeleri, Erasmus anlaşması imzalanabilmesi için, yurt dışındaki kurumlarla temasa geçmesi, anlaşmaların artması ve kendi bölüm öğrencilerine daha çok seçenek sunulabilmesi açısından daha iyi olacaktır.</a:t>
            </a:r>
            <a:endParaRPr lang="tr-TR" dirty="0">
              <a:solidFill>
                <a:srgbClr val="0F2303"/>
              </a:solidFill>
            </a:endParaRPr>
          </a:p>
        </p:txBody>
      </p:sp>
    </p:spTree>
    <p:extLst>
      <p:ext uri="{BB962C8B-B14F-4D97-AF65-F5344CB8AC3E}">
        <p14:creationId xmlns:p14="http://schemas.microsoft.com/office/powerpoint/2010/main" val="234024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63244" y="45718"/>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012" y="36058"/>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1217475498"/>
              </p:ext>
            </p:extLst>
          </p:nvPr>
        </p:nvGraphicFramePr>
        <p:xfrm>
          <a:off x="475012" y="489283"/>
          <a:ext cx="8023124" cy="6257968"/>
        </p:xfrm>
        <a:graphic>
          <a:graphicData uri="http://schemas.openxmlformats.org/drawingml/2006/table">
            <a:tbl>
              <a:tblPr/>
              <a:tblGrid>
                <a:gridCol w="1818575">
                  <a:extLst>
                    <a:ext uri="{9D8B030D-6E8A-4147-A177-3AD203B41FA5}">
                      <a16:colId xmlns:a16="http://schemas.microsoft.com/office/drawing/2014/main" val="3918363564"/>
                    </a:ext>
                  </a:extLst>
                </a:gridCol>
                <a:gridCol w="2079922">
                  <a:extLst>
                    <a:ext uri="{9D8B030D-6E8A-4147-A177-3AD203B41FA5}">
                      <a16:colId xmlns:a16="http://schemas.microsoft.com/office/drawing/2014/main" val="1683979601"/>
                    </a:ext>
                  </a:extLst>
                </a:gridCol>
                <a:gridCol w="2083236">
                  <a:extLst>
                    <a:ext uri="{9D8B030D-6E8A-4147-A177-3AD203B41FA5}">
                      <a16:colId xmlns:a16="http://schemas.microsoft.com/office/drawing/2014/main" val="2592459544"/>
                    </a:ext>
                  </a:extLst>
                </a:gridCol>
                <a:gridCol w="2041391">
                  <a:extLst>
                    <a:ext uri="{9D8B030D-6E8A-4147-A177-3AD203B41FA5}">
                      <a16:colId xmlns:a16="http://schemas.microsoft.com/office/drawing/2014/main" val="588152821"/>
                    </a:ext>
                  </a:extLst>
                </a:gridCol>
              </a:tblGrid>
              <a:tr h="148032">
                <a:tc>
                  <a:txBody>
                    <a:bodyPr/>
                    <a:lstStyle/>
                    <a:p>
                      <a:pPr algn="ctr" fontAlgn="ctr"/>
                      <a:r>
                        <a:rPr lang="tr-TR" sz="12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221049">
                <a:tc>
                  <a:txBody>
                    <a:bodyPr/>
                    <a:lstStyle/>
                    <a:p>
                      <a:pPr algn="ctr" fontAlgn="ctr"/>
                      <a:r>
                        <a:rPr lang="tr-TR" sz="900" b="0" i="0" u="none" strike="noStrike" dirty="0" smtClean="0">
                          <a:solidFill>
                            <a:srgbClr val="000000"/>
                          </a:solidFill>
                          <a:effectLst/>
                          <a:latin typeface="Calibri" panose="020F0502020204030204" pitchFamily="34" charset="0"/>
                        </a:rPr>
                        <a:t>G1-Öğrenci odaklı çalışılması</a:t>
                      </a: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kern="1200" dirty="0" smtClean="0">
                          <a:solidFill>
                            <a:srgbClr val="000000"/>
                          </a:solidFill>
                          <a:effectLst/>
                          <a:latin typeface="Calibri" panose="020F0502020204030204" pitchFamily="34" charset="0"/>
                          <a:ea typeface="+mn-ea"/>
                          <a:cs typeface="+mn-cs"/>
                        </a:rPr>
                        <a:t>Z1-Erasmus Programının Yapısının Yeterince Bilinmemesi</a:t>
                      </a:r>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r>
                        <a:rPr lang="tr-TR" sz="900" b="0" i="0" u="none" strike="noStrike" kern="1200" dirty="0" smtClean="0">
                          <a:solidFill>
                            <a:srgbClr val="000000"/>
                          </a:solidFill>
                          <a:effectLst/>
                          <a:latin typeface="Calibri" panose="020F0502020204030204" pitchFamily="34" charset="0"/>
                          <a:ea typeface="+mn-ea"/>
                          <a:cs typeface="+mn-cs"/>
                        </a:rPr>
                        <a:t>F1-Antalya gibi bir turizm şehrinde yer alması</a:t>
                      </a:r>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kern="1200" dirty="0" smtClean="0">
                          <a:solidFill>
                            <a:srgbClr val="000000"/>
                          </a:solidFill>
                          <a:effectLst/>
                          <a:latin typeface="Calibri" panose="020F0502020204030204" pitchFamily="34" charset="0"/>
                          <a:ea typeface="+mn-ea"/>
                          <a:cs typeface="+mn-cs"/>
                        </a:rPr>
                        <a:t>T1-Şehirdeki diğer üniversitenin daha eski ve daha çok Erasmus anlaşmasının olması</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0574">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G2-Ofis Saatlerinin olmaması </a:t>
                      </a:r>
                    </a:p>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r>
                        <a:rPr lang="tr-TR" sz="900" b="0" i="0" u="none" strike="noStrike" kern="1200" dirty="0" smtClean="0">
                          <a:solidFill>
                            <a:srgbClr val="000000"/>
                          </a:solidFill>
                          <a:effectLst/>
                          <a:latin typeface="Calibri" panose="020F0502020204030204" pitchFamily="34" charset="0"/>
                          <a:ea typeface="+mn-ea"/>
                          <a:cs typeface="+mn-cs"/>
                        </a:rPr>
                        <a:t>Z2- Erasmus Bölüm Koordinatörleri ile Öğrencilerin Ders Seçimlerinde Bilgi Eksikliğinin Olması</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r>
                        <a:rPr lang="tr-TR" sz="900" b="0" i="0" u="none" strike="noStrike" kern="1200" dirty="0" smtClean="0">
                          <a:solidFill>
                            <a:srgbClr val="000000"/>
                          </a:solidFill>
                          <a:effectLst/>
                          <a:latin typeface="Calibri" panose="020F0502020204030204" pitchFamily="34" charset="0"/>
                          <a:ea typeface="+mn-ea"/>
                          <a:cs typeface="+mn-cs"/>
                        </a:rPr>
                        <a:t>F2-Kurulan diğer vakıf üniversitelerin daha yeni ve tecrübesiz olması</a:t>
                      </a:r>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kern="1200" dirty="0" smtClean="0">
                          <a:solidFill>
                            <a:srgbClr val="000000"/>
                          </a:solidFill>
                          <a:effectLst/>
                          <a:latin typeface="Calibri" panose="020F0502020204030204" pitchFamily="34" charset="0"/>
                          <a:ea typeface="+mn-ea"/>
                          <a:cs typeface="+mn-cs"/>
                        </a:rPr>
                        <a:t>T2- Küresel Salgınların Programın </a:t>
                      </a:r>
                      <a:r>
                        <a:rPr lang="tr-TR" sz="900" b="0" i="0" u="none" strike="noStrike" kern="1200" dirty="0" err="1" smtClean="0">
                          <a:solidFill>
                            <a:srgbClr val="000000"/>
                          </a:solidFill>
                          <a:effectLst/>
                          <a:latin typeface="Calibri" panose="020F0502020204030204" pitchFamily="34" charset="0"/>
                          <a:ea typeface="+mn-ea"/>
                          <a:cs typeface="+mn-cs"/>
                        </a:rPr>
                        <a:t>sürdürülebirliğini</a:t>
                      </a:r>
                      <a:r>
                        <a:rPr lang="tr-TR" sz="900" b="0" i="0" u="none" strike="noStrike" kern="1200" dirty="0" smtClean="0">
                          <a:solidFill>
                            <a:srgbClr val="000000"/>
                          </a:solidFill>
                          <a:effectLst/>
                          <a:latin typeface="Calibri" panose="020F0502020204030204" pitchFamily="34" charset="0"/>
                          <a:ea typeface="+mn-ea"/>
                          <a:cs typeface="+mn-cs"/>
                        </a:rPr>
                        <a:t> Negatif Yönde Etkilemesi (Covid-19)</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221049">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a:solidFill>
                            <a:srgbClr val="000000"/>
                          </a:solidFill>
                          <a:effectLst/>
                          <a:latin typeface="Calibri" panose="020F0502020204030204" pitchFamily="34" charset="0"/>
                          <a:ea typeface="+mn-ea"/>
                          <a:cs typeface="+mn-cs"/>
                        </a:rPr>
                        <a:t> </a:t>
                      </a:r>
                      <a:r>
                        <a:rPr lang="tr-TR" sz="900" b="0" i="0" u="none" strike="noStrike" kern="1200" dirty="0" smtClean="0">
                          <a:solidFill>
                            <a:srgbClr val="000000"/>
                          </a:solidFill>
                          <a:effectLst/>
                          <a:latin typeface="Calibri" panose="020F0502020204030204" pitchFamily="34" charset="0"/>
                          <a:ea typeface="+mn-ea"/>
                          <a:cs typeface="+mn-cs"/>
                        </a:rPr>
                        <a:t>G3-Öğrencilere uzun zaman ayrılması</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r>
                        <a:rPr lang="tr-TR" sz="900" b="0" i="0" u="none" strike="noStrike" kern="1200" dirty="0" smtClean="0">
                          <a:solidFill>
                            <a:srgbClr val="000000"/>
                          </a:solidFill>
                          <a:effectLst/>
                          <a:latin typeface="Calibri" panose="020F0502020204030204" pitchFamily="34" charset="0"/>
                          <a:ea typeface="+mn-ea"/>
                          <a:cs typeface="+mn-cs"/>
                        </a:rPr>
                        <a:t>Z3-Üniversitenin şehir merkezine olan uzaklığı</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kern="1200" dirty="0" smtClean="0">
                          <a:solidFill>
                            <a:srgbClr val="000000"/>
                          </a:solidFill>
                          <a:effectLst/>
                          <a:latin typeface="Calibri" panose="020F0502020204030204" pitchFamily="34" charset="0"/>
                          <a:ea typeface="+mn-ea"/>
                          <a:cs typeface="+mn-cs"/>
                        </a:rPr>
                        <a:t>T3- Vize randevu ve vize alma süreçlerinin uzaması</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0574">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a:solidFill>
                            <a:srgbClr val="000000"/>
                          </a:solidFill>
                          <a:effectLst/>
                          <a:latin typeface="Calibri" panose="020F0502020204030204" pitchFamily="34" charset="0"/>
                          <a:ea typeface="+mn-ea"/>
                          <a:cs typeface="+mn-cs"/>
                        </a:rPr>
                        <a:t> </a:t>
                      </a:r>
                      <a:r>
                        <a:rPr lang="tr-TR" sz="900" b="0" i="0" u="none" strike="noStrike" kern="1200" dirty="0" smtClean="0">
                          <a:solidFill>
                            <a:srgbClr val="000000"/>
                          </a:solidFill>
                          <a:effectLst/>
                          <a:latin typeface="Calibri" panose="020F0502020204030204" pitchFamily="34" charset="0"/>
                          <a:ea typeface="+mn-ea"/>
                          <a:cs typeface="+mn-cs"/>
                        </a:rPr>
                        <a:t>G4- Çalışanların Erasmus değişim programından daha önce yararlanmış olması</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algn="ctr" defTabSz="457207" rtl="0" eaLnBrk="1" fontAlgn="ctr" latinLnBrk="0" hangingPunct="1"/>
                      <a:r>
                        <a:rPr lang="tr-TR" sz="900" b="0" i="0" u="none" strike="noStrike" kern="1200" dirty="0" smtClean="0">
                          <a:solidFill>
                            <a:srgbClr val="000000"/>
                          </a:solidFill>
                          <a:effectLst/>
                          <a:latin typeface="Calibri" panose="020F0502020204030204" pitchFamily="34" charset="0"/>
                          <a:ea typeface="+mn-ea"/>
                          <a:cs typeface="+mn-cs"/>
                        </a:rPr>
                        <a:t>Z4-Web sitesinin zayıf olması </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r>
                        <a:rPr lang="tr-TR" sz="900" b="0" i="0" u="none" strike="noStrike" kern="1200" dirty="0" smtClean="0">
                          <a:solidFill>
                            <a:srgbClr val="000000"/>
                          </a:solidFill>
                          <a:effectLst/>
                          <a:latin typeface="Calibri" panose="020F0502020204030204" pitchFamily="34" charset="0"/>
                          <a:ea typeface="+mn-ea"/>
                          <a:cs typeface="+mn-cs"/>
                        </a:rPr>
                        <a:t>T4- Ülkeler arası ikili ilişkilerin programın işleyişini etkileyebilmesi</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440099">
                <a:tc>
                  <a:txBody>
                    <a:bodyPr/>
                    <a:lstStyle/>
                    <a:p>
                      <a:pPr algn="ctr" fontAlgn="ctr"/>
                      <a:r>
                        <a:rPr lang="tr-TR" sz="900" b="0" i="0" u="none" strike="noStrike" dirty="0" smtClean="0">
                          <a:solidFill>
                            <a:srgbClr val="000000"/>
                          </a:solidFill>
                          <a:effectLst/>
                          <a:latin typeface="Calibri" panose="020F0502020204030204" pitchFamily="34" charset="0"/>
                        </a:rPr>
                        <a:t>G5- Erasmus K171 Proje başvurusunun çok sayıda bölge ve ülke ile gerçekleşmesi</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Z5- Erasmus dışında değişim programının olmaması (ikili anlaşma protokolleri kapsamında gerçekleştirilen değişim programı hariç)</a:t>
                      </a: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440099">
                <a:tc>
                  <a:txBody>
                    <a:bodyPr/>
                    <a:lstStyle/>
                    <a:p>
                      <a:pPr algn="ctr" fontAlgn="ctr"/>
                      <a:r>
                        <a:rPr lang="tr-TR" sz="900" b="0" i="0" u="none" strike="noStrike" kern="1200" dirty="0" smtClean="0">
                          <a:solidFill>
                            <a:srgbClr val="000000"/>
                          </a:solidFill>
                          <a:effectLst/>
                          <a:latin typeface="Calibri" panose="020F0502020204030204" pitchFamily="34" charset="0"/>
                          <a:ea typeface="+mn-ea"/>
                          <a:cs typeface="+mn-cs"/>
                        </a:rPr>
                        <a:t>G6-Erasmus personel ve öğrenci hareketliliği dışındaki programlar hakkında da bilgi toplantılarının gerçekleşmesi</a:t>
                      </a:r>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221049">
                <a:tc>
                  <a:txBody>
                    <a:bodyPr/>
                    <a:lstStyle/>
                    <a:p>
                      <a:pPr algn="ctr" fontAlgn="ctr"/>
                      <a:r>
                        <a:rPr lang="tr-TR" sz="900" b="0" i="0" u="none" strike="noStrike" kern="1200" dirty="0" smtClean="0">
                          <a:solidFill>
                            <a:srgbClr val="000000"/>
                          </a:solidFill>
                          <a:effectLst/>
                          <a:latin typeface="Calibri" panose="020F0502020204030204" pitchFamily="34" charset="0"/>
                          <a:ea typeface="+mn-ea"/>
                          <a:cs typeface="+mn-cs"/>
                        </a:rPr>
                        <a:t>G7-Eğitim dilinin ağırlıklı </a:t>
                      </a:r>
                      <a:r>
                        <a:rPr lang="tr-TR" sz="900" b="0" i="0" u="none" strike="noStrike" kern="1200" dirty="0" err="1" smtClean="0">
                          <a:solidFill>
                            <a:srgbClr val="000000"/>
                          </a:solidFill>
                          <a:effectLst/>
                          <a:latin typeface="Calibri" panose="020F0502020204030204" pitchFamily="34" charset="0"/>
                          <a:ea typeface="+mn-ea"/>
                          <a:cs typeface="+mn-cs"/>
                        </a:rPr>
                        <a:t>ingilizce</a:t>
                      </a:r>
                      <a:r>
                        <a:rPr lang="tr-TR" sz="900" b="0" i="0" u="none" strike="noStrike" kern="1200" dirty="0" smtClean="0">
                          <a:solidFill>
                            <a:srgbClr val="000000"/>
                          </a:solidFill>
                          <a:effectLst/>
                          <a:latin typeface="Calibri" panose="020F0502020204030204" pitchFamily="34" charset="0"/>
                          <a:ea typeface="+mn-ea"/>
                          <a:cs typeface="+mn-cs"/>
                        </a:rPr>
                        <a:t> olması</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221049">
                <a:tc>
                  <a:txBody>
                    <a:bodyPr/>
                    <a:lstStyle/>
                    <a:p>
                      <a:pPr algn="ctr" fontAlgn="ctr"/>
                      <a:r>
                        <a:rPr lang="tr-TR" sz="900" b="0" i="0" u="none" strike="noStrike" dirty="0" smtClean="0">
                          <a:solidFill>
                            <a:srgbClr val="000000"/>
                          </a:solidFill>
                          <a:effectLst/>
                          <a:latin typeface="Calibri" panose="020F0502020204030204" pitchFamily="34" charset="0"/>
                        </a:rPr>
                        <a:t>G8- Sosyal Medyanın aktif olarak kullanılması</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440099">
                <a:tc>
                  <a:txBody>
                    <a:bodyPr/>
                    <a:lstStyle/>
                    <a:p>
                      <a:pPr algn="ctr" fontAlgn="ctr"/>
                      <a:r>
                        <a:rPr lang="tr-TR" sz="900" b="0" i="0" u="none" strike="noStrike" dirty="0" smtClean="0">
                          <a:solidFill>
                            <a:srgbClr val="000000"/>
                          </a:solidFill>
                          <a:effectLst/>
                          <a:latin typeface="Calibri" panose="020F0502020204030204" pitchFamily="34" charset="0"/>
                        </a:rPr>
                        <a:t>G9- Erasmus+ anlaşmalarının sayısının arttırılması için çalışmaların yapılması ve yeni anlaşmaların imzalanma hızının artması</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221049">
                <a:tc>
                  <a:txBody>
                    <a:bodyPr/>
                    <a:lstStyle/>
                    <a:p>
                      <a:pPr marL="0" algn="ctr" defTabSz="457207" rtl="0" eaLnBrk="1" fontAlgn="ctr" latinLnBrk="0" hangingPunct="1"/>
                      <a:r>
                        <a:rPr lang="tr-TR" sz="900" b="0" i="0" u="none" strike="noStrike" kern="1200" dirty="0" smtClean="0">
                          <a:solidFill>
                            <a:srgbClr val="000000"/>
                          </a:solidFill>
                          <a:effectLst/>
                          <a:latin typeface="Calibri" panose="020F0502020204030204" pitchFamily="34" charset="0"/>
                          <a:ea typeface="+mn-ea"/>
                          <a:cs typeface="+mn-cs"/>
                        </a:rPr>
                        <a:t>G10- Erasmus programı tanıtım toplantılarının yapılması</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221049">
                <a:tc>
                  <a:txBody>
                    <a:bodyPr/>
                    <a:lstStyle/>
                    <a:p>
                      <a:pPr algn="ctr" fontAlgn="ctr"/>
                      <a:r>
                        <a:rPr lang="tr-TR" sz="900" b="0" i="0" u="none" strike="noStrike" dirty="0">
                          <a:solidFill>
                            <a:srgbClr val="000000"/>
                          </a:solidFill>
                          <a:effectLst/>
                          <a:latin typeface="Calibri" panose="020F0502020204030204" pitchFamily="34" charset="0"/>
                        </a:rPr>
                        <a:t> </a:t>
                      </a:r>
                      <a:r>
                        <a:rPr lang="tr-TR" sz="900" b="0" i="0" u="none" strike="noStrike" kern="1200" dirty="0" smtClean="0">
                          <a:solidFill>
                            <a:srgbClr val="000000"/>
                          </a:solidFill>
                          <a:effectLst/>
                          <a:latin typeface="Calibri" panose="020F0502020204030204" pitchFamily="34" charset="0"/>
                          <a:ea typeface="+mn-ea"/>
                          <a:cs typeface="+mn-cs"/>
                        </a:rPr>
                        <a:t>G11- Erasmus ofisi etkinlik sayısının artması</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221049">
                <a:tc>
                  <a:txBody>
                    <a:bodyPr/>
                    <a:lstStyle/>
                    <a:p>
                      <a:pPr algn="ctr" fontAlgn="ctr"/>
                      <a:r>
                        <a:rPr lang="tr-TR" sz="900" b="0" i="0" u="none" strike="noStrike" kern="1200" dirty="0" smtClean="0">
                          <a:solidFill>
                            <a:srgbClr val="000000"/>
                          </a:solidFill>
                          <a:effectLst/>
                          <a:latin typeface="Calibri" panose="020F0502020204030204" pitchFamily="34" charset="0"/>
                          <a:ea typeface="+mn-ea"/>
                          <a:cs typeface="+mn-cs"/>
                        </a:rPr>
                        <a:t>G12- Erasmus Günleri kapsamında etkinliklerin düzenlenmesi </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440099">
                <a:tc>
                  <a:txBody>
                    <a:bodyPr/>
                    <a:lstStyle/>
                    <a:p>
                      <a:pPr algn="ctr" fontAlgn="ctr"/>
                      <a:r>
                        <a:rPr lang="tr-TR" sz="900" b="0" i="0" u="none" strike="noStrike" kern="1200" dirty="0" smtClean="0">
                          <a:solidFill>
                            <a:srgbClr val="000000"/>
                          </a:solidFill>
                          <a:effectLst/>
                          <a:latin typeface="Calibri" panose="020F0502020204030204" pitchFamily="34" charset="0"/>
                          <a:ea typeface="+mn-ea"/>
                          <a:cs typeface="+mn-cs"/>
                        </a:rPr>
                        <a:t>G13- Uluslararası Projelerden ve Burs İmkanlarından Öğrencilerin Bilgilendirilmesi ve gerekli tanıtım faaliyetlerinin gerçekleştirilmesi</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440099">
                <a:tc>
                  <a:txBody>
                    <a:bodyPr/>
                    <a:lstStyle/>
                    <a:p>
                      <a:pPr algn="ctr" fontAlgn="ctr"/>
                      <a:r>
                        <a:rPr lang="tr-TR" sz="900" b="0" i="0" u="none" strike="noStrike" kern="1200" dirty="0" smtClean="0">
                          <a:solidFill>
                            <a:srgbClr val="000000"/>
                          </a:solidFill>
                          <a:effectLst/>
                          <a:latin typeface="Calibri" panose="020F0502020204030204" pitchFamily="34" charset="0"/>
                          <a:ea typeface="+mn-ea"/>
                          <a:cs typeface="+mn-cs"/>
                        </a:rPr>
                        <a:t>G14-Fakültelerin Erasmus Birim Koordinatörlerinin seçilmiş olması ve bu kişilerle koordineli çalışmalar gerçekleştirilmesi</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r h="440099">
                <a:tc>
                  <a:txBody>
                    <a:bodyPr/>
                    <a:lstStyle/>
                    <a:p>
                      <a:pPr algn="ctr" fontAlgn="ctr"/>
                      <a:r>
                        <a:rPr lang="tr-TR" sz="900" b="0" i="0" u="none" strike="noStrike" kern="1200" dirty="0" smtClean="0">
                          <a:solidFill>
                            <a:srgbClr val="000000"/>
                          </a:solidFill>
                          <a:effectLst/>
                          <a:latin typeface="Calibri" panose="020F0502020204030204" pitchFamily="34" charset="0"/>
                          <a:ea typeface="+mn-ea"/>
                          <a:cs typeface="+mn-cs"/>
                        </a:rPr>
                        <a:t>G15-Ulusal ya da Uluslararası Fuarlara katılımda yönetimin onay vermesi- teşvik etmesi (</a:t>
                      </a:r>
                      <a:r>
                        <a:rPr lang="tr-TR" sz="900" b="0" i="0" u="none" strike="noStrike" kern="1200" dirty="0" err="1" smtClean="0">
                          <a:solidFill>
                            <a:srgbClr val="000000"/>
                          </a:solidFill>
                          <a:effectLst/>
                          <a:latin typeface="Calibri" panose="020F0502020204030204" pitchFamily="34" charset="0"/>
                          <a:ea typeface="+mn-ea"/>
                          <a:cs typeface="+mn-cs"/>
                        </a:rPr>
                        <a:t>erasmus</a:t>
                      </a:r>
                      <a:r>
                        <a:rPr lang="tr-TR" sz="900" b="0" i="0" u="none" strike="noStrike" kern="1200" dirty="0" smtClean="0">
                          <a:solidFill>
                            <a:srgbClr val="000000"/>
                          </a:solidFill>
                          <a:effectLst/>
                          <a:latin typeface="Calibri" panose="020F0502020204030204" pitchFamily="34" charset="0"/>
                          <a:ea typeface="+mn-ea"/>
                          <a:cs typeface="+mn-cs"/>
                        </a:rPr>
                        <a:t> bütçesinden harcama yapılmaktadır) </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3929392"/>
                  </a:ext>
                </a:extLst>
              </a:tr>
            </a:tbl>
          </a:graphicData>
        </a:graphic>
      </p:graphicFrame>
      <p:sp>
        <p:nvSpPr>
          <p:cNvPr id="7" name="Slayt Numarası Yer Tutucusu 3"/>
          <p:cNvSpPr>
            <a:spLocks noGrp="1"/>
          </p:cNvSpPr>
          <p:nvPr>
            <p:ph type="sldNum" sz="quarter" idx="12"/>
          </p:nvPr>
        </p:nvSpPr>
        <p:spPr>
          <a:xfrm>
            <a:off x="7766431" y="295736"/>
            <a:ext cx="628813" cy="767687"/>
          </a:xfrm>
        </p:spPr>
        <p:txBody>
          <a:bodyPr/>
          <a:lstStyle/>
          <a:p>
            <a:r>
              <a:rPr lang="tr-TR" dirty="0" smtClean="0"/>
              <a:t>3</a:t>
            </a:r>
            <a:endParaRPr lang="tr-TR" dirty="0"/>
          </a:p>
        </p:txBody>
      </p:sp>
    </p:spTree>
    <p:extLst>
      <p:ext uri="{BB962C8B-B14F-4D97-AF65-F5344CB8AC3E}">
        <p14:creationId xmlns:p14="http://schemas.microsoft.com/office/powerpoint/2010/main" val="238898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4</a:t>
            </a:fld>
            <a:endParaRPr lang="tr-TR"/>
          </a:p>
        </p:txBody>
      </p:sp>
      <p:graphicFrame>
        <p:nvGraphicFramePr>
          <p:cNvPr id="6" name="Tablo 5">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2762831082"/>
              </p:ext>
            </p:extLst>
          </p:nvPr>
        </p:nvGraphicFramePr>
        <p:xfrm>
          <a:off x="484845" y="1063423"/>
          <a:ext cx="8023124" cy="5310811"/>
        </p:xfrm>
        <a:graphic>
          <a:graphicData uri="http://schemas.openxmlformats.org/drawingml/2006/table">
            <a:tbl>
              <a:tblPr/>
              <a:tblGrid>
                <a:gridCol w="1776575">
                  <a:extLst>
                    <a:ext uri="{9D8B030D-6E8A-4147-A177-3AD203B41FA5}">
                      <a16:colId xmlns:a16="http://schemas.microsoft.com/office/drawing/2014/main" val="3918363564"/>
                    </a:ext>
                  </a:extLst>
                </a:gridCol>
                <a:gridCol w="2121922">
                  <a:extLst>
                    <a:ext uri="{9D8B030D-6E8A-4147-A177-3AD203B41FA5}">
                      <a16:colId xmlns:a16="http://schemas.microsoft.com/office/drawing/2014/main" val="1683979601"/>
                    </a:ext>
                  </a:extLst>
                </a:gridCol>
                <a:gridCol w="2083236">
                  <a:extLst>
                    <a:ext uri="{9D8B030D-6E8A-4147-A177-3AD203B41FA5}">
                      <a16:colId xmlns:a16="http://schemas.microsoft.com/office/drawing/2014/main" val="2592459544"/>
                    </a:ext>
                  </a:extLst>
                </a:gridCol>
                <a:gridCol w="2041391">
                  <a:extLst>
                    <a:ext uri="{9D8B030D-6E8A-4147-A177-3AD203B41FA5}">
                      <a16:colId xmlns:a16="http://schemas.microsoft.com/office/drawing/2014/main" val="588152821"/>
                    </a:ext>
                  </a:extLst>
                </a:gridCol>
              </a:tblGrid>
              <a:tr h="148032">
                <a:tc>
                  <a:txBody>
                    <a:bodyPr/>
                    <a:lstStyle/>
                    <a:p>
                      <a:pPr algn="ctr" fontAlgn="ctr"/>
                      <a:r>
                        <a:rPr lang="tr-TR" sz="12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221049">
                <a:tc>
                  <a:txBody>
                    <a:bodyPr/>
                    <a:lstStyle/>
                    <a:p>
                      <a:pPr algn="ctr" fontAlgn="ctr"/>
                      <a:r>
                        <a:rPr lang="tr-TR" sz="900" b="0" i="0" u="none" strike="noStrike" dirty="0" smtClean="0">
                          <a:solidFill>
                            <a:srgbClr val="000000"/>
                          </a:solidFill>
                          <a:effectLst/>
                          <a:latin typeface="Calibri" panose="020F0502020204030204" pitchFamily="34" charset="0"/>
                        </a:rPr>
                        <a:t>G16- Dış İlişkiler ve Uluslararası Öğrenci Koordinatörlüğü ile koordineli bir şekilde çalışılması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0574">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G17-Erasmus + programının KA131 ile birlikte KA171 değişim programının da uygulanıyor olması</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221049">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0574">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440099">
                <a:tc>
                  <a:txBody>
                    <a:bodyPr/>
                    <a:lstStyle/>
                    <a:p>
                      <a:pPr algn="ctr" fontAlgn="ct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440099">
                <a:tc>
                  <a:txBody>
                    <a:bodyPr/>
                    <a:lstStyle/>
                    <a:p>
                      <a:pPr algn="ctr" fontAlgn="ct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221049">
                <a:tc>
                  <a:txBody>
                    <a:bodyPr/>
                    <a:lstStyle/>
                    <a:p>
                      <a:pPr algn="ctr" fontAlgn="ct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221049">
                <a:tc>
                  <a:txBody>
                    <a:bodyPr/>
                    <a:lstStyle/>
                    <a:p>
                      <a:pPr algn="ctr" fontAlgn="ct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440099">
                <a:tc>
                  <a:txBody>
                    <a:bodyPr/>
                    <a:lstStyle/>
                    <a:p>
                      <a:pPr algn="ctr" fontAlgn="ct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221049">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221049">
                <a:tc>
                  <a:txBody>
                    <a:bodyPr/>
                    <a:lstStyle/>
                    <a:p>
                      <a:pPr algn="ctr" fontAlgn="ct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221049">
                <a:tc>
                  <a:txBody>
                    <a:bodyPr/>
                    <a:lstStyle/>
                    <a:p>
                      <a:pPr algn="ctr" fontAlgn="ct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440099">
                <a:tc>
                  <a:txBody>
                    <a:bodyPr/>
                    <a:lstStyle/>
                    <a:p>
                      <a:pPr algn="ctr" fontAlgn="ct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440099">
                <a:tc>
                  <a:txBody>
                    <a:bodyPr/>
                    <a:lstStyle/>
                    <a:p>
                      <a:pPr algn="ctr" fontAlgn="ct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r h="440099">
                <a:tc>
                  <a:txBody>
                    <a:bodyPr/>
                    <a:lstStyle/>
                    <a:p>
                      <a:pPr algn="ctr" fontAlgn="ct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3929392"/>
                  </a:ext>
                </a:extLst>
              </a:tr>
            </a:tbl>
          </a:graphicData>
        </a:graphic>
      </p:graphicFrame>
    </p:spTree>
    <p:extLst>
      <p:ext uri="{BB962C8B-B14F-4D97-AF65-F5344CB8AC3E}">
        <p14:creationId xmlns:p14="http://schemas.microsoft.com/office/powerpoint/2010/main" val="1306760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extLst>
              <p:ext uri="{D42A27DB-BD31-4B8C-83A1-F6EECF244321}">
                <p14:modId xmlns:p14="http://schemas.microsoft.com/office/powerpoint/2010/main" val="1234770420"/>
              </p:ext>
            </p:extLst>
          </p:nvPr>
        </p:nvGraphicFramePr>
        <p:xfrm>
          <a:off x="577929" y="1235946"/>
          <a:ext cx="8104472" cy="5059103"/>
        </p:xfrm>
        <a:graphic>
          <a:graphicData uri="http://schemas.openxmlformats.org/drawingml/2006/table">
            <a:tbl>
              <a:tblPr/>
              <a:tblGrid>
                <a:gridCol w="2594420">
                  <a:extLst>
                    <a:ext uri="{9D8B030D-6E8A-4147-A177-3AD203B41FA5}">
                      <a16:colId xmlns:a16="http://schemas.microsoft.com/office/drawing/2014/main" val="3918363564"/>
                    </a:ext>
                  </a:extLst>
                </a:gridCol>
                <a:gridCol w="2744232">
                  <a:extLst>
                    <a:ext uri="{9D8B030D-6E8A-4147-A177-3AD203B41FA5}">
                      <a16:colId xmlns:a16="http://schemas.microsoft.com/office/drawing/2014/main" val="1683979601"/>
                    </a:ext>
                  </a:extLst>
                </a:gridCol>
                <a:gridCol w="2765820">
                  <a:extLst>
                    <a:ext uri="{9D8B030D-6E8A-4147-A177-3AD203B41FA5}">
                      <a16:colId xmlns:a16="http://schemas.microsoft.com/office/drawing/2014/main" val="2592459544"/>
                    </a:ext>
                  </a:extLst>
                </a:gridCol>
              </a:tblGrid>
              <a:tr h="406041">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62234">
                <a:tc>
                  <a:txBody>
                    <a:bodyPr/>
                    <a:lstStyle/>
                    <a:p>
                      <a:pPr algn="ctr" fontAlgn="ctr"/>
                      <a:r>
                        <a:rPr lang="tr-TR" sz="900" b="0" i="0" u="none" strike="noStrike" dirty="0" smtClean="0">
                          <a:solidFill>
                            <a:srgbClr val="000000"/>
                          </a:solidFill>
                          <a:effectLst/>
                          <a:latin typeface="Calibri" panose="020F0502020204030204" pitchFamily="34" charset="0"/>
                        </a:rPr>
                        <a:t>Erasmus+ Koordinatörlüğü</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Hizmet</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Doğru İşlem, Öğrenci Memnuniyeti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AB Birliği Başkanlığı, Avrupa Birliği Eğitim ve Gençlik Programları Merkezi Başkanlığı (Ulusal Ajans)</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Sorumluluk</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Mevzuata Uygunluk</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Dışişleri Bakanlığı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Sorumluluk</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Mevzuata Uygunluk</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Ortaklık Kurulan Üniversiteler</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Erasmus+ Anlaşması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Doğru İşlem</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Göç İdaresi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Öğrenci İkamet İzinleri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Doğru ve tutarlı işlem</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Erasmus+ programından yararlanacak giden öğrenci ve personel</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Hizmet Talebi Hızlı Dönüş</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Memnuniyet</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Erasmus+ programından yararlanacak gelen öğrenci ve personel</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Hizmet Talebi Hızlı Dönüş</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Memnuniyet</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Diğer Üniversiteler</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Yardımlaşma</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Sonuca Ulaşma</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Tüm öğrenciler</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Bilgilendirme</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Erasmus programı başvurularını açmak, öğrencileri bilgilendirmek</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Rektör</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Sorumluluk</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Öğrenci Memnuniyeti giden ve gelen Öğrenci ile ilgilenilmesi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Öğrenci İşleri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Öğrenci Talepleri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Sisteme kayıt için gerekli evrakların zamanında eksiksiz teslim edilmesi.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57569">
                <a:tc>
                  <a:txBody>
                    <a:bodyPr/>
                    <a:lstStyle/>
                    <a:p>
                      <a:pPr algn="ctr" fontAlgn="ctr"/>
                      <a:r>
                        <a:rPr lang="tr-TR" sz="900" b="0" i="0" u="none" strike="noStrike" dirty="0">
                          <a:solidFill>
                            <a:srgbClr val="000000"/>
                          </a:solidFill>
                          <a:effectLst/>
                          <a:latin typeface="Calibri" panose="020F0502020204030204" pitchFamily="34" charset="0"/>
                        </a:rPr>
                        <a:t> </a:t>
                      </a:r>
                      <a:r>
                        <a:rPr lang="tr-TR" sz="900" b="0" i="0" u="none" strike="noStrike" dirty="0" smtClean="0">
                          <a:solidFill>
                            <a:srgbClr val="000000"/>
                          </a:solidFill>
                          <a:effectLst/>
                          <a:latin typeface="Calibri" panose="020F0502020204030204" pitchFamily="34" charset="0"/>
                        </a:rPr>
                        <a:t>Dış İlişkiler ve Uluslararası Öğrenci Koordinatörlüğü</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Protokoller ve Erasmus+ yapan ve/veya hak kazanan yabancı öğrenciler hakkında iletişim kurma</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Evrakların eksiksiz gelmesi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Finans Müdürlüğü</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Erasmus+ Hibelerinin Yatırılması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Problemsiz iletişim, iş birliği, yardımlaşma, doğru hesap bilgileri ve doğru hibe miktarlarının zamanında bildirilmesi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bl>
          </a:graphicData>
        </a:graphic>
      </p:graphicFrame>
      <p:sp>
        <p:nvSpPr>
          <p:cNvPr id="7" name="Slayt Numarası Yer Tutucusu 3"/>
          <p:cNvSpPr>
            <a:spLocks noGrp="1"/>
          </p:cNvSpPr>
          <p:nvPr>
            <p:ph type="sldNum" sz="quarter" idx="12"/>
          </p:nvPr>
        </p:nvSpPr>
        <p:spPr>
          <a:xfrm>
            <a:off x="7766431" y="295736"/>
            <a:ext cx="628813" cy="767687"/>
          </a:xfrm>
        </p:spPr>
        <p:txBody>
          <a:bodyPr/>
          <a:lstStyle/>
          <a:p>
            <a:r>
              <a:rPr lang="tr-TR" dirty="0" smtClean="0"/>
              <a:t>4</a:t>
            </a:r>
            <a:endParaRPr lang="tr-TR" dirty="0"/>
          </a:p>
        </p:txBody>
      </p:sp>
    </p:spTree>
    <p:extLst>
      <p:ext uri="{BB962C8B-B14F-4D97-AF65-F5344CB8AC3E}">
        <p14:creationId xmlns:p14="http://schemas.microsoft.com/office/powerpoint/2010/main" val="459836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6</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843611845"/>
              </p:ext>
            </p:extLst>
          </p:nvPr>
        </p:nvGraphicFramePr>
        <p:xfrm>
          <a:off x="577929" y="1157288"/>
          <a:ext cx="8104472" cy="5338588"/>
        </p:xfrm>
        <a:graphic>
          <a:graphicData uri="http://schemas.openxmlformats.org/drawingml/2006/table">
            <a:tbl>
              <a:tblPr/>
              <a:tblGrid>
                <a:gridCol w="2594420">
                  <a:extLst>
                    <a:ext uri="{9D8B030D-6E8A-4147-A177-3AD203B41FA5}">
                      <a16:colId xmlns:a16="http://schemas.microsoft.com/office/drawing/2014/main" val="3918363564"/>
                    </a:ext>
                  </a:extLst>
                </a:gridCol>
                <a:gridCol w="2913819">
                  <a:extLst>
                    <a:ext uri="{9D8B030D-6E8A-4147-A177-3AD203B41FA5}">
                      <a16:colId xmlns:a16="http://schemas.microsoft.com/office/drawing/2014/main" val="1683979601"/>
                    </a:ext>
                  </a:extLst>
                </a:gridCol>
                <a:gridCol w="2596233">
                  <a:extLst>
                    <a:ext uri="{9D8B030D-6E8A-4147-A177-3AD203B41FA5}">
                      <a16:colId xmlns:a16="http://schemas.microsoft.com/office/drawing/2014/main" val="2592459544"/>
                    </a:ext>
                  </a:extLst>
                </a:gridCol>
              </a:tblGrid>
              <a:tr h="435538">
                <a:tc>
                  <a:txBody>
                    <a:bodyPr/>
                    <a:lstStyle/>
                    <a:p>
                      <a:pPr algn="ctr" fontAlgn="ctr"/>
                      <a:r>
                        <a:rPr lang="tr-TR" sz="10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62234">
                <a:tc>
                  <a:txBody>
                    <a:bodyPr/>
                    <a:lstStyle/>
                    <a:p>
                      <a:pPr algn="ctr" fontAlgn="ctr"/>
                      <a:r>
                        <a:rPr lang="tr-TR" sz="900" b="0" i="0" u="none" strike="noStrike" dirty="0" smtClean="0">
                          <a:solidFill>
                            <a:srgbClr val="000000"/>
                          </a:solidFill>
                          <a:effectLst/>
                          <a:latin typeface="Calibri" panose="020F0502020204030204" pitchFamily="34" charset="0"/>
                        </a:rPr>
                        <a:t>Akademik Kadro</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Erasmus+ Anlaşma İşbirlikleri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Gerekli Erasmus anlaşmalarının yapılması için gerekli yardımlaşmanın gerçekleşmesi.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Erasmus Bölüm Koordinatörleri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Erasmus giden ve gelen öğrencilerinin işlemleri ve </a:t>
                      </a:r>
                      <a:r>
                        <a:rPr lang="tr-TR" sz="900" b="0" i="0" u="none" strike="noStrike" dirty="0" err="1" smtClean="0">
                          <a:solidFill>
                            <a:srgbClr val="000000"/>
                          </a:solidFill>
                          <a:effectLst/>
                          <a:latin typeface="Calibri" panose="020F0502020204030204" pitchFamily="34" charset="0"/>
                        </a:rPr>
                        <a:t>erasmus</a:t>
                      </a:r>
                      <a:r>
                        <a:rPr lang="tr-TR" sz="900" b="0" i="0" u="none" strike="noStrike" dirty="0" smtClean="0">
                          <a:solidFill>
                            <a:srgbClr val="000000"/>
                          </a:solidFill>
                          <a:effectLst/>
                          <a:latin typeface="Calibri" panose="020F0502020204030204" pitchFamily="34" charset="0"/>
                        </a:rPr>
                        <a:t> anlaşma teklifleri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Öğrencilerin belgelerinin hazırlanması, ders seçimlerinde yardımcı olunması, </a:t>
                      </a:r>
                      <a:r>
                        <a:rPr lang="tr-TR" sz="900" b="0" i="0" u="none" strike="noStrike" dirty="0" err="1" smtClean="0">
                          <a:solidFill>
                            <a:srgbClr val="000000"/>
                          </a:solidFill>
                          <a:effectLst/>
                          <a:latin typeface="Calibri" panose="020F0502020204030204" pitchFamily="34" charset="0"/>
                        </a:rPr>
                        <a:t>erasmus</a:t>
                      </a:r>
                      <a:r>
                        <a:rPr lang="tr-TR" sz="900" b="0" i="0" u="none" strike="noStrike" dirty="0" smtClean="0">
                          <a:solidFill>
                            <a:srgbClr val="000000"/>
                          </a:solidFill>
                          <a:effectLst/>
                          <a:latin typeface="Calibri" panose="020F0502020204030204" pitchFamily="34" charset="0"/>
                        </a:rPr>
                        <a:t> anlaşması imzalanması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SKS Müdürlüğü</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Öğrenci Etkinlik Talepleri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Doğru İşlem</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Kısmi Zamanlı Öğrenciler</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Hizmet Üretme</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Planlama ve koordine</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Hazırlık Birimi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Erasmus dil sınavının hazırlanması.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Doğru zamanda </a:t>
                      </a:r>
                      <a:r>
                        <a:rPr lang="tr-TR" sz="900" b="0" i="0" u="none" strike="noStrike" dirty="0" err="1" smtClean="0">
                          <a:solidFill>
                            <a:srgbClr val="000000"/>
                          </a:solidFill>
                          <a:effectLst/>
                          <a:latin typeface="Calibri" panose="020F0502020204030204" pitchFamily="34" charset="0"/>
                        </a:rPr>
                        <a:t>erasmus</a:t>
                      </a:r>
                      <a:r>
                        <a:rPr lang="tr-TR" sz="900" b="0" i="0" u="none" strike="noStrike" dirty="0" smtClean="0">
                          <a:solidFill>
                            <a:srgbClr val="000000"/>
                          </a:solidFill>
                          <a:effectLst/>
                          <a:latin typeface="Calibri" panose="020F0502020204030204" pitchFamily="34" charset="0"/>
                        </a:rPr>
                        <a:t> sınav bilgisinin </a:t>
                      </a:r>
                      <a:r>
                        <a:rPr lang="tr-TR" sz="900" b="0" i="0" u="none" strike="noStrike" dirty="0" err="1" smtClean="0">
                          <a:solidFill>
                            <a:srgbClr val="000000"/>
                          </a:solidFill>
                          <a:effectLst/>
                          <a:latin typeface="Calibri" panose="020F0502020204030204" pitchFamily="34" charset="0"/>
                        </a:rPr>
                        <a:t>verilmesi,her</a:t>
                      </a:r>
                      <a:r>
                        <a:rPr lang="tr-TR" sz="900" b="0" i="0" u="none" strike="noStrike" dirty="0" smtClean="0">
                          <a:solidFill>
                            <a:srgbClr val="000000"/>
                          </a:solidFill>
                          <a:effectLst/>
                          <a:latin typeface="Calibri" panose="020F0502020204030204" pitchFamily="34" charset="0"/>
                        </a:rPr>
                        <a:t> iki bölüm için de uyun zamanın kararlaştırılması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Yazı İşleri Müdürlüğü</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Resmi Yazıların Hazırlanması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Resmi yazıların ihtiyaca göre hazırlanması ilgili birimlere iletilmesi ve üniversite dışından gelen yazıların Erasmus Koordinatörlüğü'ne doğru zamanda iletilmesi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Satın Alma Müdürlüğü</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Afişlerin, tanıtım materyallerinin ve bilet işlemlerinin satın alma süreci.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Zamanında ve doğru bilgilendirmenin yapılması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Tanıtım, Basın ve Halkla İlişkiler Müdürlüğü</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Grafik Tasarımların tamamlanması, üniversite kataloğunun hazırlanma süreci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Zamanında ve doğru bilgilendirmenin yapılması ve istenilenlerin eksiksiz gönderilmesi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Akdeniz Üniversitesi (Devlet)</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Yardımlaşma</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Sonuca Ulaşma</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Alanya Hamdullah Emin Paşa Üniversitesi (Vakıf)</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Yardımlaşma</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Sonuca Ulaşma</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Alanya </a:t>
                      </a:r>
                      <a:r>
                        <a:rPr lang="tr-TR" sz="900" b="0" i="0" u="none" strike="noStrike" dirty="0" err="1" smtClean="0">
                          <a:solidFill>
                            <a:srgbClr val="000000"/>
                          </a:solidFill>
                          <a:effectLst/>
                          <a:latin typeface="Calibri" panose="020F0502020204030204" pitchFamily="34" charset="0"/>
                        </a:rPr>
                        <a:t>Alaaddin</a:t>
                      </a:r>
                      <a:r>
                        <a:rPr lang="tr-TR" sz="900" b="0" i="0" u="none" strike="noStrike" dirty="0" smtClean="0">
                          <a:solidFill>
                            <a:srgbClr val="000000"/>
                          </a:solidFill>
                          <a:effectLst/>
                          <a:latin typeface="Calibri" panose="020F0502020204030204" pitchFamily="34" charset="0"/>
                        </a:rPr>
                        <a:t> Keykubat Üniversitesi (Devlet)</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Yardımlaşma</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Sonuca Ulaşma</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57569">
                <a:tc>
                  <a:txBody>
                    <a:bodyPr/>
                    <a:lstStyle/>
                    <a:p>
                      <a:pPr algn="ctr" fontAlgn="ctr"/>
                      <a:r>
                        <a:rPr lang="tr-TR" sz="1100" b="0" i="0" u="none" strike="noStrike" dirty="0" smtClean="0">
                          <a:solidFill>
                            <a:srgbClr val="000000"/>
                          </a:solidFill>
                          <a:effectLst/>
                          <a:latin typeface="Calibri" panose="020F0502020204030204" pitchFamily="34" charset="0"/>
                        </a:rPr>
                        <a:t>Antalya Belek Üniversitesi (Vakıf)</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Yardımlaşma</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Sonuca Ulaşma</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57569">
                <a:tc>
                  <a:txBody>
                    <a:bodyPr/>
                    <a:lstStyle/>
                    <a:p>
                      <a:pPr algn="ctr" fontAlgn="ctr"/>
                      <a:r>
                        <a:rPr lang="tr-TR" sz="1100" b="0" i="0" u="none" strike="noStrike" dirty="0" smtClean="0">
                          <a:solidFill>
                            <a:srgbClr val="000000"/>
                          </a:solidFill>
                          <a:effectLst/>
                          <a:latin typeface="Calibri" panose="020F0502020204030204" pitchFamily="34" charset="0"/>
                        </a:rPr>
                        <a:t>EFEM Akdeniz</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Yardımlaşma</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Sonuca Ulaşma</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bl>
          </a:graphicData>
        </a:graphic>
      </p:graphicFrame>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912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7</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536179249"/>
              </p:ext>
            </p:extLst>
          </p:nvPr>
        </p:nvGraphicFramePr>
        <p:xfrm>
          <a:off x="577929" y="1157288"/>
          <a:ext cx="8104472" cy="5088600"/>
        </p:xfrm>
        <a:graphic>
          <a:graphicData uri="http://schemas.openxmlformats.org/drawingml/2006/table">
            <a:tbl>
              <a:tblPr/>
              <a:tblGrid>
                <a:gridCol w="2594420">
                  <a:extLst>
                    <a:ext uri="{9D8B030D-6E8A-4147-A177-3AD203B41FA5}">
                      <a16:colId xmlns:a16="http://schemas.microsoft.com/office/drawing/2014/main" val="3918363564"/>
                    </a:ext>
                  </a:extLst>
                </a:gridCol>
                <a:gridCol w="2913819">
                  <a:extLst>
                    <a:ext uri="{9D8B030D-6E8A-4147-A177-3AD203B41FA5}">
                      <a16:colId xmlns:a16="http://schemas.microsoft.com/office/drawing/2014/main" val="1683979601"/>
                    </a:ext>
                  </a:extLst>
                </a:gridCol>
                <a:gridCol w="2596233">
                  <a:extLst>
                    <a:ext uri="{9D8B030D-6E8A-4147-A177-3AD203B41FA5}">
                      <a16:colId xmlns:a16="http://schemas.microsoft.com/office/drawing/2014/main" val="2592459544"/>
                    </a:ext>
                  </a:extLst>
                </a:gridCol>
              </a:tblGrid>
              <a:tr h="435538">
                <a:tc>
                  <a:txBody>
                    <a:bodyPr/>
                    <a:lstStyle/>
                    <a:p>
                      <a:pPr algn="ctr" fontAlgn="ctr"/>
                      <a:r>
                        <a:rPr lang="tr-TR" sz="10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62234">
                <a:tc>
                  <a:txBody>
                    <a:bodyPr/>
                    <a:lstStyle/>
                    <a:p>
                      <a:pPr algn="ctr" fontAlgn="ctr"/>
                      <a:r>
                        <a:rPr lang="tr-TR" sz="900" b="0" i="0" u="none" strike="noStrike" dirty="0" smtClean="0">
                          <a:solidFill>
                            <a:srgbClr val="000000"/>
                          </a:solidFill>
                          <a:effectLst/>
                          <a:latin typeface="Calibri" panose="020F0502020204030204" pitchFamily="34" charset="0"/>
                        </a:rPr>
                        <a:t>Destek Hizmetleri Müdürlüğü</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Yemek ve İkram servisi, Ulaşım Hizmetleri, Temizlik ve Kargo</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Talep sisteminin kullanılması.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Yükseköğretim Kalite Kurulu</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ABÜ İç Kalite Güvence Sisteminin oluşturulması ve ABÜ iç kalite güvencesinin artırılması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Düzenli olarak KİDR, Kurumsal Dış Değerlendirme ve Kurumsal Akreditasyon süreçlerinde işbirliği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Bağımsız Akredite Kuruluşu</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Bilgi/Mevzuat</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Raporlama, Kalite Bünyesinde Faaliyet Gösterme</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57569">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57569">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57569">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57569">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57569">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57569">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57569">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57569">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57569">
                <a:tc>
                  <a:txBody>
                    <a:bodyPr/>
                    <a:lstStyle/>
                    <a:p>
                      <a:pPr algn="ctr" fontAlgn="ct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57569">
                <a:tc>
                  <a:txBody>
                    <a:bodyPr/>
                    <a:lstStyle/>
                    <a:p>
                      <a:pPr algn="ctr" fontAlgn="ct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bl>
          </a:graphicData>
        </a:graphic>
      </p:graphicFrame>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000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7" name="Tablo 66">
            <a:extLst>
              <a:ext uri="{FF2B5EF4-FFF2-40B4-BE49-F238E27FC236}">
                <a16:creationId xmlns:a16="http://schemas.microsoft.com/office/drawing/2014/main" id="{8304B644-425E-4186-B593-E25613CE91FE}"/>
              </a:ext>
            </a:extLst>
          </p:cNvPr>
          <p:cNvGraphicFramePr>
            <a:graphicFrameLocks noGrp="1"/>
          </p:cNvGraphicFramePr>
          <p:nvPr>
            <p:extLst>
              <p:ext uri="{D42A27DB-BD31-4B8C-83A1-F6EECF244321}">
                <p14:modId xmlns:p14="http://schemas.microsoft.com/office/powerpoint/2010/main" val="60692526"/>
              </p:ext>
            </p:extLst>
          </p:nvPr>
        </p:nvGraphicFramePr>
        <p:xfrm>
          <a:off x="629265" y="1313118"/>
          <a:ext cx="7905921" cy="5130899"/>
        </p:xfrm>
        <a:graphic>
          <a:graphicData uri="http://schemas.openxmlformats.org/drawingml/2006/table">
            <a:tbl>
              <a:tblPr/>
              <a:tblGrid>
                <a:gridCol w="1481020">
                  <a:extLst>
                    <a:ext uri="{9D8B030D-6E8A-4147-A177-3AD203B41FA5}">
                      <a16:colId xmlns:a16="http://schemas.microsoft.com/office/drawing/2014/main" val="3918363564"/>
                    </a:ext>
                  </a:extLst>
                </a:gridCol>
                <a:gridCol w="1863967">
                  <a:extLst>
                    <a:ext uri="{9D8B030D-6E8A-4147-A177-3AD203B41FA5}">
                      <a16:colId xmlns:a16="http://schemas.microsoft.com/office/drawing/2014/main" val="1683979601"/>
                    </a:ext>
                  </a:extLst>
                </a:gridCol>
                <a:gridCol w="1353812">
                  <a:extLst>
                    <a:ext uri="{9D8B030D-6E8A-4147-A177-3AD203B41FA5}">
                      <a16:colId xmlns:a16="http://schemas.microsoft.com/office/drawing/2014/main" val="2592459544"/>
                    </a:ext>
                  </a:extLst>
                </a:gridCol>
                <a:gridCol w="1603561">
                  <a:extLst>
                    <a:ext uri="{9D8B030D-6E8A-4147-A177-3AD203B41FA5}">
                      <a16:colId xmlns:a16="http://schemas.microsoft.com/office/drawing/2014/main" val="3383282758"/>
                    </a:ext>
                  </a:extLst>
                </a:gridCol>
                <a:gridCol w="1603561">
                  <a:extLst>
                    <a:ext uri="{9D8B030D-6E8A-4147-A177-3AD203B41FA5}">
                      <a16:colId xmlns:a16="http://schemas.microsoft.com/office/drawing/2014/main" val="494559924"/>
                    </a:ext>
                  </a:extLst>
                </a:gridCol>
              </a:tblGrid>
              <a:tr h="536484">
                <a:tc>
                  <a:txBody>
                    <a:bodyPr/>
                    <a:lstStyle/>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17552">
                <a:tc>
                  <a:txBody>
                    <a:bodyPr/>
                    <a:lstStyle/>
                    <a:p>
                      <a:pPr marL="0" algn="ctr" defTabSz="457207" rtl="0" eaLnBrk="1" fontAlgn="ctr" latinLnBrk="0" hangingPunct="1"/>
                      <a:r>
                        <a:rPr lang="tr-TR" sz="900" b="0" i="0" u="none" strike="noStrike" kern="1200" dirty="0" smtClean="0">
                          <a:solidFill>
                            <a:srgbClr val="000000"/>
                          </a:solidFill>
                          <a:effectLst/>
                          <a:latin typeface="Calibri" panose="020F0502020204030204" pitchFamily="34" charset="0"/>
                          <a:ea typeface="+mn-ea"/>
                          <a:cs typeface="+mn-cs"/>
                        </a:rPr>
                        <a:t>Bilgisayar</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algn="ctr" defTabSz="457207" rtl="0" eaLnBrk="1" fontAlgn="ctr" latinLnBrk="0" hangingPunct="1"/>
                      <a:r>
                        <a:rPr lang="tr-TR" sz="900" b="0" i="0" u="none" strike="noStrike" kern="1200" dirty="0" smtClean="0">
                          <a:solidFill>
                            <a:srgbClr val="000000"/>
                          </a:solidFill>
                          <a:effectLst/>
                          <a:latin typeface="Calibri" panose="020F0502020204030204" pitchFamily="34" charset="0"/>
                          <a:ea typeface="+mn-ea"/>
                          <a:cs typeface="+mn-cs"/>
                        </a:rPr>
                        <a:t>Erasmus Koordinatörlüğü</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r>
                        <a:rPr lang="tr-TR" sz="900" b="0" i="0" u="none" strike="noStrike" kern="1200" dirty="0" smtClean="0">
                          <a:solidFill>
                            <a:srgbClr val="000000"/>
                          </a:solidFill>
                          <a:effectLst/>
                          <a:latin typeface="Calibri" panose="020F0502020204030204" pitchFamily="34" charset="0"/>
                          <a:ea typeface="+mn-ea"/>
                          <a:cs typeface="+mn-cs"/>
                        </a:rPr>
                        <a:t>+</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94267">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Personel</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a:solidFill>
                            <a:srgbClr val="000000"/>
                          </a:solidFill>
                          <a:effectLst/>
                          <a:latin typeface="Calibri" panose="020F0502020204030204" pitchFamily="34" charset="0"/>
                          <a:ea typeface="+mn-ea"/>
                          <a:cs typeface="+mn-cs"/>
                        </a:rPr>
                        <a:t> </a:t>
                      </a:r>
                      <a:r>
                        <a:rPr lang="tr-TR" sz="900" b="0" i="0" u="none" strike="noStrike" kern="1200" dirty="0" smtClean="0">
                          <a:solidFill>
                            <a:srgbClr val="000000"/>
                          </a:solidFill>
                          <a:effectLst/>
                          <a:latin typeface="Calibri" panose="020F0502020204030204" pitchFamily="34" charset="0"/>
                          <a:ea typeface="+mn-ea"/>
                          <a:cs typeface="+mn-cs"/>
                        </a:rPr>
                        <a:t>Erasmus Koordinatörlüğü</a:t>
                      </a:r>
                    </a:p>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auto"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a:t>
                      </a:r>
                    </a:p>
                    <a:p>
                      <a:pPr algn="ctr"/>
                      <a:endParaRPr lang="tr-TR" sz="9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94267">
                <a:tc>
                  <a:txBody>
                    <a:bodyPr/>
                    <a:lstStyle/>
                    <a:p>
                      <a:pPr marL="0" algn="ctr" defTabSz="457207" rtl="0" eaLnBrk="1" fontAlgn="ctr" latinLnBrk="0" hangingPunct="1"/>
                      <a:r>
                        <a:rPr lang="tr-TR" sz="900" b="0" i="0" u="none" strike="noStrike" kern="1200" dirty="0" smtClean="0">
                          <a:solidFill>
                            <a:srgbClr val="000000"/>
                          </a:solidFill>
                          <a:effectLst/>
                          <a:latin typeface="Calibri" panose="020F0502020204030204" pitchFamily="34" charset="0"/>
                          <a:ea typeface="+mn-ea"/>
                          <a:cs typeface="+mn-cs"/>
                        </a:rPr>
                        <a:t>Formlar</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a:solidFill>
                            <a:srgbClr val="000000"/>
                          </a:solidFill>
                          <a:effectLst/>
                          <a:latin typeface="Calibri" panose="020F0502020204030204" pitchFamily="34" charset="0"/>
                          <a:ea typeface="+mn-ea"/>
                          <a:cs typeface="+mn-cs"/>
                        </a:rPr>
                        <a:t> </a:t>
                      </a:r>
                      <a:r>
                        <a:rPr lang="tr-TR" sz="900" b="0" i="0" u="none" strike="noStrike" kern="1200" dirty="0" smtClean="0">
                          <a:solidFill>
                            <a:srgbClr val="000000"/>
                          </a:solidFill>
                          <a:effectLst/>
                          <a:latin typeface="Calibri" panose="020F0502020204030204" pitchFamily="34" charset="0"/>
                          <a:ea typeface="+mn-ea"/>
                          <a:cs typeface="+mn-cs"/>
                        </a:rPr>
                        <a:t> Erasmus Koordinatörlüğü</a:t>
                      </a:r>
                    </a:p>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auto"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a:t>
                      </a:r>
                    </a:p>
                    <a:p>
                      <a:pPr algn="ctr"/>
                      <a:endParaRPr lang="tr-TR" sz="9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94267">
                <a:tc>
                  <a:txBody>
                    <a:bodyPr/>
                    <a:lstStyle/>
                    <a:p>
                      <a:pPr marL="0" algn="ctr" defTabSz="457207" rtl="0" eaLnBrk="1" fontAlgn="ctr" latinLnBrk="0" hangingPunct="1"/>
                      <a:r>
                        <a:rPr lang="tr-TR" sz="900" b="0" i="0" u="none" strike="noStrike" kern="1200" dirty="0" smtClean="0">
                          <a:solidFill>
                            <a:srgbClr val="000000"/>
                          </a:solidFill>
                          <a:effectLst/>
                          <a:latin typeface="Calibri" panose="020F0502020204030204" pitchFamily="34" charset="0"/>
                          <a:ea typeface="+mn-ea"/>
                          <a:cs typeface="+mn-cs"/>
                        </a:rPr>
                        <a:t>Kırtasiye</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  Erasmus Koordinatörlüğü</a:t>
                      </a:r>
                    </a:p>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r>
                        <a:rPr lang="tr-TR" sz="900" b="0" i="0" u="none" strike="noStrike" kern="1200" dirty="0" smtClean="0">
                          <a:solidFill>
                            <a:srgbClr val="000000"/>
                          </a:solidFill>
                          <a:effectLst/>
                          <a:latin typeface="Calibri" panose="020F0502020204030204" pitchFamily="34" charset="0"/>
                          <a:ea typeface="+mn-ea"/>
                          <a:cs typeface="+mn-cs"/>
                        </a:rPr>
                        <a:t>+</a:t>
                      </a:r>
                      <a:endParaRPr lang="tr-TR" sz="900" b="0" i="0" u="none" strike="noStrike" kern="1200" dirty="0">
                        <a:solidFill>
                          <a:srgbClr val="000000"/>
                        </a:solidFill>
                        <a:effectLst/>
                        <a:latin typeface="Calibri" panose="020F0502020204030204" pitchFamily="34" charset="0"/>
                        <a:ea typeface="+mn-ea"/>
                        <a:cs typeface="+mn-cs"/>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17552">
                <a:tc>
                  <a:txBody>
                    <a:bodyPr/>
                    <a:lstStyle/>
                    <a:p>
                      <a:pPr marL="0" algn="ctr" defTabSz="457207" rtl="0" eaLnBrk="1" fontAlgn="ctr" latinLnBrk="0" hangingPunct="1"/>
                      <a:r>
                        <a:rPr lang="tr-TR" sz="900" b="0" i="0" u="none" strike="noStrike" kern="1200" dirty="0" smtClean="0">
                          <a:solidFill>
                            <a:srgbClr val="000000"/>
                          </a:solidFill>
                          <a:effectLst/>
                          <a:latin typeface="Calibri" panose="020F0502020204030204" pitchFamily="34" charset="0"/>
                          <a:ea typeface="+mn-ea"/>
                          <a:cs typeface="+mn-cs"/>
                        </a:rPr>
                        <a:t>Oda</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a:solidFill>
                            <a:srgbClr val="000000"/>
                          </a:solidFill>
                          <a:effectLst/>
                          <a:latin typeface="Calibri" panose="020F0502020204030204" pitchFamily="34" charset="0"/>
                          <a:ea typeface="+mn-ea"/>
                          <a:cs typeface="+mn-cs"/>
                        </a:rPr>
                        <a:t> </a:t>
                      </a:r>
                      <a:r>
                        <a:rPr lang="tr-TR" sz="900" b="0" i="0" u="none" strike="noStrike" kern="1200" dirty="0" smtClean="0">
                          <a:solidFill>
                            <a:srgbClr val="000000"/>
                          </a:solidFill>
                          <a:effectLst/>
                          <a:latin typeface="Calibri" panose="020F0502020204030204" pitchFamily="34" charset="0"/>
                          <a:ea typeface="+mn-ea"/>
                          <a:cs typeface="+mn-cs"/>
                        </a:rPr>
                        <a:t>  Erasmus Koordinatörlüğü</a:t>
                      </a:r>
                    </a:p>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a:solidFill>
                            <a:srgbClr val="000000"/>
                          </a:solidFill>
                          <a:effectLst/>
                          <a:latin typeface="Calibri" panose="020F0502020204030204" pitchFamily="34" charset="0"/>
                          <a:ea typeface="+mn-ea"/>
                          <a:cs typeface="+mn-cs"/>
                        </a:rPr>
                        <a:t> </a:t>
                      </a:r>
                      <a:r>
                        <a:rPr lang="tr-TR" sz="900" b="0" i="0" u="none" strike="noStrike" kern="1200" dirty="0" smtClean="0">
                          <a:solidFill>
                            <a:srgbClr val="000000"/>
                          </a:solidFill>
                          <a:effectLst/>
                          <a:latin typeface="Calibri" panose="020F0502020204030204" pitchFamily="34" charset="0"/>
                          <a:ea typeface="+mn-ea"/>
                          <a:cs typeface="+mn-cs"/>
                        </a:rPr>
                        <a:t>+</a:t>
                      </a:r>
                    </a:p>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17552">
                <a:tc>
                  <a:txBody>
                    <a:bodyPr/>
                    <a:lstStyle/>
                    <a:p>
                      <a:pPr marL="0" algn="ctr" defTabSz="457207" rtl="0" eaLnBrk="1" fontAlgn="ctr" latinLnBrk="0" hangingPunct="1"/>
                      <a:r>
                        <a:rPr lang="tr-TR" sz="900" b="0" i="0" u="none" strike="noStrike" kern="1200" dirty="0" smtClean="0">
                          <a:solidFill>
                            <a:srgbClr val="000000"/>
                          </a:solidFill>
                          <a:effectLst/>
                          <a:latin typeface="Calibri" panose="020F0502020204030204" pitchFamily="34" charset="0"/>
                          <a:ea typeface="+mn-ea"/>
                          <a:cs typeface="+mn-cs"/>
                        </a:rPr>
                        <a:t>Turna</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Erasmus Koordinatörlüğü</a:t>
                      </a:r>
                    </a:p>
                    <a:p>
                      <a:pPr marL="0" algn="ctr" defTabSz="457207" rtl="0" eaLnBrk="1" fontAlgn="ctr" latinLnBrk="0" hangingPunct="1"/>
                      <a:r>
                        <a:rPr lang="tr-TR" sz="900" b="0" i="0" u="none" strike="noStrike" kern="1200" dirty="0" smtClean="0">
                          <a:solidFill>
                            <a:srgbClr val="000000"/>
                          </a:solidFill>
                          <a:effectLst/>
                          <a:latin typeface="Calibri" panose="020F0502020204030204" pitchFamily="34" charset="0"/>
                          <a:ea typeface="+mn-ea"/>
                          <a:cs typeface="+mn-cs"/>
                        </a:rPr>
                        <a:t> </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 +</a:t>
                      </a:r>
                    </a:p>
                    <a:p>
                      <a:pPr marL="0" algn="ctr" defTabSz="457207" rtl="0" eaLnBrk="1" fontAlgn="ctr" latinLnBrk="0" hangingPunct="1"/>
                      <a:r>
                        <a:rPr lang="tr-TR" sz="900" b="0" i="0" u="none" strike="noStrike" kern="1200" dirty="0" smtClean="0">
                          <a:solidFill>
                            <a:srgbClr val="000000"/>
                          </a:solidFill>
                          <a:effectLst/>
                          <a:latin typeface="Calibri" panose="020F0502020204030204" pitchFamily="34" charset="0"/>
                          <a:ea typeface="+mn-ea"/>
                          <a:cs typeface="+mn-cs"/>
                        </a:rPr>
                        <a:t> </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17552">
                <a:tc>
                  <a:txBody>
                    <a:bodyPr/>
                    <a:lstStyle/>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r>
                        <a:rPr lang="tr-TR" sz="900" b="0" i="0" u="none" strike="noStrike" kern="1200" dirty="0" err="1" smtClean="0">
                          <a:solidFill>
                            <a:srgbClr val="000000"/>
                          </a:solidFill>
                          <a:effectLst/>
                          <a:latin typeface="Calibri" panose="020F0502020204030204" pitchFamily="34" charset="0"/>
                          <a:ea typeface="+mn-ea"/>
                          <a:cs typeface="+mn-cs"/>
                        </a:rPr>
                        <a:t>Beneficiary</a:t>
                      </a:r>
                      <a:r>
                        <a:rPr lang="tr-TR" sz="900" b="0" i="0" u="none" strike="noStrike" kern="1200" baseline="0" dirty="0" smtClean="0">
                          <a:solidFill>
                            <a:srgbClr val="000000"/>
                          </a:solidFill>
                          <a:effectLst/>
                          <a:latin typeface="Calibri" panose="020F0502020204030204" pitchFamily="34" charset="0"/>
                          <a:ea typeface="+mn-ea"/>
                          <a:cs typeface="+mn-cs"/>
                        </a:rPr>
                        <a:t> </a:t>
                      </a:r>
                      <a:r>
                        <a:rPr lang="tr-TR" sz="900" b="0" i="0" u="none" strike="noStrike" kern="1200" baseline="0" dirty="0" err="1" smtClean="0">
                          <a:solidFill>
                            <a:srgbClr val="000000"/>
                          </a:solidFill>
                          <a:effectLst/>
                          <a:latin typeface="Calibri" panose="020F0502020204030204" pitchFamily="34" charset="0"/>
                          <a:ea typeface="+mn-ea"/>
                          <a:cs typeface="+mn-cs"/>
                        </a:rPr>
                        <a:t>Module</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Erasmus Koordinatörlüğü</a:t>
                      </a:r>
                    </a:p>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a:solidFill>
                            <a:srgbClr val="000000"/>
                          </a:solidFill>
                          <a:effectLst/>
                          <a:latin typeface="Calibri" panose="020F0502020204030204" pitchFamily="34" charset="0"/>
                          <a:ea typeface="+mn-ea"/>
                          <a:cs typeface="+mn-cs"/>
                        </a:rPr>
                        <a:t> </a:t>
                      </a:r>
                      <a:r>
                        <a:rPr lang="tr-TR" sz="900" b="0" i="0" u="none" strike="noStrike" kern="1200" dirty="0" smtClean="0">
                          <a:solidFill>
                            <a:srgbClr val="000000"/>
                          </a:solidFill>
                          <a:effectLst/>
                          <a:latin typeface="Calibri" panose="020F0502020204030204" pitchFamily="34" charset="0"/>
                          <a:ea typeface="+mn-ea"/>
                          <a:cs typeface="+mn-cs"/>
                        </a:rPr>
                        <a:t> +</a:t>
                      </a:r>
                    </a:p>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17552">
                <a:tc>
                  <a:txBody>
                    <a:bodyPr/>
                    <a:lstStyle/>
                    <a:p>
                      <a:pPr marL="0" algn="ctr" defTabSz="457207" rtl="0" eaLnBrk="1" fontAlgn="ctr" latinLnBrk="0" hangingPunct="1"/>
                      <a:r>
                        <a:rPr lang="tr-TR" sz="900" b="0" i="0" u="none" strike="noStrike" kern="1200" dirty="0" smtClean="0">
                          <a:solidFill>
                            <a:srgbClr val="000000"/>
                          </a:solidFill>
                          <a:effectLst/>
                          <a:latin typeface="Calibri" panose="020F0502020204030204" pitchFamily="34" charset="0"/>
                          <a:ea typeface="+mn-ea"/>
                          <a:cs typeface="+mn-cs"/>
                        </a:rPr>
                        <a:t>Av. </a:t>
                      </a:r>
                      <a:r>
                        <a:rPr lang="tr-TR" sz="900" b="0" i="0" u="none" strike="noStrike" kern="1200" dirty="0" err="1" smtClean="0">
                          <a:solidFill>
                            <a:srgbClr val="000000"/>
                          </a:solidFill>
                          <a:effectLst/>
                          <a:latin typeface="Calibri" panose="020F0502020204030204" pitchFamily="34" charset="0"/>
                          <a:ea typeface="+mn-ea"/>
                          <a:cs typeface="+mn-cs"/>
                        </a:rPr>
                        <a:t>Komistonu</a:t>
                      </a:r>
                      <a:r>
                        <a:rPr lang="tr-TR" sz="900" b="0" i="0" u="none" strike="noStrike" kern="1200" dirty="0" smtClean="0">
                          <a:solidFill>
                            <a:srgbClr val="000000"/>
                          </a:solidFill>
                          <a:effectLst/>
                          <a:latin typeface="Calibri" panose="020F0502020204030204" pitchFamily="34" charset="0"/>
                          <a:ea typeface="+mn-ea"/>
                          <a:cs typeface="+mn-cs"/>
                        </a:rPr>
                        <a:t> </a:t>
                      </a:r>
                      <a:r>
                        <a:rPr lang="tr-TR" sz="900" b="0" i="0" u="none" strike="noStrike" kern="1200" dirty="0" err="1" smtClean="0">
                          <a:solidFill>
                            <a:srgbClr val="000000"/>
                          </a:solidFill>
                          <a:effectLst/>
                          <a:latin typeface="Calibri" panose="020F0502020204030204" pitchFamily="34" charset="0"/>
                          <a:ea typeface="+mn-ea"/>
                          <a:cs typeface="+mn-cs"/>
                        </a:rPr>
                        <a:t>Distance</a:t>
                      </a:r>
                      <a:r>
                        <a:rPr lang="tr-TR" sz="900" b="0" i="0" u="none" strike="noStrike" kern="1200" dirty="0" smtClean="0">
                          <a:solidFill>
                            <a:srgbClr val="000000"/>
                          </a:solidFill>
                          <a:effectLst/>
                          <a:latin typeface="Calibri" panose="020F0502020204030204" pitchFamily="34" charset="0"/>
                          <a:ea typeface="+mn-ea"/>
                          <a:cs typeface="+mn-cs"/>
                        </a:rPr>
                        <a:t> </a:t>
                      </a:r>
                      <a:r>
                        <a:rPr lang="tr-TR" sz="900" b="0" i="0" u="none" strike="noStrike" kern="1200" dirty="0" err="1" smtClean="0">
                          <a:solidFill>
                            <a:srgbClr val="000000"/>
                          </a:solidFill>
                          <a:effectLst/>
                          <a:latin typeface="Calibri" panose="020F0502020204030204" pitchFamily="34" charset="0"/>
                          <a:ea typeface="+mn-ea"/>
                          <a:cs typeface="+mn-cs"/>
                        </a:rPr>
                        <a:t>Calculator</a:t>
                      </a:r>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Erasmus Koordinatörlüğü</a:t>
                      </a:r>
                    </a:p>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 +</a:t>
                      </a:r>
                    </a:p>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17552">
                <a:tc>
                  <a:txBody>
                    <a:bodyPr/>
                    <a:lstStyle/>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r>
                        <a:rPr lang="tr-TR" sz="900" b="0" i="0" u="none" strike="noStrike" kern="1200" dirty="0" smtClean="0">
                          <a:solidFill>
                            <a:srgbClr val="000000"/>
                          </a:solidFill>
                          <a:effectLst/>
                          <a:latin typeface="Calibri" panose="020F0502020204030204" pitchFamily="34" charset="0"/>
                          <a:ea typeface="+mn-ea"/>
                          <a:cs typeface="+mn-cs"/>
                        </a:rPr>
                        <a:t>Finansman</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Erasmus Koordinatörlüğü</a:t>
                      </a:r>
                    </a:p>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 +</a:t>
                      </a:r>
                    </a:p>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17552">
                <a:tc>
                  <a:txBody>
                    <a:bodyPr/>
                    <a:lstStyle/>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r>
                        <a:rPr lang="tr-TR" sz="900" b="0" i="0" u="none" strike="noStrike" kern="1200" dirty="0" smtClean="0">
                          <a:solidFill>
                            <a:srgbClr val="000000"/>
                          </a:solidFill>
                          <a:effectLst/>
                          <a:latin typeface="Calibri" panose="020F0502020204030204" pitchFamily="34" charset="0"/>
                          <a:ea typeface="+mn-ea"/>
                          <a:cs typeface="+mn-cs"/>
                        </a:rPr>
                        <a:t>Zaman</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Erasmus Koordinatörlüğü</a:t>
                      </a:r>
                    </a:p>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 +</a:t>
                      </a:r>
                    </a:p>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17552">
                <a:tc>
                  <a:txBody>
                    <a:bodyPr/>
                    <a:lstStyle/>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r>
                        <a:rPr lang="tr-TR" sz="900" b="0" i="0" u="none" strike="noStrike" kern="1200" dirty="0" smtClean="0">
                          <a:solidFill>
                            <a:srgbClr val="000000"/>
                          </a:solidFill>
                          <a:effectLst/>
                          <a:latin typeface="Calibri" panose="020F0502020204030204" pitchFamily="34" charset="0"/>
                          <a:ea typeface="+mn-ea"/>
                          <a:cs typeface="+mn-cs"/>
                        </a:rPr>
                        <a:t>EBYS</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Erasmus Koordinatörlüğü</a:t>
                      </a:r>
                    </a:p>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 +</a:t>
                      </a:r>
                    </a:p>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17552">
                <a:tc>
                  <a:txBody>
                    <a:bodyPr/>
                    <a:lstStyle/>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r>
                        <a:rPr lang="tr-TR" sz="900" b="0" i="0" u="none" strike="noStrike" kern="1200" dirty="0" smtClean="0">
                          <a:solidFill>
                            <a:srgbClr val="000000"/>
                          </a:solidFill>
                          <a:effectLst/>
                          <a:latin typeface="Calibri" panose="020F0502020204030204" pitchFamily="34" charset="0"/>
                          <a:ea typeface="+mn-ea"/>
                          <a:cs typeface="+mn-cs"/>
                        </a:rPr>
                        <a:t>Arşiv</a:t>
                      </a:r>
                      <a:r>
                        <a:rPr lang="tr-TR" sz="900" b="0" i="0" u="none" strike="noStrike" kern="1200" baseline="0" dirty="0" smtClean="0">
                          <a:solidFill>
                            <a:srgbClr val="000000"/>
                          </a:solidFill>
                          <a:effectLst/>
                          <a:latin typeface="Calibri" panose="020F0502020204030204" pitchFamily="34" charset="0"/>
                          <a:ea typeface="+mn-ea"/>
                          <a:cs typeface="+mn-cs"/>
                        </a:rPr>
                        <a:t> Dolabı</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Erasmus Koordinatörlüğü</a:t>
                      </a:r>
                    </a:p>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 +</a:t>
                      </a:r>
                    </a:p>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206992">
                <a:tc>
                  <a:txBody>
                    <a:bodyPr/>
                    <a:lstStyle/>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r>
                        <a:rPr lang="tr-TR" sz="900" b="0" i="0" u="none" strike="noStrike" kern="1200" dirty="0" smtClean="0">
                          <a:solidFill>
                            <a:srgbClr val="000000"/>
                          </a:solidFill>
                          <a:effectLst/>
                          <a:latin typeface="Calibri" panose="020F0502020204030204" pitchFamily="34" charset="0"/>
                          <a:ea typeface="+mn-ea"/>
                          <a:cs typeface="+mn-cs"/>
                        </a:rPr>
                        <a:t>LMS, </a:t>
                      </a:r>
                      <a:r>
                        <a:rPr lang="tr-TR" sz="900" b="0" i="0" u="none" strike="noStrike" kern="1200" dirty="0" err="1" smtClean="0">
                          <a:solidFill>
                            <a:srgbClr val="000000"/>
                          </a:solidFill>
                          <a:effectLst/>
                          <a:latin typeface="Calibri" panose="020F0502020204030204" pitchFamily="34" charset="0"/>
                          <a:ea typeface="+mn-ea"/>
                          <a:cs typeface="+mn-cs"/>
                        </a:rPr>
                        <a:t>Microsof</a:t>
                      </a:r>
                      <a:r>
                        <a:rPr lang="tr-TR" sz="900" b="0" i="0" u="none" strike="noStrike" kern="1200" baseline="0" dirty="0" smtClean="0">
                          <a:solidFill>
                            <a:srgbClr val="000000"/>
                          </a:solidFill>
                          <a:effectLst/>
                          <a:latin typeface="Calibri" panose="020F0502020204030204" pitchFamily="34" charset="0"/>
                          <a:ea typeface="+mn-ea"/>
                          <a:cs typeface="+mn-cs"/>
                        </a:rPr>
                        <a:t> </a:t>
                      </a:r>
                      <a:r>
                        <a:rPr lang="tr-TR" sz="900" b="0" i="0" u="none" strike="noStrike" kern="1200" baseline="0" dirty="0" err="1" smtClean="0">
                          <a:solidFill>
                            <a:srgbClr val="000000"/>
                          </a:solidFill>
                          <a:effectLst/>
                          <a:latin typeface="Calibri" panose="020F0502020204030204" pitchFamily="34" charset="0"/>
                          <a:ea typeface="+mn-ea"/>
                          <a:cs typeface="+mn-cs"/>
                        </a:rPr>
                        <a:t>Teams</a:t>
                      </a:r>
                      <a:r>
                        <a:rPr lang="tr-TR" sz="900" b="0" i="0" u="none" strike="noStrike" kern="1200" baseline="0" dirty="0" smtClean="0">
                          <a:solidFill>
                            <a:srgbClr val="000000"/>
                          </a:solidFill>
                          <a:effectLst/>
                          <a:latin typeface="Calibri" panose="020F0502020204030204" pitchFamily="34" charset="0"/>
                          <a:ea typeface="+mn-ea"/>
                          <a:cs typeface="+mn-cs"/>
                        </a:rPr>
                        <a:t> ve </a:t>
                      </a:r>
                      <a:r>
                        <a:rPr lang="tr-TR" sz="900" b="0" i="0" u="none" strike="noStrike" kern="1200" baseline="0" dirty="0" err="1" smtClean="0">
                          <a:solidFill>
                            <a:srgbClr val="000000"/>
                          </a:solidFill>
                          <a:effectLst/>
                          <a:latin typeface="Calibri" panose="020F0502020204030204" pitchFamily="34" charset="0"/>
                          <a:ea typeface="+mn-ea"/>
                          <a:cs typeface="+mn-cs"/>
                        </a:rPr>
                        <a:t>Zoom</a:t>
                      </a:r>
                      <a:r>
                        <a:rPr lang="tr-TR" sz="900" b="0" i="0" u="none" strike="noStrike" kern="1200" baseline="0" dirty="0" smtClean="0">
                          <a:solidFill>
                            <a:srgbClr val="000000"/>
                          </a:solidFill>
                          <a:effectLst/>
                          <a:latin typeface="Calibri" panose="020F0502020204030204" pitchFamily="34" charset="0"/>
                          <a:ea typeface="+mn-ea"/>
                          <a:cs typeface="+mn-cs"/>
                        </a:rPr>
                        <a:t/>
                      </a:r>
                      <a:br>
                        <a:rPr lang="tr-TR" sz="900" b="0" i="0" u="none" strike="noStrike" kern="1200" baseline="0" dirty="0" smtClean="0">
                          <a:solidFill>
                            <a:srgbClr val="000000"/>
                          </a:solidFill>
                          <a:effectLst/>
                          <a:latin typeface="Calibri" panose="020F0502020204030204" pitchFamily="34" charset="0"/>
                          <a:ea typeface="+mn-ea"/>
                          <a:cs typeface="+mn-cs"/>
                        </a:rPr>
                      </a:b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Erasmus Koordinatörlüğü</a:t>
                      </a:r>
                    </a:p>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a:solidFill>
                            <a:srgbClr val="000000"/>
                          </a:solidFill>
                          <a:effectLst/>
                          <a:latin typeface="Calibri" panose="020F0502020204030204" pitchFamily="34" charset="0"/>
                          <a:ea typeface="+mn-ea"/>
                          <a:cs typeface="+mn-cs"/>
                        </a:rPr>
                        <a:t> </a:t>
                      </a:r>
                      <a:r>
                        <a:rPr lang="tr-TR" sz="900" b="0" i="0" u="none" strike="noStrike" kern="1200" dirty="0" smtClean="0">
                          <a:solidFill>
                            <a:srgbClr val="000000"/>
                          </a:solidFill>
                          <a:effectLst/>
                          <a:latin typeface="Calibri" panose="020F0502020204030204" pitchFamily="34" charset="0"/>
                          <a:ea typeface="+mn-ea"/>
                          <a:cs typeface="+mn-cs"/>
                        </a:rPr>
                        <a:t> +</a:t>
                      </a:r>
                    </a:p>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r h="206992">
                <a:tc>
                  <a:txBody>
                    <a:bodyPr/>
                    <a:lstStyle/>
                    <a:p>
                      <a:pPr marL="0" algn="ctr" defTabSz="457207" rtl="0" eaLnBrk="1" fontAlgn="ctr" latinLnBrk="0" hangingPunct="1"/>
                      <a:r>
                        <a:rPr lang="tr-TR" sz="900" b="0" i="0" u="none" strike="noStrike" kern="1200" baseline="0" dirty="0" smtClean="0">
                          <a:solidFill>
                            <a:srgbClr val="000000"/>
                          </a:solidFill>
                          <a:effectLst/>
                          <a:latin typeface="Calibri" panose="020F0502020204030204" pitchFamily="34" charset="0"/>
                          <a:ea typeface="+mn-ea"/>
                          <a:cs typeface="+mn-cs"/>
                        </a:rPr>
                        <a:t>Öğrenci Sistemi (INOVERA)</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Erasmus Koordinatörlüğü</a:t>
                      </a:r>
                    </a:p>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 +</a:t>
                      </a:r>
                    </a:p>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5224948"/>
                  </a:ext>
                </a:extLst>
              </a:tr>
            </a:tbl>
          </a:graphicData>
        </a:graphic>
      </p:graphicFrame>
      <p:sp>
        <p:nvSpPr>
          <p:cNvPr id="66" name="Slayt Numarası Yer Tutucusu 3"/>
          <p:cNvSpPr>
            <a:spLocks noGrp="1"/>
          </p:cNvSpPr>
          <p:nvPr>
            <p:ph type="sldNum" sz="quarter" idx="12"/>
          </p:nvPr>
        </p:nvSpPr>
        <p:spPr>
          <a:xfrm>
            <a:off x="7766431" y="295736"/>
            <a:ext cx="628813" cy="767687"/>
          </a:xfrm>
        </p:spPr>
        <p:txBody>
          <a:bodyPr/>
          <a:lstStyle/>
          <a:p>
            <a:r>
              <a:rPr lang="tr-TR" dirty="0" smtClean="0"/>
              <a:t>6</a:t>
            </a:r>
            <a:endParaRPr lang="tr-TR" dirty="0"/>
          </a:p>
        </p:txBody>
      </p:sp>
    </p:spTree>
    <p:extLst>
      <p:ext uri="{BB962C8B-B14F-4D97-AF65-F5344CB8AC3E}">
        <p14:creationId xmlns:p14="http://schemas.microsoft.com/office/powerpoint/2010/main" val="32389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696178" y="670054"/>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rPr>
              <a:t>MEVCUT </a:t>
            </a:r>
            <a:r>
              <a:rPr lang="en-US" sz="2800" b="1" dirty="0">
                <a:solidFill>
                  <a:schemeClr val="accent6"/>
                </a:solidFill>
                <a:effectLst>
                  <a:outerShdw blurRad="38100" dist="38100" dir="2700000" algn="tl">
                    <a:srgbClr val="000000">
                      <a:alpha val="43137"/>
                    </a:srgbClr>
                  </a:outerShdw>
                </a:effectLst>
              </a:rPr>
              <a:t>KAYNAK</a:t>
            </a:r>
            <a:r>
              <a:rPr lang="tr-TR" sz="2800" b="1" dirty="0">
                <a:solidFill>
                  <a:schemeClr val="accent6"/>
                </a:solidFill>
                <a:effectLst>
                  <a:outerShdw blurRad="38100" dist="38100" dir="2700000" algn="tl">
                    <a:srgbClr val="000000">
                      <a:alpha val="43137"/>
                    </a:srgbClr>
                  </a:outerShdw>
                </a:effectLst>
              </a:rPr>
              <a:t>LAR ve </a:t>
            </a:r>
            <a:r>
              <a:rPr lang="en-US" sz="2800" b="1" dirty="0">
                <a:solidFill>
                  <a:schemeClr val="accent6"/>
                </a:solidFill>
                <a:effectLst>
                  <a:outerShdw blurRad="38100" dist="38100" dir="2700000" algn="tl">
                    <a:srgbClr val="000000">
                      <a:alpha val="43137"/>
                    </a:srgbClr>
                  </a:outerShdw>
                </a:effectLst>
              </a:rPr>
              <a:t> İHTİYA</a:t>
            </a:r>
            <a:r>
              <a:rPr lang="tr-TR" sz="2800" b="1" dirty="0">
                <a:solidFill>
                  <a:schemeClr val="accent6"/>
                </a:solidFill>
                <a:effectLst>
                  <a:outerShdw blurRad="38100" dist="38100" dir="2700000" algn="tl">
                    <a:srgbClr val="000000">
                      <a:alpha val="43137"/>
                    </a:srgbClr>
                  </a:outerShdw>
                </a:effectLst>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rPr>
              <a:t>(FİZİKİ, MALZEME, TEÇHİZAT, EKİPMAN vb.)</a:t>
            </a:r>
            <a:endParaRPr lang="en-US" sz="2800" b="1" dirty="0">
              <a:solidFill>
                <a:schemeClr val="accent6"/>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7" name="Tablo 66">
            <a:extLst>
              <a:ext uri="{FF2B5EF4-FFF2-40B4-BE49-F238E27FC236}">
                <a16:creationId xmlns:a16="http://schemas.microsoft.com/office/drawing/2014/main" id="{8304B644-425E-4186-B593-E25613CE91FE}"/>
              </a:ext>
            </a:extLst>
          </p:cNvPr>
          <p:cNvGraphicFramePr>
            <a:graphicFrameLocks noGrp="1"/>
          </p:cNvGraphicFramePr>
          <p:nvPr>
            <p:extLst>
              <p:ext uri="{D42A27DB-BD31-4B8C-83A1-F6EECF244321}">
                <p14:modId xmlns:p14="http://schemas.microsoft.com/office/powerpoint/2010/main" val="2805573018"/>
              </p:ext>
            </p:extLst>
          </p:nvPr>
        </p:nvGraphicFramePr>
        <p:xfrm>
          <a:off x="585019" y="1622322"/>
          <a:ext cx="7973960" cy="4894805"/>
        </p:xfrm>
        <a:graphic>
          <a:graphicData uri="http://schemas.openxmlformats.org/drawingml/2006/table">
            <a:tbl>
              <a:tblPr/>
              <a:tblGrid>
                <a:gridCol w="1517134">
                  <a:extLst>
                    <a:ext uri="{9D8B030D-6E8A-4147-A177-3AD203B41FA5}">
                      <a16:colId xmlns:a16="http://schemas.microsoft.com/office/drawing/2014/main" val="3918363564"/>
                    </a:ext>
                  </a:extLst>
                </a:gridCol>
                <a:gridCol w="1856640">
                  <a:extLst>
                    <a:ext uri="{9D8B030D-6E8A-4147-A177-3AD203B41FA5}">
                      <a16:colId xmlns:a16="http://schemas.microsoft.com/office/drawing/2014/main" val="1683979601"/>
                    </a:ext>
                  </a:extLst>
                </a:gridCol>
                <a:gridCol w="1365462">
                  <a:extLst>
                    <a:ext uri="{9D8B030D-6E8A-4147-A177-3AD203B41FA5}">
                      <a16:colId xmlns:a16="http://schemas.microsoft.com/office/drawing/2014/main" val="2592459544"/>
                    </a:ext>
                  </a:extLst>
                </a:gridCol>
                <a:gridCol w="1617362">
                  <a:extLst>
                    <a:ext uri="{9D8B030D-6E8A-4147-A177-3AD203B41FA5}">
                      <a16:colId xmlns:a16="http://schemas.microsoft.com/office/drawing/2014/main" val="3383282758"/>
                    </a:ext>
                  </a:extLst>
                </a:gridCol>
                <a:gridCol w="1617362">
                  <a:extLst>
                    <a:ext uri="{9D8B030D-6E8A-4147-A177-3AD203B41FA5}">
                      <a16:colId xmlns:a16="http://schemas.microsoft.com/office/drawing/2014/main" val="494559924"/>
                    </a:ext>
                  </a:extLst>
                </a:gridCol>
              </a:tblGrid>
              <a:tr h="536484">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94267">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dirty="0" smtClean="0">
                          <a:solidFill>
                            <a:srgbClr val="000000"/>
                          </a:solidFill>
                          <a:effectLst/>
                          <a:latin typeface="Calibri" panose="020F0502020204030204" pitchFamily="34" charset="0"/>
                        </a:rPr>
                        <a:t>EWP</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dirty="0">
                          <a:solidFill>
                            <a:srgbClr val="000000"/>
                          </a:solidFill>
                          <a:effectLst/>
                          <a:latin typeface="Calibri" panose="020F0502020204030204" pitchFamily="34" charset="0"/>
                        </a:rPr>
                        <a:t> </a:t>
                      </a:r>
                      <a:r>
                        <a:rPr lang="tr-TR" sz="900" b="0" i="0" u="none" strike="noStrike" dirty="0" smtClean="0">
                          <a:solidFill>
                            <a:srgbClr val="000000"/>
                          </a:solidFill>
                          <a:effectLst/>
                          <a:latin typeface="Calibri" panose="020F0502020204030204" pitchFamily="34" charset="0"/>
                        </a:rPr>
                        <a:t>Erasmus Koordinatörlüğü</a:t>
                      </a:r>
                    </a:p>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dirty="0">
                          <a:solidFill>
                            <a:srgbClr val="000000"/>
                          </a:solidFill>
                          <a:effectLst/>
                          <a:latin typeface="Calibri" panose="020F0502020204030204" pitchFamily="34" charset="0"/>
                        </a:rPr>
                        <a:t> </a:t>
                      </a:r>
                      <a:r>
                        <a:rPr lang="tr-TR" sz="900" b="0" i="0" u="none" strike="noStrike" dirty="0" smtClean="0">
                          <a:solidFill>
                            <a:srgbClr val="000000"/>
                          </a:solidFill>
                          <a:effectLst/>
                          <a:latin typeface="Calibri" panose="020F0502020204030204" pitchFamily="34" charset="0"/>
                        </a:rPr>
                        <a:t>+</a:t>
                      </a:r>
                    </a:p>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94267">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dirty="0" smtClean="0">
                          <a:solidFill>
                            <a:srgbClr val="000000"/>
                          </a:solidFill>
                          <a:effectLst/>
                          <a:latin typeface="Calibri" panose="020F0502020204030204" pitchFamily="34" charset="0"/>
                        </a:rPr>
                        <a:t>1 adet Bilgisayar</a:t>
                      </a: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dirty="0">
                          <a:solidFill>
                            <a:srgbClr val="000000"/>
                          </a:solidFill>
                          <a:effectLst/>
                          <a:latin typeface="Calibri" panose="020F0502020204030204" pitchFamily="34" charset="0"/>
                        </a:rPr>
                        <a:t> </a:t>
                      </a:r>
                      <a:r>
                        <a:rPr lang="tr-TR" sz="900" b="0" i="0" u="none" strike="noStrike" dirty="0" smtClean="0">
                          <a:solidFill>
                            <a:srgbClr val="000000"/>
                          </a:solidFill>
                          <a:effectLst/>
                          <a:latin typeface="Calibri" panose="020F0502020204030204" pitchFamily="34" charset="0"/>
                        </a:rPr>
                        <a:t>Erasmus Koordinatörlüğü</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dirty="0">
                          <a:solidFill>
                            <a:srgbClr val="000000"/>
                          </a:solidFill>
                          <a:effectLst/>
                          <a:latin typeface="Calibri" panose="020F0502020204030204" pitchFamily="34" charset="0"/>
                        </a:rPr>
                        <a:t> </a:t>
                      </a:r>
                      <a:r>
                        <a:rPr lang="tr-TR" sz="900" b="0" i="0" u="none" strike="noStrike" dirty="0" smtClean="0">
                          <a:solidFill>
                            <a:srgbClr val="000000"/>
                          </a:solidFill>
                          <a:effectLst/>
                          <a:latin typeface="Calibri" panose="020F0502020204030204" pitchFamily="34" charset="0"/>
                        </a:rPr>
                        <a: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İşlerin</a:t>
                      </a:r>
                      <a:r>
                        <a:rPr lang="tr-TR" sz="900" b="0" i="0" u="none" strike="noStrike" baseline="0" dirty="0" smtClean="0">
                          <a:solidFill>
                            <a:srgbClr val="000000"/>
                          </a:solidFill>
                          <a:effectLst/>
                          <a:latin typeface="Calibri" panose="020F0502020204030204" pitchFamily="34" charset="0"/>
                        </a:rPr>
                        <a:t> aksaması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94267">
                <a:tc>
                  <a:txBody>
                    <a:bodyPr/>
                    <a:lstStyle/>
                    <a:p>
                      <a:pPr algn="ctr" fontAlgn="ctr"/>
                      <a:r>
                        <a:rPr lang="tr-TR" sz="900" b="0" i="0" u="none" strike="noStrike" dirty="0">
                          <a:solidFill>
                            <a:srgbClr val="000000"/>
                          </a:solidFill>
                          <a:effectLst/>
                          <a:latin typeface="Calibri" panose="020F0502020204030204" pitchFamily="34" charset="0"/>
                        </a:rPr>
                        <a:t> </a:t>
                      </a:r>
                      <a:r>
                        <a:rPr lang="tr-TR" sz="900" b="0" i="0" u="none" strike="noStrike" dirty="0" smtClean="0">
                          <a:solidFill>
                            <a:srgbClr val="000000"/>
                          </a:solidFill>
                          <a:effectLst/>
                          <a:latin typeface="Calibri" panose="020F0502020204030204" pitchFamily="34" charset="0"/>
                        </a:rPr>
                        <a:t>Kağıt Öğütücü</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dirty="0">
                          <a:solidFill>
                            <a:srgbClr val="000000"/>
                          </a:solidFill>
                          <a:effectLst/>
                          <a:latin typeface="Calibri" panose="020F0502020204030204" pitchFamily="34" charset="0"/>
                        </a:rPr>
                        <a:t> </a:t>
                      </a:r>
                      <a:r>
                        <a:rPr lang="tr-TR" sz="900" b="0" i="0" u="none" strike="noStrike" dirty="0" smtClean="0">
                          <a:solidFill>
                            <a:srgbClr val="000000"/>
                          </a:solidFill>
                          <a:effectLst/>
                          <a:latin typeface="Calibri" panose="020F0502020204030204" pitchFamily="34" charset="0"/>
                        </a:rPr>
                        <a:t> Erasmus Koordinatörlüğü</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dirty="0" smtClean="0">
                          <a:solidFill>
                            <a:srgbClr val="000000"/>
                          </a:solidFill>
                          <a:effectLst/>
                          <a:latin typeface="Calibri" panose="020F0502020204030204" pitchFamily="34" charset="0"/>
                        </a:rPr>
                        <a:t>+</a:t>
                      </a:r>
                    </a:p>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endParaRPr lang="tr-TR" sz="900" b="0" i="0" u="none" strike="noStrike" dirty="0" smtClean="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Kişisel verilerin</a:t>
                      </a:r>
                      <a:r>
                        <a:rPr lang="tr-TR" sz="900" b="0" i="0" u="none" strike="noStrike" baseline="0" dirty="0" smtClean="0">
                          <a:solidFill>
                            <a:srgbClr val="000000"/>
                          </a:solidFill>
                          <a:effectLst/>
                          <a:latin typeface="Calibri" panose="020F0502020204030204" pitchFamily="34" charset="0"/>
                        </a:rPr>
                        <a:t> yer aldığı çok fazla belgenin olması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17552">
                <a:tc>
                  <a:txBody>
                    <a:bodyPr/>
                    <a:lstStyle/>
                    <a:p>
                      <a:pPr algn="ctr" fontAlgn="ctr"/>
                      <a:r>
                        <a:rPr lang="tr-TR" sz="900" b="0" i="0" u="none" strike="noStrike" dirty="0">
                          <a:solidFill>
                            <a:srgbClr val="000000"/>
                          </a:solidFill>
                          <a:effectLst/>
                          <a:latin typeface="Calibri" panose="020F0502020204030204" pitchFamily="34" charset="0"/>
                        </a:rPr>
                        <a:t> </a:t>
                      </a:r>
                      <a:r>
                        <a:rPr lang="tr-TR" sz="900" b="0" i="0" u="none" strike="noStrike" dirty="0" smtClean="0">
                          <a:solidFill>
                            <a:srgbClr val="000000"/>
                          </a:solidFill>
                          <a:effectLst/>
                          <a:latin typeface="Calibri" panose="020F0502020204030204" pitchFamily="34" charset="0"/>
                        </a:rPr>
                        <a:t>Dolap</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dirty="0" smtClean="0">
                          <a:solidFill>
                            <a:srgbClr val="000000"/>
                          </a:solidFill>
                          <a:effectLst/>
                          <a:latin typeface="Calibri" panose="020F0502020204030204" pitchFamily="34" charset="0"/>
                        </a:rPr>
                        <a:t>  Erasmus Koordinatörlüğü</a:t>
                      </a:r>
                    </a:p>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dirty="0" smtClean="0">
                          <a:solidFill>
                            <a:srgbClr val="000000"/>
                          </a:solidFill>
                          <a:effectLst/>
                          <a:latin typeface="Calibri" panose="020F0502020204030204" pitchFamily="34" charset="0"/>
                        </a:rPr>
                        <a:t>+</a:t>
                      </a:r>
                    </a:p>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endParaRPr lang="tr-TR" sz="900" b="0" i="0" u="none" strike="noStrike" dirty="0" smtClean="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Dosyaların mevcut dolaplara sığmaması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1755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 </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 </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1755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1755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1755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1755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1755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1755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1755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1755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
        <p:nvSpPr>
          <p:cNvPr id="66" name="Slayt Numarası Yer Tutucusu 3"/>
          <p:cNvSpPr>
            <a:spLocks noGrp="1"/>
          </p:cNvSpPr>
          <p:nvPr>
            <p:ph type="sldNum" sz="quarter" idx="12"/>
          </p:nvPr>
        </p:nvSpPr>
        <p:spPr>
          <a:xfrm>
            <a:off x="7766431" y="295736"/>
            <a:ext cx="628813" cy="767687"/>
          </a:xfrm>
        </p:spPr>
        <p:txBody>
          <a:bodyPr/>
          <a:lstStyle/>
          <a:p>
            <a:r>
              <a:rPr lang="tr-TR" dirty="0" smtClean="0"/>
              <a:t>7</a:t>
            </a:r>
            <a:endParaRPr lang="tr-TR" dirty="0"/>
          </a:p>
        </p:txBody>
      </p:sp>
    </p:spTree>
    <p:extLst>
      <p:ext uri="{BB962C8B-B14F-4D97-AF65-F5344CB8AC3E}">
        <p14:creationId xmlns:p14="http://schemas.microsoft.com/office/powerpoint/2010/main" val="15901657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726</TotalTime>
  <Words>1658</Words>
  <Application>Microsoft Office PowerPoint</Application>
  <PresentationFormat>Ekran Gösterisi (4:3)</PresentationFormat>
  <Paragraphs>450</Paragraphs>
  <Slides>25</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25</vt:i4>
      </vt:variant>
    </vt:vector>
  </HeadingPairs>
  <TitlesOfParts>
    <vt:vector size="32" baseType="lpstr">
      <vt:lpstr>Arial</vt:lpstr>
      <vt:lpstr>Calibri</vt:lpstr>
      <vt:lpstr>Calibri Light</vt:lpstr>
      <vt:lpstr>Times New Roman</vt:lpstr>
      <vt:lpstr>Wingdings</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Yağmur Yazgı Kaya</cp:lastModifiedBy>
  <cp:revision>76</cp:revision>
  <dcterms:created xsi:type="dcterms:W3CDTF">2020-01-20T10:44:30Z</dcterms:created>
  <dcterms:modified xsi:type="dcterms:W3CDTF">2024-05-28T21:19:57Z</dcterms:modified>
</cp:coreProperties>
</file>