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88" r:id="rId3"/>
    <p:sldId id="347" r:id="rId4"/>
    <p:sldId id="346" r:id="rId5"/>
    <p:sldId id="320" r:id="rId6"/>
    <p:sldId id="363" r:id="rId7"/>
    <p:sldId id="364" r:id="rId8"/>
    <p:sldId id="353" r:id="rId9"/>
    <p:sldId id="365" r:id="rId10"/>
    <p:sldId id="358" r:id="rId11"/>
    <p:sldId id="357" r:id="rId12"/>
    <p:sldId id="36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288"/>
            <p14:sldId id="347"/>
            <p14:sldId id="346"/>
            <p14:sldId id="320"/>
            <p14:sldId id="363"/>
            <p14:sldId id="364"/>
            <p14:sldId id="353"/>
            <p14:sldId id="365"/>
            <p14:sldId id="358"/>
            <p14:sldId id="357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>
    <p:extLst>
      <p:ext uri="{19B8F6BF-5375-455C-9EA6-DF929625EA0E}">
        <p15:presenceInfo xmlns:p15="http://schemas.microsoft.com/office/powerpoint/2012/main" userId="d7838842375f6d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626"/>
    <a:srgbClr val="0F2303"/>
    <a:srgbClr val="0C0D0D"/>
    <a:srgbClr val="7AEE32"/>
    <a:srgbClr val="E626AF"/>
    <a:srgbClr val="1F0620"/>
    <a:srgbClr val="020424"/>
    <a:srgbClr val="D9D9D9"/>
    <a:srgbClr val="122204"/>
    <a:srgbClr val="122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C4A0E0-5728-3060-DBC6-73089B61B9EC}" v="19" dt="2021-12-30T11:12:01.669"/>
    <p1510:client id="{5DACE587-96EF-BCC8-9D45-661E4D919997}" v="25" dt="2021-12-30T11:23:17.420"/>
    <p1510:client id="{FBBD671A-7482-21DB-78BB-48D5101602C6}" v="422" dt="2021-12-30T11:09:03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194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1\everyone\_Kalite%20Y&#246;netim%20Sistemi\Birim%20Anketleri\ANKET%20ANAL&#304;ZLER\&#304;dari%20Birimler\Yaz&#305;%20&#304;&#351;leri%20M&#252;d&#252;rl&#252;&#287;&#252;\2023\YAZI%20&#304;&#350;LER&#304;%20M&#220;D&#220;RL&#220;&#286;&#220;%20MEMNUN&#304;YET%20ANKET&#304;%20_%20CORRESPONDANCE%20OFFICE%20SATISFACTION%20SURVEY(1-53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r>
              <a:rPr lang="tr-TR">
                <a:solidFill>
                  <a:srgbClr val="001626"/>
                </a:solidFill>
              </a:rPr>
              <a:t>Akademik Personel</a:t>
            </a:r>
          </a:p>
        </c:rich>
      </c:tx>
      <c:layout>
        <c:manualLayout>
          <c:xMode val="edge"/>
          <c:yMode val="edge"/>
          <c:x val="0.40311291667054011"/>
          <c:y val="1.82857120917030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1626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23"/>
          <c:order val="23"/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'Akademik Personel'!$F$1:$P$1</c:f>
              <c:strCache>
                <c:ptCount val="11"/>
                <c:pt idx="0">
                  <c:v>Yazı İşleri Müdürlüğü çalışanlarına kolay erişim   sağlarım. /  I have   convenient access to the Correspondance Office. 
</c:v>
                </c:pt>
                <c:pt idx="1">
                  <c:v>Yöneltilen soru/sorun ve taleplere karşı  üslup ve yaklaşımlarından memnunum. /  I am satisfied with the   way they approach problems, questions and demands.</c:v>
                </c:pt>
                <c:pt idx="2">
                  <c:v>Kurum dışına giden  ve kurum içinde yazılan yazıların   içeriklerinde hata olmamaktadır. / There is no problem   with content of the correspondance that are written and sent from the   institution.</c:v>
                </c:pt>
                <c:pt idx="3">
                  <c:v>Kurum dışından gelen ve kurum içinden yazılan   yazıların havalesi ile ilgili işlemlerde hata olmamaktadır. / There is no problem with the transfer of correspondance that   are written within the ...</c:v>
                </c:pt>
                <c:pt idx="4">
                  <c:v>Talep ettiğimiz hizmetler için hızlı ve doğru   çözümler üretir/bilgilendirir. / They produce quick and   accurate solutions, and inform us regarding the services we demand.</c:v>
                </c:pt>
                <c:pt idx="5">
                  <c:v>Yazı İşleri Personeli ile iletişim kurmakta   herhangi bir sorun yaşamadım. / I have never had a   problem with reaching the Correspondance Office staff.</c:v>
                </c:pt>
                <c:pt idx="6">
                  <c:v>Yazı İşleri Personeli mevzuata hakimdir. / The staff members of the Correspondance Office have a good   command of the legislation.</c:v>
                </c:pt>
                <c:pt idx="7">
                  <c:v>Gerektiğinde kurum müdürüne kolaylıkla ulaşırım. / I can easily reach the director when I need to.</c:v>
                </c:pt>
                <c:pt idx="8">
                  <c:v>Personel resmi yazışma kurallarına hakimdir. / The staff members have a good knowledge of correspondance   rules.</c:v>
                </c:pt>
                <c:pt idx="9">
                  <c:v>Genel olarak Yazı İşleri Müdürlüğünün işleyişinden   memnunum. / I am generally satisfied with the operation   of the Correspondance Office.</c:v>
                </c:pt>
                <c:pt idx="10">
                  <c:v>ORTALAMA</c:v>
                </c:pt>
              </c:strCache>
            </c:strRef>
          </c:cat>
          <c:val>
            <c:numRef>
              <c:f>'Akademik Personel'!$F$25:$P$25</c:f>
              <c:numCache>
                <c:formatCode>0%</c:formatCode>
                <c:ptCount val="11"/>
                <c:pt idx="0">
                  <c:v>0.97619047619047616</c:v>
                </c:pt>
                <c:pt idx="1">
                  <c:v>0.97619047619047616</c:v>
                </c:pt>
                <c:pt idx="2">
                  <c:v>0.97619047619047616</c:v>
                </c:pt>
                <c:pt idx="3">
                  <c:v>0.97619047619047616</c:v>
                </c:pt>
                <c:pt idx="4">
                  <c:v>0.97619047619047616</c:v>
                </c:pt>
                <c:pt idx="5">
                  <c:v>0.97727272727272729</c:v>
                </c:pt>
                <c:pt idx="6">
                  <c:v>0.97727272727272729</c:v>
                </c:pt>
                <c:pt idx="7">
                  <c:v>0.97619047619047616</c:v>
                </c:pt>
                <c:pt idx="8">
                  <c:v>0.96739130434782605</c:v>
                </c:pt>
                <c:pt idx="9">
                  <c:v>0.96739130434782605</c:v>
                </c:pt>
                <c:pt idx="10">
                  <c:v>0.96739130434782605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84-4C0F-9D54-F70E30E5CF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8242464"/>
        <c:axId val="18482482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'Akademik Personel'!$F$2:$P$2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F84-4C0F-9D54-F70E30E5CF42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Personel'!$F$3:$P$3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3</c:v>
                      </c:pt>
                      <c:pt idx="1">
                        <c:v>3</c:v>
                      </c:pt>
                      <c:pt idx="2">
                        <c:v>3</c:v>
                      </c:pt>
                      <c:pt idx="3">
                        <c:v>3</c:v>
                      </c:pt>
                      <c:pt idx="4">
                        <c:v>3</c:v>
                      </c:pt>
                      <c:pt idx="5">
                        <c:v>3</c:v>
                      </c:pt>
                      <c:pt idx="6">
                        <c:v>3</c:v>
                      </c:pt>
                      <c:pt idx="7">
                        <c:v>3</c:v>
                      </c:pt>
                      <c:pt idx="8">
                        <c:v>3</c:v>
                      </c:pt>
                      <c:pt idx="9">
                        <c:v>3</c:v>
                      </c:pt>
                      <c:pt idx="10" formatCode="0%">
                        <c:v>0.75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8F84-4C0F-9D54-F70E30E5CF42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Personel'!$F$4:$P$4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8F84-4C0F-9D54-F70E30E5CF42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Personel'!$F$5:$P$5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8F84-4C0F-9D54-F70E30E5CF42}"/>
                  </c:ext>
                </c:extLst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Personel'!$F$6:$P$6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F84-4C0F-9D54-F70E30E5CF42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Personel'!$F$7:$P$7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3</c:v>
                      </c:pt>
                      <c:pt idx="1">
                        <c:v>3</c:v>
                      </c:pt>
                      <c:pt idx="2">
                        <c:v>3</c:v>
                      </c:pt>
                      <c:pt idx="3">
                        <c:v>3</c:v>
                      </c:pt>
                      <c:pt idx="4">
                        <c:v>3</c:v>
                      </c:pt>
                      <c:pt idx="5">
                        <c:v>3</c:v>
                      </c:pt>
                      <c:pt idx="6">
                        <c:v>3</c:v>
                      </c:pt>
                      <c:pt idx="7">
                        <c:v>3</c:v>
                      </c:pt>
                      <c:pt idx="8">
                        <c:v>3</c:v>
                      </c:pt>
                      <c:pt idx="9">
                        <c:v>3</c:v>
                      </c:pt>
                      <c:pt idx="10" formatCode="0%">
                        <c:v>0.75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F84-4C0F-9D54-F70E30E5CF42}"/>
                  </c:ext>
                </c:extLst>
              </c15:ser>
            </c15:filteredBarSeries>
            <c15:filteredBarSeries>
              <c15:ser>
                <c:idx val="6"/>
                <c:order val="6"/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Personel'!$F$8:$P$8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F84-4C0F-9D54-F70E30E5CF42}"/>
                  </c:ext>
                </c:extLst>
              </c15:ser>
            </c15:filteredBarSeries>
            <c15:filteredBarSeries>
              <c15:ser>
                <c:idx val="7"/>
                <c:order val="7"/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Personel'!$F$9:$P$9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8F84-4C0F-9D54-F70E30E5CF42}"/>
                  </c:ext>
                </c:extLst>
              </c15:ser>
            </c15:filteredBarSeries>
            <c15:filteredBarSeries>
              <c15:ser>
                <c:idx val="8"/>
                <c:order val="8"/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Personel'!$F$10:$P$10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0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8F84-4C0F-9D54-F70E30E5CF42}"/>
                  </c:ext>
                </c:extLst>
              </c15:ser>
            </c15:filteredBarSeries>
            <c15:filteredBarSeries>
              <c15:ser>
                <c:idx val="9"/>
                <c:order val="9"/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Personel'!$F$11:$P$11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3</c:v>
                      </c:pt>
                      <c:pt idx="9">
                        <c:v>3</c:v>
                      </c:pt>
                      <c:pt idx="10" formatCode="0%">
                        <c:v>0.75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8F84-4C0F-9D54-F70E30E5CF42}"/>
                  </c:ext>
                </c:extLst>
              </c15:ser>
            </c15:filteredBarSeries>
            <c15:filteredBarSeries>
              <c15:ser>
                <c:idx val="10"/>
                <c:order val="10"/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Personel'!$F$12:$P$12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8F84-4C0F-9D54-F70E30E5CF42}"/>
                  </c:ext>
                </c:extLst>
              </c15:ser>
            </c15:filteredBarSeries>
            <c15:filteredBarSeries>
              <c15:ser>
                <c:idx val="11"/>
                <c:order val="11"/>
                <c:spPr>
                  <a:solidFill>
                    <a:schemeClr val="accent6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Personel'!$F$13:$P$13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F84-4C0F-9D54-F70E30E5CF42}"/>
                  </c:ext>
                </c:extLst>
              </c15:ser>
            </c15:filteredBarSeries>
            <c15:filteredBarSeries>
              <c15:ser>
                <c:idx val="12"/>
                <c:order val="12"/>
                <c:spPr>
                  <a:solidFill>
                    <a:schemeClr val="accent1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Personel'!$F$14:$P$14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8F84-4C0F-9D54-F70E30E5CF42}"/>
                  </c:ext>
                </c:extLst>
              </c15:ser>
            </c15:filteredBarSeries>
            <c15:filteredBarSeries>
              <c15:ser>
                <c:idx val="13"/>
                <c:order val="13"/>
                <c:spPr>
                  <a:solidFill>
                    <a:schemeClr val="accent2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Personel'!$F$15:$P$15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8F84-4C0F-9D54-F70E30E5CF42}"/>
                  </c:ext>
                </c:extLst>
              </c15:ser>
            </c15:filteredBarSeries>
            <c15:filteredBarSeries>
              <c15:ser>
                <c:idx val="14"/>
                <c:order val="14"/>
                <c:spPr>
                  <a:solidFill>
                    <a:schemeClr val="accent3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Personel'!$F$16:$P$16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8F84-4C0F-9D54-F70E30E5CF42}"/>
                  </c:ext>
                </c:extLst>
              </c15:ser>
            </c15:filteredBarSeries>
            <c15:filteredBarSeries>
              <c15:ser>
                <c:idx val="15"/>
                <c:order val="15"/>
                <c:spPr>
                  <a:solidFill>
                    <a:schemeClr val="accent4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Personel'!$F$17:$P$17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8F84-4C0F-9D54-F70E30E5CF42}"/>
                  </c:ext>
                </c:extLst>
              </c15:ser>
            </c15:filteredBarSeries>
            <c15:filteredBarSeries>
              <c15:ser>
                <c:idx val="16"/>
                <c:order val="16"/>
                <c:spPr>
                  <a:solidFill>
                    <a:schemeClr val="accent5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Personel'!$F$18:$P$18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8F84-4C0F-9D54-F70E30E5CF42}"/>
                  </c:ext>
                </c:extLst>
              </c15:ser>
            </c15:filteredBarSeries>
            <c15:filteredBarSeries>
              <c15:ser>
                <c:idx val="17"/>
                <c:order val="17"/>
                <c:spPr>
                  <a:solidFill>
                    <a:schemeClr val="accent6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Personel'!$F$19:$P$19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8F84-4C0F-9D54-F70E30E5CF42}"/>
                  </c:ext>
                </c:extLst>
              </c15:ser>
            </c15:filteredBarSeries>
            <c15:filteredBarSeries>
              <c15:ser>
                <c:idx val="18"/>
                <c:order val="18"/>
                <c:spPr>
                  <a:solidFill>
                    <a:schemeClr val="accent1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Personel'!$F$20:$P$20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8F84-4C0F-9D54-F70E30E5CF42}"/>
                  </c:ext>
                </c:extLst>
              </c15:ser>
            </c15:filteredBarSeries>
            <c15:filteredBarSeries>
              <c15:ser>
                <c:idx val="19"/>
                <c:order val="19"/>
                <c:spPr>
                  <a:solidFill>
                    <a:schemeClr val="accent2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Personel'!$F$21:$P$21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8F84-4C0F-9D54-F70E30E5CF42}"/>
                  </c:ext>
                </c:extLst>
              </c15:ser>
            </c15:filteredBarSeries>
            <c15:filteredBarSeries>
              <c15:ser>
                <c:idx val="20"/>
                <c:order val="20"/>
                <c:spPr>
                  <a:solidFill>
                    <a:schemeClr val="accent3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Personel'!$F$22:$P$22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8F84-4C0F-9D54-F70E30E5CF42}"/>
                  </c:ext>
                </c:extLst>
              </c15:ser>
            </c15:filteredBarSeries>
            <c15:filteredBarSeries>
              <c15:ser>
                <c:idx val="21"/>
                <c:order val="21"/>
                <c:spPr>
                  <a:solidFill>
                    <a:schemeClr val="accent4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Personel'!$F$23:$P$23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8F84-4C0F-9D54-F70E30E5CF42}"/>
                  </c:ext>
                </c:extLst>
              </c15:ser>
            </c15:filteredBarSeries>
            <c15:filteredBarSeries>
              <c15:ser>
                <c:idx val="22"/>
                <c:order val="22"/>
                <c:spPr>
                  <a:solidFill>
                    <a:schemeClr val="accent5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Personel'!$F$1:$P$1</c15:sqref>
                        </c15:formulaRef>
                      </c:ext>
                    </c:extLst>
                    <c:strCache>
                      <c:ptCount val="11"/>
                      <c:pt idx="0">
                        <c:v>Yazı İşleri Müdürlüğü çalışanlarına kolay erişim   sağlarım. /  I have   convenient access to the Correspondance Office. 
</c:v>
                      </c:pt>
                      <c:pt idx="1">
                        <c:v>Yöneltilen soru/sorun ve taleplere karşı  üslup ve yaklaşımlarından memnunum. /  I am satisfied with the   way they approach problems, questions and demands.</c:v>
                      </c:pt>
                      <c:pt idx="2">
                        <c:v>Kurum dışına giden  ve kurum içinde yazılan yazıların   içeriklerinde hata olmamaktadır. / There is no problem   with content of the correspondance that are written and sent from the   institution.</c:v>
                      </c:pt>
                      <c:pt idx="3">
                        <c:v>Kurum dışından gelen ve kurum içinden yazılan   yazıların havalesi ile ilgili işlemlerde hata olmamaktadır. / There is no problem with the transfer of correspondance that   are written within the ...</c:v>
                      </c:pt>
                      <c:pt idx="4">
                        <c:v>Talep ettiğimiz hizmetler için hızlı ve doğru   çözümler üretir/bilgilendirir. / They produce quick and   accurate solutions, and inform us regarding the services we demand.</c:v>
                      </c:pt>
                      <c:pt idx="5">
                        <c:v>Yazı İşleri Personeli ile iletişim kurmakta   herhangi bir sorun yaşamadım. / I have never had a   problem with reaching the Correspondance Office staff.</c:v>
                      </c:pt>
                      <c:pt idx="6">
                        <c:v>Yazı İşleri Personeli mevzuata hakimdir. / The staff members of the Correspondance Office have a good   command of the legislation.</c:v>
                      </c:pt>
                      <c:pt idx="7">
                        <c:v>Gerektiğinde kurum müdürüne kolaylıkla ulaşırım. / I can easily reach the director when I need to.</c:v>
                      </c:pt>
                      <c:pt idx="8">
                        <c:v>Personel resmi yazışma kurallarına hakimdir. / The staff members have a good knowledge of correspondance   rules.</c:v>
                      </c:pt>
                      <c:pt idx="9">
                        <c:v>Genel olarak Yazı İşleri Müdürlüğünün işleyişinden   memnunum. / I am generally satisfied with the operation   of the Correspondance Office.</c:v>
                      </c:pt>
                      <c:pt idx="10">
                        <c:v>ORTALAMA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'Akademik Personel'!$F$24:$P$24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4</c:v>
                      </c:pt>
                      <c:pt idx="10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8F84-4C0F-9D54-F70E30E5CF42}"/>
                  </c:ext>
                </c:extLst>
              </c15:ser>
            </c15:filteredBarSeries>
          </c:ext>
        </c:extLst>
      </c:barChart>
      <c:catAx>
        <c:axId val="184824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48248288"/>
        <c:crosses val="autoZero"/>
        <c:auto val="1"/>
        <c:lblAlgn val="ctr"/>
        <c:lblOffset val="100"/>
        <c:noMultiLvlLbl val="0"/>
      </c:catAx>
      <c:valAx>
        <c:axId val="184824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482424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28.05.2024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28.05.2024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462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928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91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841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28.05.2024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340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28.05.2024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4203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5333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4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28.05.2024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3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28.05.2024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8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2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28.05.2024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28.05.2024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843808" y="5512332"/>
            <a:ext cx="3456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accent5">
                    <a:lumMod val="50000"/>
                  </a:schemeClr>
                </a:solidFill>
              </a:rPr>
              <a:t>YAZI İŞLERİ MÜDÜRLÜĞÜ</a:t>
            </a:r>
            <a:endParaRPr lang="tr-TR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 </a:t>
            </a:r>
            <a:r>
              <a:rPr lang="tr-TR" sz="3200" b="1" spc="5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2023 </a:t>
            </a: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YILI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/>
              <a:ea typeface="+mj-ea"/>
              <a:cs typeface="Calibri"/>
            </a:endParaRP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YÖNETİMİN GÖZDEN GEÇİRME TOPLANTISI </a:t>
            </a: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(YGG)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823765" y="476672"/>
            <a:ext cx="7321964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(HAYATA GEÇİRİLEN ÖNERİLER ve AKSİYON ALINAN ŞİKAYETLER)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400F1050-5732-4B60-86BA-E121C706F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498912"/>
              </p:ext>
            </p:extLst>
          </p:nvPr>
        </p:nvGraphicFramePr>
        <p:xfrm>
          <a:off x="1326229" y="2624537"/>
          <a:ext cx="6317036" cy="949243"/>
        </p:xfrm>
        <a:graphic>
          <a:graphicData uri="http://schemas.openxmlformats.org/drawingml/2006/table">
            <a:tbl>
              <a:tblPr/>
              <a:tblGrid>
                <a:gridCol w="202222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138994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155820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3896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KONUSU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SONUÇ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5596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 İhtiyacı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Üst yönetime</a:t>
                      </a:r>
                      <a:r>
                        <a:rPr lang="tr-T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talep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Personel alımı yapıldı.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93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168388" y="628902"/>
            <a:ext cx="692758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 SONUCUNA DAYALI ÖZ DEĞERLENDİRME ve GÖRÜŞLERİNİZ</a:t>
            </a:r>
          </a:p>
        </p:txBody>
      </p:sp>
      <p:pic>
        <p:nvPicPr>
          <p:cNvPr id="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61358"/>
              </p:ext>
            </p:extLst>
          </p:nvPr>
        </p:nvGraphicFramePr>
        <p:xfrm>
          <a:off x="510540" y="2322513"/>
          <a:ext cx="3352801" cy="3415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5531">
                  <a:extLst>
                    <a:ext uri="{9D8B030D-6E8A-4147-A177-3AD203B41FA5}">
                      <a16:colId xmlns:a16="http://schemas.microsoft.com/office/drawing/2014/main" val="1576020286"/>
                    </a:ext>
                  </a:extLst>
                </a:gridCol>
                <a:gridCol w="663498">
                  <a:extLst>
                    <a:ext uri="{9D8B030D-6E8A-4147-A177-3AD203B41FA5}">
                      <a16:colId xmlns:a16="http://schemas.microsoft.com/office/drawing/2014/main" val="2525831867"/>
                    </a:ext>
                  </a:extLst>
                </a:gridCol>
                <a:gridCol w="303772">
                  <a:extLst>
                    <a:ext uri="{9D8B030D-6E8A-4147-A177-3AD203B41FA5}">
                      <a16:colId xmlns:a16="http://schemas.microsoft.com/office/drawing/2014/main" val="2620522268"/>
                    </a:ext>
                  </a:extLst>
                </a:gridCol>
              </a:tblGrid>
              <a:tr h="58411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SONUÇ RAPORU</a:t>
                      </a:r>
                      <a:endParaRPr lang="tr-TR" sz="2400" b="1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117185"/>
                  </a:ext>
                </a:extLst>
              </a:tr>
              <a:tr h="26234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MADDE- 4 BAŞARI ORANI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94%</a:t>
                      </a:r>
                      <a:endParaRPr lang="tr-TR" sz="1050" b="0" i="0" u="none" strike="noStrike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050" b="0" i="0" u="none" strike="noStrike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extLst>
                  <a:ext uri="{0D108BD9-81ED-4DB2-BD59-A6C34878D82A}">
                    <a16:rowId xmlns:a16="http://schemas.microsoft.com/office/drawing/2014/main" val="1052976194"/>
                  </a:ext>
                </a:extLst>
              </a:tr>
              <a:tr h="26234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MADDE- 5 BAŞARI ORANI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extLst>
                  <a:ext uri="{0D108BD9-81ED-4DB2-BD59-A6C34878D82A}">
                    <a16:rowId xmlns:a16="http://schemas.microsoft.com/office/drawing/2014/main" val="2945965832"/>
                  </a:ext>
                </a:extLst>
              </a:tr>
              <a:tr h="26234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MADDE- 6 BAŞARI ORANI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103%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050" b="0" i="0" u="none" strike="noStrike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extLst>
                  <a:ext uri="{0D108BD9-81ED-4DB2-BD59-A6C34878D82A}">
                    <a16:rowId xmlns:a16="http://schemas.microsoft.com/office/drawing/2014/main" val="4292679154"/>
                  </a:ext>
                </a:extLst>
              </a:tr>
              <a:tr h="26234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MADDE- 7 BAŞARI ORANI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050" b="0" i="0" u="none" strike="noStrike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extLst>
                  <a:ext uri="{0D108BD9-81ED-4DB2-BD59-A6C34878D82A}">
                    <a16:rowId xmlns:a16="http://schemas.microsoft.com/office/drawing/2014/main" val="1607771316"/>
                  </a:ext>
                </a:extLst>
              </a:tr>
              <a:tr h="26234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MADDE- 8 BAŞARI ORANI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050" b="0" i="0" u="none" strike="noStrike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extLst>
                  <a:ext uri="{0D108BD9-81ED-4DB2-BD59-A6C34878D82A}">
                    <a16:rowId xmlns:a16="http://schemas.microsoft.com/office/drawing/2014/main" val="1890202212"/>
                  </a:ext>
                </a:extLst>
              </a:tr>
              <a:tr h="26234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MADDE- 9 BAŞARI ORANI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111%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050" b="0" i="0" u="none" strike="noStrike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extLst>
                  <a:ext uri="{0D108BD9-81ED-4DB2-BD59-A6C34878D82A}">
                    <a16:rowId xmlns:a16="http://schemas.microsoft.com/office/drawing/2014/main" val="1284047836"/>
                  </a:ext>
                </a:extLst>
              </a:tr>
              <a:tr h="26234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MADDE- 10 BAŞARI ORANI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050" b="0" i="0" u="none" strike="noStrike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extLst>
                  <a:ext uri="{0D108BD9-81ED-4DB2-BD59-A6C34878D82A}">
                    <a16:rowId xmlns:a16="http://schemas.microsoft.com/office/drawing/2014/main" val="2157853253"/>
                  </a:ext>
                </a:extLst>
              </a:tr>
              <a:tr h="231961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KYS İÇ DENETİM BAŞARI PUANI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050" b="0" i="0" u="none" strike="noStrike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extLst>
                  <a:ext uri="{0D108BD9-81ED-4DB2-BD59-A6C34878D82A}">
                    <a16:rowId xmlns:a16="http://schemas.microsoft.com/office/drawing/2014/main" val="2485587025"/>
                  </a:ext>
                </a:extLst>
              </a:tr>
              <a:tr h="7628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 No:KY-FR-0022 Yayın Tarihi:03.05.2018 Değ.No:0 </a:t>
                      </a:r>
                      <a:r>
                        <a:rPr lang="tr-TR" sz="1050" u="none" strike="noStrike" dirty="0" err="1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Değ.Tarihi</a:t>
                      </a:r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:-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tr-TR" sz="105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21" marR="7721" marT="7721" marB="0" anchor="b"/>
                </a:tc>
                <a:extLst>
                  <a:ext uri="{0D108BD9-81ED-4DB2-BD59-A6C34878D82A}">
                    <a16:rowId xmlns:a16="http://schemas.microsoft.com/office/drawing/2014/main" val="2838896531"/>
                  </a:ext>
                </a:extLst>
              </a:tr>
            </a:tbl>
          </a:graphicData>
        </a:graphic>
      </p:graphicFrame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6240" y="1897380"/>
            <a:ext cx="4389120" cy="474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354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517785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KURUMSALLAŞMA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03" y="310487"/>
            <a:ext cx="1951851" cy="41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dirty="0" smtClean="0">
                <a:solidFill>
                  <a:schemeClr val="tx2"/>
                </a:solidFill>
              </a:rPr>
              <a:t>2023 </a:t>
            </a:r>
            <a:r>
              <a:rPr lang="tr-TR" dirty="0">
                <a:solidFill>
                  <a:schemeClr val="tx2"/>
                </a:solidFill>
              </a:rPr>
              <a:t>YILI İÇ DENETİM SONUCU AÇILAN DÜZELTİCİ-ÖNLEYİCİ FAALİYETİMİZ BULUNMAMAKTADIR.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5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90637" y="1291399"/>
            <a:ext cx="418948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  </a:t>
            </a:r>
            <a:endParaRPr lang="tr-TR" b="1" dirty="0"/>
          </a:p>
        </p:txBody>
      </p:sp>
      <p:sp>
        <p:nvSpPr>
          <p:cNvPr id="4" name="Dikdörtgen 3"/>
          <p:cNvSpPr/>
          <p:nvPr/>
        </p:nvSpPr>
        <p:spPr>
          <a:xfrm>
            <a:off x="490637" y="4823845"/>
            <a:ext cx="835292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ÇALIŞMA POLİTİKASI</a:t>
            </a: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Üniversitemizin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hedef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stratejileri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doğrultusunda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 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benimsenen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kalite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ilkelerine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uyarak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hizmet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faaliyetleri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sürekli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iyileştirmek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1600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90637" y="3508967"/>
            <a:ext cx="835292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VİZYONU</a:t>
            </a: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üçlü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kurumsal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kimlik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kültürünün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gelişmesine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katkıda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bulun</a:t>
            </a: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an, h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izmette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verimliliği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devamlılığı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uyumu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esas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alan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bilgi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teknolojiye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hakim,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güvenilir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hesap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verilebilir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olmak</a:t>
            </a:r>
            <a:endParaRPr lang="tr-TR" sz="1600" b="1" dirty="0">
              <a:solidFill>
                <a:srgbClr val="0C0D0D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90637" y="2027129"/>
            <a:ext cx="835292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MİSYONU</a:t>
            </a: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Yazışmaların ve birimin yürüttüğü diğer iş ve işlemlerin mevzuata uygun, anlaşılır bir dille yapılması, sonuç odaklı olunarak ve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yasal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mevzuatı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yakından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takip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ederek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kaliteli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hizmet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sunmak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tr-TR" sz="1600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1D4A1E5-060A-49D3-A943-BEC00AFE7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958194"/>
              </p:ext>
            </p:extLst>
          </p:nvPr>
        </p:nvGraphicFramePr>
        <p:xfrm>
          <a:off x="419100" y="1657349"/>
          <a:ext cx="7753349" cy="4714610"/>
        </p:xfrm>
        <a:graphic>
          <a:graphicData uri="http://schemas.openxmlformats.org/drawingml/2006/table">
            <a:tbl>
              <a:tblPr/>
              <a:tblGrid>
                <a:gridCol w="2508658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686187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979802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578702">
                  <a:extLst>
                    <a:ext uri="{9D8B030D-6E8A-4147-A177-3AD203B41FA5}">
                      <a16:colId xmlns:a16="http://schemas.microsoft.com/office/drawing/2014/main" val="588152821"/>
                    </a:ext>
                  </a:extLst>
                </a:gridCol>
              </a:tblGrid>
              <a:tr h="44036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7827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G1- Alanında deneyimli (Mevzuata hakim-İş takibi kuvvetli) personele sahip olmak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Z1-Arşiv Yönergesi kapsamında yürütülecek arşiv çalışmalarında deneyimli personel olmaması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F1- YÖK Denetimi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T1- Kurum ve kuruluşlardan eksik ve geç ulaşan belge ve bilgilerin varlığı.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64097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G2- Personel arası iletişimin güçlü olması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F2- Belgelerin EBYS üzerinden gönderilmesi ve süreci tüm ilgililerin takip etmesi, tıkanıklığın hangi birimden kaynaklandığının görülmesi.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T2-Gizli/önemli belgelerin birim içinde dosyalayan personel tarafından bilgi verilmeden dosyalanması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47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G3- Belgelerin EBYS üzerinden gönderilmesinin zaman verimliliği sağlaması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45667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G4- Ofiste bulunan evrakların doğru ve düzgün dosyalanması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63756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G5- Birimde bulunan tüm personelin yürütülen her süreçte birbirini ikame edecek bilgi ve detaylara hakim olması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6661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G6- Birimde yürütülen tüm sürecin üst yönetimin kontrolünden geçerek tamamlanması sebebiyle hata riskinin minimum düzeyde olması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4506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kern="1200" dirty="0" smtClean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G7- Departmanlarla olan uyumun iş akışını hızlandırması ve kolaylaştırması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43000"/>
            <a:ext cx="8111812" cy="465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3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471160" y="761596"/>
            <a:ext cx="8201679" cy="58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(FİZİKİ, MALZEME, TEÇHİZAT, EKİPMAN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9" y="332656"/>
            <a:ext cx="1607689" cy="42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8304B644-425E-4186-B593-E25613CE9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481781"/>
              </p:ext>
            </p:extLst>
          </p:nvPr>
        </p:nvGraphicFramePr>
        <p:xfrm>
          <a:off x="1696178" y="1385082"/>
          <a:ext cx="5472441" cy="1563607"/>
        </p:xfrm>
        <a:graphic>
          <a:graphicData uri="http://schemas.openxmlformats.org/drawingml/2006/table">
            <a:tbl>
              <a:tblPr/>
              <a:tblGrid>
                <a:gridCol w="104119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01315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Bilgisayar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Yazıcı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Arşiv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570007" y="344252"/>
            <a:ext cx="5901761" cy="922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(TEKNOLOJİK, YAZILIM, DONANIM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8" y="245892"/>
            <a:ext cx="1569900" cy="33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4E4BC37B-8B6C-4421-8472-B24C6619D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377257"/>
              </p:ext>
            </p:extLst>
          </p:nvPr>
        </p:nvGraphicFramePr>
        <p:xfrm>
          <a:off x="1696178" y="1385082"/>
          <a:ext cx="5472441" cy="5231359"/>
        </p:xfrm>
        <a:graphic>
          <a:graphicData uri="http://schemas.openxmlformats.org/drawingml/2006/table">
            <a:tbl>
              <a:tblPr/>
              <a:tblGrid>
                <a:gridCol w="104119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01315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EBYS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PTT KEP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UETS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OFFİCE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61676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9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16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789470" y="157316"/>
            <a:ext cx="5869859" cy="1079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(İŞ GÜCÜ-İNSAN KAYNAĞI)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8" y="304675"/>
            <a:ext cx="1690292" cy="3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0F23ED71-2D0A-4A91-BB06-5711D1600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086611"/>
              </p:ext>
            </p:extLst>
          </p:nvPr>
        </p:nvGraphicFramePr>
        <p:xfrm>
          <a:off x="1696178" y="1385082"/>
          <a:ext cx="5472441" cy="1937239"/>
        </p:xfrm>
        <a:graphic>
          <a:graphicData uri="http://schemas.openxmlformats.org/drawingml/2006/table">
            <a:tbl>
              <a:tblPr/>
              <a:tblGrid>
                <a:gridCol w="174044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064999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65762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892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Müdür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5010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Müdür Yardımcısı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892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38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" y="1505545"/>
            <a:ext cx="7894319" cy="417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00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754227"/>
              </p:ext>
            </p:extLst>
          </p:nvPr>
        </p:nvGraphicFramePr>
        <p:xfrm>
          <a:off x="583882" y="1345406"/>
          <a:ext cx="8067675" cy="4575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1115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599</TotalTime>
  <Words>416</Words>
  <Application>Microsoft Office PowerPoint</Application>
  <PresentationFormat>Ekran Gösterisi (4:3)</PresentationFormat>
  <Paragraphs>163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Ümran Özkan</cp:lastModifiedBy>
  <cp:revision>59</cp:revision>
  <dcterms:created xsi:type="dcterms:W3CDTF">2020-01-20T10:44:30Z</dcterms:created>
  <dcterms:modified xsi:type="dcterms:W3CDTF">2024-05-28T11:09:09Z</dcterms:modified>
</cp:coreProperties>
</file>