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88" r:id="rId3"/>
    <p:sldId id="368" r:id="rId4"/>
    <p:sldId id="365" r:id="rId5"/>
    <p:sldId id="369" r:id="rId6"/>
    <p:sldId id="370" r:id="rId7"/>
    <p:sldId id="371" r:id="rId8"/>
    <p:sldId id="363" r:id="rId9"/>
    <p:sldId id="364" r:id="rId10"/>
    <p:sldId id="285" r:id="rId11"/>
    <p:sldId id="372" r:id="rId12"/>
    <p:sldId id="353" r:id="rId13"/>
    <p:sldId id="358" r:id="rId14"/>
    <p:sldId id="382" r:id="rId15"/>
    <p:sldId id="383" r:id="rId16"/>
    <p:sldId id="373" r:id="rId17"/>
    <p:sldId id="352" r:id="rId18"/>
    <p:sldId id="367" r:id="rId19"/>
    <p:sldId id="381" r:id="rId20"/>
    <p:sldId id="394" r:id="rId21"/>
    <p:sldId id="374" r:id="rId22"/>
    <p:sldId id="377" r:id="rId23"/>
    <p:sldId id="376" r:id="rId24"/>
    <p:sldId id="378" r:id="rId25"/>
    <p:sldId id="380" r:id="rId26"/>
    <p:sldId id="379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68"/>
            <p14:sldId id="365"/>
            <p14:sldId id="369"/>
            <p14:sldId id="370"/>
            <p14:sldId id="371"/>
            <p14:sldId id="363"/>
            <p14:sldId id="364"/>
            <p14:sldId id="285"/>
            <p14:sldId id="372"/>
            <p14:sldId id="353"/>
            <p14:sldId id="358"/>
            <p14:sldId id="382"/>
            <p14:sldId id="383"/>
            <p14:sldId id="373"/>
            <p14:sldId id="352"/>
            <p14:sldId id="367"/>
            <p14:sldId id="381"/>
            <p14:sldId id="394"/>
            <p14:sldId id="374"/>
            <p14:sldId id="377"/>
            <p14:sldId id="376"/>
            <p14:sldId id="378"/>
            <p14:sldId id="380"/>
            <p14:sldId id="3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303"/>
    <a:srgbClr val="0C0D0D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FF0000"/>
                </a:solidFill>
              </a:rPr>
              <a:t>Kütüphane </a:t>
            </a:r>
            <a:r>
              <a:rPr lang="en-US" b="1" dirty="0" err="1">
                <a:solidFill>
                  <a:srgbClr val="FF0000"/>
                </a:solidFill>
              </a:rPr>
              <a:t>Memnuniyet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Anketi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Analizi</a:t>
            </a:r>
            <a:endParaRPr lang="en-US" b="1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456036745406804E-2"/>
          <c:y val="0.13969868173257999"/>
          <c:w val="0.81832174103237099"/>
          <c:h val="0.539629283627682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Tümü!$A$2:$J$2</c:f>
              <c:strCache>
                <c:ptCount val="10"/>
                <c:pt idx="0">
                  <c:v>1.Kütüphane çalışanlarına kolay erişim sağlarım</c:v>
                </c:pt>
                <c:pt idx="1">
                  <c:v>2.Yöneltilen soru/sorun ve taleplere karşı üslup ve yaklaşımlarından memnunum</c:v>
                </c:pt>
                <c:pt idx="2">
                  <c:v>3.Kütüphanenin hizmet saatlerini yeterli buluyorum</c:v>
                </c:pt>
                <c:pt idx="3">
                  <c:v>4.Kütüphanenin kataloğunu yeterli buluyorum</c:v>
                </c:pt>
                <c:pt idx="4">
                  <c:v>5.Kütüphanenin web sayfasını yeterli buluyorum</c:v>
                </c:pt>
                <c:pt idx="5">
                  <c:v>6.Kütüphanenin basılı koleksiyonunu yeterli buluyorum</c:v>
                </c:pt>
                <c:pt idx="6">
                  <c:v>7.Kütüphanenin gör-işit koleksiyonunu yeterli buluyorum</c:v>
                </c:pt>
                <c:pt idx="7">
                  <c:v>8.Kütüphanenin elektronik kaynaklarını yeterli buluyorum</c:v>
                </c:pt>
                <c:pt idx="8">
                  <c:v>9.Kütüphane binasını fiziksel olarak yeterli buluyorum</c:v>
                </c:pt>
                <c:pt idx="9">
                  <c:v>Ortalama</c:v>
                </c:pt>
              </c:strCache>
            </c:strRef>
          </c:cat>
          <c:val>
            <c:numRef>
              <c:f>Tümü!$A$89:$J$89</c:f>
              <c:numCache>
                <c:formatCode>0%</c:formatCode>
                <c:ptCount val="10"/>
                <c:pt idx="0">
                  <c:v>0.90588235294117603</c:v>
                </c:pt>
                <c:pt idx="1">
                  <c:v>0.9</c:v>
                </c:pt>
                <c:pt idx="2">
                  <c:v>0.84638554216867501</c:v>
                </c:pt>
                <c:pt idx="3">
                  <c:v>0.78313253012048201</c:v>
                </c:pt>
                <c:pt idx="4">
                  <c:v>0.84146341463414598</c:v>
                </c:pt>
                <c:pt idx="5">
                  <c:v>0.75308641975308599</c:v>
                </c:pt>
                <c:pt idx="6">
                  <c:v>0.8</c:v>
                </c:pt>
                <c:pt idx="7">
                  <c:v>0.78749999999999998</c:v>
                </c:pt>
                <c:pt idx="8">
                  <c:v>0.87209302325581395</c:v>
                </c:pt>
                <c:pt idx="9">
                  <c:v>0.82671419342930996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4-4C9F-A852-4397FB369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2262144"/>
        <c:axId val="2072263392"/>
      </c:barChart>
      <c:catAx>
        <c:axId val="20722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3392"/>
        <c:crosses val="autoZero"/>
        <c:auto val="1"/>
        <c:lblAlgn val="ctr"/>
        <c:lblOffset val="100"/>
        <c:noMultiLvlLbl val="0"/>
      </c:catAx>
      <c:valAx>
        <c:axId val="2072263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23.05.2024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23.05.2024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23.05.2024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23.05.2024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23.05.2024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35369" y="5512332"/>
            <a:ext cx="6260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KÜTÜPHANE VE DOKÜMANTASYON MÜDÜRLÜĞÜ</a:t>
            </a:r>
            <a:endParaRPr lang="tr-TR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tr-TR" sz="3200" b="1" spc="5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ea typeface="+mj-ea"/>
                <a:cs typeface="Calibri" panose="020F0502020204030204"/>
              </a:rPr>
              <a:t> </a:t>
            </a:r>
            <a:r>
              <a:rPr lang="tr-TR" sz="3200" b="1" spc="5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ea typeface="+mj-ea"/>
                <a:cs typeface="Calibri" panose="020F0502020204030204"/>
              </a:rPr>
              <a:t>2023 </a:t>
            </a: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ea typeface="+mj-ea"/>
                <a:cs typeface="Calibri" panose="020F0502020204030204"/>
              </a:rPr>
              <a:t>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/>
              <a:ea typeface="+mj-ea"/>
              <a:cs typeface="Calibri" panose="020F0502020204030204"/>
            </a:endParaRPr>
          </a:p>
          <a:p>
            <a:pPr algn="ctr" defTabSz="457200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ea typeface="+mj-ea"/>
                <a:cs typeface="Calibri" panose="020F0502020204030204"/>
              </a:rPr>
              <a:t>YÖNETİMİN GÖZDEN GEÇİRME TOPLANTISI </a:t>
            </a:r>
          </a:p>
          <a:p>
            <a:pPr algn="ctr" defTabSz="457200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ea typeface="+mj-ea"/>
                <a:cs typeface="Calibri" panose="020F0502020204030204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 smtClean="0"/>
              <a:t>1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/>
        </p:nvGraphicFramePr>
        <p:xfrm>
          <a:off x="545121" y="1818359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0F2303"/>
                          </a:solidFill>
                        </a:rPr>
                        <a:t>Korsan Yayıncılık</a:t>
                      </a:r>
                      <a:endParaRPr lang="tr-TR" sz="1600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31.12.2024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Rektörlük, 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Rektörlük, Kütüphane ve Dokümantasyon Müdürlüğü rutin kontrollere devam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o 9"/>
          <p:cNvGraphicFramePr>
            <a:graphicFrameLocks noGrp="1"/>
          </p:cNvGraphicFramePr>
          <p:nvPr/>
        </p:nvGraphicFramePr>
        <p:xfrm>
          <a:off x="533400" y="3906725"/>
          <a:ext cx="8203223" cy="2235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0F2303"/>
                          </a:solidFill>
                        </a:rPr>
                        <a:t>Stratejik Planda performans göstergelerinden "Yabancı kaynak sayısı artış oranı" hedefinin tutturulamaması %63 </a:t>
                      </a:r>
                      <a:endParaRPr lang="tr-TR" sz="1600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15.09.2024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Mühendislik Fak. İnşaat Mühendisliği,Diş Hekimliği,SBF Hemşirelik, SBF Fizyoterapi ve Rehabilitasyon alanlarında satın koleksiyon geliştirilmesi için talep yazısı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Slide Number Placeholder 3"/>
          <p:cNvSpPr txBox="1"/>
          <p:nvPr/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tr-TR"/>
            </a:defPPr>
            <a:lvl1pPr marL="0" algn="ctr" defTabSz="914400" rtl="0" eaLnBrk="1" latinLnBrk="0" hangingPunct="1">
              <a:defRPr sz="2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10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graphicFrame>
        <p:nvGraphicFramePr>
          <p:cNvPr id="6" name="Tablo 9"/>
          <p:cNvGraphicFramePr>
            <a:graphicFrameLocks noGrp="1"/>
          </p:cNvGraphicFramePr>
          <p:nvPr/>
        </p:nvGraphicFramePr>
        <p:xfrm>
          <a:off x="484710" y="2300103"/>
          <a:ext cx="8203223" cy="2204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0F2303"/>
                          </a:solidFill>
                        </a:rPr>
                        <a:t>Üniversitemizin Bilim İnsanlarının Yayınlarını Hazırlarken İhtiyaç Duydukları Her Tür ve Formattaki Bilgiyi Onlara Sağlamak Adına Verilen Hizmetleri Daha İyi Bir Şekilde Sürdürmek</a:t>
                      </a:r>
                      <a:endParaRPr lang="tr-TR" sz="1600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31.12.2024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F2303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F2303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TÜBİTAK ULAKBİM EKUAL, Abone, Açık Erişim Sistemi, Kütüphane Web sayfası, Vetis, KİTS, TÜBESS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/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/>
          <p:nvPr/>
        </p:nvGraphicFramePr>
        <p:xfrm>
          <a:off x="-140677" y="1613087"/>
          <a:ext cx="9643266" cy="3631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 smtClean="0"/>
              <a:t>12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/>
          <p:cNvSpPr txBox="1"/>
          <p:nvPr/>
        </p:nvSpPr>
        <p:spPr>
          <a:xfrm>
            <a:off x="823765" y="476672"/>
            <a:ext cx="7321964" cy="181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ÖNERİLER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AKSİYON ALINAN YORUMLAR) -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  <a:p>
            <a:pPr algn="ctr"/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o 8"/>
          <p:cNvGraphicFramePr>
            <a:graphicFrameLocks noGrp="1"/>
          </p:cNvGraphicFramePr>
          <p:nvPr/>
        </p:nvGraphicFramePr>
        <p:xfrm>
          <a:off x="624254" y="1978270"/>
          <a:ext cx="7983415" cy="4653061"/>
        </p:xfrm>
        <a:graphic>
          <a:graphicData uri="http://schemas.openxmlformats.org/drawingml/2006/table">
            <a:tbl>
              <a:tblPr/>
              <a:tblGrid>
                <a:gridCol w="2555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282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2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çalışanlarının kütüphane içinde çay kahve içerken bizler içecek getirmek istediğimizde yasaklamalarını doğru bulmuyorum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Personele içeceklerini kapaklı termos ile taşımaları gerektiğine dair duyuru hazırlanması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Personele konuyla ilgili duyurunun e-posta yoluyla gerçekleştirilmesi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8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Genelde üniversitelerin web sitelerinde ilk açılış sayfasında kütüphane ikonu bulunur, ancak ABÜ'de kütüphane girişi yapmak için idari vb. çeşitli arayüzler geçilerek giriliyor, bu durum revize edilebilirse iyi olur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 sayfamızda hali hazırda bulunan ktütüphane ikonunun daha görülebilir olması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İşlem Müdürlüğüne bu konuda e-posta yazılması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52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 alanında (özellikle e booklara ulaşabileceğimiz) daha çok veri tabanına üye olmamız gerektiğini düşünüyorum.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Bütçe Tasarısında yer alan onaylanmamış Veri Tabanlarının gelecek dönemde hazırlanacak Bütçe Tasarısına eklenmesi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Finans Müdürlüğü ile koordineli hazırlanacak Kütüphane Bütçe Taslağına Hukuk Veri Tabanlarının eklenmesi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tr-TR" altLang="en-US" dirty="0" smtClean="0"/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823765" y="476672"/>
            <a:ext cx="7321964" cy="1383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AKSİYON ALINAN YORUMLAR) -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8"/>
          <p:cNvGraphicFramePr>
            <a:graphicFrameLocks noGrp="1"/>
          </p:cNvGraphicFramePr>
          <p:nvPr/>
        </p:nvGraphicFramePr>
        <p:xfrm>
          <a:off x="474785" y="1951892"/>
          <a:ext cx="8335107" cy="4438047"/>
        </p:xfrm>
        <a:graphic>
          <a:graphicData uri="http://schemas.openxmlformats.org/drawingml/2006/table">
            <a:tbl>
              <a:tblPr/>
              <a:tblGrid>
                <a:gridCol w="2668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61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87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saatleri öğrenciler için uygun olmayan saatler. Akşam 17:30'da kapanan bir kütüphane ben daha görmedim. Zaten derslerimiz genel olarak saat 16:00 ve 17:00'da bitiyor. Saatlerinin sadece sınav haftasında gece 22ye kadar olmaması lazım. Her gün 7/24 olmalı ya da 12 ye kadar olmalı. Okulda hiç personel yok mu ya da güvenlik görevlisi kütüphanede bekleyecek. Artık benim için bir önemi yok ama genel bir sorundu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7/24 Okuma Salonunun haftanın her günü ve saati kullanıma uygunluğu hakkında öğrencilerimizin bilgilendirilmesi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7/24 Okuma Salonunun haftanın her günü ve saati kullanıma uygunluğu hakkında öğrencilerimizin bilgilendirilme duyurusu hazırlanarak ilgili yerlere asılması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0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 Türkçe dilinde çok az tıbbi literatür bulunmaktadır. ben diş hekimliği fakültesi öğrencisiyim ve Türkçe'de tıp kitaplarını okumak istiyorum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Yakın geçmişte satın alınan Dili Türkçe  tıbbi literatürün otomasyon sisteminden listesinin çekilerek , duyurulması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Kütüphanemizde sağlık alanında koleksiyonda yer alan Türkçe basılı kitap listesi Öğrenci İşleri Md. jenerik e-postasından ilgili öğrencilerle paylaşılmıştır.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823765" y="476672"/>
            <a:ext cx="7321964" cy="1383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AKSİYON ALINAN YORUMLAR) - 3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8"/>
          <p:cNvGraphicFramePr>
            <a:graphicFrameLocks noGrp="1"/>
          </p:cNvGraphicFramePr>
          <p:nvPr/>
        </p:nvGraphicFramePr>
        <p:xfrm>
          <a:off x="518744" y="2066194"/>
          <a:ext cx="8291147" cy="4377677"/>
        </p:xfrm>
        <a:graphic>
          <a:graphicData uri="http://schemas.openxmlformats.org/drawingml/2006/table">
            <a:tbl>
              <a:tblPr/>
              <a:tblGrid>
                <a:gridCol w="265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9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28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kitapları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eksiklikler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var.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kaynakların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tamamı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sağlanmalıdır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alanında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muhtelif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zamanlarda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sipariş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Yönetime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onaya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sunulması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Sipariş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Yönetime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onaya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sunulmasının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ardından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alınan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onay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Satın Alma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Sürecinden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siparişin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sağlanmasının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istenmesi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odalarındaki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kokunun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giderilmesi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lazım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ilk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yapım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aşamasında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belki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bazı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hatalardan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ötürü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oluşan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koku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sağlık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açısından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tehlikeli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olabilir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ve Destek Hizmetleri Müdürlüğüne konuyla ilgili e-posta hazırlanması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Hazırlanan metnin İdari ve Destek Hizmetleri Müdürlüğüne e-posta yoluyla yazılması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çok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kötü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koku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oluyor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sanırım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kimyasal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koku. Bu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nedenle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vakit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geçiremiyorum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Destek Hizmetleri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Müdürlüğüne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konuyla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ilgili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e-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hazırlanması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Hazırlanan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metnin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Destek Hizmetleri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Müdürlüğüne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e-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yoluyla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yazılması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765" y="2343072"/>
            <a:ext cx="6711654" cy="178931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 smtClean="0">
                <a:solidFill>
                  <a:srgbClr val="0F2303"/>
                </a:solidFill>
                <a:latin typeface="+mn-lt"/>
              </a:rPr>
              <a:t>Birimimize</a:t>
            </a:r>
            <a:r>
              <a:rPr lang="en-US" sz="2400" b="1" dirty="0" smtClean="0">
                <a:solidFill>
                  <a:srgbClr val="0F230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0F2303"/>
                </a:solidFill>
                <a:latin typeface="+mn-lt"/>
              </a:rPr>
              <a:t>ait</a:t>
            </a:r>
            <a:r>
              <a:rPr lang="en-US" sz="2400" b="1" dirty="0" smtClean="0">
                <a:solidFill>
                  <a:srgbClr val="0F230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0F2303"/>
                </a:solidFill>
                <a:latin typeface="+mn-lt"/>
              </a:rPr>
              <a:t>şikayet</a:t>
            </a:r>
            <a:r>
              <a:rPr lang="en-US" sz="2400" b="1" dirty="0" smtClean="0">
                <a:solidFill>
                  <a:srgbClr val="0F230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0F2303"/>
                </a:solidFill>
                <a:latin typeface="+mn-lt"/>
              </a:rPr>
              <a:t>bulunmamaktadır</a:t>
            </a:r>
            <a:r>
              <a:rPr lang="en-US" sz="2400" b="1" dirty="0" smtClean="0">
                <a:solidFill>
                  <a:srgbClr val="0F2303"/>
                </a:solidFill>
                <a:latin typeface="+mn-lt"/>
              </a:rPr>
              <a:t>.</a:t>
            </a:r>
            <a:endParaRPr lang="en-US" sz="2400" b="1" dirty="0">
              <a:solidFill>
                <a:srgbClr val="0F2303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sp>
        <p:nvSpPr>
          <p:cNvPr id="6" name="Metin kutusu 4"/>
          <p:cNvSpPr txBox="1"/>
          <p:nvPr/>
        </p:nvSpPr>
        <p:spPr>
          <a:xfrm>
            <a:off x="823765" y="476672"/>
            <a:ext cx="732196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470388" y="1885208"/>
          <a:ext cx="8203223" cy="1752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en-US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Kütüphanenin Yabancı Kaynak Sayısı Artış Oranı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C0D0D"/>
                          </a:solidFill>
                        </a:rPr>
                        <a:t>31.08.2024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</a:t>
                      </a:r>
                      <a:r>
                        <a:rPr lang="en-US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Bölümlerden yabancı kaynak sipariş listesinin alınarak onaya sunulması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</a:t>
                      </a:r>
                      <a:r>
                        <a:rPr lang="en-US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Yabancı kaynak girdisinin artırılmasına gayret edilmesi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/>
        </p:nvGraphicFramePr>
        <p:xfrm>
          <a:off x="470387" y="4038617"/>
          <a:ext cx="8203223" cy="1752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71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Bulgu (DF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) </a:t>
                      </a: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Termin süresinde kapatılan DF oranı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C0D0D"/>
                          </a:solidFill>
                        </a:rPr>
                        <a:t>31.08.2024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Geçici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</a:t>
                      </a:r>
                      <a:r>
                        <a:rPr lang="en-US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Bölümlerden yabancı kaynak sipariş listesi alınarak onaya sunulması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Yapılan Kalıcı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Faaliyet </a:t>
                      </a:r>
                      <a:r>
                        <a:rPr lang="tr-TR" baseline="0" dirty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C0D0D"/>
                          </a:solidFill>
                        </a:rPr>
                        <a:t>Yabancı kaynak girdisinin artırılmasına gayret edilmesi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tr-TR" altLang="en-US" dirty="0" smtClean="0"/>
              <a:t>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21199" y="1787991"/>
          <a:ext cx="4821965" cy="4715776"/>
        </p:xfrm>
        <a:graphic>
          <a:graphicData uri="http://schemas.openxmlformats.org/drawingml/2006/table">
            <a:tbl>
              <a:tblPr/>
              <a:tblGrid>
                <a:gridCol w="463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5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93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79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84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9786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İÇ DENETİM RAPORU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0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TARİH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DENETİMDE KARŞILAŞILAN KİŞİLER VE GÖREVLERİ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39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3/20/2024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Şafak GÜR, Tuğçe YEYEN AYAZ, Onur ÇELİKLİ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TESPİT EDİLEN UYGUNSUZLUKLAR LLLL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MAJOR BULGU SAYISI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 No'ları: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8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MİNÖR  BULGU SAYISI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 No'ları: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59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500" b="1" i="1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Uygunsuzluklar DF Formlarında tanımlanmaktadır.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İYİLEŞTİRİLMESİ GEREKEN YÖNLER-GÖZLEMLER KKKK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ISO 9001/10002 Madde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Gözlem Tanımı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73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Fırsat analizinin güncelliği gözden geçirilmelidir.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2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8.5.1.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Kişisel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banko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için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bilgisayar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eksikliği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mevcuttur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8513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KUVVETLİ YÖNLER JJJJ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Madde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Gözlem Tanımı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2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7.1.2.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KYS 'nin etkin bir şekilde sürdürülebilmesi amacı ile ilgili süreçte yeterli nitelikte ve nicelikte işgücü mevcuttur.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67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6.2.1.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Kalite hedefleri SPİK karnesinde düzenli olarak işlenmektedir.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2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ONAY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İSİM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TARİH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İMZA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7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DENETÇİ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Gökçe CAN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3/20/2024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7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DENETLENEN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Şafak GÜR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3/20/2024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7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DENETLENEN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Tuğçe YEYEN AYAZ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3/20/2024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7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DENETLENEN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Onur ÇELİKLİ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3/20/2024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6" name="Metin kutusu 4"/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10127" y="2989385"/>
            <a:ext cx="217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İç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Denetim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Başarı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Puanı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% 99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Resim 2"/>
          <p:cNvPicPr/>
          <p:nvPr/>
        </p:nvPicPr>
        <p:blipFill>
          <a:blip r:embed="rId3"/>
          <a:stretch>
            <a:fillRect/>
          </a:stretch>
        </p:blipFill>
        <p:spPr>
          <a:xfrm>
            <a:off x="2360979" y="1822418"/>
            <a:ext cx="980098" cy="18751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 smtClean="0">
                <a:solidFill>
                  <a:schemeClr val="tx2"/>
                </a:solidFill>
                <a:latin typeface="+mn-lt"/>
              </a:rPr>
              <a:t>ARAŞTIRMA-GELİŞTİRME</a:t>
            </a:r>
            <a:r>
              <a:rPr lang="en-US" sz="2700" dirty="0" smtClean="0">
                <a:solidFill>
                  <a:schemeClr val="tx2"/>
                </a:solidFill>
                <a:latin typeface="+mn-lt"/>
              </a:rPr>
              <a:t>, TOPLUMSALLAŞMA, KURUMSALLAŞMA</a:t>
            </a:r>
            <a:r>
              <a:rPr lang="tr-TR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700" dirty="0">
                <a:solidFill>
                  <a:schemeClr val="tx2"/>
                </a:solidFill>
                <a:latin typeface="+mn-lt"/>
              </a:rPr>
              <a:t>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375" y="1465580"/>
          <a:ext cx="8985885" cy="5252720"/>
        </p:xfrm>
        <a:graphic>
          <a:graphicData uri="http://schemas.openxmlformats.org/drawingml/2006/table">
            <a:tbl>
              <a:tblPr/>
              <a:tblGrid>
                <a:gridCol w="26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68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974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92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03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273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81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956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49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16446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Doküman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KD-SP-0001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 Tarihi: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1/9/2021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SÜREÇ PERFORMANS İZLEME KARNESİ (SPİK)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Değişiklik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Değişiklik Tarihi: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10/25/2021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Sayfa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 dirty="0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2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SÜREÇ ADI: KÜTÜPHANE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Süreç 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2023-2024 AKADEMİK YILI GERÇEKLEŞEN GÖSTERGELERİ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Performans Kriteri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İlgili Olduğu Stratejik Faaliyet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09/2022 - 08/2023  Arasında Toplam Gerçekleşen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8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2023 - 2024 Akademik Yılı Hedef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Eylül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Ekim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Kasım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Aralık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Ocak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Şubat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Mart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Nisan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Mayıs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Haziran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Temmuz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Ağustos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Toplam/Ortalama 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(%-Adet-Gün-Kişi-TL)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 Başarı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DF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4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ARAŞTIRMA-GELİŞTİRME PERFORMANS KRİTERLERİ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Yabancı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Öğrenci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Başına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Düşen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Kitap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Öğrenci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Başına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Düşen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Dezavantajlı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Gruplar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için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Elverişli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 Adresli Bilimsel Yayınlara Açık Erişim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430">
                <a:tc gridSpan="21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TOPLUMSAL KATKI PERFORMANS KRİTERLERİ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Faaliyet-Etkinlik Memnuniyet Oranı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8430">
                <a:tc gridSpan="21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ORTAK MADDELER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ve Akademik Birimler Değerlendirme Anketi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5.5.11.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Süresinde Kapatılan DF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Azaltma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 Çözüm Memnuniyet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Şikayete Geri Dönüş/Cevap Verme Süresi   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Şikayetin Çözümü İçin Öngörülen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Çözümün Gerçekleştirildiği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Tekrarlayan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 panose="020F0502020204030204"/>
                <a:ea typeface="Times New Roman" panose="02020603050405020304" pitchFamily="18" charset="0"/>
                <a:cs typeface="Calibri" panose="020F0502020204030204"/>
              </a:rPr>
              <a:t>  </a:t>
            </a: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490637" y="3997011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fontAlgn="base">
              <a:lnSpc>
                <a:spcPct val="150000"/>
              </a:lnSpc>
            </a:pPr>
            <a:r>
              <a:rPr lang="tr-TR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Çağdaş bilgi hizmetlerini en üst düzeyde sağlayabilen evrensel çapta bir kütüphane olmaktır.</a:t>
            </a:r>
            <a:endParaRPr lang="en-US" b="1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1827186"/>
            <a:ext cx="835292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fontAlgn="base">
              <a:lnSpc>
                <a:spcPct val="150000"/>
              </a:lnSpc>
            </a:pPr>
            <a:r>
              <a:rPr lang="tr-TR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Üniversitede verilen eğitimin ayrılmaz parçası olarak, bilgi hizmetlerini çağdaş 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tr-TR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elişmeler doğrultusunda düzenleyerek, kullanıcıların bilgi gereksinimlerini karşılamaktır.</a:t>
            </a:r>
            <a:endParaRPr lang="en-US" b="1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/>
              <a:t>2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 dirty="0"/>
          </a:p>
        </p:txBody>
      </p:sp>
      <p:sp>
        <p:nvSpPr>
          <p:cNvPr id="13" name="Metin kutusu 4"/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 smtClean="0">
                <a:solidFill>
                  <a:schemeClr val="tx2"/>
                </a:solidFill>
                <a:latin typeface="+mn-lt"/>
              </a:rPr>
              <a:t>ARAŞTIRMA-GELİŞTİRME</a:t>
            </a:r>
            <a:r>
              <a:rPr lang="en-US" sz="2700" dirty="0" smtClean="0">
                <a:solidFill>
                  <a:schemeClr val="tx2"/>
                </a:solidFill>
                <a:latin typeface="+mn-lt"/>
              </a:rPr>
              <a:t>, TOPLUMSALLAŞMA, KURUMSALLAŞMA</a:t>
            </a:r>
            <a:r>
              <a:rPr lang="tr-TR" sz="27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700" dirty="0">
                <a:solidFill>
                  <a:schemeClr val="tx2"/>
                </a:solidFill>
                <a:latin typeface="+mn-lt"/>
              </a:rPr>
              <a:t>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97697"/>
              </p:ext>
            </p:extLst>
          </p:nvPr>
        </p:nvGraphicFramePr>
        <p:xfrm>
          <a:off x="79131" y="1465281"/>
          <a:ext cx="8994530" cy="5287215"/>
        </p:xfrm>
        <a:graphic>
          <a:graphicData uri="http://schemas.openxmlformats.org/drawingml/2006/table">
            <a:tbl>
              <a:tblPr/>
              <a:tblGrid>
                <a:gridCol w="256819">
                  <a:extLst>
                    <a:ext uri="{9D8B030D-6E8A-4147-A177-3AD203B41FA5}">
                      <a16:colId xmlns:a16="http://schemas.microsoft.com/office/drawing/2014/main" val="1074136373"/>
                    </a:ext>
                  </a:extLst>
                </a:gridCol>
                <a:gridCol w="1937822">
                  <a:extLst>
                    <a:ext uri="{9D8B030D-6E8A-4147-A177-3AD203B41FA5}">
                      <a16:colId xmlns:a16="http://schemas.microsoft.com/office/drawing/2014/main" val="3734961416"/>
                    </a:ext>
                  </a:extLst>
                </a:gridCol>
                <a:gridCol w="560335">
                  <a:extLst>
                    <a:ext uri="{9D8B030D-6E8A-4147-A177-3AD203B41FA5}">
                      <a16:colId xmlns:a16="http://schemas.microsoft.com/office/drawing/2014/main" val="343495447"/>
                    </a:ext>
                  </a:extLst>
                </a:gridCol>
                <a:gridCol w="848283">
                  <a:extLst>
                    <a:ext uri="{9D8B030D-6E8A-4147-A177-3AD203B41FA5}">
                      <a16:colId xmlns:a16="http://schemas.microsoft.com/office/drawing/2014/main" val="3244629597"/>
                    </a:ext>
                  </a:extLst>
                </a:gridCol>
                <a:gridCol w="583683">
                  <a:extLst>
                    <a:ext uri="{9D8B030D-6E8A-4147-A177-3AD203B41FA5}">
                      <a16:colId xmlns:a16="http://schemas.microsoft.com/office/drawing/2014/main" val="3319603280"/>
                    </a:ext>
                  </a:extLst>
                </a:gridCol>
                <a:gridCol w="249037">
                  <a:extLst>
                    <a:ext uri="{9D8B030D-6E8A-4147-A177-3AD203B41FA5}">
                      <a16:colId xmlns:a16="http://schemas.microsoft.com/office/drawing/2014/main" val="1475145157"/>
                    </a:ext>
                  </a:extLst>
                </a:gridCol>
                <a:gridCol w="272385">
                  <a:extLst>
                    <a:ext uri="{9D8B030D-6E8A-4147-A177-3AD203B41FA5}">
                      <a16:colId xmlns:a16="http://schemas.microsoft.com/office/drawing/2014/main" val="4266469191"/>
                    </a:ext>
                  </a:extLst>
                </a:gridCol>
                <a:gridCol w="249037">
                  <a:extLst>
                    <a:ext uri="{9D8B030D-6E8A-4147-A177-3AD203B41FA5}">
                      <a16:colId xmlns:a16="http://schemas.microsoft.com/office/drawing/2014/main" val="3371706632"/>
                    </a:ext>
                  </a:extLst>
                </a:gridCol>
                <a:gridCol w="233474">
                  <a:extLst>
                    <a:ext uri="{9D8B030D-6E8A-4147-A177-3AD203B41FA5}">
                      <a16:colId xmlns:a16="http://schemas.microsoft.com/office/drawing/2014/main" val="307371200"/>
                    </a:ext>
                  </a:extLst>
                </a:gridCol>
                <a:gridCol w="280166">
                  <a:extLst>
                    <a:ext uri="{9D8B030D-6E8A-4147-A177-3AD203B41FA5}">
                      <a16:colId xmlns:a16="http://schemas.microsoft.com/office/drawing/2014/main" val="1358761424"/>
                    </a:ext>
                  </a:extLst>
                </a:gridCol>
                <a:gridCol w="194560">
                  <a:extLst>
                    <a:ext uri="{9D8B030D-6E8A-4147-A177-3AD203B41FA5}">
                      <a16:colId xmlns:a16="http://schemas.microsoft.com/office/drawing/2014/main" val="3199752899"/>
                    </a:ext>
                  </a:extLst>
                </a:gridCol>
                <a:gridCol w="272385">
                  <a:extLst>
                    <a:ext uri="{9D8B030D-6E8A-4147-A177-3AD203B41FA5}">
                      <a16:colId xmlns:a16="http://schemas.microsoft.com/office/drawing/2014/main" val="484561971"/>
                    </a:ext>
                  </a:extLst>
                </a:gridCol>
                <a:gridCol w="227636">
                  <a:extLst>
                    <a:ext uri="{9D8B030D-6E8A-4147-A177-3AD203B41FA5}">
                      <a16:colId xmlns:a16="http://schemas.microsoft.com/office/drawing/2014/main" val="2233960527"/>
                    </a:ext>
                  </a:extLst>
                </a:gridCol>
                <a:gridCol w="256819">
                  <a:extLst>
                    <a:ext uri="{9D8B030D-6E8A-4147-A177-3AD203B41FA5}">
                      <a16:colId xmlns:a16="http://schemas.microsoft.com/office/drawing/2014/main" val="2358979638"/>
                    </a:ext>
                  </a:extLst>
                </a:gridCol>
                <a:gridCol w="249037">
                  <a:extLst>
                    <a:ext uri="{9D8B030D-6E8A-4147-A177-3AD203B41FA5}">
                      <a16:colId xmlns:a16="http://schemas.microsoft.com/office/drawing/2014/main" val="131536117"/>
                    </a:ext>
                  </a:extLst>
                </a:gridCol>
                <a:gridCol w="249037">
                  <a:extLst>
                    <a:ext uri="{9D8B030D-6E8A-4147-A177-3AD203B41FA5}">
                      <a16:colId xmlns:a16="http://schemas.microsoft.com/office/drawing/2014/main" val="306146834"/>
                    </a:ext>
                  </a:extLst>
                </a:gridCol>
                <a:gridCol w="274330">
                  <a:extLst>
                    <a:ext uri="{9D8B030D-6E8A-4147-A177-3AD203B41FA5}">
                      <a16:colId xmlns:a16="http://schemas.microsoft.com/office/drawing/2014/main" val="3817986303"/>
                    </a:ext>
                  </a:extLst>
                </a:gridCol>
                <a:gridCol w="274330">
                  <a:extLst>
                    <a:ext uri="{9D8B030D-6E8A-4147-A177-3AD203B41FA5}">
                      <a16:colId xmlns:a16="http://schemas.microsoft.com/office/drawing/2014/main" val="1761202598"/>
                    </a:ext>
                  </a:extLst>
                </a:gridCol>
                <a:gridCol w="747111">
                  <a:extLst>
                    <a:ext uri="{9D8B030D-6E8A-4147-A177-3AD203B41FA5}">
                      <a16:colId xmlns:a16="http://schemas.microsoft.com/office/drawing/2014/main" val="3178189068"/>
                    </a:ext>
                  </a:extLst>
                </a:gridCol>
                <a:gridCol w="389122">
                  <a:extLst>
                    <a:ext uri="{9D8B030D-6E8A-4147-A177-3AD203B41FA5}">
                      <a16:colId xmlns:a16="http://schemas.microsoft.com/office/drawing/2014/main" val="732168473"/>
                    </a:ext>
                  </a:extLst>
                </a:gridCol>
                <a:gridCol w="389122">
                  <a:extLst>
                    <a:ext uri="{9D8B030D-6E8A-4147-A177-3AD203B41FA5}">
                      <a16:colId xmlns:a16="http://schemas.microsoft.com/office/drawing/2014/main" val="2855185991"/>
                    </a:ext>
                  </a:extLst>
                </a:gridCol>
              </a:tblGrid>
              <a:tr h="16127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Doküman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KD-SP-0001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29983"/>
                  </a:ext>
                </a:extLst>
              </a:tr>
              <a:tr h="1612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 Tarihi: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1/9/2021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32360"/>
                  </a:ext>
                </a:extLst>
              </a:tr>
              <a:tr h="1612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SÜREÇ PERFORMANS İZLEME KARNESİ (SPİK)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Değişiklik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78556"/>
                  </a:ext>
                </a:extLst>
              </a:tr>
              <a:tr h="199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Değişiklik Tarihi: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10/25/2021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292305"/>
                  </a:ext>
                </a:extLst>
              </a:tr>
              <a:tr h="1612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Sayfa No: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35347"/>
                  </a:ext>
                </a:extLst>
              </a:tr>
              <a:tr h="134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SÜREÇ ADI: KÜTÜPHANE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Süreç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2022-2023 AKADEMİK YILI GERÇEKLEŞEN GÖSTERGELERİ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37505"/>
                  </a:ext>
                </a:extLst>
              </a:tr>
              <a:tr h="6503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Performans Kriteri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İlgili Olduğu Stratejik Faaliyet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09/2021 - 08/2022  Arasında Toplam Gerçekleşen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8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2022 - 2023 Akademik Yılı Hedef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Eylül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Ekim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Kasım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Aralık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Ocak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Şubat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Mart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Nisan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Mayıs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Haziran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Temmuz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Ağustos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Toplam/Ortalama </a:t>
                      </a:r>
                      <a:b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(%-Adet-Gün-Kişi-TL)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 Başarı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DF 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540514"/>
                  </a:ext>
                </a:extLst>
              </a:tr>
              <a:tr h="13526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ARAŞTIRMA-GELİŞTİRME PERFORMANS KRİTERLERİ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217208"/>
                  </a:ext>
                </a:extLst>
              </a:tr>
              <a:tr h="129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14724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3.5.2.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29424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Yabancı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Artış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299588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Öğrenci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Başına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Düşen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Kitap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10,62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64995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Öğrenci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Başına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Düşen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61,84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012005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Dezavantajlı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Gruplar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için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Elverişli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%215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83585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 Adresli Bilimsel Yayınlara Açık Erişim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3.5.7.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197,02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11623"/>
                  </a:ext>
                </a:extLst>
              </a:tr>
              <a:tr h="13526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TOPLUMSAL KATKI PERFORMANS KRİTERLERİ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923805"/>
                  </a:ext>
                </a:extLst>
              </a:tr>
              <a:tr h="135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Faaliyet-Etkinlik Memnuniyet Oranı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4.2.3.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73362"/>
                  </a:ext>
                </a:extLst>
              </a:tr>
              <a:tr h="1352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ORTAK MADDELER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088025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ve Akademik Birimler Değerlendirme Anketi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5.5.11.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YARIYIL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905355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Süresinde Kapatılan DF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5.6.4.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729492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Azaltma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5.6.5.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719454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5.6.6.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87272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 Çözüm Memnuniyet Oranı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5.6.7.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DD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168310"/>
                  </a:ext>
                </a:extLst>
              </a:tr>
              <a:tr h="260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Şikayete Geri Dönüş/Cevap Verme Süresi   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&lt;=3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303937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Şikayetin Çözümü İçin Öngörülen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5.6.9.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&lt;=14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69143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Çözümün Gerçekleştirildiği Süre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5.6.10.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&lt;=14 gün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68062"/>
                  </a:ext>
                </a:extLst>
              </a:tr>
              <a:tr h="13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Tekrarlayan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Şikayet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5.6.11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16365C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−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582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46" y="1947417"/>
            <a:ext cx="6711654" cy="4195481"/>
          </a:xfrm>
        </p:spPr>
        <p:txBody>
          <a:bodyPr/>
          <a:lstStyle/>
          <a:p>
            <a:pPr defTabSz="914400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Kalite Yönetim Sisteminin iyileştirilebilirliği ve sürdürülebilirliği</a:t>
            </a:r>
          </a:p>
          <a:p>
            <a:pPr defTabSz="914400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Elektronik veri tabanlarının seçiminde tüm süreçlere fırsat eşitliği</a:t>
            </a:r>
          </a:p>
          <a:p>
            <a:pPr defTabSz="914400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Basılı </a:t>
            </a:r>
            <a:r>
              <a:rPr lang="en-US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</a:t>
            </a: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itap ve Süreli Yayın 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</a:t>
            </a:r>
            <a:r>
              <a:rPr lang="tr-TR" sz="1800" dirty="0" smtClean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oleksiyonunun </a:t>
            </a: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geliştirilmesi</a:t>
            </a:r>
          </a:p>
          <a:p>
            <a:pPr defTabSz="914400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Bireysel ve Grup çalışma alanlarında rezervasyon sistemi</a:t>
            </a:r>
          </a:p>
          <a:p>
            <a:pPr defTabSz="914400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Yeşil ve sürdürülebilir bir Kütüphane</a:t>
            </a:r>
            <a:r>
              <a:rPr lang="en-US" sz="1800" dirty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binası</a:t>
            </a:r>
            <a:endParaRPr lang="tr-TR" sz="1800" dirty="0">
              <a:solidFill>
                <a:srgbClr val="0F2303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38447" y="498094"/>
            <a:ext cx="5659381" cy="1187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685501"/>
            <a:ext cx="7173300" cy="4562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Yeşil Kütüphane </a:t>
            </a:r>
            <a:r>
              <a:rPr lang="en-US" sz="22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Nedir</a:t>
            </a:r>
            <a:r>
              <a:rPr lang="en-US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r>
              <a:rPr lang="en-US" sz="1800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insanların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kuruluşların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hayvanların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veya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bitkilerin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içinde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yaşadığı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faaliyet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gösterdiği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ortam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veya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koşullar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anlamına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gelir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doğal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sosyal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veya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kültürel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400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sz="1800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kalkınma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gelecek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nesillerin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kendi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ihtiyaçlarını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karşılama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yeteneklerinden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ödün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vermeden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günümüzün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ihtiyaçlarını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karşılayan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kalkınma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tanımlanmaktadır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(Our Common Future,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Brundtland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Raporu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BM).</a:t>
            </a:r>
          </a:p>
          <a:p>
            <a:pPr marL="0" indent="0">
              <a:buNone/>
            </a:pPr>
            <a:endParaRPr lang="en-US" sz="400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Mevcut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şartları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iklim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değişikliği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sosyal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eşitsizlikler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gibi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çeşitli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tehditler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nedeniyle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tehlike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altındadır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Tüm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kuruluşlar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kalkınma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yoluyla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çevreyi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korumak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çaba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göstermelidir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Bu durum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kalkınmada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önemli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oynayabilecek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her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türlü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kütüphaneyi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içerir</a:t>
            </a:r>
            <a:r>
              <a:rPr lang="en-US" sz="1800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38447" y="498094"/>
            <a:ext cx="5659381" cy="1187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54" y="1772390"/>
            <a:ext cx="7038592" cy="4435798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Yeşil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Kütüphane,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çevresel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ekonomik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sosyal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sürdürülebilirliği</a:t>
            </a:r>
            <a:r>
              <a:rPr lang="en-US" i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dikkate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kütüphanedir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Yeşil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kütüphaneler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herhangi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boyutta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ancak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aşağıdaki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maddeleri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içeren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net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sürdürülebilirlik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gündemine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olmalıdır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n-US" dirty="0" smtClean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F2303"/>
              </a:buCl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Yeşil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binalar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ekipman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ekipmanın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emisyon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değerleri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veya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ayak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azaltır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>
                <a:srgbClr val="0F2303"/>
              </a:buClr>
              <a:buFont typeface="Arial" panose="020B0604020202020204" pitchFamily="34" charset="0"/>
              <a:buChar char="•"/>
            </a:pPr>
            <a:endParaRPr lang="en-US" sz="500" dirty="0" smtClean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F2303"/>
              </a:buCl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Yeşil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ofis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ilkeleri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Operasyonel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rutinler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süreçler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çevresel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açıdan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sürdürülebilirdir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Clr>
                <a:srgbClr val="0F2303"/>
              </a:buClr>
              <a:buNone/>
            </a:pPr>
            <a:endParaRPr lang="en-US" dirty="0" smtClean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38447" y="498094"/>
            <a:ext cx="5659381" cy="1187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270015" cy="4195481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Tüketim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kısıtlanır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döngüsel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paylaşım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ekonomisi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uygulamaları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geliştirilir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uygulamalar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toplumun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erişimine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açık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hale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getirilir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500" b="1" dirty="0" smtClean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kütüphane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hizmetleri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İlgili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güncel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bilgiler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kullanıcılar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tarafından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kolayca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erişilebilir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olmalıdır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Ortak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alanlar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araçlar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eğitimi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sağlanmalı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operasyonel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verimli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kılınmalıdır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Kütüphane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pozitif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izine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sahiptir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Sosyal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</a:t>
            </a:r>
            <a:r>
              <a:rPr lang="tr-TR" alt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lebilirlik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İyi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eğitim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okuryazarlık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topluluk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katılımı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kültürler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arası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çeşitlilik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toplumsal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kapsayıcılık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genel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katılım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dikkate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alınır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Kütüphane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eşitsizliği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azaltmak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çalışır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38447" y="498094"/>
            <a:ext cx="5659381" cy="1187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Çevresel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işletme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b="1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yönetim</a:t>
            </a:r>
            <a:r>
              <a:rPr lang="en-US" b="1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Çevresel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hedefler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SMART’tır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Specific (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Spesifik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Ölçülebilir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(Measurable),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Ulaşılabilir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Archievable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Gerçekçi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(Realistic)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Zamana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Bağlı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Timebound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Kütüphane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üzerindeki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kendi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olumsuz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etkisini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azaltmak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çalışmalarının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sonuçları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daha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geniş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kitleye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iletilir</a:t>
            </a:r>
            <a:r>
              <a:rPr lang="en-US" dirty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500" b="1" dirty="0" smtClean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Genel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çevresel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hedef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programlara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bağlılık</a:t>
            </a:r>
            <a:r>
              <a:rPr lang="en-US" b="1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Bağlılığa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Birleşmiş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Milletler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(BM)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Sürdürülebilir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Kalkınma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Amaçları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Paris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İklim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Anlaşması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ilgili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çevre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sertifikaları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programları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rehberlik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eder</a:t>
            </a:r>
            <a:r>
              <a:rPr lang="en-US" dirty="0" smtClean="0">
                <a:solidFill>
                  <a:srgbClr val="0F230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solidFill>
                <a:srgbClr val="0F230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538447" y="498094"/>
            <a:ext cx="5659381" cy="11874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777" y="1595725"/>
            <a:ext cx="6711654" cy="4195481"/>
          </a:xfrm>
        </p:spPr>
        <p:txBody>
          <a:bodyPr/>
          <a:lstStyle/>
          <a:p>
            <a:endParaRPr lang="en-US" dirty="0" err="1"/>
          </a:p>
          <a:p>
            <a:endParaRPr lang="en-US" dirty="0" err="1" smtClean="0"/>
          </a:p>
          <a:p>
            <a:endParaRPr lang="en-US" dirty="0" err="1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F2303"/>
                </a:solidFill>
                <a:latin typeface="+mn-lt"/>
              </a:rPr>
              <a:t>TEŞEKKÜR EDERİZ.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177" y="1578141"/>
            <a:ext cx="7323992" cy="4822659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tr-TR" sz="2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ÇALIŞMA POLİTİKASI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Tüm paydaşların ihtiyaç ve beklentilerini </a:t>
            </a:r>
            <a:r>
              <a:rPr lang="tr-TR" sz="24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karşılamak,</a:t>
            </a:r>
            <a:endParaRPr lang="en-US" sz="2400" b="1" dirty="0" smtClean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Teknolojiyi </a:t>
            </a: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kütüphanede etkin kullanarak, akıllı kütüphane sistem uygulamalarını devam ettirebilmek,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Öğrenme kaynaklarının sağlanmasına önem vermek, </a:t>
            </a:r>
            <a:endParaRPr lang="en-US" sz="24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Öğrenme kaynaklarının kullanımlarını izlemek,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Danışma Hizmetleri, Belge Sağlama Hizmetleri ile araştırmalara destek  olmak, 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Kütüphane çalışanlarının niteliklerini artırıcı çalışmalar gerçekleştirmek,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Mevzuat ve standartları sürdürülebilir şekilde uygulamak,</a:t>
            </a:r>
          </a:p>
          <a:p>
            <a:pPr fontAlgn="base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Uygulanabilir gereklilikleri yerine getirerek sürekli iyileşen bir</a:t>
            </a:r>
            <a:r>
              <a:rPr lang="en-US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 </a:t>
            </a:r>
            <a:r>
              <a:rPr lang="en-US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</a:t>
            </a:r>
            <a:r>
              <a:rPr lang="tr-TR" sz="24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ütüphanesi </a:t>
            </a:r>
            <a:r>
              <a:rPr lang="tr-TR" sz="24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olmak</a:t>
            </a:r>
            <a:endParaRPr lang="tr-TR" sz="24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099" y="1186960"/>
          <a:ext cx="7395738" cy="5416063"/>
        </p:xfrm>
        <a:graphic>
          <a:graphicData uri="http://schemas.openxmlformats.org/drawingml/2006/table">
            <a:tbl>
              <a:tblPr/>
              <a:tblGrid>
                <a:gridCol w="2118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ZAYIF  YÖNLER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İşleyiş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Yönergesinin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Sürecinin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Bütçe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Taslağını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Hakkında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Geri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Bildirim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Alınamamış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Bilginin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Öneminin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Artması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Kaliteli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Doğru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Tutarlı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Bilgi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Belgeye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Erişim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İsteği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Materyal 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Maliyetindeki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Artışlar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1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Antalya'nın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koleksiyon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bakımından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zengin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Vakıf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Üniversitesi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Kütüphanesi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Her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Ders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İçin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Bulunmayışı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Bilişim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Sektörünün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E-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Yayıncılığın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Gelişimi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Döviz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Kurlarında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Dalgalanmalar-Ekonomik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Kriz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2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G3-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Kütüphanenin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Danışma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Kurulunun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Z3-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Alanlara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göre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Tabanlarının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Sayısının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F3-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Kütüphanelerarası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Takip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Sistemi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(KİTS)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Türkiye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Sağlama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Ödünç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Verme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Sistemi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(TÜBESS) (RİSK)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T3-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Veri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Tabanı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Sağlayıcı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Firmalarla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İmzalanan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Lisans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Anlaşmalarındaki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Kısıtlamalar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G4-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Koleksiyon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Geliştirme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Politikasının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Z4-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Basılı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Aboneliği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Sayısının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F4-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Bilgi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Eğitim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Programları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T4-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Kütüphanelere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Bakış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Açısı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G5-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Teknik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Donanım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Z5-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Mesleki Eğitim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Almayan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Üniversite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Mezunu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Sayısı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F5-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Mesleki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Gelişimler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için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Sürekli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Eğitime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Destek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T5-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Korsan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Yayıncılık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G6-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Deneyimli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Nitelikli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Z6-</a:t>
                      </a:r>
                      <a:r>
                        <a:rPr lang="en-US" sz="800" b="0" i="0" u="none" strike="noStrike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Belirli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alanlarda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rafların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doluluk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oranının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artışı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F6-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ULAKBİM EKUAL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Serbest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Erişimli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Tabanları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T6-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Taşınırlarının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Afet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Kaynaklı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Zarar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Görebilmesi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3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G7-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Mesleki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Yeniliklerin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İzlenebiliyor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Z7-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Envanter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sayım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cihazının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cihazının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bulunmayışı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F7-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ANKOS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Konsorsiyumları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6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G8-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Üniversitelerin Bilgi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Yönetimi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Bölümü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Akademisyenleri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Sıcak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Bağlar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F8-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Kütüphanelerin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Toplumdaki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Olumlu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İmajı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8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G9-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Diğer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Üniversite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Kütüphaneleri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Yöneticileri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İyi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İlişkiler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F9-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Üniversite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Yönetiminin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Desteği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G10-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Hızla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Artan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Koleksiyon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Sayısı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F10-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Orta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Öğretim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Öğrencilerinin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Ziyaretleri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5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Bağımsız Kütüphane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Binası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(RİSK)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F11-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Bağış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Kitap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Girdisi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7/24 Okuma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Salonu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F12-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Çarşı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Kompleksinde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Yer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Alması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Nedenli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Ses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Sorunu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(RİSK)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1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G13-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Vetis :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Kütüphaneye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Uzaktan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Erişim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7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G14-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Kütüphanede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laboratuvarı</a:t>
                      </a:r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bulunması</a:t>
                      </a:r>
                      <a:endParaRPr lang="en-US" sz="8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36" marR="4936" marT="4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99038" y="1556237"/>
          <a:ext cx="7112977" cy="4721473"/>
        </p:xfrm>
        <a:graphic>
          <a:graphicData uri="http://schemas.openxmlformats.org/drawingml/2006/table">
            <a:tbl>
              <a:tblPr/>
              <a:tblGrid>
                <a:gridCol w="2273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2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1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NEDENİ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Amir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Zamanında ve Doğru İş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Sekreterlik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Amir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Zamanında ve Doğru İş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5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Öğrencileri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Akademik Personeli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İdari Personeli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Kullanan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Personeli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Uyumlu Çalışma, Etkili İletişim Kurma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Kısmi Zamanlı Çalışan Öğrenci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 Üretme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Ücret, Verimli Çalışma Ortamı ve İş Üretme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Dış Araştırmacılar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Bilgi/Kaynak Talepleri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99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Yurt İçi Kütüphaneler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Bilgi/Kaynak Talepleri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Kütüphanelerarası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(ILL)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Akademisyenlerin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Bilgi/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Taleplerini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Karşılamak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(ANKOS = KİTS)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435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ANKOS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Uygun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Fiyatla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Fazla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E-Bilgi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Kaynağına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Erişimlerini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sağlaması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Ölçek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Ekonomisi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Çerçevesinde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Yapılan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Yatırımı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Paylaşımı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Konsorsiyum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Süreci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Elektronik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Maliyeti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Düşürülmesi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Deneme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Tabanları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Açılması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Eğitim</a:t>
                      </a:r>
                    </a:p>
                  </a:txBody>
                  <a:tcPr marL="5655" marR="5655" marT="56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60586" y="1450729"/>
          <a:ext cx="7306406" cy="5222631"/>
        </p:xfrm>
        <a:graphic>
          <a:graphicData uri="http://schemas.openxmlformats.org/drawingml/2006/table">
            <a:tbl>
              <a:tblPr/>
              <a:tblGrid>
                <a:gridCol w="2335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NEDENİ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ULAKBİM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/Belge Sağlama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TÜBTAL ULAKBİM (EKUAL) Araştırma Krumlarının Akademik İçerikli Elektronik Bilgi Kaynaklarına Etkin ve Yaygın Erişimlerinin Sağlanması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TÜBESS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Sağlama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Ödünç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Verme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 Belge Sağlama ve Ödünç Verme Protokolü İle Yurt İçinde Üniversitelerde Bulunan Açık Erişim Tezlere ve Makalelere Ulaşım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KİTS (Kütüphanelerarası İşbirliği Takip Sistemi)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Paylaşımı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 Kütüphanelerin kaynak paylaşım beklentisi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7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Tedarikçi Firmalar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Ürün/Hizmet Tedariği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Hizmet/Ürün Sağlaması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Yayınevleri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Ürün/Hizmet Tedariği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Sağlaması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ÜNAK 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 Gelişim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Hizmetiçi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Eğitim,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Yayınlarının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Takibi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TÜİK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Rapor, İstatistiksel Analiz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Gereği İstatistiksel Analiz Beklentisi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Satın Alma Süreci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Kaynakları ve Hizmet Satın Alınması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Yönergelere Uygun Maliyet Analizli Satın Alınmasının Sağlanması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Mali İşler Süreci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Bütçenin Harcanmasının Planlanması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ve Destek Hizmetleri Süreci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Temizlik, Teknik, Güvenlik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İnsan Kaynakları Süreci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Kütüphaneye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İhtiyacı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Rotasyon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Görevde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Yükselme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Kısmi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Zamanlı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Öğrencilerin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İstihdamı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SGK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Primlerinin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Düzenlenmesi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1" marR="4541" marT="4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6623" y="1485901"/>
          <a:ext cx="7033847" cy="5108329"/>
        </p:xfrm>
        <a:graphic>
          <a:graphicData uri="http://schemas.openxmlformats.org/drawingml/2006/table">
            <a:tbl>
              <a:tblPr/>
              <a:tblGrid>
                <a:gridCol w="2247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NEDENİ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5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İşlem Süreci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Bilişim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Alt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Yapısı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Donanım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Yazılımlarının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Takibi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Olası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İnternet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Problemlerine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Kapalı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Güvenlik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İşleri Süreci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 Öğrenci Kayıtlarının KBOS ne Entegresinde Kayıt Paylaşımı, İlişik Kesme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7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Antalya Büyükşehir Belediyesi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Sosyal, Kültürel, Bilimsel Hayata Katkı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Kepez Belediyesi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Danışmanlığı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Muhtelif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Kütüphane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Kurma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Çalışmalarında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Destek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Vermek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Valilikler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İşbirlik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 kaynak bağışı beklentisi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 Dokümantasyon Merkezi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YÖKSİS Üniversite kütühaneleri veri toplama uygulamasına veri girişi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gereği doğru istatistisel analiz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6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Kalite Kurulu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İç Kalite Güvence Sisteminin oluşturulması ve ABÜ iç kalite güvencesinin artırılması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Düzenli olarak KİDR, Kurumsal Dış Değerlendirme ve Kurumsal Akreditasyon süreçlerinde işbirliği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4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 Kütüphaneciler Derneği 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 Gelişim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Hizmetiçi Eğitim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4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Akdeniz Üniversitesi Kütüphanesi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Kurumlararası İşbirliği Protokolü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Doğan Hızlan Kütüphanesi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İşbirlik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Bağış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Beklentisi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6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Hacettepe Üniversitesi Bilgi ve Belge Yönetimi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İşbirlik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İçi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Eğitim</a:t>
                      </a:r>
                    </a:p>
                  </a:txBody>
                  <a:tcPr marL="4843" marR="4843" marT="48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/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/>
          <p:cNvGraphicFramePr>
            <a:graphicFrameLocks noGrp="1"/>
          </p:cNvGraphicFramePr>
          <p:nvPr/>
        </p:nvGraphicFramePr>
        <p:xfrm>
          <a:off x="1151890" y="2372995"/>
          <a:ext cx="6892925" cy="2582545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93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75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Masaüstü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ödünç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bankosuna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ihtiyaç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6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Laptop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personeline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ihtiyaç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/>
              <a:t>8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/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/>
          <p:cNvGraphicFramePr>
            <a:graphicFrameLocks noGrp="1"/>
          </p:cNvGraphicFramePr>
          <p:nvPr/>
        </p:nvGraphicFramePr>
        <p:xfrm>
          <a:off x="1194286" y="2343379"/>
          <a:ext cx="7060225" cy="2278468"/>
        </p:xfrm>
        <a:graphic>
          <a:graphicData uri="http://schemas.openxmlformats.org/drawingml/2006/table">
            <a:tbl>
              <a:tblPr/>
              <a:tblGrid>
                <a:gridCol w="148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90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4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kern="1200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Bilgi ve Belge Yönetimi mezunu personel ihtiyacı</a:t>
                      </a:r>
                      <a:endParaRPr lang="tr-TR" sz="12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Kütüphane</a:t>
                      </a:r>
                      <a:endParaRPr lang="tr-TR" sz="12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2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2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Personel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yedeksizliği</a:t>
                      </a:r>
                      <a:endParaRPr lang="tr-TR" sz="12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603"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Haftasonu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Kısmi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zamanlı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çalışan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öğrencilerden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destek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alınıyor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haftasonu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</p:spPr>
        <p:txBody>
          <a:bodyPr/>
          <a:lstStyle/>
          <a:p>
            <a:r>
              <a:rPr lang="en-US" dirty="0"/>
              <a:t>9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2963</Words>
  <Application>Microsoft Office PowerPoint</Application>
  <PresentationFormat>On-screen Show (4:3)</PresentationFormat>
  <Paragraphs>1420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Wingdings</vt:lpstr>
      <vt:lpstr>Wingdings 3</vt:lpstr>
      <vt:lpstr>İyon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Tuğçe Yeyen Ayaz</cp:lastModifiedBy>
  <cp:revision>111</cp:revision>
  <dcterms:created xsi:type="dcterms:W3CDTF">2020-01-20T10:44:00Z</dcterms:created>
  <dcterms:modified xsi:type="dcterms:W3CDTF">2024-05-23T11:38:02Z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94378C8803514BE9A4E61C1F428C4E11_12</vt:lpwstr>
  </property>
  <property fmtid="{D5CDD505-2E9C-101B-9397-08002B2CF9AE}" pid="3" name="KSOProductBuildVer">
    <vt:lpwstr>1033-12.2.0.16909</vt:lpwstr>
  </property>
</Properties>
</file>