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88" r:id="rId3"/>
    <p:sldId id="366" r:id="rId4"/>
    <p:sldId id="347" r:id="rId5"/>
    <p:sldId id="367" r:id="rId6"/>
    <p:sldId id="346" r:id="rId7"/>
    <p:sldId id="368" r:id="rId8"/>
    <p:sldId id="320" r:id="rId9"/>
    <p:sldId id="363" r:id="rId10"/>
    <p:sldId id="364" r:id="rId11"/>
    <p:sldId id="285" r:id="rId12"/>
    <p:sldId id="369" r:id="rId13"/>
    <p:sldId id="353" r:id="rId14"/>
    <p:sldId id="358" r:id="rId15"/>
    <p:sldId id="352" r:id="rId16"/>
    <p:sldId id="370" r:id="rId17"/>
    <p:sldId id="357" r:id="rId18"/>
    <p:sldId id="361" r:id="rId19"/>
    <p:sldId id="362" r:id="rId20"/>
    <p:sldId id="278"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66"/>
            <p14:sldId id="347"/>
            <p14:sldId id="367"/>
            <p14:sldId id="346"/>
            <p14:sldId id="368"/>
            <p14:sldId id="320"/>
            <p14:sldId id="363"/>
            <p14:sldId id="364"/>
            <p14:sldId id="285"/>
            <p14:sldId id="369"/>
            <p14:sldId id="353"/>
            <p14:sldId id="358"/>
            <p14:sldId id="352"/>
            <p14:sldId id="370"/>
            <p14:sldId id="357"/>
            <p14:sldId id="361"/>
            <p14:sldId id="362"/>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303"/>
    <a:srgbClr val="0C0D0D"/>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4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Aiuchqfsx011\everyone\_Kalite%20Y&#246;netim%20Sistemi\Birim%20Anketleri\ANKET%20ANAL&#304;ZLER\&#304;dari%20Birimler\&#304;nsan%20Kaynaklar&#305;\2023%20Memnuniyet%20Anketi\2023%20y&#305;l&#305;%20&#304;nsan%20Kaynaklar&#305;%20M&#252;d&#252;rl&#252;&#287;&#252;%20Memnuniyet%20Anketi.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260" b="0" i="0" u="none" strike="noStrike" kern="1200" spc="0" baseline="0">
                <a:solidFill>
                  <a:srgbClr val="0F2303"/>
                </a:solidFill>
                <a:latin typeface="+mn-lt"/>
                <a:ea typeface="+mn-ea"/>
                <a:cs typeface="+mn-cs"/>
              </a:defRPr>
            </a:pPr>
            <a:r>
              <a:rPr lang="tr-TR" dirty="0"/>
              <a:t>2023 yılı İnsan Kaynakları Müdürlüğü Memnuniyet Anketi</a:t>
            </a:r>
          </a:p>
        </c:rich>
      </c:tx>
      <c:layout>
        <c:manualLayout>
          <c:xMode val="edge"/>
          <c:yMode val="edge"/>
          <c:x val="0.10175834508697697"/>
          <c:y val="2.0648967551622419E-2"/>
        </c:manualLayout>
      </c:layout>
      <c:overlay val="0"/>
      <c:spPr>
        <a:noFill/>
        <a:ln w="12700" cap="flat" cmpd="sng" algn="ctr">
          <a:noFill/>
          <a:prstDash val="solid"/>
          <a:miter lim="800000"/>
        </a:ln>
        <a:effectLst/>
      </c:spPr>
      <c:txPr>
        <a:bodyPr rot="0" spcFirstLastPara="1" vertOverflow="ellipsis" vert="horz" wrap="square" anchor="ctr" anchorCtr="1"/>
        <a:lstStyle/>
        <a:p>
          <a:pPr algn="ctr" rtl="0">
            <a:defRPr sz="1260" b="0" i="0" u="none" strike="noStrike" kern="1200" spc="0" baseline="0">
              <a:solidFill>
                <a:srgbClr val="0F2303"/>
              </a:solidFill>
              <a:latin typeface="+mn-lt"/>
              <a:ea typeface="+mn-ea"/>
              <a:cs typeface="+mn-cs"/>
            </a:defRPr>
          </a:pPr>
          <a:endParaRPr lang="tr-TR"/>
        </a:p>
      </c:txPr>
    </c:title>
    <c:autoTitleDeleted val="0"/>
    <c:plotArea>
      <c:layout/>
      <c:barChart>
        <c:barDir val="col"/>
        <c:grouping val="clustered"/>
        <c:varyColors val="0"/>
        <c:ser>
          <c:idx val="0"/>
          <c:order val="0"/>
          <c:spPr>
            <a:solidFill>
              <a:schemeClr val="accent1">
                <a:lumMod val="50000"/>
              </a:schemeClr>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rgbClr val="0F2303"/>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Grafik!$A$23:$A$31</c:f>
              <c:strCache>
                <c:ptCount val="9"/>
                <c:pt idx="0">
                  <c:v>İnsan Kaynakları çalışanlarına kolay erişim sağlarım. /I have convenient access to the human resources staff.</c:v>
                </c:pt>
                <c:pt idx="1">
                  <c:v>Yöneltilen soru/sorun ve taleplere karşı  üslup ve yaklaşımlarından memnunum./I am satisfied with the way they approach problems, questions and demands.</c:v>
                </c:pt>
                <c:pt idx="2">
                  <c:v>Talep ettiğimiz hizmetler için hızlı ve doğru çözümler üretir/bilgilendirir. / They produce quick and accurate solutions, and inform us regarding the services we demand.</c:v>
                </c:pt>
                <c:pt idx="3">
                  <c:v>Genel bilgilendirmeleri zamanında ve anlaşılır bir biçimde yapar. /They make general notifications in a timely and comprehensible manner.</c:v>
                </c:pt>
                <c:pt idx="4">
                  <c:v>Eğitimlerin kişisel ve mesleki gelişimime katkıda bulunduğunu düşünüyorum. / I think that the trainings contribute to my professional and personal development.</c:v>
                </c:pt>
                <c:pt idx="5">
                  <c:v>Bordro ve özlük işlemleri hizmetlerinden memnunum / I am satisfied with payroll and personnal affairs services.</c:v>
                </c:pt>
                <c:pt idx="6">
                  <c:v>Sosyal ve motivasyon amaçlı faaliyetlerden memnunum. / I am satisfied with social and motivational activities.</c:v>
                </c:pt>
                <c:pt idx="7">
                  <c:v>Genel olarak insan kaynakları faaliyetlerinden memnunum. /I am generally satisfied with the operation of human resources.</c:v>
                </c:pt>
                <c:pt idx="8">
                  <c:v>Genel Toplam (%78)</c:v>
                </c:pt>
              </c:strCache>
            </c:strRef>
          </c:cat>
          <c:val>
            <c:numRef>
              <c:f>Grafik!$B$23:$B$31</c:f>
              <c:numCache>
                <c:formatCode>0.00</c:formatCode>
                <c:ptCount val="9"/>
                <c:pt idx="0">
                  <c:v>3.5714285714285716</c:v>
                </c:pt>
                <c:pt idx="1">
                  <c:v>3.5714285714285716</c:v>
                </c:pt>
                <c:pt idx="2">
                  <c:v>3.4857142857142858</c:v>
                </c:pt>
                <c:pt idx="3">
                  <c:v>3.3857142857142857</c:v>
                </c:pt>
                <c:pt idx="4">
                  <c:v>2.4285714285714284</c:v>
                </c:pt>
                <c:pt idx="5">
                  <c:v>3.2428571428571429</c:v>
                </c:pt>
                <c:pt idx="6">
                  <c:v>2.0857142857142859</c:v>
                </c:pt>
                <c:pt idx="7">
                  <c:v>3.2571428571428571</c:v>
                </c:pt>
                <c:pt idx="8">
                  <c:v>3.13</c:v>
                </c:pt>
              </c:numCache>
            </c:numRef>
          </c:val>
          <c:extLst>
            <c:ext xmlns:c16="http://schemas.microsoft.com/office/drawing/2014/chart" uri="{C3380CC4-5D6E-409C-BE32-E72D297353CC}">
              <c16:uniqueId val="{00000000-7FE1-4835-B0EA-A9B574B485CD}"/>
            </c:ext>
          </c:extLst>
        </c:ser>
        <c:dLbls>
          <c:dLblPos val="outEnd"/>
          <c:showLegendKey val="0"/>
          <c:showVal val="1"/>
          <c:showCatName val="0"/>
          <c:showSerName val="0"/>
          <c:showPercent val="0"/>
          <c:showBubbleSize val="0"/>
        </c:dLbls>
        <c:gapWidth val="219"/>
        <c:overlap val="-27"/>
        <c:axId val="2019202688"/>
        <c:axId val="2019203936"/>
      </c:barChart>
      <c:catAx>
        <c:axId val="2019202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rgbClr val="0F2303"/>
                </a:solidFill>
                <a:latin typeface="+mn-lt"/>
                <a:ea typeface="+mn-ea"/>
                <a:cs typeface="+mn-cs"/>
              </a:defRPr>
            </a:pPr>
            <a:endParaRPr lang="tr-TR"/>
          </a:p>
        </c:txPr>
        <c:crossAx val="2019203936"/>
        <c:crosses val="autoZero"/>
        <c:auto val="1"/>
        <c:lblAlgn val="ctr"/>
        <c:lblOffset val="100"/>
        <c:noMultiLvlLbl val="0"/>
      </c:catAx>
      <c:valAx>
        <c:axId val="201920393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rgbClr val="0F2303"/>
                </a:solidFill>
                <a:latin typeface="+mn-lt"/>
                <a:ea typeface="+mn-ea"/>
                <a:cs typeface="+mn-cs"/>
              </a:defRPr>
            </a:pPr>
            <a:endParaRPr lang="tr-TR"/>
          </a:p>
        </c:txPr>
        <c:crossAx val="201920268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050" b="0" i="0" u="none" strike="noStrike" kern="1200" baseline="0">
                <a:solidFill>
                  <a:srgbClr val="0F2303"/>
                </a:solidFill>
                <a:latin typeface="+mn-lt"/>
                <a:ea typeface="+mn-ea"/>
                <a:cs typeface="+mn-cs"/>
              </a:defRPr>
            </a:pPr>
            <a:endParaRPr lang="tr-TR"/>
          </a:p>
        </c:txPr>
      </c:dTable>
      <c:spPr>
        <a:noFill/>
        <a:ln>
          <a:noFill/>
        </a:ln>
        <a:effectLst/>
      </c:spPr>
    </c:plotArea>
    <c:plotVisOnly val="1"/>
    <c:dispBlanksAs val="gap"/>
    <c:showDLblsOverMax val="0"/>
  </c:chart>
  <c:spPr>
    <a:noFill/>
    <a:ln>
      <a:noFill/>
    </a:ln>
    <a:effectLst/>
  </c:spPr>
  <c:txPr>
    <a:bodyPr/>
    <a:lstStyle/>
    <a:p>
      <a:pPr>
        <a:defRPr sz="1050">
          <a:solidFill>
            <a:srgbClr val="0F2303"/>
          </a:solidFill>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28.05.2024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28.05.2024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28.05.2024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28.05.2024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28.05.2024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28.05.2024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28.05.2024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28.05.2024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28.05.2024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879812" y="4856550"/>
            <a:ext cx="3456384" cy="523220"/>
          </a:xfrm>
          <a:prstGeom prst="rect">
            <a:avLst/>
          </a:prstGeom>
          <a:noFill/>
        </p:spPr>
        <p:txBody>
          <a:bodyPr wrap="square" rtlCol="0">
            <a:spAutoFit/>
          </a:bodyPr>
          <a:lstStyle/>
          <a:p>
            <a:pPr algn="ctr"/>
            <a:r>
              <a:rPr lang="tr-TR" sz="2000" b="1" dirty="0">
                <a:solidFill>
                  <a:srgbClr val="FF0000"/>
                </a:solidFill>
                <a:latin typeface="Calibri" panose="020F0502020204030204" pitchFamily="34" charset="0"/>
                <a:ea typeface="Times New Roman" panose="02020603050405020304" pitchFamily="18" charset="0"/>
              </a:rPr>
              <a:t>İNSAN</a:t>
            </a:r>
            <a:r>
              <a:rPr lang="tr-TR" sz="2800" b="1" dirty="0">
                <a:solidFill>
                  <a:schemeClr val="accent5">
                    <a:lumMod val="50000"/>
                  </a:schemeClr>
                </a:solidFill>
              </a:rPr>
              <a:t> </a:t>
            </a:r>
            <a:r>
              <a:rPr lang="tr-TR" sz="2000" b="1" dirty="0">
                <a:solidFill>
                  <a:srgbClr val="FF0000"/>
                </a:solidFill>
                <a:latin typeface="Calibri" panose="020F0502020204030204" pitchFamily="34" charset="0"/>
                <a:ea typeface="Times New Roman" panose="02020603050405020304" pitchFamily="18" charset="0"/>
              </a:rPr>
              <a:t>KAYNAKLARI</a:t>
            </a: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r>
              <a:rPr lang="tr-TR" sz="3200"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2023 </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2092812605"/>
              </p:ext>
            </p:extLst>
          </p:nvPr>
        </p:nvGraphicFramePr>
        <p:xfrm>
          <a:off x="1696178" y="1385081"/>
          <a:ext cx="5472441" cy="2863645"/>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822950">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024135">
                <a:tc>
                  <a:txBody>
                    <a:bodyPr/>
                    <a:lstStyle/>
                    <a:p>
                      <a:pPr algn="ctr" fontAlgn="ctr"/>
                      <a:r>
                        <a:rPr lang="tr-TR" sz="1400" b="0" i="0" u="none" strike="noStrike" dirty="0" smtClean="0">
                          <a:solidFill>
                            <a:srgbClr val="000000"/>
                          </a:solidFill>
                          <a:effectLst/>
                          <a:latin typeface="Calibri" panose="020F0502020204030204" pitchFamily="34" charset="0"/>
                        </a:rPr>
                        <a:t>Müdür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016560">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Uzman</a:t>
                      </a:r>
                      <a:r>
                        <a:rPr lang="tr-TR" sz="1400" b="0" i="0" u="none" strike="noStrike" baseline="0" dirty="0" smtClean="0">
                          <a:solidFill>
                            <a:srgbClr val="000000"/>
                          </a:solidFill>
                          <a:effectLst/>
                          <a:latin typeface="Calibri" panose="020F0502020204030204" pitchFamily="34" charset="0"/>
                        </a:rPr>
                        <a:t> Yrd.</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4</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bl>
          </a:graphicData>
        </a:graphic>
      </p:graphicFrame>
    </p:spTree>
    <p:extLst>
      <p:ext uri="{BB962C8B-B14F-4D97-AF65-F5344CB8AC3E}">
        <p14:creationId xmlns:p14="http://schemas.microsoft.com/office/powerpoint/2010/main" val="449389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4009847459"/>
              </p:ext>
            </p:extLst>
          </p:nvPr>
        </p:nvGraphicFramePr>
        <p:xfrm>
          <a:off x="545122" y="1801446"/>
          <a:ext cx="8203223" cy="173609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ctr"/>
                      <a:r>
                        <a:rPr lang="tr-TR" sz="1200" b="1" i="0" u="none" strike="noStrike" dirty="0">
                          <a:solidFill>
                            <a:srgbClr val="000000"/>
                          </a:solidFill>
                          <a:effectLst/>
                          <a:latin typeface="Tahoma" panose="020B0604030504040204" pitchFamily="34" charset="0"/>
                        </a:rPr>
                        <a:t>Yasal bildirimlerde (İş Göremezlik </a:t>
                      </a:r>
                      <a:r>
                        <a:rPr lang="tr-TR" sz="1200" b="1" i="0" u="none" strike="noStrike" dirty="0" err="1">
                          <a:solidFill>
                            <a:srgbClr val="000000"/>
                          </a:solidFill>
                          <a:effectLst/>
                          <a:latin typeface="Tahoma" panose="020B0604030504040204" pitchFamily="34" charset="0"/>
                        </a:rPr>
                        <a:t>Raporu,Çalışma</a:t>
                      </a:r>
                      <a:r>
                        <a:rPr lang="tr-TR" sz="1200" b="1" i="0" u="none" strike="noStrike" dirty="0">
                          <a:solidFill>
                            <a:srgbClr val="000000"/>
                          </a:solidFill>
                          <a:effectLst/>
                          <a:latin typeface="Tahoma" panose="020B0604030504040204" pitchFamily="34" charset="0"/>
                        </a:rPr>
                        <a:t> İzni, İş Kazası, Emniyet Kimlik Bildirimi, SGK, İŞKUR, YÖKSİS </a:t>
                      </a:r>
                      <a:r>
                        <a:rPr lang="tr-TR" sz="1200" b="1" i="0" u="none" strike="noStrike" dirty="0" err="1">
                          <a:solidFill>
                            <a:srgbClr val="000000"/>
                          </a:solidFill>
                          <a:effectLst/>
                          <a:latin typeface="Tahoma" panose="020B0604030504040204" pitchFamily="34" charset="0"/>
                        </a:rPr>
                        <a:t>v.b</a:t>
                      </a:r>
                      <a:r>
                        <a:rPr lang="tr-TR" sz="1200" b="1" i="0" u="none" strike="noStrike" dirty="0">
                          <a:solidFill>
                            <a:srgbClr val="000000"/>
                          </a:solidFill>
                          <a:effectLst/>
                          <a:latin typeface="Tahoma" panose="020B0604030504040204" pitchFamily="34" charset="0"/>
                        </a:rPr>
                        <a:t>) tarafımıza geç, eksik bildirim yapılması yada hiç yapılmaması nedeniyle tahakkuk eden idari para cezaları</a:t>
                      </a: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ctr"/>
                      <a:r>
                        <a:rPr lang="tr-TR" sz="1400" b="1" i="0" u="none" strike="noStrike" dirty="0">
                          <a:solidFill>
                            <a:srgbClr val="000000"/>
                          </a:solidFill>
                          <a:effectLst/>
                          <a:latin typeface="Tahoma" panose="020B0604030504040204" pitchFamily="34" charset="0"/>
                        </a:rPr>
                        <a:t>Periyodik olarak her ay yapılacak </a:t>
                      </a:r>
                    </a:p>
                  </a:txBody>
                  <a:tcPr marL="9525" marR="9525" marT="9525"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ctr"/>
                      <a:r>
                        <a:rPr lang="tr-TR" sz="1400" b="1" i="0" u="none" strike="noStrike" dirty="0">
                          <a:solidFill>
                            <a:srgbClr val="000000"/>
                          </a:solidFill>
                          <a:effectLst/>
                          <a:latin typeface="Tahoma" panose="020B0604030504040204" pitchFamily="34" charset="0"/>
                        </a:rPr>
                        <a:t>İnsan Kaynakları Müdürlüğü</a:t>
                      </a:r>
                    </a:p>
                  </a:txBody>
                  <a:tcPr marL="9525" marR="9525" marT="9525"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tr-TR" sz="1400" b="1" i="0" u="none" strike="noStrike" dirty="0">
                          <a:solidFill>
                            <a:srgbClr val="000000"/>
                          </a:solidFill>
                          <a:effectLst/>
                          <a:latin typeface="Tahoma" panose="020B0604030504040204" pitchFamily="34" charset="0"/>
                        </a:rPr>
                        <a:t>Tüm idari ve akademik birimlere periyodik olarak hatırlatma maillerinin gönderilmesi</a:t>
                      </a: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16" name="Tablo 15">
            <a:extLst>
              <a:ext uri="{FF2B5EF4-FFF2-40B4-BE49-F238E27FC236}">
                <a16:creationId xmlns:a16="http://schemas.microsoft.com/office/drawing/2014/main" id="{D581515E-ABE2-E740-BBA5-A71EF3B21C9C}"/>
              </a:ext>
            </a:extLst>
          </p:cNvPr>
          <p:cNvGraphicFramePr>
            <a:graphicFrameLocks noGrp="1"/>
          </p:cNvGraphicFramePr>
          <p:nvPr>
            <p:extLst>
              <p:ext uri="{D42A27DB-BD31-4B8C-83A1-F6EECF244321}">
                <p14:modId xmlns:p14="http://schemas.microsoft.com/office/powerpoint/2010/main" val="2057319994"/>
              </p:ext>
            </p:extLst>
          </p:nvPr>
        </p:nvGraphicFramePr>
        <p:xfrm>
          <a:off x="545122" y="4046161"/>
          <a:ext cx="8203223" cy="2251073"/>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537323">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ctr"/>
                      <a:r>
                        <a:rPr lang="tr-TR" sz="1400" b="1" i="0" u="none" strike="noStrike" dirty="0" smtClean="0">
                          <a:solidFill>
                            <a:srgbClr val="000000"/>
                          </a:solidFill>
                          <a:effectLst/>
                          <a:latin typeface="Tahoma" panose="020B0604030504040204" pitchFamily="34" charset="0"/>
                        </a:rPr>
                        <a:t>Kurum içi personel devir sayısının daha önceki yıllara göre artması ile İdari ve Akademik birimlerde kadro ihtiyaçlarının artması </a:t>
                      </a:r>
                      <a:endParaRPr lang="tr-TR" sz="1400" b="1" i="0" u="none" strike="noStrike" dirty="0">
                        <a:solidFill>
                          <a:srgbClr val="000000"/>
                        </a:solidFill>
                        <a:effectLst/>
                        <a:latin typeface="Tahoma" panose="020B0604030504040204" pitchFamily="34" charset="0"/>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45050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ctr"/>
                      <a:r>
                        <a:rPr lang="tr-TR" sz="1400" b="1" i="0" u="none" strike="noStrike" dirty="0" smtClean="0">
                          <a:solidFill>
                            <a:srgbClr val="000000"/>
                          </a:solidFill>
                          <a:effectLst/>
                          <a:latin typeface="Tahoma" panose="020B0604030504040204" pitchFamily="34" charset="0"/>
                        </a:rPr>
                        <a:t>14.09.2024</a:t>
                      </a:r>
                      <a:endParaRPr lang="tr-TR" sz="1400" b="1" i="0" u="none" strike="noStrike" dirty="0">
                        <a:solidFill>
                          <a:srgbClr val="000000"/>
                        </a:solidFill>
                        <a:effectLst/>
                        <a:latin typeface="Tahoma" panose="020B0604030504040204" pitchFamily="34" charset="0"/>
                      </a:endParaRPr>
                    </a:p>
                  </a:txBody>
                  <a:tcPr marL="9525" marR="9525" marT="9525"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45050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ctr"/>
                      <a:r>
                        <a:rPr lang="tr-TR" sz="1400" b="1" i="0" u="none" strike="noStrike" dirty="0">
                          <a:solidFill>
                            <a:srgbClr val="000000"/>
                          </a:solidFill>
                          <a:effectLst/>
                          <a:latin typeface="Tahoma" panose="020B0604030504040204" pitchFamily="34" charset="0"/>
                        </a:rPr>
                        <a:t>Üst Yönetim</a:t>
                      </a:r>
                    </a:p>
                  </a:txBody>
                  <a:tcPr marL="9525" marR="9525" marT="9525"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812736">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tr-TR" sz="1400" b="1" i="0" u="none" strike="noStrike" dirty="0">
                          <a:solidFill>
                            <a:srgbClr val="000000"/>
                          </a:solidFill>
                          <a:effectLst/>
                          <a:latin typeface="Tahoma" panose="020B0604030504040204" pitchFamily="34" charset="0"/>
                        </a:rPr>
                        <a:t>İhtiyaç duyulan sayıda personelin istihdam edilmesi</a:t>
                      </a: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o 10">
            <a:extLst>
              <a:ext uri="{FF2B5EF4-FFF2-40B4-BE49-F238E27FC236}">
                <a16:creationId xmlns:a16="http://schemas.microsoft.com/office/drawing/2014/main" id="{D581515E-ABE2-E740-BBA5-A71EF3B21C9C}"/>
              </a:ext>
            </a:extLst>
          </p:cNvPr>
          <p:cNvGraphicFramePr>
            <a:graphicFrameLocks noGrp="1"/>
          </p:cNvGraphicFramePr>
          <p:nvPr>
            <p:extLst>
              <p:ext uri="{D42A27DB-BD31-4B8C-83A1-F6EECF244321}">
                <p14:modId xmlns:p14="http://schemas.microsoft.com/office/powerpoint/2010/main" val="3207111996"/>
              </p:ext>
            </p:extLst>
          </p:nvPr>
        </p:nvGraphicFramePr>
        <p:xfrm>
          <a:off x="545121" y="1768332"/>
          <a:ext cx="8203223" cy="2251073"/>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537323">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ctr"/>
                      <a:r>
                        <a:rPr lang="tr-TR" sz="1400" b="1" i="0" u="none" strike="noStrike" dirty="0" smtClean="0">
                          <a:solidFill>
                            <a:srgbClr val="000000"/>
                          </a:solidFill>
                          <a:effectLst/>
                          <a:latin typeface="Tahoma" panose="020B0604030504040204" pitchFamily="34" charset="0"/>
                        </a:rPr>
                        <a:t>ISO 9001:2015 Kalite Yönetim Sistemi kapsamında gerçekleştirilen İç ve Dış Denetimler ile YÖK Denetimi</a:t>
                      </a:r>
                      <a:endParaRPr lang="tr-TR" sz="1400" b="1" i="0" u="none" strike="noStrike" dirty="0">
                        <a:solidFill>
                          <a:srgbClr val="000000"/>
                        </a:solidFill>
                        <a:effectLst/>
                        <a:latin typeface="Tahoma" panose="020B0604030504040204" pitchFamily="34" charset="0"/>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45050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ctr"/>
                      <a:r>
                        <a:rPr lang="tr-TR" sz="1400" b="1" i="0" u="none" strike="noStrike" dirty="0" smtClean="0">
                          <a:solidFill>
                            <a:srgbClr val="000000"/>
                          </a:solidFill>
                          <a:effectLst/>
                          <a:latin typeface="Tahoma" panose="020B0604030504040204" pitchFamily="34" charset="0"/>
                        </a:rPr>
                        <a:t>Periyodik olarak her ay yapılacak </a:t>
                      </a:r>
                      <a:endParaRPr lang="tr-TR" sz="1400" b="1" i="0" u="none" strike="noStrike" dirty="0">
                        <a:solidFill>
                          <a:srgbClr val="000000"/>
                        </a:solidFill>
                        <a:effectLst/>
                        <a:latin typeface="Tahoma" panose="020B0604030504040204" pitchFamily="34" charset="0"/>
                      </a:endParaRPr>
                    </a:p>
                  </a:txBody>
                  <a:tcPr marL="9525" marR="9525" marT="9525"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45050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ctr"/>
                      <a:r>
                        <a:rPr lang="tr-TR" sz="1400" b="1" i="0" u="none" strike="noStrike" dirty="0" smtClean="0">
                          <a:solidFill>
                            <a:srgbClr val="000000"/>
                          </a:solidFill>
                          <a:effectLst/>
                          <a:latin typeface="Tahoma" panose="020B0604030504040204" pitchFamily="34" charset="0"/>
                        </a:rPr>
                        <a:t>İnsan Kaynakları Müdürlüğü</a:t>
                      </a:r>
                      <a:endParaRPr lang="tr-TR" sz="1400" b="1" i="0" u="none" strike="noStrike" dirty="0">
                        <a:solidFill>
                          <a:srgbClr val="000000"/>
                        </a:solidFill>
                        <a:effectLst/>
                        <a:latin typeface="Tahoma" panose="020B0604030504040204" pitchFamily="34" charset="0"/>
                      </a:endParaRPr>
                    </a:p>
                  </a:txBody>
                  <a:tcPr marL="9525" marR="9525" marT="9525"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812736">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tr-TR" sz="1400" b="1" i="0" u="none" strike="noStrike" dirty="0" smtClean="0">
                          <a:solidFill>
                            <a:srgbClr val="000000"/>
                          </a:solidFill>
                          <a:effectLst/>
                          <a:latin typeface="Tahoma" panose="020B0604030504040204" pitchFamily="34" charset="0"/>
                        </a:rPr>
                        <a:t>İlgili denetim tarihlerine kadar her ay rutin olarak çalışmaların yapılması, departman içi görev dağılımlarıyla sürecin aksamadan düzenli bir şekilde takip edilmesi.</a:t>
                      </a:r>
                      <a:endParaRPr lang="tr-TR" sz="1400" b="1" i="0" u="none" strike="noStrike" dirty="0">
                        <a:solidFill>
                          <a:srgbClr val="000000"/>
                        </a:solidFill>
                        <a:effectLst/>
                        <a:latin typeface="Tahoma" panose="020B0604030504040204" pitchFamily="34" charset="0"/>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16" name="Tablo 15">
            <a:extLst>
              <a:ext uri="{FF2B5EF4-FFF2-40B4-BE49-F238E27FC236}">
                <a16:creationId xmlns:a16="http://schemas.microsoft.com/office/drawing/2014/main" id="{D581515E-ABE2-E740-BBA5-A71EF3B21C9C}"/>
              </a:ext>
            </a:extLst>
          </p:cNvPr>
          <p:cNvGraphicFramePr>
            <a:graphicFrameLocks noGrp="1"/>
          </p:cNvGraphicFramePr>
          <p:nvPr>
            <p:extLst>
              <p:ext uri="{D42A27DB-BD31-4B8C-83A1-F6EECF244321}">
                <p14:modId xmlns:p14="http://schemas.microsoft.com/office/powerpoint/2010/main" val="1684527608"/>
              </p:ext>
            </p:extLst>
          </p:nvPr>
        </p:nvGraphicFramePr>
        <p:xfrm>
          <a:off x="533400" y="4062339"/>
          <a:ext cx="8203223" cy="2386396"/>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558938">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marL="0" algn="l" defTabSz="457207" rtl="0" eaLnBrk="1" fontAlgn="ctr" latinLnBrk="0" hangingPunct="1"/>
                      <a:r>
                        <a:rPr lang="tr-TR" sz="1400" b="1" i="0" u="none" strike="noStrike" kern="1200" dirty="0" smtClean="0">
                          <a:solidFill>
                            <a:srgbClr val="000000"/>
                          </a:solidFill>
                          <a:effectLst/>
                          <a:latin typeface="Tahoma" panose="020B0604030504040204" pitchFamily="34" charset="0"/>
                          <a:ea typeface="+mn-ea"/>
                          <a:cs typeface="+mn-cs"/>
                        </a:rPr>
                        <a:t>Z5-Akademik ve idari personele yönelik hizmet içi eğitim ve gelişim olanaklarının sınırlı olması </a:t>
                      </a:r>
                      <a:endParaRPr lang="tr-TR" sz="1400" b="1" i="0" u="none" strike="noStrike" kern="1200" dirty="0">
                        <a:solidFill>
                          <a:srgbClr val="000000"/>
                        </a:solidFill>
                        <a:effectLst/>
                        <a:latin typeface="Tahoma" panose="020B0604030504040204" pitchFamily="34" charset="0"/>
                        <a:ea typeface="+mn-ea"/>
                        <a:cs typeface="+mn-cs"/>
                      </a:endParaRPr>
                    </a:p>
                  </a:txBody>
                  <a:tcPr marL="7620" marR="7620" marT="762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46863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ctr"/>
                      <a:r>
                        <a:rPr lang="tr-TR" sz="1400" b="1" i="0" u="none" strike="noStrike" dirty="0" smtClean="0">
                          <a:solidFill>
                            <a:srgbClr val="000000"/>
                          </a:solidFill>
                          <a:effectLst/>
                          <a:latin typeface="Tahoma" panose="020B0604030504040204" pitchFamily="34" charset="0"/>
                        </a:rPr>
                        <a:t>23.09.2024</a:t>
                      </a:r>
                      <a:endParaRPr lang="tr-TR" sz="1400" b="1" i="0" u="none" strike="noStrike" dirty="0">
                        <a:solidFill>
                          <a:srgbClr val="000000"/>
                        </a:solidFill>
                        <a:effectLst/>
                        <a:latin typeface="Tahoma" panose="020B0604030504040204" pitchFamily="34" charset="0"/>
                      </a:endParaRPr>
                    </a:p>
                  </a:txBody>
                  <a:tcPr marL="9525" marR="9525" marT="9525"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461148">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ctr"/>
                      <a:r>
                        <a:rPr lang="tr-TR" sz="1400" b="1" i="0" u="none" strike="noStrike" dirty="0" smtClean="0">
                          <a:solidFill>
                            <a:srgbClr val="000000"/>
                          </a:solidFill>
                          <a:effectLst/>
                          <a:latin typeface="Tahoma" panose="020B0604030504040204" pitchFamily="34" charset="0"/>
                        </a:rPr>
                        <a:t>Üst Yönetim</a:t>
                      </a:r>
                      <a:endParaRPr lang="tr-TR" sz="1400" b="1" i="0" u="none" strike="noStrike" dirty="0">
                        <a:solidFill>
                          <a:srgbClr val="000000"/>
                        </a:solidFill>
                        <a:effectLst/>
                        <a:latin typeface="Tahoma" panose="020B0604030504040204" pitchFamily="34" charset="0"/>
                      </a:endParaRPr>
                    </a:p>
                  </a:txBody>
                  <a:tcPr marL="9525" marR="9525" marT="9525"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89768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tr-TR" sz="1400" b="1" i="0" u="none" strike="noStrike" dirty="0" smtClean="0">
                          <a:solidFill>
                            <a:srgbClr val="000000"/>
                          </a:solidFill>
                          <a:effectLst/>
                          <a:latin typeface="Tahoma" panose="020B0604030504040204" pitchFamily="34" charset="0"/>
                        </a:rPr>
                        <a:t>İnsan Kaynakları personel istihdamından sonra</a:t>
                      </a:r>
                      <a:r>
                        <a:rPr lang="tr-TR" sz="1400" b="1" i="0" u="none" strike="noStrike" baseline="0" dirty="0" smtClean="0">
                          <a:solidFill>
                            <a:srgbClr val="000000"/>
                          </a:solidFill>
                          <a:effectLst/>
                          <a:latin typeface="Tahoma" panose="020B0604030504040204" pitchFamily="34" charset="0"/>
                        </a:rPr>
                        <a:t> eğitim taleplerinin toplanması ve planlanarak üst yönetime sunulması, üst yönetim onayı ardından oluşturulacak eğitim planına göre eğitimlerin gerçekleştirilmesi.</a:t>
                      </a:r>
                      <a:endParaRPr lang="tr-TR" sz="1400" b="1" i="0" u="none" strike="noStrike" dirty="0">
                        <a:solidFill>
                          <a:srgbClr val="000000"/>
                        </a:solidFill>
                        <a:effectLst/>
                        <a:latin typeface="Tahoma" panose="020B0604030504040204" pitchFamily="34" charset="0"/>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663603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afik 4"/>
          <p:cNvGraphicFramePr>
            <a:graphicFrameLocks/>
          </p:cNvGraphicFramePr>
          <p:nvPr>
            <p:extLst>
              <p:ext uri="{D42A27DB-BD31-4B8C-83A1-F6EECF244321}">
                <p14:modId xmlns:p14="http://schemas.microsoft.com/office/powerpoint/2010/main" val="2714710316"/>
              </p:ext>
            </p:extLst>
          </p:nvPr>
        </p:nvGraphicFramePr>
        <p:xfrm>
          <a:off x="1163002" y="1360169"/>
          <a:ext cx="6817995" cy="44772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o 5"/>
          <p:cNvGraphicFramePr>
            <a:graphicFrameLocks noGrp="1"/>
          </p:cNvGraphicFramePr>
          <p:nvPr>
            <p:extLst>
              <p:ext uri="{D42A27DB-BD31-4B8C-83A1-F6EECF244321}">
                <p14:modId xmlns:p14="http://schemas.microsoft.com/office/powerpoint/2010/main" val="222134630"/>
              </p:ext>
            </p:extLst>
          </p:nvPr>
        </p:nvGraphicFramePr>
        <p:xfrm>
          <a:off x="695480" y="5988215"/>
          <a:ext cx="8185638" cy="448408"/>
        </p:xfrm>
        <a:graphic>
          <a:graphicData uri="http://schemas.openxmlformats.org/drawingml/2006/table">
            <a:tbl>
              <a:tblPr firstRow="1" bandRow="1">
                <a:tableStyleId>{5C22544A-7EE6-4342-B048-85BDC9FD1C3A}</a:tableStyleId>
              </a:tblPr>
              <a:tblGrid>
                <a:gridCol w="8185638">
                  <a:extLst>
                    <a:ext uri="{9D8B030D-6E8A-4147-A177-3AD203B41FA5}">
                      <a16:colId xmlns:a16="http://schemas.microsoft.com/office/drawing/2014/main" val="2015773459"/>
                    </a:ext>
                  </a:extLst>
                </a:gridCol>
              </a:tblGrid>
              <a:tr h="448408">
                <a:tc>
                  <a:txBody>
                    <a:bodyPr/>
                    <a:lstStyle/>
                    <a:p>
                      <a:r>
                        <a:rPr lang="tr-TR" sz="1600" dirty="0" smtClean="0"/>
                        <a:t> Yapılan analiz sonucu 2023 yılı İnsan Kaynakları Müdürlüğü Memnuniyet</a:t>
                      </a:r>
                      <a:r>
                        <a:rPr lang="tr-TR" sz="1600" baseline="0" dirty="0" smtClean="0"/>
                        <a:t> oranı </a:t>
                      </a:r>
                      <a:r>
                        <a:rPr lang="tr-TR" sz="1600" dirty="0" smtClean="0"/>
                        <a:t> % 78’dir.</a:t>
                      </a:r>
                      <a:endParaRPr lang="tr-TR" sz="1600" dirty="0"/>
                    </a:p>
                  </a:txBody>
                  <a:tcPr/>
                </a:tc>
                <a:extLst>
                  <a:ext uri="{0D108BD9-81ED-4DB2-BD59-A6C34878D82A}">
                    <a16:rowId xmlns:a16="http://schemas.microsoft.com/office/drawing/2014/main" val="2993779227"/>
                  </a:ext>
                </a:extLst>
              </a:tr>
            </a:tbl>
          </a:graphicData>
        </a:graphic>
      </p:graphicFrame>
    </p:spTree>
    <p:extLst>
      <p:ext uri="{BB962C8B-B14F-4D97-AF65-F5344CB8AC3E}">
        <p14:creationId xmlns:p14="http://schemas.microsoft.com/office/powerpoint/2010/main" val="16667005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o 4">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1602523564"/>
              </p:ext>
            </p:extLst>
          </p:nvPr>
        </p:nvGraphicFramePr>
        <p:xfrm>
          <a:off x="823766" y="2050106"/>
          <a:ext cx="7321963" cy="4160813"/>
        </p:xfrm>
        <a:graphic>
          <a:graphicData uri="http://schemas.openxmlformats.org/drawingml/2006/table">
            <a:tbl>
              <a:tblPr/>
              <a:tblGrid>
                <a:gridCol w="2435775">
                  <a:extLst>
                    <a:ext uri="{9D8B030D-6E8A-4147-A177-3AD203B41FA5}">
                      <a16:colId xmlns:a16="http://schemas.microsoft.com/office/drawing/2014/main" val="3918363564"/>
                    </a:ext>
                  </a:extLst>
                </a:gridCol>
                <a:gridCol w="2919586">
                  <a:extLst>
                    <a:ext uri="{9D8B030D-6E8A-4147-A177-3AD203B41FA5}">
                      <a16:colId xmlns:a16="http://schemas.microsoft.com/office/drawing/2014/main" val="1683979601"/>
                    </a:ext>
                  </a:extLst>
                </a:gridCol>
                <a:gridCol w="1966602">
                  <a:extLst>
                    <a:ext uri="{9D8B030D-6E8A-4147-A177-3AD203B41FA5}">
                      <a16:colId xmlns:a16="http://schemas.microsoft.com/office/drawing/2014/main" val="2592459544"/>
                    </a:ext>
                  </a:extLst>
                </a:gridCol>
              </a:tblGrid>
              <a:tr h="674621">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560946">
                <a:tc>
                  <a:txBody>
                    <a:bodyPr/>
                    <a:lstStyle/>
                    <a:p>
                      <a:pPr lvl="0" algn="ctr" fontAlgn="ctr"/>
                      <a:r>
                        <a:rPr lang="tr-TR" sz="1200" b="0" i="0" u="none" strike="noStrike" dirty="0">
                          <a:solidFill>
                            <a:srgbClr val="000000"/>
                          </a:solidFill>
                          <a:effectLst/>
                          <a:latin typeface="Calibri" panose="020F0502020204030204" pitchFamily="34" charset="0"/>
                        </a:rPr>
                        <a:t/>
                      </a:r>
                      <a:br>
                        <a:rPr lang="tr-TR" sz="1200" b="0" i="0" u="none" strike="noStrike" dirty="0">
                          <a:solidFill>
                            <a:srgbClr val="000000"/>
                          </a:solidFill>
                          <a:effectLst/>
                          <a:latin typeface="Calibri" panose="020F0502020204030204" pitchFamily="34" charset="0"/>
                        </a:rPr>
                      </a:br>
                      <a:r>
                        <a:rPr lang="tr-TR" sz="1200" b="0" i="0" u="none" strike="noStrike" dirty="0" smtClean="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Aynı </a:t>
                      </a:r>
                      <a:r>
                        <a:rPr lang="tr-TR" sz="1400" b="0" i="0" u="none" strike="noStrike" dirty="0">
                          <a:solidFill>
                            <a:srgbClr val="000000"/>
                          </a:solidFill>
                          <a:effectLst/>
                          <a:latin typeface="Calibri" panose="020F0502020204030204" pitchFamily="34" charset="0"/>
                        </a:rPr>
                        <a:t>veya farklı </a:t>
                      </a:r>
                      <a:r>
                        <a:rPr lang="tr-TR" sz="1400" b="0" i="0" u="none" strike="noStrike" dirty="0" smtClean="0">
                          <a:solidFill>
                            <a:srgbClr val="000000"/>
                          </a:solidFill>
                          <a:effectLst/>
                          <a:latin typeface="Calibri" panose="020F0502020204030204" pitchFamily="34" charset="0"/>
                        </a:rPr>
                        <a:t> departmanlarda </a:t>
                      </a:r>
                      <a:r>
                        <a:rPr lang="tr-TR" sz="1400" b="0" i="0" u="none" strike="noStrike" dirty="0">
                          <a:solidFill>
                            <a:srgbClr val="000000"/>
                          </a:solidFill>
                          <a:effectLst/>
                          <a:latin typeface="Calibri" panose="020F0502020204030204" pitchFamily="34" charset="0"/>
                        </a:rPr>
                        <a:t>aynı ya da </a:t>
                      </a:r>
                      <a:r>
                        <a:rPr lang="tr-TR" sz="1400" b="0" i="0" u="none" strike="noStrike" dirty="0" smtClean="0">
                          <a:solidFill>
                            <a:srgbClr val="000000"/>
                          </a:solidFill>
                          <a:effectLst/>
                          <a:latin typeface="Calibri" panose="020F0502020204030204" pitchFamily="34" charset="0"/>
                        </a:rPr>
                        <a:t> benzer </a:t>
                      </a:r>
                      <a:r>
                        <a:rPr lang="tr-TR" sz="1400" b="0" i="0" u="none" strike="noStrike" dirty="0">
                          <a:solidFill>
                            <a:srgbClr val="000000"/>
                          </a:solidFill>
                          <a:effectLst/>
                          <a:latin typeface="Calibri" panose="020F0502020204030204" pitchFamily="34" charset="0"/>
                        </a:rPr>
                        <a:t>görevleri yapan </a:t>
                      </a:r>
                      <a:r>
                        <a:rPr lang="tr-TR" sz="1400" b="0" i="0" u="none" strike="noStrike" dirty="0" smtClean="0">
                          <a:solidFill>
                            <a:srgbClr val="000000"/>
                          </a:solidFill>
                          <a:effectLst/>
                          <a:latin typeface="Calibri" panose="020F0502020204030204" pitchFamily="34" charset="0"/>
                        </a:rPr>
                        <a:t> personel </a:t>
                      </a:r>
                      <a:r>
                        <a:rPr lang="tr-TR" sz="1400" b="0" i="0" u="none" strike="noStrike" dirty="0">
                          <a:solidFill>
                            <a:srgbClr val="000000"/>
                          </a:solidFill>
                          <a:effectLst/>
                          <a:latin typeface="Calibri" panose="020F0502020204030204" pitchFamily="34" charset="0"/>
                        </a:rPr>
                        <a:t>için,  mezuniyet </a:t>
                      </a:r>
                      <a:r>
                        <a:rPr lang="tr-TR" sz="1400" b="0" i="0" u="none" strike="noStrike" dirty="0" smtClean="0">
                          <a:solidFill>
                            <a:srgbClr val="000000"/>
                          </a:solidFill>
                          <a:effectLst/>
                          <a:latin typeface="Calibri" panose="020F0502020204030204" pitchFamily="34" charset="0"/>
                        </a:rPr>
                        <a:t> alanları</a:t>
                      </a:r>
                      <a:r>
                        <a:rPr lang="tr-TR" sz="1400" b="0" i="0" u="none" strike="noStrike" dirty="0">
                          <a:solidFill>
                            <a:srgbClr val="000000"/>
                          </a:solidFill>
                          <a:effectLst/>
                          <a:latin typeface="Calibri" panose="020F0502020204030204" pitchFamily="34" charset="0"/>
                        </a:rPr>
                        <a:t>, iş yerindeki kıdemleri, </a:t>
                      </a:r>
                      <a:r>
                        <a:rPr lang="tr-TR" sz="1400" b="0" i="0" u="none" strike="noStrike" dirty="0" smtClean="0">
                          <a:solidFill>
                            <a:srgbClr val="000000"/>
                          </a:solidFill>
                          <a:effectLst/>
                          <a:latin typeface="Calibri" panose="020F0502020204030204" pitchFamily="34" charset="0"/>
                        </a:rPr>
                        <a:t> mesleki </a:t>
                      </a:r>
                      <a:r>
                        <a:rPr lang="tr-TR" sz="1400" b="0" i="0" u="none" strike="noStrike" dirty="0">
                          <a:solidFill>
                            <a:srgbClr val="000000"/>
                          </a:solidFill>
                          <a:effectLst/>
                          <a:latin typeface="Calibri" panose="020F0502020204030204" pitchFamily="34" charset="0"/>
                        </a:rPr>
                        <a:t>uzmanlıklarına göre </a:t>
                      </a:r>
                      <a:r>
                        <a:rPr lang="tr-TR" sz="1400" b="0" i="0" u="none" strike="noStrike" dirty="0" smtClean="0">
                          <a:solidFill>
                            <a:srgbClr val="000000"/>
                          </a:solidFill>
                          <a:effectLst/>
                          <a:latin typeface="Calibri" panose="020F0502020204030204" pitchFamily="34" charset="0"/>
                        </a:rPr>
                        <a:t> maaş </a:t>
                      </a:r>
                      <a:r>
                        <a:rPr lang="tr-TR" sz="1400" b="0" i="0" u="none" strike="noStrike" dirty="0">
                          <a:solidFill>
                            <a:srgbClr val="000000"/>
                          </a:solidFill>
                          <a:effectLst/>
                          <a:latin typeface="Calibri" panose="020F0502020204030204" pitchFamily="34" charset="0"/>
                        </a:rPr>
                        <a:t>düzenlenmesi talebi. </a:t>
                      </a:r>
                    </a:p>
                  </a:txBody>
                  <a:tcPr marL="0" marR="0"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İdari</a:t>
                      </a:r>
                      <a:r>
                        <a:rPr lang="tr-TR" sz="1400" b="0" i="0" u="none" strike="noStrike" baseline="0" dirty="0" smtClean="0">
                          <a:solidFill>
                            <a:srgbClr val="000000"/>
                          </a:solidFill>
                          <a:effectLst/>
                          <a:latin typeface="Calibri" panose="020F0502020204030204" pitchFamily="34" charset="0"/>
                        </a:rPr>
                        <a:t> kadromuzdaki çalışanlarımıza; eğitim durumları, yabancı dil bilgisi, kurum kıdem yılı tazminatları ödenmesi. Akademik personel maaşlarımızın da devlet üniversitesi maaşları ile eşdeğer hale getirilmesi(Coğrafi bölge göz önünde bulundurularak)</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01.01.2024 tarihi itibari ile</a:t>
                      </a:r>
                      <a:r>
                        <a:rPr lang="tr-TR" sz="1400" b="0" i="0" u="none" strike="noStrike" baseline="0" dirty="0" smtClean="0">
                          <a:solidFill>
                            <a:srgbClr val="000000"/>
                          </a:solidFill>
                          <a:effectLst/>
                          <a:latin typeface="Calibri" panose="020F0502020204030204" pitchFamily="34" charset="0"/>
                        </a:rPr>
                        <a:t> belirtilen kalemlerde ödeme yapılması kararı alınmıştır.</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651957">
                <a:tc>
                  <a:txBody>
                    <a:bodyPr/>
                    <a:lstStyle/>
                    <a:p>
                      <a:pPr marL="0" algn="ctr" defTabSz="457207" rtl="0" eaLnBrk="1" fontAlgn="ctr" latinLnBrk="0" hangingPunct="1"/>
                      <a:r>
                        <a:rPr lang="tr-TR" sz="1400" b="0" i="0" u="none" strike="noStrike" kern="1200" dirty="0" smtClean="0">
                          <a:solidFill>
                            <a:srgbClr val="000000"/>
                          </a:solidFill>
                          <a:effectLst/>
                          <a:latin typeface="Calibri" panose="020F0502020204030204" pitchFamily="34" charset="0"/>
                          <a:ea typeface="+mn-ea"/>
                          <a:cs typeface="+mn-cs"/>
                        </a:rPr>
                        <a:t> Sosyal, Motivasyon amaçlı faaliyetler ve eğitim</a:t>
                      </a:r>
                      <a:r>
                        <a:rPr lang="tr-TR" sz="1400" b="0" i="0" u="none" strike="noStrike" kern="1200" dirty="0">
                          <a:solidFill>
                            <a:srgbClr val="000000"/>
                          </a:solidFill>
                          <a:effectLst/>
                          <a:latin typeface="Calibri" panose="020F0502020204030204" pitchFamily="34" charset="0"/>
                          <a:ea typeface="+mn-ea"/>
                          <a:cs typeface="+mn-cs"/>
                        </a:rPr>
                        <a:t> </a:t>
                      </a:r>
                      <a:r>
                        <a:rPr lang="tr-TR" sz="1400" b="0" i="0" u="none" strike="noStrike" kern="1200" dirty="0" smtClean="0">
                          <a:solidFill>
                            <a:srgbClr val="000000"/>
                          </a:solidFill>
                          <a:effectLst/>
                          <a:latin typeface="Calibri" panose="020F0502020204030204" pitchFamily="34" charset="0"/>
                          <a:ea typeface="+mn-ea"/>
                          <a:cs typeface="+mn-cs"/>
                        </a:rPr>
                        <a:t>düzenlenmesi talebi</a:t>
                      </a:r>
                      <a:endParaRPr lang="tr-TR" sz="14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kern="1200" dirty="0" smtClean="0">
                          <a:solidFill>
                            <a:srgbClr val="000000"/>
                          </a:solidFill>
                          <a:effectLst/>
                          <a:latin typeface="Calibri" panose="020F0502020204030204" pitchFamily="34" charset="0"/>
                          <a:ea typeface="+mn-ea"/>
                          <a:cs typeface="+mn-cs"/>
                        </a:rPr>
                        <a:t>Yeni akademik yılda (2024-2025) personeli motive edici faaliyetlerin ve eğitimlerin planlanarak gerçekleştirilmesi </a:t>
                      </a: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651957">
                <a:tc>
                  <a:txBody>
                    <a:bodyPr/>
                    <a:lstStyle/>
                    <a:p>
                      <a:pPr algn="ctr" fontAlgn="ctr"/>
                      <a:r>
                        <a:rPr lang="tr-TR" sz="1400" b="0" i="0" u="none" strike="noStrike" dirty="0" smtClean="0">
                          <a:solidFill>
                            <a:srgbClr val="000000"/>
                          </a:solidFill>
                          <a:effectLst/>
                          <a:latin typeface="Calibri" panose="020F0502020204030204" pitchFamily="34" charset="0"/>
                        </a:rPr>
                        <a:t> Ücret </a:t>
                      </a:r>
                      <a:r>
                        <a:rPr lang="tr-TR" sz="1400" b="0" i="0" u="none" strike="noStrike" dirty="0">
                          <a:solidFill>
                            <a:srgbClr val="000000"/>
                          </a:solidFill>
                          <a:effectLst/>
                          <a:latin typeface="Calibri" panose="020F0502020204030204" pitchFamily="34" charset="0"/>
                        </a:rPr>
                        <a:t>Artışı dönemlerinde,  artış oranı ile ilgili önceden bilgilendirilme talebi </a:t>
                      </a:r>
                    </a:p>
                  </a:txBody>
                  <a:tcPr marL="0" marR="0"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Ücret artışının belirlendiği ayda,</a:t>
                      </a:r>
                      <a:r>
                        <a:rPr lang="tr-TR" sz="1400" b="0" i="0" u="none" strike="noStrike" baseline="0" dirty="0" smtClean="0">
                          <a:solidFill>
                            <a:srgbClr val="000000"/>
                          </a:solidFill>
                          <a:effectLst/>
                          <a:latin typeface="Calibri" panose="020F0502020204030204" pitchFamily="34" charset="0"/>
                        </a:rPr>
                        <a:t> üst yönetimin kararının netleştiği tarihten sonraki ilk maaş döneminde maaşlar hazırlandığında bağlı müdürlüklere bilgi verilmesi.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3805939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1729806778"/>
              </p:ext>
            </p:extLst>
          </p:nvPr>
        </p:nvGraphicFramePr>
        <p:xfrm>
          <a:off x="470388" y="1536843"/>
          <a:ext cx="8203223" cy="4648303"/>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861555">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Bulgu (DF</a:t>
                      </a:r>
                      <a:r>
                        <a:rPr lang="tr-TR" sz="1600" baseline="0" dirty="0">
                          <a:solidFill>
                            <a:srgbClr val="0C0D0D"/>
                          </a:solidFill>
                        </a:rPr>
                        <a:t>) </a:t>
                      </a:r>
                      <a:r>
                        <a:rPr lang="tr-TR" sz="1600" dirty="0">
                          <a:solidFill>
                            <a:srgbClr val="0C0D0D"/>
                          </a:solidFill>
                        </a:rPr>
                        <a:t>Tanımı </a:t>
                      </a:r>
                      <a:r>
                        <a:rPr lang="tr-TR" sz="1600" baseline="0" dirty="0" smtClean="0">
                          <a:solidFill>
                            <a:srgbClr val="0C0D0D"/>
                          </a:solidFill>
                        </a:rPr>
                        <a:t>:</a:t>
                      </a:r>
                      <a:endParaRPr lang="tr-TR" sz="1600" dirty="0">
                        <a:solidFill>
                          <a:srgbClr val="0C0D0D"/>
                        </a:solidFill>
                      </a:endParaRPr>
                    </a:p>
                  </a:txBody>
                  <a:tcPr>
                    <a:solidFill>
                      <a:schemeClr val="accent6">
                        <a:lumMod val="20000"/>
                        <a:lumOff val="80000"/>
                      </a:schemeClr>
                    </a:solidFill>
                  </a:tcPr>
                </a:tc>
                <a:tc>
                  <a:txBody>
                    <a:bodyPr/>
                    <a:lstStyle/>
                    <a:p>
                      <a:r>
                        <a:rPr lang="tr-TR" sz="1600" dirty="0" smtClean="0">
                          <a:solidFill>
                            <a:srgbClr val="0C0D0D"/>
                          </a:solidFill>
                        </a:rPr>
                        <a:t>7.2.</a:t>
                      </a:r>
                      <a:r>
                        <a:rPr lang="tr-TR" sz="1600" baseline="0" dirty="0" smtClean="0">
                          <a:solidFill>
                            <a:srgbClr val="0C0D0D"/>
                          </a:solidFill>
                        </a:rPr>
                        <a:t> </a:t>
                      </a:r>
                      <a:r>
                        <a:rPr lang="tr-TR" sz="1600" dirty="0" smtClean="0">
                          <a:solidFill>
                            <a:srgbClr val="0C0D0D"/>
                          </a:solidFill>
                        </a:rPr>
                        <a:t>Personel eğitim kartları oluşturulmalı ve takibi yapılmalı</a:t>
                      </a:r>
                      <a:endParaRPr lang="tr-TR" sz="16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825093">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Termin Tarihi</a:t>
                      </a:r>
                      <a:r>
                        <a:rPr lang="tr-TR" sz="1600" baseline="0" dirty="0">
                          <a:solidFill>
                            <a:srgbClr val="0C0D0D"/>
                          </a:solidFill>
                        </a:rPr>
                        <a:t> </a:t>
                      </a:r>
                      <a:r>
                        <a:rPr lang="tr-TR" sz="1600" baseline="0" dirty="0" smtClean="0">
                          <a:solidFill>
                            <a:srgbClr val="0C0D0D"/>
                          </a:solidFill>
                        </a:rPr>
                        <a:t>:</a:t>
                      </a:r>
                    </a:p>
                  </a:txBody>
                  <a:tcPr>
                    <a:solidFill>
                      <a:schemeClr val="accent6">
                        <a:lumMod val="20000"/>
                        <a:lumOff val="80000"/>
                      </a:schemeClr>
                    </a:solidFill>
                  </a:tcPr>
                </a:tc>
                <a:tc>
                  <a:txBody>
                    <a:bodyPr/>
                    <a:lstStyle/>
                    <a:p>
                      <a:r>
                        <a:rPr lang="tr-TR" sz="1600" dirty="0" smtClean="0">
                          <a:solidFill>
                            <a:srgbClr val="0C0D0D"/>
                          </a:solidFill>
                        </a:rPr>
                        <a:t>01.03.2025</a:t>
                      </a:r>
                      <a:endParaRPr lang="tr-TR" sz="16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65880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Yapılan Geçici</a:t>
                      </a:r>
                      <a:r>
                        <a:rPr lang="tr-TR" sz="1600" baseline="0" dirty="0">
                          <a:solidFill>
                            <a:srgbClr val="0C0D0D"/>
                          </a:solidFill>
                        </a:rPr>
                        <a:t> Faaliyet </a:t>
                      </a:r>
                      <a:r>
                        <a:rPr lang="tr-TR" sz="1600" baseline="0" dirty="0" smtClean="0">
                          <a:solidFill>
                            <a:srgbClr val="0C0D0D"/>
                          </a:solidFill>
                        </a:rPr>
                        <a:t>:</a:t>
                      </a:r>
                      <a:endParaRPr lang="tr-TR" sz="1600" dirty="0">
                        <a:solidFill>
                          <a:srgbClr val="0C0D0D"/>
                        </a:solidFill>
                      </a:endParaRPr>
                    </a:p>
                  </a:txBody>
                  <a:tcPr>
                    <a:solidFill>
                      <a:schemeClr val="accent6">
                        <a:lumMod val="20000"/>
                        <a:lumOff val="80000"/>
                      </a:schemeClr>
                    </a:solidFill>
                  </a:tcPr>
                </a:tc>
                <a:tc>
                  <a:txBody>
                    <a:bodyPr/>
                    <a:lstStyle/>
                    <a:p>
                      <a:endParaRPr lang="tr-TR" sz="16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2302848">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Yapılan Kalıcı</a:t>
                      </a:r>
                      <a:r>
                        <a:rPr lang="tr-TR" sz="1600" baseline="0" dirty="0">
                          <a:solidFill>
                            <a:srgbClr val="0C0D0D"/>
                          </a:solidFill>
                        </a:rPr>
                        <a:t> Faaliyet </a:t>
                      </a:r>
                      <a:r>
                        <a:rPr lang="tr-TR" sz="1600" baseline="0" dirty="0" smtClean="0">
                          <a:solidFill>
                            <a:srgbClr val="0C0D0D"/>
                          </a:solidFill>
                        </a:rPr>
                        <a:t>:</a:t>
                      </a:r>
                      <a:endParaRPr lang="tr-TR" sz="1600" dirty="0">
                        <a:solidFill>
                          <a:srgbClr val="0C0D0D"/>
                        </a:solidFill>
                      </a:endParaRPr>
                    </a:p>
                  </a:txBody>
                  <a:tcPr>
                    <a:solidFill>
                      <a:schemeClr val="accent6">
                        <a:lumMod val="20000"/>
                        <a:lumOff val="80000"/>
                      </a:schemeClr>
                    </a:solidFill>
                  </a:tcPr>
                </a:tc>
                <a:tc>
                  <a:txBody>
                    <a:bodyPr/>
                    <a:lstStyle/>
                    <a:p>
                      <a:r>
                        <a:rPr lang="tr-TR" sz="1600" dirty="0" smtClean="0">
                          <a:solidFill>
                            <a:srgbClr val="0C0D0D"/>
                          </a:solidFill>
                        </a:rPr>
                        <a:t>Üst yönetim onayı ile yeni satın alınacak İnsan Kaynakları Yönetim programında eğitim modülünün aktif olarak kullanılması ve eğitim kartların eğitim bilgilerinin girişinin yapılması.</a:t>
                      </a:r>
                      <a:endParaRPr lang="tr-TR" sz="16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082165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o 5">
            <a:extLst>
              <a:ext uri="{FF2B5EF4-FFF2-40B4-BE49-F238E27FC236}">
                <a16:creationId xmlns:a16="http://schemas.microsoft.com/office/drawing/2014/main" id="{358F49DB-67A9-4A30-AB61-0A5CA1A55F41}"/>
              </a:ext>
            </a:extLst>
          </p:cNvPr>
          <p:cNvGraphicFramePr>
            <a:graphicFrameLocks noGrp="1"/>
          </p:cNvGraphicFramePr>
          <p:nvPr>
            <p:extLst>
              <p:ext uri="{D42A27DB-BD31-4B8C-83A1-F6EECF244321}">
                <p14:modId xmlns:p14="http://schemas.microsoft.com/office/powerpoint/2010/main" val="2719745288"/>
              </p:ext>
            </p:extLst>
          </p:nvPr>
        </p:nvGraphicFramePr>
        <p:xfrm>
          <a:off x="581011" y="1570207"/>
          <a:ext cx="8203223" cy="3942224"/>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1158384">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Bulgu (DF</a:t>
                      </a:r>
                      <a:r>
                        <a:rPr lang="tr-TR" sz="1600" baseline="0" dirty="0">
                          <a:solidFill>
                            <a:srgbClr val="0C0D0D"/>
                          </a:solidFill>
                        </a:rPr>
                        <a:t>) </a:t>
                      </a:r>
                      <a:r>
                        <a:rPr lang="tr-TR" sz="1600" dirty="0">
                          <a:solidFill>
                            <a:srgbClr val="0C0D0D"/>
                          </a:solidFill>
                        </a:rPr>
                        <a:t>Tanımı </a:t>
                      </a:r>
                      <a:r>
                        <a:rPr lang="tr-TR" sz="1600" baseline="0" dirty="0" smtClean="0">
                          <a:solidFill>
                            <a:srgbClr val="0C0D0D"/>
                          </a:solidFill>
                        </a:rPr>
                        <a:t>:</a:t>
                      </a:r>
                      <a:endParaRPr lang="tr-TR" sz="1600" dirty="0">
                        <a:solidFill>
                          <a:srgbClr val="0C0D0D"/>
                        </a:solidFill>
                      </a:endParaRPr>
                    </a:p>
                  </a:txBody>
                  <a:tcPr>
                    <a:solidFill>
                      <a:schemeClr val="accent6">
                        <a:lumMod val="20000"/>
                        <a:lumOff val="80000"/>
                      </a:schemeClr>
                    </a:solidFill>
                  </a:tcPr>
                </a:tc>
                <a:tc>
                  <a:txBody>
                    <a:bodyPr/>
                    <a:lstStyle/>
                    <a:p>
                      <a:r>
                        <a:rPr lang="tr-TR" sz="1600" dirty="0" smtClean="0">
                          <a:solidFill>
                            <a:srgbClr val="0C0D0D"/>
                          </a:solidFill>
                        </a:rPr>
                        <a:t>7.2. Eğitim İhtiyaçları toplanmamıştır, herhangi bir eğitim planı yoktur ve ilgili yıl içerisinde eğitim yapılmamıştır.</a:t>
                      </a:r>
                      <a:endParaRPr lang="tr-TR" sz="16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Termin Tarihi</a:t>
                      </a:r>
                      <a:r>
                        <a:rPr lang="tr-TR" sz="1600" baseline="0" dirty="0">
                          <a:solidFill>
                            <a:srgbClr val="0C0D0D"/>
                          </a:solidFill>
                        </a:rPr>
                        <a:t> </a:t>
                      </a:r>
                      <a:r>
                        <a:rPr lang="tr-TR" sz="1600" baseline="0" dirty="0" smtClean="0">
                          <a:solidFill>
                            <a:srgbClr val="0C0D0D"/>
                          </a:solidFill>
                        </a:rPr>
                        <a:t>:</a:t>
                      </a:r>
                      <a:endParaRPr lang="tr-TR" sz="1600" dirty="0">
                        <a:solidFill>
                          <a:srgbClr val="0C0D0D"/>
                        </a:solidFill>
                      </a:endParaRPr>
                    </a:p>
                  </a:txBody>
                  <a:tcPr>
                    <a:solidFill>
                      <a:schemeClr val="accent6">
                        <a:lumMod val="20000"/>
                        <a:lumOff val="80000"/>
                      </a:schemeClr>
                    </a:solidFill>
                  </a:tcPr>
                </a:tc>
                <a:tc>
                  <a:txBody>
                    <a:bodyPr/>
                    <a:lstStyle/>
                    <a:p>
                      <a:r>
                        <a:rPr lang="tr-TR" sz="1600" dirty="0" smtClean="0">
                          <a:solidFill>
                            <a:srgbClr val="0C0D0D"/>
                          </a:solidFill>
                        </a:rPr>
                        <a:t>01.09.2025</a:t>
                      </a:r>
                      <a:endParaRPr lang="tr-TR" sz="16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Yapılan Geçici</a:t>
                      </a:r>
                      <a:r>
                        <a:rPr lang="tr-TR" sz="1600" baseline="0" dirty="0">
                          <a:solidFill>
                            <a:srgbClr val="0C0D0D"/>
                          </a:solidFill>
                        </a:rPr>
                        <a:t> Faaliyet :….</a:t>
                      </a:r>
                      <a:endParaRPr lang="tr-TR" sz="1600" dirty="0">
                        <a:solidFill>
                          <a:srgbClr val="0C0D0D"/>
                        </a:solidFill>
                      </a:endParaRPr>
                    </a:p>
                  </a:txBody>
                  <a:tcPr>
                    <a:solidFill>
                      <a:schemeClr val="accent6">
                        <a:lumMod val="20000"/>
                        <a:lumOff val="80000"/>
                      </a:schemeClr>
                    </a:solidFill>
                  </a:tcPr>
                </a:tc>
                <a:tc>
                  <a:txBody>
                    <a:bodyPr/>
                    <a:lstStyle/>
                    <a:p>
                      <a:endParaRPr lang="tr-TR" sz="16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Yapılan Kalıcı</a:t>
                      </a:r>
                      <a:r>
                        <a:rPr lang="tr-TR" sz="1600" baseline="0" dirty="0">
                          <a:solidFill>
                            <a:srgbClr val="0C0D0D"/>
                          </a:solidFill>
                        </a:rPr>
                        <a:t> Faaliyet :…..</a:t>
                      </a:r>
                      <a:endParaRPr lang="tr-TR" sz="1600" dirty="0">
                        <a:solidFill>
                          <a:srgbClr val="0C0D0D"/>
                        </a:solidFill>
                      </a:endParaRPr>
                    </a:p>
                  </a:txBody>
                  <a:tcPr>
                    <a:solidFill>
                      <a:schemeClr val="accent6">
                        <a:lumMod val="20000"/>
                        <a:lumOff val="80000"/>
                      </a:schemeClr>
                    </a:solidFill>
                  </a:tcPr>
                </a:tc>
                <a:tc>
                  <a:txBody>
                    <a:bodyPr/>
                    <a:lstStyle/>
                    <a:p>
                      <a:r>
                        <a:rPr lang="tr-TR" sz="1600" dirty="0" smtClean="0">
                          <a:solidFill>
                            <a:srgbClr val="0C0D0D"/>
                          </a:solidFill>
                        </a:rPr>
                        <a:t>İnsan Kaynakları Müdürlüğü kadrosuna 2 Uzm. Yrd. istihdamı sağlanmıştır. Eğitim talepleri ile ilgili fakülte dekanlıkları ve departman müdürlüklerine mail atılmış olup, gelen talep doğrultusunda üst yönetim onayı ile eğitim planı oluşturulacak ve buna göre eğitimler gerçekleştirilecektir.						</a:t>
                      </a:r>
                    </a:p>
                    <a:p>
                      <a:endParaRPr lang="tr-TR" sz="1600" dirty="0" smtClean="0">
                        <a:solidFill>
                          <a:srgbClr val="0C0D0D"/>
                        </a:solidFill>
                      </a:endParaRPr>
                    </a:p>
                    <a:p>
                      <a:endParaRPr lang="tr-TR" sz="16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674501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5">
            <a:extLst>
              <a:ext uri="{FF2B5EF4-FFF2-40B4-BE49-F238E27FC236}">
                <a16:creationId xmlns:a16="http://schemas.microsoft.com/office/drawing/2014/main" id="{22D9C259-FE93-FF44-9AC2-4574B9F6897E}"/>
              </a:ext>
            </a:extLst>
          </p:cNvPr>
          <p:cNvSpPr txBox="1"/>
          <p:nvPr/>
        </p:nvSpPr>
        <p:spPr>
          <a:xfrm>
            <a:off x="731948" y="2778447"/>
            <a:ext cx="7948247" cy="1938992"/>
          </a:xfrm>
          <a:prstGeom prst="rect">
            <a:avLst/>
          </a:prstGeom>
          <a:noFill/>
        </p:spPr>
        <p:txBody>
          <a:bodyPr wrap="square" rtlCol="0">
            <a:spAutoFit/>
          </a:bodyPr>
          <a:lstStyle/>
          <a:p>
            <a:pPr marL="342900" indent="-342900">
              <a:buFont typeface="Arial" panose="020B0604020202020204" pitchFamily="34" charset="0"/>
              <a:buChar char="•"/>
            </a:pPr>
            <a:r>
              <a:rPr lang="tr-TR" sz="2000" dirty="0" smtClean="0">
                <a:solidFill>
                  <a:srgbClr val="0C0D0D"/>
                </a:solidFill>
              </a:rPr>
              <a:t>SÜREKLİ İYİLEŞTİRME FAALİYETLERİ KAPSAMINDA TESPİT EDİLEN </a:t>
            </a:r>
          </a:p>
          <a:p>
            <a:r>
              <a:rPr lang="tr-TR" sz="2000" dirty="0" smtClean="0">
                <a:solidFill>
                  <a:srgbClr val="0C0D0D"/>
                </a:solidFill>
              </a:rPr>
              <a:t>GÖZLEMLER DOĞRULTUSUNDA GÜNCELEMELER YAPILMIŞTIR. </a:t>
            </a:r>
          </a:p>
          <a:p>
            <a:pPr marL="342900" indent="-342900">
              <a:buFont typeface="Arial" panose="020B0604020202020204" pitchFamily="34" charset="0"/>
              <a:buChar char="•"/>
            </a:pPr>
            <a:r>
              <a:rPr lang="tr-TR" sz="2000" dirty="0" smtClean="0">
                <a:solidFill>
                  <a:srgbClr val="0C0D0D"/>
                </a:solidFill>
              </a:rPr>
              <a:t>PERSONELİ MOTİVE EDİCİ ETKİNLİKLER PLANLANACAKTIR.</a:t>
            </a:r>
          </a:p>
          <a:p>
            <a:pPr marL="342900" indent="-342900">
              <a:buFont typeface="Arial" panose="020B0604020202020204" pitchFamily="34" charset="0"/>
              <a:buChar char="•"/>
            </a:pPr>
            <a:r>
              <a:rPr lang="tr-TR" sz="2000" dirty="0" smtClean="0">
                <a:solidFill>
                  <a:srgbClr val="0C0D0D"/>
                </a:solidFill>
              </a:rPr>
              <a:t>MARKANTALYA VE GÜLLÜK KAMPÜSLERİNE ZİYARETLERDE </a:t>
            </a:r>
            <a:r>
              <a:rPr lang="tr-TR" sz="2000" dirty="0" smtClean="0">
                <a:solidFill>
                  <a:srgbClr val="0C0D0D"/>
                </a:solidFill>
              </a:rPr>
              <a:t>BULUNULARAK </a:t>
            </a:r>
            <a:r>
              <a:rPr lang="tr-TR" sz="2000" dirty="0" smtClean="0">
                <a:solidFill>
                  <a:srgbClr val="0C0D0D"/>
                </a:solidFill>
              </a:rPr>
              <a:t>PERSONELİN MORAL, MOTİVASYONUNUN ARTTIRILMASI PLANLANMAKTADIR</a:t>
            </a:r>
            <a:r>
              <a:rPr lang="tr-TR" sz="2000" dirty="0" smtClean="0">
                <a:solidFill>
                  <a:srgbClr val="0C0D0D"/>
                </a:solidFill>
              </a:rPr>
              <a:t>.</a:t>
            </a:r>
          </a:p>
        </p:txBody>
      </p:sp>
      <p:sp>
        <p:nvSpPr>
          <p:cNvPr id="7" name="Metin kutusu 6">
            <a:extLst>
              <a:ext uri="{FF2B5EF4-FFF2-40B4-BE49-F238E27FC236}">
                <a16:creationId xmlns:a16="http://schemas.microsoft.com/office/drawing/2014/main" id="{22D9C259-FE93-FF44-9AC2-4574B9F6897E}"/>
              </a:ext>
            </a:extLst>
          </p:cNvPr>
          <p:cNvSpPr txBox="1"/>
          <p:nvPr/>
        </p:nvSpPr>
        <p:spPr>
          <a:xfrm>
            <a:off x="731949" y="2188469"/>
            <a:ext cx="7948247" cy="400110"/>
          </a:xfrm>
          <a:prstGeom prst="rect">
            <a:avLst/>
          </a:prstGeom>
          <a:noFill/>
        </p:spPr>
        <p:txBody>
          <a:bodyPr wrap="square" rtlCol="0">
            <a:spAutoFit/>
          </a:bodyPr>
          <a:lstStyle/>
          <a:p>
            <a:r>
              <a:rPr lang="tr-TR" sz="2000" dirty="0">
                <a:solidFill>
                  <a:srgbClr val="0C0D0D"/>
                </a:solidFill>
              </a:rPr>
              <a:t>İÇ DENETİM SONUCUNA DAYALI DEĞERLENDİRME SONUCUMUZ %</a:t>
            </a:r>
            <a:r>
              <a:rPr lang="tr-TR" sz="2000" dirty="0" smtClean="0">
                <a:solidFill>
                  <a:srgbClr val="0C0D0D"/>
                </a:solidFill>
              </a:rPr>
              <a:t>94’DÜR</a:t>
            </a:r>
            <a:r>
              <a:rPr lang="tr-TR" sz="2000" dirty="0">
                <a:solidFill>
                  <a:srgbClr val="0C0D0D"/>
                </a:solidFill>
              </a:rPr>
              <a:t>.</a:t>
            </a:r>
          </a:p>
        </p:txBody>
      </p:sp>
    </p:spTree>
    <p:extLst>
      <p:ext uri="{BB962C8B-B14F-4D97-AF65-F5344CB8AC3E}">
        <p14:creationId xmlns:p14="http://schemas.microsoft.com/office/powerpoint/2010/main" val="13463543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20321564-7139-6944-8490-E0CFEC5C4EE1}"/>
              </a:ext>
            </a:extLst>
          </p:cNvPr>
          <p:cNvSpPr txBox="1"/>
          <p:nvPr/>
        </p:nvSpPr>
        <p:spPr>
          <a:xfrm>
            <a:off x="1072662" y="2828835"/>
            <a:ext cx="7077807" cy="923330"/>
          </a:xfrm>
          <a:prstGeom prst="rect">
            <a:avLst/>
          </a:prstGeom>
          <a:noFill/>
        </p:spPr>
        <p:txBody>
          <a:bodyPr wrap="square" rtlCol="0">
            <a:spAutoFit/>
          </a:bodyPr>
          <a:lstStyle/>
          <a:p>
            <a:pPr algn="just"/>
            <a:r>
              <a:rPr lang="tr-TR" dirty="0" smtClean="0">
                <a:solidFill>
                  <a:srgbClr val="0C0D0D"/>
                </a:solidFill>
              </a:rPr>
              <a:t>Antalya </a:t>
            </a:r>
            <a:r>
              <a:rPr lang="tr-TR" dirty="0">
                <a:solidFill>
                  <a:srgbClr val="0C0D0D"/>
                </a:solidFill>
              </a:rPr>
              <a:t>ilindeki en büyük vakıf üniversitesi olmamız nedeniyle bölgemizdeki diğer vakıf üniversitelerine İnsan Kaynaklarıyla ilgili konularda destek verilmektedir.</a:t>
            </a:r>
          </a:p>
        </p:txBody>
      </p:sp>
    </p:spTree>
    <p:extLst>
      <p:ext uri="{BB962C8B-B14F-4D97-AF65-F5344CB8AC3E}">
        <p14:creationId xmlns:p14="http://schemas.microsoft.com/office/powerpoint/2010/main" val="25442529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7F8F48D9-6921-D949-9BDF-208F047BB308}"/>
              </a:ext>
            </a:extLst>
          </p:cNvPr>
          <p:cNvSpPr txBox="1"/>
          <p:nvPr/>
        </p:nvSpPr>
        <p:spPr>
          <a:xfrm>
            <a:off x="773724" y="2438278"/>
            <a:ext cx="7649307" cy="2862322"/>
          </a:xfrm>
          <a:prstGeom prst="rect">
            <a:avLst/>
          </a:prstGeom>
          <a:noFill/>
        </p:spPr>
        <p:txBody>
          <a:bodyPr wrap="square" rtlCol="0">
            <a:spAutoFit/>
          </a:bodyPr>
          <a:lstStyle/>
          <a:p>
            <a:pPr algn="just"/>
            <a:r>
              <a:rPr lang="tr-TR" dirty="0" smtClean="0">
                <a:solidFill>
                  <a:srgbClr val="0C0D0D"/>
                </a:solidFill>
              </a:rPr>
              <a:t>- </a:t>
            </a:r>
            <a:r>
              <a:rPr lang="tr-TR" sz="2000" dirty="0">
                <a:solidFill>
                  <a:srgbClr val="0C0D0D"/>
                </a:solidFill>
              </a:rPr>
              <a:t>İnsan Kaynakları </a:t>
            </a:r>
            <a:r>
              <a:rPr lang="tr-TR" sz="2000" dirty="0" smtClean="0">
                <a:solidFill>
                  <a:srgbClr val="0C0D0D"/>
                </a:solidFill>
              </a:rPr>
              <a:t>Programı değişikliğiyle </a:t>
            </a:r>
            <a:r>
              <a:rPr lang="tr-TR" sz="2000" dirty="0">
                <a:solidFill>
                  <a:srgbClr val="0C0D0D"/>
                </a:solidFill>
              </a:rPr>
              <a:t>birlikte çağın gereklikleriyle uyumlu bir </a:t>
            </a:r>
            <a:r>
              <a:rPr lang="tr-TR" sz="2000" dirty="0" smtClean="0">
                <a:solidFill>
                  <a:srgbClr val="0C0D0D"/>
                </a:solidFill>
              </a:rPr>
              <a:t>yazılıma </a:t>
            </a:r>
            <a:r>
              <a:rPr lang="tr-TR" sz="2000" dirty="0">
                <a:solidFill>
                  <a:srgbClr val="0C0D0D"/>
                </a:solidFill>
              </a:rPr>
              <a:t>geçiş </a:t>
            </a:r>
            <a:r>
              <a:rPr lang="tr-TR" sz="2000" dirty="0" smtClean="0">
                <a:solidFill>
                  <a:srgbClr val="0C0D0D"/>
                </a:solidFill>
              </a:rPr>
              <a:t>yapılacak olup, Muhasebe – Finans – Bilgi İşlem – Öğrenci İşleri Müdürlükleri ile ortak çalışılabilmesini sağlayacak bir ERP(İ.K. Yönetimi Programı) programına geçiş yapılacaktır.</a:t>
            </a:r>
            <a:endParaRPr lang="tr-TR" sz="2000" dirty="0">
              <a:solidFill>
                <a:srgbClr val="0C0D0D"/>
              </a:solidFill>
            </a:endParaRPr>
          </a:p>
          <a:p>
            <a:pPr algn="just"/>
            <a:endParaRPr lang="tr-TR" sz="2000" dirty="0">
              <a:solidFill>
                <a:srgbClr val="0C0D0D"/>
              </a:solidFill>
            </a:endParaRPr>
          </a:p>
          <a:p>
            <a:pPr algn="just"/>
            <a:r>
              <a:rPr lang="tr-TR" sz="2000" dirty="0" smtClean="0">
                <a:solidFill>
                  <a:srgbClr val="0C0D0D"/>
                </a:solidFill>
              </a:rPr>
              <a:t>- Eğiticinin </a:t>
            </a:r>
            <a:r>
              <a:rPr lang="tr-TR" sz="2000" dirty="0">
                <a:solidFill>
                  <a:srgbClr val="0C0D0D"/>
                </a:solidFill>
              </a:rPr>
              <a:t>Eğitimi sertifikasına sahip akademik personel </a:t>
            </a:r>
            <a:r>
              <a:rPr lang="tr-TR" sz="2000" dirty="0" smtClean="0">
                <a:solidFill>
                  <a:srgbClr val="0C0D0D"/>
                </a:solidFill>
              </a:rPr>
              <a:t>sayımızın arttırılması amaçlı SEM bünyesinde eğitim düzenlenmiştir.</a:t>
            </a:r>
          </a:p>
          <a:p>
            <a:pPr marL="342900" indent="-342900" algn="just">
              <a:buFontTx/>
              <a:buChar char="-"/>
            </a:pPr>
            <a:endParaRPr lang="tr-TR" sz="2000" dirty="0">
              <a:solidFill>
                <a:srgbClr val="0C0D0D"/>
              </a:solidFill>
            </a:endParaRPr>
          </a:p>
          <a:p>
            <a:pPr marL="342900" indent="-342900" algn="just">
              <a:buFontTx/>
              <a:buChar char="-"/>
            </a:pPr>
            <a:endParaRPr lang="tr-TR" sz="2000" dirty="0">
              <a:solidFill>
                <a:srgbClr val="0C0D0D"/>
              </a:solidFill>
            </a:endParaRPr>
          </a:p>
        </p:txBody>
      </p:sp>
    </p:spTree>
    <p:extLst>
      <p:ext uri="{BB962C8B-B14F-4D97-AF65-F5344CB8AC3E}">
        <p14:creationId xmlns:p14="http://schemas.microsoft.com/office/powerpoint/2010/main" val="1784154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7" name="Dikdörtgen 6"/>
          <p:cNvSpPr/>
          <p:nvPr/>
        </p:nvSpPr>
        <p:spPr>
          <a:xfrm>
            <a:off x="490637" y="3508967"/>
            <a:ext cx="8352928" cy="2585323"/>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pPr fontAlgn="base">
              <a:lnSpc>
                <a:spcPct val="150000"/>
              </a:lnSpc>
              <a:spcAft>
                <a:spcPts val="0"/>
              </a:spcAft>
            </a:pPr>
            <a:endParaRPr lang="tr-TR" b="1" dirty="0">
              <a:solidFill>
                <a:srgbClr val="FF0000"/>
              </a:solidFill>
              <a:latin typeface="Calibri" panose="020F0502020204030204" pitchFamily="34" charset="0"/>
              <a:ea typeface="Times New Roman" panose="02020603050405020304" pitchFamily="18" charset="0"/>
            </a:endParaRPr>
          </a:p>
          <a:p>
            <a:pPr algn="just"/>
            <a:r>
              <a:rPr lang="tr-TR" dirty="0">
                <a:solidFill>
                  <a:srgbClr val="0C0D0D"/>
                </a:solidFill>
              </a:rPr>
              <a:t>Çalışanlarımıza heyecan ve gurur veren bir çalışma ortamı yaratarak, üniversitemizin başarısında en büyük etken olan nitelikli insan kaynağının devamlılığını sağlamak; çalışan odaklı, topluma karşı sorumlu ve etik değerlere önem veren üniversitemizin yüksek nitelikli çalışanlarının bilgi, beceri ve yetkinliklerini geliştirerek; potansiyellerini ortaya çıkarıp, sürdürülebilir yüksek performans göstermelerini sağlayarak, yüksek öğretim sektöründe rol model olmak ve bu konumu korumaktır.</a:t>
            </a:r>
          </a:p>
        </p:txBody>
      </p:sp>
      <p:sp>
        <p:nvSpPr>
          <p:cNvPr id="8" name="Dikdörtgen 7"/>
          <p:cNvSpPr/>
          <p:nvPr/>
        </p:nvSpPr>
        <p:spPr>
          <a:xfrm>
            <a:off x="490637" y="2027129"/>
            <a:ext cx="8352928" cy="1477328"/>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fontAlgn="base">
              <a:lnSpc>
                <a:spcPct val="150000"/>
              </a:lnSpc>
              <a:spcAft>
                <a:spcPts val="0"/>
              </a:spcAft>
            </a:pPr>
            <a:endParaRPr lang="tr-TR" b="1" dirty="0">
              <a:solidFill>
                <a:srgbClr val="FF0000"/>
              </a:solidFill>
              <a:latin typeface="Calibri" panose="020F0502020204030204" pitchFamily="34" charset="0"/>
              <a:ea typeface="Times New Roman" panose="02020603050405020304" pitchFamily="18" charset="0"/>
            </a:endParaRPr>
          </a:p>
          <a:p>
            <a:pPr algn="just" fontAlgn="base"/>
            <a:r>
              <a:rPr lang="tr-TR" dirty="0">
                <a:solidFill>
                  <a:srgbClr val="0C0D0D"/>
                </a:solidFill>
              </a:rPr>
              <a:t>Çalışanlarımızın sürekli öğrendiği, geliştiği ve mutlu olduğu çalışma ve yaşam alanlarını oluşturarak yükseköğretim sektöründe tercih edilen kurum olmak.</a:t>
            </a:r>
            <a:endParaRPr lang="tr-TR" b="1" dirty="0">
              <a:solidFill>
                <a:srgbClr val="FF0000"/>
              </a:solidFill>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9388223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66" name="Metin kutusu 65">
            <a:extLst>
              <a:ext uri="{FF2B5EF4-FFF2-40B4-BE49-F238E27FC236}">
                <a16:creationId xmlns:a16="http://schemas.microsoft.com/office/drawing/2014/main" id="{9CDD0389-8193-4F49-AAA9-B7E8BF2700F5}"/>
              </a:ext>
            </a:extLst>
          </p:cNvPr>
          <p:cNvSpPr txBox="1"/>
          <p:nvPr/>
        </p:nvSpPr>
        <p:spPr>
          <a:xfrm>
            <a:off x="773724" y="1709952"/>
            <a:ext cx="7684476" cy="3693319"/>
          </a:xfrm>
          <a:prstGeom prst="rect">
            <a:avLst/>
          </a:prstGeom>
          <a:noFill/>
        </p:spPr>
        <p:txBody>
          <a:bodyPr wrap="square" rtlCol="0">
            <a:spAutoFit/>
          </a:bodyPr>
          <a:lstStyle/>
          <a:p>
            <a:pPr marL="285750" indent="-285750" algn="just">
              <a:buFontTx/>
              <a:buChar char="-"/>
            </a:pPr>
            <a:r>
              <a:rPr lang="tr-TR" dirty="0" smtClean="0">
                <a:solidFill>
                  <a:srgbClr val="0C0D0D"/>
                </a:solidFill>
              </a:rPr>
              <a:t>Etkin bir </a:t>
            </a:r>
            <a:r>
              <a:rPr lang="tr-TR" dirty="0">
                <a:solidFill>
                  <a:srgbClr val="0C0D0D"/>
                </a:solidFill>
              </a:rPr>
              <a:t>performans yönetimi sistemi ile akademik ve idari personelimizin potansiyelini optimum düzeye çıkarmak için gerekli etkinliklerin gerçekleştirilmesi ve geliştirilmesi</a:t>
            </a:r>
            <a:r>
              <a:rPr lang="tr-TR" dirty="0" smtClean="0">
                <a:solidFill>
                  <a:srgbClr val="0C0D0D"/>
                </a:solidFill>
              </a:rPr>
              <a:t>.</a:t>
            </a:r>
          </a:p>
          <a:p>
            <a:pPr marL="285750" indent="-285750" algn="just">
              <a:buFontTx/>
              <a:buChar char="-"/>
            </a:pPr>
            <a:endParaRPr lang="tr-TR" dirty="0">
              <a:solidFill>
                <a:srgbClr val="0C0D0D"/>
              </a:solidFill>
            </a:endParaRPr>
          </a:p>
          <a:p>
            <a:pPr marL="285750" indent="-285750" algn="just">
              <a:buFontTx/>
              <a:buChar char="-"/>
            </a:pPr>
            <a:r>
              <a:rPr lang="tr-TR" dirty="0" smtClean="0">
                <a:solidFill>
                  <a:srgbClr val="0C0D0D"/>
                </a:solidFill>
              </a:rPr>
              <a:t>2024-2025 Akademik yılı için İdari ve Akademik Personel Eğitim Taleplerinin toplanarak analiz edilmesi ve bu doğrultuda bir Eğitim Planı hazırlanarak planlanması ve gerçekleştirilmesi</a:t>
            </a:r>
          </a:p>
          <a:p>
            <a:pPr marL="285750" indent="-285750" algn="just">
              <a:buFontTx/>
              <a:buChar char="-"/>
            </a:pPr>
            <a:endParaRPr lang="tr-TR" dirty="0">
              <a:solidFill>
                <a:srgbClr val="0C0D0D"/>
              </a:solidFill>
            </a:endParaRPr>
          </a:p>
          <a:p>
            <a:pPr marL="285750" indent="-285750" algn="just">
              <a:buFontTx/>
              <a:buChar char="-"/>
            </a:pPr>
            <a:r>
              <a:rPr lang="tr-TR" dirty="0" smtClean="0">
                <a:solidFill>
                  <a:srgbClr val="0C0D0D"/>
                </a:solidFill>
              </a:rPr>
              <a:t>2024-2025 Akademik yılında, satın alınacak yeni İnsan Kaynakları Programında Eğitim Modülünün aktif olarak kullanılması, gerçekleştirilen eğitimlerin sisteme girişi ve personel sicil kartlarına işlenmesi</a:t>
            </a:r>
          </a:p>
          <a:p>
            <a:pPr marL="285750" indent="-285750" algn="just">
              <a:buFontTx/>
              <a:buChar char="-"/>
            </a:pPr>
            <a:endParaRPr lang="tr-TR" dirty="0">
              <a:solidFill>
                <a:srgbClr val="0C0D0D"/>
              </a:solidFill>
            </a:endParaRPr>
          </a:p>
          <a:p>
            <a:pPr marL="285750" indent="-285750" algn="just">
              <a:buFontTx/>
              <a:buChar char="-"/>
            </a:pPr>
            <a:endParaRPr lang="tr-TR" dirty="0">
              <a:solidFill>
                <a:srgbClr val="0C0D0D"/>
              </a:solidFill>
            </a:endParaRPr>
          </a:p>
        </p:txBody>
      </p:sp>
    </p:spTree>
    <p:extLst>
      <p:ext uri="{BB962C8B-B14F-4D97-AF65-F5344CB8AC3E}">
        <p14:creationId xmlns:p14="http://schemas.microsoft.com/office/powerpoint/2010/main" val="2340244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8" name="Dikdörtgen 7"/>
          <p:cNvSpPr/>
          <p:nvPr/>
        </p:nvSpPr>
        <p:spPr>
          <a:xfrm>
            <a:off x="490637" y="2027129"/>
            <a:ext cx="8352928" cy="2308324"/>
          </a:xfrm>
          <a:prstGeom prst="rect">
            <a:avLst/>
          </a:prstGeom>
        </p:spPr>
        <p:txBody>
          <a:bodyPr wrap="square">
            <a:spAutoFit/>
          </a:bodyPr>
          <a:lstStyle/>
          <a:p>
            <a:r>
              <a:rPr lang="tr-TR" b="1" dirty="0">
                <a:solidFill>
                  <a:srgbClr val="FF0000"/>
                </a:solidFill>
                <a:latin typeface="Calibri" panose="020F0502020204030204" pitchFamily="34" charset="0"/>
                <a:ea typeface="Times New Roman" panose="02020603050405020304" pitchFamily="18" charset="0"/>
              </a:rPr>
              <a:t>İNSAN KAYNAKLARI POLİTİKAMIZ</a:t>
            </a:r>
          </a:p>
          <a:p>
            <a:pPr algn="just"/>
            <a:endParaRPr lang="tr-TR" dirty="0">
              <a:solidFill>
                <a:srgbClr val="0C0D0D"/>
              </a:solidFill>
            </a:endParaRPr>
          </a:p>
          <a:p>
            <a:pPr algn="just"/>
            <a:r>
              <a:rPr lang="tr-TR" dirty="0">
                <a:solidFill>
                  <a:srgbClr val="0C0D0D"/>
                </a:solidFill>
              </a:rPr>
              <a:t>İnsan Kaynakları politikamızı; Tüm paydaşların ihtiyaç ve beklentilerini hızlı ve adil bir şekilde karşılayan, mevzuat ve standartları sürdürülebilir şekilde uygulayan, nitelikli insan kaynağı ile çalışanlarının mesleki, yönetsel ve kişisel yetkinliklerini çağın gerekli ile uyumlu olacak yönde geliştiren bir üniversite olmayı hedefler. Antalya Bilim Üniversitesi kurum kültürünü benimseyen, kişi haklarına saygılı ve değişen şartlara hızlı adaptasyon sağlayan personel yapısını benimser.</a:t>
            </a:r>
          </a:p>
        </p:txBody>
      </p:sp>
    </p:spTree>
    <p:extLst>
      <p:ext uri="{BB962C8B-B14F-4D97-AF65-F5344CB8AC3E}">
        <p14:creationId xmlns:p14="http://schemas.microsoft.com/office/powerpoint/2010/main" val="2456144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1264925197"/>
              </p:ext>
            </p:extLst>
          </p:nvPr>
        </p:nvGraphicFramePr>
        <p:xfrm>
          <a:off x="550984" y="1242643"/>
          <a:ext cx="8018586" cy="4671219"/>
        </p:xfrm>
        <a:graphic>
          <a:graphicData uri="http://schemas.openxmlformats.org/drawingml/2006/table">
            <a:tbl>
              <a:tblPr/>
              <a:tblGrid>
                <a:gridCol w="1913800">
                  <a:extLst>
                    <a:ext uri="{9D8B030D-6E8A-4147-A177-3AD203B41FA5}">
                      <a16:colId xmlns:a16="http://schemas.microsoft.com/office/drawing/2014/main" val="3918363564"/>
                    </a:ext>
                  </a:extLst>
                </a:gridCol>
                <a:gridCol w="2024312">
                  <a:extLst>
                    <a:ext uri="{9D8B030D-6E8A-4147-A177-3AD203B41FA5}">
                      <a16:colId xmlns:a16="http://schemas.microsoft.com/office/drawing/2014/main" val="1683979601"/>
                    </a:ext>
                  </a:extLst>
                </a:gridCol>
                <a:gridCol w="2040237">
                  <a:extLst>
                    <a:ext uri="{9D8B030D-6E8A-4147-A177-3AD203B41FA5}">
                      <a16:colId xmlns:a16="http://schemas.microsoft.com/office/drawing/2014/main" val="2592459544"/>
                    </a:ext>
                  </a:extLst>
                </a:gridCol>
                <a:gridCol w="2040237">
                  <a:extLst>
                    <a:ext uri="{9D8B030D-6E8A-4147-A177-3AD203B41FA5}">
                      <a16:colId xmlns:a16="http://schemas.microsoft.com/office/drawing/2014/main" val="588152821"/>
                    </a:ext>
                  </a:extLst>
                </a:gridCol>
              </a:tblGrid>
              <a:tr h="867145">
                <a:tc>
                  <a:txBody>
                    <a:bodyPr/>
                    <a:lstStyle/>
                    <a:p>
                      <a:pPr algn="ctr" fontAlgn="ctr"/>
                      <a:r>
                        <a:rPr lang="tr-TR" sz="1200" b="1" i="0" u="none" strike="noStrike" dirty="0">
                          <a:solidFill>
                            <a:srgbClr val="0F2303"/>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190320">
                <a:tc>
                  <a:txBody>
                    <a:bodyPr/>
                    <a:lstStyle/>
                    <a:p>
                      <a:pPr algn="l" fontAlgn="t"/>
                      <a:r>
                        <a:rPr lang="tr-TR" sz="1400" b="0" i="0" u="none" strike="noStrike" dirty="0">
                          <a:solidFill>
                            <a:srgbClr val="0F2303"/>
                          </a:solidFill>
                          <a:effectLst/>
                          <a:latin typeface="Calibri" panose="020F0502020204030204" pitchFamily="34" charset="0"/>
                        </a:rPr>
                        <a:t>G1- İyi derecede İngilizce bilen personel </a:t>
                      </a: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400" b="0" i="0" u="none" strike="noStrike">
                          <a:solidFill>
                            <a:srgbClr val="0F2303"/>
                          </a:solidFill>
                          <a:effectLst/>
                          <a:latin typeface="Calibri" panose="020F0502020204030204" pitchFamily="34" charset="0"/>
                        </a:rPr>
                        <a:t>Z1-Birimlerden İK Müdürlüğüne gelen evrakların ve yapılan bilgilendirmelerin eksik, yanlış olması ve zamanında yapılmamasının iş yükü yaratması</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a:solidFill>
                            <a:srgbClr val="0F2303"/>
                          </a:solidFill>
                          <a:effectLst/>
                          <a:latin typeface="Calibri" panose="020F0502020204030204" pitchFamily="34" charset="0"/>
                        </a:rPr>
                        <a:t>F1- Kurum içi ve kurum dışı yazışmaların çoğunun EBYS üzerinden yapılması nedeniyle süreci tüm ilgililerin takip etmesi</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dirty="0">
                          <a:solidFill>
                            <a:srgbClr val="0F2303"/>
                          </a:solidFill>
                          <a:effectLst/>
                          <a:latin typeface="Calibri" panose="020F0502020204030204" pitchFamily="34" charset="0"/>
                        </a:rPr>
                        <a:t>T1- Kurum içi personel devir sayısının daha önceki yıllara göre artması ile İdari ve Akademik birimlerde kadro ihtiyaçlarının artması</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301041">
                <a:tc>
                  <a:txBody>
                    <a:bodyPr/>
                    <a:lstStyle/>
                    <a:p>
                      <a:pPr algn="l" fontAlgn="t"/>
                      <a:r>
                        <a:rPr lang="tr-TR" sz="1400" b="0" i="0" u="none" strike="noStrike" dirty="0">
                          <a:solidFill>
                            <a:srgbClr val="0F2303"/>
                          </a:solidFill>
                          <a:effectLst/>
                          <a:latin typeface="Calibri" panose="020F0502020204030204" pitchFamily="34" charset="0"/>
                        </a:rPr>
                        <a:t>G2- Etkili iletişim ile gelen taleplere hızlı dönüş yapılması ve çözüm üretilmesi</a:t>
                      </a: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400" b="0" i="0" u="none" strike="noStrike">
                          <a:solidFill>
                            <a:srgbClr val="0F2303"/>
                          </a:solidFill>
                          <a:effectLst/>
                          <a:latin typeface="Calibri" panose="020F0502020204030204" pitchFamily="34" charset="0"/>
                        </a:rPr>
                        <a:t>Z2-Düzenlenen eğitimlere yeterli katılımın olmayışının eğitim etkinliğini düşürmesi, zaman ve verimlilik kaybına neden olması</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a:solidFill>
                            <a:srgbClr val="0F2303"/>
                          </a:solidFill>
                          <a:effectLst/>
                          <a:latin typeface="Calibri" panose="020F0502020204030204" pitchFamily="34" charset="0"/>
                        </a:rPr>
                        <a:t>F2- ISO 9001:2015 Kalite Yönetim Sistemi kapsamında gerçekleştirilen İç ve Dış Denetimler ile YÖK Denetimi</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dirty="0">
                          <a:solidFill>
                            <a:srgbClr val="0F2303"/>
                          </a:solidFill>
                          <a:effectLst/>
                          <a:latin typeface="Calibri" panose="020F0502020204030204" pitchFamily="34" charset="0"/>
                        </a:rPr>
                        <a:t>T2- Kanun ve Mevzuat değişikliklerinde Resmi açıklamaların geç yapılması nedeniyle, departman içi iş akışlarında gecikme (EYT </a:t>
                      </a:r>
                      <a:r>
                        <a:rPr lang="tr-TR" sz="1400" b="0" i="0" u="none" strike="noStrike" dirty="0" err="1">
                          <a:solidFill>
                            <a:srgbClr val="0F2303"/>
                          </a:solidFill>
                          <a:effectLst/>
                          <a:latin typeface="Calibri" panose="020F0502020204030204" pitchFamily="34" charset="0"/>
                        </a:rPr>
                        <a:t>v.s</a:t>
                      </a:r>
                      <a:r>
                        <a:rPr lang="tr-TR" sz="1400" b="0" i="0" u="none" strike="noStrike" dirty="0">
                          <a:solidFill>
                            <a:srgbClr val="0F2303"/>
                          </a:solidFill>
                          <a:effectLst/>
                          <a:latin typeface="Calibri" panose="020F0502020204030204" pitchFamily="34" charset="0"/>
                        </a:rPr>
                        <a: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1001893">
                <a:tc>
                  <a:txBody>
                    <a:bodyPr/>
                    <a:lstStyle/>
                    <a:p>
                      <a:pPr algn="l" fontAlgn="t"/>
                      <a:r>
                        <a:rPr lang="tr-TR" sz="1400" b="0" i="0" u="none" strike="noStrike" dirty="0">
                          <a:solidFill>
                            <a:srgbClr val="0F2303"/>
                          </a:solidFill>
                          <a:effectLst/>
                          <a:latin typeface="Calibri" panose="020F0502020204030204" pitchFamily="34" charset="0"/>
                        </a:rPr>
                        <a:t>G3- Diğer departmanlarla olan uyumun, iş akışını hızlandırması </a:t>
                      </a: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400" b="0" i="0" u="none" strike="noStrike" dirty="0">
                          <a:solidFill>
                            <a:srgbClr val="0F2303"/>
                          </a:solidFill>
                          <a:effectLst/>
                          <a:latin typeface="Calibri" panose="020F0502020204030204" pitchFamily="34" charset="0"/>
                        </a:rPr>
                        <a:t>Z3-Nitelikli ve yeterli sayıda personelin bulunmamasının iş yükünü artırması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1" i="0" u="none" strike="noStrike">
                          <a:solidFill>
                            <a:srgbClr val="0F2303"/>
                          </a:solidFill>
                          <a:effectLst/>
                          <a:latin typeface="Calibri" panose="020F0502020204030204" pitchFamily="34" charset="0"/>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dirty="0">
                          <a:solidFill>
                            <a:srgbClr val="0F2303"/>
                          </a:solidFill>
                          <a:effectLst/>
                          <a:latin typeface="Calibri" panose="020F0502020204030204" pitchFamily="34" charset="0"/>
                        </a:rPr>
                        <a:t>T3-Özel sektörün sunduğu cazip ücret ve imkanlar ve artan rekabet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bl>
          </a:graphicData>
        </a:graphic>
      </p:graphicFrame>
    </p:spTree>
    <p:extLst>
      <p:ext uri="{BB962C8B-B14F-4D97-AF65-F5344CB8AC3E}">
        <p14:creationId xmlns:p14="http://schemas.microsoft.com/office/powerpoint/2010/main" val="2388984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2140107773"/>
              </p:ext>
            </p:extLst>
          </p:nvPr>
        </p:nvGraphicFramePr>
        <p:xfrm>
          <a:off x="550984" y="1242643"/>
          <a:ext cx="8018586" cy="5420597"/>
        </p:xfrm>
        <a:graphic>
          <a:graphicData uri="http://schemas.openxmlformats.org/drawingml/2006/table">
            <a:tbl>
              <a:tblPr/>
              <a:tblGrid>
                <a:gridCol w="1913800">
                  <a:extLst>
                    <a:ext uri="{9D8B030D-6E8A-4147-A177-3AD203B41FA5}">
                      <a16:colId xmlns:a16="http://schemas.microsoft.com/office/drawing/2014/main" val="3918363564"/>
                    </a:ext>
                  </a:extLst>
                </a:gridCol>
                <a:gridCol w="2024312">
                  <a:extLst>
                    <a:ext uri="{9D8B030D-6E8A-4147-A177-3AD203B41FA5}">
                      <a16:colId xmlns:a16="http://schemas.microsoft.com/office/drawing/2014/main" val="1683979601"/>
                    </a:ext>
                  </a:extLst>
                </a:gridCol>
                <a:gridCol w="2040237">
                  <a:extLst>
                    <a:ext uri="{9D8B030D-6E8A-4147-A177-3AD203B41FA5}">
                      <a16:colId xmlns:a16="http://schemas.microsoft.com/office/drawing/2014/main" val="2592459544"/>
                    </a:ext>
                  </a:extLst>
                </a:gridCol>
                <a:gridCol w="2040237">
                  <a:extLst>
                    <a:ext uri="{9D8B030D-6E8A-4147-A177-3AD203B41FA5}">
                      <a16:colId xmlns:a16="http://schemas.microsoft.com/office/drawing/2014/main" val="588152821"/>
                    </a:ext>
                  </a:extLst>
                </a:gridCol>
              </a:tblGrid>
              <a:tr h="867145">
                <a:tc>
                  <a:txBody>
                    <a:bodyPr/>
                    <a:lstStyle/>
                    <a:p>
                      <a:pPr algn="ctr" fontAlgn="ctr"/>
                      <a:r>
                        <a:rPr lang="tr-TR" sz="1200" b="1" i="0" u="none" strike="noStrike" dirty="0">
                          <a:solidFill>
                            <a:srgbClr val="0F2303"/>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190320">
                <a:tc>
                  <a:txBody>
                    <a:bodyPr/>
                    <a:lstStyle/>
                    <a:p>
                      <a:pPr algn="l" fontAlgn="t"/>
                      <a:r>
                        <a:rPr lang="tr-TR" sz="1400" b="0" i="0" u="none" strike="noStrike" dirty="0">
                          <a:solidFill>
                            <a:srgbClr val="0F2303"/>
                          </a:solidFill>
                          <a:effectLst/>
                          <a:latin typeface="Calibri" panose="020F0502020204030204" pitchFamily="34" charset="0"/>
                        </a:rPr>
                        <a:t>G4-Web tabanlı ve kolay raporlama sağlayan insan kaynakları ERP Programı'na </a:t>
                      </a:r>
                      <a:r>
                        <a:rPr lang="tr-TR" sz="1400" b="0" i="0" u="none" strike="noStrike" dirty="0" smtClean="0">
                          <a:solidFill>
                            <a:srgbClr val="0F2303"/>
                          </a:solidFill>
                          <a:effectLst/>
                          <a:latin typeface="Calibri" panose="020F0502020204030204" pitchFamily="34" charset="0"/>
                        </a:rPr>
                        <a:t>geçilmesi </a:t>
                      </a:r>
                      <a:endParaRPr lang="tr-TR" sz="1400" b="0" i="0" u="none" strike="noStrike" dirty="0">
                        <a:solidFill>
                          <a:srgbClr val="0F2303"/>
                        </a:solidFill>
                        <a:effectLst/>
                        <a:latin typeface="Calibri" panose="020F0502020204030204" pitchFamily="34" charset="0"/>
                      </a:endParaRP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algn="l" defTabSz="457207" rtl="0" eaLnBrk="1" fontAlgn="t" latinLnBrk="0" hangingPunct="1"/>
                      <a:r>
                        <a:rPr lang="tr-TR" sz="1400" b="0" i="0" u="none" strike="noStrike" kern="1200" dirty="0" smtClean="0">
                          <a:solidFill>
                            <a:srgbClr val="0F2303"/>
                          </a:solidFill>
                          <a:effectLst/>
                          <a:latin typeface="Calibri" panose="020F0502020204030204" pitchFamily="34" charset="0"/>
                          <a:ea typeface="+mn-ea"/>
                          <a:cs typeface="+mn-cs"/>
                        </a:rPr>
                        <a:t>Z4-Doğum iznine ayrılan personel</a:t>
                      </a:r>
                      <a:endParaRPr lang="tr-TR" sz="1400" b="0" i="0" u="none" strike="noStrike" kern="1200" dirty="0">
                        <a:solidFill>
                          <a:srgbClr val="0F2303"/>
                        </a:solidFill>
                        <a:effectLst/>
                        <a:latin typeface="Calibri" panose="020F0502020204030204" pitchFamily="34" charset="0"/>
                        <a:ea typeface="+mn-ea"/>
                        <a:cs typeface="+mn-cs"/>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dirty="0">
                          <a:solidFill>
                            <a:srgbClr val="0F2303"/>
                          </a:solidFill>
                          <a:effectLst/>
                          <a:latin typeface="Calibri" panose="020F0502020204030204" pitchFamily="34" charset="0"/>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a:solidFill>
                            <a:srgbClr val="0F2303"/>
                          </a:solidFill>
                          <a:effectLst/>
                          <a:latin typeface="Calibri" panose="020F0502020204030204" pitchFamily="34" charset="0"/>
                        </a:rPr>
                        <a:t>T4-Değişen teknoloji ile ortaya çıkan yeni yetkinlik ihtiyaçlarına uyum sağlama güçlüğü</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055568">
                <a:tc>
                  <a:txBody>
                    <a:bodyPr/>
                    <a:lstStyle/>
                    <a:p>
                      <a:pPr algn="l" fontAlgn="t"/>
                      <a:r>
                        <a:rPr lang="tr-TR" sz="1400" b="0" i="0" u="none" strike="noStrike">
                          <a:solidFill>
                            <a:srgbClr val="0F2303"/>
                          </a:solidFill>
                          <a:effectLst/>
                          <a:latin typeface="Calibri" panose="020F0502020204030204" pitchFamily="34" charset="0"/>
                        </a:rPr>
                        <a:t>G5-İnsan Kaynakları sürecine  büyük destek sağlayan bir Hukuk Departmanının olması  </a:t>
                      </a: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400" b="0" i="0" u="none" strike="noStrike" dirty="0">
                          <a:solidFill>
                            <a:srgbClr val="0F2303"/>
                          </a:solidFill>
                          <a:effectLst/>
                          <a:latin typeface="Calibri" panose="020F0502020204030204" pitchFamily="34" charset="0"/>
                        </a:rPr>
                        <a:t>Z5-Akademik ve idari personele yönelik hizmet içi eğitim ve gelişim olanaklarının sınırlı olması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dirty="0">
                          <a:solidFill>
                            <a:srgbClr val="0F2303"/>
                          </a:solidFill>
                          <a:effectLst/>
                          <a:latin typeface="Calibri" panose="020F0502020204030204" pitchFamily="34" charset="0"/>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a:solidFill>
                            <a:srgbClr val="0F2303"/>
                          </a:solidFill>
                          <a:effectLst/>
                          <a:latin typeface="Calibri" panose="020F0502020204030204" pitchFamily="34" charset="0"/>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1001893">
                <a:tc>
                  <a:txBody>
                    <a:bodyPr/>
                    <a:lstStyle/>
                    <a:p>
                      <a:pPr algn="l" fontAlgn="t"/>
                      <a:r>
                        <a:rPr lang="tr-TR" sz="1400" b="0" i="0" u="none" strike="noStrike">
                          <a:solidFill>
                            <a:srgbClr val="0F2303"/>
                          </a:solidFill>
                          <a:effectLst/>
                          <a:latin typeface="Calibri" panose="020F0502020204030204" pitchFamily="34" charset="0"/>
                        </a:rPr>
                        <a:t>G6-Resmi süreçlerde hata payını azaltan ve güncel gelişmeleri takip edilmesini sağlayan güçlü bir Sosyal Güvenlik Danışmanı'mızın olması</a:t>
                      </a: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tr-TR" sz="1400" b="1" i="0" u="none" strike="noStrike">
                          <a:solidFill>
                            <a:srgbClr val="0F2303"/>
                          </a:solidFill>
                          <a:effectLst/>
                          <a:latin typeface="Calibri" panose="020F0502020204030204" pitchFamily="34" charset="0"/>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1400" b="1" i="0" u="none" strike="noStrike">
                        <a:solidFill>
                          <a:srgbClr val="0F2303"/>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a:solidFill>
                            <a:srgbClr val="0F2303"/>
                          </a:solidFill>
                          <a:effectLst/>
                          <a:latin typeface="Calibri" panose="020F0502020204030204" pitchFamily="34" charset="0"/>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1019784">
                <a:tc>
                  <a:txBody>
                    <a:bodyPr/>
                    <a:lstStyle/>
                    <a:p>
                      <a:pPr algn="l" fontAlgn="t"/>
                      <a:r>
                        <a:rPr lang="tr-TR" sz="1400" b="0" i="0" u="none" strike="noStrike">
                          <a:solidFill>
                            <a:srgbClr val="0F2303"/>
                          </a:solidFill>
                          <a:effectLst/>
                          <a:latin typeface="Calibri" panose="020F0502020204030204" pitchFamily="34" charset="0"/>
                        </a:rPr>
                        <a:t>G7-Üniversite işgücünden faydalanılması (Kısmi Zamanlı Öğrenciler, Mezun Öğrenciler)</a:t>
                      </a:r>
                    </a:p>
                  </a:txBody>
                  <a:tcPr marL="7620" marR="7620" marT="7620"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b"/>
                      <a:endParaRPr lang="tr-TR" sz="1400" b="1" i="0" u="none" strike="noStrike">
                        <a:solidFill>
                          <a:srgbClr val="0F2303"/>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a:solidFill>
                            <a:srgbClr val="0F2303"/>
                          </a:solidFill>
                          <a:effectLst/>
                          <a:latin typeface="Calibri" panose="020F0502020204030204" pitchFamily="34" charset="0"/>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tr-TR" sz="1400" b="0" i="0" u="none" strike="noStrike" dirty="0">
                          <a:solidFill>
                            <a:srgbClr val="0F2303"/>
                          </a:solidFill>
                          <a:effectLst/>
                          <a:latin typeface="Calibri" panose="020F0502020204030204" pitchFamily="34" charset="0"/>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bl>
          </a:graphicData>
        </a:graphic>
      </p:graphicFrame>
    </p:spTree>
    <p:extLst>
      <p:ext uri="{BB962C8B-B14F-4D97-AF65-F5344CB8AC3E}">
        <p14:creationId xmlns:p14="http://schemas.microsoft.com/office/powerpoint/2010/main" val="791500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579269594"/>
              </p:ext>
            </p:extLst>
          </p:nvPr>
        </p:nvGraphicFramePr>
        <p:xfrm>
          <a:off x="2076429" y="1288031"/>
          <a:ext cx="5097936" cy="5242219"/>
        </p:xfrm>
        <a:graphic>
          <a:graphicData uri="http://schemas.openxmlformats.org/drawingml/2006/table">
            <a:tbl>
              <a:tblPr/>
              <a:tblGrid>
                <a:gridCol w="1631961">
                  <a:extLst>
                    <a:ext uri="{9D8B030D-6E8A-4147-A177-3AD203B41FA5}">
                      <a16:colId xmlns:a16="http://schemas.microsoft.com/office/drawing/2014/main" val="3918363564"/>
                    </a:ext>
                  </a:extLst>
                </a:gridCol>
                <a:gridCol w="1726198">
                  <a:extLst>
                    <a:ext uri="{9D8B030D-6E8A-4147-A177-3AD203B41FA5}">
                      <a16:colId xmlns:a16="http://schemas.microsoft.com/office/drawing/2014/main" val="1683979601"/>
                    </a:ext>
                  </a:extLst>
                </a:gridCol>
                <a:gridCol w="1739777">
                  <a:extLst>
                    <a:ext uri="{9D8B030D-6E8A-4147-A177-3AD203B41FA5}">
                      <a16:colId xmlns:a16="http://schemas.microsoft.com/office/drawing/2014/main" val="259245954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200" b="0" i="0" u="none" strike="noStrike" dirty="0">
                          <a:solidFill>
                            <a:srgbClr val="000000"/>
                          </a:solidFill>
                          <a:effectLst/>
                          <a:latin typeface="Calibri" panose="020F0502020204030204" pitchFamily="34" charset="0"/>
                        </a:rPr>
                        <a:t>İnsan Kaynakları Personeli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Hizmet Üretme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Ücret ve Sosyal Haklar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200" b="0" i="0" u="none" strike="noStrike" dirty="0">
                          <a:solidFill>
                            <a:srgbClr val="000000"/>
                          </a:solidFill>
                          <a:effectLst/>
                          <a:latin typeface="Calibri" panose="020F0502020204030204" pitchFamily="34" charset="0"/>
                        </a:rPr>
                        <a:t>Akademik ve İdari Birim Çalışanları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Hizmet Üretme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Etkili, verimli ve zamanında hizmet sunma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sv-SE" sz="1200" b="0" i="0" u="none" strike="noStrike" dirty="0">
                          <a:solidFill>
                            <a:srgbClr val="000000"/>
                          </a:solidFill>
                          <a:effectLst/>
                          <a:latin typeface="Calibri" panose="020F0502020204030204" pitchFamily="34" charset="0"/>
                        </a:rPr>
                        <a:t>Akademik ve İdari Kadrolara Başvuru Yapan Adaylar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Başvuru Süreci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Etkili, verimli ve zamanında hizmet sunma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200" b="0" i="0" u="none" strike="noStrike" dirty="0">
                          <a:solidFill>
                            <a:srgbClr val="000000"/>
                          </a:solidFill>
                          <a:effectLst/>
                          <a:latin typeface="Calibri" panose="020F0502020204030204" pitchFamily="34" charset="0"/>
                        </a:rPr>
                        <a:t>YÖK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Mevzuat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Kanunlara uygunluk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200" b="0" i="0" u="none" strike="noStrike">
                          <a:solidFill>
                            <a:srgbClr val="000000"/>
                          </a:solidFill>
                          <a:effectLst/>
                          <a:latin typeface="Calibri" panose="020F0502020204030204" pitchFamily="34" charset="0"/>
                        </a:rPr>
                        <a:t>İŞKUR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Mevzuat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Kanunlara uygunluk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200" b="0" i="0" u="none" strike="noStrike" dirty="0">
                          <a:solidFill>
                            <a:srgbClr val="000000"/>
                          </a:solidFill>
                          <a:effectLst/>
                          <a:latin typeface="Calibri" panose="020F0502020204030204" pitchFamily="34" charset="0"/>
                        </a:rPr>
                        <a:t>SGK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Mevzuat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Kanunlara uygunluk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200" b="0" i="0" u="none" strike="noStrike" dirty="0">
                          <a:solidFill>
                            <a:srgbClr val="000000"/>
                          </a:solidFill>
                          <a:effectLst/>
                          <a:latin typeface="Calibri" panose="020F0502020204030204" pitchFamily="34" charset="0"/>
                        </a:rPr>
                        <a:t>Kısmi Zamanlı Öğrenciler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Hizmet Üretme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err="1">
                          <a:solidFill>
                            <a:srgbClr val="000000"/>
                          </a:solidFill>
                          <a:effectLst/>
                          <a:latin typeface="Calibri" panose="020F0502020204030204" pitchFamily="34" charset="0"/>
                        </a:rPr>
                        <a:t>Ücret,Verimli</a:t>
                      </a:r>
                      <a:r>
                        <a:rPr lang="tr-TR" sz="1200" b="0" i="0" u="none" strike="noStrike" dirty="0">
                          <a:solidFill>
                            <a:srgbClr val="000000"/>
                          </a:solidFill>
                          <a:effectLst/>
                          <a:latin typeface="Calibri" panose="020F0502020204030204" pitchFamily="34" charset="0"/>
                        </a:rPr>
                        <a:t> Çalışma Ortamı ve İş Öğrenme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tr-TR" sz="1200" b="0" i="0" u="none" strike="noStrike" dirty="0">
                          <a:solidFill>
                            <a:srgbClr val="000000"/>
                          </a:solidFill>
                          <a:effectLst/>
                          <a:latin typeface="Calibri" panose="020F0502020204030204" pitchFamily="34" charset="0"/>
                        </a:rPr>
                        <a:t>Stajyer Öğrenciler - Staj ve Uygulamalı Ders yaptıkları kurumlar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Staj Yönergesi Gereği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Staj Evrakının Zamanında </a:t>
                      </a:r>
                      <a:r>
                        <a:rPr lang="tr-TR" sz="1200" b="0" i="0" u="none" strike="noStrike" dirty="0" err="1">
                          <a:solidFill>
                            <a:srgbClr val="000000"/>
                          </a:solidFill>
                          <a:effectLst/>
                          <a:latin typeface="Calibri" panose="020F0502020204030204" pitchFamily="34" charset="0"/>
                        </a:rPr>
                        <a:t>İletilmesi,Sigorta</a:t>
                      </a:r>
                      <a:r>
                        <a:rPr lang="tr-TR" sz="1200" b="0" i="0" u="none" strike="noStrike" dirty="0">
                          <a:solidFill>
                            <a:srgbClr val="000000"/>
                          </a:solidFill>
                          <a:effectLst/>
                          <a:latin typeface="Calibri" panose="020F0502020204030204" pitchFamily="34" charset="0"/>
                        </a:rPr>
                        <a:t> İşlemlerinin Doğru Yapılması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tr-TR" sz="1200" b="0" i="0" u="none" strike="noStrike">
                          <a:solidFill>
                            <a:srgbClr val="000000"/>
                          </a:solidFill>
                          <a:effectLst/>
                          <a:latin typeface="Calibri" panose="020F0502020204030204" pitchFamily="34" charset="0"/>
                        </a:rPr>
                        <a:t>Uyumsoft</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Eğitim ve Danışmanlık Hizmetleri (İK ERP Programı)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Zamanında Ödeme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tr-TR" sz="1200" b="0" i="0" u="none" strike="noStrike" dirty="0" err="1">
                          <a:solidFill>
                            <a:srgbClr val="000000"/>
                          </a:solidFill>
                          <a:effectLst/>
                          <a:latin typeface="Calibri" panose="020F0502020204030204" pitchFamily="34" charset="0"/>
                        </a:rPr>
                        <a:t>Gülbenk</a:t>
                      </a:r>
                      <a:r>
                        <a:rPr lang="tr-TR" sz="1200" b="0" i="0" u="none" strike="noStrike" dirty="0">
                          <a:solidFill>
                            <a:srgbClr val="000000"/>
                          </a:solidFill>
                          <a:effectLst/>
                          <a:latin typeface="Calibri" panose="020F0502020204030204" pitchFamily="34" charset="0"/>
                        </a:rPr>
                        <a:t> Müşavirlik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Eğitim ve SGK Danışmanlık Hizmetleri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Zamanında Bilgi Paylaşımı ve Ödeme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tr-TR" sz="1200" b="0" i="0" u="none" strike="noStrike">
                          <a:solidFill>
                            <a:srgbClr val="000000"/>
                          </a:solidFill>
                          <a:effectLst/>
                          <a:latin typeface="Calibri" panose="020F0502020204030204" pitchFamily="34" charset="0"/>
                        </a:rPr>
                        <a:t>Antalya Organize Sanayi Bölge Müdürlüğü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Eğitim Hizmetleri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Zamanında Ödeme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bl>
          </a:graphicData>
        </a:graphic>
      </p:graphicFrame>
    </p:spTree>
    <p:extLst>
      <p:ext uri="{BB962C8B-B14F-4D97-AF65-F5344CB8AC3E}">
        <p14:creationId xmlns:p14="http://schemas.microsoft.com/office/powerpoint/2010/main" val="459836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1849069591"/>
              </p:ext>
            </p:extLst>
          </p:nvPr>
        </p:nvGraphicFramePr>
        <p:xfrm>
          <a:off x="2076429" y="1288031"/>
          <a:ext cx="5097936" cy="4758235"/>
        </p:xfrm>
        <a:graphic>
          <a:graphicData uri="http://schemas.openxmlformats.org/drawingml/2006/table">
            <a:tbl>
              <a:tblPr/>
              <a:tblGrid>
                <a:gridCol w="1631961">
                  <a:extLst>
                    <a:ext uri="{9D8B030D-6E8A-4147-A177-3AD203B41FA5}">
                      <a16:colId xmlns:a16="http://schemas.microsoft.com/office/drawing/2014/main" val="3918363564"/>
                    </a:ext>
                  </a:extLst>
                </a:gridCol>
                <a:gridCol w="1726198">
                  <a:extLst>
                    <a:ext uri="{9D8B030D-6E8A-4147-A177-3AD203B41FA5}">
                      <a16:colId xmlns:a16="http://schemas.microsoft.com/office/drawing/2014/main" val="1683979601"/>
                    </a:ext>
                  </a:extLst>
                </a:gridCol>
                <a:gridCol w="1739777">
                  <a:extLst>
                    <a:ext uri="{9D8B030D-6E8A-4147-A177-3AD203B41FA5}">
                      <a16:colId xmlns:a16="http://schemas.microsoft.com/office/drawing/2014/main" val="259245954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200" b="0" i="0" u="none" strike="noStrike" dirty="0">
                          <a:solidFill>
                            <a:srgbClr val="000000"/>
                          </a:solidFill>
                          <a:effectLst/>
                          <a:latin typeface="Calibri" panose="020F0502020204030204" pitchFamily="34" charset="0"/>
                        </a:rPr>
                        <a:t>İlgili Emniyet Müdürlükleri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Mevzuat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Zamanında hizmet sunma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30805041"/>
                  </a:ext>
                </a:extLst>
              </a:tr>
              <a:tr h="333432">
                <a:tc>
                  <a:txBody>
                    <a:bodyPr/>
                    <a:lstStyle/>
                    <a:p>
                      <a:pPr algn="ctr" fontAlgn="ctr"/>
                      <a:r>
                        <a:rPr lang="tr-TR" sz="1200" b="0" i="0" u="none" strike="noStrike" dirty="0">
                          <a:solidFill>
                            <a:srgbClr val="000000"/>
                          </a:solidFill>
                          <a:effectLst/>
                          <a:latin typeface="Calibri" panose="020F0502020204030204" pitchFamily="34" charset="0"/>
                        </a:rPr>
                        <a:t>Diğer Üniversiteler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Bilgi Alışverişi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Zamanında Bilgi Akışının Sağlanması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97492461"/>
                  </a:ext>
                </a:extLst>
              </a:tr>
              <a:tr h="333432">
                <a:tc>
                  <a:txBody>
                    <a:bodyPr/>
                    <a:lstStyle/>
                    <a:p>
                      <a:pPr algn="ctr" fontAlgn="ctr"/>
                      <a:r>
                        <a:rPr lang="tr-TR" sz="1200" b="0" i="0" u="none" strike="noStrike" dirty="0">
                          <a:solidFill>
                            <a:srgbClr val="000000"/>
                          </a:solidFill>
                          <a:effectLst/>
                          <a:latin typeface="Calibri" panose="020F0502020204030204" pitchFamily="34" charset="0"/>
                        </a:rPr>
                        <a:t>Akdeniz Üniversitesi ve Antalya'daki Diğer Vakıf Üniversiteleri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Bilgi Alışverişi, Çeşitli İşbirlikleri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Zamanında Bilgi Akışı ve Desteğin Sağlanması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94824209"/>
                  </a:ext>
                </a:extLst>
              </a:tr>
              <a:tr h="333432">
                <a:tc>
                  <a:txBody>
                    <a:bodyPr/>
                    <a:lstStyle/>
                    <a:p>
                      <a:pPr algn="ctr" fontAlgn="ctr"/>
                      <a:r>
                        <a:rPr lang="tr-TR" sz="1200" b="0" i="0" u="none" strike="noStrike" dirty="0">
                          <a:solidFill>
                            <a:srgbClr val="000000"/>
                          </a:solidFill>
                          <a:effectLst/>
                          <a:latin typeface="Calibri" panose="020F0502020204030204" pitchFamily="34" charset="0"/>
                        </a:rPr>
                        <a:t>Yükseköğretim Kalite Kurulu</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ABÜ İç Kalite Güvence Sisteminin oluşturulması ve ABÜ iç kalite güvencesinin artırılması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Düzenli olarak KİDR, Kurumsal Dış Değerlendirme ve Kurumsal Akreditasyon süreçlerinde işbirliği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200" b="0" i="0" u="none" strike="noStrike" dirty="0">
                          <a:solidFill>
                            <a:srgbClr val="000000"/>
                          </a:solidFill>
                          <a:effectLst/>
                          <a:latin typeface="Calibri" panose="020F0502020204030204" pitchFamily="34" charset="0"/>
                        </a:rPr>
                        <a:t>Bağımsız Akredite Denetim Kuruluşları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Bilgi/Mevzuat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Raporlama, Kalite Bünyesinde Faaliyet Gösterme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200" b="0" i="0" u="none" strike="noStrike">
                          <a:solidFill>
                            <a:srgbClr val="000000"/>
                          </a:solidFill>
                          <a:effectLst/>
                          <a:latin typeface="Calibri" panose="020F0502020204030204" pitchFamily="34" charset="0"/>
                        </a:rPr>
                        <a:t>Kariyer Merkezi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Bilgi Alışverişi, Çeşitli İşbirlikleri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Zamanında Bilgi Akışı ve Desteğin Sağlanması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tr-TR" sz="1200" b="0" i="0" u="none" strike="noStrike">
                          <a:solidFill>
                            <a:srgbClr val="000000"/>
                          </a:solidFill>
                          <a:effectLst/>
                          <a:latin typeface="Calibri" panose="020F0502020204030204" pitchFamily="34" charset="0"/>
                        </a:rPr>
                        <a:t>Sağlık Bakanlığı </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Mevzuat/Hizmet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Kanunlara uygunluk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3432">
                <a:tc>
                  <a:txBody>
                    <a:bodyPr/>
                    <a:lstStyle/>
                    <a:p>
                      <a:pPr algn="ctr" fontAlgn="ctr"/>
                      <a:r>
                        <a:rPr lang="tr-TR" sz="1200" b="0" i="0" u="none" strike="noStrike">
                          <a:solidFill>
                            <a:srgbClr val="000000"/>
                          </a:solidFill>
                          <a:effectLst/>
                          <a:latin typeface="Calibri" panose="020F0502020204030204" pitchFamily="34" charset="0"/>
                        </a:rPr>
                        <a:t>Aile, Çalışma ve Sosyal Hizmetler Bakanlığı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Mevzuat/Hizmet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Kanunlara uygunluk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tr-TR" sz="1200" b="0" i="0" u="none" strike="noStrike">
                          <a:solidFill>
                            <a:srgbClr val="000000"/>
                          </a:solidFill>
                          <a:effectLst/>
                          <a:latin typeface="Calibri" panose="020F0502020204030204" pitchFamily="34" charset="0"/>
                        </a:rPr>
                        <a:t>ABU Mezunları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a:solidFill>
                            <a:srgbClr val="000000"/>
                          </a:solidFill>
                          <a:effectLst/>
                          <a:latin typeface="Calibri" panose="020F0502020204030204" pitchFamily="34" charset="0"/>
                        </a:rPr>
                        <a:t>Hizmet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İş Başvuruları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bl>
          </a:graphicData>
        </a:graphic>
      </p:graphicFrame>
    </p:spTree>
    <p:extLst>
      <p:ext uri="{BB962C8B-B14F-4D97-AF65-F5344CB8AC3E}">
        <p14:creationId xmlns:p14="http://schemas.microsoft.com/office/powerpoint/2010/main" val="1912830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2456690953"/>
              </p:ext>
            </p:extLst>
          </p:nvPr>
        </p:nvGraphicFramePr>
        <p:xfrm>
          <a:off x="1696178" y="1385081"/>
          <a:ext cx="5472441" cy="4851780"/>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912642">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313046">
                <a:tc>
                  <a:txBody>
                    <a:bodyPr/>
                    <a:lstStyle/>
                    <a:p>
                      <a:pPr algn="ctr" fontAlgn="ctr"/>
                      <a:r>
                        <a:rPr lang="tr-TR" sz="1400" b="0" i="0" u="none" strike="noStrike" dirty="0" smtClean="0">
                          <a:solidFill>
                            <a:srgbClr val="000000"/>
                          </a:solidFill>
                          <a:effectLst/>
                          <a:latin typeface="Calibri" panose="020F0502020204030204" pitchFamily="34" charset="0"/>
                        </a:rPr>
                        <a:t>Bilgisayar</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Adet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5</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smtClean="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313046">
                <a:tc>
                  <a:txBody>
                    <a:bodyPr/>
                    <a:lstStyle/>
                    <a:p>
                      <a:pPr algn="ctr" fontAlgn="ctr"/>
                      <a:r>
                        <a:rPr lang="tr-TR" sz="1400" b="0" i="0" u="none" strike="noStrike" dirty="0" smtClean="0">
                          <a:solidFill>
                            <a:srgbClr val="000000"/>
                          </a:solidFill>
                          <a:effectLst/>
                          <a:latin typeface="Calibri" panose="020F0502020204030204" pitchFamily="34" charset="0"/>
                        </a:rPr>
                        <a:t>Yazıcı</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Adet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1313046">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Tarayıcı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Adet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323894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570007" y="344252"/>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4E4BC37B-8B6C-4421-8472-B24C6619D2F1}"/>
              </a:ext>
            </a:extLst>
          </p:cNvPr>
          <p:cNvGraphicFramePr>
            <a:graphicFrameLocks noGrp="1"/>
          </p:cNvGraphicFramePr>
          <p:nvPr>
            <p:extLst>
              <p:ext uri="{D42A27DB-BD31-4B8C-83A1-F6EECF244321}">
                <p14:modId xmlns:p14="http://schemas.microsoft.com/office/powerpoint/2010/main" val="96839457"/>
              </p:ext>
            </p:extLst>
          </p:nvPr>
        </p:nvGraphicFramePr>
        <p:xfrm>
          <a:off x="1696178" y="1385082"/>
          <a:ext cx="5472441" cy="4007783"/>
        </p:xfrm>
        <a:graphic>
          <a:graphicData uri="http://schemas.openxmlformats.org/drawingml/2006/table">
            <a:tbl>
              <a:tblPr/>
              <a:tblGrid>
                <a:gridCol w="1140807">
                  <a:extLst>
                    <a:ext uri="{9D8B030D-6E8A-4147-A177-3AD203B41FA5}">
                      <a16:colId xmlns:a16="http://schemas.microsoft.com/office/drawing/2014/main" val="3918363564"/>
                    </a:ext>
                  </a:extLst>
                </a:gridCol>
                <a:gridCol w="1001700">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964169">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925874">
                <a:tc>
                  <a:txBody>
                    <a:bodyPr/>
                    <a:lstStyle/>
                    <a:p>
                      <a:pPr algn="ctr" fontAlgn="ctr"/>
                      <a:r>
                        <a:rPr lang="tr-TR" sz="1400" b="0" i="0" u="none" strike="noStrike" dirty="0" err="1" smtClean="0">
                          <a:solidFill>
                            <a:srgbClr val="000000"/>
                          </a:solidFill>
                          <a:effectLst/>
                          <a:latin typeface="Calibri" panose="020F0502020204030204" pitchFamily="34" charset="0"/>
                        </a:rPr>
                        <a:t>Uyumsoft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191866">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Logo Bordro Plus</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925874">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err="1" smtClean="0">
                          <a:solidFill>
                            <a:srgbClr val="000000"/>
                          </a:solidFill>
                          <a:effectLst/>
                          <a:latin typeface="Calibri" panose="020F0502020204030204" pitchFamily="34" charset="0"/>
                        </a:rPr>
                        <a:t>Datasoft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15901657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706</TotalTime>
  <Words>1442</Words>
  <Application>Microsoft Office PowerPoint</Application>
  <PresentationFormat>Ekran Gösterisi (4:3)</PresentationFormat>
  <Paragraphs>254</Paragraphs>
  <Slides>20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20</vt:i4>
      </vt:variant>
    </vt:vector>
  </HeadingPairs>
  <TitlesOfParts>
    <vt:vector size="27" baseType="lpstr">
      <vt:lpstr>Arial</vt:lpstr>
      <vt:lpstr>Calibri</vt:lpstr>
      <vt:lpstr>Calibri Light</vt:lpstr>
      <vt:lpstr>Tahoma</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Sefa FURUNCU</cp:lastModifiedBy>
  <cp:revision>83</cp:revision>
  <dcterms:created xsi:type="dcterms:W3CDTF">2020-01-20T10:44:30Z</dcterms:created>
  <dcterms:modified xsi:type="dcterms:W3CDTF">2024-05-28T12:41:26Z</dcterms:modified>
</cp:coreProperties>
</file>