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8" r:id="rId3"/>
    <p:sldId id="365" r:id="rId4"/>
    <p:sldId id="366" r:id="rId5"/>
    <p:sldId id="367" r:id="rId6"/>
    <p:sldId id="346" r:id="rId7"/>
    <p:sldId id="369" r:id="rId8"/>
    <p:sldId id="320" r:id="rId9"/>
    <p:sldId id="363" r:id="rId10"/>
    <p:sldId id="364" r:id="rId11"/>
    <p:sldId id="386" r:id="rId12"/>
    <p:sldId id="387" r:id="rId13"/>
    <p:sldId id="379" r:id="rId14"/>
    <p:sldId id="285" r:id="rId15"/>
    <p:sldId id="380" r:id="rId16"/>
    <p:sldId id="381" r:id="rId17"/>
    <p:sldId id="382" r:id="rId18"/>
    <p:sldId id="383" r:id="rId19"/>
    <p:sldId id="371" r:id="rId20"/>
    <p:sldId id="372" r:id="rId21"/>
    <p:sldId id="374" r:id="rId22"/>
    <p:sldId id="384" r:id="rId23"/>
    <p:sldId id="375" r:id="rId24"/>
    <p:sldId id="376" r:id="rId25"/>
    <p:sldId id="377" r:id="rId26"/>
    <p:sldId id="378" r:id="rId27"/>
    <p:sldId id="388" r:id="rId28"/>
    <p:sldId id="357" r:id="rId29"/>
    <p:sldId id="362" r:id="rId30"/>
    <p:sldId id="361" r:id="rId31"/>
    <p:sldId id="3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65"/>
            <p14:sldId id="366"/>
            <p14:sldId id="367"/>
            <p14:sldId id="346"/>
            <p14:sldId id="369"/>
            <p14:sldId id="320"/>
            <p14:sldId id="363"/>
            <p14:sldId id="364"/>
            <p14:sldId id="386"/>
            <p14:sldId id="387"/>
            <p14:sldId id="379"/>
            <p14:sldId id="285"/>
            <p14:sldId id="380"/>
            <p14:sldId id="381"/>
            <p14:sldId id="382"/>
            <p14:sldId id="383"/>
            <p14:sldId id="371"/>
            <p14:sldId id="372"/>
            <p14:sldId id="374"/>
            <p14:sldId id="384"/>
            <p14:sldId id="375"/>
            <p14:sldId id="376"/>
            <p14:sldId id="377"/>
            <p14:sldId id="378"/>
            <p14:sldId id="388"/>
            <p14:sldId id="357"/>
            <p14:sldId id="362"/>
            <p14:sldId id="361"/>
            <p14:sldId id="3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al__ma_Sayfas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_al__ma_Sayfas_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_al__ma_Sayfas_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_al__ma_Sayfas_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_al__ma_Sayfas_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_al__ma_Sayfas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0.85650000000000004</c:v>
                </c:pt>
                <c:pt idx="1">
                  <c:v>0.85699999999999998</c:v>
                </c:pt>
                <c:pt idx="2">
                  <c:v>0.72199999999999998</c:v>
                </c:pt>
                <c:pt idx="3">
                  <c:v>0.81183333333333341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4-438C-91E5-380D3EC1B1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0.86029999999999995</c:v>
                </c:pt>
                <c:pt idx="1">
                  <c:v>0.9204</c:v>
                </c:pt>
                <c:pt idx="2">
                  <c:v>0.78239999999999998</c:v>
                </c:pt>
                <c:pt idx="3">
                  <c:v>0.85436666666666661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2-4953-9523-F6E481367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0.88290000000000002</c:v>
                </c:pt>
                <c:pt idx="1">
                  <c:v>0.94899999999999995</c:v>
                </c:pt>
                <c:pt idx="2">
                  <c:v>0.90010000000000001</c:v>
                </c:pt>
                <c:pt idx="3">
                  <c:v>0.91066666666666674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04-4B30-9679-4FE3DCF648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0.84870000000000001</c:v>
                </c:pt>
                <c:pt idx="1">
                  <c:v>0.86580000000000001</c:v>
                </c:pt>
                <c:pt idx="2">
                  <c:v>0.81399999999999995</c:v>
                </c:pt>
                <c:pt idx="3">
                  <c:v>0.84283333333333343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9-4744-A800-1EEACC53A3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0.87339999999999995</c:v>
                </c:pt>
                <c:pt idx="1">
                  <c:v>0.93379999999999996</c:v>
                </c:pt>
                <c:pt idx="2">
                  <c:v>0.88300000000000001</c:v>
                </c:pt>
                <c:pt idx="3">
                  <c:v>0.89673333333333327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A-4AD1-94C0-C020FA282F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0.82750000000000001</c:v>
                </c:pt>
                <c:pt idx="1">
                  <c:v>0.90690000000000004</c:v>
                </c:pt>
                <c:pt idx="2">
                  <c:v>0.77500000000000002</c:v>
                </c:pt>
                <c:pt idx="3">
                  <c:v>0.83646666666666658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F-4D66-89E3-EAC51CE55B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İDARİ!$A$97:$A$100</c:f>
              <c:strCache>
                <c:ptCount val="4"/>
                <c:pt idx="0">
                  <c:v>İDARİ</c:v>
                </c:pt>
                <c:pt idx="1">
                  <c:v>AKADEMİ</c:v>
                </c:pt>
                <c:pt idx="2">
                  <c:v>ÖĞRENCİ</c:v>
                </c:pt>
                <c:pt idx="3">
                  <c:v>ORTALAMA</c:v>
                </c:pt>
              </c:strCache>
            </c:strRef>
          </c:cat>
          <c:val>
            <c:numRef>
              <c:f>İDARİ!$B$97:$B$100</c:f>
              <c:numCache>
                <c:formatCode>0.00%</c:formatCode>
                <c:ptCount val="4"/>
                <c:pt idx="0">
                  <c:v>0.84199999999999997</c:v>
                </c:pt>
                <c:pt idx="1">
                  <c:v>0.90090000000000003</c:v>
                </c:pt>
                <c:pt idx="2">
                  <c:v>0.82399999999999995</c:v>
                </c:pt>
                <c:pt idx="3">
                  <c:v>0.85563333333333336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E-4A76-BF7F-2939C51812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İDARİ!$A$97:$A$99</c:f>
              <c:strCache>
                <c:ptCount val="3"/>
                <c:pt idx="0">
                  <c:v>İDARİ</c:v>
                </c:pt>
                <c:pt idx="1">
                  <c:v>AKADEMİ</c:v>
                </c:pt>
                <c:pt idx="2">
                  <c:v>ORTALAMA</c:v>
                </c:pt>
              </c:strCache>
            </c:strRef>
          </c:cat>
          <c:val>
            <c:numRef>
              <c:f>İDARİ!$B$97:$B$99</c:f>
              <c:numCache>
                <c:formatCode>0.00%</c:formatCode>
                <c:ptCount val="3"/>
                <c:pt idx="0">
                  <c:v>0.70830000000000004</c:v>
                </c:pt>
                <c:pt idx="1">
                  <c:v>0.89580000000000004</c:v>
                </c:pt>
                <c:pt idx="2">
                  <c:v>0.80205000000000004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9-4322-B1A6-99C15F2E9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4015215"/>
        <c:axId val="2074011055"/>
        <c:axId val="0"/>
      </c:bar3DChart>
      <c:catAx>
        <c:axId val="207401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1055"/>
        <c:crosses val="autoZero"/>
        <c:auto val="1"/>
        <c:lblAlgn val="ctr"/>
        <c:lblOffset val="100"/>
        <c:noMultiLvlLbl val="0"/>
      </c:catAx>
      <c:valAx>
        <c:axId val="207401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7401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845128" y="5530993"/>
            <a:ext cx="5525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 smtClean="0">
                <a:solidFill>
                  <a:schemeClr val="accent5">
                    <a:lumMod val="50000"/>
                  </a:schemeClr>
                </a:solidFill>
              </a:rPr>
              <a:t>İDARİ VE DESTEK HİZMETLERİ MÜDÜRLÜĞÜ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</a:t>
            </a:r>
            <a:r>
              <a:rPr lang="tr-TR" sz="3200" b="1" spc="5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endParaRPr lang="tr-TR" sz="3200" b="1" spc="50" smtClean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o 66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41230"/>
              </p:ext>
            </p:extLst>
          </p:nvPr>
        </p:nvGraphicFramePr>
        <p:xfrm>
          <a:off x="88490" y="1401020"/>
          <a:ext cx="8843074" cy="1796177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957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9775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473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Terazisi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Klima gazlarında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asılan gazın miktarının ölçülmesi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Yatar Daire Makinesi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Marangoz işleri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972296"/>
              </p:ext>
            </p:extLst>
          </p:nvPr>
        </p:nvGraphicFramePr>
        <p:xfrm>
          <a:off x="126277" y="1318744"/>
          <a:ext cx="8765795" cy="5042072"/>
        </p:xfrm>
        <a:graphic>
          <a:graphicData uri="http://schemas.openxmlformats.org/drawingml/2006/table">
            <a:tbl>
              <a:tblPr/>
              <a:tblGrid>
                <a:gridCol w="1667789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764093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777971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7967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11634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 analizi yapılamıyor. Taleplerde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sınıflandırma ve numaralandırma yapılamıyor.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9236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Misafirhane Hizmetleri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Misafirhane Yazılım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Giriş çıkışların sistematik takibi. Kişisel verilerin korunumu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0710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Sıcaklık Takip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 manuel yapılmaktadır.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952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Kontrol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Kontrol listelerinin dijital sisteme dönüştürülmesi.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9522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Peyzaj Sistemi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Otomatik Sulama Sistemi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Alanın genişlemesi,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iş gücünün yetmemesi ve su kaynağının iyi yönetilmesi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89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46090"/>
              </p:ext>
            </p:extLst>
          </p:nvPr>
        </p:nvGraphicFramePr>
        <p:xfrm>
          <a:off x="99178" y="1385082"/>
          <a:ext cx="8324385" cy="4632169"/>
        </p:xfrm>
        <a:graphic>
          <a:graphicData uri="http://schemas.openxmlformats.org/drawingml/2006/table">
            <a:tbl>
              <a:tblPr/>
              <a:tblGrid>
                <a:gridCol w="1583806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675262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335052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041826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688439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Bahçıvan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Alanın genişlemesi, iş gücünün yetmemesi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Personeli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Hizmetleri Birimi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Personel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Sosyal alanda personelin yeterli gelmemesi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Personel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Hizmetleri Birimi </a:t>
                      </a:r>
                    </a:p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Ses-Işık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Kurumun büyümesi ile iş gücünün yetmemesi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Garson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Çekimi, etkinlik, organizasyonlar nedeniyle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Soğuk Aşçı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 personelin görev değişikliği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8115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Controller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Muhasebe Müdürlüğü- Yemekhane Hizmetleri Birimi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yükü ve iş bilgisi, doğru maliyet hesaplamasının yapılabilmesi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40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tr-TR" dirty="0" smtClean="0"/>
              <a:t>1</a:t>
            </a: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38918"/>
              </p:ext>
            </p:extLst>
          </p:nvPr>
        </p:nvGraphicFramePr>
        <p:xfrm>
          <a:off x="545122" y="1801446"/>
          <a:ext cx="8203223" cy="202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Z1- Yemekhaneye özel çalışacak aracın olmaması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01.09.2023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Müdürlüğü- Yemekhane Hizmetleri Birimi- Ulaşım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2023-2024 İdari ve Destek Hizmetleri Müdürlüğü bütçesine dahil edilerek Üst Yönetim onayına sunulacak.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03584"/>
              </p:ext>
            </p:extLst>
          </p:nvPr>
        </p:nvGraphicFramePr>
        <p:xfrm>
          <a:off x="533400" y="4159052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Z2-Yemekhane alanının beğenilmemesi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01.09.2023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Yemekhane Hizmetleri Birimi- 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Dekorasyon çalışmaları yapılmaya devam edilecektir.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6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8865"/>
              </p:ext>
            </p:extLst>
          </p:nvPr>
        </p:nvGraphicFramePr>
        <p:xfrm>
          <a:off x="545122" y="1801446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Z3- Fiziki iş gücü ile çalışan personellerin iş sonrası kişisel temizlik ve bakım alanlarının yetersiz olması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1.07.2023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A Blok zemin kata personel için giyinme ve duş alanı oluşturuldu.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335697"/>
              </p:ext>
            </p:extLst>
          </p:nvPr>
        </p:nvGraphicFramePr>
        <p:xfrm>
          <a:off x="545122" y="3983824"/>
          <a:ext cx="8203223" cy="2021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Z4-Depolama alanlarının yetersiz olması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25.12.2024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Müdürlüğü- Yemekhane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2023-2024 İdari ve Destek Hizmetleri Müdürlüğü bütçesine dahil edilerek Üst Yönetim onayına sunulacak.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88511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Z5- Talep sisteminden detaylı veri alınamamaktadır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01.02.2024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Bilgi İşlem Müdürlüğü 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Bilgi İşlem Müdürlüğü Tarafından Talep Sisteminin Oluşturulması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210825"/>
              </p:ext>
            </p:extLst>
          </p:nvPr>
        </p:nvGraphicFramePr>
        <p:xfrm>
          <a:off x="545122" y="3983824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F5- Yeşillendirilebilir potansiyel alan varlığı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31.08.2023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Bahçe Bakım ve Peyzaj Hizmetleri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Kütüphane Arkası ve B blok çevresinin yeşillendirilmesi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4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57035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T6-Birimlere taleplerin telefon ve mail ile iletilmesi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01.09.2023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İdari ve Destek Hizmetleri Müdürlüğü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İşleyiş maili gönderilecektir.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3466"/>
              </p:ext>
            </p:extLst>
          </p:nvPr>
        </p:nvGraphicFramePr>
        <p:xfrm>
          <a:off x="545122" y="3983824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T9-Gıda Sabotajı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Yemekhane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Hizmetleri Birimi</a:t>
                      </a:r>
                      <a:endParaRPr lang="tr-TR" dirty="0" smtClean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Gıda Mühendisi ve Aşçıbaşı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Teknik Kontrolleri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06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18473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Projeksiyon Cihazı Arızalanması 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kontroller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66366"/>
              </p:ext>
            </p:extLst>
          </p:nvPr>
        </p:nvGraphicFramePr>
        <p:xfrm>
          <a:off x="545122" y="3983824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Birim Personelinin Kontroller yada Acil Müdahaleler Sırasında Yaralanması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Teknik Hizmetler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ISG koruyucu malzemelerin kullanımı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667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31483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Otopark alanında kaza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Güvenlik Hizmetleri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Güvenlik Hizmetleri Birimi Kontrolleri- Kamera kontrolleri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19250"/>
              </p:ext>
            </p:extLst>
          </p:nvPr>
        </p:nvGraphicFramePr>
        <p:xfrm>
          <a:off x="545122" y="3983824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Hırsızlık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Güvenlik Hizmetleri</a:t>
                      </a:r>
                      <a:r>
                        <a:rPr lang="tr-TR" baseline="0" dirty="0" smtClean="0">
                          <a:solidFill>
                            <a:srgbClr val="0F2303"/>
                          </a:solidFill>
                        </a:rPr>
                        <a:t> Birimi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Güvenlik Hizmetleri Birimi Kontrolleri- Kamera kontrolleri</a:t>
                      </a:r>
                      <a:endParaRPr lang="tr-TR" dirty="0">
                        <a:solidFill>
                          <a:srgbClr val="0F2303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02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İdari ve Destek Hizmetleri Müdürlüğü 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%88,21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373085"/>
              </p:ext>
            </p:extLst>
          </p:nvPr>
        </p:nvGraphicFramePr>
        <p:xfrm>
          <a:off x="577272" y="2427912"/>
          <a:ext cx="6880207" cy="387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936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490637" y="3872861"/>
            <a:ext cx="83529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just"/>
            <a:r>
              <a:rPr lang="tr-TR" b="1" dirty="0">
                <a:solidFill>
                  <a:srgbClr val="0F2303"/>
                </a:solidFill>
              </a:rPr>
              <a:t>Departmanın görev tanımlarına bağlı, Üniversitenin menfaatlerini ön planda tutarak; hesap verilebilir, adil, ilkeli, teknolojik gelişmelerden yararlanarak hizmet vermek. </a:t>
            </a:r>
          </a:p>
          <a:p>
            <a:pPr algn="just"/>
            <a:r>
              <a:rPr lang="tr-TR" b="1" dirty="0">
                <a:solidFill>
                  <a:srgbClr val="0F2303"/>
                </a:solidFill>
              </a:rPr>
              <a:t>Üniversitenin diğer birimleri ile koordinasyon içerisinde çalışarak, bu birimlerin görevlerini sorunsuz yerine getirebilmeleri için en üst düzeyde destek veren bir departman olmak.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90637" y="2027129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 fontAlgn="base">
              <a:spcAft>
                <a:spcPts val="0"/>
              </a:spcAft>
            </a:pPr>
            <a:r>
              <a:rPr lang="tr-TR" b="1" smtClean="0">
                <a:solidFill>
                  <a:srgbClr val="0C0D0D"/>
                </a:solidFill>
                <a:ea typeface="Times New Roman" panose="02020603050405020304" pitchFamily="18" charset="0"/>
              </a:rPr>
              <a:t>Üniversitemizin </a:t>
            </a:r>
            <a:r>
              <a:rPr lang="tr-TR" b="1" dirty="0">
                <a:solidFill>
                  <a:srgbClr val="0C0D0D"/>
                </a:solidFill>
                <a:ea typeface="Times New Roman" panose="02020603050405020304" pitchFamily="18" charset="0"/>
              </a:rPr>
              <a:t>misyonu ile uyumlu; kaynakların verimli, etkin ve şeffaf şekilde kullanımını gerçekleştirerek,</a:t>
            </a:r>
          </a:p>
          <a:p>
            <a:pPr algn="just" fontAlgn="base"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ea typeface="Times New Roman" panose="02020603050405020304" pitchFamily="18" charset="0"/>
              </a:rPr>
              <a:t>Hizmet verdiğimiz tüm birimlerin memnuniyetini sağlamak için araştırma ve geliştirme faaliyetlerini yürütmek.</a:t>
            </a: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Yemekhane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85,44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188360"/>
              </p:ext>
            </p:extLst>
          </p:nvPr>
        </p:nvGraphicFramePr>
        <p:xfrm>
          <a:off x="577272" y="2427913"/>
          <a:ext cx="6803241" cy="318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936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Temizlik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91,07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03259"/>
              </p:ext>
            </p:extLst>
          </p:nvPr>
        </p:nvGraphicFramePr>
        <p:xfrm>
          <a:off x="577272" y="2427913"/>
          <a:ext cx="6880207" cy="377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635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Teknik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84,28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94524"/>
              </p:ext>
            </p:extLst>
          </p:nvPr>
        </p:nvGraphicFramePr>
        <p:xfrm>
          <a:off x="577272" y="2427913"/>
          <a:ext cx="6880207" cy="386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2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Güvenlik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% 89,67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469132"/>
              </p:ext>
            </p:extLst>
          </p:nvPr>
        </p:nvGraphicFramePr>
        <p:xfrm>
          <a:off x="577272" y="2427913"/>
          <a:ext cx="6880207" cy="372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5449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Ulaşım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83,65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93507"/>
              </p:ext>
            </p:extLst>
          </p:nvPr>
        </p:nvGraphicFramePr>
        <p:xfrm>
          <a:off x="577272" y="2427912"/>
          <a:ext cx="6880207" cy="379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2907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77273" y="1431946"/>
            <a:ext cx="4572000" cy="838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b="1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Bahçe Bakım ve Peyzaj Hizmetleri Birimi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tr-TR" kern="0" dirty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Genel Memnuniyet Ortalaması : </a:t>
            </a:r>
            <a:r>
              <a:rPr lang="tr-TR" kern="0" dirty="0" smtClean="0">
                <a:solidFill>
                  <a:srgbClr val="0F230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85,56</a:t>
            </a:r>
            <a:endParaRPr lang="tr-TR" b="1" kern="0" dirty="0">
              <a:solidFill>
                <a:srgbClr val="0F2303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05439"/>
              </p:ext>
            </p:extLst>
          </p:nvPr>
        </p:nvGraphicFramePr>
        <p:xfrm>
          <a:off x="577272" y="2427913"/>
          <a:ext cx="6880207" cy="416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73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577273" y="14319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rgbClr val="0F2303"/>
                </a:solidFill>
              </a:rPr>
              <a:t>Misafirhane Hizmetleri Birimi</a:t>
            </a:r>
            <a:endParaRPr lang="tr-TR" dirty="0">
              <a:solidFill>
                <a:srgbClr val="0F2303"/>
              </a:solidFill>
            </a:endParaRPr>
          </a:p>
          <a:p>
            <a:r>
              <a:rPr lang="tr-TR" dirty="0">
                <a:solidFill>
                  <a:srgbClr val="0F2303"/>
                </a:solidFill>
              </a:rPr>
              <a:t>Genel Memnuniyet Ortalaması : </a:t>
            </a:r>
            <a:r>
              <a:rPr lang="tr-TR" dirty="0" smtClean="0">
                <a:solidFill>
                  <a:srgbClr val="0F2303"/>
                </a:solidFill>
              </a:rPr>
              <a:t>% 80,21</a:t>
            </a:r>
            <a:endParaRPr lang="tr-TR" dirty="0">
              <a:solidFill>
                <a:srgbClr val="0F2303"/>
              </a:solidFill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566782"/>
              </p:ext>
            </p:extLst>
          </p:nvPr>
        </p:nvGraphicFramePr>
        <p:xfrm>
          <a:off x="577272" y="2235295"/>
          <a:ext cx="6880207" cy="415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25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1861667"/>
          <a:ext cx="8631223" cy="4711752"/>
        </p:xfrm>
        <a:graphic>
          <a:graphicData uri="http://schemas.openxmlformats.org/drawingml/2006/table">
            <a:tbl>
              <a:tblPr/>
              <a:tblGrid>
                <a:gridCol w="244502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3240611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945584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5505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Kişisel Bardakların Yıkanmaması (Şikayet)</a:t>
                      </a:r>
                      <a:endParaRPr lang="tr-TR" sz="1000" b="1" kern="1200" dirty="0" smtClean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Çay ocaklarındaki kişisel bardaklar ikram servisi personellerimizin iş yükünü artırdığından ve çalışılan alanda yer sorununa neden olduğundan kişisel bardakların çay ocaklarında yıkanmamasını ve bırakılmaması önemle rica ederiz.</a:t>
                      </a:r>
                      <a:b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Bununla birlikte, hijyen kurallarına uymak açısından mutfakta bulunan kase ve tabaklar ile kedilere mama verilmemesini, yemekhane ekipmanlarının ofislere götürülmemesi/ekipmanların çay ocaklarına bırakılmamasını önemle rica ederiz.’’ maili Rektörlük tarafından iletilmiştir.</a:t>
                      </a:r>
                      <a:b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Şikayet kapatılmıştır.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Çorbalarda</a:t>
                      </a:r>
                      <a:r>
                        <a:rPr lang="tr-TR" sz="1000" b="0" i="0" u="none" strike="noStrike" baseline="0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000" b="0" i="0" u="none" strike="noStrike" baseline="0" dirty="0" err="1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bulyon</a:t>
                      </a:r>
                      <a:r>
                        <a:rPr lang="tr-TR" sz="1000" b="0" i="0" u="none" strike="noStrike" baseline="0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kullanımı </a:t>
                      </a:r>
                      <a:r>
                        <a:rPr lang="tr-TR" sz="1000" b="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(Şikayet)</a:t>
                      </a:r>
                      <a:endParaRPr lang="tr-TR" sz="1000" b="1" kern="1200" dirty="0" smtClean="0">
                        <a:solidFill>
                          <a:srgbClr val="0F230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kern="1200" dirty="0" err="1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Bulyon</a:t>
                      </a:r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gibi tat ve kıvam arttırıcı ürünlerin kullanımı sınırlandırılmıştır.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Şikayet kapatılmıştır.</a:t>
                      </a:r>
                    </a:p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Tost içerikleri,</a:t>
                      </a:r>
                      <a:r>
                        <a:rPr lang="tr-TR" sz="1000" b="0" i="0" u="none" strike="noStrike" baseline="0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çarşı tuvalet temizliği </a:t>
                      </a:r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(Öneri)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Müdürlüğümüzce değerlendirmeye alınmış, ürün yetersizliği ve tost içerikleri ile ilgili sorunu/önerisi Çarşı işletmecisine iletilmiştir.</a:t>
                      </a:r>
                    </a:p>
                    <a:p>
                      <a:pPr algn="l"/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Tuvaletler ile ilgili sorun Temizlik Hizmetleri Şefi ile görüşülmüş, görevli personel konu ile ilgili uyarılmıştır</a:t>
                      </a:r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Öneri için aksiyon gerçekleştirilmiştir.</a:t>
                      </a:r>
                      <a:r>
                        <a:rPr lang="tr-TR" sz="10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Ortak kullanımda olan su sebillerinin kaldırılması (Öneri)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kern="1200" dirty="0" smtClean="0">
                          <a:solidFill>
                            <a:srgbClr val="0F230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Salgın önlemleri gereğince ortak kullanımı içeren ve hala bulaş faktörü riskini barındıran uygulamaların hayata geçirilmesi, kişilerin sağlığı açısından uygun olmaması sebebiyle ilgili öneri formu için aksiyon alınmayacaktır.</a:t>
                      </a:r>
                    </a:p>
                    <a:p>
                      <a:pPr algn="l" fontAlgn="ctr"/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Öneri ile ilgili aksiyon alınmamıştır.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77823"/>
                  </a:ext>
                </a:extLst>
              </a:tr>
              <a:tr h="4766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err="1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Vegan-Glutensiz</a:t>
                      </a:r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ürün satışının da çarşıda gerçekleştirilmesi (Öneri)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Ürünlerin temini ve satışı ile</a:t>
                      </a:r>
                      <a:r>
                        <a:rPr lang="tr-TR" sz="1000" b="0" i="0" u="none" strike="noStrike" baseline="0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ilgili Çarşı işletmecisi ile görüşülmüştür. 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000" b="0" i="0" u="none" strike="noStrike" dirty="0" smtClean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Öneri için aksiyon gerçekleştirilmiştir. </a:t>
                      </a:r>
                    </a:p>
                    <a:p>
                      <a:pPr algn="l" fontAlgn="ctr"/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968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69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62412"/>
              </p:ext>
            </p:extLst>
          </p:nvPr>
        </p:nvGraphicFramePr>
        <p:xfrm>
          <a:off x="251520" y="1735239"/>
          <a:ext cx="7844457" cy="4917490"/>
        </p:xfrm>
        <a:graphic>
          <a:graphicData uri="http://schemas.openxmlformats.org/drawingml/2006/table">
            <a:tbl>
              <a:tblPr/>
              <a:tblGrid>
                <a:gridCol w="1558164">
                  <a:extLst>
                    <a:ext uri="{9D8B030D-6E8A-4147-A177-3AD203B41FA5}">
                      <a16:colId xmlns:a16="http://schemas.microsoft.com/office/drawing/2014/main" val="2446963601"/>
                    </a:ext>
                  </a:extLst>
                </a:gridCol>
                <a:gridCol w="676907">
                  <a:extLst>
                    <a:ext uri="{9D8B030D-6E8A-4147-A177-3AD203B41FA5}">
                      <a16:colId xmlns:a16="http://schemas.microsoft.com/office/drawing/2014/main" val="3373320768"/>
                    </a:ext>
                  </a:extLst>
                </a:gridCol>
                <a:gridCol w="817397">
                  <a:extLst>
                    <a:ext uri="{9D8B030D-6E8A-4147-A177-3AD203B41FA5}">
                      <a16:colId xmlns:a16="http://schemas.microsoft.com/office/drawing/2014/main" val="1738044423"/>
                    </a:ext>
                  </a:extLst>
                </a:gridCol>
                <a:gridCol w="567069">
                  <a:extLst>
                    <a:ext uri="{9D8B030D-6E8A-4147-A177-3AD203B41FA5}">
                      <a16:colId xmlns:a16="http://schemas.microsoft.com/office/drawing/2014/main" val="3222834152"/>
                    </a:ext>
                  </a:extLst>
                </a:gridCol>
                <a:gridCol w="574732">
                  <a:extLst>
                    <a:ext uri="{9D8B030D-6E8A-4147-A177-3AD203B41FA5}">
                      <a16:colId xmlns:a16="http://schemas.microsoft.com/office/drawing/2014/main" val="1309552245"/>
                    </a:ext>
                  </a:extLst>
                </a:gridCol>
                <a:gridCol w="1210769">
                  <a:extLst>
                    <a:ext uri="{9D8B030D-6E8A-4147-A177-3AD203B41FA5}">
                      <a16:colId xmlns:a16="http://schemas.microsoft.com/office/drawing/2014/main" val="941180783"/>
                    </a:ext>
                  </a:extLst>
                </a:gridCol>
                <a:gridCol w="574732">
                  <a:extLst>
                    <a:ext uri="{9D8B030D-6E8A-4147-A177-3AD203B41FA5}">
                      <a16:colId xmlns:a16="http://schemas.microsoft.com/office/drawing/2014/main" val="2496948789"/>
                    </a:ext>
                  </a:extLst>
                </a:gridCol>
                <a:gridCol w="523646">
                  <a:extLst>
                    <a:ext uri="{9D8B030D-6E8A-4147-A177-3AD203B41FA5}">
                      <a16:colId xmlns:a16="http://schemas.microsoft.com/office/drawing/2014/main" val="965552616"/>
                    </a:ext>
                  </a:extLst>
                </a:gridCol>
                <a:gridCol w="255436">
                  <a:extLst>
                    <a:ext uri="{9D8B030D-6E8A-4147-A177-3AD203B41FA5}">
                      <a16:colId xmlns:a16="http://schemas.microsoft.com/office/drawing/2014/main" val="524485933"/>
                    </a:ext>
                  </a:extLst>
                </a:gridCol>
                <a:gridCol w="574732">
                  <a:extLst>
                    <a:ext uri="{9D8B030D-6E8A-4147-A177-3AD203B41FA5}">
                      <a16:colId xmlns:a16="http://schemas.microsoft.com/office/drawing/2014/main" val="1002994045"/>
                    </a:ext>
                  </a:extLst>
                </a:gridCol>
                <a:gridCol w="510873">
                  <a:extLst>
                    <a:ext uri="{9D8B030D-6E8A-4147-A177-3AD203B41FA5}">
                      <a16:colId xmlns:a16="http://schemas.microsoft.com/office/drawing/2014/main" val="1303210460"/>
                    </a:ext>
                  </a:extLst>
                </a:gridCol>
              </a:tblGrid>
              <a:tr h="13679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TARİH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DENETİMDE KARŞILAŞILAN KİŞİLER VE GÖREVLERİ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86649"/>
                  </a:ext>
                </a:extLst>
              </a:tr>
              <a:tr h="52784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21.03.2024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Ali ÇOBANOĞLU, Emel ÇOLAK, Yunus KIR, Merve ÇOBANOĞLU, Hasan OKUR, Tenzile TUNÇEL, Hasan Ali KIR, Özden ÇETİN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376148"/>
                  </a:ext>
                </a:extLst>
              </a:tr>
              <a:tr h="202411"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77740"/>
                  </a:ext>
                </a:extLst>
              </a:tr>
              <a:tr h="148689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TESPİT EDİLEN UYGUNSUZLUKLAR LLLL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979271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MAJOR BULGU SAYISI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467515"/>
                  </a:ext>
                </a:extLst>
              </a:tr>
              <a:tr h="996219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MİNÖR  BULGU SAYISI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No'ları: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4.1. - DH-SP-0001 de 5.6.4. Termin Süresinde Kapatılan DF Oranı hedefi belirlenen hedef tutmadığı için DF numarası alınması gerekiyordu. Df ve kök neden analizi formu görülememiştir </a:t>
                      </a:r>
                      <a:b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/>
                      </a:r>
                      <a:b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</a:b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8.5.2. - Taleplerin Sağlıklı bir şekilde analiz edilebilmesi içine İdari Destek Hizmetlerinin İhtiyacını karşılayabilecek bir talep sistemine ihtiyaç duyulmaktadır. Önce ki yıldan açılan minör kapatılmamıştır.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08549"/>
                  </a:ext>
                </a:extLst>
              </a:tr>
              <a:tr h="17247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tr-TR" sz="700" b="1" i="1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Uygunsuzluklar DF Formlarında tanımlanmaktadır.</a:t>
                      </a: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r-TR" sz="7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9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075" marR="5075" marT="50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08719"/>
                  </a:ext>
                </a:extLst>
              </a:tr>
              <a:tr h="14883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İYİLEŞTİRİLMESİ GEREKEN YÖNLER-GÖZLEMLER KKKK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277220"/>
                  </a:ext>
                </a:extLst>
              </a:tr>
              <a:tr h="3360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ISO 9001 Madde No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017642"/>
                  </a:ext>
                </a:extLst>
              </a:tr>
              <a:tr h="3865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4.2.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DH-PA-0001 paydaş analizi yapılmış. Paydaş Analizinde sonuç sütunlarının Paydaş Etki / Önem Matrisine göre revize edilmesi gerekmektedir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751780"/>
                  </a:ext>
                </a:extLst>
              </a:tr>
              <a:tr h="3865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5.3.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DH-GT-0001 İdari ve Destek Hizmetleri Müdürü'nün vekalet kısmına İdari Destek Hizmetleri Müdür Yardımcısı ile birlikte Gıda Mühendisi de eklenmeli, vekalet kısımları tekrar gözden geçirilmelidir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784567"/>
                  </a:ext>
                </a:extLst>
              </a:tr>
              <a:tr h="3063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6.1.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Kalite faaliyet planı hazırlanmamıştır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115765"/>
                  </a:ext>
                </a:extLst>
              </a:tr>
              <a:tr h="154637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KUVVETLİ YÖNLER JJJJ</a:t>
                      </a:r>
                    </a:p>
                  </a:txBody>
                  <a:tcPr marL="5075" marR="5075" marT="50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70920"/>
                  </a:ext>
                </a:extLst>
              </a:tr>
              <a:tr h="1367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Madde No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Gözlem Tanımı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598644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l" fontAlgn="ctr"/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6.2.1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Üniversitenin yeşil, çevreci üniversite endeksindeki sıralaması İdari ve Destek Hizmetleri </a:t>
                      </a:r>
                      <a:r>
                        <a:rPr lang="tr-T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Müdürülüğü</a:t>
                      </a:r>
                      <a:r>
                        <a:rPr lang="tr-T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tarafından takip edilmesi</a:t>
                      </a:r>
                    </a:p>
                  </a:txBody>
                  <a:tcPr marL="5075" marR="5075" marT="50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8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</a:rPr>
              <a:t>TOPLUMSAL KATKI ALANINDA</a:t>
            </a:r>
            <a:endParaRPr lang="en-US" sz="2700" dirty="0">
              <a:solidFill>
                <a:schemeClr val="accent6"/>
              </a:solidFill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725" y="1491846"/>
            <a:ext cx="6193407" cy="53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2" y="2533779"/>
            <a:ext cx="8826726" cy="3397958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39271" y="1711906"/>
            <a:ext cx="835292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ISO 22000 GIDA GÜVENLİĞİ POLİTİKAMIZ</a:t>
            </a:r>
            <a:endParaRPr lang="tr-T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5" y="1604512"/>
            <a:ext cx="6938457" cy="49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</a:rPr>
              <a:t>TOPLUMSAL KATKI ALANINDA</a:t>
            </a:r>
            <a:endParaRPr lang="en-US" sz="2700" dirty="0">
              <a:solidFill>
                <a:schemeClr val="accent6"/>
              </a:solidFill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3" y="1725491"/>
            <a:ext cx="7132938" cy="4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60092"/>
              </p:ext>
            </p:extLst>
          </p:nvPr>
        </p:nvGraphicFramePr>
        <p:xfrm>
          <a:off x="179514" y="1324946"/>
          <a:ext cx="8274020" cy="5344190"/>
        </p:xfrm>
        <a:graphic>
          <a:graphicData uri="http://schemas.openxmlformats.org/drawingml/2006/table">
            <a:tbl>
              <a:tblPr/>
              <a:tblGrid>
                <a:gridCol w="2025754">
                  <a:extLst>
                    <a:ext uri="{9D8B030D-6E8A-4147-A177-3AD203B41FA5}">
                      <a16:colId xmlns:a16="http://schemas.microsoft.com/office/drawing/2014/main" val="1143412046"/>
                    </a:ext>
                  </a:extLst>
                </a:gridCol>
                <a:gridCol w="2696620">
                  <a:extLst>
                    <a:ext uri="{9D8B030D-6E8A-4147-A177-3AD203B41FA5}">
                      <a16:colId xmlns:a16="http://schemas.microsoft.com/office/drawing/2014/main" val="855197439"/>
                    </a:ext>
                  </a:extLst>
                </a:gridCol>
                <a:gridCol w="2025754">
                  <a:extLst>
                    <a:ext uri="{9D8B030D-6E8A-4147-A177-3AD203B41FA5}">
                      <a16:colId xmlns:a16="http://schemas.microsoft.com/office/drawing/2014/main" val="792216307"/>
                    </a:ext>
                  </a:extLst>
                </a:gridCol>
                <a:gridCol w="1525892">
                  <a:extLst>
                    <a:ext uri="{9D8B030D-6E8A-4147-A177-3AD203B41FA5}">
                      <a16:colId xmlns:a16="http://schemas.microsoft.com/office/drawing/2014/main" val="1570083085"/>
                    </a:ext>
                  </a:extLst>
                </a:gridCol>
              </a:tblGrid>
              <a:tr h="19327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94587"/>
                  </a:ext>
                </a:extLst>
              </a:tr>
              <a:tr h="5440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G1-Birim Şefleri arasındaki iletişimin iyi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Z1- Yemekhaneye özel çalışacak aracın olmaması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F1-Mütevelli Heyeti ve Üst Yönetim desteği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T1-Yetişmiş personelin işten ayrılması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340886"/>
                  </a:ext>
                </a:extLst>
              </a:tr>
              <a:tr h="7611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G2-Teknik Hizmetler Biriminde yetkinliğe ve yeterliliğe sahip personel varlığı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Z2-Yemekhane alanının beğenilmemesi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F2-Organik tarım ve hayvancılık yapılabilmesi için yeterli alan olması</a:t>
                      </a:r>
                    </a:p>
                  </a:txBody>
                  <a:tcPr marL="4923" marR="4923" marT="4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T2-Kurumlara evrak gönderilmesinin ve malzeme alınmasının belirli günlerde yapılmamasından dolayı işlerin aksaması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853788"/>
                  </a:ext>
                </a:extLst>
              </a:tr>
              <a:tr h="458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G3-Bilgi birikiminin oluşması ve artırılması konusunda destek sağlanması (Eğitim, Kurs)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Z3- Fiziki iş gücü ile çalışan personellerin iş sonrası kişisel temizlik ve bakım alanlarının yetersiz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F3-Organize sanayiye yakın olunması 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T3-Ekonomik Kriz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05694"/>
                  </a:ext>
                </a:extLst>
              </a:tr>
              <a:tr h="6100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G4-Dış paydaşlarla iletişimin iyi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Z4-Depolama alanlarının yetersiz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F4- ISO22000 Belgesinin alınması 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T4-Talep yapan birimlerin üst yönetim onayı olmadan talepleri gerçekleştirmek istemesi.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41011"/>
                  </a:ext>
                </a:extLst>
              </a:tr>
              <a:tr h="3650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G5-Taleplerin anında cevaplanması ve karşılanması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Z5- Talep sisteminden detaylı veri alınamamaktadır. 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F5- Yeşillendirilebilir potansiyel alan varlığı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T5-Birimlere taleplerin telefon ve mail ile iletilmesi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397786"/>
                  </a:ext>
                </a:extLst>
              </a:tr>
              <a:tr h="486766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G6-Denetimlerde örnek teşkil edilen birimlere sahip olunması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Z7-(T-9)-Kalifiye personel bulunamaması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F6-Kamu kurum ve kuruluşlarıyla iyi iletişim içinde olunması (Kurum anlaşmaları, Protokoller vb.)</a:t>
                      </a:r>
                    </a:p>
                  </a:txBody>
                  <a:tcPr marL="4923" marR="4923" marT="49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T6-Gıda Sabotajı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573970"/>
                  </a:ext>
                </a:extLst>
              </a:tr>
              <a:tr h="4588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G7-Tüm durumlarda hızlı aksiyon alabilen, etkin çözümler üretilen birim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T7-Gıda Hileleri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500044"/>
                  </a:ext>
                </a:extLst>
              </a:tr>
              <a:tr h="3350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G8-Kampüs yeşil alanında bitki çeşitliliğinin fazla olması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T8-Kalifiye personel bulunamaması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85651"/>
                  </a:ext>
                </a:extLst>
              </a:tr>
              <a:tr h="61001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G9-Sadece çalışanlar ve öğrenciler için organik tarım ve hayvancılık yapılması 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T9-G2-Teknik Hizmetler Biriminde yetkinliğe ve yeterliliğe sahip personel varlığı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219708"/>
                  </a:ext>
                </a:extLst>
              </a:tr>
              <a:tr h="5211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G10-Güvenlik Personelinin yeterli olması ve iyi yönlendirilmesi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T10-Doğal Afet</a:t>
                      </a:r>
                    </a:p>
                  </a:txBody>
                  <a:tcPr marL="4923" marR="4923" marT="4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87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41404"/>
              </p:ext>
            </p:extLst>
          </p:nvPr>
        </p:nvGraphicFramePr>
        <p:xfrm>
          <a:off x="179513" y="1194317"/>
          <a:ext cx="8255359" cy="5587084"/>
        </p:xfrm>
        <a:graphic>
          <a:graphicData uri="http://schemas.openxmlformats.org/drawingml/2006/table">
            <a:tbl>
              <a:tblPr/>
              <a:tblGrid>
                <a:gridCol w="2647663">
                  <a:extLst>
                    <a:ext uri="{9D8B030D-6E8A-4147-A177-3AD203B41FA5}">
                      <a16:colId xmlns:a16="http://schemas.microsoft.com/office/drawing/2014/main" val="3945383287"/>
                    </a:ext>
                  </a:extLst>
                </a:gridCol>
                <a:gridCol w="2064060">
                  <a:extLst>
                    <a:ext uri="{9D8B030D-6E8A-4147-A177-3AD203B41FA5}">
                      <a16:colId xmlns:a16="http://schemas.microsoft.com/office/drawing/2014/main" val="246524615"/>
                    </a:ext>
                  </a:extLst>
                </a:gridCol>
                <a:gridCol w="2021185">
                  <a:extLst>
                    <a:ext uri="{9D8B030D-6E8A-4147-A177-3AD203B41FA5}">
                      <a16:colId xmlns:a16="http://schemas.microsoft.com/office/drawing/2014/main" val="2409466399"/>
                    </a:ext>
                  </a:extLst>
                </a:gridCol>
                <a:gridCol w="1522451">
                  <a:extLst>
                    <a:ext uri="{9D8B030D-6E8A-4147-A177-3AD203B41FA5}">
                      <a16:colId xmlns:a16="http://schemas.microsoft.com/office/drawing/2014/main" val="2901374092"/>
                    </a:ext>
                  </a:extLst>
                </a:gridCol>
              </a:tblGrid>
              <a:tr h="14996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ZAYIF  YÖNLER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500" b="1" i="0" u="none" strike="noStrike"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576361"/>
                  </a:ext>
                </a:extLst>
              </a:tr>
              <a:tr h="41769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G11-İdari ve Akademik personellere memnuniyet verici düzeyde içecek ve ikram hizmeti sağlanması 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939949"/>
                  </a:ext>
                </a:extLst>
              </a:tr>
              <a:tr h="2599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G12-Birim Şefleri ve alt ekibin genç ve dinamik olması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70200"/>
                  </a:ext>
                </a:extLst>
              </a:tr>
              <a:tr h="2599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G13-Alanında uzman ve deneyimli personel varlığı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530251"/>
                  </a:ext>
                </a:extLst>
              </a:tr>
              <a:tr h="2266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G14-Güvenli ve huzurlu bir ortamın etkin şekilde sağlanması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94650"/>
                  </a:ext>
                </a:extLst>
              </a:tr>
              <a:tr h="254392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G15-Personel ve öğrenci yemek çeşitliliğinin fazla olması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22319"/>
                  </a:ext>
                </a:extLst>
              </a:tr>
              <a:tr h="411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G16-Tüm departmanlarda iş ayrımı yapılmadan ekipler kurularak, iş süreçlerinin sorunsuz tamamlanabilmesi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705894"/>
                  </a:ext>
                </a:extLst>
              </a:tr>
              <a:tr h="377698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G17-Yüksek önem gerektiren durumlarda süreç yönetimin güçlü şekilde yapılabilmesi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573964"/>
                  </a:ext>
                </a:extLst>
              </a:tr>
              <a:tr h="3488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G18-Gıda Mühendisi denetiminde hijyenik şartlarda yerinde üretim yapılması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74359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G19- Sosyal sorumluluk projeleri gerçekleştiren bir yapıya sahip ve bu yetkinlikleri olan bir birim olması 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036175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G20- Temizlik Biriminde alanı ile ilgili yetişmiş, kalifiye personel sayısının fazla olması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293552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G21- İdari ve Akademik personellere memnuniyet verici özel transfer ve servis hizmeti sağlanması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065334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G22- Bahçe Bakım ve Peyzaj Hizmetler Biriminde yetkinliğe ve yeterliliğe sahip personel varlığı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04125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G23- Birim Müdür ve Şeflerin teknik yeterlilikleri ve piyasa bilgisi ile tasarruf sağlanması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61180"/>
                  </a:ext>
                </a:extLst>
              </a:tr>
              <a:tr h="3932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G24- Tüm departman şeflerinin birlerinin işlerine hakim olması gerek kişisel gerekse personel takviyesi ile işlerine yardımcı olunması.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569750"/>
                  </a:ext>
                </a:extLst>
              </a:tr>
              <a:tr h="4487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G25- Tüm departman yöneticilerinin gelişim ve değişim odaklı </a:t>
                      </a:r>
                      <a:r>
                        <a:rPr lang="tr-TR" sz="900" b="0" i="0" u="none" strike="noStrike" dirty="0" err="1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olması,analitik</a:t>
                      </a:r>
                      <a:r>
                        <a:rPr lang="tr-TR" sz="900" b="0" i="0" u="none" strike="noStrike" dirty="0">
                          <a:solidFill>
                            <a:srgbClr val="0F2303"/>
                          </a:solidFill>
                          <a:effectLst/>
                          <a:latin typeface="Calibri" panose="020F0502020204030204" pitchFamily="34" charset="0"/>
                        </a:rPr>
                        <a:t> düşünebilmesi ve bu bağlamda çalışma arzusuna sahip olması.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81" marR="3381" marT="3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252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4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076839"/>
              </p:ext>
            </p:extLst>
          </p:nvPr>
        </p:nvGraphicFramePr>
        <p:xfrm>
          <a:off x="323528" y="1436916"/>
          <a:ext cx="8055361" cy="5132056"/>
        </p:xfrm>
        <a:graphic>
          <a:graphicData uri="http://schemas.openxmlformats.org/drawingml/2006/table">
            <a:tbl>
              <a:tblPr/>
              <a:tblGrid>
                <a:gridCol w="257869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72760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4906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64773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ve Doğru İş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ve Doğru İş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521940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Denetimleri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KİDR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96211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Danışmanlık Firmaları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Yönetim Sistemlerinde Destek Sağlaması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549342"/>
                  </a:ext>
                </a:extLst>
              </a:tr>
              <a:tr h="38340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Belgelendirme Firmaları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 Belgeleri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59197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Kızılay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Yardım Malzemeleri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İhtiyaç sahiplerine malzemelerin iletilmesi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97975"/>
                  </a:ext>
                </a:extLst>
              </a:tr>
              <a:tr h="63963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Gençlik Spor İl Müdürlüğü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Hizmetİ Alımı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Birlikte Çalışma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Kısmi Zamanlı Öğrenci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Üretme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Ücret, Verimli Çalışma Ortamı ve İş Üretme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Büyükşehir Belediyesi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Hizmetİ Alımı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95296"/>
                  </a:ext>
                </a:extLst>
              </a:tr>
              <a:tr h="4819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Döşemealtı Belediyesi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</a:t>
                      </a:r>
                      <a:r>
                        <a:rPr lang="tr-T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Hizmetİ</a:t>
                      </a:r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5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67601"/>
              </p:ext>
            </p:extLst>
          </p:nvPr>
        </p:nvGraphicFramePr>
        <p:xfrm>
          <a:off x="323528" y="1408923"/>
          <a:ext cx="8055361" cy="5122505"/>
        </p:xfrm>
        <a:graphic>
          <a:graphicData uri="http://schemas.openxmlformats.org/drawingml/2006/table">
            <a:tbl>
              <a:tblPr/>
              <a:tblGrid>
                <a:gridCol w="257869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72760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74906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72898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Valiliği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Hizmetİ Alımı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96211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Döşemealtı Kaymakamlığı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Hizmetleri-Denetimler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549342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Kuruluşlarının İl Müdürlükleri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Hizmetleri-Denetimler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 paylaşımı ve 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959197"/>
                  </a:ext>
                </a:extLst>
              </a:tr>
              <a:tr h="5423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Almakta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Yemek, İkram, Güvenlik,Peyzaj,Ulaşım,Temizlik, Kargo, Taşıma,Teknik Hizmet Alımı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97975"/>
                  </a:ext>
                </a:extLst>
              </a:tr>
              <a:tr h="7198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 Personeli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Sağlamak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Yemek, İkram,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Güvenlik,Peyzaj,Ulaşım,Temizlik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Kargo, </a:t>
                      </a:r>
                      <a:r>
                        <a:rPr lang="tr-T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Taşıma,Teknik</a:t>
                      </a: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Hizmet Alımı, Etkili İletişim Uyumlu Çalışma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54235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Öğrencileri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Kuruluş Sebebi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Yemek, İkram, Güvenlik,Peyzaj,Ulaşım,Temizlik, Kargo, Taşıma,Teknik Hizmet Alımı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Halk Eğitim Merkezi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Personele Eğitim Aldırılması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Destekler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 Emniyet Müdürlüğü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Kamu Hizmeti Alımı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Emniyet Bildirimleri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43149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Ürün-Hizmet Alımı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İşbirliği içinde çalışılması, Zamanında Ödeme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o 66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93351"/>
              </p:ext>
            </p:extLst>
          </p:nvPr>
        </p:nvGraphicFramePr>
        <p:xfrm>
          <a:off x="88490" y="1401020"/>
          <a:ext cx="8843074" cy="5224955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5957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9775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4737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Kepçe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ile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Bahçe Bakım ve Peyzaj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düzenleme, ağır yük ve ağaç taşınması, kazım işleri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Çim Biçme Makinesi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Adet</a:t>
                      </a: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Mevcutta bulunan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makinelerin eskimesi ve alanın büyümesi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Geniş kapasiteli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havuz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Taşıma Aracı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Bahçe Bakım ve Peyzaj Hizmetleri Birimi- Temizlik Hizmetleri Birimi-Teknik Hizmetler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Kasalı Kamyonet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046969"/>
                  </a:ext>
                </a:extLst>
              </a:tr>
              <a:tr h="6244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Dinlenme Yeri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 Birimleri </a:t>
                      </a:r>
                    </a:p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(Temizlik ve Yemekhane Hizmetleri Birimi)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Adet 80 m²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Personellerin dinlenme yeri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Katlanabilir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Oto Koltuklu Lift 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İdari ve Destek Hizmetleri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 silme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y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üksekte çalışma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ve Yemekhane Hizmetleri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Taşıma, atık alanına malzeme götürme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417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Aracı İttirmeli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Temizlik Hizmetler Birimi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Bilimdent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Diş Kliniği kullanımı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598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o 66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57394"/>
              </p:ext>
            </p:extLst>
          </p:nvPr>
        </p:nvGraphicFramePr>
        <p:xfrm>
          <a:off x="88490" y="1460291"/>
          <a:ext cx="8843074" cy="5118125"/>
        </p:xfrm>
        <a:graphic>
          <a:graphicData uri="http://schemas.openxmlformats.org/drawingml/2006/table">
            <a:tbl>
              <a:tblPr/>
              <a:tblGrid>
                <a:gridCol w="168249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07134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501947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336124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2251166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737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4552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Anahtar Makinesi Düz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Bilyeli 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Anahtarların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dışa bağımlı olmadan çoğaltılabilmesi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Toplama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Makinesi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Teknik Hizmetler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 kaçaklarını tespit edilmesi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 mevcut gazın tekrar tanka verilmesi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Yemek- Gıda Hammadde Taşıma Aracı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 ve malzeme taşınması için araç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Endüstriyel Tip Fırın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Pastaneye ait fırın olmaması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Kasap Çözündürme Dolabı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Kasap bölümünde soğuk oda bulunmaması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+4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Birimi-Muhasebe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yeterli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gelmemektedir.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56104"/>
                  </a:ext>
                </a:extLst>
              </a:tr>
              <a:tr h="681522"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-18</a:t>
                      </a: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Yemekhane Hizmetleri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Birimi-Muhasebe Birimi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Adet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Adet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 alanı yeterli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gelmemektedir.</a:t>
                      </a:r>
                      <a:endParaRPr lang="tr-T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663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778</TotalTime>
  <Words>2157</Words>
  <Application>Microsoft Office PowerPoint</Application>
  <PresentationFormat>Ekran Gösterisi (4:3)</PresentationFormat>
  <Paragraphs>568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Tahoma</vt:lpstr>
      <vt:lpstr>Times New Roman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Yunus KIR</cp:lastModifiedBy>
  <cp:revision>79</cp:revision>
  <dcterms:created xsi:type="dcterms:W3CDTF">2020-01-20T10:44:30Z</dcterms:created>
  <dcterms:modified xsi:type="dcterms:W3CDTF">2024-05-27T14:00:40Z</dcterms:modified>
</cp:coreProperties>
</file>