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88" r:id="rId3"/>
    <p:sldId id="347" r:id="rId4"/>
    <p:sldId id="346" r:id="rId5"/>
    <p:sldId id="365" r:id="rId6"/>
    <p:sldId id="285" r:id="rId7"/>
    <p:sldId id="353" r:id="rId8"/>
    <p:sldId id="358" r:id="rId9"/>
    <p:sldId id="363" r:id="rId10"/>
    <p:sldId id="364" r:id="rId11"/>
    <p:sldId id="352" r:id="rId12"/>
    <p:sldId id="357" r:id="rId13"/>
    <p:sldId id="304" r:id="rId14"/>
    <p:sldId id="362" r:id="rId15"/>
    <p:sldId id="278"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65"/>
            <p14:sldId id="285"/>
            <p14:sldId id="353"/>
            <p14:sldId id="358"/>
            <p14:sldId id="363"/>
            <p14:sldId id="364"/>
            <p14:sldId id="352"/>
            <p14:sldId id="357"/>
            <p14:sldId id="304"/>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0F2303"/>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4566"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28.05.2024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5</a:t>
            </a:fld>
            <a:endParaRPr lang="tr-TR"/>
          </a:p>
        </p:txBody>
      </p:sp>
    </p:spTree>
    <p:extLst>
      <p:ext uri="{BB962C8B-B14F-4D97-AF65-F5344CB8AC3E}">
        <p14:creationId xmlns:p14="http://schemas.microsoft.com/office/powerpoint/2010/main" val="938988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28.05.2024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28.05.2024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28.05.2024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28.05.2024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28.05.2024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28.05.2024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28.05.2024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28.05.2024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28.05.2024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879812" y="5108006"/>
            <a:ext cx="3456384" cy="861774"/>
          </a:xfrm>
          <a:prstGeom prst="rect">
            <a:avLst/>
          </a:prstGeom>
          <a:noFill/>
        </p:spPr>
        <p:txBody>
          <a:bodyPr wrap="square" rtlCol="0">
            <a:spAutoFit/>
          </a:bodyPr>
          <a:lstStyle/>
          <a:p>
            <a:pPr algn="ctr"/>
            <a:r>
              <a:rPr lang="tr-TR" sz="2200" b="1" dirty="0" smtClean="0">
                <a:solidFill>
                  <a:schemeClr val="accent5">
                    <a:lumMod val="50000"/>
                  </a:schemeClr>
                </a:solidFill>
              </a:rPr>
              <a:t>BİLGİ İŞLEM MÜDÜRLÜĞÜ</a:t>
            </a:r>
            <a:endParaRPr lang="tr-TR" sz="2200" b="1" dirty="0">
              <a:solidFill>
                <a:schemeClr val="accent5">
                  <a:lumMod val="50000"/>
                </a:schemeClr>
              </a:solidFill>
            </a:endParaRPr>
          </a:p>
          <a:p>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2022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3146803736"/>
              </p:ext>
            </p:extLst>
          </p:nvPr>
        </p:nvGraphicFramePr>
        <p:xfrm>
          <a:off x="1326229" y="2624537"/>
          <a:ext cx="6317036" cy="3057308"/>
        </p:xfrm>
        <a:graphic>
          <a:graphicData uri="http://schemas.openxmlformats.org/drawingml/2006/table">
            <a:tbl>
              <a:tblPr/>
              <a:tblGrid>
                <a:gridCol w="2022222">
                  <a:extLst>
                    <a:ext uri="{9D8B030D-6E8A-4147-A177-3AD203B41FA5}">
                      <a16:colId xmlns:a16="http://schemas.microsoft.com/office/drawing/2014/main" val="3918363564"/>
                    </a:ext>
                  </a:extLst>
                </a:gridCol>
                <a:gridCol w="2138994">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1101437">
                <a:tc>
                  <a:txBody>
                    <a:bodyPr/>
                    <a:lstStyle/>
                    <a:p>
                      <a:pPr algn="ctr" fontAlgn="ctr"/>
                      <a:endParaRPr lang="tr-TR" sz="1200" b="1"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endParaRPr lang="tr-TR" sz="1200" b="1"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200" b="1"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endParaRPr lang="tr-TR" sz="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1957">
                <a:tc>
                  <a:txBody>
                    <a:bodyPr/>
                    <a:lstStyle/>
                    <a:p>
                      <a:pPr algn="ctr" fontAlgn="ctr"/>
                      <a:endParaRPr lang="tr-TR" sz="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51957">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69" y="2152204"/>
            <a:ext cx="8895184" cy="4419713"/>
          </a:xfrm>
          <a:prstGeom prst="rect">
            <a:avLst/>
          </a:prstGeom>
        </p:spPr>
      </p:pic>
    </p:spTree>
    <p:extLst>
      <p:ext uri="{BB962C8B-B14F-4D97-AF65-F5344CB8AC3E}">
        <p14:creationId xmlns:p14="http://schemas.microsoft.com/office/powerpoint/2010/main" val="273417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877077" y="1897224"/>
            <a:ext cx="7476931" cy="646331"/>
          </a:xfrm>
          <a:prstGeom prst="rect">
            <a:avLst/>
          </a:prstGeom>
          <a:noFill/>
        </p:spPr>
        <p:txBody>
          <a:bodyPr wrap="square" rtlCol="0">
            <a:spAutoFit/>
          </a:bodyPr>
          <a:lstStyle/>
          <a:p>
            <a:r>
              <a:rPr lang="tr-TR" dirty="0" smtClean="0">
                <a:solidFill>
                  <a:srgbClr val="0C0D0D"/>
                </a:solidFill>
              </a:rPr>
              <a:t>3 adet Düzeltici Faaliyetimiz bulunmaktadır. Fakat Kalite Koordinatörlüğünde DF numarası iletilmemiştir.</a:t>
            </a:r>
            <a:endParaRPr lang="tr-TR" dirty="0">
              <a:solidFill>
                <a:srgbClr val="0C0D0D"/>
              </a:solidFill>
            </a:endParaRPr>
          </a:p>
        </p:txBody>
      </p:sp>
    </p:spTree>
    <p:extLst>
      <p:ext uri="{BB962C8B-B14F-4D97-AF65-F5344CB8AC3E}">
        <p14:creationId xmlns:p14="http://schemas.microsoft.com/office/powerpoint/2010/main" val="108216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40229" y="2226906"/>
            <a:ext cx="6973077" cy="646331"/>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rgbClr val="0C0D0D"/>
                </a:solidFill>
              </a:rPr>
              <a:t>Faydalı </a:t>
            </a:r>
            <a:r>
              <a:rPr lang="tr-TR" dirty="0">
                <a:solidFill>
                  <a:srgbClr val="0C0D0D"/>
                </a:solidFill>
              </a:rPr>
              <a:t>bir İç Denetim sonucunda %97 sonuç elde edilmiştir.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134635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15348" y="1823634"/>
            <a:ext cx="8061649" cy="2308324"/>
          </a:xfrm>
          <a:prstGeom prst="rect">
            <a:avLst/>
          </a:prstGeom>
        </p:spPr>
        <p:txBody>
          <a:bodyPr wrap="square">
            <a:spAutoFit/>
          </a:bodyPr>
          <a:lstStyle/>
          <a:p>
            <a:pPr marL="285750" indent="-285750">
              <a:buFont typeface="Arial" panose="020B0604020202020204" pitchFamily="34" charset="0"/>
              <a:buChar char="•"/>
            </a:pPr>
            <a:r>
              <a:rPr lang="tr-TR" dirty="0">
                <a:solidFill>
                  <a:srgbClr val="0C0D0D"/>
                </a:solidFill>
              </a:rPr>
              <a:t>Eğitim-Öğretim aksamaması için Uzaktan Eğitim Sistemimiz (LMS) aktif kullanımı için iyileştirilmelerin devamlılığı sağlanmıştır</a:t>
            </a:r>
          </a:p>
          <a:p>
            <a:pPr marL="285750" indent="-285750">
              <a:buFont typeface="Arial" panose="020B0604020202020204" pitchFamily="34" charset="0"/>
              <a:buChar char="•"/>
            </a:pPr>
            <a:r>
              <a:rPr lang="tr-TR" dirty="0">
                <a:solidFill>
                  <a:srgbClr val="0C0D0D"/>
                </a:solidFill>
              </a:rPr>
              <a:t>Kampüsümüze gelemeyen öğrencilerimizin eğitiminin devamlılığı için stüdyo sınıfları oluşturulmuş, derslerin hem örgün hem online işlenmesi sağlanmıştır</a:t>
            </a:r>
          </a:p>
          <a:p>
            <a:pPr marL="285750" indent="-285750">
              <a:buFont typeface="Arial" panose="020B0604020202020204" pitchFamily="34" charset="0"/>
              <a:buChar char="•"/>
            </a:pPr>
            <a:r>
              <a:rPr lang="tr-TR" dirty="0">
                <a:solidFill>
                  <a:srgbClr val="0C0D0D"/>
                </a:solidFill>
              </a:rPr>
              <a:t>Yerleşkelerimizde yapılan canlı derslerin daha kaliteli yapılabilmesi için sınıflarımıza profesyonel kamera ve mikrofon sistemi kuruldu</a:t>
            </a:r>
          </a:p>
          <a:p>
            <a:pPr marL="285750" indent="-285750">
              <a:buFont typeface="Arial" panose="020B0604020202020204" pitchFamily="34" charset="0"/>
              <a:buChar char="•"/>
            </a:pPr>
            <a:r>
              <a:rPr lang="tr-TR" dirty="0">
                <a:solidFill>
                  <a:srgbClr val="0C0D0D"/>
                </a:solidFill>
              </a:rPr>
              <a:t>Yazılımların daha aktif kullanılabilmesi için akademik-idari-öğrencilerimize eğitimler verilip, video ve kılavuzlar hazırlanmıştır. </a:t>
            </a:r>
            <a:endParaRPr lang="tr-TR" dirty="0">
              <a:solidFill>
                <a:srgbClr val="0C0D0D"/>
              </a:solidFill>
            </a:endParaRPr>
          </a:p>
        </p:txBody>
      </p:sp>
    </p:spTree>
    <p:extLst>
      <p:ext uri="{BB962C8B-B14F-4D97-AF65-F5344CB8AC3E}">
        <p14:creationId xmlns:p14="http://schemas.microsoft.com/office/powerpoint/2010/main" val="230927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101498" y="2017501"/>
            <a:ext cx="5769429" cy="1200329"/>
          </a:xfrm>
          <a:prstGeom prst="rect">
            <a:avLst/>
          </a:prstGeom>
        </p:spPr>
        <p:txBody>
          <a:bodyPr wrap="square">
            <a:spAutoFit/>
          </a:bodyPr>
          <a:lstStyle/>
          <a:p>
            <a:pPr marL="342900" indent="-342900">
              <a:buFont typeface="Wingdings" panose="05000000000000000000" pitchFamily="2" charset="2"/>
              <a:buChar char="Ø"/>
            </a:pPr>
            <a:r>
              <a:rPr lang="tr-TR" dirty="0">
                <a:solidFill>
                  <a:srgbClr val="0C0D0D"/>
                </a:solidFill>
              </a:rPr>
              <a:t>TTO</a:t>
            </a:r>
          </a:p>
          <a:p>
            <a:pPr marL="342900" indent="-342900">
              <a:buFont typeface="Wingdings" panose="05000000000000000000" pitchFamily="2" charset="2"/>
              <a:buChar char="Ø"/>
            </a:pPr>
            <a:r>
              <a:rPr lang="tr-TR" dirty="0">
                <a:solidFill>
                  <a:srgbClr val="0C0D0D"/>
                </a:solidFill>
              </a:rPr>
              <a:t>Yetkim</a:t>
            </a:r>
          </a:p>
          <a:p>
            <a:pPr marL="342900" indent="-342900">
              <a:buFont typeface="Wingdings" panose="05000000000000000000" pitchFamily="2" charset="2"/>
              <a:buChar char="Ø"/>
            </a:pPr>
            <a:r>
              <a:rPr lang="tr-TR" dirty="0">
                <a:solidFill>
                  <a:srgbClr val="0C0D0D"/>
                </a:solidFill>
              </a:rPr>
              <a:t>TELP</a:t>
            </a:r>
          </a:p>
          <a:p>
            <a:r>
              <a:rPr lang="tr-TR" dirty="0">
                <a:solidFill>
                  <a:srgbClr val="0C0D0D"/>
                </a:solidFill>
              </a:rPr>
              <a:t>Sistemleri kuruldu.</a:t>
            </a:r>
            <a:endParaRPr lang="tr-TR" dirty="0">
              <a:solidFill>
                <a:srgbClr val="0C0D0D"/>
              </a:solidFill>
            </a:endParaRPr>
          </a:p>
        </p:txBody>
      </p:sp>
    </p:spTree>
    <p:extLst>
      <p:ext uri="{BB962C8B-B14F-4D97-AF65-F5344CB8AC3E}">
        <p14:creationId xmlns:p14="http://schemas.microsoft.com/office/powerpoint/2010/main" val="178415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842864" y="2197158"/>
            <a:ext cx="7660433" cy="923330"/>
          </a:xfrm>
          <a:prstGeom prst="rect">
            <a:avLst/>
          </a:prstGeom>
        </p:spPr>
        <p:txBody>
          <a:bodyPr wrap="square">
            <a:spAutoFit/>
          </a:bodyPr>
          <a:lstStyle/>
          <a:p>
            <a:pPr marL="285750" indent="-285750">
              <a:buFont typeface="Arial" panose="020B0604020202020204" pitchFamily="34" charset="0"/>
              <a:buChar char="•"/>
            </a:pPr>
            <a:r>
              <a:rPr lang="tr-TR" dirty="0" smtClean="0">
                <a:solidFill>
                  <a:srgbClr val="0F2303"/>
                </a:solidFill>
              </a:rPr>
              <a:t>Personellerin KYS uyum sağlayabilmeleri adına Kalite Koordinatörlüğü iş birliği içerisinde olmak ve oryantasyon eğitimleri yapılması</a:t>
            </a:r>
            <a:endParaRPr lang="tr-TR" dirty="0">
              <a:solidFill>
                <a:srgbClr val="0F2303"/>
              </a:solidFill>
            </a:endParaRPr>
          </a:p>
          <a:p>
            <a:endParaRPr lang="tr-TR" dirty="0">
              <a:solidFill>
                <a:srgbClr val="0F2303"/>
              </a:solidFill>
            </a:endParaRPr>
          </a:p>
        </p:txBody>
      </p:sp>
    </p:spTree>
    <p:extLst>
      <p:ext uri="{BB962C8B-B14F-4D97-AF65-F5344CB8AC3E}">
        <p14:creationId xmlns:p14="http://schemas.microsoft.com/office/powerpoint/2010/main" val="234024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824269"/>
            <a:ext cx="8352928" cy="189282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a:t>
            </a:r>
            <a:r>
              <a:rPr lang="tr-TR" b="1" dirty="0" smtClean="0">
                <a:solidFill>
                  <a:srgbClr val="FF0000"/>
                </a:solidFill>
                <a:latin typeface="Calibri" panose="020F0502020204030204" pitchFamily="34" charset="0"/>
                <a:ea typeface="Times New Roman" panose="02020603050405020304" pitchFamily="18" charset="0"/>
              </a:rPr>
              <a:t>POLİTİKASI</a:t>
            </a:r>
          </a:p>
          <a:p>
            <a:pPr fontAlgn="base">
              <a:lnSpc>
                <a:spcPct val="150000"/>
              </a:lnSpc>
            </a:pPr>
            <a:r>
              <a:rPr lang="tr-TR" sz="1400" dirty="0">
                <a:solidFill>
                  <a:srgbClr val="0C0D0D"/>
                </a:solidFill>
              </a:rPr>
              <a:t>Üniversitemizin eğitim-öğretim, araştırma-geliştirme, toplumsal hizmet ve bilimsel alandaki faaliyetleri doğrultusunda, teknolojik alt yapının geliştirmeyi benimsemek ve kalite politikalarına uyarak hizmetlerin sürekliliğini sağlamaktır.</a:t>
            </a:r>
          </a:p>
          <a:p>
            <a:pPr fontAlgn="base">
              <a:lnSpc>
                <a:spcPct val="150000"/>
              </a:lnSpc>
              <a:spcAft>
                <a:spcPts val="0"/>
              </a:spcAft>
            </a:pPr>
            <a:endParaRPr lang="tr-TR" b="1" dirty="0">
              <a:solidFill>
                <a:srgbClr val="FF0000"/>
              </a:solidFill>
              <a:latin typeface="Calibri" panose="020F0502020204030204" pitchFamily="34" charset="0"/>
              <a:ea typeface="Times New Roman" panose="02020603050405020304" pitchFamily="18" charset="0"/>
            </a:endParaRPr>
          </a:p>
        </p:txBody>
      </p:sp>
      <p:sp>
        <p:nvSpPr>
          <p:cNvPr id="7" name="Dikdörtgen 6"/>
          <p:cNvSpPr/>
          <p:nvPr/>
        </p:nvSpPr>
        <p:spPr>
          <a:xfrm>
            <a:off x="503655" y="3023776"/>
            <a:ext cx="8352928" cy="180049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lnSpc>
                <a:spcPct val="150000"/>
              </a:lnSpc>
            </a:pPr>
            <a:r>
              <a:rPr lang="tr-TR" sz="1400" dirty="0">
                <a:solidFill>
                  <a:srgbClr val="0C0D0D"/>
                </a:solidFill>
              </a:rPr>
              <a:t>Bilişim teknolojileri konusundaki gelişmeleri yakından izleyerek Üniversitemizin teknolojik alt yapısını sürekli geliştirmek, tüm birimlerde yaygın olarak faydalanılmasını sağlamak, bilişim hizmetlerinin yürütülmesinde ve paydaşlarına sunumunda teknolojik alt yapısı ve hizmet kalitesi açısından ülkemizin önde gelen ve teknolojik gelişmişliği açısından tercih edilen üniversiteleri arasında olmaktır.</a:t>
            </a:r>
            <a:endParaRPr lang="tr-TR" sz="1400" dirty="0">
              <a:solidFill>
                <a:srgbClr val="0C0D0D"/>
              </a:solidFill>
            </a:endParaRPr>
          </a:p>
        </p:txBody>
      </p:sp>
      <p:sp>
        <p:nvSpPr>
          <p:cNvPr id="8" name="Dikdörtgen 7"/>
          <p:cNvSpPr/>
          <p:nvPr/>
        </p:nvSpPr>
        <p:spPr>
          <a:xfrm>
            <a:off x="490637" y="1312700"/>
            <a:ext cx="8352928" cy="180049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fontAlgn="base">
              <a:lnSpc>
                <a:spcPct val="150000"/>
              </a:lnSpc>
            </a:pPr>
            <a:r>
              <a:rPr lang="tr-TR" sz="1400" dirty="0" smtClean="0">
                <a:solidFill>
                  <a:srgbClr val="0C0D0D"/>
                </a:solidFill>
              </a:rPr>
              <a:t>Üniversitemiz </a:t>
            </a:r>
            <a:r>
              <a:rPr lang="tr-TR" sz="1400" dirty="0">
                <a:solidFill>
                  <a:srgbClr val="0C0D0D"/>
                </a:solidFill>
              </a:rPr>
              <a:t>eğitim-öğretim, araştırma-geliştirme, toplumsal hizmet ve bilimsel alandaki faaliyetlerinin yürütülmesinde akademik ve idari birimler ile öğrencilerin ihtiyaç duyacağı bilişim hizmetleri ve teknolojilerin karşılanmasında, mevcut ve doğacak ihtiyaçlara sorunsuz cevap veren, sürekliliği olan </a:t>
            </a:r>
            <a:r>
              <a:rPr lang="tr-TR" sz="1400" dirty="0" err="1">
                <a:solidFill>
                  <a:srgbClr val="0C0D0D"/>
                </a:solidFill>
              </a:rPr>
              <a:t>yazılımsal</a:t>
            </a:r>
            <a:r>
              <a:rPr lang="tr-TR" sz="1400" dirty="0">
                <a:solidFill>
                  <a:srgbClr val="0C0D0D"/>
                </a:solidFill>
              </a:rPr>
              <a:t> ve donanımsal çözümleri üretmek ve bu amaçla yeni bilişim teknolojilerini üniversitemize kazandırarak devamlılığını sağlamaktır.</a:t>
            </a:r>
            <a:endParaRPr lang="tr-TR" sz="1400" dirty="0">
              <a:solidFill>
                <a:srgbClr val="0C0D0D"/>
              </a:solidFill>
            </a:endParaRPr>
          </a:p>
        </p:txBody>
      </p:sp>
    </p:spTree>
    <p:extLst>
      <p:ext uri="{BB962C8B-B14F-4D97-AF65-F5344CB8AC3E}">
        <p14:creationId xmlns:p14="http://schemas.microsoft.com/office/powerpoint/2010/main" val="193882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408988109"/>
              </p:ext>
            </p:extLst>
          </p:nvPr>
        </p:nvGraphicFramePr>
        <p:xfrm>
          <a:off x="2076429" y="1288031"/>
          <a:ext cx="5097936" cy="5231359"/>
        </p:xfrm>
        <a:graphic>
          <a:graphicData uri="http://schemas.openxmlformats.org/drawingml/2006/table">
            <a:tbl>
              <a:tblPr/>
              <a:tblGrid>
                <a:gridCol w="1216727">
                  <a:extLst>
                    <a:ext uri="{9D8B030D-6E8A-4147-A177-3AD203B41FA5}">
                      <a16:colId xmlns:a16="http://schemas.microsoft.com/office/drawing/2014/main" val="3918363564"/>
                    </a:ext>
                  </a:extLst>
                </a:gridCol>
                <a:gridCol w="1286987">
                  <a:extLst>
                    <a:ext uri="{9D8B030D-6E8A-4147-A177-3AD203B41FA5}">
                      <a16:colId xmlns:a16="http://schemas.microsoft.com/office/drawing/2014/main" val="1683979601"/>
                    </a:ext>
                  </a:extLst>
                </a:gridCol>
                <a:gridCol w="1297111">
                  <a:extLst>
                    <a:ext uri="{9D8B030D-6E8A-4147-A177-3AD203B41FA5}">
                      <a16:colId xmlns:a16="http://schemas.microsoft.com/office/drawing/2014/main" val="2592459544"/>
                    </a:ext>
                  </a:extLst>
                </a:gridCol>
                <a:gridCol w="1297111">
                  <a:extLst>
                    <a:ext uri="{9D8B030D-6E8A-4147-A177-3AD203B41FA5}">
                      <a16:colId xmlns:a16="http://schemas.microsoft.com/office/drawing/2014/main" val="588152821"/>
                    </a:ext>
                  </a:extLst>
                </a:gridCol>
              </a:tblGrid>
              <a:tr h="563311">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endParaRPr lang="tr-TR" dirty="0"/>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endParaRPr lang="tr-T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dirty="0"/>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1288031"/>
            <a:ext cx="8861850" cy="5392382"/>
          </a:xfrm>
          <a:prstGeom prst="rect">
            <a:avLst/>
          </a:prstGeom>
        </p:spPr>
      </p:pic>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52563083"/>
              </p:ext>
            </p:extLst>
          </p:nvPr>
        </p:nvGraphicFramePr>
        <p:xfrm>
          <a:off x="2076429" y="1288031"/>
          <a:ext cx="5097936" cy="5231359"/>
        </p:xfrm>
        <a:graphic>
          <a:graphicData uri="http://schemas.openxmlformats.org/drawingml/2006/table">
            <a:tbl>
              <a:tblPr/>
              <a:tblGrid>
                <a:gridCol w="1631961">
                  <a:extLst>
                    <a:ext uri="{9D8B030D-6E8A-4147-A177-3AD203B41FA5}">
                      <a16:colId xmlns:a16="http://schemas.microsoft.com/office/drawing/2014/main" val="3918363564"/>
                    </a:ext>
                  </a:extLst>
                </a:gridCol>
                <a:gridCol w="1726198">
                  <a:extLst>
                    <a:ext uri="{9D8B030D-6E8A-4147-A177-3AD203B41FA5}">
                      <a16:colId xmlns:a16="http://schemas.microsoft.com/office/drawing/2014/main" val="1683979601"/>
                    </a:ext>
                  </a:extLst>
                </a:gridCol>
                <a:gridCol w="1739777">
                  <a:extLst>
                    <a:ext uri="{9D8B030D-6E8A-4147-A177-3AD203B41FA5}">
                      <a16:colId xmlns:a16="http://schemas.microsoft.com/office/drawing/2014/main" val="259245954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88098"/>
            <a:ext cx="8497011" cy="5331292"/>
          </a:xfrm>
          <a:prstGeom prst="rect">
            <a:avLst/>
          </a:prstGeom>
        </p:spPr>
      </p:pic>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1263034495"/>
              </p:ext>
            </p:extLst>
          </p:nvPr>
        </p:nvGraphicFramePr>
        <p:xfrm>
          <a:off x="605660" y="1364717"/>
          <a:ext cx="8239760" cy="5097552"/>
        </p:xfrm>
        <a:graphic>
          <a:graphicData uri="http://schemas.openxmlformats.org/drawingml/2006/table">
            <a:tbl>
              <a:tblPr/>
              <a:tblGrid>
                <a:gridCol w="2547407">
                  <a:extLst>
                    <a:ext uri="{9D8B030D-6E8A-4147-A177-3AD203B41FA5}">
                      <a16:colId xmlns:a16="http://schemas.microsoft.com/office/drawing/2014/main" val="3141331336"/>
                    </a:ext>
                  </a:extLst>
                </a:gridCol>
                <a:gridCol w="974934">
                  <a:extLst>
                    <a:ext uri="{9D8B030D-6E8A-4147-A177-3AD203B41FA5}">
                      <a16:colId xmlns:a16="http://schemas.microsoft.com/office/drawing/2014/main" val="1888198516"/>
                    </a:ext>
                  </a:extLst>
                </a:gridCol>
                <a:gridCol w="1069281">
                  <a:extLst>
                    <a:ext uri="{9D8B030D-6E8A-4147-A177-3AD203B41FA5}">
                      <a16:colId xmlns:a16="http://schemas.microsoft.com/office/drawing/2014/main" val="1737058154"/>
                    </a:ext>
                  </a:extLst>
                </a:gridCol>
                <a:gridCol w="1824069">
                  <a:extLst>
                    <a:ext uri="{9D8B030D-6E8A-4147-A177-3AD203B41FA5}">
                      <a16:colId xmlns:a16="http://schemas.microsoft.com/office/drawing/2014/main" val="2749221113"/>
                    </a:ext>
                  </a:extLst>
                </a:gridCol>
                <a:gridCol w="1824069">
                  <a:extLst>
                    <a:ext uri="{9D8B030D-6E8A-4147-A177-3AD203B41FA5}">
                      <a16:colId xmlns:a16="http://schemas.microsoft.com/office/drawing/2014/main" val="2296426166"/>
                    </a:ext>
                  </a:extLst>
                </a:gridCol>
              </a:tblGrid>
              <a:tr h="304745">
                <a:tc>
                  <a:txBody>
                    <a:bodyPr/>
                    <a:lstStyle/>
                    <a:p>
                      <a:pPr algn="ctr" fontAlgn="b"/>
                      <a:r>
                        <a:rPr lang="tr-TR" sz="1300" b="1" i="0" u="none" strike="noStrike" dirty="0">
                          <a:solidFill>
                            <a:srgbClr val="FFFFFF"/>
                          </a:solidFill>
                          <a:effectLst/>
                          <a:latin typeface="Calibri" panose="020F0502020204030204" pitchFamily="34" charset="0"/>
                        </a:rPr>
                        <a:t>Ürün Cinsi</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r>
                        <a:rPr lang="tr-TR" sz="1300" b="1" i="0" u="none" strike="noStrike">
                          <a:solidFill>
                            <a:srgbClr val="FFFFFF"/>
                          </a:solidFill>
                          <a:effectLst/>
                          <a:latin typeface="Calibri" panose="020F0502020204030204" pitchFamily="34" charset="0"/>
                        </a:rPr>
                        <a:t>Birim</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r>
                        <a:rPr lang="tr-TR" sz="1300" b="1" i="0" u="none" strike="noStrike" dirty="0">
                          <a:solidFill>
                            <a:srgbClr val="FFFFFF"/>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r>
                        <a:rPr lang="tr-TR" sz="1300" b="1" i="0" u="none" strike="noStrike">
                          <a:solidFill>
                            <a:srgbClr val="FFFFFF"/>
                          </a:solidFill>
                          <a:effectLst/>
                          <a:latin typeface="Calibri" panose="020F0502020204030204" pitchFamily="34" charset="0"/>
                        </a:rPr>
                        <a:t>İhtiyaç</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r>
                        <a:rPr lang="tr-TR" sz="1300" b="1" i="0" u="none" strike="noStrike">
                          <a:solidFill>
                            <a:srgbClr val="FFFFFF"/>
                          </a:solidFill>
                          <a:effectLst/>
                          <a:latin typeface="Calibri" panose="020F0502020204030204" pitchFamily="34" charset="0"/>
                        </a:rPr>
                        <a:t>İhtiyaç Nedeni</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2210870728"/>
                  </a:ext>
                </a:extLst>
              </a:tr>
              <a:tr h="252253">
                <a:tc>
                  <a:txBody>
                    <a:bodyPr/>
                    <a:lstStyle/>
                    <a:p>
                      <a:pPr algn="l" fontAlgn="b"/>
                      <a:r>
                        <a:rPr lang="tr-TR" sz="1000" b="0" i="0" u="none" strike="noStrike" dirty="0">
                          <a:solidFill>
                            <a:srgbClr val="000000"/>
                          </a:solidFill>
                          <a:effectLst/>
                          <a:latin typeface="Calibri" panose="020F0502020204030204" pitchFamily="34" charset="0"/>
                        </a:rPr>
                        <a:t>Omurga Switch</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a:t>
                      </a:r>
                    </a:p>
                  </a:txBody>
                  <a:tcPr marL="6001" marR="6001" marT="6001" marB="432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963024"/>
                  </a:ext>
                </a:extLst>
              </a:tr>
              <a:tr h="252253">
                <a:tc>
                  <a:txBody>
                    <a:bodyPr/>
                    <a:lstStyle/>
                    <a:p>
                      <a:pPr algn="l" fontAlgn="b"/>
                      <a:r>
                        <a:rPr lang="tr-TR" sz="1000" b="0" i="0" u="none" strike="noStrike" dirty="0">
                          <a:solidFill>
                            <a:srgbClr val="000000"/>
                          </a:solidFill>
                          <a:effectLst/>
                          <a:latin typeface="Calibri" panose="020F0502020204030204" pitchFamily="34" charset="0"/>
                        </a:rPr>
                        <a:t>Kenar Switch</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90</a:t>
                      </a:r>
                    </a:p>
                  </a:txBody>
                  <a:tcPr marL="6001" marR="6001" marT="6001" marB="432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435537"/>
                  </a:ext>
                </a:extLst>
              </a:tr>
              <a:tr h="252253">
                <a:tc>
                  <a:txBody>
                    <a:bodyPr/>
                    <a:lstStyle/>
                    <a:p>
                      <a:pPr algn="l" fontAlgn="b"/>
                      <a:r>
                        <a:rPr lang="tr-TR" sz="1000" b="0" i="0" u="none" strike="noStrike">
                          <a:solidFill>
                            <a:srgbClr val="000000"/>
                          </a:solidFill>
                          <a:effectLst/>
                          <a:latin typeface="Calibri" panose="020F0502020204030204" pitchFamily="34" charset="0"/>
                        </a:rPr>
                        <a:t>AP Controller</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a:t>
                      </a:r>
                    </a:p>
                  </a:txBody>
                  <a:tcPr marL="6001" marR="6001" marT="6001" marB="432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102202"/>
                  </a:ext>
                </a:extLst>
              </a:tr>
              <a:tr h="252253">
                <a:tc>
                  <a:txBody>
                    <a:bodyPr/>
                    <a:lstStyle/>
                    <a:p>
                      <a:pPr algn="l" fontAlgn="b"/>
                      <a:r>
                        <a:rPr lang="tr-TR" sz="1000" b="0" i="0" u="none" strike="noStrike" dirty="0">
                          <a:solidFill>
                            <a:srgbClr val="000000"/>
                          </a:solidFill>
                          <a:effectLst/>
                          <a:latin typeface="Calibri" panose="020F0502020204030204" pitchFamily="34" charset="0"/>
                        </a:rPr>
                        <a:t>Access Point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315</a:t>
                      </a:r>
                    </a:p>
                  </a:txBody>
                  <a:tcPr marL="6001" marR="6001" marT="6001" marB="432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234127"/>
                  </a:ext>
                </a:extLst>
              </a:tr>
              <a:tr h="252253">
                <a:tc>
                  <a:txBody>
                    <a:bodyPr/>
                    <a:lstStyle/>
                    <a:p>
                      <a:pPr algn="l" fontAlgn="b"/>
                      <a:r>
                        <a:rPr lang="tr-TR" sz="1000" b="0" i="0" u="none" strike="noStrike">
                          <a:solidFill>
                            <a:srgbClr val="000000"/>
                          </a:solidFill>
                          <a:effectLst/>
                          <a:latin typeface="Calibri" panose="020F0502020204030204" pitchFamily="34" charset="0"/>
                        </a:rPr>
                        <a:t>IP Santral Gateway</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a:t>
                      </a:r>
                    </a:p>
                  </a:txBody>
                  <a:tcPr marL="6001" marR="6001" marT="6001" marB="432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481797"/>
                  </a:ext>
                </a:extLst>
              </a:tr>
              <a:tr h="252253">
                <a:tc>
                  <a:txBody>
                    <a:bodyPr/>
                    <a:lstStyle/>
                    <a:p>
                      <a:pPr algn="l" fontAlgn="b"/>
                      <a:r>
                        <a:rPr lang="tr-TR" sz="1000" b="0" i="0" u="none" strike="noStrike" dirty="0">
                          <a:solidFill>
                            <a:srgbClr val="000000"/>
                          </a:solidFill>
                          <a:effectLst/>
                          <a:latin typeface="Calibri" panose="020F0502020204030204" pitchFamily="34" charset="0"/>
                        </a:rPr>
                        <a:t>IP Telefon</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156</a:t>
                      </a:r>
                    </a:p>
                  </a:txBody>
                  <a:tcPr marL="6001" marR="6001" marT="6001" marB="432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647348"/>
                  </a:ext>
                </a:extLst>
              </a:tr>
              <a:tr h="252253">
                <a:tc>
                  <a:txBody>
                    <a:bodyPr/>
                    <a:lstStyle/>
                    <a:p>
                      <a:pPr algn="l" fontAlgn="b"/>
                      <a:r>
                        <a:rPr lang="tr-TR" sz="1000" b="0" i="0" u="none" strike="noStrike">
                          <a:solidFill>
                            <a:srgbClr val="000000"/>
                          </a:solidFill>
                          <a:effectLst/>
                          <a:latin typeface="Calibri" panose="020F0502020204030204" pitchFamily="34" charset="0"/>
                        </a:rPr>
                        <a:t>Sayısal Santral</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a:t>
                      </a:r>
                    </a:p>
                  </a:txBody>
                  <a:tcPr marL="6001" marR="6001" marT="6001" marB="432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009592"/>
                  </a:ext>
                </a:extLst>
              </a:tr>
              <a:tr h="252253">
                <a:tc>
                  <a:txBody>
                    <a:bodyPr/>
                    <a:lstStyle/>
                    <a:p>
                      <a:pPr algn="l" fontAlgn="b"/>
                      <a:r>
                        <a:rPr lang="tr-TR" sz="1000" b="0" i="0" u="none" strike="noStrike">
                          <a:solidFill>
                            <a:srgbClr val="000000"/>
                          </a:solidFill>
                          <a:effectLst/>
                          <a:latin typeface="Calibri" panose="020F0502020204030204" pitchFamily="34" charset="0"/>
                        </a:rPr>
                        <a:t>Sayısal Telefon</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295</a:t>
                      </a:r>
                    </a:p>
                  </a:txBody>
                  <a:tcPr marL="6001" marR="6001" marT="6001" marB="432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09714"/>
                  </a:ext>
                </a:extLst>
              </a:tr>
              <a:tr h="252253">
                <a:tc>
                  <a:txBody>
                    <a:bodyPr/>
                    <a:lstStyle/>
                    <a:p>
                      <a:pPr algn="l" fontAlgn="b"/>
                      <a:r>
                        <a:rPr lang="tr-TR" sz="1000" b="0" i="0" u="none" strike="noStrike">
                          <a:solidFill>
                            <a:srgbClr val="000000"/>
                          </a:solidFill>
                          <a:effectLst/>
                          <a:latin typeface="Calibri" panose="020F0502020204030204" pitchFamily="34" charset="0"/>
                        </a:rPr>
                        <a:t>NVR</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8</a:t>
                      </a:r>
                      <a:endParaRPr lang="tr-TR" sz="1000" b="0" i="0" u="none" strike="noStrike" dirty="0">
                        <a:solidFill>
                          <a:srgbClr val="000000"/>
                        </a:solidFill>
                        <a:effectLst/>
                        <a:latin typeface="Calibri" panose="020F0502020204030204" pitchFamily="34" charset="0"/>
                      </a:endParaRPr>
                    </a:p>
                  </a:txBody>
                  <a:tcPr marL="6001" marR="6001" marT="6001" marB="432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243493"/>
                  </a:ext>
                </a:extLst>
              </a:tr>
              <a:tr h="252253">
                <a:tc>
                  <a:txBody>
                    <a:bodyPr/>
                    <a:lstStyle/>
                    <a:p>
                      <a:pPr algn="l" fontAlgn="b"/>
                      <a:r>
                        <a:rPr lang="tr-TR" sz="1000" b="0" i="0" u="none" strike="noStrike">
                          <a:solidFill>
                            <a:srgbClr val="000000"/>
                          </a:solidFill>
                          <a:effectLst/>
                          <a:latin typeface="Calibri" panose="020F0502020204030204" pitchFamily="34" charset="0"/>
                        </a:rPr>
                        <a:t>IP Kamera</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smtClean="0">
                          <a:solidFill>
                            <a:srgbClr val="000000"/>
                          </a:solidFill>
                          <a:effectLst/>
                          <a:latin typeface="Calibri" panose="020F0502020204030204" pitchFamily="34" charset="0"/>
                        </a:rPr>
                        <a:t>472</a:t>
                      </a:r>
                      <a:endParaRPr lang="tr-TR" sz="1000" b="0" i="0" u="none" strike="noStrike" dirty="0">
                        <a:solidFill>
                          <a:srgbClr val="000000"/>
                        </a:solidFill>
                        <a:effectLst/>
                        <a:latin typeface="Calibri" panose="020F0502020204030204" pitchFamily="34" charset="0"/>
                      </a:endParaRPr>
                    </a:p>
                  </a:txBody>
                  <a:tcPr marL="6001" marR="6001" marT="6001" marB="4320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010587"/>
                  </a:ext>
                </a:extLst>
              </a:tr>
              <a:tr h="252253">
                <a:tc>
                  <a:txBody>
                    <a:bodyPr/>
                    <a:lstStyle/>
                    <a:p>
                      <a:pPr algn="l" fontAlgn="b"/>
                      <a:r>
                        <a:rPr lang="tr-TR" sz="1000" b="0" i="0" u="none" strike="noStrike">
                          <a:solidFill>
                            <a:srgbClr val="000000"/>
                          </a:solidFill>
                          <a:effectLst/>
                          <a:latin typeface="Calibri" panose="020F0502020204030204" pitchFamily="34" charset="0"/>
                        </a:rPr>
                        <a:t>Fiziksel Sunucu</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Calibri" panose="020F0502020204030204" pitchFamily="34" charset="0"/>
                        </a:rPr>
                        <a:t>8</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22168"/>
                  </a:ext>
                </a:extLst>
              </a:tr>
              <a:tr h="252253">
                <a:tc>
                  <a:txBody>
                    <a:bodyPr/>
                    <a:lstStyle/>
                    <a:p>
                      <a:pPr algn="l" fontAlgn="b"/>
                      <a:r>
                        <a:rPr lang="tr-TR" sz="1000" b="0" i="0" u="none" strike="noStrike">
                          <a:solidFill>
                            <a:srgbClr val="000000"/>
                          </a:solidFill>
                          <a:effectLst/>
                          <a:latin typeface="Calibri" panose="020F0502020204030204" pitchFamily="34" charset="0"/>
                        </a:rPr>
                        <a:t>Sanal Sunucu</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smtClean="0">
                          <a:solidFill>
                            <a:srgbClr val="000000"/>
                          </a:solidFill>
                          <a:effectLst/>
                          <a:latin typeface="Calibri" panose="020F0502020204030204" pitchFamily="34" charset="0"/>
                        </a:rPr>
                        <a:t>90</a:t>
                      </a:r>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842692"/>
                  </a:ext>
                </a:extLst>
              </a:tr>
              <a:tr h="252253">
                <a:tc>
                  <a:txBody>
                    <a:bodyPr/>
                    <a:lstStyle/>
                    <a:p>
                      <a:pPr algn="l" fontAlgn="b"/>
                      <a:r>
                        <a:rPr lang="tr-TR" sz="1000" b="0" i="0" u="none" strike="noStrike">
                          <a:solidFill>
                            <a:srgbClr val="000000"/>
                          </a:solidFill>
                          <a:effectLst/>
                          <a:latin typeface="Calibri" panose="020F0502020204030204" pitchFamily="34" charset="0"/>
                        </a:rPr>
                        <a:t>Depolama Ünitesi</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Calibri" panose="020F0502020204030204" pitchFamily="34" charset="0"/>
                        </a:rPr>
                        <a:t>4</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293366"/>
                  </a:ext>
                </a:extLst>
              </a:tr>
              <a:tr h="252253">
                <a:tc>
                  <a:txBody>
                    <a:bodyPr/>
                    <a:lstStyle/>
                    <a:p>
                      <a:pPr algn="l" fontAlgn="b"/>
                      <a:r>
                        <a:rPr lang="tr-TR" sz="1000" b="0" i="0" u="none" strike="noStrike" dirty="0">
                          <a:solidFill>
                            <a:srgbClr val="000000"/>
                          </a:solidFill>
                          <a:effectLst/>
                          <a:latin typeface="Calibri" panose="020F0502020204030204" pitchFamily="34" charset="0"/>
                        </a:rPr>
                        <a:t>Depolama Ünitesi (</a:t>
                      </a:r>
                      <a:r>
                        <a:rPr lang="tr-TR" sz="1000" b="0" i="0" u="none" strike="noStrike" dirty="0" err="1">
                          <a:solidFill>
                            <a:srgbClr val="000000"/>
                          </a:solidFill>
                          <a:effectLst/>
                          <a:latin typeface="Calibri" panose="020F0502020204030204" pitchFamily="34" charset="0"/>
                        </a:rPr>
                        <a:t>Tape</a:t>
                      </a:r>
                      <a:r>
                        <a:rPr lang="tr-TR" sz="1000" b="0" i="0" u="none" strike="noStrike" dirty="0">
                          <a:solidFill>
                            <a:srgbClr val="000000"/>
                          </a:solidFill>
                          <a:effectLst/>
                          <a:latin typeface="Calibri" panose="020F0502020204030204" pitchFamily="34" charset="0"/>
                        </a:rPr>
                        <a:t> </a:t>
                      </a:r>
                      <a:r>
                        <a:rPr lang="tr-TR" sz="1000" b="0" i="0" u="none" strike="noStrike" dirty="0" err="1">
                          <a:solidFill>
                            <a:srgbClr val="000000"/>
                          </a:solidFill>
                          <a:effectLst/>
                          <a:latin typeface="Calibri" panose="020F0502020204030204" pitchFamily="34" charset="0"/>
                        </a:rPr>
                        <a:t>Unit</a:t>
                      </a:r>
                      <a:r>
                        <a:rPr lang="tr-TR" sz="1000" b="0" i="0" u="none" strike="noStrike" dirty="0">
                          <a:solidFill>
                            <a:srgbClr val="000000"/>
                          </a:solidFill>
                          <a:effectLst/>
                          <a:latin typeface="Calibri" panose="020F0502020204030204" pitchFamily="34" charset="0"/>
                        </a:rPr>
                        <a: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Calibri" panose="020F0502020204030204" pitchFamily="34" charset="0"/>
                        </a:rPr>
                        <a:t>1</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772159"/>
                  </a:ext>
                </a:extLst>
              </a:tr>
              <a:tr h="252253">
                <a:tc>
                  <a:txBody>
                    <a:bodyPr/>
                    <a:lstStyle/>
                    <a:p>
                      <a:pPr algn="l" fontAlgn="b"/>
                      <a:r>
                        <a:rPr lang="tr-TR" sz="1000" b="0" i="0" u="none" strike="noStrike">
                          <a:solidFill>
                            <a:srgbClr val="000000"/>
                          </a:solidFill>
                          <a:effectLst/>
                          <a:latin typeface="Calibri" panose="020F0502020204030204" pitchFamily="34" charset="0"/>
                        </a:rPr>
                        <a:t>Notebook</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Calibri" panose="020F0502020204030204" pitchFamily="34" charset="0"/>
                        </a:rPr>
                        <a:t>264</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674040"/>
                  </a:ext>
                </a:extLst>
              </a:tr>
              <a:tr h="252253">
                <a:tc>
                  <a:txBody>
                    <a:bodyPr/>
                    <a:lstStyle/>
                    <a:p>
                      <a:pPr algn="l" fontAlgn="b"/>
                      <a:r>
                        <a:rPr lang="tr-TR" sz="1000" b="0" i="0" u="none" strike="noStrike">
                          <a:solidFill>
                            <a:srgbClr val="000000"/>
                          </a:solidFill>
                          <a:effectLst/>
                          <a:latin typeface="Calibri" panose="020F0502020204030204" pitchFamily="34" charset="0"/>
                        </a:rPr>
                        <a:t>Masaüstü</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Calibri" panose="020F0502020204030204" pitchFamily="34" charset="0"/>
                        </a:rPr>
                        <a:t>306</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082328"/>
                  </a:ext>
                </a:extLst>
              </a:tr>
              <a:tr h="252253">
                <a:tc>
                  <a:txBody>
                    <a:bodyPr/>
                    <a:lstStyle/>
                    <a:p>
                      <a:pPr algn="l" fontAlgn="b"/>
                      <a:r>
                        <a:rPr lang="tr-TR" sz="1000" b="0" i="0" u="none" strike="noStrike">
                          <a:solidFill>
                            <a:srgbClr val="000000"/>
                          </a:solidFill>
                          <a:effectLst/>
                          <a:latin typeface="Calibri" panose="020F0502020204030204" pitchFamily="34" charset="0"/>
                        </a:rPr>
                        <a:t>Yazıcı</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Calibri" panose="020F0502020204030204" pitchFamily="34" charset="0"/>
                        </a:rPr>
                        <a:t>59</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123244"/>
                  </a:ext>
                </a:extLst>
              </a:tr>
              <a:tr h="252253">
                <a:tc>
                  <a:txBody>
                    <a:bodyPr/>
                    <a:lstStyle/>
                    <a:p>
                      <a:pPr algn="l" fontAlgn="b"/>
                      <a:r>
                        <a:rPr lang="tr-TR" sz="1000" b="0" i="0" u="none" strike="noStrike">
                          <a:solidFill>
                            <a:srgbClr val="000000"/>
                          </a:solidFill>
                          <a:effectLst/>
                          <a:latin typeface="Calibri" panose="020F0502020204030204" pitchFamily="34" charset="0"/>
                        </a:rPr>
                        <a:t>Kart Okuyucu</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panose="020F0502020204030204" pitchFamily="34" charset="0"/>
                        </a:rPr>
                        <a:t>Adet</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rgbClr val="000000"/>
                          </a:solidFill>
                          <a:effectLst/>
                          <a:latin typeface="Calibri" panose="020F0502020204030204" pitchFamily="34" charset="0"/>
                        </a:rPr>
                        <a:t>58</a:t>
                      </a: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094311"/>
                  </a:ext>
                </a:extLst>
              </a:tr>
              <a:tr h="252253">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001" marR="6001" marT="6001" marB="4320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51952"/>
                  </a:ext>
                </a:extLst>
              </a:tr>
            </a:tbl>
          </a:graphicData>
        </a:graphic>
      </p:graphicFrame>
    </p:spTree>
    <p:extLst>
      <p:ext uri="{BB962C8B-B14F-4D97-AF65-F5344CB8AC3E}">
        <p14:creationId xmlns:p14="http://schemas.microsoft.com/office/powerpoint/2010/main" val="386637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484824986"/>
              </p:ext>
            </p:extLst>
          </p:nvPr>
        </p:nvGraphicFramePr>
        <p:xfrm>
          <a:off x="533399" y="1392637"/>
          <a:ext cx="8203223" cy="1492888"/>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80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1F0620"/>
                          </a:solidFill>
                        </a:rPr>
                        <a:t>Z3-Firmalara bağımlılık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1F0620"/>
                          </a:solidFill>
                        </a:rPr>
                        <a:t>Bilgi İşlem Müdürlüğü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1F0620"/>
                          </a:solidFill>
                        </a:rPr>
                        <a:t>Yazılımların kontrollerinin birim içine alınması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398393987"/>
              </p:ext>
            </p:extLst>
          </p:nvPr>
        </p:nvGraphicFramePr>
        <p:xfrm>
          <a:off x="533399" y="3047450"/>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412468087"/>
                    </a:ext>
                  </a:extLst>
                </a:gridCol>
                <a:gridCol w="6374422">
                  <a:extLst>
                    <a:ext uri="{9D8B030D-6E8A-4147-A177-3AD203B41FA5}">
                      <a16:colId xmlns:a16="http://schemas.microsoft.com/office/drawing/2014/main" val="3444979404"/>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1F0620"/>
                          </a:solidFill>
                        </a:rPr>
                        <a:t>T1-Siber saldırılar </a:t>
                      </a:r>
                      <a:endParaRPr lang="tr-TR" dirty="0">
                        <a:solidFill>
                          <a:srgbClr val="1F062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4067735260"/>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054150935"/>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1F0620"/>
                          </a:solidFill>
                        </a:rPr>
                        <a:t>Bilgi İşlem Müdürlüğü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8271990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1F0620"/>
                          </a:solidFill>
                        </a:rPr>
                        <a:t>Firewall-Teknik İnsan Kaynağının eğitilmesi ve son kullanıcının bilgilendirilmesi</a:t>
                      </a:r>
                      <a:endParaRPr lang="tr-TR" dirty="0">
                        <a:solidFill>
                          <a:srgbClr val="1F062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71397579"/>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347611491"/>
              </p:ext>
            </p:extLst>
          </p:nvPr>
        </p:nvGraphicFramePr>
        <p:xfrm>
          <a:off x="533399" y="4968875"/>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201646956"/>
                    </a:ext>
                  </a:extLst>
                </a:gridCol>
                <a:gridCol w="6374422">
                  <a:extLst>
                    <a:ext uri="{9D8B030D-6E8A-4147-A177-3AD203B41FA5}">
                      <a16:colId xmlns:a16="http://schemas.microsoft.com/office/drawing/2014/main" val="4009189679"/>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1F0620"/>
                          </a:solidFill>
                        </a:rPr>
                        <a:t>Sunucuların arızalanması, çalışamaz hale gelmesi</a:t>
                      </a:r>
                      <a:endParaRPr lang="tr-TR" dirty="0">
                        <a:solidFill>
                          <a:srgbClr val="1F062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3613320325"/>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98821635"/>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1F0620"/>
                          </a:solidFill>
                        </a:rPr>
                        <a:t>Bilgi İşlem Müdürlüğü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96928143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i-FI" dirty="0" smtClean="0">
                          <a:solidFill>
                            <a:srgbClr val="1F0620"/>
                          </a:solidFill>
                        </a:rPr>
                        <a:t>Kapasitenin Güçlenmesi</a:t>
                      </a:r>
                      <a:endParaRPr lang="tr-TR" dirty="0">
                        <a:solidFill>
                          <a:srgbClr val="1F062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51878714"/>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2484422698"/>
              </p:ext>
            </p:extLst>
          </p:nvPr>
        </p:nvGraphicFramePr>
        <p:xfrm>
          <a:off x="620184" y="1370470"/>
          <a:ext cx="8203223" cy="1492888"/>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942911133"/>
                    </a:ext>
                  </a:extLst>
                </a:gridCol>
                <a:gridCol w="6374422">
                  <a:extLst>
                    <a:ext uri="{9D8B030D-6E8A-4147-A177-3AD203B41FA5}">
                      <a16:colId xmlns:a16="http://schemas.microsoft.com/office/drawing/2014/main" val="2747905419"/>
                    </a:ext>
                  </a:extLst>
                </a:gridCol>
              </a:tblGrid>
              <a:tr h="380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1F0620"/>
                          </a:solidFill>
                        </a:rPr>
                        <a:t>T2-Ekonomi Kısıtlığı</a:t>
                      </a:r>
                      <a:endParaRPr lang="tr-TR" dirty="0">
                        <a:solidFill>
                          <a:srgbClr val="1F062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5346710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590766062"/>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dirty="0" smtClean="0">
                        <a:solidFill>
                          <a:srgbClr val="1F0620"/>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728108180"/>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dirty="0" smtClean="0">
                        <a:solidFill>
                          <a:srgbClr val="1F062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81103092"/>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530957354"/>
              </p:ext>
            </p:extLst>
          </p:nvPr>
        </p:nvGraphicFramePr>
        <p:xfrm>
          <a:off x="620184" y="3160020"/>
          <a:ext cx="8203223" cy="1492888"/>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1653884096"/>
                    </a:ext>
                  </a:extLst>
                </a:gridCol>
                <a:gridCol w="6374422">
                  <a:extLst>
                    <a:ext uri="{9D8B030D-6E8A-4147-A177-3AD203B41FA5}">
                      <a16:colId xmlns:a16="http://schemas.microsoft.com/office/drawing/2014/main" val="2290994775"/>
                    </a:ext>
                  </a:extLst>
                </a:gridCol>
              </a:tblGrid>
              <a:tr h="380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1F0620"/>
                          </a:solidFill>
                        </a:rPr>
                        <a:t>T4-Yazılım ve Donanım Sağlayıcı Firmaların iflası </a:t>
                      </a:r>
                      <a:endParaRPr lang="tr-TR" dirty="0">
                        <a:solidFill>
                          <a:srgbClr val="1F062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49521789"/>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4645870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1F0620"/>
                          </a:solidFill>
                        </a:rPr>
                        <a:t>Bilgi İşlem Müdürlüğü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672363280"/>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1F0620"/>
                          </a:solidFill>
                        </a:rPr>
                        <a:t>Donanım firmalarının BT tarafından seçilmesi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81956916"/>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616248837"/>
              </p:ext>
            </p:extLst>
          </p:nvPr>
        </p:nvGraphicFramePr>
        <p:xfrm>
          <a:off x="620184" y="4949570"/>
          <a:ext cx="8203223" cy="1762128"/>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1653884096"/>
                    </a:ext>
                  </a:extLst>
                </a:gridCol>
                <a:gridCol w="6374422">
                  <a:extLst>
                    <a:ext uri="{9D8B030D-6E8A-4147-A177-3AD203B41FA5}">
                      <a16:colId xmlns:a16="http://schemas.microsoft.com/office/drawing/2014/main" val="2290994775"/>
                    </a:ext>
                  </a:extLst>
                </a:gridCol>
              </a:tblGrid>
              <a:tr h="380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1F0620"/>
                          </a:solidFill>
                        </a:rPr>
                        <a:t>T2-Ekonomi Kısıtlığı</a:t>
                      </a:r>
                      <a:endParaRPr lang="tr-TR" dirty="0">
                        <a:solidFill>
                          <a:srgbClr val="1F062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49521789"/>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4645870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1F0620"/>
                          </a:solidFill>
                        </a:rPr>
                        <a:t>Bilgi İşlem Müdürlüğü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672363280"/>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fi-FI" dirty="0" smtClean="0">
                          <a:solidFill>
                            <a:srgbClr val="1F0620"/>
                          </a:solidFill>
                        </a:rPr>
                        <a:t>Uzaktan Eğitime ve Uzaktan Çalışma ile İlgili Dönemde İşleyişlerin Sorunsuz Devam Ettirilmesi</a:t>
                      </a:r>
                      <a:endParaRPr lang="tr-TR" dirty="0" smtClean="0">
                        <a:solidFill>
                          <a:srgbClr val="1F062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81956916"/>
                  </a:ext>
                </a:extLst>
              </a:tr>
            </a:tbl>
          </a:graphicData>
        </a:graphic>
      </p:graphicFrame>
    </p:spTree>
    <p:extLst>
      <p:ext uri="{BB962C8B-B14F-4D97-AF65-F5344CB8AC3E}">
        <p14:creationId xmlns:p14="http://schemas.microsoft.com/office/powerpoint/2010/main" val="166670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3146803736"/>
              </p:ext>
            </p:extLst>
          </p:nvPr>
        </p:nvGraphicFramePr>
        <p:xfrm>
          <a:off x="1326229" y="2624537"/>
          <a:ext cx="6317036" cy="3057308"/>
        </p:xfrm>
        <a:graphic>
          <a:graphicData uri="http://schemas.openxmlformats.org/drawingml/2006/table">
            <a:tbl>
              <a:tblPr/>
              <a:tblGrid>
                <a:gridCol w="2022222">
                  <a:extLst>
                    <a:ext uri="{9D8B030D-6E8A-4147-A177-3AD203B41FA5}">
                      <a16:colId xmlns:a16="http://schemas.microsoft.com/office/drawing/2014/main" val="3918363564"/>
                    </a:ext>
                  </a:extLst>
                </a:gridCol>
                <a:gridCol w="2138994">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1101437">
                <a:tc>
                  <a:txBody>
                    <a:bodyPr/>
                    <a:lstStyle/>
                    <a:p>
                      <a:pPr algn="ctr" fontAlgn="ctr"/>
                      <a:endParaRPr lang="tr-TR" sz="1200" b="1"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endParaRPr lang="tr-TR" sz="1200" b="1"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200" b="1"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endParaRPr lang="tr-TR" sz="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1957">
                <a:tc>
                  <a:txBody>
                    <a:bodyPr/>
                    <a:lstStyle/>
                    <a:p>
                      <a:pPr algn="ctr" fontAlgn="ctr"/>
                      <a:endParaRPr lang="tr-TR" sz="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51957">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67" y="1861667"/>
            <a:ext cx="8826760" cy="4996333"/>
          </a:xfrm>
          <a:prstGeom prst="rect">
            <a:avLst/>
          </a:prstGeom>
        </p:spPr>
      </p:pic>
    </p:spTree>
    <p:extLst>
      <p:ext uri="{BB962C8B-B14F-4D97-AF65-F5344CB8AC3E}">
        <p14:creationId xmlns:p14="http://schemas.microsoft.com/office/powerpoint/2010/main" val="380593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3146803736"/>
              </p:ext>
            </p:extLst>
          </p:nvPr>
        </p:nvGraphicFramePr>
        <p:xfrm>
          <a:off x="1326229" y="2624537"/>
          <a:ext cx="6317036" cy="3057308"/>
        </p:xfrm>
        <a:graphic>
          <a:graphicData uri="http://schemas.openxmlformats.org/drawingml/2006/table">
            <a:tbl>
              <a:tblPr/>
              <a:tblGrid>
                <a:gridCol w="2022222">
                  <a:extLst>
                    <a:ext uri="{9D8B030D-6E8A-4147-A177-3AD203B41FA5}">
                      <a16:colId xmlns:a16="http://schemas.microsoft.com/office/drawing/2014/main" val="3918363564"/>
                    </a:ext>
                  </a:extLst>
                </a:gridCol>
                <a:gridCol w="2138994">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1101437">
                <a:tc>
                  <a:txBody>
                    <a:bodyPr/>
                    <a:lstStyle/>
                    <a:p>
                      <a:pPr algn="ctr" fontAlgn="ctr"/>
                      <a:endParaRPr lang="tr-TR" sz="1200" b="1"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endParaRPr lang="tr-TR" sz="1200" b="1"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200" b="1"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endParaRPr lang="tr-TR" sz="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1957">
                <a:tc>
                  <a:txBody>
                    <a:bodyPr/>
                    <a:lstStyle/>
                    <a:p>
                      <a:pPr algn="ctr" fontAlgn="ctr"/>
                      <a:endParaRPr lang="tr-TR" sz="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51957">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87" y="1861667"/>
            <a:ext cx="8963609" cy="4865986"/>
          </a:xfrm>
          <a:prstGeom prst="rect">
            <a:avLst/>
          </a:prstGeom>
        </p:spPr>
      </p:pic>
    </p:spTree>
    <p:extLst>
      <p:ext uri="{BB962C8B-B14F-4D97-AF65-F5344CB8AC3E}">
        <p14:creationId xmlns:p14="http://schemas.microsoft.com/office/powerpoint/2010/main" val="2899535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590</TotalTime>
  <Words>551</Words>
  <Application>Microsoft Office PowerPoint</Application>
  <PresentationFormat>Ekran Gösterisi (4:3)</PresentationFormat>
  <Paragraphs>188</Paragraphs>
  <Slides>15</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Calibri</vt:lpstr>
      <vt:lpstr>Calibri Light</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Ferhan Oluğ</cp:lastModifiedBy>
  <cp:revision>62</cp:revision>
  <dcterms:created xsi:type="dcterms:W3CDTF">2020-01-20T10:44:30Z</dcterms:created>
  <dcterms:modified xsi:type="dcterms:W3CDTF">2024-05-28T13:54:09Z</dcterms:modified>
</cp:coreProperties>
</file>