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7" r:id="rId2"/>
    <p:sldId id="379" r:id="rId3"/>
    <p:sldId id="408" r:id="rId4"/>
    <p:sldId id="410" r:id="rId5"/>
    <p:sldId id="405" r:id="rId6"/>
    <p:sldId id="406" r:id="rId7"/>
    <p:sldId id="305" r:id="rId8"/>
    <p:sldId id="380" r:id="rId9"/>
    <p:sldId id="381" r:id="rId10"/>
    <p:sldId id="382" r:id="rId11"/>
    <p:sldId id="383" r:id="rId12"/>
    <p:sldId id="409" r:id="rId13"/>
    <p:sldId id="384" r:id="rId14"/>
    <p:sldId id="414" r:id="rId15"/>
    <p:sldId id="385" r:id="rId16"/>
    <p:sldId id="386" r:id="rId17"/>
    <p:sldId id="412" r:id="rId18"/>
    <p:sldId id="387" r:id="rId19"/>
    <p:sldId id="388" r:id="rId20"/>
    <p:sldId id="389" r:id="rId21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1058" autoAdjust="0"/>
  </p:normalViewPr>
  <p:slideViewPr>
    <p:cSldViewPr>
      <p:cViewPr varScale="1">
        <p:scale>
          <a:sx n="67" d="100"/>
          <a:sy n="67" d="100"/>
        </p:scale>
        <p:origin x="12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27.05.2024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35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48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Anketlere</a:t>
            </a:r>
            <a:r>
              <a:rPr lang="tr-TR" baseline="0" dirty="0"/>
              <a:t> yerleşkemizden ulaşılamadığı için verisi henüz alınmamıştır. Toplantıya kadar eklenecektir.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70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Anketlere</a:t>
            </a:r>
            <a:r>
              <a:rPr lang="tr-TR" baseline="0" dirty="0"/>
              <a:t> yerleşkemizden ulaşılamadığı için verisi henüz alınmamıştır. Toplantıya kadar eklenecektir.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35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43E-3CD0-4BFD-8C88-B52D4E2155C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005E-755B-4C19-A655-E8BDBC4F4559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4F38-EC78-467C-AE35-472ABEB86572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7DCF-A8E3-4963-9EAF-E79712D3675D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EB2B-2FF2-4CEB-87E7-9E48BF1866AC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3BFC-F7C5-4906-8903-3A5E2CE78F4D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FF7-6D8C-4D9F-AC90-BD0FC2A4FFEB}" type="datetime1">
              <a:rPr lang="tr-TR" smtClean="0"/>
              <a:t>27.05.2024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E259-7290-427C-852C-B3D8B774810D}" type="datetime1">
              <a:rPr lang="tr-TR" smtClean="0"/>
              <a:t>27.05.2024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A4AE-13CC-4154-9939-76F8A8A7BF85}" type="datetime1">
              <a:rPr lang="tr-TR" smtClean="0"/>
              <a:t>27.05.2024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F833-C117-488E-8369-7A52A34B2AA0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640-1B2D-4113-B4A0-17BA02D6269D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2715-1FB9-459A-873E-AD49CFD46729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19572" y="4581128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Sivil Havacılık Yüksek Okulu </a:t>
            </a:r>
          </a:p>
          <a:p>
            <a:pPr algn="ctr"/>
            <a:r>
              <a:rPr lang="tr-TR" sz="2400" b="1" dirty="0"/>
              <a:t>PİLOTAJ BÖLÜMÜ</a:t>
            </a:r>
          </a:p>
          <a:p>
            <a:pPr algn="ctr"/>
            <a:r>
              <a:rPr lang="tr-TR" sz="2400" b="1" dirty="0"/>
              <a:t>28.05.2024</a:t>
            </a:r>
          </a:p>
          <a:p>
            <a:pPr algn="ctr"/>
            <a:r>
              <a:rPr lang="tr-TR" sz="2400" b="1" dirty="0"/>
              <a:t>Rev:00</a:t>
            </a:r>
            <a:endParaRPr lang="tr-TR" sz="2800" b="1" dirty="0"/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2023-2024 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057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919645" y="344821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75923"/>
              </p:ext>
            </p:extLst>
          </p:nvPr>
        </p:nvGraphicFramePr>
        <p:xfrm>
          <a:off x="971600" y="2003653"/>
          <a:ext cx="7344817" cy="2577473"/>
        </p:xfrm>
        <a:graphic>
          <a:graphicData uri="http://schemas.openxmlformats.org/drawingml/2006/table">
            <a:tbl>
              <a:tblPr/>
              <a:tblGrid>
                <a:gridCol w="139743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478126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7653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53028">
                <a:tc>
                  <a:txBody>
                    <a:bodyPr/>
                    <a:lstStyle/>
                    <a:p>
                      <a:pPr algn="ctr" fontAlgn="ctr"/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530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530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530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71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45805"/>
              </p:ext>
            </p:extLst>
          </p:nvPr>
        </p:nvGraphicFramePr>
        <p:xfrm>
          <a:off x="497646" y="1396076"/>
          <a:ext cx="8178812" cy="4853459"/>
        </p:xfrm>
        <a:graphic>
          <a:graphicData uri="http://schemas.openxmlformats.org/drawingml/2006/table">
            <a:tbl>
              <a:tblPr/>
              <a:tblGrid>
                <a:gridCol w="761986">
                  <a:extLst>
                    <a:ext uri="{9D8B030D-6E8A-4147-A177-3AD203B41FA5}">
                      <a16:colId xmlns:a16="http://schemas.microsoft.com/office/drawing/2014/main" val="2479964316"/>
                    </a:ext>
                  </a:extLst>
                </a:gridCol>
                <a:gridCol w="1858751">
                  <a:extLst>
                    <a:ext uri="{9D8B030D-6E8A-4147-A177-3AD203B41FA5}">
                      <a16:colId xmlns:a16="http://schemas.microsoft.com/office/drawing/2014/main" val="931792871"/>
                    </a:ext>
                  </a:extLst>
                </a:gridCol>
                <a:gridCol w="1111615">
                  <a:extLst>
                    <a:ext uri="{9D8B030D-6E8A-4147-A177-3AD203B41FA5}">
                      <a16:colId xmlns:a16="http://schemas.microsoft.com/office/drawing/2014/main" val="3874460410"/>
                    </a:ext>
                  </a:extLst>
                </a:gridCol>
                <a:gridCol w="1111615">
                  <a:extLst>
                    <a:ext uri="{9D8B030D-6E8A-4147-A177-3AD203B41FA5}">
                      <a16:colId xmlns:a16="http://schemas.microsoft.com/office/drawing/2014/main" val="2281653600"/>
                    </a:ext>
                  </a:extLst>
                </a:gridCol>
                <a:gridCol w="1111615">
                  <a:extLst>
                    <a:ext uri="{9D8B030D-6E8A-4147-A177-3AD203B41FA5}">
                      <a16:colId xmlns:a16="http://schemas.microsoft.com/office/drawing/2014/main" val="2378372001"/>
                    </a:ext>
                  </a:extLst>
                </a:gridCol>
                <a:gridCol w="1111615">
                  <a:extLst>
                    <a:ext uri="{9D8B030D-6E8A-4147-A177-3AD203B41FA5}">
                      <a16:colId xmlns:a16="http://schemas.microsoft.com/office/drawing/2014/main" val="2472506539"/>
                    </a:ext>
                  </a:extLst>
                </a:gridCol>
                <a:gridCol w="1111615">
                  <a:extLst>
                    <a:ext uri="{9D8B030D-6E8A-4147-A177-3AD203B41FA5}">
                      <a16:colId xmlns:a16="http://schemas.microsoft.com/office/drawing/2014/main" val="1545475145"/>
                    </a:ext>
                  </a:extLst>
                </a:gridCol>
              </a:tblGrid>
              <a:tr h="43387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RİSK VE ETKİ DEĞERLENDİRME MATRİSİ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18710"/>
                  </a:ext>
                </a:extLst>
              </a:tr>
              <a:tr h="227270"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OLASILIK</a:t>
                      </a:r>
                      <a:b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Probability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Severity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179665"/>
                  </a:ext>
                </a:extLst>
              </a:tr>
              <a:tr h="206609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FELAKET </a:t>
                      </a: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</a:t>
                      </a: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TEHLİKELİ </a:t>
                      </a: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Hazardous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ÖNEMLİ/BÜYÜK </a:t>
                      </a: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KÜÇÜK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ÖNEMSİZ </a:t>
                      </a: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Negligible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027551"/>
                  </a:ext>
                </a:extLst>
              </a:tr>
              <a:tr h="206609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171798"/>
                  </a:ext>
                </a:extLst>
              </a:tr>
              <a:tr h="258261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595837"/>
                  </a:ext>
                </a:extLst>
              </a:tr>
              <a:tr h="343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SIK</a:t>
                      </a:r>
                      <a:b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25/5A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20/5B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15/5C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10/5D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5/5E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394599"/>
                  </a:ext>
                </a:extLst>
              </a:tr>
              <a:tr h="343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670073"/>
                  </a:ext>
                </a:extLst>
              </a:tr>
              <a:tr h="343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 SIRA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Occasional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20/4A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16/4B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12/4C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8/4D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4/4E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3265"/>
                  </a:ext>
                </a:extLst>
              </a:tr>
              <a:tr h="343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9831"/>
                  </a:ext>
                </a:extLst>
              </a:tr>
              <a:tr h="343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NADİREN</a:t>
                      </a:r>
                      <a:b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15/3A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12/3B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9/3C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3/3E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21113"/>
                  </a:ext>
                </a:extLst>
              </a:tr>
              <a:tr h="343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056731"/>
                  </a:ext>
                </a:extLst>
              </a:tr>
              <a:tr h="343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OLASI OLMAYAN </a:t>
                      </a: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Improbable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4/2D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2/2E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830034"/>
                  </a:ext>
                </a:extLst>
              </a:tr>
              <a:tr h="343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239367"/>
                  </a:ext>
                </a:extLst>
              </a:tr>
              <a:tr h="343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OLANAKSIZ </a:t>
                      </a:r>
                      <a:b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Extremely Improbable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13005"/>
                  </a:ext>
                </a:extLst>
              </a:tr>
              <a:tr h="343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8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258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83768" y="330549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83849"/>
              </p:ext>
            </p:extLst>
          </p:nvPr>
        </p:nvGraphicFramePr>
        <p:xfrm>
          <a:off x="251068" y="1176369"/>
          <a:ext cx="8568600" cy="28767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10257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658343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956487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Sözleşmeli kuruluş Uçuş Öğretmenlerinden E.G iniş tekniklerin farklı uygulaması, SOP uygulama farklılığı nedeniyle risk oluşması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Gönüllü raporlamada değerlendirmesi ve ayrıntıları mevcuttur.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6457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28.01.2023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6457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Genel</a:t>
                      </a:r>
                      <a:r>
                        <a:rPr lang="tr-TR" baseline="0" dirty="0"/>
                        <a:t> Müdür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116862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Sert iniş yapıldığı ifade edildiği için 30.01.2023 tarihli mail ile Sözleşmeli kuruluş SMS Müdürlüğüne toplantı beklenmeksizin rapor edilmiştir. İncelenmesi talep edilmiştir. Genel Müdür tarafından takip edilmektedir.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97786"/>
              </p:ext>
            </p:extLst>
          </p:nvPr>
        </p:nvGraphicFramePr>
        <p:xfrm>
          <a:off x="250716" y="4215021"/>
          <a:ext cx="8568952" cy="24507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10335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658617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966158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Öğrenci gönüllü raporlamasında; Sözleşmeli kuruluş Sim öğretmeni N.S </a:t>
                      </a:r>
                      <a:r>
                        <a:rPr lang="tr-TR" sz="1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nin</a:t>
                      </a:r>
                      <a:r>
                        <a:rPr lang="tr-TR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; SOP uygulamadığı, eğitimde yetersiz olduğu, öğretmen değerlendirmelerinin gerçeği yansıtmadığı belirtilmiştir.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9183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28.09.2023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9183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Genel</a:t>
                      </a:r>
                      <a:r>
                        <a:rPr lang="tr-TR" baseline="0" dirty="0"/>
                        <a:t> Müdür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700966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İlgili öğretmenle öğrencilerimizin uçuşları tamamen kesilmiş ve ATO'ya önlem almaları konusu bildirilmiştir.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89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899592" y="1556792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2023-2024 Güz - Derslerin </a:t>
            </a:r>
          </a:p>
          <a:p>
            <a:pPr algn="ctr"/>
            <a:r>
              <a:rPr lang="tr-TR" sz="2800" dirty="0"/>
              <a:t>Anket Sonuç Ortalaması </a:t>
            </a:r>
          </a:p>
          <a:p>
            <a:pPr algn="ctr"/>
            <a:r>
              <a:rPr lang="tr-TR" sz="2800" u="sng" dirty="0"/>
              <a:t>%88</a:t>
            </a:r>
          </a:p>
          <a:p>
            <a:pPr algn="ctr"/>
            <a:endParaRPr lang="tr-TR" sz="2800" dirty="0"/>
          </a:p>
          <a:p>
            <a:pPr algn="ctr"/>
            <a:r>
              <a:rPr lang="tr-TR" sz="2800" dirty="0"/>
              <a:t>2022-2023  Bahar Derslerin </a:t>
            </a:r>
          </a:p>
          <a:p>
            <a:pPr algn="ctr"/>
            <a:r>
              <a:rPr lang="tr-TR" sz="2800" dirty="0"/>
              <a:t>Anket Sonuçları Ortalaması</a:t>
            </a:r>
          </a:p>
          <a:p>
            <a:pPr algn="ctr"/>
            <a:r>
              <a:rPr lang="tr-TR" sz="2800" u="sng" dirty="0"/>
              <a:t>86,32</a:t>
            </a:r>
          </a:p>
          <a:p>
            <a:pPr algn="ctr"/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83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899592" y="1556792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2023-2024 Güz - Akademisyenlerin</a:t>
            </a:r>
          </a:p>
          <a:p>
            <a:pPr algn="ctr"/>
            <a:r>
              <a:rPr lang="tr-TR" sz="2800" dirty="0"/>
              <a:t> Anket Sonuç Ortalaması </a:t>
            </a:r>
          </a:p>
          <a:p>
            <a:pPr algn="ctr"/>
            <a:r>
              <a:rPr lang="tr-TR" sz="2800" u="sng" dirty="0"/>
              <a:t>% 87,84</a:t>
            </a:r>
            <a:endParaRPr lang="tr-TR" sz="2800" dirty="0"/>
          </a:p>
          <a:p>
            <a:pPr algn="ctr"/>
            <a:endParaRPr lang="tr-TR" sz="2800" dirty="0"/>
          </a:p>
          <a:p>
            <a:pPr algn="ctr"/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78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07604" y="2924944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2023-2024 yılında SHYO Pilotaj Sürecine </a:t>
            </a:r>
          </a:p>
          <a:p>
            <a:pPr algn="ctr"/>
            <a:r>
              <a:rPr lang="tr-TR" sz="2800" b="1" dirty="0"/>
              <a:t>herhangi bir şikayet gelmemiştir</a:t>
            </a:r>
            <a:r>
              <a:rPr lang="en-US" sz="2800" b="1" dirty="0"/>
              <a:t>.</a:t>
            </a:r>
            <a:endParaRPr lang="tr-TR" sz="2800" b="1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85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79712" y="273055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683568" y="1041088"/>
            <a:ext cx="8135376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400" b="1" u="sng" dirty="0"/>
              <a:t>13.03.2024 tarihli SHYO denetimi</a:t>
            </a:r>
          </a:p>
          <a:p>
            <a:r>
              <a:rPr lang="tr-TR" sz="2400" b="1" u="sng" dirty="0"/>
              <a:t>Bulgu:</a:t>
            </a:r>
            <a:r>
              <a:rPr lang="tr-TR" sz="2400" dirty="0"/>
              <a:t> Yoktur</a:t>
            </a:r>
            <a:endParaRPr lang="tr-TR" sz="2400" u="sng" dirty="0"/>
          </a:p>
          <a:p>
            <a:endParaRPr lang="tr-TR" sz="2400" b="1" u="sng" dirty="0"/>
          </a:p>
          <a:p>
            <a:r>
              <a:rPr lang="tr-TR" sz="2400" b="1" u="sng" dirty="0"/>
              <a:t>Gözlem 1: </a:t>
            </a:r>
            <a:r>
              <a:rPr lang="tr-TR" sz="2400" b="1" dirty="0"/>
              <a:t>"Kalite faaliyet planı uygulanması yönünde bilgilendirme yapıldı, dış denetime kadar takip edilecek.</a:t>
            </a:r>
            <a:r>
              <a:rPr lang="tr-TR" sz="2400" dirty="0"/>
              <a:t>	</a:t>
            </a:r>
          </a:p>
          <a:p>
            <a:endParaRPr lang="tr-TR" sz="2400" dirty="0"/>
          </a:p>
          <a:p>
            <a:r>
              <a:rPr lang="tr-TR" sz="2400" dirty="0"/>
              <a:t>Çalışma devam ediyor.</a:t>
            </a:r>
          </a:p>
          <a:p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400" b="1" u="sng" dirty="0"/>
              <a:t>Gözlem 2: </a:t>
            </a:r>
            <a:r>
              <a:rPr lang="tr-TR" sz="2400" b="1" dirty="0"/>
              <a:t>"Ortam şartı uygundur ancak K </a:t>
            </a:r>
            <a:r>
              <a:rPr lang="tr-TR" sz="2400" b="1" dirty="0" err="1"/>
              <a:t>drive</a:t>
            </a:r>
            <a:r>
              <a:rPr lang="tr-TR" sz="2400" b="1" dirty="0"/>
              <a:t> erişim, IP adresi kaynaklı yaşanan sıkıntılar, bilgisayar desteği olmaması gibi durumlardan dolayı üniversiteden bilgi işlem birimi desteği gerekebilir.</a:t>
            </a:r>
          </a:p>
          <a:p>
            <a:r>
              <a:rPr lang="tr-TR" sz="2400" b="1" dirty="0"/>
              <a:t>	</a:t>
            </a:r>
            <a:endParaRPr lang="tr-TR" sz="24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43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79712" y="273055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611560" y="1454845"/>
            <a:ext cx="830258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r-TR" sz="2400" b="1" u="sng" dirty="0"/>
              <a:t>Kuvvetli Yönler 1: </a:t>
            </a:r>
          </a:p>
          <a:p>
            <a:r>
              <a:rPr lang="tr-TR" sz="2400" dirty="0"/>
              <a:t>Süreç Yöneticisinin Kalite Yönetim Sisteminin iyileşmesi ve sürdürülebilirliğine katkısı önemli. Süreçte görevli akademisyenin geçmişte kalite deneyiminin bulunması sürece pozitif katkılar sağlamakta.	</a:t>
            </a:r>
          </a:p>
          <a:p>
            <a:endParaRPr lang="tr-TR" sz="24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39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2"/>
          <p:cNvSpPr txBox="1">
            <a:spLocks/>
          </p:cNvSpPr>
          <p:nvPr/>
        </p:nvSpPr>
        <p:spPr>
          <a:xfrm>
            <a:off x="395536" y="1844824"/>
            <a:ext cx="828092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tx1"/>
                </a:solidFill>
              </a:rPr>
              <a:t>Eksiklerimizi görmek ve kendimizi geliştirip, iyileştirmek için önemli fırsattır. 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SHGM denetimleri</a:t>
            </a:r>
          </a:p>
          <a:p>
            <a:r>
              <a:rPr lang="tr-TR" dirty="0">
                <a:solidFill>
                  <a:schemeClr val="tx1"/>
                </a:solidFill>
              </a:rPr>
              <a:t>Uyumluluk İzleme Denetimleri</a:t>
            </a:r>
          </a:p>
          <a:p>
            <a:r>
              <a:rPr lang="tr-TR" dirty="0">
                <a:solidFill>
                  <a:schemeClr val="tx1"/>
                </a:solidFill>
              </a:rPr>
              <a:t>Dış Denetimler</a:t>
            </a:r>
          </a:p>
          <a:p>
            <a:r>
              <a:rPr lang="tr-TR" dirty="0">
                <a:solidFill>
                  <a:schemeClr val="tx1"/>
                </a:solidFill>
              </a:rPr>
              <a:t>İç Denetimler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26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1547664" y="534776"/>
            <a:ext cx="7077472" cy="15188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</a:p>
          <a:p>
            <a:r>
              <a:rPr lang="tr-TR" sz="2700" dirty="0">
                <a:solidFill>
                  <a:schemeClr val="tx2"/>
                </a:solidFill>
              </a:rPr>
              <a:t>TOPLUMSAL KATKI ALANINDA</a:t>
            </a:r>
            <a:endParaRPr lang="en-US" sz="2700" dirty="0">
              <a:solidFill>
                <a:schemeClr val="accent6"/>
              </a:solidFill>
            </a:endParaRPr>
          </a:p>
          <a:p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133006"/>
            <a:ext cx="8229600" cy="39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/>
              <a:t>YAŞ YAKALAMA</a:t>
            </a:r>
          </a:p>
          <a:p>
            <a:pPr marL="0" indent="0" algn="ctr">
              <a:buNone/>
            </a:pPr>
            <a:r>
              <a:rPr lang="tr-TR" dirty="0"/>
              <a:t>TECRÜBE</a:t>
            </a:r>
          </a:p>
          <a:p>
            <a:pPr marL="0" indent="0" algn="ctr">
              <a:buNone/>
            </a:pPr>
            <a:r>
              <a:rPr lang="tr-TR" dirty="0"/>
              <a:t>ÖZEL YETENEK</a:t>
            </a:r>
          </a:p>
          <a:p>
            <a:pPr marL="0" indent="0" algn="ctr">
              <a:buNone/>
            </a:pPr>
            <a:r>
              <a:rPr lang="tr-TR" dirty="0"/>
              <a:t>3 SAĞLIK ve SİNYORİTE</a:t>
            </a:r>
          </a:p>
          <a:p>
            <a:pPr marL="0" indent="0" algn="ctr">
              <a:buNone/>
            </a:pPr>
            <a:r>
              <a:rPr lang="tr-TR" dirty="0"/>
              <a:t>EBT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5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83253" y="2443483"/>
            <a:ext cx="2353171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EMNİYET VE UYUMLULUK İZLEME POLİTİKASI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16632"/>
            <a:ext cx="4758947" cy="674136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-252536" y="1214455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srgbClr val="9E5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MİSYON-VİZYON-POLİTİKA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5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1427336" y="599280"/>
            <a:ext cx="7051327" cy="16595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ve </a:t>
            </a:r>
            <a:r>
              <a:rPr lang="tr-TR" sz="2700" dirty="0">
                <a:solidFill>
                  <a:schemeClr val="tx2"/>
                </a:solidFill>
              </a:rPr>
              <a:t>GİRİŞİMCİLİK ALANINDA</a:t>
            </a:r>
            <a:endParaRPr lang="en-US" sz="2700" dirty="0">
              <a:solidFill>
                <a:schemeClr val="accent6"/>
              </a:solidFill>
            </a:endParaRPr>
          </a:p>
          <a:p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İçerik Yer Tutucusu 2"/>
          <p:cNvSpPr txBox="1">
            <a:spLocks/>
          </p:cNvSpPr>
          <p:nvPr/>
        </p:nvSpPr>
        <p:spPr>
          <a:xfrm>
            <a:off x="395536" y="2668384"/>
            <a:ext cx="8229600" cy="3424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tx1"/>
                </a:solidFill>
              </a:rPr>
              <a:t>İNDEXLENMİŞ DERGİ ve YAYINLARI</a:t>
            </a:r>
          </a:p>
          <a:p>
            <a:r>
              <a:rPr lang="tr-TR" dirty="0">
                <a:solidFill>
                  <a:schemeClr val="tx1"/>
                </a:solidFill>
              </a:rPr>
              <a:t>EDP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2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90637" y="1048914"/>
            <a:ext cx="818581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000" i="1" dirty="0"/>
              <a:t>PRAXIS Havacılık ve Uzay Programlarında; ulusal &amp; uluslararası mevzuata, tamamen uyulmasına rağmen, </a:t>
            </a:r>
            <a:r>
              <a:rPr lang="tr-TR" sz="2000" i="1" u="sng" dirty="0"/>
              <a:t>“BİLGİ – BECERİ - EMNİYET” </a:t>
            </a:r>
            <a:r>
              <a:rPr lang="tr-TR" sz="2000" i="1" dirty="0"/>
              <a:t>sloganını özvarlığının her detayında kabul eder ve uygular. Her türlü politikayı bu sabit slogan üzerinden türetir. Bu, </a:t>
            </a:r>
            <a:r>
              <a:rPr lang="tr-TR" sz="2000" i="1" dirty="0" err="1"/>
              <a:t>Praxis</a:t>
            </a:r>
            <a:r>
              <a:rPr lang="tr-TR" sz="2000" i="1" dirty="0"/>
              <a:t> Havacılık ve Uzay </a:t>
            </a:r>
            <a:r>
              <a:rPr lang="tr-TR" sz="2000" i="1" dirty="0" err="1"/>
              <a:t>Programları'nın</a:t>
            </a:r>
            <a:r>
              <a:rPr lang="tr-TR" sz="2000" i="1" dirty="0"/>
              <a:t> taahhüt ettiği herhangi bir uygulamada veya gelişmede gözlenebilir. </a:t>
            </a:r>
            <a:endParaRPr lang="tr-TR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203848" y="285023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srgbClr val="9E5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MİSYON-VİZYON-POLİTİKA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71069" y="2680130"/>
            <a:ext cx="86181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1295" algn="just">
              <a:lnSpc>
                <a:spcPct val="115000"/>
              </a:lnSpc>
              <a:spcAft>
                <a:spcPts val="0"/>
              </a:spcAft>
            </a:pPr>
            <a:r>
              <a:rPr lang="tr-TR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Emniyet ve Uyumluluk İzleme Sistemleri en önemli faaliyetimizdir. Tüm havacılık faaliyetimizin gerçekleştirilmesini sağlamak amacıyla, </a:t>
            </a:r>
            <a:r>
              <a:rPr lang="tr-TR" sz="2000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sürekli olarak stratejiler ve süreçler geliştiriyor, uyguluyor, sürdürüyor ve iyileştiriyoruz.</a:t>
            </a:r>
            <a:endParaRPr lang="tr-TR" sz="2000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"/>
            </a:pPr>
            <a:r>
              <a:rPr lang="tr-T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Genel Müdür’den başlayarak yönetimin tüm seviyelerinde, </a:t>
            </a:r>
            <a:r>
              <a:rPr lang="tr-T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yüksek emniyet performansına ulaşılmasını</a:t>
            </a:r>
            <a:r>
              <a:rPr lang="tr-T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tr-T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"/>
            </a:pPr>
            <a:r>
              <a:rPr lang="tr-TR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SHGM ve diğer ulusal uluslararası otoriteler tarafından belirlenmiş yönetmelik, talimat ve kurallar çerçevesinde eğitim yapmayı,</a:t>
            </a:r>
            <a:endParaRPr lang="tr-T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"/>
            </a:pPr>
            <a:r>
              <a:rPr lang="tr-TR" sz="2000" i="1" u="sng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Praxis</a:t>
            </a:r>
            <a:r>
              <a:rPr lang="tr-TR" sz="2000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Havacılık ve Uzay </a:t>
            </a:r>
            <a:r>
              <a:rPr lang="tr-TR" sz="2000" i="1" u="sng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Programları'nın</a:t>
            </a:r>
            <a:r>
              <a:rPr lang="tr-TR" sz="2000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havacılık sektöründe kabul edilebilir, etkin, verimli ve söz sahibi bir konumuna gelmesini sağlamayı</a:t>
            </a:r>
            <a:r>
              <a:rPr lang="tr-TR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tr-T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"/>
            </a:pPr>
            <a:r>
              <a:rPr lang="tr-TR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 besleme yapısı ile </a:t>
            </a:r>
            <a:r>
              <a:rPr lang="tr-TR" sz="2000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sürekli kendini geliştiren bir emniyet ve uyumluluk izleme programı oluşturmayı </a:t>
            </a:r>
            <a:r>
              <a:rPr lang="tr-T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hedefliyoruz.</a:t>
            </a:r>
            <a:endParaRPr lang="tr-T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99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32" y="-521052"/>
            <a:ext cx="6343827" cy="405304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871609"/>
            <a:ext cx="6015682" cy="409012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36096" y="2780928"/>
            <a:ext cx="3456384" cy="464549"/>
          </a:xfrm>
        </p:spPr>
        <p:txBody>
          <a:bodyPr>
            <a:noAutofit/>
          </a:bodyPr>
          <a:lstStyle/>
          <a:p>
            <a:pPr algn="l"/>
            <a:r>
              <a:rPr lang="tr-TR" sz="2400" dirty="0"/>
              <a:t>https://docs.praxis.aero/</a:t>
            </a:r>
          </a:p>
        </p:txBody>
      </p:sp>
    </p:spTree>
    <p:extLst>
      <p:ext uri="{BB962C8B-B14F-4D97-AF65-F5344CB8AC3E}">
        <p14:creationId xmlns:p14="http://schemas.microsoft.com/office/powerpoint/2010/main" val="331160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15816" y="130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33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35098"/>
              </p:ext>
            </p:extLst>
          </p:nvPr>
        </p:nvGraphicFramePr>
        <p:xfrm>
          <a:off x="-25741" y="524526"/>
          <a:ext cx="9143999" cy="6133636"/>
        </p:xfrm>
        <a:graphic>
          <a:graphicData uri="http://schemas.openxmlformats.org/drawingml/2006/table">
            <a:tbl>
              <a:tblPr/>
              <a:tblGrid>
                <a:gridCol w="349199">
                  <a:extLst>
                    <a:ext uri="{9D8B030D-6E8A-4147-A177-3AD203B41FA5}">
                      <a16:colId xmlns:a16="http://schemas.microsoft.com/office/drawing/2014/main" val="3407775872"/>
                    </a:ext>
                  </a:extLst>
                </a:gridCol>
                <a:gridCol w="2027843">
                  <a:extLst>
                    <a:ext uri="{9D8B030D-6E8A-4147-A177-3AD203B41FA5}">
                      <a16:colId xmlns:a16="http://schemas.microsoft.com/office/drawing/2014/main" val="3869572059"/>
                    </a:ext>
                  </a:extLst>
                </a:gridCol>
                <a:gridCol w="309290">
                  <a:extLst>
                    <a:ext uri="{9D8B030D-6E8A-4147-A177-3AD203B41FA5}">
                      <a16:colId xmlns:a16="http://schemas.microsoft.com/office/drawing/2014/main" val="2169340977"/>
                    </a:ext>
                  </a:extLst>
                </a:gridCol>
                <a:gridCol w="1995416">
                  <a:extLst>
                    <a:ext uri="{9D8B030D-6E8A-4147-A177-3AD203B41FA5}">
                      <a16:colId xmlns:a16="http://schemas.microsoft.com/office/drawing/2014/main" val="4212663527"/>
                    </a:ext>
                  </a:extLst>
                </a:gridCol>
                <a:gridCol w="279359">
                  <a:extLst>
                    <a:ext uri="{9D8B030D-6E8A-4147-A177-3AD203B41FA5}">
                      <a16:colId xmlns:a16="http://schemas.microsoft.com/office/drawing/2014/main" val="348230800"/>
                    </a:ext>
                  </a:extLst>
                </a:gridCol>
                <a:gridCol w="1771133">
                  <a:extLst>
                    <a:ext uri="{9D8B030D-6E8A-4147-A177-3AD203B41FA5}">
                      <a16:colId xmlns:a16="http://schemas.microsoft.com/office/drawing/2014/main" val="272987997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115439296"/>
                    </a:ext>
                  </a:extLst>
                </a:gridCol>
                <a:gridCol w="2195735">
                  <a:extLst>
                    <a:ext uri="{9D8B030D-6E8A-4147-A177-3AD203B41FA5}">
                      <a16:colId xmlns:a16="http://schemas.microsoft.com/office/drawing/2014/main" val="2349156444"/>
                    </a:ext>
                  </a:extLst>
                </a:gridCol>
              </a:tblGrid>
              <a:tr h="2321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ZAYIF  YÖNLER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111080"/>
                  </a:ext>
                </a:extLst>
              </a:tr>
              <a:tr h="12691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Akdeniz Bölgesindeki tek pilotaj bölümü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ve sektör işbirliğinin istenilen düzeyde olmaması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Şehrimizde havayolu firmalarının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Ülkemizde havacılık eğitiminin miktar olarak artması ile bu eğitimlerin yapılabileceği hava meydanlarının DHMI politikası ile kısıtlanıyor olması ve ayrık meydanların bulunmaması sonucu eğitim süreçlerinin uzayacak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656433"/>
                  </a:ext>
                </a:extLst>
              </a:tr>
              <a:tr h="9619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Antalya ilindeki tek pilotaj lisans programı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Yerleşkemizde sınav sistemi için bilgisayar yetersizliği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Havayolu taşımacılığının her geçen gün gelişiyor olması, uçak sayıları ile birlikte pilot sayılarının artması ile iş bulma oranının her geçen yıl yükselmesi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Halihazırdaki öğrencilerin döviz kuru, ekonomik koşullar  nedeniyle eğitim ücretlerini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ödeyememesi, eğitime devam edememesi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52370"/>
                  </a:ext>
                </a:extLst>
              </a:tr>
              <a:tr h="8182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Eğitimler konusunda uzman ve yetkili eğitmenler tarafından verilmesi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Yerleşkemizden üniversitenin ortak ağına (K,KYS ve diğer) ulaşılamaması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 anlamada donanımlı olarak yetişen öğrencilerimizin sektörde yer bulacak olmaları (G14)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Havacılık bölümünü kazanan öğrencilerde başarı parametresi olarak (burs) sadece üniversite sınav sonucunun geçerli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849472"/>
                  </a:ext>
                </a:extLst>
              </a:tr>
              <a:tr h="12052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G4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Bölümümüzde havacılık konusunda uzman eğitmenlerin bulunması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Kendi eğitmen pilotlarımızı yetiştiriyor olmamız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ücretinin Dolar ve Euro endeksli olarak sürekli yükselmesi, Havacılıkta maliyetlerin dolar-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üzerinden olduğu için, eğitim ücretinin ülkemiz şartlarında çok yüksek olması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757925"/>
                  </a:ext>
                </a:extLst>
              </a:tr>
              <a:tr h="11167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G5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Bölümümüzde havacılık konusunda uzman personel bulunması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F5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Pilotluk mesleğine elverişli öğrencilerin seçiliyor olması (G7), eğitim sürecini, başarıyı mezuniyetten sonraki iş bulma oranını oldukça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yüksetecektir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Havacılık sektörü personeli ücretleri ve akademik ortam maaş/ücretlerinin birbiri ile uyuşmaması nedeniyle rekabet ortamında personel tutma zorluğu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001841"/>
                  </a:ext>
                </a:extLst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81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15816" y="155537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5192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618"/>
              </p:ext>
            </p:extLst>
          </p:nvPr>
        </p:nvGraphicFramePr>
        <p:xfrm>
          <a:off x="0" y="702195"/>
          <a:ext cx="9144000" cy="6202319"/>
        </p:xfrm>
        <a:graphic>
          <a:graphicData uri="http://schemas.openxmlformats.org/drawingml/2006/table">
            <a:tbl>
              <a:tblPr/>
              <a:tblGrid>
                <a:gridCol w="347017">
                  <a:extLst>
                    <a:ext uri="{9D8B030D-6E8A-4147-A177-3AD203B41FA5}">
                      <a16:colId xmlns:a16="http://schemas.microsoft.com/office/drawing/2014/main" val="1400549731"/>
                    </a:ext>
                  </a:extLst>
                </a:gridCol>
                <a:gridCol w="2874690">
                  <a:extLst>
                    <a:ext uri="{9D8B030D-6E8A-4147-A177-3AD203B41FA5}">
                      <a16:colId xmlns:a16="http://schemas.microsoft.com/office/drawing/2014/main" val="1428242421"/>
                    </a:ext>
                  </a:extLst>
                </a:gridCol>
                <a:gridCol w="144819">
                  <a:extLst>
                    <a:ext uri="{9D8B030D-6E8A-4147-A177-3AD203B41FA5}">
                      <a16:colId xmlns:a16="http://schemas.microsoft.com/office/drawing/2014/main" val="4248691416"/>
                    </a:ext>
                  </a:extLst>
                </a:gridCol>
                <a:gridCol w="917442">
                  <a:extLst>
                    <a:ext uri="{9D8B030D-6E8A-4147-A177-3AD203B41FA5}">
                      <a16:colId xmlns:a16="http://schemas.microsoft.com/office/drawing/2014/main" val="337581153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706723909"/>
                    </a:ext>
                  </a:extLst>
                </a:gridCol>
                <a:gridCol w="2284175">
                  <a:extLst>
                    <a:ext uri="{9D8B030D-6E8A-4147-A177-3AD203B41FA5}">
                      <a16:colId xmlns:a16="http://schemas.microsoft.com/office/drawing/2014/main" val="3085565048"/>
                    </a:ext>
                  </a:extLst>
                </a:gridCol>
                <a:gridCol w="187553">
                  <a:extLst>
                    <a:ext uri="{9D8B030D-6E8A-4147-A177-3AD203B41FA5}">
                      <a16:colId xmlns:a16="http://schemas.microsoft.com/office/drawing/2014/main" val="2303638130"/>
                    </a:ext>
                  </a:extLst>
                </a:gridCol>
                <a:gridCol w="2172280">
                  <a:extLst>
                    <a:ext uri="{9D8B030D-6E8A-4147-A177-3AD203B41FA5}">
                      <a16:colId xmlns:a16="http://schemas.microsoft.com/office/drawing/2014/main" val="2019375252"/>
                    </a:ext>
                  </a:extLst>
                </a:gridCol>
              </a:tblGrid>
              <a:tr h="2477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ZAYIF  YÖNLER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370454"/>
                  </a:ext>
                </a:extLst>
              </a:tr>
              <a:tr h="10882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G6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Oldukça zor olan eğitimin eğitim dilinin anadilde (Türkçe) olması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F6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Pilotaj eğitim içeriğimizin sadece havayoluna yönelik tasarlanmadığı için sektörde bir çok havacılık işletmesinde iş bulma olanaklarının olması (deniz uçağı pilotluğu, FI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vb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Döviz kuru ve ekonomik koşullar  nedeniyle pilotaj tercih edecek öğrenci sayılarında azalma yaşanması veya çok daha başarılı adayların ücretler yüzünden bölümü tercih edememesi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965763"/>
                  </a:ext>
                </a:extLst>
              </a:tr>
              <a:tr h="6722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G7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Öğrencilere Test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Protokü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uygulanarak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Piltaja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elverişli olanların okula kabul edilmesi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T7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Şehrimizde kira, konaklama ücretlerinin çok yüksek olması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520008"/>
                  </a:ext>
                </a:extLst>
              </a:tr>
              <a:tr h="3154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G8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Eğitimin 4 yıl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96231"/>
                  </a:ext>
                </a:extLst>
              </a:tr>
              <a:tr h="640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G9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İngilizce eğitimi hazırlık sınıfı olmaksızın 2. yıl itibarı ile 4 yıla yayılmış olarak veriliyor olması.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955263"/>
                  </a:ext>
                </a:extLst>
              </a:tr>
              <a:tr h="640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G10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İngilizce seviyesinin havacılıkta geçerli olan "ICAO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olarak mezun olunması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846478"/>
                  </a:ext>
                </a:extLst>
              </a:tr>
              <a:tr h="640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G11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İlk yılda uçuş eğitiminin başlaması ve ilk yıl sonunda PPL lisansına sahip olunması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490255"/>
                  </a:ext>
                </a:extLst>
              </a:tr>
              <a:tr h="7078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G12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Uçak uçuşlarına başlamadan önce kendi üretimimiz olan simülatörde eğitimlerin yapılabilmesi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86203"/>
                  </a:ext>
                </a:extLst>
              </a:tr>
              <a:tr h="4954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G13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Teorik Eğitimleri veren bir çok eğitmenin aynı zamanda pilot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472203"/>
                  </a:ext>
                </a:extLst>
              </a:tr>
              <a:tr h="7078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G14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4.sınıf öğrencilerimizin daha mezun olmadan Havayolu şirketlerine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II.pilot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olarak işe başlayabilmeleri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75095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41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sp>
        <p:nvSpPr>
          <p:cNvPr id="4" name="Metin kutusu 4"/>
          <p:cNvSpPr txBox="1"/>
          <p:nvPr/>
        </p:nvSpPr>
        <p:spPr>
          <a:xfrm>
            <a:off x="1079610" y="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7F66C131-E4F3-05F1-3421-2D31B7B5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57624"/>
              </p:ext>
            </p:extLst>
          </p:nvPr>
        </p:nvGraphicFramePr>
        <p:xfrm>
          <a:off x="179512" y="461665"/>
          <a:ext cx="8784976" cy="6207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3319">
                  <a:extLst>
                    <a:ext uri="{9D8B030D-6E8A-4147-A177-3AD203B41FA5}">
                      <a16:colId xmlns:a16="http://schemas.microsoft.com/office/drawing/2014/main" val="3901306912"/>
                    </a:ext>
                  </a:extLst>
                </a:gridCol>
                <a:gridCol w="2676903">
                  <a:extLst>
                    <a:ext uri="{9D8B030D-6E8A-4147-A177-3AD203B41FA5}">
                      <a16:colId xmlns:a16="http://schemas.microsoft.com/office/drawing/2014/main" val="3860155112"/>
                    </a:ext>
                  </a:extLst>
                </a:gridCol>
                <a:gridCol w="4174754">
                  <a:extLst>
                    <a:ext uri="{9D8B030D-6E8A-4147-A177-3AD203B41FA5}">
                      <a16:colId xmlns:a16="http://schemas.microsoft.com/office/drawing/2014/main" val="1262356243"/>
                    </a:ext>
                  </a:extLst>
                </a:gridCol>
              </a:tblGrid>
              <a:tr h="15961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PAYDAŞ ADI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PAYDAŞ NEDENİ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PAYDAŞ BEKLENTİSİ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8390466"/>
                  </a:ext>
                </a:extLst>
              </a:tr>
              <a:tr h="31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Rektörlük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Üst Yönetim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Bölümümüz sisteminin eksiksiz işlemesi, memnuniyet oranının yüksek olması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0748239"/>
                  </a:ext>
                </a:extLst>
              </a:tr>
              <a:tr h="31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Kalite Birimi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İşbirliği, hizmet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Kalite sistemine uyum, etkili iletişim, memnuniyet oranının yüksek olması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9590952"/>
                  </a:ext>
                </a:extLst>
              </a:tr>
              <a:tr h="31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SHYO - ATO </a:t>
                      </a:r>
                      <a:br>
                        <a:rPr lang="tr-TR" sz="1100" u="none" strike="noStrike">
                          <a:effectLst/>
                        </a:rPr>
                      </a:br>
                      <a:r>
                        <a:rPr lang="tr-TR" sz="1100" u="none" strike="noStrike">
                          <a:effectLst/>
                        </a:rPr>
                        <a:t>Eğitim Müdürlüğü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Bilgi ve Görev Paylaşımı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Tüm eğitim süreci, zaman planlaması ve soruların cevaplanması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7271623"/>
                  </a:ext>
                </a:extLst>
              </a:tr>
              <a:tr h="31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SHYO-ATO</a:t>
                      </a:r>
                      <a:br>
                        <a:rPr lang="tr-TR" sz="1100" u="none" strike="noStrike">
                          <a:effectLst/>
                        </a:rPr>
                      </a:br>
                      <a:r>
                        <a:rPr lang="tr-TR" sz="1100" u="none" strike="noStrike">
                          <a:effectLst/>
                        </a:rPr>
                        <a:t>İdari İşler/ Öğrenci İşleri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Bilgi ve Görev Paylaşımı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Tüm eğitim süreci, güçlü İletişim ve Kurumsal Yapı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3631283"/>
                  </a:ext>
                </a:extLst>
              </a:tr>
              <a:tr h="2955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ABU Öğrenci İşleri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İşbirliği, hizmet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Öğrenci kayıt süreci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1086403"/>
                  </a:ext>
                </a:extLst>
              </a:tr>
              <a:tr h="2955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ABU İnsan Kaynakları Ofisi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İşbirliği, hizmet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İşe alım ve özlük sürecinin yönetilmesi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4248604"/>
                  </a:ext>
                </a:extLst>
              </a:tr>
              <a:tr h="2955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ABU Tanıtım Ofisi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İşbirliği, hizmet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Tanıtım faaliyetinin yürütülmesi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1654307"/>
                  </a:ext>
                </a:extLst>
              </a:tr>
              <a:tr h="31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YÖK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Mevzuat ve Sorumluluk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Hatasız Denetim Süreci </a:t>
                      </a:r>
                      <a:br>
                        <a:rPr lang="tr-TR" sz="1100" u="none" strike="noStrike">
                          <a:effectLst/>
                        </a:rPr>
                      </a:br>
                      <a:r>
                        <a:rPr lang="tr-TR" sz="1100" u="none" strike="noStrike">
                          <a:effectLst/>
                        </a:rPr>
                        <a:t>Kurum İçi İyileştirme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8746542"/>
                  </a:ext>
                </a:extLst>
              </a:tr>
              <a:tr h="2955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SHGM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Mevzuat ve Sorumluluk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Tüm mevzuata uyum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1634183"/>
                  </a:ext>
                </a:extLst>
              </a:tr>
              <a:tr h="296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ER-AH Havacılık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Uçuş hizmet alım, mevzuata uyum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Uçuş eğitim sürecinin mevzuata uygun gerçekleşmesi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1010829"/>
                  </a:ext>
                </a:extLst>
              </a:tr>
              <a:tr h="2955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AERO CLUB COMO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İtalya Como Deniz Uçağı eğitimi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Deniz Uçağı eğitim sürecinin mevzuata uygun gerçekleşmesi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9434365"/>
                  </a:ext>
                </a:extLst>
              </a:tr>
              <a:tr h="2955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MYO UHY Bölümü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Öğretim Elemanı İşbirliği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Ortak Dersler, ortak eğitmenler ve otorite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4878086"/>
                  </a:ext>
                </a:extLst>
              </a:tr>
              <a:tr h="62254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Üniversitemizin diğer bölümleri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İşbirliği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Ortak Araştırma ve Geliştirme Faaliyetleri, Ders ve Akademik Çalışmalar İçin Destek-Güçlü İletişim ve Empati-Kurumsal Yapı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35862"/>
                  </a:ext>
                </a:extLst>
              </a:tr>
              <a:tr h="49454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Devam Eden Öğrencilerimiz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Hizmeti kullanan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Kaliteli Eğitim, Sosyal İmkanlar, Kariyer Planlama, Güçlü İletişim , Kurumsal Yapı, Akademik çalışma ortaklığı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2384072"/>
                  </a:ext>
                </a:extLst>
              </a:tr>
              <a:tr h="39563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Mezun Öğrencilerimiz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Hizmetten Faydalanmış Olması, Kurumun Dış Yüzü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Etkin İletişim, Kariyer Planlaması, Marka Değeri Artışı 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9708597"/>
                  </a:ext>
                </a:extLst>
              </a:tr>
              <a:tr h="4014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Diğer Üniversiteler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Ortak Pazarda Rekabet,Bilgi Paylaşımı 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Ortak araştırma geliştirme faaliyetleri, Sürdürülebilir Bilgi Paylaşımı, Etkili İletişim  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3606715"/>
                  </a:ext>
                </a:extLst>
              </a:tr>
              <a:tr h="39563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Öğrenci Velileri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Dolaylı Müşteri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Kaliteli Eğitim, Sosyal ve Kültürel İmkanlar, Kariyer Planlama, Güçlü İletişim, Kurumsal Yapı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0447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3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611560" y="902251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66723"/>
              </p:ext>
            </p:extLst>
          </p:nvPr>
        </p:nvGraphicFramePr>
        <p:xfrm>
          <a:off x="385764" y="1688696"/>
          <a:ext cx="8362700" cy="2431805"/>
        </p:xfrm>
        <a:graphic>
          <a:graphicData uri="http://schemas.openxmlformats.org/drawingml/2006/table">
            <a:tbl>
              <a:tblPr/>
              <a:tblGrid>
                <a:gridCol w="219439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444466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267453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760173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696211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4103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8280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BİLGİSAYAR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LAPTOP</a:t>
                      </a:r>
                    </a:p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tr-TR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M.ÜSTÜ</a:t>
                      </a:r>
                      <a:endParaRPr lang="tr-T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 ve SINAVLAR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693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PROJEKSİYON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tr-TR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ADET</a:t>
                      </a:r>
                      <a:endParaRPr lang="tr-T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693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DUNKER EĞİTİM HAVUZU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189051"/>
                  </a:ext>
                </a:extLst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28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023688"/>
              </p:ext>
            </p:extLst>
          </p:nvPr>
        </p:nvGraphicFramePr>
        <p:xfrm>
          <a:off x="539552" y="1385082"/>
          <a:ext cx="8208913" cy="3591281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765587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66501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66501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66501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4597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62431"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YERLEŞKEMİZDEN </a:t>
                      </a:r>
                    </a:p>
                    <a:p>
                      <a:pPr algn="ctr"/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ve L KALSÖRLERİNE ERİŞİM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592277">
                <a:tc>
                  <a:txBody>
                    <a:bodyPr/>
                    <a:lstStyle/>
                    <a:p>
                      <a:pPr algn="ctr"/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YERLEŞKEMİZDEN </a:t>
                      </a:r>
                    </a:p>
                    <a:p>
                      <a:pPr algn="ctr"/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KYS OTOMASYONA ERİŞİM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ERİŞİM SAĞLANIYOR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592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YERLEŞKEMİZDEN ANKET SONUÇLARINA ERİŞİM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YOK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592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592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6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4351</TotalTime>
  <Words>1526</Words>
  <Application>Microsoft Office PowerPoint</Application>
  <PresentationFormat>Ekran Gösterisi (4:3)</PresentationFormat>
  <Paragraphs>382</Paragraphs>
  <Slides>20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https://docs.praxis.aero/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Aysun SERTEL</cp:lastModifiedBy>
  <cp:revision>457</cp:revision>
  <cp:lastPrinted>2020-01-21T10:52:10Z</cp:lastPrinted>
  <dcterms:created xsi:type="dcterms:W3CDTF">2016-08-26T15:45:58Z</dcterms:created>
  <dcterms:modified xsi:type="dcterms:W3CDTF">2024-05-27T08:29:31Z</dcterms:modified>
</cp:coreProperties>
</file>