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88" r:id="rId3"/>
    <p:sldId id="347" r:id="rId4"/>
    <p:sldId id="346" r:id="rId5"/>
    <p:sldId id="378" r:id="rId6"/>
    <p:sldId id="365" r:id="rId7"/>
    <p:sldId id="383" r:id="rId8"/>
    <p:sldId id="320" r:id="rId9"/>
    <p:sldId id="363" r:id="rId10"/>
    <p:sldId id="364" r:id="rId11"/>
    <p:sldId id="285" r:id="rId12"/>
    <p:sldId id="366" r:id="rId13"/>
    <p:sldId id="353" r:id="rId14"/>
    <p:sldId id="382" r:id="rId15"/>
    <p:sldId id="358" r:id="rId16"/>
    <p:sldId id="352" r:id="rId17"/>
    <p:sldId id="357" r:id="rId18"/>
    <p:sldId id="381" r:id="rId19"/>
    <p:sldId id="376" r:id="rId20"/>
    <p:sldId id="374" r:id="rId21"/>
    <p:sldId id="359" r:id="rId22"/>
    <p:sldId id="360" r:id="rId23"/>
    <p:sldId id="361" r:id="rId24"/>
    <p:sldId id="379" r:id="rId25"/>
    <p:sldId id="380" r:id="rId26"/>
    <p:sldId id="373" r:id="rId27"/>
    <p:sldId id="278" r:id="rId28"/>
    <p:sldId id="369"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78"/>
            <p14:sldId id="365"/>
            <p14:sldId id="383"/>
            <p14:sldId id="320"/>
            <p14:sldId id="363"/>
            <p14:sldId id="364"/>
            <p14:sldId id="285"/>
            <p14:sldId id="366"/>
            <p14:sldId id="353"/>
            <p14:sldId id="382"/>
            <p14:sldId id="358"/>
            <p14:sldId id="352"/>
            <p14:sldId id="357"/>
            <p14:sldId id="381"/>
            <p14:sldId id="376"/>
            <p14:sldId id="374"/>
            <p14:sldId id="359"/>
            <p14:sldId id="360"/>
            <p14:sldId id="361"/>
            <p14:sldId id="379"/>
            <p14:sldId id="380"/>
            <p14:sldId id="373"/>
            <p14:sldId id="278"/>
            <p14:sldId id="3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24"/>
    <a:srgbClr val="122204"/>
    <a:srgbClr val="000000"/>
    <a:srgbClr val="0F2303"/>
    <a:srgbClr val="0C0D0D"/>
    <a:srgbClr val="001626"/>
    <a:srgbClr val="7AEE32"/>
    <a:srgbClr val="E626AF"/>
    <a:srgbClr val="1F062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4674"/>
  </p:normalViewPr>
  <p:slideViewPr>
    <p:cSldViewPr snapToGrid="0">
      <p:cViewPr varScale="1">
        <p:scale>
          <a:sx n="67" d="100"/>
          <a:sy n="67" d="100"/>
        </p:scale>
        <p:origin x="1124"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3</a:t>
            </a:fld>
            <a:endParaRPr lang="tr-TR"/>
          </a:p>
        </p:txBody>
      </p:sp>
    </p:spTree>
    <p:extLst>
      <p:ext uri="{BB962C8B-B14F-4D97-AF65-F5344CB8AC3E}">
        <p14:creationId xmlns:p14="http://schemas.microsoft.com/office/powerpoint/2010/main" val="212223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888761" y="5251847"/>
            <a:ext cx="5531370" cy="769441"/>
          </a:xfrm>
          <a:prstGeom prst="rect">
            <a:avLst/>
          </a:prstGeom>
          <a:noFill/>
        </p:spPr>
        <p:txBody>
          <a:bodyPr wrap="square" rtlCol="0">
            <a:spAutoFit/>
          </a:bodyPr>
          <a:lstStyle/>
          <a:p>
            <a:pPr algn="ctr"/>
            <a:r>
              <a:rPr lang="tr-TR" sz="2200" b="1" dirty="0">
                <a:solidFill>
                  <a:schemeClr val="accent5">
                    <a:lumMod val="50000"/>
                  </a:schemeClr>
                </a:solidFill>
              </a:rPr>
              <a:t>SAĞLIK HİZMETLERİ MESLEK YÜKSEKOKULU </a:t>
            </a:r>
          </a:p>
          <a:p>
            <a:pPr algn="ctr"/>
            <a:r>
              <a:rPr lang="tr-TR" sz="2200" b="1" dirty="0">
                <a:solidFill>
                  <a:schemeClr val="accent5">
                    <a:lumMod val="50000"/>
                  </a:schemeClr>
                </a:solidFill>
              </a:rPr>
              <a:t>TIBBİ HİZMETLER ve TEKNİKLER BÖLÜMÜ</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2023 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276567426"/>
              </p:ext>
            </p:extLst>
          </p:nvPr>
        </p:nvGraphicFramePr>
        <p:xfrm>
          <a:off x="333830" y="1451203"/>
          <a:ext cx="8519884" cy="4891540"/>
        </p:xfrm>
        <a:graphic>
          <a:graphicData uri="http://schemas.openxmlformats.org/drawingml/2006/table">
            <a:tbl>
              <a:tblPr/>
              <a:tblGrid>
                <a:gridCol w="2233698">
                  <a:extLst>
                    <a:ext uri="{9D8B030D-6E8A-4147-A177-3AD203B41FA5}">
                      <a16:colId xmlns:a16="http://schemas.microsoft.com/office/drawing/2014/main" val="3918363564"/>
                    </a:ext>
                  </a:extLst>
                </a:gridCol>
                <a:gridCol w="1562329">
                  <a:extLst>
                    <a:ext uri="{9D8B030D-6E8A-4147-A177-3AD203B41FA5}">
                      <a16:colId xmlns:a16="http://schemas.microsoft.com/office/drawing/2014/main" val="1683979601"/>
                    </a:ext>
                  </a:extLst>
                </a:gridCol>
                <a:gridCol w="1574619">
                  <a:extLst>
                    <a:ext uri="{9D8B030D-6E8A-4147-A177-3AD203B41FA5}">
                      <a16:colId xmlns:a16="http://schemas.microsoft.com/office/drawing/2014/main" val="2592459544"/>
                    </a:ext>
                  </a:extLst>
                </a:gridCol>
                <a:gridCol w="1574619">
                  <a:extLst>
                    <a:ext uri="{9D8B030D-6E8A-4147-A177-3AD203B41FA5}">
                      <a16:colId xmlns:a16="http://schemas.microsoft.com/office/drawing/2014/main" val="3383282758"/>
                    </a:ext>
                  </a:extLst>
                </a:gridCol>
                <a:gridCol w="1574619">
                  <a:extLst>
                    <a:ext uri="{9D8B030D-6E8A-4147-A177-3AD203B41FA5}">
                      <a16:colId xmlns:a16="http://schemas.microsoft.com/office/drawing/2014/main" val="494559924"/>
                    </a:ext>
                  </a:extLst>
                </a:gridCol>
              </a:tblGrid>
              <a:tr h="94223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688232">
                <a:tc>
                  <a:txBody>
                    <a:bodyPr/>
                    <a:lstStyle/>
                    <a:p>
                      <a:pPr algn="ctr" fontAlgn="ctr"/>
                      <a:r>
                        <a:rPr lang="tr-TR" sz="1400" b="0" i="0" u="none" strike="noStrike" dirty="0">
                          <a:solidFill>
                            <a:srgbClr val="000000"/>
                          </a:solidFill>
                          <a:effectLst/>
                          <a:latin typeface="Calibri" panose="020F0502020204030204" pitchFamily="34" charset="0"/>
                        </a:rPr>
                        <a:t>Tam zamanlı </a:t>
                      </a:r>
                    </a:p>
                    <a:p>
                      <a:pPr algn="ctr" fontAlgn="ctr"/>
                      <a:r>
                        <a:rPr lang="tr-TR" sz="1400" b="0" i="0" u="none" strike="noStrike" dirty="0">
                          <a:solidFill>
                            <a:srgbClr val="000000"/>
                          </a:solidFill>
                          <a:effectLst/>
                          <a:latin typeface="Calibri" panose="020F0502020204030204" pitchFamily="34" charset="0"/>
                        </a:rPr>
                        <a:t>Profesör</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Tıbbi Hizmetler ve Teknikler Bölümü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573848">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Tam zamanlı </a:t>
                      </a: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Doçent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Tıbbi Hizmetler ve Teknikler Bölümü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717839">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Tam zamanlı </a:t>
                      </a: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Dr. Öğr. Üyesi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Tıbbi Hizmetler ve Teknikler Bölümü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7</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601541">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Tam zamanlı </a:t>
                      </a: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Öğretim Görevlisi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 Tıbbi Hizmetler ve Teknikler Bölümü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6 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900557">
                <a:tc>
                  <a:txBody>
                    <a:bodyPr/>
                    <a:lstStyle/>
                    <a:p>
                      <a:pPr algn="ctr" fontAlgn="ctr"/>
                      <a:r>
                        <a:rPr lang="tr-TR" sz="1400" b="0" i="0" u="none" strike="noStrike" dirty="0">
                          <a:solidFill>
                            <a:srgbClr val="000000"/>
                          </a:solidFill>
                          <a:effectLst/>
                          <a:latin typeface="Calibri" panose="020F0502020204030204" pitchFamily="34" charset="0"/>
                        </a:rPr>
                        <a:t> Kısmi zamanlı öğrenci</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Tıbbi Hizmetler ve Teknikler Bölümü</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1 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6358928"/>
                  </a:ext>
                </a:extLst>
              </a:tr>
              <a:tr h="467293">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89795" y="98174"/>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302656"/>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a:extLst>
              <a:ext uri="{FF2B5EF4-FFF2-40B4-BE49-F238E27FC236}">
                <a16:creationId xmlns:a16="http://schemas.microsoft.com/office/drawing/2014/main" id="{03E8A2E0-3589-3939-AF50-6FA2148D7E9C}"/>
              </a:ext>
            </a:extLst>
          </p:cNvPr>
          <p:cNvGraphicFramePr>
            <a:graphicFrameLocks noGrp="1"/>
          </p:cNvGraphicFramePr>
          <p:nvPr>
            <p:extLst>
              <p:ext uri="{D42A27DB-BD31-4B8C-83A1-F6EECF244321}">
                <p14:modId xmlns:p14="http://schemas.microsoft.com/office/powerpoint/2010/main" val="2550322800"/>
              </p:ext>
            </p:extLst>
          </p:nvPr>
        </p:nvGraphicFramePr>
        <p:xfrm>
          <a:off x="0" y="929223"/>
          <a:ext cx="9042399" cy="5426332"/>
        </p:xfrm>
        <a:graphic>
          <a:graphicData uri="http://schemas.openxmlformats.org/drawingml/2006/table">
            <a:tbl>
              <a:tblPr/>
              <a:tblGrid>
                <a:gridCol w="293491">
                  <a:extLst>
                    <a:ext uri="{9D8B030D-6E8A-4147-A177-3AD203B41FA5}">
                      <a16:colId xmlns:a16="http://schemas.microsoft.com/office/drawing/2014/main" val="2765545439"/>
                    </a:ext>
                  </a:extLst>
                </a:gridCol>
                <a:gridCol w="1352611">
                  <a:extLst>
                    <a:ext uri="{9D8B030D-6E8A-4147-A177-3AD203B41FA5}">
                      <a16:colId xmlns:a16="http://schemas.microsoft.com/office/drawing/2014/main" val="2297626860"/>
                    </a:ext>
                  </a:extLst>
                </a:gridCol>
                <a:gridCol w="816672">
                  <a:extLst>
                    <a:ext uri="{9D8B030D-6E8A-4147-A177-3AD203B41FA5}">
                      <a16:colId xmlns:a16="http://schemas.microsoft.com/office/drawing/2014/main" val="3735610987"/>
                    </a:ext>
                  </a:extLst>
                </a:gridCol>
                <a:gridCol w="310279">
                  <a:extLst>
                    <a:ext uri="{9D8B030D-6E8A-4147-A177-3AD203B41FA5}">
                      <a16:colId xmlns:a16="http://schemas.microsoft.com/office/drawing/2014/main" val="1444051453"/>
                    </a:ext>
                  </a:extLst>
                </a:gridCol>
                <a:gridCol w="689516">
                  <a:extLst>
                    <a:ext uri="{9D8B030D-6E8A-4147-A177-3AD203B41FA5}">
                      <a16:colId xmlns:a16="http://schemas.microsoft.com/office/drawing/2014/main" val="2244544262"/>
                    </a:ext>
                  </a:extLst>
                </a:gridCol>
                <a:gridCol w="584589">
                  <a:extLst>
                    <a:ext uri="{9D8B030D-6E8A-4147-A177-3AD203B41FA5}">
                      <a16:colId xmlns:a16="http://schemas.microsoft.com/office/drawing/2014/main" val="1468350534"/>
                    </a:ext>
                  </a:extLst>
                </a:gridCol>
                <a:gridCol w="1064252">
                  <a:extLst>
                    <a:ext uri="{9D8B030D-6E8A-4147-A177-3AD203B41FA5}">
                      <a16:colId xmlns:a16="http://schemas.microsoft.com/office/drawing/2014/main" val="3615516898"/>
                    </a:ext>
                  </a:extLst>
                </a:gridCol>
                <a:gridCol w="2406112">
                  <a:extLst>
                    <a:ext uri="{9D8B030D-6E8A-4147-A177-3AD203B41FA5}">
                      <a16:colId xmlns:a16="http://schemas.microsoft.com/office/drawing/2014/main" val="2968878816"/>
                    </a:ext>
                  </a:extLst>
                </a:gridCol>
                <a:gridCol w="516835">
                  <a:extLst>
                    <a:ext uri="{9D8B030D-6E8A-4147-A177-3AD203B41FA5}">
                      <a16:colId xmlns:a16="http://schemas.microsoft.com/office/drawing/2014/main" val="3375258209"/>
                    </a:ext>
                  </a:extLst>
                </a:gridCol>
                <a:gridCol w="1008042">
                  <a:extLst>
                    <a:ext uri="{9D8B030D-6E8A-4147-A177-3AD203B41FA5}">
                      <a16:colId xmlns:a16="http://schemas.microsoft.com/office/drawing/2014/main" val="235369166"/>
                    </a:ext>
                  </a:extLst>
                </a:gridCol>
              </a:tblGrid>
              <a:tr h="785196">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Z-1 Bölümün kurumsallaşma sürecinin devam ediyor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Paydaş Memnuniyetsizliği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dirty="0">
                          <a:solidFill>
                            <a:srgbClr val="00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Kabul Edilebilir Risk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Bölüm kurulu kurulmuş ve bölüm organizasyon şeması oluşturulmuştur. Tıbbi Hizmetler ve Teknikler Bölüm Başkanlığı akademik ve idari konularda akademik personeli ilgili süreçler hakkında toplantılar gerçekleştirerek bilgilendirmiştir. Ayrıca Rektörlük tarafından organize edilen UBS, LMS, Kalite süreci ve MS Teams kullanımı gibi eğtimlere katılım sağlanması için bölüm akademisyenlerine duyurular ve bilgilendirmeler yapılmıştır. KYS'nin entegrasyonu sağlanarak işleyiş daha hızlı hale getirilmiştir.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31.12.2024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Tıbbi Hizmetler ve Teknikler Bölüm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06818257"/>
                  </a:ext>
                </a:extLst>
              </a:tr>
              <a:tr h="1496233">
                <a:tc>
                  <a:txBody>
                    <a:bodyPr/>
                    <a:lstStyle/>
                    <a:p>
                      <a:pPr algn="ctr" fontAlgn="ctr"/>
                      <a:r>
                        <a:rPr lang="tr-TR" sz="700" b="1" i="0" u="none" strike="noStrike">
                          <a:solidFill>
                            <a:srgbClr val="FF0000"/>
                          </a:solidFill>
                          <a:effectLst/>
                          <a:highlight>
                            <a:srgbClr val="FFFF00"/>
                          </a:highligh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700" b="1" i="0" u="none" strike="noStrike" dirty="0">
                          <a:solidFill>
                            <a:srgbClr val="000000"/>
                          </a:solidFill>
                          <a:effectLst/>
                          <a:highlight>
                            <a:srgbClr val="FFFF00"/>
                          </a:highlight>
                          <a:latin typeface="Times New Roman" panose="02020603050405020304" pitchFamily="18" charset="0"/>
                        </a:rPr>
                        <a:t>Z-2 Üniversitemizde öğrencilerimizi yaz stajına ve uygulamalı derslere gönderebileceğimiz bir hastanemizin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a:solidFill>
                            <a:srgbClr val="000000"/>
                          </a:solidFill>
                          <a:effectLst/>
                          <a:highlight>
                            <a:srgbClr val="FFFF00"/>
                          </a:highlight>
                          <a:latin typeface="Times New Roman" panose="02020603050405020304" pitchFamily="18" charset="0"/>
                        </a:rPr>
                        <a:t>Paydaş Memnuniyetsizliği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a:solidFill>
                            <a:srgbClr val="000000"/>
                          </a:solidFill>
                          <a:effectLst/>
                          <a:highlight>
                            <a:srgbClr val="FFFF0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a:solidFill>
                            <a:srgbClr val="000000"/>
                          </a:solidFill>
                          <a:effectLst/>
                          <a:highlight>
                            <a:srgbClr val="FFFF00"/>
                          </a:highligh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a:solidFill>
                            <a:srgbClr val="FF0000"/>
                          </a:solidFill>
                          <a:effectLst/>
                          <a:highlight>
                            <a:srgbClr val="FFFF00"/>
                          </a:highligh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a:solidFill>
                            <a:srgbClr val="000000"/>
                          </a:solidFill>
                          <a:effectLst/>
                          <a:highlight>
                            <a:srgbClr val="FFFF00"/>
                          </a:highlight>
                          <a:latin typeface="Times New Roman" panose="02020603050405020304" pitchFamily="18" charset="0"/>
                        </a:rPr>
                        <a:t>Orta Düzeydeki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700" b="1" i="0" u="none" strike="noStrike" dirty="0">
                          <a:solidFill>
                            <a:srgbClr val="000000"/>
                          </a:solidFill>
                          <a:effectLst/>
                          <a:highlight>
                            <a:srgbClr val="FFFF00"/>
                          </a:highlight>
                          <a:latin typeface="Times New Roman" panose="02020603050405020304" pitchFamily="18" charset="0"/>
                        </a:rPr>
                        <a:t>Antalya İl Sağlık Müdürlüğünden Antalya İlindeki Devlet Hastanelerinde uygulamalı dersler kapsamında eğitim ve pratik için öğrencilerimiz için 2023-2024 Güz ve Bahar </a:t>
                      </a:r>
                      <a:r>
                        <a:rPr lang="tr-TR" sz="700" b="1" i="0" u="none" strike="noStrike" dirty="0" err="1">
                          <a:solidFill>
                            <a:srgbClr val="000000"/>
                          </a:solidFill>
                          <a:effectLst/>
                          <a:highlight>
                            <a:srgbClr val="FFFF00"/>
                          </a:highlight>
                          <a:latin typeface="Times New Roman" panose="02020603050405020304" pitchFamily="18" charset="0"/>
                        </a:rPr>
                        <a:t>Yarılyılları</a:t>
                      </a:r>
                      <a:r>
                        <a:rPr lang="tr-TR" sz="700" b="1" i="0" u="none" strike="noStrike" dirty="0">
                          <a:solidFill>
                            <a:srgbClr val="000000"/>
                          </a:solidFill>
                          <a:effectLst/>
                          <a:highlight>
                            <a:srgbClr val="FFFF00"/>
                          </a:highlight>
                          <a:latin typeface="Times New Roman" panose="02020603050405020304" pitchFamily="18" charset="0"/>
                        </a:rPr>
                        <a:t> için kontenjan istenmiş ve yeterli sayıda kontenjan temin edilmiştir. 2023-2024 Güz  </a:t>
                      </a:r>
                      <a:r>
                        <a:rPr lang="tr-TR" sz="700" b="1" i="0" u="none" strike="noStrike" dirty="0" err="1">
                          <a:solidFill>
                            <a:srgbClr val="000000"/>
                          </a:solidFill>
                          <a:effectLst/>
                          <a:highlight>
                            <a:srgbClr val="FFFF00"/>
                          </a:highlight>
                          <a:latin typeface="Times New Roman" panose="02020603050405020304" pitchFamily="18" charset="0"/>
                        </a:rPr>
                        <a:t>Yarılyılında</a:t>
                      </a:r>
                      <a:r>
                        <a:rPr lang="tr-TR" sz="700" b="1" i="0" u="none" strike="noStrike" dirty="0">
                          <a:solidFill>
                            <a:srgbClr val="000000"/>
                          </a:solidFill>
                          <a:effectLst/>
                          <a:highlight>
                            <a:srgbClr val="FFFF00"/>
                          </a:highlight>
                          <a:latin typeface="Times New Roman" panose="02020603050405020304" pitchFamily="18" charset="0"/>
                        </a:rPr>
                        <a:t> öğrencilerimiz Antalya İlindeki Devlet Hastanelerinde eğitim ve pratik için uygulamalı derslere katılmış ve 2023-2024 Bahar Yarıyılında da uygulamalı eğitim kapsamında derslere devam etmektedirler.  Ayrıca, ÜY-GT-0047 Uygulamalı Dersler Sorumlusu olarak bir bölüm öğretim elemanı görevlendirilmiştir. Staj kapsamında ise Program staj danışmanları staj süreci hakkında öğrencilerimizi bilgilendirmiş ve toplantılar düzenlemiştir. Dahası, Cumhurbaşkanlığı Kariyer Kapısı Staj Seferberliği hakkında ve Sağlık Bakanlığına bağlı devlet hastanelerinde staj yapmaları için kariyer kapısına başvurmaları hususunda bilgilendirilmiştir.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a:solidFill>
                            <a:srgbClr val="000000"/>
                          </a:solidFill>
                          <a:effectLst/>
                          <a:highlight>
                            <a:srgbClr val="FFFF00"/>
                          </a:highlight>
                          <a:latin typeface="Times New Roman" panose="02020603050405020304" pitchFamily="18" charset="0"/>
                        </a:rPr>
                        <a:t>1.09.2024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700" b="1" i="0" u="none" strike="noStrike" dirty="0" err="1">
                          <a:solidFill>
                            <a:srgbClr val="000000"/>
                          </a:solidFill>
                          <a:effectLst/>
                          <a:highlight>
                            <a:srgbClr val="FFFF00"/>
                          </a:highlight>
                          <a:latin typeface="Times New Roman" panose="02020603050405020304" pitchFamily="18" charset="0"/>
                        </a:rPr>
                        <a:t>Rekötörlük</a:t>
                      </a:r>
                      <a:r>
                        <a:rPr lang="tr-TR" sz="700" b="1" i="0" u="none" strike="noStrike" dirty="0">
                          <a:solidFill>
                            <a:srgbClr val="000000"/>
                          </a:solidFill>
                          <a:effectLst/>
                          <a:highlight>
                            <a:srgbClr val="FFFF00"/>
                          </a:highlight>
                          <a:latin typeface="Times New Roman" panose="02020603050405020304" pitchFamily="18" charset="0"/>
                        </a:rPr>
                        <a:t>, Tıbbi Hizmetler ve Teknikler Bölüm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29717781"/>
                  </a:ext>
                </a:extLst>
              </a:tr>
              <a:tr h="532188">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T-1 Ülkemiz genelindeki olumsuz ekonomik koşullardan dolayı öğrenci kaybı yaşanma ihtimali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Finansal Kayıp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Katlanılması zorunlu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Her yıl, YKS sonuçlarının açınlanmasını takiben üniversitemizde tercih ve tanıtım günleri düzenlenmektedir.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20.07.2024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Rektörlük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87022501"/>
                  </a:ext>
                </a:extLst>
              </a:tr>
              <a:tr h="580172">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T-2 Öğrencilerin ilgili mevzuatlara (duyuru/yönetmelik/yönerge) ve ihtiyacı olan ilgili birimlerce duyurulan bilgilere karşı ilgisizliği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Operasyonel Aksaklıklar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Kabul Edilebilir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2023-2024 Eğitim-Öğretim Yılı Güz Yarıyılı başlangıcında tüm öğrencilere her programın sınıf danışmanı tarafından yüzyüze oryantasyon toplantıları düzenlenmiştir. Ayrıca e-posta yoluyla da periyodik olarak ders seçimi, staj ve uygulamalı dersler gibi konularda bilgilendirme yapılmıştır.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16.09.2024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Tıbbi Hizmetler ve Teknikler Bölüm Başkanlığı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0329775"/>
                  </a:ext>
                </a:extLst>
              </a:tr>
              <a:tr h="580172">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T-3/F7 Bazı öğrencilerin yönlendirme yetersizliği ve araştırma eksikliği nedeniyle bilinçsiz yapılan program tercihleri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Operasyonel Aksaklıklar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Kabul Edilebilir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2023-20243 Eğitim-Öğretim Yılı Güz yarıyılı itibari ile öğrencilere ders başlangıcında Bölüm ve programlar ile ilgili bilgilendirme yapılmış ve e-posta yoluyla da periyodik olarak ilgili konularda bilgilendirme e-postaları gönderilmiştir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16.09.2024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SHMYO Müdürlüğü ve Tııbi Hizmetler ve Teknikler Bölüm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922974992"/>
                  </a:ext>
                </a:extLst>
              </a:tr>
              <a:tr h="763384">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T-4/F8 Antalya ve çevresindeki şehirlerdeki Üniversitelerde SHMYO bünyesindeki bölümlerde, bölümümüzdeki aynı veya benzer programların bir kısmının var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Operasyonel Aksaklıklar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FF0000"/>
                          </a:solidFill>
                          <a:effectLst/>
                          <a:highlight>
                            <a:srgbClr val="00B0F0"/>
                          </a:highligh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Kabul Edilebilir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tr-TR" sz="700" b="1" i="0" u="none" strike="noStrike">
                          <a:solidFill>
                            <a:srgbClr val="000000"/>
                          </a:solidFill>
                          <a:effectLst/>
                          <a:highlight>
                            <a:srgbClr val="00B0F0"/>
                          </a:highlight>
                          <a:latin typeface="Times New Roman" panose="02020603050405020304" pitchFamily="18" charset="0"/>
                        </a:rPr>
                        <a:t>YKS sonuçlarının açınlanmasını takiben üniversitemizde tercih ve tanıtım günleri düzenlenerek, öğrecilere ve ailelerine üniversitemiz imknaları ile eğitim süreci vb. konularda bilgi verilmektedir. Antalya ve çevresindeki şehirlerdeki Üniversitelerde SHMYO bünyesindeki bölümlerdeki öğretim elemanları ile eğitim-öğretim süreçlerinde işbirliği yapılması ve görüş alınması kapsamında  3.04.2023 tarihinde Bölüm Danışma Kurulu kurulmuş ve 12.02.2024 tarihinde ise üyeleri güncellenmiştir.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a:solidFill>
                            <a:srgbClr val="000000"/>
                          </a:solidFill>
                          <a:effectLst/>
                          <a:highlight>
                            <a:srgbClr val="00B0F0"/>
                          </a:highlight>
                          <a:latin typeface="Times New Roman" panose="02020603050405020304" pitchFamily="18" charset="0"/>
                        </a:rPr>
                        <a:t>16.09.2024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tr-TR" sz="700" b="1" i="0" u="none" strike="noStrike" dirty="0">
                          <a:solidFill>
                            <a:srgbClr val="000000"/>
                          </a:solidFill>
                          <a:effectLst/>
                          <a:highlight>
                            <a:srgbClr val="00B0F0"/>
                          </a:highlight>
                          <a:latin typeface="Times New Roman" panose="02020603050405020304" pitchFamily="18" charset="0"/>
                        </a:rPr>
                        <a:t>Rektörlük, SHMYO Müdürlüğü ve </a:t>
                      </a:r>
                      <a:r>
                        <a:rPr lang="tr-TR" sz="700" b="1" i="0" u="none" strike="noStrike" dirty="0" err="1">
                          <a:solidFill>
                            <a:srgbClr val="000000"/>
                          </a:solidFill>
                          <a:effectLst/>
                          <a:highlight>
                            <a:srgbClr val="00B0F0"/>
                          </a:highlight>
                          <a:latin typeface="Times New Roman" panose="02020603050405020304" pitchFamily="18" charset="0"/>
                        </a:rPr>
                        <a:t>Tııbi</a:t>
                      </a:r>
                      <a:r>
                        <a:rPr lang="tr-TR" sz="700" b="1" i="0" u="none" strike="noStrike" dirty="0">
                          <a:solidFill>
                            <a:srgbClr val="000000"/>
                          </a:solidFill>
                          <a:effectLst/>
                          <a:highlight>
                            <a:srgbClr val="00B0F0"/>
                          </a:highlight>
                          <a:latin typeface="Times New Roman" panose="02020603050405020304" pitchFamily="18" charset="0"/>
                        </a:rPr>
                        <a:t> Hizmetler ve Teknikler Bölüm Başkanlığı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468930765"/>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59166" y="19777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 y="290241"/>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817254685"/>
              </p:ext>
            </p:extLst>
          </p:nvPr>
        </p:nvGraphicFramePr>
        <p:xfrm>
          <a:off x="126895" y="1043598"/>
          <a:ext cx="8956816" cy="5606154"/>
        </p:xfrm>
        <a:graphic>
          <a:graphicData uri="http://schemas.openxmlformats.org/drawingml/2006/table">
            <a:tbl>
              <a:tblPr firstRow="1" bandRow="1">
                <a:tableStyleId>{3B4B98B0-60AC-42C2-AFA5-B58CD77FA1E5}</a:tableStyleId>
              </a:tblPr>
              <a:tblGrid>
                <a:gridCol w="1855597">
                  <a:extLst>
                    <a:ext uri="{9D8B030D-6E8A-4147-A177-3AD203B41FA5}">
                      <a16:colId xmlns:a16="http://schemas.microsoft.com/office/drawing/2014/main" val="3521804200"/>
                    </a:ext>
                  </a:extLst>
                </a:gridCol>
                <a:gridCol w="7101219">
                  <a:extLst>
                    <a:ext uri="{9D8B030D-6E8A-4147-A177-3AD203B41FA5}">
                      <a16:colId xmlns:a16="http://schemas.microsoft.com/office/drawing/2014/main" val="2784112581"/>
                    </a:ext>
                  </a:extLst>
                </a:gridCol>
              </a:tblGrid>
              <a:tr h="852995">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just"/>
                      <a:r>
                        <a:rPr lang="tr-TR" b="0" dirty="0">
                          <a:solidFill>
                            <a:srgbClr val="000000"/>
                          </a:solidFill>
                        </a:rPr>
                        <a:t>Üniversitemizde öğrencilerimizi yaz stajına ve uygulamalı derslere gönderebileceğimiz bir hastanemizin olmaması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455479">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rPr>
                        <a:t>02.05.2023</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455479">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just"/>
                      <a:r>
                        <a:rPr lang="tr-TR" dirty="0">
                          <a:solidFill>
                            <a:srgbClr val="000000"/>
                          </a:solidFill>
                        </a:rPr>
                        <a:t>Rektörlük, SHMYO Müdürlüğü, Tıbbi Hizmetler ve Teknikler 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2413841">
                <a:tc>
                  <a:txBody>
                    <a:bodyPr/>
                    <a:lstStyle/>
                    <a:p>
                      <a:pPr marL="0" marR="0" indent="0" algn="just"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fontAlgn="ctr"/>
                      <a:r>
                        <a:rPr lang="tr-TR" sz="1800" b="0" i="0" u="none" strike="noStrike" dirty="0">
                          <a:solidFill>
                            <a:srgbClr val="000000"/>
                          </a:solidFill>
                          <a:effectLst/>
                          <a:latin typeface="+mn-lt"/>
                        </a:rPr>
                        <a:t>Antalya İl Sağlık Müdürlüğünden Antalya İlindeki Devlet Hastanelerinde uygulamalı dersler kapsamında eğitim ve pratik için öğrencilerimiz için 2023-2024 Güz ve Bahar Yarıyılları için kontenjan istenmiş ve yeterli sayıda kontenjan temin edilmiştir. 2023-2024 Güz  Yarıyılında öğrencilerimiz Antalya İlindeki Devlet Hastanelerinde eğitim ve pratik için uygulamalı derslere katılmış ve 2023-2024 Bahar Yarıyılında da uygulamalı eğitim kapsamında derslere devam etmektedirler.  Ayrıca, ÜY-GT-0047 Uygulamalı Dersler Sorumlusu olarak bir bölüm öğretim elemanı görevlendirilmiştir. Staj kapsamında ise Program staj danışmanları staj süreci hakkında öğrencilerimizi bilgilendirmiş ve toplantılar düzenlemiştir. Dahası, Cumhurbaşkanlığı Kariyer Kapısı Staj Seferberliği hakkında ve Sağlık Bakanlığına bağlı devlet hastanelerinde staj yapmaları için kariyer kapısına başvurmaları hususunda bilgilendirilmiştir.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65604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a:extLst>
              <a:ext uri="{FF2B5EF4-FFF2-40B4-BE49-F238E27FC236}">
                <a16:creationId xmlns:a16="http://schemas.microsoft.com/office/drawing/2014/main" id="{DF08B47D-9565-4A47-8414-25FA77068F94}"/>
              </a:ext>
            </a:extLst>
          </p:cNvPr>
          <p:cNvGraphicFramePr>
            <a:graphicFrameLocks noGrp="1"/>
          </p:cNvGraphicFramePr>
          <p:nvPr>
            <p:extLst>
              <p:ext uri="{D42A27DB-BD31-4B8C-83A1-F6EECF244321}">
                <p14:modId xmlns:p14="http://schemas.microsoft.com/office/powerpoint/2010/main" val="3026629741"/>
              </p:ext>
            </p:extLst>
          </p:nvPr>
        </p:nvGraphicFramePr>
        <p:xfrm>
          <a:off x="1128337" y="2230229"/>
          <a:ext cx="6887326" cy="2283714"/>
        </p:xfrm>
        <a:graphic>
          <a:graphicData uri="http://schemas.openxmlformats.org/drawingml/2006/table">
            <a:tbl>
              <a:tblPr/>
              <a:tblGrid>
                <a:gridCol w="5384636">
                  <a:extLst>
                    <a:ext uri="{9D8B030D-6E8A-4147-A177-3AD203B41FA5}">
                      <a16:colId xmlns:a16="http://schemas.microsoft.com/office/drawing/2014/main" val="239013604"/>
                    </a:ext>
                  </a:extLst>
                </a:gridCol>
                <a:gridCol w="1502690">
                  <a:extLst>
                    <a:ext uri="{9D8B030D-6E8A-4147-A177-3AD203B41FA5}">
                      <a16:colId xmlns:a16="http://schemas.microsoft.com/office/drawing/2014/main" val="1194934114"/>
                    </a:ext>
                  </a:extLst>
                </a:gridCol>
              </a:tblGrid>
              <a:tr h="1144599">
                <a:tc>
                  <a:txBody>
                    <a:bodyPr/>
                    <a:lstStyle/>
                    <a:p>
                      <a:pPr algn="l" fontAlgn="b"/>
                      <a:r>
                        <a:rPr lang="tr-TR" sz="2400" b="0" i="0" u="none" strike="noStrike" dirty="0">
                          <a:solidFill>
                            <a:srgbClr val="122204"/>
                          </a:solidFill>
                          <a:effectLst/>
                          <a:latin typeface="Calibri" panose="020F0502020204030204" pitchFamily="34" charset="0"/>
                        </a:rPr>
                        <a:t>Staj Değerlendirme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88173"/>
                  </a:ext>
                </a:extLst>
              </a:tr>
              <a:tr h="1139115">
                <a:tc>
                  <a:txBody>
                    <a:bodyPr/>
                    <a:lstStyle/>
                    <a:p>
                      <a:pPr algn="l" fontAlgn="b"/>
                      <a:r>
                        <a:rPr lang="tr-TR" sz="2400" b="0" i="0" u="none" strike="noStrike" dirty="0">
                          <a:solidFill>
                            <a:srgbClr val="122204"/>
                          </a:solidFill>
                          <a:effectLst/>
                          <a:latin typeface="Calibri" panose="020F0502020204030204" pitchFamily="34" charset="0"/>
                        </a:rPr>
                        <a:t>Kurum Staj Sorumlusu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882114"/>
                  </a:ext>
                </a:extLst>
              </a:tr>
            </a:tbl>
          </a:graphicData>
        </a:graphic>
      </p:graphicFrame>
    </p:spTree>
    <p:extLst>
      <p:ext uri="{BB962C8B-B14F-4D97-AF65-F5344CB8AC3E}">
        <p14:creationId xmlns:p14="http://schemas.microsoft.com/office/powerpoint/2010/main" val="166670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a:extLst>
              <a:ext uri="{FF2B5EF4-FFF2-40B4-BE49-F238E27FC236}">
                <a16:creationId xmlns:a16="http://schemas.microsoft.com/office/drawing/2014/main" id="{DF08B47D-9565-4A47-8414-25FA77068F94}"/>
              </a:ext>
            </a:extLst>
          </p:cNvPr>
          <p:cNvGraphicFramePr>
            <a:graphicFrameLocks noGrp="1"/>
          </p:cNvGraphicFramePr>
          <p:nvPr>
            <p:extLst>
              <p:ext uri="{D42A27DB-BD31-4B8C-83A1-F6EECF244321}">
                <p14:modId xmlns:p14="http://schemas.microsoft.com/office/powerpoint/2010/main" val="1165171132"/>
              </p:ext>
            </p:extLst>
          </p:nvPr>
        </p:nvGraphicFramePr>
        <p:xfrm>
          <a:off x="1128337" y="2230229"/>
          <a:ext cx="6887326" cy="2521774"/>
        </p:xfrm>
        <a:graphic>
          <a:graphicData uri="http://schemas.openxmlformats.org/drawingml/2006/table">
            <a:tbl>
              <a:tblPr/>
              <a:tblGrid>
                <a:gridCol w="5384636">
                  <a:extLst>
                    <a:ext uri="{9D8B030D-6E8A-4147-A177-3AD203B41FA5}">
                      <a16:colId xmlns:a16="http://schemas.microsoft.com/office/drawing/2014/main" val="239013604"/>
                    </a:ext>
                  </a:extLst>
                </a:gridCol>
                <a:gridCol w="1502690">
                  <a:extLst>
                    <a:ext uri="{9D8B030D-6E8A-4147-A177-3AD203B41FA5}">
                      <a16:colId xmlns:a16="http://schemas.microsoft.com/office/drawing/2014/main" val="1194934114"/>
                    </a:ext>
                  </a:extLst>
                </a:gridCol>
              </a:tblGrid>
              <a:tr h="817772">
                <a:tc>
                  <a:txBody>
                    <a:bodyPr/>
                    <a:lstStyle/>
                    <a:p>
                      <a:pPr algn="l" fontAlgn="b"/>
                      <a:r>
                        <a:rPr lang="tr-TR" sz="2400" b="0" i="0" u="none" strike="noStrike" dirty="0">
                          <a:solidFill>
                            <a:srgbClr val="122204"/>
                          </a:solidFill>
                          <a:effectLst/>
                          <a:latin typeface="Calibri" panose="020F0502020204030204" pitchFamily="34" charset="0"/>
                        </a:rPr>
                        <a:t>Derslerin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88173"/>
                  </a:ext>
                </a:extLst>
              </a:tr>
              <a:tr h="813854">
                <a:tc>
                  <a:txBody>
                    <a:bodyPr/>
                    <a:lstStyle/>
                    <a:p>
                      <a:pPr algn="l" fontAlgn="b"/>
                      <a:r>
                        <a:rPr lang="tr-TR" sz="2400" b="0" i="0" u="none" strike="noStrike" dirty="0">
                          <a:solidFill>
                            <a:srgbClr val="122204"/>
                          </a:solidFill>
                          <a:effectLst/>
                          <a:latin typeface="Calibri" panose="020F0502020204030204" pitchFamily="34" charset="0"/>
                        </a:rPr>
                        <a:t>Hocaların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882114"/>
                  </a:ext>
                </a:extLst>
              </a:tr>
              <a:tr h="890148">
                <a:tc>
                  <a:txBody>
                    <a:bodyPr/>
                    <a:lstStyle/>
                    <a:p>
                      <a:pPr algn="l" fontAlgn="b"/>
                      <a:r>
                        <a:rPr lang="tr-TR" sz="2400" b="0" i="0" u="none" strike="noStrike" dirty="0">
                          <a:solidFill>
                            <a:srgbClr val="122204"/>
                          </a:solidFill>
                          <a:effectLst/>
                          <a:latin typeface="Calibri" panose="020F0502020204030204" pitchFamily="34" charset="0"/>
                        </a:rPr>
                        <a:t>Danışmanlık Anket Sonuçları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2400" b="0" i="0" u="none" strike="noStrike" dirty="0">
                          <a:solidFill>
                            <a:srgbClr val="122204"/>
                          </a:solidFill>
                          <a:effectLst/>
                          <a:latin typeface="Calibri" panose="020F050202020403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944618"/>
                  </a:ext>
                </a:extLst>
              </a:tr>
            </a:tbl>
          </a:graphicData>
        </a:graphic>
      </p:graphicFrame>
      <p:sp>
        <p:nvSpPr>
          <p:cNvPr id="2" name="Metin kutusu 1">
            <a:extLst>
              <a:ext uri="{FF2B5EF4-FFF2-40B4-BE49-F238E27FC236}">
                <a16:creationId xmlns:a16="http://schemas.microsoft.com/office/drawing/2014/main" id="{ED91B4BE-03CA-40C6-94A6-960B40AB3A3F}"/>
              </a:ext>
            </a:extLst>
          </p:cNvPr>
          <p:cNvSpPr txBox="1"/>
          <p:nvPr/>
        </p:nvSpPr>
        <p:spPr>
          <a:xfrm>
            <a:off x="2336963" y="5337973"/>
            <a:ext cx="4963723" cy="369332"/>
          </a:xfrm>
          <a:prstGeom prst="rect">
            <a:avLst/>
          </a:prstGeom>
          <a:noFill/>
        </p:spPr>
        <p:txBody>
          <a:bodyPr wrap="square" rtlCol="0">
            <a:spAutoFit/>
          </a:bodyPr>
          <a:lstStyle/>
          <a:p>
            <a:r>
              <a:rPr lang="tr-TR" dirty="0" err="1">
                <a:solidFill>
                  <a:srgbClr val="020424"/>
                </a:solidFill>
              </a:rPr>
              <a:t>reports.antalya.edu.tr’den</a:t>
            </a:r>
            <a:r>
              <a:rPr lang="tr-TR" dirty="0">
                <a:solidFill>
                  <a:srgbClr val="020424"/>
                </a:solidFill>
              </a:rPr>
              <a:t> alınmıştır.</a:t>
            </a:r>
          </a:p>
        </p:txBody>
      </p:sp>
    </p:spTree>
    <p:extLst>
      <p:ext uri="{BB962C8B-B14F-4D97-AF65-F5344CB8AC3E}">
        <p14:creationId xmlns:p14="http://schemas.microsoft.com/office/powerpoint/2010/main" val="217172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481BAE2A-446F-4F78-8A55-A058C2839675}"/>
              </a:ext>
            </a:extLst>
          </p:cNvPr>
          <p:cNvSpPr txBox="1"/>
          <p:nvPr/>
        </p:nvSpPr>
        <p:spPr>
          <a:xfrm>
            <a:off x="1007604" y="2923923"/>
            <a:ext cx="7852228" cy="523220"/>
          </a:xfrm>
          <a:prstGeom prst="rect">
            <a:avLst/>
          </a:prstGeom>
          <a:noFill/>
        </p:spPr>
        <p:txBody>
          <a:bodyPr wrap="square">
            <a:spAutoFit/>
          </a:bodyPr>
          <a:lstStyle/>
          <a:p>
            <a:r>
              <a:rPr lang="tr-TR" sz="2800" dirty="0">
                <a:solidFill>
                  <a:srgbClr val="000000"/>
                </a:solidFill>
              </a:rPr>
              <a:t>Sürecimizle ilgili  şikayet veya öneri alınmamıştır.</a:t>
            </a:r>
          </a:p>
        </p:txBody>
      </p:sp>
    </p:spTree>
    <p:extLst>
      <p:ext uri="{BB962C8B-B14F-4D97-AF65-F5344CB8AC3E}">
        <p14:creationId xmlns:p14="http://schemas.microsoft.com/office/powerpoint/2010/main" val="380593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10821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08205" y="320820"/>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ADAFC176-15BD-408F-900E-F4601B422BCC}"/>
              </a:ext>
            </a:extLst>
          </p:cNvPr>
          <p:cNvSpPr txBox="1"/>
          <p:nvPr/>
        </p:nvSpPr>
        <p:spPr>
          <a:xfrm>
            <a:off x="123371" y="6027385"/>
            <a:ext cx="8897256" cy="707886"/>
          </a:xfrm>
          <a:prstGeom prst="rect">
            <a:avLst/>
          </a:prstGeom>
          <a:noFill/>
        </p:spPr>
        <p:txBody>
          <a:bodyPr wrap="square" rtlCol="0">
            <a:spAutoFit/>
          </a:bodyPr>
          <a:lstStyle/>
          <a:p>
            <a:pPr algn="just"/>
            <a:r>
              <a:rPr lang="tr-TR" sz="2000" dirty="0">
                <a:solidFill>
                  <a:srgbClr val="020424"/>
                </a:solidFill>
              </a:rPr>
              <a:t>Herhangi bir uygunsuzluğumuz bulunmamaktadır. </a:t>
            </a:r>
          </a:p>
          <a:p>
            <a:pPr algn="just"/>
            <a:r>
              <a:rPr lang="tr-TR" sz="2000" dirty="0">
                <a:solidFill>
                  <a:srgbClr val="020424"/>
                </a:solidFill>
              </a:rPr>
              <a:t>1 Adet gözlem; Kaplumbağa Şeması bütün bölümlerin katılımı ile güncellenecek</a:t>
            </a:r>
          </a:p>
        </p:txBody>
      </p:sp>
      <p:pic>
        <p:nvPicPr>
          <p:cNvPr id="8" name="Resim 7">
            <a:extLst>
              <a:ext uri="{FF2B5EF4-FFF2-40B4-BE49-F238E27FC236}">
                <a16:creationId xmlns:a16="http://schemas.microsoft.com/office/drawing/2014/main" id="{34AA2CF8-E86B-FF68-8EB6-481C55D1F7D0}"/>
              </a:ext>
            </a:extLst>
          </p:cNvPr>
          <p:cNvPicPr>
            <a:picLocks noChangeAspect="1"/>
          </p:cNvPicPr>
          <p:nvPr/>
        </p:nvPicPr>
        <p:blipFill>
          <a:blip r:embed="rId3"/>
          <a:stretch>
            <a:fillRect/>
          </a:stretch>
        </p:blipFill>
        <p:spPr>
          <a:xfrm>
            <a:off x="58056" y="1274927"/>
            <a:ext cx="3744687" cy="4487244"/>
          </a:xfrm>
          <a:prstGeom prst="rect">
            <a:avLst/>
          </a:prstGeom>
        </p:spPr>
      </p:pic>
      <p:pic>
        <p:nvPicPr>
          <p:cNvPr id="12" name="Resim 11">
            <a:extLst>
              <a:ext uri="{FF2B5EF4-FFF2-40B4-BE49-F238E27FC236}">
                <a16:creationId xmlns:a16="http://schemas.microsoft.com/office/drawing/2014/main" id="{2D666BEB-09DE-914F-49CA-3A9B35C90973}"/>
              </a:ext>
            </a:extLst>
          </p:cNvPr>
          <p:cNvPicPr>
            <a:picLocks noChangeAspect="1"/>
          </p:cNvPicPr>
          <p:nvPr/>
        </p:nvPicPr>
        <p:blipFill>
          <a:blip r:embed="rId4"/>
          <a:stretch>
            <a:fillRect/>
          </a:stretch>
        </p:blipFill>
        <p:spPr>
          <a:xfrm>
            <a:off x="3928592" y="1274927"/>
            <a:ext cx="5157351" cy="4451683"/>
          </a:xfrm>
          <a:prstGeom prst="rect">
            <a:avLst/>
          </a:prstGeom>
        </p:spPr>
      </p:pic>
    </p:spTree>
    <p:extLst>
      <p:ext uri="{BB962C8B-B14F-4D97-AF65-F5344CB8AC3E}">
        <p14:creationId xmlns:p14="http://schemas.microsoft.com/office/powerpoint/2010/main" val="1346354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131EF7FB-98C1-DF10-D968-015D721E69DC}"/>
              </a:ext>
            </a:extLst>
          </p:cNvPr>
          <p:cNvPicPr>
            <a:picLocks noChangeAspect="1"/>
          </p:cNvPicPr>
          <p:nvPr/>
        </p:nvPicPr>
        <p:blipFill>
          <a:blip r:embed="rId3"/>
          <a:stretch>
            <a:fillRect/>
          </a:stretch>
        </p:blipFill>
        <p:spPr>
          <a:xfrm>
            <a:off x="123371" y="1809342"/>
            <a:ext cx="8780147" cy="3880258"/>
          </a:xfrm>
          <a:prstGeom prst="rect">
            <a:avLst/>
          </a:prstGeom>
        </p:spPr>
      </p:pic>
      <p:sp>
        <p:nvSpPr>
          <p:cNvPr id="2" name="Metin kutusu 1">
            <a:extLst>
              <a:ext uri="{FF2B5EF4-FFF2-40B4-BE49-F238E27FC236}">
                <a16:creationId xmlns:a16="http://schemas.microsoft.com/office/drawing/2014/main" id="{CCAC6542-A0BD-079A-2A54-FECB6BB003B7}"/>
              </a:ext>
            </a:extLst>
          </p:cNvPr>
          <p:cNvSpPr txBox="1"/>
          <p:nvPr/>
        </p:nvSpPr>
        <p:spPr>
          <a:xfrm>
            <a:off x="123371" y="6027385"/>
            <a:ext cx="8897256" cy="707886"/>
          </a:xfrm>
          <a:prstGeom prst="rect">
            <a:avLst/>
          </a:prstGeom>
          <a:noFill/>
        </p:spPr>
        <p:txBody>
          <a:bodyPr wrap="square" rtlCol="0">
            <a:spAutoFit/>
          </a:bodyPr>
          <a:lstStyle/>
          <a:p>
            <a:pPr algn="just"/>
            <a:r>
              <a:rPr lang="tr-TR" sz="2000" dirty="0">
                <a:solidFill>
                  <a:srgbClr val="020424"/>
                </a:solidFill>
              </a:rPr>
              <a:t>Herhangi bir uygunsuzluğumuz bulunmamaktadır. </a:t>
            </a:r>
          </a:p>
          <a:p>
            <a:pPr algn="just"/>
            <a:r>
              <a:rPr lang="tr-TR" sz="2000" dirty="0">
                <a:solidFill>
                  <a:srgbClr val="020424"/>
                </a:solidFill>
              </a:rPr>
              <a:t>1 Adet gözlem; Kaplumbağa Şeması bütün bölümlerin katılımı ile güncellenecek</a:t>
            </a:r>
          </a:p>
        </p:txBody>
      </p:sp>
    </p:spTree>
    <p:extLst>
      <p:ext uri="{BB962C8B-B14F-4D97-AF65-F5344CB8AC3E}">
        <p14:creationId xmlns:p14="http://schemas.microsoft.com/office/powerpoint/2010/main" val="296845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3" name="Metin kutusu 72">
            <a:extLst>
              <a:ext uri="{FF2B5EF4-FFF2-40B4-BE49-F238E27FC236}">
                <a16:creationId xmlns:a16="http://schemas.microsoft.com/office/drawing/2014/main" id="{33CA4567-E987-4B90-BFF3-72E879F2E558}"/>
              </a:ext>
            </a:extLst>
          </p:cNvPr>
          <p:cNvSpPr txBox="1"/>
          <p:nvPr/>
        </p:nvSpPr>
        <p:spPr>
          <a:xfrm>
            <a:off x="1649093" y="1595697"/>
            <a:ext cx="7058526" cy="830997"/>
          </a:xfrm>
          <a:prstGeom prst="rect">
            <a:avLst/>
          </a:prstGeom>
          <a:noFill/>
        </p:spPr>
        <p:txBody>
          <a:bodyPr wrap="square" rtlCol="0">
            <a:spAutoFit/>
          </a:bodyPr>
          <a:lstStyle/>
          <a:p>
            <a:pPr algn="ctr"/>
            <a:r>
              <a:rPr lang="tr-TR" sz="2400" dirty="0">
                <a:solidFill>
                  <a:srgbClr val="000000"/>
                </a:solidFill>
              </a:rPr>
              <a:t>Uygulamalı dersler için protokoller kapsamında yazılan yazılar</a:t>
            </a:r>
          </a:p>
        </p:txBody>
      </p:sp>
      <p:pic>
        <p:nvPicPr>
          <p:cNvPr id="2" name="Resim 1">
            <a:extLst>
              <a:ext uri="{FF2B5EF4-FFF2-40B4-BE49-F238E27FC236}">
                <a16:creationId xmlns:a16="http://schemas.microsoft.com/office/drawing/2014/main" id="{27A8F2F9-00FA-A988-D2EC-60E36674B939}"/>
              </a:ext>
            </a:extLst>
          </p:cNvPr>
          <p:cNvPicPr>
            <a:picLocks noChangeAspect="1"/>
          </p:cNvPicPr>
          <p:nvPr/>
        </p:nvPicPr>
        <p:blipFill>
          <a:blip r:embed="rId3"/>
          <a:stretch>
            <a:fillRect/>
          </a:stretch>
        </p:blipFill>
        <p:spPr>
          <a:xfrm>
            <a:off x="120270" y="2634656"/>
            <a:ext cx="4728335" cy="3486958"/>
          </a:xfrm>
          <a:prstGeom prst="rect">
            <a:avLst/>
          </a:prstGeom>
        </p:spPr>
      </p:pic>
      <p:pic>
        <p:nvPicPr>
          <p:cNvPr id="4" name="Resim 3">
            <a:extLst>
              <a:ext uri="{FF2B5EF4-FFF2-40B4-BE49-F238E27FC236}">
                <a16:creationId xmlns:a16="http://schemas.microsoft.com/office/drawing/2014/main" id="{34B4071C-2BB9-F0FF-4505-A92402E26FFC}"/>
              </a:ext>
            </a:extLst>
          </p:cNvPr>
          <p:cNvPicPr>
            <a:picLocks noChangeAspect="1"/>
          </p:cNvPicPr>
          <p:nvPr/>
        </p:nvPicPr>
        <p:blipFill>
          <a:blip r:embed="rId4"/>
          <a:stretch>
            <a:fillRect/>
          </a:stretch>
        </p:blipFill>
        <p:spPr>
          <a:xfrm>
            <a:off x="4975021" y="2634656"/>
            <a:ext cx="4118992" cy="3486958"/>
          </a:xfrm>
          <a:prstGeom prst="rect">
            <a:avLst/>
          </a:prstGeom>
        </p:spPr>
      </p:pic>
    </p:spTree>
    <p:extLst>
      <p:ext uri="{BB962C8B-B14F-4D97-AF65-F5344CB8AC3E}">
        <p14:creationId xmlns:p14="http://schemas.microsoft.com/office/powerpoint/2010/main" val="158492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503655" y="4961847"/>
            <a:ext cx="8483498"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Kurumumuz küresel gelişmeler ve ülkemiz çıkarları doğrultusunda, akademik ve idari kadrosu ile küresel ve yerel düzeyde gelişmeleri takip eden, kendini yenileyen, gelişen, süreçleri içselleştirebilen, ulaşılabilir, şeffaf ve hesap verebilen bir süreç kapsamında ülkemizin sağlık hizmetleri alanında ihtiyaç duyduğu insan kaynağının yetiştirilmesine katkı sağlayan lider bir yüksekokul olmayı amaçlanmaktadır. </a:t>
            </a:r>
            <a:endParaRPr lang="tr-TR" sz="1400" dirty="0">
              <a:solidFill>
                <a:srgbClr val="0C0D0D"/>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90637" y="3195914"/>
            <a:ext cx="8518452"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Antalya Bilim Üniversitesi Sağlık Hizmetleri Meslek Yüksekokulu sağlık alanında ihtiyaç duyulan sağlık personellerini yetiştiren ve sağlık alanında elde edilen bilimsel ve teknolojik gelişmelerin topluma yansıtıldığı, uygulamaya yönelik eğitim-öğretim faaliyetlerinin gerçekleştirildiği, sağlık ile ilgili stratejilerin oluşturulmasında danışılan, saygın ve lider bir yüksekokul olmaktır.</a:t>
            </a:r>
            <a:endParaRPr lang="tr-TR" sz="1400"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468701" y="1429981"/>
            <a:ext cx="8518452" cy="176593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lnSpc>
                <a:spcPct val="150000"/>
              </a:lnSpc>
              <a:spcAft>
                <a:spcPts val="0"/>
              </a:spcAft>
            </a:pPr>
            <a:r>
              <a:rPr lang="tr-TR" sz="1400" dirty="0">
                <a:solidFill>
                  <a:srgbClr val="0C0D0D"/>
                </a:solidFill>
                <a:latin typeface="Calibri" panose="020F0502020204030204" pitchFamily="34" charset="0"/>
                <a:ea typeface="Times New Roman" panose="02020603050405020304" pitchFamily="18" charset="0"/>
              </a:rPr>
              <a:t>Antalya Bilim Üniversitesi Sağlık Hizmetleri Meslek Yüksekokulu'nun misyonu; problem çözebilen, yaşam boyu öğrenmeyi benimseyen, eleştirel ve analitik düşünebilen, her alanda etkili iletişim kurabilen, disiplinler arası çalışabilme yetisi ile kişinin ve toplumun ihtiyaç ve sorunlarına karşı duyarlı mesleki etik değerlere sahip sağlık çalışanları yetiştirmektir.</a:t>
            </a:r>
            <a:endParaRPr lang="tr-TR" sz="1400" dirty="0">
              <a:solidFill>
                <a:srgbClr val="0C0D0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73" name="Metin kutusu 72">
            <a:extLst>
              <a:ext uri="{FF2B5EF4-FFF2-40B4-BE49-F238E27FC236}">
                <a16:creationId xmlns:a16="http://schemas.microsoft.com/office/drawing/2014/main" id="{33CA4567-E987-4B90-BFF3-72E879F2E558}"/>
              </a:ext>
            </a:extLst>
          </p:cNvPr>
          <p:cNvSpPr txBox="1"/>
          <p:nvPr/>
        </p:nvSpPr>
        <p:spPr>
          <a:xfrm>
            <a:off x="2582863" y="1518792"/>
            <a:ext cx="4620125" cy="461665"/>
          </a:xfrm>
          <a:prstGeom prst="rect">
            <a:avLst/>
          </a:prstGeom>
          <a:noFill/>
        </p:spPr>
        <p:txBody>
          <a:bodyPr wrap="square" rtlCol="0">
            <a:spAutoFit/>
          </a:bodyPr>
          <a:lstStyle/>
          <a:p>
            <a:r>
              <a:rPr lang="tr-TR" sz="2400" dirty="0">
                <a:solidFill>
                  <a:srgbClr val="000000"/>
                </a:solidFill>
              </a:rPr>
              <a:t>Öğrenci Oryantasyon Toplantıları</a:t>
            </a:r>
          </a:p>
        </p:txBody>
      </p:sp>
      <p:pic>
        <p:nvPicPr>
          <p:cNvPr id="5" name="Resim 4">
            <a:extLst>
              <a:ext uri="{FF2B5EF4-FFF2-40B4-BE49-F238E27FC236}">
                <a16:creationId xmlns:a16="http://schemas.microsoft.com/office/drawing/2014/main" id="{79E47317-0EAE-E01D-04C8-602878A35C31}"/>
              </a:ext>
            </a:extLst>
          </p:cNvPr>
          <p:cNvPicPr>
            <a:picLocks noChangeAspect="1"/>
          </p:cNvPicPr>
          <p:nvPr/>
        </p:nvPicPr>
        <p:blipFill>
          <a:blip r:embed="rId3"/>
          <a:stretch>
            <a:fillRect/>
          </a:stretch>
        </p:blipFill>
        <p:spPr>
          <a:xfrm>
            <a:off x="178540" y="2088704"/>
            <a:ext cx="2533099" cy="3743325"/>
          </a:xfrm>
          <a:prstGeom prst="rect">
            <a:avLst/>
          </a:prstGeom>
        </p:spPr>
      </p:pic>
      <p:pic>
        <p:nvPicPr>
          <p:cNvPr id="72" name="Resim 71">
            <a:extLst>
              <a:ext uri="{FF2B5EF4-FFF2-40B4-BE49-F238E27FC236}">
                <a16:creationId xmlns:a16="http://schemas.microsoft.com/office/drawing/2014/main" id="{8BEE9981-9BE6-BC4B-453E-0371166C6A9B}"/>
              </a:ext>
            </a:extLst>
          </p:cNvPr>
          <p:cNvPicPr>
            <a:picLocks noChangeAspect="1"/>
          </p:cNvPicPr>
          <p:nvPr/>
        </p:nvPicPr>
        <p:blipFill>
          <a:blip r:embed="rId4"/>
          <a:stretch>
            <a:fillRect/>
          </a:stretch>
        </p:blipFill>
        <p:spPr>
          <a:xfrm>
            <a:off x="2790189" y="2088704"/>
            <a:ext cx="2731961" cy="3743325"/>
          </a:xfrm>
          <a:prstGeom prst="rect">
            <a:avLst/>
          </a:prstGeom>
        </p:spPr>
      </p:pic>
      <p:pic>
        <p:nvPicPr>
          <p:cNvPr id="75" name="Resim 74">
            <a:extLst>
              <a:ext uri="{FF2B5EF4-FFF2-40B4-BE49-F238E27FC236}">
                <a16:creationId xmlns:a16="http://schemas.microsoft.com/office/drawing/2014/main" id="{2C4B9A79-57D8-9FEA-C28D-3AF47AAC5AAC}"/>
              </a:ext>
            </a:extLst>
          </p:cNvPr>
          <p:cNvPicPr>
            <a:picLocks noChangeAspect="1"/>
          </p:cNvPicPr>
          <p:nvPr/>
        </p:nvPicPr>
        <p:blipFill>
          <a:blip r:embed="rId5"/>
          <a:stretch>
            <a:fillRect/>
          </a:stretch>
        </p:blipFill>
        <p:spPr>
          <a:xfrm>
            <a:off x="5600700" y="2088704"/>
            <a:ext cx="3419600" cy="3743325"/>
          </a:xfrm>
          <a:prstGeom prst="rect">
            <a:avLst/>
          </a:prstGeom>
        </p:spPr>
      </p:pic>
    </p:spTree>
    <p:extLst>
      <p:ext uri="{BB962C8B-B14F-4D97-AF65-F5344CB8AC3E}">
        <p14:creationId xmlns:p14="http://schemas.microsoft.com/office/powerpoint/2010/main" val="272883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611769"/>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824F663B-AFE2-46FC-AC96-552614EA4EE3}"/>
              </a:ext>
            </a:extLst>
          </p:cNvPr>
          <p:cNvSpPr txBox="1"/>
          <p:nvPr/>
        </p:nvSpPr>
        <p:spPr>
          <a:xfrm>
            <a:off x="78808" y="1605162"/>
            <a:ext cx="8986383" cy="4916731"/>
          </a:xfrm>
          <a:prstGeom prst="rect">
            <a:avLst/>
          </a:prstGeom>
          <a:noFill/>
        </p:spPr>
        <p:txBody>
          <a:bodyPr wrap="square" rtlCol="0">
            <a:spAutoFit/>
          </a:bodyPr>
          <a:lstStyle/>
          <a:p>
            <a:pPr algn="just"/>
            <a:r>
              <a:rPr lang="tr-TR" sz="2200" dirty="0">
                <a:solidFill>
                  <a:srgbClr val="020424"/>
                </a:solidFill>
              </a:rPr>
              <a:t>SHMYO bünyesindeki 14 tam zamanlı öğretim elemanı tarafından 2023 yılında 19 SCI indeksli ve 3 tane TR indeksli makale yayınlanmıştır.</a:t>
            </a:r>
          </a:p>
          <a:p>
            <a:pPr algn="just"/>
            <a:endParaRPr lang="tr-TR" sz="1050" dirty="0">
              <a:solidFill>
                <a:srgbClr val="020424"/>
              </a:solidFill>
            </a:endParaRPr>
          </a:p>
          <a:p>
            <a:pPr algn="just"/>
            <a:r>
              <a:rPr lang="tr-TR" sz="2200" dirty="0">
                <a:solidFill>
                  <a:srgbClr val="020424"/>
                </a:solidFill>
              </a:rPr>
              <a:t>Bölümüz öğretim elemanlarının proje faaliyetleri;</a:t>
            </a:r>
          </a:p>
          <a:p>
            <a:pPr algn="just"/>
            <a:endParaRPr lang="tr-TR" sz="1100" dirty="0">
              <a:solidFill>
                <a:srgbClr val="020424"/>
              </a:solidFill>
            </a:endParaRPr>
          </a:p>
          <a:p>
            <a:pPr algn="just"/>
            <a:r>
              <a:rPr lang="tr-TR" sz="2200" u="sng" dirty="0">
                <a:solidFill>
                  <a:srgbClr val="020424"/>
                </a:solidFill>
              </a:rPr>
              <a:t>TÜBİTAK Proje Yürütücülüğü</a:t>
            </a:r>
          </a:p>
          <a:p>
            <a:pPr algn="just"/>
            <a:r>
              <a:rPr lang="tr-TR" sz="2200" dirty="0">
                <a:solidFill>
                  <a:srgbClr val="020424"/>
                </a:solidFill>
              </a:rPr>
              <a:t>1 adet ARDEB 3501 – Kariyer Destek Projesi (BK)</a:t>
            </a:r>
          </a:p>
          <a:p>
            <a:pPr algn="just"/>
            <a:r>
              <a:rPr lang="tr-TR" sz="2200" dirty="0">
                <a:solidFill>
                  <a:srgbClr val="020424"/>
                </a:solidFill>
              </a:rPr>
              <a:t>1 adet ARDEB 1002 – Hızlı Destek Projesi (HÖ)</a:t>
            </a:r>
          </a:p>
          <a:p>
            <a:pPr algn="just"/>
            <a:r>
              <a:rPr lang="tr-TR" sz="2200" dirty="0">
                <a:solidFill>
                  <a:srgbClr val="020424"/>
                </a:solidFill>
              </a:rPr>
              <a:t>2 Adet BİDEB Yurtiçi Doktorası Araştırma Projesi (BK, EÖ)</a:t>
            </a:r>
          </a:p>
          <a:p>
            <a:pPr algn="just"/>
            <a:endParaRPr lang="tr-TR" sz="1200" dirty="0">
              <a:solidFill>
                <a:srgbClr val="020424"/>
              </a:solidFill>
            </a:endParaRPr>
          </a:p>
          <a:p>
            <a:pPr algn="just"/>
            <a:r>
              <a:rPr lang="tr-TR" sz="2200" u="sng" dirty="0">
                <a:solidFill>
                  <a:srgbClr val="020424"/>
                </a:solidFill>
              </a:rPr>
              <a:t>TÜBİTAK Projesinde Araştırmacı </a:t>
            </a:r>
          </a:p>
          <a:p>
            <a:pPr algn="just"/>
            <a:r>
              <a:rPr lang="tr-TR" sz="2200" dirty="0">
                <a:solidFill>
                  <a:srgbClr val="020424"/>
                </a:solidFill>
              </a:rPr>
              <a:t>1 adet ARDEB 1001 –  Bilimsel ve Teknolojik Araştırma Projesi (GS)</a:t>
            </a:r>
          </a:p>
          <a:p>
            <a:pPr algn="just"/>
            <a:r>
              <a:rPr lang="tr-TR" sz="2200" dirty="0">
                <a:solidFill>
                  <a:srgbClr val="020424"/>
                </a:solidFill>
              </a:rPr>
              <a:t>2 adet ARDEB 1002 – Hızlı Destek Projesi (GS, YT)</a:t>
            </a:r>
          </a:p>
          <a:p>
            <a:pPr algn="just"/>
            <a:endParaRPr lang="tr-TR" sz="1200" dirty="0">
              <a:solidFill>
                <a:srgbClr val="020424"/>
              </a:solidFill>
            </a:endParaRPr>
          </a:p>
          <a:p>
            <a:pPr algn="just"/>
            <a:r>
              <a:rPr lang="tr-TR" sz="2200" u="sng" dirty="0">
                <a:solidFill>
                  <a:srgbClr val="020424"/>
                </a:solidFill>
              </a:rPr>
              <a:t>Uluslararası Projeler – COST (Avrupa Bilim ve Teknolojide İşbirliği Projeleri)</a:t>
            </a:r>
          </a:p>
          <a:p>
            <a:pPr algn="just"/>
            <a:r>
              <a:rPr lang="tr-TR" sz="2200" dirty="0">
                <a:solidFill>
                  <a:srgbClr val="020424"/>
                </a:solidFill>
              </a:rPr>
              <a:t>9 adet COST Projesi (BK, HÖ, GS)</a:t>
            </a:r>
          </a:p>
        </p:txBody>
      </p:sp>
    </p:spTree>
    <p:extLst>
      <p:ext uri="{BB962C8B-B14F-4D97-AF65-F5344CB8AC3E}">
        <p14:creationId xmlns:p14="http://schemas.microsoft.com/office/powerpoint/2010/main" val="2179233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732F52B5-F5FB-49F4-9CCD-00C3313E11B8}"/>
              </a:ext>
            </a:extLst>
          </p:cNvPr>
          <p:cNvSpPr txBox="1"/>
          <p:nvPr/>
        </p:nvSpPr>
        <p:spPr>
          <a:xfrm>
            <a:off x="855889" y="2905780"/>
            <a:ext cx="7997371" cy="523220"/>
          </a:xfrm>
          <a:prstGeom prst="rect">
            <a:avLst/>
          </a:prstGeom>
          <a:noFill/>
        </p:spPr>
        <p:txBody>
          <a:bodyPr wrap="square" rtlCol="0">
            <a:spAutoFit/>
          </a:bodyPr>
          <a:lstStyle/>
          <a:p>
            <a:r>
              <a:rPr lang="tr-TR" sz="2800" dirty="0">
                <a:solidFill>
                  <a:srgbClr val="020424"/>
                </a:solidFill>
              </a:rPr>
              <a:t>Süreç için iyileştirme çalışmaları devam etmektedir. </a:t>
            </a:r>
          </a:p>
        </p:txBody>
      </p:sp>
    </p:spTree>
    <p:extLst>
      <p:ext uri="{BB962C8B-B14F-4D97-AF65-F5344CB8AC3E}">
        <p14:creationId xmlns:p14="http://schemas.microsoft.com/office/powerpoint/2010/main" val="292632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4B72F084-A97A-4FAF-93AA-95542A622E36}"/>
              </a:ext>
            </a:extLst>
          </p:cNvPr>
          <p:cNvSpPr txBox="1"/>
          <p:nvPr/>
        </p:nvSpPr>
        <p:spPr>
          <a:xfrm>
            <a:off x="855889" y="2905780"/>
            <a:ext cx="7997371" cy="523220"/>
          </a:xfrm>
          <a:prstGeom prst="rect">
            <a:avLst/>
          </a:prstGeom>
          <a:noFill/>
        </p:spPr>
        <p:txBody>
          <a:bodyPr wrap="square" rtlCol="0">
            <a:spAutoFit/>
          </a:bodyPr>
          <a:lstStyle/>
          <a:p>
            <a:r>
              <a:rPr lang="tr-TR" sz="2800" dirty="0">
                <a:solidFill>
                  <a:srgbClr val="020424"/>
                </a:solidFill>
              </a:rPr>
              <a:t>Süreç için iyileştirme çalışmaları devam etmektedir. </a:t>
            </a:r>
          </a:p>
        </p:txBody>
      </p:sp>
    </p:spTree>
    <p:extLst>
      <p:ext uri="{BB962C8B-B14F-4D97-AF65-F5344CB8AC3E}">
        <p14:creationId xmlns:p14="http://schemas.microsoft.com/office/powerpoint/2010/main" val="2544252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9CBE42-9ABC-4F35-9040-15AE154BDD60}"/>
              </a:ext>
            </a:extLst>
          </p:cNvPr>
          <p:cNvSpPr txBox="1"/>
          <p:nvPr/>
        </p:nvSpPr>
        <p:spPr>
          <a:xfrm>
            <a:off x="300420" y="1499783"/>
            <a:ext cx="8670159" cy="4893647"/>
          </a:xfrm>
          <a:prstGeom prst="rect">
            <a:avLst/>
          </a:prstGeom>
          <a:noFill/>
        </p:spPr>
        <p:txBody>
          <a:bodyPr wrap="square" rtlCol="0">
            <a:spAutoFit/>
          </a:bodyPr>
          <a:lstStyle/>
          <a:p>
            <a:pPr algn="just"/>
            <a:r>
              <a:rPr lang="tr-TR" sz="2800" dirty="0">
                <a:solidFill>
                  <a:srgbClr val="000000"/>
                </a:solidFill>
              </a:rPr>
              <a:t>Bölüm Başkanı, Bölüm Başkan Yardımcısı, 7 Program Koordinatörü, bölüm kurulu üyeleri ve 1 kısmı zamanlı öğrenci bölümün kurumsallaşmasına katkı sağlamaktadır.</a:t>
            </a:r>
          </a:p>
          <a:p>
            <a:pPr algn="just"/>
            <a:endParaRPr lang="tr-TR" sz="1200" dirty="0">
              <a:solidFill>
                <a:srgbClr val="000000"/>
              </a:solidFill>
            </a:endParaRPr>
          </a:p>
          <a:p>
            <a:pPr algn="just"/>
            <a:r>
              <a:rPr lang="tr-TR" sz="2800" dirty="0">
                <a:solidFill>
                  <a:srgbClr val="000000"/>
                </a:solidFill>
              </a:rPr>
              <a:t>SH-GT-0017 Uygulamalı Dersler Koordinatörü ve SH-GT-0018 Kısmı Zamanlı Öğrenci Görev Tanımları hazırlanmıştır. </a:t>
            </a:r>
          </a:p>
          <a:p>
            <a:pPr algn="just"/>
            <a:endParaRPr lang="tr-TR" sz="1200" dirty="0">
              <a:solidFill>
                <a:srgbClr val="000000"/>
              </a:solidFill>
            </a:endParaRPr>
          </a:p>
          <a:p>
            <a:pPr algn="just"/>
            <a:r>
              <a:rPr lang="tr-TR" sz="2800" dirty="0">
                <a:solidFill>
                  <a:srgbClr val="000000"/>
                </a:solidFill>
              </a:rPr>
              <a:t>Uygulamalı Dersler Koordinatörü olarak bir öğretim elemanı görevlendirilmiştir. </a:t>
            </a:r>
          </a:p>
          <a:p>
            <a:pPr algn="just"/>
            <a:endParaRPr lang="tr-TR" sz="800" dirty="0">
              <a:solidFill>
                <a:srgbClr val="000000"/>
              </a:solidFill>
            </a:endParaRPr>
          </a:p>
          <a:p>
            <a:pPr algn="just"/>
            <a:r>
              <a:rPr lang="tr-TR" sz="2800" dirty="0">
                <a:solidFill>
                  <a:srgbClr val="000000"/>
                </a:solidFill>
              </a:rPr>
              <a:t>Üniversitemiz ve farklı üniversitelerden öğretim elemanlarından oluşan Bölüm Danışma Kurulu oluşturulmuştur.</a:t>
            </a:r>
          </a:p>
        </p:txBody>
      </p:sp>
    </p:spTree>
    <p:extLst>
      <p:ext uri="{BB962C8B-B14F-4D97-AF65-F5344CB8AC3E}">
        <p14:creationId xmlns:p14="http://schemas.microsoft.com/office/powerpoint/2010/main" val="388591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119854" y="12265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400" dirty="0">
                <a:solidFill>
                  <a:schemeClr val="accent6"/>
                </a:solidFill>
                <a:latin typeface="+mn-lt"/>
              </a:rPr>
              <a:t>FARKLI VE İYİ UYGULAMA ÖRNEKLERİ</a:t>
            </a:r>
          </a:p>
          <a:p>
            <a:r>
              <a:rPr lang="tr-TR" sz="2400" dirty="0">
                <a:solidFill>
                  <a:schemeClr val="tx2"/>
                </a:solidFill>
                <a:latin typeface="+mn-lt"/>
              </a:rPr>
              <a:t>KURUMSALLAŞMA ALANINDA</a:t>
            </a:r>
          </a:p>
          <a:p>
            <a:endParaRPr lang="tr-TR" sz="2700" dirty="0">
              <a:solidFill>
                <a:schemeClr val="tx2"/>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pic>
        <p:nvPicPr>
          <p:cNvPr id="69" name="Resim 68">
            <a:extLst>
              <a:ext uri="{FF2B5EF4-FFF2-40B4-BE49-F238E27FC236}">
                <a16:creationId xmlns:a16="http://schemas.microsoft.com/office/drawing/2014/main" id="{47BBBC3C-F328-3156-76F7-6EE232D30FA6}"/>
              </a:ext>
            </a:extLst>
          </p:cNvPr>
          <p:cNvPicPr>
            <a:picLocks noChangeAspect="1"/>
          </p:cNvPicPr>
          <p:nvPr/>
        </p:nvPicPr>
        <p:blipFill rotWithShape="1">
          <a:blip r:embed="rId3"/>
          <a:srcRect b="4650"/>
          <a:stretch/>
        </p:blipFill>
        <p:spPr>
          <a:xfrm>
            <a:off x="2370000" y="4185268"/>
            <a:ext cx="4403997" cy="2611075"/>
          </a:xfrm>
          <a:prstGeom prst="rect">
            <a:avLst/>
          </a:prstGeom>
        </p:spPr>
      </p:pic>
      <p:pic>
        <p:nvPicPr>
          <p:cNvPr id="71" name="Resim 70">
            <a:extLst>
              <a:ext uri="{FF2B5EF4-FFF2-40B4-BE49-F238E27FC236}">
                <a16:creationId xmlns:a16="http://schemas.microsoft.com/office/drawing/2014/main" id="{F1ECC765-493A-74FB-98FF-BB07FFACF538}"/>
              </a:ext>
            </a:extLst>
          </p:cNvPr>
          <p:cNvPicPr>
            <a:picLocks noChangeAspect="1"/>
          </p:cNvPicPr>
          <p:nvPr/>
        </p:nvPicPr>
        <p:blipFill>
          <a:blip r:embed="rId4"/>
          <a:stretch>
            <a:fillRect/>
          </a:stretch>
        </p:blipFill>
        <p:spPr>
          <a:xfrm>
            <a:off x="4698422" y="1571095"/>
            <a:ext cx="4403997" cy="2577661"/>
          </a:xfrm>
          <a:prstGeom prst="rect">
            <a:avLst/>
          </a:prstGeom>
        </p:spPr>
      </p:pic>
      <p:pic>
        <p:nvPicPr>
          <p:cNvPr id="73" name="Resim 72">
            <a:extLst>
              <a:ext uri="{FF2B5EF4-FFF2-40B4-BE49-F238E27FC236}">
                <a16:creationId xmlns:a16="http://schemas.microsoft.com/office/drawing/2014/main" id="{B9C87BD5-2EEA-75AF-D8A5-5742A7D9862D}"/>
              </a:ext>
            </a:extLst>
          </p:cNvPr>
          <p:cNvPicPr>
            <a:picLocks noChangeAspect="1"/>
          </p:cNvPicPr>
          <p:nvPr/>
        </p:nvPicPr>
        <p:blipFill>
          <a:blip r:embed="rId5"/>
          <a:stretch>
            <a:fillRect/>
          </a:stretch>
        </p:blipFill>
        <p:spPr>
          <a:xfrm>
            <a:off x="168002" y="1524551"/>
            <a:ext cx="4403997" cy="2610711"/>
          </a:xfrm>
          <a:prstGeom prst="rect">
            <a:avLst/>
          </a:prstGeom>
        </p:spPr>
      </p:pic>
      <p:sp>
        <p:nvSpPr>
          <p:cNvPr id="80" name="Metin kutusu 4">
            <a:extLst>
              <a:ext uri="{FF2B5EF4-FFF2-40B4-BE49-F238E27FC236}">
                <a16:creationId xmlns:a16="http://schemas.microsoft.com/office/drawing/2014/main" id="{21868DC6-D8C9-494F-55EE-94C9E97B8792}"/>
              </a:ext>
            </a:extLst>
          </p:cNvPr>
          <p:cNvSpPr txBox="1"/>
          <p:nvPr/>
        </p:nvSpPr>
        <p:spPr>
          <a:xfrm>
            <a:off x="168002" y="719558"/>
            <a:ext cx="8934417"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pPr algn="just"/>
            <a:r>
              <a:rPr lang="tr-TR" sz="1400" b="0" dirty="0">
                <a:solidFill>
                  <a:schemeClr val="tx2"/>
                </a:solidFill>
                <a:effectLst/>
                <a:latin typeface="+mn-lt"/>
              </a:rPr>
              <a:t>Birimlerde gerçekleştirilen ders verme (en yüksek puan alan öğretim elemanı), makale (en fazla makale yayınlanan öğretim elemanı) ve proje faaliyetleri (en fazla dış kaynaklı proje yapan öğretim elemanı) kapsamında ilgili öğretim elemanlarına teşekkür belgeleri</a:t>
            </a:r>
          </a:p>
        </p:txBody>
      </p:sp>
    </p:spTree>
    <p:extLst>
      <p:ext uri="{BB962C8B-B14F-4D97-AF65-F5344CB8AC3E}">
        <p14:creationId xmlns:p14="http://schemas.microsoft.com/office/powerpoint/2010/main" val="393899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09CBE42-9ABC-4F35-9040-15AE154BDD60}"/>
              </a:ext>
            </a:extLst>
          </p:cNvPr>
          <p:cNvSpPr txBox="1"/>
          <p:nvPr/>
        </p:nvSpPr>
        <p:spPr>
          <a:xfrm>
            <a:off x="527839" y="1640063"/>
            <a:ext cx="3970421" cy="461665"/>
          </a:xfrm>
          <a:prstGeom prst="rect">
            <a:avLst/>
          </a:prstGeom>
          <a:noFill/>
        </p:spPr>
        <p:txBody>
          <a:bodyPr wrap="square" rtlCol="0">
            <a:spAutoFit/>
          </a:bodyPr>
          <a:lstStyle/>
          <a:p>
            <a:pPr algn="just"/>
            <a:r>
              <a:rPr lang="tr-TR" sz="2400" dirty="0">
                <a:solidFill>
                  <a:srgbClr val="000000"/>
                </a:solidFill>
              </a:rPr>
              <a:t>SHMYO Oryantasyon Kitapçığı</a:t>
            </a:r>
          </a:p>
        </p:txBody>
      </p:sp>
      <p:sp>
        <p:nvSpPr>
          <p:cNvPr id="69" name="Metin kutusu 68">
            <a:extLst>
              <a:ext uri="{FF2B5EF4-FFF2-40B4-BE49-F238E27FC236}">
                <a16:creationId xmlns:a16="http://schemas.microsoft.com/office/drawing/2014/main" id="{1A6A13B2-A3E6-4E19-BD8F-2E4C5222982F}"/>
              </a:ext>
            </a:extLst>
          </p:cNvPr>
          <p:cNvSpPr txBox="1"/>
          <p:nvPr/>
        </p:nvSpPr>
        <p:spPr>
          <a:xfrm>
            <a:off x="4953000" y="1658048"/>
            <a:ext cx="3970421" cy="461665"/>
          </a:xfrm>
          <a:prstGeom prst="rect">
            <a:avLst/>
          </a:prstGeom>
          <a:noFill/>
        </p:spPr>
        <p:txBody>
          <a:bodyPr wrap="square" rtlCol="0">
            <a:spAutoFit/>
          </a:bodyPr>
          <a:lstStyle/>
          <a:p>
            <a:pPr algn="just"/>
            <a:r>
              <a:rPr lang="tr-TR" sz="2400" dirty="0">
                <a:solidFill>
                  <a:srgbClr val="000000"/>
                </a:solidFill>
              </a:rPr>
              <a:t>SHMYO Tanıtım Kataloğu</a:t>
            </a:r>
          </a:p>
        </p:txBody>
      </p:sp>
      <p:pic>
        <p:nvPicPr>
          <p:cNvPr id="2" name="Resim 1">
            <a:extLst>
              <a:ext uri="{FF2B5EF4-FFF2-40B4-BE49-F238E27FC236}">
                <a16:creationId xmlns:a16="http://schemas.microsoft.com/office/drawing/2014/main" id="{120F5FF5-C603-9CF5-4B43-FE4FD10D10BD}"/>
              </a:ext>
            </a:extLst>
          </p:cNvPr>
          <p:cNvPicPr>
            <a:picLocks noChangeAspect="1"/>
          </p:cNvPicPr>
          <p:nvPr/>
        </p:nvPicPr>
        <p:blipFill>
          <a:blip r:embed="rId3"/>
          <a:stretch>
            <a:fillRect/>
          </a:stretch>
        </p:blipFill>
        <p:spPr>
          <a:xfrm>
            <a:off x="5051425" y="2172100"/>
            <a:ext cx="3492027" cy="4285347"/>
          </a:xfrm>
          <a:prstGeom prst="rect">
            <a:avLst/>
          </a:prstGeom>
        </p:spPr>
      </p:pic>
      <p:pic>
        <p:nvPicPr>
          <p:cNvPr id="5" name="Resim 4">
            <a:extLst>
              <a:ext uri="{FF2B5EF4-FFF2-40B4-BE49-F238E27FC236}">
                <a16:creationId xmlns:a16="http://schemas.microsoft.com/office/drawing/2014/main" id="{B7E5C98E-83C9-7C7C-AC22-3A854B6477E2}"/>
              </a:ext>
            </a:extLst>
          </p:cNvPr>
          <p:cNvPicPr>
            <a:picLocks noChangeAspect="1"/>
          </p:cNvPicPr>
          <p:nvPr/>
        </p:nvPicPr>
        <p:blipFill>
          <a:blip r:embed="rId4"/>
          <a:stretch>
            <a:fillRect/>
          </a:stretch>
        </p:blipFill>
        <p:spPr>
          <a:xfrm>
            <a:off x="882638" y="2172100"/>
            <a:ext cx="3202000" cy="4411472"/>
          </a:xfrm>
          <a:prstGeom prst="rect">
            <a:avLst/>
          </a:prstGeom>
        </p:spPr>
      </p:pic>
    </p:spTree>
    <p:extLst>
      <p:ext uri="{BB962C8B-B14F-4D97-AF65-F5344CB8AC3E}">
        <p14:creationId xmlns:p14="http://schemas.microsoft.com/office/powerpoint/2010/main" val="152330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213939" y="1167997"/>
            <a:ext cx="8788171" cy="5786199"/>
          </a:xfrm>
          <a:prstGeom prst="rect">
            <a:avLst/>
          </a:prstGeom>
          <a:noFill/>
        </p:spPr>
        <p:txBody>
          <a:bodyPr wrap="square" rtlCol="0">
            <a:spAutoFit/>
          </a:bodyPr>
          <a:lstStyle/>
          <a:p>
            <a:pPr algn="just"/>
            <a:r>
              <a:rPr lang="tr-TR" sz="1900" dirty="0">
                <a:solidFill>
                  <a:srgbClr val="000000"/>
                </a:solidFill>
              </a:rPr>
              <a:t>İç Denetim </a:t>
            </a:r>
            <a:r>
              <a:rPr lang="tr-TR" sz="1900" dirty="0" err="1">
                <a:solidFill>
                  <a:srgbClr val="000000"/>
                </a:solidFill>
              </a:rPr>
              <a:t>Check-List'de</a:t>
            </a:r>
            <a:r>
              <a:rPr lang="tr-TR" sz="1900" dirty="0">
                <a:solidFill>
                  <a:srgbClr val="000000"/>
                </a:solidFill>
              </a:rPr>
              <a:t> yer alan soruların daha anlaşılır olacak şekilde revize edilmesinin ve birimlere özgü </a:t>
            </a:r>
            <a:r>
              <a:rPr lang="tr-TR" sz="1900" dirty="0" err="1">
                <a:solidFill>
                  <a:srgbClr val="000000"/>
                </a:solidFill>
              </a:rPr>
              <a:t>Check-List</a:t>
            </a:r>
            <a:r>
              <a:rPr lang="tr-TR" sz="1900" dirty="0">
                <a:solidFill>
                  <a:srgbClr val="000000"/>
                </a:solidFill>
              </a:rPr>
              <a:t> oluşturulmasının sürece katkı sağlayacağı düşünülmektedir.</a:t>
            </a:r>
          </a:p>
          <a:p>
            <a:pPr algn="just"/>
            <a:endParaRPr lang="tr-TR" sz="300" dirty="0">
              <a:solidFill>
                <a:srgbClr val="000000"/>
              </a:solidFill>
            </a:endParaRPr>
          </a:p>
          <a:p>
            <a:pPr algn="just"/>
            <a:r>
              <a:rPr lang="tr-TR" sz="1900" dirty="0">
                <a:solidFill>
                  <a:srgbClr val="000000"/>
                </a:solidFill>
              </a:rPr>
              <a:t>Birimler tarafından hazırlanan belgelerin, kalite klasörüne eklenmeden önce Kalite Koordinatörlüğü tarafından kontrol edilmesinin sürece katkı sağlayacağı düşünülmektedir.</a:t>
            </a:r>
          </a:p>
          <a:p>
            <a:pPr algn="just"/>
            <a:endParaRPr lang="tr-TR" sz="500" dirty="0">
              <a:solidFill>
                <a:srgbClr val="000000"/>
              </a:solidFill>
            </a:endParaRPr>
          </a:p>
          <a:p>
            <a:pPr algn="just"/>
            <a:r>
              <a:rPr lang="tr-TR" sz="1900" dirty="0">
                <a:solidFill>
                  <a:srgbClr val="000000"/>
                </a:solidFill>
              </a:rPr>
              <a:t>İç denetimler tamamlandıktan sonra iç denetçilerin kalite birimi çalışanları ile birlikte değerlendirme toplantısı gerçekleştirmesinin hem iç denetim bulgularının tartışılması hem de raporların hazırlanması sürecine katkı sağlayacağı düşünülmektedir. </a:t>
            </a:r>
          </a:p>
          <a:p>
            <a:pPr algn="just"/>
            <a:endParaRPr lang="tr-TR" sz="300" dirty="0">
              <a:solidFill>
                <a:srgbClr val="000000"/>
              </a:solidFill>
            </a:endParaRPr>
          </a:p>
          <a:p>
            <a:pPr algn="just"/>
            <a:r>
              <a:rPr lang="tr-TR" sz="1900" dirty="0">
                <a:solidFill>
                  <a:srgbClr val="000000"/>
                </a:solidFill>
              </a:rPr>
              <a:t>Ayrıca yapılan uygulamaların birimden birime değişmemesi bir sistematik şekilde gerçekleştirilmesinin, birim çalışanlarının Kalite Sürecine olan inançlarını arttıracağı öngörülmektedir.</a:t>
            </a:r>
          </a:p>
          <a:p>
            <a:pPr algn="just"/>
            <a:endParaRPr lang="tr-TR" sz="300" dirty="0">
              <a:solidFill>
                <a:srgbClr val="000000"/>
              </a:solidFill>
            </a:endParaRPr>
          </a:p>
          <a:p>
            <a:pPr algn="just"/>
            <a:r>
              <a:rPr lang="tr-TR" sz="1900" dirty="0">
                <a:solidFill>
                  <a:srgbClr val="000000"/>
                </a:solidFill>
              </a:rPr>
              <a:t>Birimlerde gerçekleştirilen ders verme (en yüksek puan alan öğretim elemanı), makale (en fazla makale yayınlanan öğretim elemanı) ve proje faaliyetleri (en fazla dış kaynaklı proje yapan öğretim elemanı) kapsamında ilgili öğretim elemanlarına teşekkür belgeleri verilmesi hem kalite sürecinin içselleştirilmesi hem öğretim elemanlarının aidiyetlerinin artmasına katkı sağlayacaktır.</a:t>
            </a:r>
          </a:p>
          <a:p>
            <a:pPr algn="just"/>
            <a:endParaRPr lang="tr-TR" sz="2000" dirty="0">
              <a:solidFill>
                <a:srgbClr val="000000"/>
              </a:solidFill>
            </a:endParaRPr>
          </a:p>
        </p:txBody>
      </p:sp>
    </p:spTree>
    <p:extLst>
      <p:ext uri="{BB962C8B-B14F-4D97-AF65-F5344CB8AC3E}">
        <p14:creationId xmlns:p14="http://schemas.microsoft.com/office/powerpoint/2010/main" val="234024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TEŞEKKÜRLER</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870403" y="2376546"/>
            <a:ext cx="7968343" cy="1077218"/>
          </a:xfrm>
          <a:prstGeom prst="rect">
            <a:avLst/>
          </a:prstGeom>
          <a:noFill/>
        </p:spPr>
        <p:txBody>
          <a:bodyPr wrap="square" rtlCol="0">
            <a:spAutoFit/>
          </a:bodyPr>
          <a:lstStyle/>
          <a:p>
            <a:pPr algn="ctr"/>
            <a:r>
              <a:rPr lang="tr-TR" sz="4000" b="1" dirty="0">
                <a:solidFill>
                  <a:srgbClr val="FF0000"/>
                </a:solidFill>
              </a:rPr>
              <a:t>Teşekkürler…</a:t>
            </a:r>
          </a:p>
          <a:p>
            <a:pPr algn="just"/>
            <a:endParaRPr lang="tr-TR" sz="2400" dirty="0">
              <a:solidFill>
                <a:srgbClr val="000000"/>
              </a:solidFill>
            </a:endParaRPr>
          </a:p>
        </p:txBody>
      </p:sp>
    </p:spTree>
    <p:extLst>
      <p:ext uri="{BB962C8B-B14F-4D97-AF65-F5344CB8AC3E}">
        <p14:creationId xmlns:p14="http://schemas.microsoft.com/office/powerpoint/2010/main" val="177017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62776" y="44644"/>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27" y="14516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a:extLst>
              <a:ext uri="{FF2B5EF4-FFF2-40B4-BE49-F238E27FC236}">
                <a16:creationId xmlns:a16="http://schemas.microsoft.com/office/drawing/2014/main" id="{7428C1BB-3F20-191C-F0A8-F6B817605E5A}"/>
              </a:ext>
            </a:extLst>
          </p:cNvPr>
          <p:cNvGraphicFramePr>
            <a:graphicFrameLocks noGrp="1"/>
          </p:cNvGraphicFramePr>
          <p:nvPr>
            <p:extLst>
              <p:ext uri="{D42A27DB-BD31-4B8C-83A1-F6EECF244321}">
                <p14:modId xmlns:p14="http://schemas.microsoft.com/office/powerpoint/2010/main" val="1075722364"/>
              </p:ext>
            </p:extLst>
          </p:nvPr>
        </p:nvGraphicFramePr>
        <p:xfrm>
          <a:off x="0" y="845907"/>
          <a:ext cx="9144000" cy="5958023"/>
        </p:xfrm>
        <a:graphic>
          <a:graphicData uri="http://schemas.openxmlformats.org/drawingml/2006/table">
            <a:tbl>
              <a:tblPr/>
              <a:tblGrid>
                <a:gridCol w="2788909">
                  <a:extLst>
                    <a:ext uri="{9D8B030D-6E8A-4147-A177-3AD203B41FA5}">
                      <a16:colId xmlns:a16="http://schemas.microsoft.com/office/drawing/2014/main" val="973080081"/>
                    </a:ext>
                  </a:extLst>
                </a:gridCol>
                <a:gridCol w="1768286">
                  <a:extLst>
                    <a:ext uri="{9D8B030D-6E8A-4147-A177-3AD203B41FA5}">
                      <a16:colId xmlns:a16="http://schemas.microsoft.com/office/drawing/2014/main" val="1968333271"/>
                    </a:ext>
                  </a:extLst>
                </a:gridCol>
                <a:gridCol w="2553965">
                  <a:extLst>
                    <a:ext uri="{9D8B030D-6E8A-4147-A177-3AD203B41FA5}">
                      <a16:colId xmlns:a16="http://schemas.microsoft.com/office/drawing/2014/main" val="3297919715"/>
                    </a:ext>
                  </a:extLst>
                </a:gridCol>
                <a:gridCol w="2032840">
                  <a:extLst>
                    <a:ext uri="{9D8B030D-6E8A-4147-A177-3AD203B41FA5}">
                      <a16:colId xmlns:a16="http://schemas.microsoft.com/office/drawing/2014/main" val="538948634"/>
                    </a:ext>
                  </a:extLst>
                </a:gridCol>
              </a:tblGrid>
              <a:tr h="325134">
                <a:tc>
                  <a:txBody>
                    <a:bodyPr/>
                    <a:lstStyle/>
                    <a:p>
                      <a:pPr algn="ctr" fontAlgn="ctr"/>
                      <a:r>
                        <a:rPr lang="tr-TR" sz="1100" b="1" i="0" u="none" strike="noStrike">
                          <a:solidFill>
                            <a:srgbClr val="020424"/>
                          </a:solidFill>
                          <a:effectLst/>
                          <a:highlight>
                            <a:srgbClr val="339966"/>
                          </a:highlight>
                          <a:latin typeface="Times New Roman" panose="02020603050405020304" pitchFamily="18" charset="0"/>
                        </a:rPr>
                        <a:t>GÜÇLÜ YÖNLER</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fontAlgn="ctr"/>
                      <a:r>
                        <a:rPr lang="tr-TR" sz="1100" b="1" i="0" u="none" strike="noStrike" dirty="0">
                          <a:solidFill>
                            <a:srgbClr val="020424"/>
                          </a:solidFill>
                          <a:effectLst/>
                          <a:highlight>
                            <a:srgbClr val="FF0000"/>
                          </a:highlight>
                          <a:latin typeface="Times New Roman" panose="02020603050405020304" pitchFamily="18" charset="0"/>
                        </a:rPr>
                        <a:t>ZAYIF  YÖNLER</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tr-TR" sz="1100" b="1" i="0" u="none" strike="noStrike">
                          <a:solidFill>
                            <a:srgbClr val="020424"/>
                          </a:solidFill>
                          <a:effectLst/>
                          <a:highlight>
                            <a:srgbClr val="FFFF00"/>
                          </a:highlight>
                          <a:latin typeface="Times New Roman" panose="02020603050405020304" pitchFamily="18" charset="0"/>
                        </a:rPr>
                        <a:t>FIRSATLAR</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100" b="1" i="0" u="none" strike="noStrike" dirty="0">
                          <a:solidFill>
                            <a:srgbClr val="020424"/>
                          </a:solidFill>
                          <a:effectLst/>
                          <a:highlight>
                            <a:srgbClr val="FF9900"/>
                          </a:highlight>
                          <a:latin typeface="Times New Roman" panose="02020603050405020304" pitchFamily="18" charset="0"/>
                        </a:rPr>
                        <a:t>TEHDİTLER</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2678256482"/>
                  </a:ext>
                </a:extLst>
              </a:tr>
              <a:tr h="598078">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G-1 </a:t>
                      </a:r>
                      <a:r>
                        <a:rPr lang="tr-TR" sz="1100" b="0" i="0" u="none" strike="noStrike">
                          <a:solidFill>
                            <a:srgbClr val="020424"/>
                          </a:solidFill>
                          <a:effectLst/>
                          <a:highlight>
                            <a:srgbClr val="FFFFFF"/>
                          </a:highlight>
                          <a:latin typeface="Times New Roman" panose="02020603050405020304" pitchFamily="18" charset="0"/>
                        </a:rPr>
                        <a:t>Üniversinin</a:t>
                      </a:r>
                      <a:r>
                        <a:rPr lang="tr-TR" sz="1100" b="1" i="0" u="none" strike="noStrike">
                          <a:solidFill>
                            <a:srgbClr val="020424"/>
                          </a:solidFill>
                          <a:effectLst/>
                          <a:highlight>
                            <a:srgbClr val="FFFFFF"/>
                          </a:highlight>
                          <a:latin typeface="Times New Roman" panose="02020603050405020304" pitchFamily="18" charset="0"/>
                        </a:rPr>
                        <a:t> </a:t>
                      </a:r>
                      <a:r>
                        <a:rPr lang="tr-TR" sz="1100" b="0" i="0" u="none" strike="noStrike">
                          <a:solidFill>
                            <a:srgbClr val="020424"/>
                          </a:solidFill>
                          <a:effectLst/>
                          <a:highlight>
                            <a:srgbClr val="FFFFFF"/>
                          </a:highlight>
                          <a:latin typeface="Times New Roman" panose="02020603050405020304" pitchFamily="18" charset="0"/>
                        </a:rPr>
                        <a:t>öğrenci odaklı olması ve Üniversite üst yönetimin gerek akademisyenler gerekse de öğrenciler ile etkin iletişimi</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Z-1 </a:t>
                      </a:r>
                      <a:r>
                        <a:rPr lang="tr-TR" sz="1100" b="0" i="0" u="none" strike="noStrike">
                          <a:solidFill>
                            <a:srgbClr val="020424"/>
                          </a:solidFill>
                          <a:effectLst/>
                          <a:highlight>
                            <a:srgbClr val="FFFFFF"/>
                          </a:highlight>
                          <a:latin typeface="Times New Roman" panose="02020603050405020304" pitchFamily="18" charset="0"/>
                        </a:rPr>
                        <a:t>Bölümün kurumsallaşma sürecinin devam ediyor olması</a:t>
                      </a:r>
                      <a:endParaRPr lang="tr-TR" sz="1100" b="1" i="0" u="none" strike="noStrike">
                        <a:solidFill>
                          <a:srgbClr val="020424"/>
                        </a:solidFill>
                        <a:effectLst/>
                        <a:highlight>
                          <a:srgbClr val="FFFFFF"/>
                        </a:highlight>
                        <a:latin typeface="Times New Roman" panose="02020603050405020304" pitchFamily="18" charset="0"/>
                      </a:endParaRP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dirty="0">
                          <a:solidFill>
                            <a:srgbClr val="020424"/>
                          </a:solidFill>
                          <a:effectLst/>
                          <a:highlight>
                            <a:srgbClr val="FFFFFF"/>
                          </a:highlight>
                          <a:latin typeface="Times New Roman" panose="02020603050405020304" pitchFamily="18" charset="0"/>
                        </a:rPr>
                        <a:t>F-1</a:t>
                      </a:r>
                      <a:r>
                        <a:rPr lang="tr-TR" sz="1100" b="0" i="0" u="none" strike="noStrike" dirty="0">
                          <a:solidFill>
                            <a:srgbClr val="020424"/>
                          </a:solidFill>
                          <a:effectLst/>
                          <a:highlight>
                            <a:srgbClr val="FFFFFF"/>
                          </a:highlight>
                          <a:latin typeface="Times New Roman" panose="02020603050405020304" pitchFamily="18" charset="0"/>
                        </a:rPr>
                        <a:t> Ülkemizde sağlık alanında mesleki eğitime olan ihtiyacın giderek artması ve ara eleman ihtiyacının belirginleşmesi</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latin typeface="Times New Roman" panose="02020603050405020304" pitchFamily="18" charset="0"/>
                        </a:rPr>
                        <a:t>T-1</a:t>
                      </a:r>
                      <a:r>
                        <a:rPr lang="tr-TR" sz="1100" b="0" i="0" u="none" strike="noStrike">
                          <a:solidFill>
                            <a:srgbClr val="020424"/>
                          </a:solidFill>
                          <a:effectLst/>
                          <a:latin typeface="Times New Roman" panose="02020603050405020304" pitchFamily="18" charset="0"/>
                        </a:rPr>
                        <a:t> Ülkemiz genelindeki olumsuz ekonomik koşullardan dolayı öğrenci kaybı yaşanma ihtimali</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9891167"/>
                  </a:ext>
                </a:extLst>
              </a:tr>
              <a:tr h="325492">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G-2</a:t>
                      </a:r>
                      <a:r>
                        <a:rPr lang="tr-TR" sz="1100" b="0" i="0" u="none" strike="noStrike">
                          <a:solidFill>
                            <a:srgbClr val="020424"/>
                          </a:solidFill>
                          <a:effectLst/>
                          <a:highlight>
                            <a:srgbClr val="FFFFFF"/>
                          </a:highlight>
                          <a:latin typeface="Times New Roman" panose="02020603050405020304" pitchFamily="18" charset="0"/>
                        </a:rPr>
                        <a:t> Bölümün genç ve dinamik akademik kadroya sahip olması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Z-2 </a:t>
                      </a:r>
                      <a:r>
                        <a:rPr lang="tr-TR" sz="1100" b="0" i="0" u="none" strike="noStrike">
                          <a:solidFill>
                            <a:srgbClr val="020424"/>
                          </a:solidFill>
                          <a:effectLst/>
                          <a:highlight>
                            <a:srgbClr val="FFFFFF"/>
                          </a:highlight>
                          <a:latin typeface="Times New Roman" panose="02020603050405020304" pitchFamily="18" charset="0"/>
                        </a:rPr>
                        <a:t>Üniversitemizde öğrencilerimizi yaz stajına ve uygulamalı derslere gönderebilebiceğimiz bir hastanemizin olmaması</a:t>
                      </a:r>
                      <a:endParaRPr lang="tr-TR" sz="1100" b="1" i="0" u="none" strike="noStrike">
                        <a:solidFill>
                          <a:srgbClr val="020424"/>
                        </a:solidFill>
                        <a:effectLst/>
                        <a:highlight>
                          <a:srgbClr val="FFFFFF"/>
                        </a:highlight>
                        <a:latin typeface="Times New Roman" panose="02020603050405020304" pitchFamily="18" charset="0"/>
                      </a:endParaRP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F-2</a:t>
                      </a:r>
                      <a:r>
                        <a:rPr lang="tr-TR" sz="1100" b="0" i="0" u="none" strike="noStrike">
                          <a:solidFill>
                            <a:srgbClr val="020424"/>
                          </a:solidFill>
                          <a:effectLst/>
                          <a:highlight>
                            <a:srgbClr val="FFFFFF"/>
                          </a:highlight>
                          <a:latin typeface="Times New Roman" panose="02020603050405020304" pitchFamily="18" charset="0"/>
                        </a:rPr>
                        <a:t> Antalya’da hastane sayısının fazla oluşu ve bununla bağlı olarak staj imkanlarının çeşitliliği </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latin typeface="Times New Roman" panose="02020603050405020304" pitchFamily="18" charset="0"/>
                        </a:rPr>
                        <a:t>T-2 </a:t>
                      </a:r>
                      <a:r>
                        <a:rPr lang="tr-TR" sz="1100" b="0" i="0" u="none" strike="noStrike">
                          <a:solidFill>
                            <a:srgbClr val="020424"/>
                          </a:solidFill>
                          <a:effectLst/>
                          <a:latin typeface="Times New Roman" panose="02020603050405020304" pitchFamily="18" charset="0"/>
                        </a:rPr>
                        <a:t>Öğrencilerin tabi oldukları ilgili mevzuatlara (duyuru/yönetmelik/yönerge) ve ilgili birimlerce duyurulan bilgilere karşı ilgisizliği</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5109190"/>
                  </a:ext>
                </a:extLst>
              </a:tr>
              <a:tr h="273872">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G-3</a:t>
                      </a:r>
                      <a:r>
                        <a:rPr lang="tr-TR" sz="1100" b="0" i="0" u="none" strike="noStrike">
                          <a:solidFill>
                            <a:srgbClr val="020424"/>
                          </a:solidFill>
                          <a:effectLst/>
                          <a:highlight>
                            <a:srgbClr val="FFFFFF"/>
                          </a:highlight>
                          <a:latin typeface="Times New Roman" panose="02020603050405020304" pitchFamily="18" charset="0"/>
                        </a:rPr>
                        <a:t> Bölüm bünyesinde sektörel ve klinik tecrübeye sahip olan akademisyenlerin bulunması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1100" b="1" i="0" u="none" strike="noStrike">
                        <a:solidFill>
                          <a:srgbClr val="020424"/>
                        </a:solidFill>
                        <a:effectLst/>
                        <a:latin typeface="Times New Roman" panose="02020603050405020304" pitchFamily="18" charset="0"/>
                      </a:endParaRP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F-3</a:t>
                      </a:r>
                      <a:r>
                        <a:rPr lang="tr-TR" sz="1100" b="0" i="0" u="none" strike="noStrike">
                          <a:solidFill>
                            <a:srgbClr val="020424"/>
                          </a:solidFill>
                          <a:effectLst/>
                          <a:highlight>
                            <a:srgbClr val="FFFFFF"/>
                          </a:highlight>
                          <a:latin typeface="Times New Roman" panose="02020603050405020304" pitchFamily="18" charset="0"/>
                        </a:rPr>
                        <a:t> Yüksekokulun yeni kurumsallaşmaya başlaması altyapının sistematik oluşturulması için zemin hazırlaması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latin typeface="Times New Roman" panose="02020603050405020304" pitchFamily="18" charset="0"/>
                        </a:rPr>
                        <a:t>T-3/F7 </a:t>
                      </a:r>
                      <a:r>
                        <a:rPr lang="tr-TR" sz="1100" b="0" i="0" u="none" strike="noStrike">
                          <a:solidFill>
                            <a:srgbClr val="020424"/>
                          </a:solidFill>
                          <a:effectLst/>
                          <a:latin typeface="Times New Roman" panose="02020603050405020304" pitchFamily="18" charset="0"/>
                        </a:rPr>
                        <a:t>Bazı </a:t>
                      </a:r>
                      <a:r>
                        <a:rPr lang="tr-TR" sz="1100" b="1" i="0" u="none" strike="noStrike">
                          <a:solidFill>
                            <a:srgbClr val="020424"/>
                          </a:solidFill>
                          <a:effectLst/>
                          <a:latin typeface="Times New Roman" panose="02020603050405020304" pitchFamily="18" charset="0"/>
                        </a:rPr>
                        <a:t>ö</a:t>
                      </a:r>
                      <a:r>
                        <a:rPr lang="tr-TR" sz="1100" b="0" i="0" u="none" strike="noStrike">
                          <a:solidFill>
                            <a:srgbClr val="020424"/>
                          </a:solidFill>
                          <a:effectLst/>
                          <a:latin typeface="Times New Roman" panose="02020603050405020304" pitchFamily="18" charset="0"/>
                        </a:rPr>
                        <a:t>ğrencilerin yönlendirme yetersizliği ve araştırma eksikliği nedeniyle bilinçsiz yapılan program tercihleri</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3473701"/>
                  </a:ext>
                </a:extLst>
              </a:tr>
              <a:tr h="535122">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G-4</a:t>
                      </a:r>
                      <a:r>
                        <a:rPr lang="tr-TR" sz="1100" b="0" i="0" u="none" strike="noStrike">
                          <a:solidFill>
                            <a:srgbClr val="020424"/>
                          </a:solidFill>
                          <a:effectLst/>
                          <a:highlight>
                            <a:srgbClr val="FFFFFF"/>
                          </a:highlight>
                          <a:latin typeface="Times New Roman" panose="02020603050405020304" pitchFamily="18" charset="0"/>
                        </a:rPr>
                        <a:t> Bölüm bünyesindeki programların iş olanaklarının fazla oluşu</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20424"/>
                          </a:solidFill>
                          <a:effectLst/>
                          <a:latin typeface="Times New Roman" panose="02020603050405020304" pitchFamily="18" charset="0"/>
                        </a:rPr>
                        <a:t> </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F-4</a:t>
                      </a:r>
                      <a:r>
                        <a:rPr lang="tr-TR" sz="1100" b="0" i="0" u="none" strike="noStrike">
                          <a:solidFill>
                            <a:srgbClr val="020424"/>
                          </a:solidFill>
                          <a:effectLst/>
                          <a:highlight>
                            <a:srgbClr val="FFFFFF"/>
                          </a:highlight>
                          <a:latin typeface="Times New Roman" panose="02020603050405020304" pitchFamily="18" charset="0"/>
                        </a:rPr>
                        <a:t>  Antalya İlinin sosyal, doğal ve kültürel yapısının sağladığı avantajları kapsamında farklı şehirledeki öğrenciler tarafından tercih edilirliğinin yüksek olması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1" i="0" u="none" strike="noStrike">
                          <a:solidFill>
                            <a:srgbClr val="020424"/>
                          </a:solidFill>
                          <a:effectLst/>
                          <a:latin typeface="Times New Roman" panose="02020603050405020304" pitchFamily="18" charset="0"/>
                        </a:rPr>
                        <a:t>T-4/F8 </a:t>
                      </a:r>
                      <a:r>
                        <a:rPr lang="tr-TR" sz="1100" b="0" i="0" u="none" strike="noStrike">
                          <a:solidFill>
                            <a:srgbClr val="020424"/>
                          </a:solidFill>
                          <a:effectLst/>
                          <a:latin typeface="Times New Roman" panose="02020603050405020304" pitchFamily="18" charset="0"/>
                        </a:rPr>
                        <a:t>Antalya ve çevresindeki şehirlerdeki Üniversitelerde SHMYO bünyesindeki bölümlerde, bölümümüzdeki aynı veya benzer programların bir kısmının var olması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819709"/>
                  </a:ext>
                </a:extLst>
              </a:tr>
              <a:tr h="577091">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G-5</a:t>
                      </a:r>
                      <a:r>
                        <a:rPr lang="tr-TR" sz="1100" b="0" i="0" u="none" strike="noStrike">
                          <a:solidFill>
                            <a:srgbClr val="020424"/>
                          </a:solidFill>
                          <a:effectLst/>
                          <a:highlight>
                            <a:srgbClr val="FFFFFF"/>
                          </a:highlight>
                          <a:latin typeface="Times New Roman" panose="02020603050405020304" pitchFamily="18" charset="0"/>
                        </a:rPr>
                        <a:t> Öğrencilerin akademisyenlere kolay bir şekilde ulaşabilmesi ve Öğretim elemanı ile öğrenci iletişiminin güçlü oluşu</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tr-TR" sz="1100" b="1" i="0" u="none" strike="noStrike">
                        <a:solidFill>
                          <a:srgbClr val="020424"/>
                        </a:solidFill>
                        <a:effectLst/>
                        <a:latin typeface="Times New Roman" panose="02020603050405020304" pitchFamily="18" charset="0"/>
                      </a:endParaRP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F-5</a:t>
                      </a:r>
                      <a:r>
                        <a:rPr lang="tr-TR" sz="1100" b="0" i="0" u="none" strike="noStrike">
                          <a:solidFill>
                            <a:srgbClr val="020424"/>
                          </a:solidFill>
                          <a:effectLst/>
                          <a:highlight>
                            <a:srgbClr val="FFFFFF"/>
                          </a:highlight>
                          <a:latin typeface="Times New Roman" panose="02020603050405020304" pitchFamily="18" charset="0"/>
                        </a:rPr>
                        <a:t> Antalya İlindeki vakıf üniversite sayısının diğer büyük şehirlere göre nispeten az olması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20424"/>
                          </a:solidFill>
                          <a:effectLst/>
                          <a:latin typeface="Times New Roman" panose="02020603050405020304" pitchFamily="18" charset="0"/>
                        </a:rPr>
                        <a:t> </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4395584"/>
                  </a:ext>
                </a:extLst>
              </a:tr>
              <a:tr h="587586">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 6 </a:t>
                      </a:r>
                      <a:r>
                        <a:rPr lang="tr-TR" sz="1100" b="0" i="0" u="none" strike="noStrike">
                          <a:solidFill>
                            <a:srgbClr val="020424"/>
                          </a:solidFill>
                          <a:effectLst/>
                          <a:highlight>
                            <a:srgbClr val="FFFFFF"/>
                          </a:highlight>
                          <a:latin typeface="Times New Roman" panose="02020603050405020304" pitchFamily="18" charset="0"/>
                        </a:rPr>
                        <a:t>Bölüm bünyesindeki program çeşitliliğinin zenginliği ve bölgede yer alan diğer vakıf üniversitelerinde bu denli çeşitliliğin olmaması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1" i="0" u="none" strike="noStrike">
                          <a:solidFill>
                            <a:srgbClr val="020424"/>
                          </a:solidFill>
                          <a:effectLst/>
                          <a:latin typeface="Times New Roman" panose="02020603050405020304" pitchFamily="18" charset="0"/>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F-6 </a:t>
                      </a:r>
                      <a:r>
                        <a:rPr lang="tr-TR" sz="1100" b="0" i="0" u="none" strike="noStrike">
                          <a:solidFill>
                            <a:srgbClr val="020424"/>
                          </a:solidFill>
                          <a:effectLst/>
                          <a:highlight>
                            <a:srgbClr val="FFFFFF"/>
                          </a:highlight>
                          <a:latin typeface="Times New Roman" panose="02020603050405020304" pitchFamily="18" charset="0"/>
                        </a:rPr>
                        <a:t>Fiziksel şartların ve dijital gereçlerin yeterli oluşu ve zengin bir kütüphaneye sahip olunması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100" b="0" i="0" u="none" strike="noStrike">
                          <a:solidFill>
                            <a:srgbClr val="020424"/>
                          </a:solidFill>
                          <a:effectLst/>
                          <a:latin typeface="Times New Roman" panose="02020603050405020304" pitchFamily="18" charset="0"/>
                        </a:rPr>
                        <a:t> </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2894614"/>
                  </a:ext>
                </a:extLst>
              </a:tr>
              <a:tr h="619064">
                <a:tc>
                  <a:txBody>
                    <a:bodyPr/>
                    <a:lstStyle/>
                    <a:p>
                      <a:pPr algn="l" fontAlgn="ctr"/>
                      <a:r>
                        <a:rPr lang="tr-TR" sz="1100" b="1" i="0" u="none" strike="noStrike">
                          <a:solidFill>
                            <a:srgbClr val="020424"/>
                          </a:solidFill>
                          <a:effectLst/>
                          <a:highlight>
                            <a:srgbClr val="FFFFFF"/>
                          </a:highlight>
                          <a:latin typeface="Times New Roman" panose="02020603050405020304" pitchFamily="18" charset="0"/>
                        </a:rPr>
                        <a:t>G7 </a:t>
                      </a:r>
                      <a:r>
                        <a:rPr lang="tr-TR" sz="1100" b="0" i="0" u="none" strike="noStrike">
                          <a:solidFill>
                            <a:srgbClr val="020424"/>
                          </a:solidFill>
                          <a:effectLst/>
                          <a:highlight>
                            <a:srgbClr val="FFFFFF"/>
                          </a:highlight>
                          <a:latin typeface="Times New Roman" panose="02020603050405020304" pitchFamily="18" charset="0"/>
                        </a:rPr>
                        <a:t>Programların doluluk oranının yüksek oluşu</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1" i="0" u="none" strike="noStrike">
                          <a:solidFill>
                            <a:srgbClr val="020424"/>
                          </a:solidFill>
                          <a:effectLst/>
                          <a:latin typeface="Times New Roman" panose="02020603050405020304" pitchFamily="18" charset="0"/>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1" i="0" u="none" strike="noStrike">
                          <a:solidFill>
                            <a:srgbClr val="020424"/>
                          </a:solidFill>
                          <a:effectLst/>
                          <a:latin typeface="Times New Roman" panose="02020603050405020304" pitchFamily="18" charset="0"/>
                        </a:rPr>
                        <a:t>F-7/T4 </a:t>
                      </a:r>
                      <a:r>
                        <a:rPr lang="tr-TR" sz="1100" b="0" i="0" u="none" strike="noStrike">
                          <a:solidFill>
                            <a:srgbClr val="020424"/>
                          </a:solidFill>
                          <a:effectLst/>
                          <a:latin typeface="Times New Roman" panose="02020603050405020304" pitchFamily="18" charset="0"/>
                        </a:rPr>
                        <a:t>Bazı </a:t>
                      </a:r>
                      <a:r>
                        <a:rPr lang="tr-TR" sz="1100" b="1" i="0" u="none" strike="noStrike">
                          <a:solidFill>
                            <a:srgbClr val="020424"/>
                          </a:solidFill>
                          <a:effectLst/>
                          <a:latin typeface="Times New Roman" panose="02020603050405020304" pitchFamily="18" charset="0"/>
                        </a:rPr>
                        <a:t>ö</a:t>
                      </a:r>
                      <a:r>
                        <a:rPr lang="tr-TR" sz="1100" b="0" i="0" u="none" strike="noStrike">
                          <a:solidFill>
                            <a:srgbClr val="020424"/>
                          </a:solidFill>
                          <a:effectLst/>
                          <a:latin typeface="Times New Roman" panose="02020603050405020304" pitchFamily="18" charset="0"/>
                        </a:rPr>
                        <a:t>ğrencilerin yönlendirme yetersizliği ve araştırma eksikliği nedeniyle bilinçsiz yapılan program tercihleri</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0" i="0" u="none" strike="noStrike">
                          <a:solidFill>
                            <a:srgbClr val="020424"/>
                          </a:solidFill>
                          <a:effectLst/>
                          <a:latin typeface="Times New Roman" panose="02020603050405020304" pitchFamily="18" charset="0"/>
                        </a:rPr>
                        <a:t> </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2861835"/>
                  </a:ext>
                </a:extLst>
              </a:tr>
              <a:tr h="723990">
                <a:tc>
                  <a:txBody>
                    <a:bodyPr/>
                    <a:lstStyle/>
                    <a:p>
                      <a:pPr algn="l" fontAlgn="ctr"/>
                      <a:r>
                        <a:rPr lang="tr-TR" sz="1100" b="1" i="0" u="none" strike="noStrike" dirty="0">
                          <a:solidFill>
                            <a:srgbClr val="020424"/>
                          </a:solidFill>
                          <a:effectLst/>
                          <a:highlight>
                            <a:srgbClr val="FFFFFF"/>
                          </a:highlight>
                          <a:latin typeface="Times New Roman" panose="02020603050405020304" pitchFamily="18" charset="0"/>
                        </a:rPr>
                        <a:t>G-8 </a:t>
                      </a:r>
                      <a:r>
                        <a:rPr lang="tr-TR" sz="1100" b="0" i="0" u="none" strike="noStrike" dirty="0">
                          <a:solidFill>
                            <a:srgbClr val="020424"/>
                          </a:solidFill>
                          <a:effectLst/>
                          <a:highlight>
                            <a:srgbClr val="FFFFFF"/>
                          </a:highlight>
                          <a:latin typeface="Times New Roman" panose="02020603050405020304" pitchFamily="18" charset="0"/>
                        </a:rPr>
                        <a:t>Üniversite bünyesinde Sağlık alanında Diş Hekimliği, Fizyoterapi ve Rehabilitasyon, Ebelik ve Hemşirelik Bölümlerinin var olması</a:t>
                      </a: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100" b="1" i="0" u="none" strike="noStrike">
                          <a:solidFill>
                            <a:srgbClr val="020424"/>
                          </a:solidFill>
                          <a:effectLst/>
                          <a:latin typeface="Times New Roman" panose="02020603050405020304" pitchFamily="18" charset="0"/>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tr-TR" sz="1100" b="1" i="0" u="none" strike="noStrike">
                          <a:solidFill>
                            <a:srgbClr val="020424"/>
                          </a:solidFill>
                          <a:effectLst/>
                          <a:latin typeface="Times New Roman" panose="02020603050405020304" pitchFamily="18" charset="0"/>
                        </a:rPr>
                        <a:t>F-8/T4 </a:t>
                      </a:r>
                      <a:r>
                        <a:rPr lang="tr-TR" sz="1100" b="0" i="0" u="none" strike="noStrike">
                          <a:solidFill>
                            <a:srgbClr val="020424"/>
                          </a:solidFill>
                          <a:effectLst/>
                          <a:latin typeface="Times New Roman" panose="02020603050405020304" pitchFamily="18" charset="0"/>
                        </a:rPr>
                        <a:t>Antalya ve çevresindeki şehirlerdeki Üniversitelerde SHMYO bünyesindeki bölümlerde, bölümümüzdeki aynı veya benzer programların bir kısmının var olması</a:t>
                      </a:r>
                      <a:endParaRPr lang="tr-TR" sz="1100" b="1" i="0" u="none" strike="noStrike">
                        <a:solidFill>
                          <a:srgbClr val="020424"/>
                        </a:solidFill>
                        <a:effectLst/>
                        <a:latin typeface="Times New Roman" panose="02020603050405020304" pitchFamily="18" charset="0"/>
                      </a:endParaRPr>
                    </a:p>
                  </a:txBody>
                  <a:tcPr marL="4160" marR="4160" marT="41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tr-TR" sz="1100" b="1" i="0" u="none" strike="noStrike" dirty="0">
                          <a:solidFill>
                            <a:srgbClr val="020424"/>
                          </a:solidFill>
                          <a:effectLst/>
                          <a:latin typeface="Times New Roman" panose="02020603050405020304" pitchFamily="18" charset="0"/>
                        </a:rPr>
                        <a:t> </a:t>
                      </a:r>
                    </a:p>
                  </a:txBody>
                  <a:tcPr marL="4160" marR="4160" marT="4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211466"/>
                  </a:ext>
                </a:extLst>
              </a:tr>
            </a:tbl>
          </a:graphicData>
        </a:graphic>
      </p:graphicFrame>
    </p:spTree>
    <p:extLst>
      <p:ext uri="{BB962C8B-B14F-4D97-AF65-F5344CB8AC3E}">
        <p14:creationId xmlns:p14="http://schemas.microsoft.com/office/powerpoint/2010/main" val="238898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3C91E1E4-CB9F-48DF-95F4-22AFB9B3392D}"/>
              </a:ext>
            </a:extLst>
          </p:cNvPr>
          <p:cNvGraphicFramePr>
            <a:graphicFrameLocks noGrp="1"/>
          </p:cNvGraphicFramePr>
          <p:nvPr>
            <p:extLst>
              <p:ext uri="{D42A27DB-BD31-4B8C-83A1-F6EECF244321}">
                <p14:modId xmlns:p14="http://schemas.microsoft.com/office/powerpoint/2010/main" val="3928228425"/>
              </p:ext>
            </p:extLst>
          </p:nvPr>
        </p:nvGraphicFramePr>
        <p:xfrm>
          <a:off x="443360" y="941890"/>
          <a:ext cx="8102599" cy="5889561"/>
        </p:xfrm>
        <a:graphic>
          <a:graphicData uri="http://schemas.openxmlformats.org/drawingml/2006/table">
            <a:tbl>
              <a:tblPr/>
              <a:tblGrid>
                <a:gridCol w="2784069">
                  <a:extLst>
                    <a:ext uri="{9D8B030D-6E8A-4147-A177-3AD203B41FA5}">
                      <a16:colId xmlns:a16="http://schemas.microsoft.com/office/drawing/2014/main" val="2081199196"/>
                    </a:ext>
                  </a:extLst>
                </a:gridCol>
                <a:gridCol w="2534461">
                  <a:extLst>
                    <a:ext uri="{9D8B030D-6E8A-4147-A177-3AD203B41FA5}">
                      <a16:colId xmlns:a16="http://schemas.microsoft.com/office/drawing/2014/main" val="1508536679"/>
                    </a:ext>
                  </a:extLst>
                </a:gridCol>
                <a:gridCol w="2784069">
                  <a:extLst>
                    <a:ext uri="{9D8B030D-6E8A-4147-A177-3AD203B41FA5}">
                      <a16:colId xmlns:a16="http://schemas.microsoft.com/office/drawing/2014/main" val="2267325892"/>
                    </a:ext>
                  </a:extLst>
                </a:gridCol>
              </a:tblGrid>
              <a:tr h="400560">
                <a:tc>
                  <a:txBody>
                    <a:bodyPr/>
                    <a:lstStyle/>
                    <a:p>
                      <a:pPr algn="ctr" fontAlgn="ctr"/>
                      <a:r>
                        <a:rPr lang="tr-TR" sz="900" b="1" i="0" u="none" strike="noStrike" dirty="0">
                          <a:solidFill>
                            <a:srgbClr val="020424"/>
                          </a:solidFill>
                          <a:effectLst/>
                          <a:latin typeface="Times New Roman" panose="02020603050405020304" pitchFamily="18" charset="0"/>
                        </a:rPr>
                        <a:t>PAYDAŞ ADI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20424"/>
                          </a:solidFill>
                          <a:effectLst/>
                          <a:latin typeface="Times New Roman" panose="02020603050405020304" pitchFamily="18" charset="0"/>
                        </a:rPr>
                        <a:t>PAYDAŞ NEDENİ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20424"/>
                          </a:solidFill>
                          <a:effectLst/>
                          <a:latin typeface="Times New Roman" panose="02020603050405020304" pitchFamily="18" charset="0"/>
                        </a:rPr>
                        <a:t>PAYDAŞ BEKLENTİSİ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193579"/>
                  </a:ext>
                </a:extLst>
              </a:tr>
              <a:tr h="207169">
                <a:tc>
                  <a:txBody>
                    <a:bodyPr/>
                    <a:lstStyle/>
                    <a:p>
                      <a:pPr algn="ctr" fontAlgn="ctr"/>
                      <a:r>
                        <a:rPr lang="tr-TR" sz="900" b="0" i="0" u="none" strike="noStrike" dirty="0">
                          <a:solidFill>
                            <a:srgbClr val="020424"/>
                          </a:solidFill>
                          <a:effectLst/>
                          <a:latin typeface="Times New Roman" panose="02020603050405020304" pitchFamily="18" charset="0"/>
                        </a:rPr>
                        <a:t>Mütevelli Heyeti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Bağlı olunan üst kurum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20424"/>
                          </a:solidFill>
                          <a:effectLst/>
                          <a:latin typeface="Times New Roman" panose="02020603050405020304" pitchFamily="18" charset="0"/>
                        </a:rPr>
                        <a:t>Stratejik planın gerçekleştirilmesi, öğrenci memnuniyeti, akademik başarı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3297703"/>
                  </a:ext>
                </a:extLst>
              </a:tr>
              <a:tr h="207169">
                <a:tc>
                  <a:txBody>
                    <a:bodyPr/>
                    <a:lstStyle/>
                    <a:p>
                      <a:pPr algn="ctr" fontAlgn="ctr"/>
                      <a:r>
                        <a:rPr lang="tr-TR" sz="900" b="0" i="0" u="none" strike="noStrike" dirty="0">
                          <a:solidFill>
                            <a:srgbClr val="020424"/>
                          </a:solidFill>
                          <a:effectLst/>
                          <a:latin typeface="Times New Roman" panose="02020603050405020304" pitchFamily="18" charset="0"/>
                        </a:rPr>
                        <a:t>Rektörlük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Üst Yönetim</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Verilen Görevlerin zamanında ve doğru şekilde yerine getirilmesi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911105"/>
                  </a:ext>
                </a:extLst>
              </a:tr>
              <a:tr h="207169">
                <a:tc>
                  <a:txBody>
                    <a:bodyPr/>
                    <a:lstStyle/>
                    <a:p>
                      <a:pPr algn="ctr" fontAlgn="ctr"/>
                      <a:r>
                        <a:rPr lang="tr-TR" sz="900" b="0" i="0" u="none" strike="noStrike" dirty="0">
                          <a:solidFill>
                            <a:srgbClr val="020424"/>
                          </a:solidFill>
                          <a:effectLst/>
                          <a:latin typeface="Times New Roman" panose="02020603050405020304" pitchFamily="18" charset="0"/>
                        </a:rPr>
                        <a:t>Genel Sekreterlik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Üst Yönetim</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Verilen Görevlerin zamanında ve doğru şekilde yerine getirilmesi</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759602"/>
                  </a:ext>
                </a:extLst>
              </a:tr>
              <a:tr h="161193">
                <a:tc>
                  <a:txBody>
                    <a:bodyPr/>
                    <a:lstStyle/>
                    <a:p>
                      <a:pPr algn="ctr" fontAlgn="ctr"/>
                      <a:r>
                        <a:rPr lang="tr-TR" sz="1000" b="0" i="0" u="none" strike="noStrike" dirty="0">
                          <a:solidFill>
                            <a:srgbClr val="020424"/>
                          </a:solidFill>
                          <a:effectLst/>
                          <a:latin typeface="Times New Roman" panose="02020603050405020304" pitchFamily="18" charset="0"/>
                        </a:rPr>
                        <a:t>SHMYO Müdürlüğü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Yüksekokul Yönetimi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20424"/>
                          </a:solidFill>
                          <a:effectLst/>
                          <a:latin typeface="Times New Roman" panose="02020603050405020304" pitchFamily="18" charset="0"/>
                        </a:rPr>
                        <a:t>Verilen Görevlerin zamanında ve doğru şekilde yerine getirilmesi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1139563"/>
                  </a:ext>
                </a:extLst>
              </a:tr>
              <a:tr h="161193">
                <a:tc>
                  <a:txBody>
                    <a:bodyPr/>
                    <a:lstStyle/>
                    <a:p>
                      <a:pPr algn="ctr" fontAlgn="ctr"/>
                      <a:r>
                        <a:rPr lang="tr-TR" sz="900" b="0" i="0" u="none" strike="noStrike" dirty="0">
                          <a:solidFill>
                            <a:srgbClr val="020424"/>
                          </a:solidFill>
                          <a:effectLst/>
                          <a:latin typeface="Times New Roman" panose="02020603050405020304" pitchFamily="18" charset="0"/>
                        </a:rPr>
                        <a:t>YÖK</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Yükseköğretim kurumlarının bağlı olduğu en üst kuruluş </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Mevzuata uygun çalışılması</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555666"/>
                  </a:ext>
                </a:extLst>
              </a:tr>
              <a:tr h="195308">
                <a:tc>
                  <a:txBody>
                    <a:bodyPr/>
                    <a:lstStyle/>
                    <a:p>
                      <a:pPr algn="ctr" fontAlgn="ctr"/>
                      <a:r>
                        <a:rPr lang="tr-TR" sz="1000" b="0" i="0" u="none" strike="noStrike">
                          <a:solidFill>
                            <a:srgbClr val="020424"/>
                          </a:solidFill>
                          <a:effectLst/>
                          <a:latin typeface="Times New Roman" panose="02020603050405020304" pitchFamily="18" charset="0"/>
                        </a:rPr>
                        <a:t>Bölüm Akademisyenleri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Eğitim vermek ve akademik çalışma yapmak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Teşvik, takdir, motivasyon ve eğitimin öğrenciler tarafından alınması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0516009"/>
                  </a:ext>
                </a:extLst>
              </a:tr>
              <a:tr h="195308">
                <a:tc>
                  <a:txBody>
                    <a:bodyPr/>
                    <a:lstStyle/>
                    <a:p>
                      <a:pPr algn="ctr" fontAlgn="ctr"/>
                      <a:r>
                        <a:rPr lang="tr-TR" sz="1000" b="0" i="0" u="none" strike="noStrike" dirty="0">
                          <a:solidFill>
                            <a:srgbClr val="020424"/>
                          </a:solidFill>
                          <a:effectLst/>
                          <a:latin typeface="Times New Roman" panose="02020603050405020304" pitchFamily="18" charset="0"/>
                        </a:rPr>
                        <a:t>Bölüm dışı kurum içi akademisyenler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Eğitim-öğretim faaliyetleri, akademik çalışmalar, juri üyelikleri, bilimsel toplantılar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Eğitimin faaliyetleri, Akademik ortaklıklar ve paylaşım, bilgi paylaşımı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3372777"/>
                  </a:ext>
                </a:extLst>
              </a:tr>
              <a:tr h="195308">
                <a:tc>
                  <a:txBody>
                    <a:bodyPr/>
                    <a:lstStyle/>
                    <a:p>
                      <a:pPr algn="ctr" fontAlgn="ctr"/>
                      <a:r>
                        <a:rPr lang="tr-TR" sz="1000" b="0" i="0" u="none" strike="noStrike">
                          <a:solidFill>
                            <a:srgbClr val="020424"/>
                          </a:solidFill>
                          <a:effectLst/>
                          <a:latin typeface="Times New Roman" panose="02020603050405020304" pitchFamily="18" charset="0"/>
                        </a:rPr>
                        <a:t>Kurum dışı akademisyenler</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Eğitim-öğretim faaliyetleri, akademik çalışmalar, juri üyelikleri, bilimsel toplantılar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20424"/>
                          </a:solidFill>
                          <a:effectLst/>
                          <a:latin typeface="Times New Roman" panose="02020603050405020304" pitchFamily="18" charset="0"/>
                        </a:rPr>
                        <a:t>Eğitimin faaliyetleri, Akademik ortaklıklar ve paylaşım, bilgi paylaşımı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44801845"/>
                  </a:ext>
                </a:extLst>
              </a:tr>
              <a:tr h="195308">
                <a:tc>
                  <a:txBody>
                    <a:bodyPr/>
                    <a:lstStyle/>
                    <a:p>
                      <a:pPr algn="ctr" fontAlgn="ctr"/>
                      <a:r>
                        <a:rPr lang="tr-TR" sz="900" b="0" i="0" u="none" strike="noStrike" dirty="0">
                          <a:solidFill>
                            <a:srgbClr val="020424"/>
                          </a:solidFill>
                          <a:effectLst/>
                          <a:latin typeface="Times New Roman" panose="02020603050405020304" pitchFamily="18" charset="0"/>
                        </a:rPr>
                        <a:t>TÜBİTAK</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Projeler ve kariyer destek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Nitelikli proje üretme, nitelikli yayın çıkarma</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6707524"/>
                  </a:ext>
                </a:extLst>
              </a:tr>
              <a:tr h="187495">
                <a:tc>
                  <a:txBody>
                    <a:bodyPr/>
                    <a:lstStyle/>
                    <a:p>
                      <a:pPr algn="ctr" fontAlgn="ctr"/>
                      <a:r>
                        <a:rPr lang="tr-TR" sz="900" b="0" i="0" u="none" strike="noStrike" dirty="0">
                          <a:solidFill>
                            <a:srgbClr val="020424"/>
                          </a:solidFill>
                          <a:effectLst/>
                          <a:latin typeface="Times New Roman" panose="02020603050405020304" pitchFamily="18" charset="0"/>
                        </a:rPr>
                        <a:t>Sağlık Bakanlığı</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Politika yapıcı ve yasa uygulayıcı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Yasalara uyma ve uygulama</a:t>
                      </a:r>
                      <a:br>
                        <a:rPr lang="tr-TR" sz="900" b="0" i="0" u="none" strike="noStrike">
                          <a:solidFill>
                            <a:srgbClr val="020424"/>
                          </a:solidFill>
                          <a:effectLst/>
                          <a:latin typeface="Times New Roman" panose="02020603050405020304" pitchFamily="18" charset="0"/>
                        </a:rPr>
                      </a:br>
                      <a:r>
                        <a:rPr lang="tr-TR" sz="900" b="0" i="0" u="none" strike="noStrike">
                          <a:solidFill>
                            <a:srgbClr val="020424"/>
                          </a:solidFill>
                          <a:effectLst/>
                          <a:latin typeface="Times New Roman" panose="02020603050405020304" pitchFamily="18" charset="0"/>
                        </a:rPr>
                        <a:t>destek</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7068435"/>
                  </a:ext>
                </a:extLst>
              </a:tr>
              <a:tr h="187495">
                <a:tc>
                  <a:txBody>
                    <a:bodyPr/>
                    <a:lstStyle/>
                    <a:p>
                      <a:pPr algn="ctr" fontAlgn="ctr"/>
                      <a:r>
                        <a:rPr lang="tr-TR" sz="900" b="0" i="0" u="none" strike="noStrike">
                          <a:solidFill>
                            <a:srgbClr val="020424"/>
                          </a:solidFill>
                          <a:effectLst/>
                          <a:latin typeface="Times New Roman" panose="02020603050405020304" pitchFamily="18" charset="0"/>
                        </a:rPr>
                        <a:t>İl Sağlık Müdürlüğü</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Öğrencilere staj imkanı sağlamak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İş birliği yapılması</a:t>
                      </a:r>
                    </a:p>
                  </a:txBody>
                  <a:tcPr marL="3514" marR="3514" marT="351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1706026"/>
                  </a:ext>
                </a:extLst>
              </a:tr>
              <a:tr h="0">
                <a:tc>
                  <a:txBody>
                    <a:bodyPr/>
                    <a:lstStyle/>
                    <a:p>
                      <a:pPr algn="ctr" fontAlgn="ctr"/>
                      <a:r>
                        <a:rPr lang="tr-TR" sz="900" b="0" i="0" u="none" strike="noStrike">
                          <a:solidFill>
                            <a:srgbClr val="020424"/>
                          </a:solidFill>
                          <a:effectLst/>
                          <a:latin typeface="Times New Roman" panose="02020603050405020304" pitchFamily="18" charset="0"/>
                        </a:rPr>
                        <a:t>Öğrenciler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Eğitim hizmeti alır</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İyi eğitim almak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2814659"/>
                  </a:ext>
                </a:extLst>
              </a:tr>
              <a:tr h="148433">
                <a:tc>
                  <a:txBody>
                    <a:bodyPr/>
                    <a:lstStyle/>
                    <a:p>
                      <a:pPr algn="ctr" fontAlgn="ctr"/>
                      <a:r>
                        <a:rPr lang="tr-TR" sz="900" b="0" i="0" u="none" strike="noStrike">
                          <a:solidFill>
                            <a:srgbClr val="020424"/>
                          </a:solidFill>
                          <a:effectLst/>
                          <a:latin typeface="Times New Roman" panose="02020603050405020304" pitchFamily="18" charset="0"/>
                        </a:rPr>
                        <a:t>Veliler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Öğrenciler</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Hizmet memnuniyeti, nitelikli eğitim</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598213"/>
                  </a:ext>
                </a:extLst>
              </a:tr>
              <a:tr h="179683">
                <a:tc>
                  <a:txBody>
                    <a:bodyPr/>
                    <a:lstStyle/>
                    <a:p>
                      <a:pPr algn="ctr" fontAlgn="ctr"/>
                      <a:r>
                        <a:rPr lang="tr-TR" sz="900" b="0" i="0" u="none" strike="noStrike">
                          <a:solidFill>
                            <a:srgbClr val="020424"/>
                          </a:solidFill>
                          <a:effectLst/>
                          <a:latin typeface="Times New Roman" panose="02020603050405020304" pitchFamily="18" charset="0"/>
                        </a:rPr>
                        <a:t>İnsan Kaynakları</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Personel ihtiyacı,görevde yükselme, 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6826560"/>
                  </a:ext>
                </a:extLst>
              </a:tr>
              <a:tr h="277337">
                <a:tc>
                  <a:txBody>
                    <a:bodyPr/>
                    <a:lstStyle/>
                    <a:p>
                      <a:pPr algn="ctr" fontAlgn="ctr"/>
                      <a:r>
                        <a:rPr lang="tr-TR" sz="900" b="0" i="0" u="none" strike="noStrike">
                          <a:solidFill>
                            <a:srgbClr val="020424"/>
                          </a:solidFill>
                          <a:effectLst/>
                          <a:latin typeface="Times New Roman" panose="02020603050405020304" pitchFamily="18" charset="0"/>
                        </a:rPr>
                        <a:t>Destek Hizmetleri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Temizlik, malzeme tamini, onarım gibi ihtiyaç duyulan hizmetlerin sağlanması hususunda iş 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5982536"/>
                  </a:ext>
                </a:extLst>
              </a:tr>
              <a:tr h="210932">
                <a:tc>
                  <a:txBody>
                    <a:bodyPr/>
                    <a:lstStyle/>
                    <a:p>
                      <a:pPr algn="ctr" fontAlgn="ctr"/>
                      <a:r>
                        <a:rPr lang="tr-TR" sz="900" b="0" i="0" u="none" strike="noStrike">
                          <a:solidFill>
                            <a:srgbClr val="020424"/>
                          </a:solidFill>
                          <a:effectLst/>
                          <a:latin typeface="Times New Roman" panose="02020603050405020304" pitchFamily="18" charset="0"/>
                        </a:rPr>
                        <a:t>Öğrenci İşleri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20424"/>
                          </a:solidFill>
                          <a:effectLst/>
                          <a:latin typeface="Times New Roman" panose="02020603050405020304" pitchFamily="18" charset="0"/>
                        </a:rPr>
                        <a:t>Eğitim-öğretim süreçlerinin sağlıklı  işlemesi için iş 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2709673"/>
                  </a:ext>
                </a:extLst>
              </a:tr>
              <a:tr h="187495">
                <a:tc>
                  <a:txBody>
                    <a:bodyPr/>
                    <a:lstStyle/>
                    <a:p>
                      <a:pPr algn="ctr" fontAlgn="ctr"/>
                      <a:r>
                        <a:rPr lang="tr-TR" sz="900" b="0" i="0" u="none" strike="noStrike">
                          <a:solidFill>
                            <a:srgbClr val="020424"/>
                          </a:solidFill>
                          <a:effectLst/>
                          <a:latin typeface="Times New Roman" panose="02020603050405020304" pitchFamily="18" charset="0"/>
                        </a:rPr>
                        <a:t>Diğer İdari Birimler / Koordinatörlükler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Hizmet</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Eğitim-öğretim süreçlerinin sağlıklı  işlemesi </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8742781"/>
                  </a:ext>
                </a:extLst>
              </a:tr>
              <a:tr h="207169">
                <a:tc>
                  <a:txBody>
                    <a:bodyPr/>
                    <a:lstStyle/>
                    <a:p>
                      <a:pPr algn="ctr" fontAlgn="ctr"/>
                      <a:r>
                        <a:rPr lang="tr-TR" sz="900" b="0" i="0" u="none" strike="noStrike" dirty="0">
                          <a:solidFill>
                            <a:srgbClr val="020424"/>
                          </a:solidFill>
                          <a:effectLst/>
                          <a:latin typeface="Times New Roman" panose="02020603050405020304" pitchFamily="18" charset="0"/>
                        </a:rPr>
                        <a:t>Mezunlar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Üniversite tanıtımı/program çıktısı/potansiyel mesleki destek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20424"/>
                          </a:solidFill>
                          <a:effectLst/>
                          <a:latin typeface="Times New Roman" panose="02020603050405020304" pitchFamily="18" charset="0"/>
                        </a:rPr>
                        <a:t>İş olanak sunması ve mezuniyet sonrası destek/ilgi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3874603"/>
                  </a:ext>
                </a:extLst>
              </a:tr>
              <a:tr h="207169">
                <a:tc>
                  <a:txBody>
                    <a:bodyPr/>
                    <a:lstStyle/>
                    <a:p>
                      <a:pPr algn="ctr" fontAlgn="ctr"/>
                      <a:r>
                        <a:rPr lang="tr-TR" sz="1000" b="0" i="0" u="none" strike="noStrike">
                          <a:solidFill>
                            <a:srgbClr val="020424"/>
                          </a:solidFill>
                          <a:effectLst/>
                          <a:latin typeface="Times New Roman" panose="02020603050405020304" pitchFamily="18" charset="0"/>
                        </a:rPr>
                        <a:t>Dişçilik Hizmetleri Bölümü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Eğitim-öğretim süreçleri hakkında bilgi paylaşımı ve destek ile laboratuvar imkanlarının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20424"/>
                          </a:solidFill>
                          <a:effectLst/>
                          <a:latin typeface="Times New Roman" panose="02020603050405020304" pitchFamily="18" charset="0"/>
                        </a:rPr>
                        <a:t>Eğitim-öğretim süreçlerinde iş birliği yapılması, ortak fiziksel alan kullanımı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9818513"/>
                  </a:ext>
                </a:extLst>
              </a:tr>
              <a:tr h="207169">
                <a:tc>
                  <a:txBody>
                    <a:bodyPr/>
                    <a:lstStyle/>
                    <a:p>
                      <a:pPr algn="ctr" fontAlgn="ctr"/>
                      <a:r>
                        <a:rPr lang="tr-TR" sz="1000" b="0" i="0" u="none" strike="noStrike">
                          <a:solidFill>
                            <a:srgbClr val="020424"/>
                          </a:solidFill>
                          <a:effectLst/>
                          <a:latin typeface="Times New Roman" panose="02020603050405020304" pitchFamily="18" charset="0"/>
                        </a:rPr>
                        <a:t>Terapi ve Rehabilitasyon Bölümü</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20424"/>
                          </a:solidFill>
                          <a:effectLst/>
                          <a:latin typeface="Times New Roman" panose="02020603050405020304" pitchFamily="18" charset="0"/>
                        </a:rPr>
                        <a:t>Eğitim-öğretim süreçleri hakkında bilgi paylaşımı ve destek ile laboratuvar imkanlarının paylaşımı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20424"/>
                          </a:solidFill>
                          <a:effectLst/>
                          <a:latin typeface="Times New Roman" panose="02020603050405020304" pitchFamily="18" charset="0"/>
                        </a:rPr>
                        <a:t>Eğitim-öğretim süreçlerinde iş birliği yapılması, ortak fiziksel alan kullanımı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55722164"/>
                  </a:ext>
                </a:extLst>
              </a:tr>
            </a:tbl>
          </a:graphicData>
        </a:graphic>
      </p:graphicFrame>
    </p:spTree>
    <p:extLst>
      <p:ext uri="{BB962C8B-B14F-4D97-AF65-F5344CB8AC3E}">
        <p14:creationId xmlns:p14="http://schemas.microsoft.com/office/powerpoint/2010/main" val="45983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3C91E1E4-CB9F-48DF-95F4-22AFB9B3392D}"/>
              </a:ext>
            </a:extLst>
          </p:cNvPr>
          <p:cNvGraphicFramePr>
            <a:graphicFrameLocks noGrp="1"/>
          </p:cNvGraphicFramePr>
          <p:nvPr>
            <p:extLst>
              <p:ext uri="{D42A27DB-BD31-4B8C-83A1-F6EECF244321}">
                <p14:modId xmlns:p14="http://schemas.microsoft.com/office/powerpoint/2010/main" val="1285078511"/>
              </p:ext>
            </p:extLst>
          </p:nvPr>
        </p:nvGraphicFramePr>
        <p:xfrm>
          <a:off x="546100" y="1414500"/>
          <a:ext cx="8102599" cy="4394190"/>
        </p:xfrm>
        <a:graphic>
          <a:graphicData uri="http://schemas.openxmlformats.org/drawingml/2006/table">
            <a:tbl>
              <a:tblPr/>
              <a:tblGrid>
                <a:gridCol w="2784069">
                  <a:extLst>
                    <a:ext uri="{9D8B030D-6E8A-4147-A177-3AD203B41FA5}">
                      <a16:colId xmlns:a16="http://schemas.microsoft.com/office/drawing/2014/main" val="2081199196"/>
                    </a:ext>
                  </a:extLst>
                </a:gridCol>
                <a:gridCol w="2534461">
                  <a:extLst>
                    <a:ext uri="{9D8B030D-6E8A-4147-A177-3AD203B41FA5}">
                      <a16:colId xmlns:a16="http://schemas.microsoft.com/office/drawing/2014/main" val="1508536679"/>
                    </a:ext>
                  </a:extLst>
                </a:gridCol>
                <a:gridCol w="2784069">
                  <a:extLst>
                    <a:ext uri="{9D8B030D-6E8A-4147-A177-3AD203B41FA5}">
                      <a16:colId xmlns:a16="http://schemas.microsoft.com/office/drawing/2014/main" val="2267325892"/>
                    </a:ext>
                  </a:extLst>
                </a:gridCol>
              </a:tblGrid>
              <a:tr h="400560">
                <a:tc>
                  <a:txBody>
                    <a:bodyPr/>
                    <a:lstStyle/>
                    <a:p>
                      <a:pPr algn="ctr" fontAlgn="ctr"/>
                      <a:r>
                        <a:rPr lang="tr-TR" sz="900" b="1" i="0" u="none" strike="noStrike" dirty="0">
                          <a:solidFill>
                            <a:srgbClr val="000000"/>
                          </a:solidFill>
                          <a:effectLst/>
                          <a:latin typeface="Times New Roman" panose="02020603050405020304" pitchFamily="18" charset="0"/>
                        </a:rPr>
                        <a:t>PAYDAŞ ADI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Times New Roman" panose="02020603050405020304" pitchFamily="18" charset="0"/>
                        </a:rPr>
                        <a:t>PAYDAŞ NEDENİ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Times New Roman" panose="02020603050405020304" pitchFamily="18" charset="0"/>
                        </a:rPr>
                        <a:t>PAYDAŞ BEKLENTİSİ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193579"/>
                  </a:ext>
                </a:extLst>
              </a:tr>
              <a:tr h="274924">
                <a:tc>
                  <a:txBody>
                    <a:bodyPr/>
                    <a:lstStyle/>
                    <a:p>
                      <a:pPr algn="ctr" fontAlgn="ctr"/>
                      <a:r>
                        <a:rPr lang="tr-TR" sz="900" b="0" i="0" u="none" strike="noStrike" dirty="0">
                          <a:solidFill>
                            <a:srgbClr val="000000"/>
                          </a:solidFill>
                          <a:effectLst/>
                          <a:latin typeface="Times New Roman" panose="02020603050405020304" pitchFamily="18" charset="0"/>
                        </a:rPr>
                        <a:t>Sağlık Bilimler Fakültesi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441501"/>
                  </a:ext>
                </a:extLst>
              </a:tr>
              <a:tr h="274924">
                <a:tc>
                  <a:txBody>
                    <a:bodyPr/>
                    <a:lstStyle/>
                    <a:p>
                      <a:pPr algn="ctr" fontAlgn="ctr"/>
                      <a:r>
                        <a:rPr lang="tr-TR" sz="900" b="0" i="0" u="none" strike="noStrike" dirty="0">
                          <a:solidFill>
                            <a:srgbClr val="000000"/>
                          </a:solidFill>
                          <a:effectLst/>
                          <a:latin typeface="Times New Roman" panose="02020603050405020304" pitchFamily="18" charset="0"/>
                        </a:rPr>
                        <a:t>Diş Hekimliği Fakültesi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396071"/>
                  </a:ext>
                </a:extLst>
              </a:tr>
              <a:tr h="274924">
                <a:tc>
                  <a:txBody>
                    <a:bodyPr/>
                    <a:lstStyle/>
                    <a:p>
                      <a:pPr algn="ctr" fontAlgn="ctr"/>
                      <a:r>
                        <a:rPr lang="tr-TR" sz="900" b="0" i="0" u="none" strike="noStrike">
                          <a:solidFill>
                            <a:srgbClr val="000000"/>
                          </a:solidFill>
                          <a:effectLst/>
                          <a:latin typeface="Times New Roman" panose="02020603050405020304" pitchFamily="18" charset="0"/>
                        </a:rPr>
                        <a:t>Mühendislik ve Doğa Bilimleri Fakültesi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2803213"/>
                  </a:ext>
                </a:extLst>
              </a:tr>
              <a:tr h="132810">
                <a:tc>
                  <a:txBody>
                    <a:bodyPr/>
                    <a:lstStyle/>
                    <a:p>
                      <a:pPr algn="ctr" fontAlgn="ctr"/>
                      <a:r>
                        <a:rPr lang="tr-TR" sz="900" b="0" i="0" u="none" strike="noStrike">
                          <a:solidFill>
                            <a:srgbClr val="000000"/>
                          </a:solidFill>
                          <a:effectLst/>
                          <a:latin typeface="Times New Roman" panose="02020603050405020304" pitchFamily="18" charset="0"/>
                        </a:rPr>
                        <a:t>Diğer Akademik Birimler</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Verilen ortak eğitim hizmeti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İşbirliği yapılması</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3764469762"/>
                  </a:ext>
                </a:extLst>
              </a:tr>
              <a:tr h="167964">
                <a:tc>
                  <a:txBody>
                    <a:bodyPr/>
                    <a:lstStyle/>
                    <a:p>
                      <a:pPr algn="ctr" fontAlgn="ctr"/>
                      <a:r>
                        <a:rPr lang="tr-TR" sz="900" b="0" i="0" u="none" strike="noStrike">
                          <a:solidFill>
                            <a:srgbClr val="000000"/>
                          </a:solidFill>
                          <a:effectLst/>
                          <a:latin typeface="Times New Roman" panose="02020603050405020304" pitchFamily="18" charset="0"/>
                        </a:rPr>
                        <a:t>Bağımsız Akredite Kuruluşu</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Bilgi/Mevzuat</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Raporlama, Kalite Bünyesinde Faaliyet Gösterme</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2640451118"/>
                  </a:ext>
                </a:extLst>
              </a:tr>
              <a:tr h="285149">
                <a:tc>
                  <a:txBody>
                    <a:bodyPr/>
                    <a:lstStyle/>
                    <a:p>
                      <a:pPr algn="ctr" fontAlgn="ctr"/>
                      <a:r>
                        <a:rPr lang="tr-TR" sz="900" b="0" i="0" u="none" strike="noStrike">
                          <a:solidFill>
                            <a:srgbClr val="000000"/>
                          </a:solidFill>
                          <a:effectLst/>
                          <a:latin typeface="Times New Roman" panose="02020603050405020304" pitchFamily="18" charset="0"/>
                        </a:rPr>
                        <a:t>Yükseköğretim Kalite Kurulu (YÖKAK)</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ABÜ İç Kalite Güvence Sisteminin oluşturulması ve ABÜ iç kalite güvencesinin artırılması</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Düzenli olarak KİDR, Kurumsal Dış Değerlendirme ve Kurumsal Akreditasyon süreçlerinde işbirliği</a:t>
                      </a:r>
                    </a:p>
                  </a:txBody>
                  <a:tcPr marL="3514" marR="3514" marT="3514"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31832285"/>
                  </a:ext>
                </a:extLst>
              </a:tr>
              <a:tr h="285149">
                <a:tc>
                  <a:txBody>
                    <a:bodyPr/>
                    <a:lstStyle/>
                    <a:p>
                      <a:pPr algn="ctr" fontAlgn="ctr"/>
                      <a:r>
                        <a:rPr lang="tr-TR" sz="900" b="0" i="0" u="none" strike="noStrike">
                          <a:solidFill>
                            <a:srgbClr val="000000"/>
                          </a:solidFill>
                          <a:effectLst/>
                          <a:latin typeface="Times New Roman" panose="02020603050405020304" pitchFamily="18" charset="0"/>
                        </a:rPr>
                        <a:t>T.C. Cumhurbaşkanlığı Kariyer Ofisi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Staj seferberliği ve benzeri konuların takip edilmesi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 bilgilendirmek ve staj yerleri bulmalarına yardımcı olmak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2739024"/>
                  </a:ext>
                </a:extLst>
              </a:tr>
              <a:tr h="285149">
                <a:tc>
                  <a:txBody>
                    <a:bodyPr/>
                    <a:lstStyle/>
                    <a:p>
                      <a:pPr algn="ctr" fontAlgn="ctr"/>
                      <a:r>
                        <a:rPr lang="tr-TR" sz="900" b="0" i="0" u="none" strike="noStrike" dirty="0">
                          <a:solidFill>
                            <a:srgbClr val="000000"/>
                          </a:solidFill>
                          <a:effectLst/>
                          <a:latin typeface="Times New Roman" panose="02020603050405020304" pitchFamily="18" charset="0"/>
                        </a:rPr>
                        <a:t>Akdeniz Üniversitesi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Bilgi paylaşımı ve ortak çalışmalar</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 birliği, eğitim ve araştırmada paylaşım ve ortaklık</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082871"/>
                  </a:ext>
                </a:extLst>
              </a:tr>
              <a:tr h="285149">
                <a:tc>
                  <a:txBody>
                    <a:bodyPr/>
                    <a:lstStyle/>
                    <a:p>
                      <a:pPr algn="ctr" fontAlgn="ctr"/>
                      <a:r>
                        <a:rPr lang="tr-TR" sz="1000" b="0" i="0" u="none" strike="noStrike">
                          <a:solidFill>
                            <a:srgbClr val="000000"/>
                          </a:solidFill>
                          <a:effectLst/>
                          <a:latin typeface="Times New Roman" panose="02020603050405020304" pitchFamily="18" charset="0"/>
                        </a:rPr>
                        <a:t>Isparta Uygulamalı Bilimler Üniversitesi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6449614"/>
                  </a:ext>
                </a:extLst>
              </a:tr>
              <a:tr h="285149">
                <a:tc>
                  <a:txBody>
                    <a:bodyPr/>
                    <a:lstStyle/>
                    <a:p>
                      <a:pPr algn="ctr" fontAlgn="ctr"/>
                      <a:r>
                        <a:rPr lang="tr-TR" sz="1000" b="0" i="0" u="none" strike="noStrike">
                          <a:solidFill>
                            <a:srgbClr val="000000"/>
                          </a:solidFill>
                          <a:effectLst/>
                          <a:latin typeface="Times New Roman" panose="02020603050405020304" pitchFamily="18" charset="0"/>
                        </a:rPr>
                        <a:t>Süleyman Demirel Üniversitesi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573799"/>
                  </a:ext>
                </a:extLst>
              </a:tr>
              <a:tr h="285149">
                <a:tc>
                  <a:txBody>
                    <a:bodyPr/>
                    <a:lstStyle/>
                    <a:p>
                      <a:pPr algn="ctr" fontAlgn="ctr"/>
                      <a:r>
                        <a:rPr lang="tr-TR" sz="1000" b="0" i="0" u="none" strike="noStrike">
                          <a:solidFill>
                            <a:srgbClr val="000000"/>
                          </a:solidFill>
                          <a:effectLst/>
                          <a:latin typeface="Times New Roman" panose="02020603050405020304" pitchFamily="18" charset="0"/>
                        </a:rPr>
                        <a:t>Burdur Mehmet Akif Ersoy Üniversitesi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1821173"/>
                  </a:ext>
                </a:extLst>
              </a:tr>
              <a:tr h="285149">
                <a:tc>
                  <a:txBody>
                    <a:bodyPr/>
                    <a:lstStyle/>
                    <a:p>
                      <a:pPr algn="ctr" fontAlgn="ctr"/>
                      <a:r>
                        <a:rPr lang="tr-TR" sz="1000" b="0" i="0" u="none" strike="noStrike">
                          <a:solidFill>
                            <a:srgbClr val="000000"/>
                          </a:solidFill>
                          <a:effectLst/>
                          <a:latin typeface="Times New Roman" panose="02020603050405020304" pitchFamily="18" charset="0"/>
                        </a:rPr>
                        <a:t>Alanya Aleaddin Keykubat Üniversitesi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1882023"/>
                  </a:ext>
                </a:extLst>
              </a:tr>
              <a:tr h="285149">
                <a:tc>
                  <a:txBody>
                    <a:bodyPr/>
                    <a:lstStyle/>
                    <a:p>
                      <a:pPr algn="ctr" fontAlgn="ctr"/>
                      <a:r>
                        <a:rPr lang="tr-TR" sz="1000" b="0" i="0" u="none" strike="noStrike">
                          <a:solidFill>
                            <a:srgbClr val="000000"/>
                          </a:solidFill>
                          <a:effectLst/>
                          <a:latin typeface="Times New Roman" panose="02020603050405020304" pitchFamily="18" charset="0"/>
                        </a:rPr>
                        <a:t>Alanya Üniversitesi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5741966"/>
                  </a:ext>
                </a:extLst>
              </a:tr>
              <a:tr h="285149">
                <a:tc>
                  <a:txBody>
                    <a:bodyPr/>
                    <a:lstStyle/>
                    <a:p>
                      <a:pPr algn="ctr" fontAlgn="ctr"/>
                      <a:r>
                        <a:rPr lang="tr-TR" sz="1000" b="0" i="0" u="none" strike="noStrike">
                          <a:solidFill>
                            <a:srgbClr val="000000"/>
                          </a:solidFill>
                          <a:effectLst/>
                          <a:latin typeface="Times New Roman" panose="02020603050405020304" pitchFamily="18" charset="0"/>
                        </a:rPr>
                        <a:t>Antalya Belek Üniversitesi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1000" b="0" i="0" u="none" strike="noStrike" dirty="0">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6416937"/>
                  </a:ext>
                </a:extLst>
              </a:tr>
              <a:tr h="285149">
                <a:tc>
                  <a:txBody>
                    <a:bodyPr/>
                    <a:lstStyle/>
                    <a:p>
                      <a:pPr algn="ctr" fontAlgn="ctr"/>
                      <a:r>
                        <a:rPr lang="tr-TR" sz="900" b="0" i="0" u="none" strike="noStrike" dirty="0">
                          <a:solidFill>
                            <a:srgbClr val="000000"/>
                          </a:solidFill>
                          <a:effectLst/>
                          <a:latin typeface="Times New Roman" panose="02020603050405020304" pitchFamily="18" charset="0"/>
                        </a:rPr>
                        <a:t>Diğer Üniversiteler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Bilgi paylaşımı ve ortak çalışmalar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İş birliği, eğitim ve araştırmada paylaşım ve ortaklık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3307032"/>
                  </a:ext>
                </a:extLst>
              </a:tr>
            </a:tbl>
          </a:graphicData>
        </a:graphic>
      </p:graphicFrame>
    </p:spTree>
    <p:extLst>
      <p:ext uri="{BB962C8B-B14F-4D97-AF65-F5344CB8AC3E}">
        <p14:creationId xmlns:p14="http://schemas.microsoft.com/office/powerpoint/2010/main" val="67541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3C91E1E4-CB9F-48DF-95F4-22AFB9B3392D}"/>
              </a:ext>
            </a:extLst>
          </p:cNvPr>
          <p:cNvGraphicFramePr>
            <a:graphicFrameLocks noGrp="1"/>
          </p:cNvGraphicFramePr>
          <p:nvPr>
            <p:extLst>
              <p:ext uri="{D42A27DB-BD31-4B8C-83A1-F6EECF244321}">
                <p14:modId xmlns:p14="http://schemas.microsoft.com/office/powerpoint/2010/main" val="3027529070"/>
              </p:ext>
            </p:extLst>
          </p:nvPr>
        </p:nvGraphicFramePr>
        <p:xfrm>
          <a:off x="546100" y="1487613"/>
          <a:ext cx="7899399" cy="4275153"/>
        </p:xfrm>
        <a:graphic>
          <a:graphicData uri="http://schemas.openxmlformats.org/drawingml/2006/table">
            <a:tbl>
              <a:tblPr/>
              <a:tblGrid>
                <a:gridCol w="2714249">
                  <a:extLst>
                    <a:ext uri="{9D8B030D-6E8A-4147-A177-3AD203B41FA5}">
                      <a16:colId xmlns:a16="http://schemas.microsoft.com/office/drawing/2014/main" val="2081199196"/>
                    </a:ext>
                  </a:extLst>
                </a:gridCol>
                <a:gridCol w="2470901">
                  <a:extLst>
                    <a:ext uri="{9D8B030D-6E8A-4147-A177-3AD203B41FA5}">
                      <a16:colId xmlns:a16="http://schemas.microsoft.com/office/drawing/2014/main" val="1508536679"/>
                    </a:ext>
                  </a:extLst>
                </a:gridCol>
                <a:gridCol w="2714249">
                  <a:extLst>
                    <a:ext uri="{9D8B030D-6E8A-4147-A177-3AD203B41FA5}">
                      <a16:colId xmlns:a16="http://schemas.microsoft.com/office/drawing/2014/main" val="2267325892"/>
                    </a:ext>
                  </a:extLst>
                </a:gridCol>
              </a:tblGrid>
              <a:tr h="417159">
                <a:tc>
                  <a:txBody>
                    <a:bodyPr/>
                    <a:lstStyle/>
                    <a:p>
                      <a:pPr algn="ctr" fontAlgn="ctr"/>
                      <a:r>
                        <a:rPr lang="tr-TR" sz="900" b="1" i="0" u="none" strike="noStrike" dirty="0">
                          <a:solidFill>
                            <a:srgbClr val="000000"/>
                          </a:solidFill>
                          <a:effectLst/>
                          <a:latin typeface="Times New Roman" panose="02020603050405020304" pitchFamily="18" charset="0"/>
                        </a:rPr>
                        <a:t>PAYDAŞ ADI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a:solidFill>
                            <a:srgbClr val="000000"/>
                          </a:solidFill>
                          <a:effectLst/>
                          <a:latin typeface="Times New Roman" panose="02020603050405020304" pitchFamily="18" charset="0"/>
                        </a:rPr>
                        <a:t>PAYDAŞ NEDENİ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Times New Roman" panose="02020603050405020304" pitchFamily="18" charset="0"/>
                        </a:rPr>
                        <a:t>PAYDAŞ BEKLENTİSİ</a:t>
                      </a:r>
                    </a:p>
                  </a:txBody>
                  <a:tcPr marL="3514" marR="3514" marT="35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193579"/>
                  </a:ext>
                </a:extLst>
              </a:tr>
              <a:tr h="215754">
                <a:tc>
                  <a:txBody>
                    <a:bodyPr/>
                    <a:lstStyle/>
                    <a:p>
                      <a:pPr algn="ctr" fontAlgn="ctr"/>
                      <a:r>
                        <a:rPr lang="fr-FR" sz="900" b="0" i="0" u="none" strike="noStrike">
                          <a:solidFill>
                            <a:srgbClr val="000000"/>
                          </a:solidFill>
                          <a:effectLst/>
                          <a:latin typeface="Times New Roman" panose="02020603050405020304" pitchFamily="18" charset="0"/>
                        </a:rPr>
                        <a:t>A Plus Özel Ambulans Servisi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1759602"/>
                  </a:ext>
                </a:extLst>
              </a:tr>
              <a:tr h="167873">
                <a:tc>
                  <a:txBody>
                    <a:bodyPr/>
                    <a:lstStyle/>
                    <a:p>
                      <a:pPr algn="ctr" fontAlgn="ctr"/>
                      <a:r>
                        <a:rPr lang="tr-TR" sz="900" b="0" i="0" u="none" strike="noStrike">
                          <a:solidFill>
                            <a:srgbClr val="000000"/>
                          </a:solidFill>
                          <a:effectLst/>
                          <a:latin typeface="Times New Roman" panose="02020603050405020304" pitchFamily="18" charset="0"/>
                        </a:rPr>
                        <a:t>Afyonkarahisar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555666"/>
                  </a:ext>
                </a:extLst>
              </a:tr>
              <a:tr h="203402">
                <a:tc>
                  <a:txBody>
                    <a:bodyPr/>
                    <a:lstStyle/>
                    <a:p>
                      <a:pPr algn="ctr" fontAlgn="ctr"/>
                      <a:r>
                        <a:rPr lang="tr-TR" sz="900" b="0" i="0" u="none" strike="noStrike">
                          <a:solidFill>
                            <a:srgbClr val="000000"/>
                          </a:solidFill>
                          <a:effectLst/>
                          <a:latin typeface="Times New Roman" panose="02020603050405020304" pitchFamily="18" charset="0"/>
                        </a:rPr>
                        <a:t>Afyonkarahisar Sandıklı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6707524"/>
                  </a:ext>
                </a:extLst>
              </a:tr>
              <a:tr h="195265">
                <a:tc>
                  <a:txBody>
                    <a:bodyPr/>
                    <a:lstStyle/>
                    <a:p>
                      <a:pPr algn="ctr" fontAlgn="ctr"/>
                      <a:r>
                        <a:rPr lang="tr-TR" sz="900" b="0" i="0" u="none" strike="noStrike">
                          <a:solidFill>
                            <a:srgbClr val="000000"/>
                          </a:solidFill>
                          <a:effectLst/>
                          <a:latin typeface="Times New Roman" panose="02020603050405020304" pitchFamily="18" charset="0"/>
                        </a:rPr>
                        <a:t>Akdeniz Şifa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7068435"/>
                  </a:ext>
                </a:extLst>
              </a:tr>
              <a:tr h="195265">
                <a:tc>
                  <a:txBody>
                    <a:bodyPr/>
                    <a:lstStyle/>
                    <a:p>
                      <a:pPr algn="ctr" fontAlgn="ctr"/>
                      <a:r>
                        <a:rPr lang="tr-TR" sz="900" b="0" i="0" u="none" strike="noStrike">
                          <a:solidFill>
                            <a:srgbClr val="000000"/>
                          </a:solidFill>
                          <a:effectLst/>
                          <a:latin typeface="Times New Roman" panose="02020603050405020304" pitchFamily="18" charset="0"/>
                        </a:rPr>
                        <a:t>Aksaray İl Ambulans Servisi Başhekimliği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1706026"/>
                  </a:ext>
                </a:extLst>
              </a:tr>
              <a:tr h="295608">
                <a:tc>
                  <a:txBody>
                    <a:bodyPr/>
                    <a:lstStyle/>
                    <a:p>
                      <a:pPr algn="ctr" fontAlgn="ctr"/>
                      <a:r>
                        <a:rPr lang="tr-TR" sz="900" b="0" i="0" u="none" strike="noStrike" dirty="0">
                          <a:solidFill>
                            <a:srgbClr val="000000"/>
                          </a:solidFill>
                          <a:effectLst/>
                          <a:latin typeface="Times New Roman" panose="02020603050405020304" pitchFamily="18" charset="0"/>
                        </a:rPr>
                        <a:t>Alanya Alâeddin Keykubat Üniversitesi Eğitim ve Araştırma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2814659"/>
                  </a:ext>
                </a:extLst>
              </a:tr>
              <a:tr h="295608">
                <a:tc>
                  <a:txBody>
                    <a:bodyPr/>
                    <a:lstStyle/>
                    <a:p>
                      <a:pPr algn="ctr" fontAlgn="ctr"/>
                      <a:r>
                        <a:rPr lang="tr-TR" sz="900" b="0" i="0" u="none" strike="noStrike">
                          <a:solidFill>
                            <a:srgbClr val="000000"/>
                          </a:solidFill>
                          <a:effectLst/>
                          <a:latin typeface="Times New Roman" panose="02020603050405020304" pitchFamily="18" charset="0"/>
                        </a:rPr>
                        <a:t>Alanya Alaaddin Keykubat Üniversitesi Eğitim ve Araştırma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3579430"/>
                  </a:ext>
                </a:extLst>
              </a:tr>
              <a:tr h="154584">
                <a:tc>
                  <a:txBody>
                    <a:bodyPr/>
                    <a:lstStyle/>
                    <a:p>
                      <a:pPr algn="ctr" fontAlgn="ctr"/>
                      <a:r>
                        <a:rPr lang="es-ES" sz="900" b="0" i="0" u="none" strike="noStrike">
                          <a:solidFill>
                            <a:srgbClr val="000000"/>
                          </a:solidFill>
                          <a:effectLst/>
                          <a:latin typeface="Times New Roman" panose="02020603050405020304" pitchFamily="18" charset="0"/>
                        </a:rPr>
                        <a:t>Alanya Eğitim ve Araştırma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4598213"/>
                  </a:ext>
                </a:extLst>
              </a:tr>
              <a:tr h="187129">
                <a:tc>
                  <a:txBody>
                    <a:bodyPr/>
                    <a:lstStyle/>
                    <a:p>
                      <a:pPr algn="ctr" fontAlgn="ctr"/>
                      <a:r>
                        <a:rPr lang="tr-TR" sz="900" b="0" i="0" u="none" strike="noStrike">
                          <a:solidFill>
                            <a:srgbClr val="000000"/>
                          </a:solidFill>
                          <a:effectLst/>
                          <a:latin typeface="Times New Roman" panose="02020603050405020304" pitchFamily="18" charset="0"/>
                        </a:rPr>
                        <a:t>Anamur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36826560"/>
                  </a:ext>
                </a:extLst>
              </a:tr>
              <a:tr h="195265">
                <a:tc>
                  <a:txBody>
                    <a:bodyPr/>
                    <a:lstStyle/>
                    <a:p>
                      <a:pPr algn="ctr" fontAlgn="ctr"/>
                      <a:r>
                        <a:rPr lang="tr-TR" sz="900" b="0" i="0" u="none" strike="noStrike">
                          <a:solidFill>
                            <a:srgbClr val="000000"/>
                          </a:solidFill>
                          <a:effectLst/>
                          <a:latin typeface="Times New Roman" panose="02020603050405020304" pitchFamily="18" charset="0"/>
                        </a:rPr>
                        <a:t>Antalya Atatürk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8742781"/>
                  </a:ext>
                </a:extLst>
              </a:tr>
              <a:tr h="215754">
                <a:tc>
                  <a:txBody>
                    <a:bodyPr/>
                    <a:lstStyle/>
                    <a:p>
                      <a:pPr algn="ctr" fontAlgn="ctr"/>
                      <a:r>
                        <a:rPr lang="tr-TR" sz="900" b="0" i="0" u="none" strike="noStrike">
                          <a:solidFill>
                            <a:srgbClr val="000000"/>
                          </a:solidFill>
                          <a:effectLst/>
                          <a:latin typeface="Times New Roman" panose="02020603050405020304" pitchFamily="18" charset="0"/>
                        </a:rPr>
                        <a:t>Antalya İl Ambulans Servisi Başhekimliği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3874603"/>
                  </a:ext>
                </a:extLst>
              </a:tr>
              <a:tr h="286317">
                <a:tc>
                  <a:txBody>
                    <a:bodyPr/>
                    <a:lstStyle/>
                    <a:p>
                      <a:pPr algn="ctr" fontAlgn="ctr"/>
                      <a:r>
                        <a:rPr lang="tr-TR" sz="900" b="0" i="0" u="none" strike="noStrike">
                          <a:solidFill>
                            <a:srgbClr val="000000"/>
                          </a:solidFill>
                          <a:effectLst/>
                          <a:latin typeface="Times New Roman" panose="02020603050405020304" pitchFamily="18" charset="0"/>
                        </a:rPr>
                        <a:t>Antalya Kepez Devlet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441501"/>
                  </a:ext>
                </a:extLst>
              </a:tr>
              <a:tr h="286317">
                <a:tc>
                  <a:txBody>
                    <a:bodyPr/>
                    <a:lstStyle/>
                    <a:p>
                      <a:pPr algn="ctr" fontAlgn="ctr"/>
                      <a:r>
                        <a:rPr lang="tr-TR" sz="900" b="0" i="0" u="none" strike="noStrike">
                          <a:solidFill>
                            <a:srgbClr val="000000"/>
                          </a:solidFill>
                          <a:effectLst/>
                          <a:latin typeface="Times New Roman" panose="02020603050405020304" pitchFamily="18" charset="0"/>
                        </a:rPr>
                        <a:t>Antalya Özel Çallı Meydan Tıp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396071"/>
                  </a:ext>
                </a:extLst>
              </a:tr>
              <a:tr h="286317">
                <a:tc>
                  <a:txBody>
                    <a:bodyPr/>
                    <a:lstStyle/>
                    <a:p>
                      <a:pPr algn="ctr" fontAlgn="ctr"/>
                      <a:r>
                        <a:rPr lang="tr-TR" sz="900" b="0" i="0" u="none" strike="noStrike">
                          <a:solidFill>
                            <a:srgbClr val="000000"/>
                          </a:solidFill>
                          <a:effectLst/>
                          <a:latin typeface="Times New Roman" panose="02020603050405020304" pitchFamily="18" charset="0"/>
                        </a:rPr>
                        <a:t>Antalya Özel Olimpos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2803213"/>
                  </a:ext>
                </a:extLst>
              </a:tr>
              <a:tr h="152764">
                <a:tc>
                  <a:txBody>
                    <a:bodyPr/>
                    <a:lstStyle/>
                    <a:p>
                      <a:pPr algn="ctr" fontAlgn="ctr"/>
                      <a:r>
                        <a:rPr lang="tr-TR" sz="900" b="0" i="0" u="none" strike="noStrike">
                          <a:solidFill>
                            <a:srgbClr val="000000"/>
                          </a:solidFill>
                          <a:effectLst/>
                          <a:latin typeface="Times New Roman" panose="02020603050405020304" pitchFamily="18" charset="0"/>
                        </a:rPr>
                        <a:t>Antalya Özel Şelale Termessos Hastanesi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3764469762"/>
                  </a:ext>
                </a:extLst>
              </a:tr>
              <a:tr h="174924">
                <a:tc>
                  <a:txBody>
                    <a:bodyPr/>
                    <a:lstStyle/>
                    <a:p>
                      <a:pPr algn="ctr" fontAlgn="ctr"/>
                      <a:r>
                        <a:rPr lang="tr-TR" sz="900" b="0" i="0" u="none" strike="noStrike" dirty="0">
                          <a:solidFill>
                            <a:srgbClr val="000000"/>
                          </a:solidFill>
                          <a:effectLst/>
                          <a:latin typeface="Times New Roman" panose="02020603050405020304" pitchFamily="18" charset="0"/>
                        </a:rPr>
                        <a:t>Antalya Patoloji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2640451118"/>
                  </a:ext>
                </a:extLst>
              </a:tr>
              <a:tr h="174924">
                <a:tc>
                  <a:txBody>
                    <a:bodyPr/>
                    <a:lstStyle/>
                    <a:p>
                      <a:pPr algn="ctr" fontAlgn="ctr"/>
                      <a:r>
                        <a:rPr lang="tr-TR" sz="900" b="0" i="0" u="none" strike="noStrike" dirty="0" err="1">
                          <a:solidFill>
                            <a:srgbClr val="000000"/>
                          </a:solidFill>
                          <a:effectLst/>
                          <a:latin typeface="Times New Roman" panose="02020603050405020304" pitchFamily="18" charset="0"/>
                        </a:rPr>
                        <a:t>Olbia</a:t>
                      </a:r>
                      <a:r>
                        <a:rPr lang="tr-TR" sz="900" b="0" i="0" u="none" strike="noStrike" dirty="0">
                          <a:solidFill>
                            <a:srgbClr val="000000"/>
                          </a:solidFill>
                          <a:effectLst/>
                          <a:latin typeface="Times New Roman" panose="02020603050405020304" pitchFamily="18" charset="0"/>
                        </a:rPr>
                        <a:t> Diyaliz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1132309036"/>
                  </a:ext>
                </a:extLst>
              </a:tr>
              <a:tr h="174924">
                <a:tc>
                  <a:txBody>
                    <a:bodyPr/>
                    <a:lstStyle/>
                    <a:p>
                      <a:pPr algn="ctr" fontAlgn="ctr"/>
                      <a:r>
                        <a:rPr lang="tr-TR" sz="900" b="0" i="0" u="none" strike="noStrike" dirty="0">
                          <a:solidFill>
                            <a:srgbClr val="000000"/>
                          </a:solidFill>
                          <a:effectLst/>
                          <a:latin typeface="Times New Roman" panose="02020603050405020304" pitchFamily="18" charset="0"/>
                        </a:rPr>
                        <a:t>RDS Diyaliz Merkezi</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Öğrencilere staj imkanı sağlamak</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tc>
                  <a:txBody>
                    <a:bodyPr/>
                    <a:lstStyle/>
                    <a:p>
                      <a:pPr algn="ctr" fontAlgn="ctr"/>
                      <a:r>
                        <a:rPr lang="tr-TR" sz="900" b="0" i="0" u="none" strike="noStrike" dirty="0">
                          <a:solidFill>
                            <a:srgbClr val="000000"/>
                          </a:solidFill>
                          <a:effectLst/>
                          <a:latin typeface="Times New Roman" panose="02020603050405020304" pitchFamily="18" charset="0"/>
                        </a:rPr>
                        <a:t>Öğrencilerin iyi bir staj eğitimi alması</a:t>
                      </a:r>
                    </a:p>
                  </a:txBody>
                  <a:tcPr marL="9525" marR="9525" marT="9525" marB="0" anchor="ctr">
                    <a:lnL w="6350" cap="flat" cmpd="sng" algn="ctr">
                      <a:solidFill>
                        <a:srgbClr val="141312"/>
                      </a:solidFill>
                      <a:prstDash val="solid"/>
                      <a:round/>
                      <a:headEnd type="none" w="med" len="med"/>
                      <a:tailEnd type="none" w="med" len="med"/>
                    </a:lnL>
                    <a:lnR w="6350" cap="flat" cmpd="sng" algn="ctr">
                      <a:solidFill>
                        <a:srgbClr val="141312"/>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chemeClr val="bg1"/>
                    </a:solidFill>
                  </a:tcPr>
                </a:tc>
                <a:extLst>
                  <a:ext uri="{0D108BD9-81ED-4DB2-BD59-A6C34878D82A}">
                    <a16:rowId xmlns:a16="http://schemas.microsoft.com/office/drawing/2014/main" val="1836856008"/>
                  </a:ext>
                </a:extLst>
              </a:tr>
            </a:tbl>
          </a:graphicData>
        </a:graphic>
      </p:graphicFrame>
    </p:spTree>
    <p:extLst>
      <p:ext uri="{BB962C8B-B14F-4D97-AF65-F5344CB8AC3E}">
        <p14:creationId xmlns:p14="http://schemas.microsoft.com/office/powerpoint/2010/main" val="3728796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FIRSAT AKSİYON PLANI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A8E4D879-4E22-36FA-58A3-6FD3E2293913}"/>
              </a:ext>
            </a:extLst>
          </p:cNvPr>
          <p:cNvPicPr>
            <a:picLocks noChangeAspect="1"/>
          </p:cNvPicPr>
          <p:nvPr/>
        </p:nvPicPr>
        <p:blipFill>
          <a:blip r:embed="rId3"/>
          <a:stretch>
            <a:fillRect/>
          </a:stretch>
        </p:blipFill>
        <p:spPr>
          <a:xfrm>
            <a:off x="381161" y="1777517"/>
            <a:ext cx="8467164" cy="2939625"/>
          </a:xfrm>
          <a:prstGeom prst="rect">
            <a:avLst/>
          </a:prstGeom>
        </p:spPr>
      </p:pic>
    </p:spTree>
    <p:extLst>
      <p:ext uri="{BB962C8B-B14F-4D97-AF65-F5344CB8AC3E}">
        <p14:creationId xmlns:p14="http://schemas.microsoft.com/office/powerpoint/2010/main" val="240580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2191559785"/>
              </p:ext>
            </p:extLst>
          </p:nvPr>
        </p:nvGraphicFramePr>
        <p:xfrm>
          <a:off x="394331" y="1779176"/>
          <a:ext cx="8355338" cy="3750767"/>
        </p:xfrm>
        <a:graphic>
          <a:graphicData uri="http://schemas.openxmlformats.org/drawingml/2006/table">
            <a:tbl>
              <a:tblPr/>
              <a:tblGrid>
                <a:gridCol w="1589695">
                  <a:extLst>
                    <a:ext uri="{9D8B030D-6E8A-4147-A177-3AD203B41FA5}">
                      <a16:colId xmlns:a16="http://schemas.microsoft.com/office/drawing/2014/main" val="3918363564"/>
                    </a:ext>
                  </a:extLst>
                </a:gridCol>
                <a:gridCol w="1112730">
                  <a:extLst>
                    <a:ext uri="{9D8B030D-6E8A-4147-A177-3AD203B41FA5}">
                      <a16:colId xmlns:a16="http://schemas.microsoft.com/office/drawing/2014/main" val="1683979601"/>
                    </a:ext>
                  </a:extLst>
                </a:gridCol>
                <a:gridCol w="1913021">
                  <a:extLst>
                    <a:ext uri="{9D8B030D-6E8A-4147-A177-3AD203B41FA5}">
                      <a16:colId xmlns:a16="http://schemas.microsoft.com/office/drawing/2014/main" val="2592459544"/>
                    </a:ext>
                  </a:extLst>
                </a:gridCol>
                <a:gridCol w="1913519">
                  <a:extLst>
                    <a:ext uri="{9D8B030D-6E8A-4147-A177-3AD203B41FA5}">
                      <a16:colId xmlns:a16="http://schemas.microsoft.com/office/drawing/2014/main" val="3383282758"/>
                    </a:ext>
                  </a:extLst>
                </a:gridCol>
                <a:gridCol w="1826373">
                  <a:extLst>
                    <a:ext uri="{9D8B030D-6E8A-4147-A177-3AD203B41FA5}">
                      <a16:colId xmlns:a16="http://schemas.microsoft.com/office/drawing/2014/main" val="494559924"/>
                    </a:ext>
                  </a:extLst>
                </a:gridCol>
              </a:tblGrid>
              <a:tr h="955050">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795717">
                <a:tc>
                  <a:txBody>
                    <a:bodyPr/>
                    <a:lstStyle/>
                    <a:p>
                      <a:pPr algn="ctr" fontAlgn="ctr"/>
                      <a:r>
                        <a:rPr lang="tr-TR" sz="1400" b="0" i="0" u="none" strike="noStrike" dirty="0">
                          <a:solidFill>
                            <a:srgbClr val="000000"/>
                          </a:solidFill>
                          <a:effectLst/>
                          <a:latin typeface="Calibri" panose="020F0502020204030204" pitchFamily="34" charset="0"/>
                        </a:rPr>
                        <a:t>Laboratuvar </a:t>
                      </a:r>
                    </a:p>
                    <a:p>
                      <a:pPr algn="ctr" fontAlgn="ctr"/>
                      <a:r>
                        <a:rPr lang="tr-TR" sz="1400" b="0" i="0" u="none" strike="noStrike" dirty="0">
                          <a:solidFill>
                            <a:srgbClr val="000000"/>
                          </a:solidFill>
                          <a:effectLst/>
                          <a:latin typeface="Calibri" panose="020F0502020204030204" pitchFamily="34" charset="0"/>
                        </a:rPr>
                        <a:t>(Fiziki mekan, cihaz, ekipman, sarf vb.)</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SHMYO</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İlk ve Acil Yardım Laboratuvarı </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Tıbbi Laboratuvar Teknikleri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Optisyenlik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Anestezi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Ameliyathane Hizmetleri Laboratuvarı</a:t>
                      </a:r>
                    </a:p>
                    <a:p>
                      <a:pPr marL="0" marR="0" lvl="0" indent="0" algn="ctr" defTabSz="457207" rtl="0" eaLnBrk="1" fontAlgn="ctr" latinLnBrk="0" hangingPunct="1">
                        <a:lnSpc>
                          <a:spcPct val="100000"/>
                        </a:lnSpc>
                        <a:spcBef>
                          <a:spcPts val="0"/>
                        </a:spcBef>
                        <a:spcAft>
                          <a:spcPts val="0"/>
                        </a:spcAft>
                        <a:buClrTx/>
                        <a:buSzTx/>
                        <a:buFontTx/>
                        <a:buNone/>
                        <a:tabLst/>
                        <a:defRPr/>
                      </a:pPr>
                      <a:endParaRPr lang="tr-TR" sz="1400" b="0" i="0" u="none" strike="noStrike" dirty="0">
                        <a:solidFill>
                          <a:srgbClr val="000000"/>
                        </a:solidFill>
                        <a:effectLst/>
                        <a:latin typeface="Calibri" panose="020F0502020204030204" pitchFamily="34" charset="0"/>
                      </a:endParaRP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7"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Calibri" panose="020F0502020204030204" pitchFamily="34" charset="0"/>
                        </a:rPr>
                        <a:t>Uygulamalı dersler</a:t>
                      </a:r>
                    </a:p>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621119" y="299565"/>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ve </a:t>
            </a:r>
            <a:r>
              <a:rPr lang="en-US" sz="2800" b="1" dirty="0">
                <a:solidFill>
                  <a:schemeClr val="accent6"/>
                </a:solidFill>
                <a:effectLst>
                  <a:outerShdw blurRad="38100" dist="38100" dir="2700000" algn="tl">
                    <a:srgbClr val="000000">
                      <a:alpha val="43137"/>
                    </a:srgbClr>
                  </a:outerShdw>
                </a:effectLst>
                <a:ea typeface="+mj-ea"/>
                <a:cs typeface="+mj-cs"/>
              </a:rPr>
              <a:t> 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444156159"/>
              </p:ext>
            </p:extLst>
          </p:nvPr>
        </p:nvGraphicFramePr>
        <p:xfrm>
          <a:off x="824706" y="1763135"/>
          <a:ext cx="7494588" cy="3873195"/>
        </p:xfrm>
        <a:graphic>
          <a:graphicData uri="http://schemas.openxmlformats.org/drawingml/2006/table">
            <a:tbl>
              <a:tblPr/>
              <a:tblGrid>
                <a:gridCol w="1425927">
                  <a:extLst>
                    <a:ext uri="{9D8B030D-6E8A-4147-A177-3AD203B41FA5}">
                      <a16:colId xmlns:a16="http://schemas.microsoft.com/office/drawing/2014/main" val="3918363564"/>
                    </a:ext>
                  </a:extLst>
                </a:gridCol>
                <a:gridCol w="1508268">
                  <a:extLst>
                    <a:ext uri="{9D8B030D-6E8A-4147-A177-3AD203B41FA5}">
                      <a16:colId xmlns:a16="http://schemas.microsoft.com/office/drawing/2014/main" val="1683979601"/>
                    </a:ext>
                  </a:extLst>
                </a:gridCol>
                <a:gridCol w="1601960">
                  <a:extLst>
                    <a:ext uri="{9D8B030D-6E8A-4147-A177-3AD203B41FA5}">
                      <a16:colId xmlns:a16="http://schemas.microsoft.com/office/drawing/2014/main" val="2592459544"/>
                    </a:ext>
                  </a:extLst>
                </a:gridCol>
                <a:gridCol w="1438302">
                  <a:extLst>
                    <a:ext uri="{9D8B030D-6E8A-4147-A177-3AD203B41FA5}">
                      <a16:colId xmlns:a16="http://schemas.microsoft.com/office/drawing/2014/main" val="3383282758"/>
                    </a:ext>
                  </a:extLst>
                </a:gridCol>
                <a:gridCol w="1520131">
                  <a:extLst>
                    <a:ext uri="{9D8B030D-6E8A-4147-A177-3AD203B41FA5}">
                      <a16:colId xmlns:a16="http://schemas.microsoft.com/office/drawing/2014/main" val="494559924"/>
                    </a:ext>
                  </a:extLst>
                </a:gridCol>
              </a:tblGrid>
              <a:tr h="515665">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5230">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5230">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523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5230">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05230">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978</TotalTime>
  <Words>2759</Words>
  <Application>Microsoft Office PowerPoint</Application>
  <PresentationFormat>Ekran Gösterisi (4:3)</PresentationFormat>
  <Paragraphs>463</Paragraphs>
  <Slides>28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Calibri</vt:lpstr>
      <vt:lpstr>Calibri Light</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Filiz ÖZCAN GÜREL</cp:lastModifiedBy>
  <cp:revision>123</cp:revision>
  <dcterms:created xsi:type="dcterms:W3CDTF">2020-01-20T10:44:30Z</dcterms:created>
  <dcterms:modified xsi:type="dcterms:W3CDTF">2024-05-27T12:09:18Z</dcterms:modified>
</cp:coreProperties>
</file>