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commentAuthors.xml" ContentType="application/vnd.openxmlformats-officedocument.presentationml.commentAuthor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0"/>
  </p:notesMasterIdLst>
  <p:sldIdLst>
    <p:sldId id="256" r:id="rId2"/>
    <p:sldId id="288" r:id="rId3"/>
    <p:sldId id="347" r:id="rId4"/>
    <p:sldId id="346" r:id="rId5"/>
    <p:sldId id="320" r:id="rId6"/>
    <p:sldId id="363" r:id="rId7"/>
    <p:sldId id="364" r:id="rId8"/>
    <p:sldId id="285" r:id="rId9"/>
    <p:sldId id="353" r:id="rId10"/>
    <p:sldId id="358" r:id="rId11"/>
    <p:sldId id="352" r:id="rId12"/>
    <p:sldId id="357" r:id="rId13"/>
    <p:sldId id="304" r:id="rId14"/>
    <p:sldId id="359" r:id="rId15"/>
    <p:sldId id="360" r:id="rId16"/>
    <p:sldId id="361" r:id="rId17"/>
    <p:sldId id="362" r:id="rId18"/>
    <p:sldId id="278" r:id="rId19"/>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xmlns="">
        <p14:section name="Varsayılan Bölüm" id="{BEA70EB5-37B4-4FD2-923D-5284A583AEE6}">
          <p14:sldIdLst>
            <p14:sldId id="256"/>
          </p14:sldIdLst>
        </p14:section>
        <p14:section name="Başlıksız Bölüm" id="{29ED5E7A-0C58-4AF1-A401-2AB9E7D510F4}">
          <p14:sldIdLst>
            <p14:sldId id="288"/>
            <p14:sldId id="347"/>
            <p14:sldId id="346"/>
            <p14:sldId id="320"/>
            <p14:sldId id="363"/>
            <p14:sldId id="364"/>
            <p14:sldId id="285"/>
            <p14:sldId id="353"/>
            <p14:sldId id="358"/>
            <p14:sldId id="352"/>
            <p14:sldId id="357"/>
            <p14:sldId id="304"/>
            <p14:sldId id="359"/>
            <p14:sldId id="360"/>
            <p14:sldId id="361"/>
            <p14:sldId id="362"/>
            <p14:sldId id="278"/>
          </p14:sldIdLst>
        </p14:section>
      </p14:sectionLst>
    </p:ex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li Engin DORUM" initials="AED" lastIdx="1" clrIdx="0">
    <p:extLst>
      <p:ext uri="{19B8F6BF-5375-455C-9EA6-DF929625EA0E}">
        <p15:presenceInfo xmlns:p15="http://schemas.microsoft.com/office/powerpoint/2012/main" xmlns="" userId="d7838842375f6d7a"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20424"/>
    <a:srgbClr val="0F2303"/>
    <a:srgbClr val="0C0D0D"/>
    <a:srgbClr val="001626"/>
    <a:srgbClr val="7AEE32"/>
    <a:srgbClr val="E626AF"/>
    <a:srgbClr val="1F0620"/>
    <a:srgbClr val="D9D9D9"/>
    <a:srgbClr val="122204"/>
    <a:srgbClr val="122454"/>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AC4A0E0-5728-3060-DBC6-73089B61B9EC}" v="19" dt="2021-12-30T11:12:01.669"/>
    <p1510:client id="{5DACE587-96EF-BCC8-9D45-661E4D919997}" v="25" dt="2021-12-30T11:23:17.420"/>
    <p1510:client id="{FBBD671A-7482-21DB-78BB-48D5101602C6}" v="422" dt="2021-12-30T11:09:03.643"/>
  </p1510:revLst>
</p1510:revInfo>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Orta Stil 2 - Vurgu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Orta Stil 2 - Vurgu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Orta Stil 2 - Vurgu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Orta Stil 2 - Vurgu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46F890A9-2807-4EBB-B81D-B2AA78EC7F39}" styleName="Koyu Stil 2 - Vurgu 5/Vurgu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3B4B98B0-60AC-42C2-AFA5-B58CD77FA1E5}" styleName="Açık Stil 1 - Vurgu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D7AC3CCA-C797-4891-BE02-D94E43425B78}" styleName="Orta Stil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5FD0F851-EC5A-4D38-B0AD-8093EC10F338}" styleName="Açık Stil 1 - Vurgu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9D7B26C5-4107-4FEC-AEDC-1716B250A1EF}" styleName="Açık Stil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08FB837D-C827-4EFA-A057-4D05807E0F7C}" styleName="Tema Uygulanmış Stil 1 - Vurgu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snapToGrid="0">
      <p:cViewPr varScale="1">
        <p:scale>
          <a:sx n="82" d="100"/>
          <a:sy n="82" d="100"/>
        </p:scale>
        <p:origin x="-1474" y="29"/>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89FC953-42AA-4EE9-BF6A-0E981C5F3E5C}" type="datetimeFigureOut">
              <a:rPr lang="tr-TR" smtClean="0"/>
              <a:pPr/>
              <a:t>02.05.2024</a:t>
            </a:fld>
            <a:endParaRPr lang="tr-TR"/>
          </a:p>
        </p:txBody>
      </p:sp>
      <p:sp>
        <p:nvSpPr>
          <p:cNvPr id="4" name="Slayt Görüntüsü Yer Tutucus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6" name="Alt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68F1CBD-092F-46C9-A4DE-6EE6E628FC19}" type="slidenum">
              <a:rPr lang="tr-TR" smtClean="0"/>
              <a:pPr/>
              <a:t>‹#›</a:t>
            </a:fld>
            <a:endParaRPr lang="tr-TR"/>
          </a:p>
        </p:txBody>
      </p:sp>
    </p:spTree>
    <p:extLst>
      <p:ext uri="{BB962C8B-B14F-4D97-AF65-F5344CB8AC3E}">
        <p14:creationId xmlns:p14="http://schemas.microsoft.com/office/powerpoint/2010/main" xmlns="" val="18776123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866442" y="1447801"/>
            <a:ext cx="6620968" cy="3329581"/>
          </a:xfrm>
        </p:spPr>
        <p:txBody>
          <a:bodyPr anchor="b"/>
          <a:lstStyle>
            <a:lvl1pPr>
              <a:defRPr sz="7200"/>
            </a:lvl1pPr>
          </a:lstStyle>
          <a:p>
            <a:r>
              <a:rPr lang="tr-TR"/>
              <a:t>Asıl başlık stili için tıklatın</a:t>
            </a:r>
            <a:endParaRPr lang="en-US"/>
          </a:p>
        </p:txBody>
      </p:sp>
      <p:sp>
        <p:nvSpPr>
          <p:cNvPr id="3" name="Subtitle 2"/>
          <p:cNvSpPr>
            <a:spLocks noGrp="1"/>
          </p:cNvSpPr>
          <p:nvPr>
            <p:ph type="subTitle" idx="1"/>
          </p:nvPr>
        </p:nvSpPr>
        <p:spPr>
          <a:xfrm>
            <a:off x="866442" y="4777380"/>
            <a:ext cx="662096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tıklayın</a:t>
            </a:r>
            <a:endParaRPr lang="en-US"/>
          </a:p>
        </p:txBody>
      </p:sp>
      <p:sp>
        <p:nvSpPr>
          <p:cNvPr id="4" name="Date Placeholder 3"/>
          <p:cNvSpPr>
            <a:spLocks noGrp="1"/>
          </p:cNvSpPr>
          <p:nvPr>
            <p:ph type="dt" sz="half" idx="10"/>
          </p:nvPr>
        </p:nvSpPr>
        <p:spPr/>
        <p:txBody>
          <a:bodyPr/>
          <a:lstStyle/>
          <a:p>
            <a:fld id="{A7A42CFF-777B-4533-A440-4C456B6A9FEA}" type="datetime1">
              <a:rPr lang="tr-TR" smtClean="0"/>
              <a:pPr/>
              <a:t>02.05.2024</a:t>
            </a:fld>
            <a:endParaRPr lang="tr-TR"/>
          </a:p>
        </p:txBody>
      </p:sp>
      <p:sp>
        <p:nvSpPr>
          <p:cNvPr id="5" name="Footer Placeholder 4"/>
          <p:cNvSpPr>
            <a:spLocks noGrp="1"/>
          </p:cNvSpPr>
          <p:nvPr>
            <p:ph type="ftr" sz="quarter" idx="11"/>
          </p:nvPr>
        </p:nvSpPr>
        <p:spPr/>
        <p:txBody>
          <a:bodyPr/>
          <a:lstStyle/>
          <a:p>
            <a:r>
              <a:rPr lang="tr-TR"/>
              <a:t>Kalite bir yaşam tarzıdır.</a:t>
            </a:r>
          </a:p>
        </p:txBody>
      </p:sp>
      <p:sp>
        <p:nvSpPr>
          <p:cNvPr id="6" name="Slide Number Placeholder 5"/>
          <p:cNvSpPr>
            <a:spLocks noGrp="1"/>
          </p:cNvSpPr>
          <p:nvPr>
            <p:ph type="sldNum" sz="quarter" idx="12"/>
          </p:nvPr>
        </p:nvSpPr>
        <p:spPr/>
        <p:txBody>
          <a:bodyPr/>
          <a:lstStyle/>
          <a:p>
            <a:fld id="{439F893C-C32F-4835-A1E5-850973405C58}" type="slidenum">
              <a:rPr lang="tr-TR" smtClean="0"/>
              <a:pPr/>
              <a:t>‹#›</a:t>
            </a:fld>
            <a:endParaRPr lang="tr-TR"/>
          </a:p>
        </p:txBody>
      </p:sp>
    </p:spTree>
    <p:extLst>
      <p:ext uri="{BB962C8B-B14F-4D97-AF65-F5344CB8AC3E}">
        <p14:creationId xmlns:p14="http://schemas.microsoft.com/office/powerpoint/2010/main" xmlns="" val="42098446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Yazılı Panoramik Resim">
    <p:spTree>
      <p:nvGrpSpPr>
        <p:cNvPr id="1" name=""/>
        <p:cNvGrpSpPr/>
        <p:nvPr/>
      </p:nvGrpSpPr>
      <p:grpSpPr>
        <a:xfrm>
          <a:off x="0" y="0"/>
          <a:ext cx="0" cy="0"/>
          <a:chOff x="0" y="0"/>
          <a:chExt cx="0" cy="0"/>
        </a:xfrm>
      </p:grpSpPr>
      <p:sp>
        <p:nvSpPr>
          <p:cNvPr id="2" name="Title 1"/>
          <p:cNvSpPr>
            <a:spLocks noGrp="1"/>
          </p:cNvSpPr>
          <p:nvPr>
            <p:ph type="title"/>
          </p:nvPr>
        </p:nvSpPr>
        <p:spPr>
          <a:xfrm>
            <a:off x="866443" y="4800587"/>
            <a:ext cx="6620967" cy="566738"/>
          </a:xfrm>
        </p:spPr>
        <p:txBody>
          <a:bodyPr anchor="b">
            <a:normAutofit/>
          </a:bodyPr>
          <a:lstStyle>
            <a:lvl1pPr algn="l">
              <a:defRPr sz="2400" b="0"/>
            </a:lvl1pPr>
          </a:lstStyle>
          <a:p>
            <a:r>
              <a:rPr lang="tr-TR"/>
              <a:t>Asıl başlık stili için tıklatın</a:t>
            </a:r>
            <a:endParaRPr lang="en-US"/>
          </a:p>
        </p:txBody>
      </p:sp>
      <p:sp>
        <p:nvSpPr>
          <p:cNvPr id="3" name="Picture Placeholder 2"/>
          <p:cNvSpPr>
            <a:spLocks noGrp="1" noChangeAspect="1"/>
          </p:cNvSpPr>
          <p:nvPr>
            <p:ph type="pic" idx="1"/>
          </p:nvPr>
        </p:nvSpPr>
        <p:spPr>
          <a:xfrm>
            <a:off x="866442" y="685800"/>
            <a:ext cx="662096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simgeyi tıklatın</a:t>
            </a:r>
            <a:endParaRPr lang="en-US"/>
          </a:p>
        </p:txBody>
      </p:sp>
      <p:sp>
        <p:nvSpPr>
          <p:cNvPr id="4" name="Text Placeholder 3"/>
          <p:cNvSpPr>
            <a:spLocks noGrp="1"/>
          </p:cNvSpPr>
          <p:nvPr>
            <p:ph type="body" sz="half" idx="2"/>
          </p:nvPr>
        </p:nvSpPr>
        <p:spPr>
          <a:xfrm>
            <a:off x="866443" y="5367325"/>
            <a:ext cx="662096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5" name="Date Placeholder 4"/>
          <p:cNvSpPr>
            <a:spLocks noGrp="1"/>
          </p:cNvSpPr>
          <p:nvPr>
            <p:ph type="dt" sz="half" idx="10"/>
          </p:nvPr>
        </p:nvSpPr>
        <p:spPr/>
        <p:txBody>
          <a:bodyPr/>
          <a:lstStyle/>
          <a:p>
            <a:fld id="{C07C83F0-FC27-43D2-9813-F060C2D9E7A0}" type="datetime1">
              <a:rPr lang="tr-TR" smtClean="0"/>
              <a:pPr/>
              <a:t>02.05.2024</a:t>
            </a:fld>
            <a:endParaRPr lang="tr-TR"/>
          </a:p>
        </p:txBody>
      </p:sp>
      <p:sp>
        <p:nvSpPr>
          <p:cNvPr id="6" name="Footer Placeholder 5"/>
          <p:cNvSpPr>
            <a:spLocks noGrp="1"/>
          </p:cNvSpPr>
          <p:nvPr>
            <p:ph type="ftr" sz="quarter" idx="11"/>
          </p:nvPr>
        </p:nvSpPr>
        <p:spPr/>
        <p:txBody>
          <a:bodyPr/>
          <a:lstStyle/>
          <a:p>
            <a:r>
              <a:rPr lang="tr-TR"/>
              <a:t>Kalite bir yaşam tarzıdır.</a:t>
            </a:r>
          </a:p>
        </p:txBody>
      </p:sp>
      <p:sp>
        <p:nvSpPr>
          <p:cNvPr id="7" name="Slide Number Placeholder 6"/>
          <p:cNvSpPr>
            <a:spLocks noGrp="1"/>
          </p:cNvSpPr>
          <p:nvPr>
            <p:ph type="sldNum" sz="quarter" idx="12"/>
          </p:nvPr>
        </p:nvSpPr>
        <p:spPr/>
        <p:txBody>
          <a:bodyPr/>
          <a:lstStyle/>
          <a:p>
            <a:fld id="{439F893C-C32F-4835-A1E5-850973405C58}" type="slidenum">
              <a:rPr lang="tr-TR" smtClean="0"/>
              <a:pPr/>
              <a:t>‹#›</a:t>
            </a:fld>
            <a:endParaRPr lang="tr-TR"/>
          </a:p>
        </p:txBody>
      </p:sp>
    </p:spTree>
    <p:extLst>
      <p:ext uri="{BB962C8B-B14F-4D97-AF65-F5344CB8AC3E}">
        <p14:creationId xmlns:p14="http://schemas.microsoft.com/office/powerpoint/2010/main" xmlns="" val="2443462770"/>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866442" y="1447800"/>
            <a:ext cx="6620968" cy="1981200"/>
          </a:xfrm>
        </p:spPr>
        <p:txBody>
          <a:bodyPr/>
          <a:lstStyle>
            <a:lvl1pPr>
              <a:defRPr sz="4800"/>
            </a:lvl1pPr>
          </a:lstStyle>
          <a:p>
            <a:r>
              <a:rPr lang="tr-TR"/>
              <a:t>Asıl başlık stili için tıklatın</a:t>
            </a:r>
            <a:endParaRPr lang="en-US"/>
          </a:p>
        </p:txBody>
      </p:sp>
      <p:sp>
        <p:nvSpPr>
          <p:cNvPr id="8" name="Text Placeholder 3"/>
          <p:cNvSpPr>
            <a:spLocks noGrp="1"/>
          </p:cNvSpPr>
          <p:nvPr>
            <p:ph type="body" sz="half" idx="2"/>
          </p:nvPr>
        </p:nvSpPr>
        <p:spPr>
          <a:xfrm>
            <a:off x="866442" y="3657600"/>
            <a:ext cx="6620968"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4" name="Date Placeholder 3"/>
          <p:cNvSpPr>
            <a:spLocks noGrp="1"/>
          </p:cNvSpPr>
          <p:nvPr>
            <p:ph type="dt" sz="half" idx="10"/>
          </p:nvPr>
        </p:nvSpPr>
        <p:spPr/>
        <p:txBody>
          <a:bodyPr/>
          <a:lstStyle/>
          <a:p>
            <a:fld id="{C07C83F0-FC27-43D2-9813-F060C2D9E7A0}" type="datetime1">
              <a:rPr lang="tr-TR" smtClean="0"/>
              <a:pPr/>
              <a:t>02.05.2024</a:t>
            </a:fld>
            <a:endParaRPr lang="tr-TR"/>
          </a:p>
        </p:txBody>
      </p:sp>
      <p:sp>
        <p:nvSpPr>
          <p:cNvPr id="5" name="Footer Placeholder 4"/>
          <p:cNvSpPr>
            <a:spLocks noGrp="1"/>
          </p:cNvSpPr>
          <p:nvPr>
            <p:ph type="ftr" sz="quarter" idx="11"/>
          </p:nvPr>
        </p:nvSpPr>
        <p:spPr/>
        <p:txBody>
          <a:bodyPr/>
          <a:lstStyle/>
          <a:p>
            <a:r>
              <a:rPr lang="tr-TR"/>
              <a:t>Kalite bir yaşam tarzıdır.</a:t>
            </a:r>
          </a:p>
        </p:txBody>
      </p:sp>
      <p:sp>
        <p:nvSpPr>
          <p:cNvPr id="6" name="Slide Number Placeholder 5"/>
          <p:cNvSpPr>
            <a:spLocks noGrp="1"/>
          </p:cNvSpPr>
          <p:nvPr>
            <p:ph type="sldNum" sz="quarter" idx="12"/>
          </p:nvPr>
        </p:nvSpPr>
        <p:spPr/>
        <p:txBody>
          <a:bodyPr/>
          <a:lstStyle/>
          <a:p>
            <a:fld id="{439F893C-C32F-4835-A1E5-850973405C58}" type="slidenum">
              <a:rPr lang="tr-TR" smtClean="0"/>
              <a:pPr/>
              <a:t>‹#›</a:t>
            </a:fld>
            <a:endParaRPr lang="tr-TR"/>
          </a:p>
        </p:txBody>
      </p:sp>
    </p:spTree>
    <p:extLst>
      <p:ext uri="{BB962C8B-B14F-4D97-AF65-F5344CB8AC3E}">
        <p14:creationId xmlns:p14="http://schemas.microsoft.com/office/powerpoint/2010/main" xmlns="" val="2521092804"/>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1181409" y="1447800"/>
            <a:ext cx="6001049" cy="2323374"/>
          </a:xfrm>
        </p:spPr>
        <p:txBody>
          <a:bodyPr/>
          <a:lstStyle>
            <a:lvl1pPr>
              <a:defRPr sz="4800"/>
            </a:lvl1pPr>
          </a:lstStyle>
          <a:p>
            <a:r>
              <a:rPr lang="tr-TR"/>
              <a:t>Asıl başlık stili için tıklatın</a:t>
            </a:r>
            <a:endParaRPr lang="en-US"/>
          </a:p>
        </p:txBody>
      </p:sp>
      <p:sp>
        <p:nvSpPr>
          <p:cNvPr id="11" name="Text Placeholder 3"/>
          <p:cNvSpPr>
            <a:spLocks noGrp="1"/>
          </p:cNvSpPr>
          <p:nvPr>
            <p:ph type="body" sz="half" idx="14"/>
          </p:nvPr>
        </p:nvSpPr>
        <p:spPr>
          <a:xfrm>
            <a:off x="1448177" y="3771174"/>
            <a:ext cx="546115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tr-TR"/>
              <a:t>Asıl metin stillerini düzenle</a:t>
            </a:r>
          </a:p>
        </p:txBody>
      </p:sp>
      <p:sp>
        <p:nvSpPr>
          <p:cNvPr id="10" name="Text Placeholder 3"/>
          <p:cNvSpPr>
            <a:spLocks noGrp="1"/>
          </p:cNvSpPr>
          <p:nvPr>
            <p:ph type="body" sz="half" idx="2"/>
          </p:nvPr>
        </p:nvSpPr>
        <p:spPr>
          <a:xfrm>
            <a:off x="866442" y="4350657"/>
            <a:ext cx="6620968"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4" name="Date Placeholder 3"/>
          <p:cNvSpPr>
            <a:spLocks noGrp="1"/>
          </p:cNvSpPr>
          <p:nvPr>
            <p:ph type="dt" sz="half" idx="10"/>
          </p:nvPr>
        </p:nvSpPr>
        <p:spPr/>
        <p:txBody>
          <a:bodyPr/>
          <a:lstStyle/>
          <a:p>
            <a:fld id="{C07C83F0-FC27-43D2-9813-F060C2D9E7A0}" type="datetime1">
              <a:rPr lang="tr-TR" smtClean="0"/>
              <a:pPr/>
              <a:t>02.05.2024</a:t>
            </a:fld>
            <a:endParaRPr lang="tr-TR"/>
          </a:p>
        </p:txBody>
      </p:sp>
      <p:sp>
        <p:nvSpPr>
          <p:cNvPr id="5" name="Footer Placeholder 4"/>
          <p:cNvSpPr>
            <a:spLocks noGrp="1"/>
          </p:cNvSpPr>
          <p:nvPr>
            <p:ph type="ftr" sz="quarter" idx="11"/>
          </p:nvPr>
        </p:nvSpPr>
        <p:spPr/>
        <p:txBody>
          <a:bodyPr/>
          <a:lstStyle/>
          <a:p>
            <a:r>
              <a:rPr lang="tr-TR"/>
              <a:t>Kalite bir yaşam tarzıdır.</a:t>
            </a:r>
          </a:p>
        </p:txBody>
      </p:sp>
      <p:sp>
        <p:nvSpPr>
          <p:cNvPr id="6" name="Slide Number Placeholder 5"/>
          <p:cNvSpPr>
            <a:spLocks noGrp="1"/>
          </p:cNvSpPr>
          <p:nvPr>
            <p:ph type="sldNum" sz="quarter" idx="12"/>
          </p:nvPr>
        </p:nvSpPr>
        <p:spPr/>
        <p:txBody>
          <a:bodyPr/>
          <a:lstStyle/>
          <a:p>
            <a:fld id="{439F893C-C32F-4835-A1E5-850973405C58}" type="slidenum">
              <a:rPr lang="tr-TR" smtClean="0"/>
              <a:pPr/>
              <a:t>‹#›</a:t>
            </a:fld>
            <a:endParaRPr lang="tr-TR"/>
          </a:p>
        </p:txBody>
      </p:sp>
      <p:sp>
        <p:nvSpPr>
          <p:cNvPr id="12" name="TextBox 11"/>
          <p:cNvSpPr txBox="1"/>
          <p:nvPr/>
        </p:nvSpPr>
        <p:spPr>
          <a:xfrm>
            <a:off x="673897" y="971253"/>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a:t>“</a:t>
            </a:r>
          </a:p>
        </p:txBody>
      </p:sp>
      <p:sp>
        <p:nvSpPr>
          <p:cNvPr id="15" name="TextBox 14"/>
          <p:cNvSpPr txBox="1"/>
          <p:nvPr/>
        </p:nvSpPr>
        <p:spPr>
          <a:xfrm>
            <a:off x="6999690" y="2613787"/>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a:t>”</a:t>
            </a:r>
          </a:p>
        </p:txBody>
      </p:sp>
    </p:spTree>
    <p:extLst>
      <p:ext uri="{BB962C8B-B14F-4D97-AF65-F5344CB8AC3E}">
        <p14:creationId xmlns:p14="http://schemas.microsoft.com/office/powerpoint/2010/main" xmlns="" val="422191077"/>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866441" y="3124201"/>
            <a:ext cx="6620969" cy="1653180"/>
          </a:xfrm>
        </p:spPr>
        <p:txBody>
          <a:bodyPr anchor="b"/>
          <a:lstStyle>
            <a:lvl1pPr algn="l">
              <a:defRPr sz="4000" b="0" cap="none"/>
            </a:lvl1pPr>
          </a:lstStyle>
          <a:p>
            <a:r>
              <a:rPr lang="tr-TR"/>
              <a:t>Asıl başlık stili için tıklatın</a:t>
            </a:r>
            <a:endParaRPr lang="en-US"/>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C07C83F0-FC27-43D2-9813-F060C2D9E7A0}" type="datetime1">
              <a:rPr lang="tr-TR" smtClean="0"/>
              <a:pPr/>
              <a:t>02.05.2024</a:t>
            </a:fld>
            <a:endParaRPr lang="tr-TR"/>
          </a:p>
        </p:txBody>
      </p:sp>
      <p:sp>
        <p:nvSpPr>
          <p:cNvPr id="5" name="Footer Placeholder 4"/>
          <p:cNvSpPr>
            <a:spLocks noGrp="1"/>
          </p:cNvSpPr>
          <p:nvPr>
            <p:ph type="ftr" sz="quarter" idx="11"/>
          </p:nvPr>
        </p:nvSpPr>
        <p:spPr/>
        <p:txBody>
          <a:bodyPr/>
          <a:lstStyle/>
          <a:p>
            <a:r>
              <a:rPr lang="tr-TR"/>
              <a:t>Kalite bir yaşam tarzıdır.</a:t>
            </a:r>
          </a:p>
        </p:txBody>
      </p:sp>
      <p:sp>
        <p:nvSpPr>
          <p:cNvPr id="6" name="Slide Number Placeholder 5"/>
          <p:cNvSpPr>
            <a:spLocks noGrp="1"/>
          </p:cNvSpPr>
          <p:nvPr>
            <p:ph type="sldNum" sz="quarter" idx="12"/>
          </p:nvPr>
        </p:nvSpPr>
        <p:spPr/>
        <p:txBody>
          <a:bodyPr/>
          <a:lstStyle/>
          <a:p>
            <a:fld id="{439F893C-C32F-4835-A1E5-850973405C58}" type="slidenum">
              <a:rPr lang="tr-TR" smtClean="0"/>
              <a:pPr/>
              <a:t>‹#›</a:t>
            </a:fld>
            <a:endParaRPr lang="tr-TR"/>
          </a:p>
        </p:txBody>
      </p:sp>
    </p:spTree>
    <p:extLst>
      <p:ext uri="{BB962C8B-B14F-4D97-AF65-F5344CB8AC3E}">
        <p14:creationId xmlns:p14="http://schemas.microsoft.com/office/powerpoint/2010/main" xmlns="" val="3255784116"/>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Sütu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tr-TR"/>
              <a:t>Asıl başlık stili için tıklatın</a:t>
            </a:r>
            <a:endParaRPr lang="en-US"/>
          </a:p>
        </p:txBody>
      </p:sp>
      <p:sp>
        <p:nvSpPr>
          <p:cNvPr id="3" name="Text Placeholder 2"/>
          <p:cNvSpPr>
            <a:spLocks noGrp="1"/>
          </p:cNvSpPr>
          <p:nvPr>
            <p:ph type="body" idx="1"/>
          </p:nvPr>
        </p:nvSpPr>
        <p:spPr>
          <a:xfrm>
            <a:off x="474834" y="1981200"/>
            <a:ext cx="22107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16" name="Text Placeholder 3"/>
          <p:cNvSpPr>
            <a:spLocks noGrp="1"/>
          </p:cNvSpPr>
          <p:nvPr>
            <p:ph type="body" sz="half" idx="15"/>
          </p:nvPr>
        </p:nvSpPr>
        <p:spPr>
          <a:xfrm>
            <a:off x="489475" y="2667000"/>
            <a:ext cx="219608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5" name="Text Placeholder 4"/>
          <p:cNvSpPr>
            <a:spLocks noGrp="1"/>
          </p:cNvSpPr>
          <p:nvPr>
            <p:ph type="body" sz="quarter" idx="3"/>
          </p:nvPr>
        </p:nvSpPr>
        <p:spPr>
          <a:xfrm>
            <a:off x="2913504" y="1981200"/>
            <a:ext cx="2202754"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19" name="Text Placeholder 3"/>
          <p:cNvSpPr>
            <a:spLocks noGrp="1"/>
          </p:cNvSpPr>
          <p:nvPr>
            <p:ph type="body" sz="half" idx="16"/>
          </p:nvPr>
        </p:nvSpPr>
        <p:spPr>
          <a:xfrm>
            <a:off x="2905586" y="2667000"/>
            <a:ext cx="2210671"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14" name="Text Placeholder 4"/>
          <p:cNvSpPr>
            <a:spLocks noGrp="1"/>
          </p:cNvSpPr>
          <p:nvPr>
            <p:ph type="body" sz="quarter" idx="13"/>
          </p:nvPr>
        </p:nvSpPr>
        <p:spPr>
          <a:xfrm>
            <a:off x="5344917" y="1981200"/>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20" name="Text Placeholder 3"/>
          <p:cNvSpPr>
            <a:spLocks noGrp="1"/>
          </p:cNvSpPr>
          <p:nvPr>
            <p:ph type="body" sz="half" idx="17"/>
          </p:nvPr>
        </p:nvSpPr>
        <p:spPr>
          <a:xfrm>
            <a:off x="5344917" y="2667000"/>
            <a:ext cx="2199658"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cxnSp>
        <p:nvCxnSpPr>
          <p:cNvPr id="17" name="Straight Connector 16"/>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C07C83F0-FC27-43D2-9813-F060C2D9E7A0}" type="datetime1">
              <a:rPr lang="tr-TR" smtClean="0"/>
              <a:pPr/>
              <a:t>02.05.2024</a:t>
            </a:fld>
            <a:endParaRPr lang="tr-TR"/>
          </a:p>
        </p:txBody>
      </p:sp>
      <p:sp>
        <p:nvSpPr>
          <p:cNvPr id="4" name="Footer Placeholder 4"/>
          <p:cNvSpPr>
            <a:spLocks noGrp="1"/>
          </p:cNvSpPr>
          <p:nvPr>
            <p:ph type="ftr" sz="quarter" idx="11"/>
          </p:nvPr>
        </p:nvSpPr>
        <p:spPr/>
        <p:txBody>
          <a:bodyPr/>
          <a:lstStyle/>
          <a:p>
            <a:r>
              <a:rPr lang="tr-TR"/>
              <a:t>Kalite bir yaşam tarzıdır.</a:t>
            </a:r>
          </a:p>
        </p:txBody>
      </p:sp>
      <p:sp>
        <p:nvSpPr>
          <p:cNvPr id="6" name="Slide Number Placeholder 5"/>
          <p:cNvSpPr>
            <a:spLocks noGrp="1"/>
          </p:cNvSpPr>
          <p:nvPr>
            <p:ph type="sldNum" sz="quarter" idx="12"/>
          </p:nvPr>
        </p:nvSpPr>
        <p:spPr/>
        <p:txBody>
          <a:bodyPr/>
          <a:lstStyle/>
          <a:p>
            <a:fld id="{439F893C-C32F-4835-A1E5-850973405C58}" type="slidenum">
              <a:rPr lang="tr-TR" smtClean="0"/>
              <a:pPr/>
              <a:t>‹#›</a:t>
            </a:fld>
            <a:endParaRPr lang="tr-TR"/>
          </a:p>
        </p:txBody>
      </p:sp>
    </p:spTree>
    <p:extLst>
      <p:ext uri="{BB962C8B-B14F-4D97-AF65-F5344CB8AC3E}">
        <p14:creationId xmlns:p14="http://schemas.microsoft.com/office/powerpoint/2010/main" xmlns="" val="1053034078"/>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Resim Sütu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tr-TR"/>
              <a:t>Asıl başlık stili için tıklatın</a:t>
            </a:r>
            <a:endParaRPr lang="en-US"/>
          </a:p>
        </p:txBody>
      </p:sp>
      <p:sp>
        <p:nvSpPr>
          <p:cNvPr id="3" name="Text Placeholder 2"/>
          <p:cNvSpPr>
            <a:spLocks noGrp="1"/>
          </p:cNvSpPr>
          <p:nvPr>
            <p:ph type="body" idx="1"/>
          </p:nvPr>
        </p:nvSpPr>
        <p:spPr>
          <a:xfrm>
            <a:off x="489475" y="4250949"/>
            <a:ext cx="22056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29" name="Picture Placeholder 2"/>
          <p:cNvSpPr>
            <a:spLocks noGrp="1" noChangeAspect="1"/>
          </p:cNvSpPr>
          <p:nvPr>
            <p:ph type="pic" idx="15"/>
          </p:nvPr>
        </p:nvSpPr>
        <p:spPr>
          <a:xfrm>
            <a:off x="489475" y="2209800"/>
            <a:ext cx="2205612"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simgeyi tıklatın</a:t>
            </a:r>
            <a:endParaRPr lang="en-US"/>
          </a:p>
        </p:txBody>
      </p:sp>
      <p:sp>
        <p:nvSpPr>
          <p:cNvPr id="22" name="Text Placeholder 3"/>
          <p:cNvSpPr>
            <a:spLocks noGrp="1"/>
          </p:cNvSpPr>
          <p:nvPr>
            <p:ph type="body" sz="half" idx="18"/>
          </p:nvPr>
        </p:nvSpPr>
        <p:spPr>
          <a:xfrm>
            <a:off x="489475" y="4827212"/>
            <a:ext cx="2205612"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5" name="Text Placeholder 4"/>
          <p:cNvSpPr>
            <a:spLocks noGrp="1"/>
          </p:cNvSpPr>
          <p:nvPr>
            <p:ph type="body" sz="quarter" idx="3"/>
          </p:nvPr>
        </p:nvSpPr>
        <p:spPr>
          <a:xfrm>
            <a:off x="2917792" y="4250949"/>
            <a:ext cx="21984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30" name="Picture Placeholder 2"/>
          <p:cNvSpPr>
            <a:spLocks noGrp="1" noChangeAspect="1"/>
          </p:cNvSpPr>
          <p:nvPr>
            <p:ph type="pic" idx="21"/>
          </p:nvPr>
        </p:nvSpPr>
        <p:spPr>
          <a:xfrm>
            <a:off x="2917791" y="2209800"/>
            <a:ext cx="2198466"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simgeyi tıklatın</a:t>
            </a:r>
            <a:endParaRPr lang="en-US"/>
          </a:p>
        </p:txBody>
      </p:sp>
      <p:sp>
        <p:nvSpPr>
          <p:cNvPr id="23" name="Text Placeholder 3"/>
          <p:cNvSpPr>
            <a:spLocks noGrp="1"/>
          </p:cNvSpPr>
          <p:nvPr>
            <p:ph type="body" sz="half" idx="19"/>
          </p:nvPr>
        </p:nvSpPr>
        <p:spPr>
          <a:xfrm>
            <a:off x="2916776" y="4827211"/>
            <a:ext cx="2201378"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14" name="Text Placeholder 4"/>
          <p:cNvSpPr>
            <a:spLocks noGrp="1"/>
          </p:cNvSpPr>
          <p:nvPr>
            <p:ph type="body" sz="quarter" idx="13"/>
          </p:nvPr>
        </p:nvSpPr>
        <p:spPr>
          <a:xfrm>
            <a:off x="5344917" y="4250949"/>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31" name="Picture Placeholder 2"/>
          <p:cNvSpPr>
            <a:spLocks noGrp="1" noChangeAspect="1"/>
          </p:cNvSpPr>
          <p:nvPr>
            <p:ph type="pic" idx="22"/>
          </p:nvPr>
        </p:nvSpPr>
        <p:spPr>
          <a:xfrm>
            <a:off x="5344916" y="2209800"/>
            <a:ext cx="2199658"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simgeyi tıklatın</a:t>
            </a:r>
            <a:endParaRPr lang="en-US"/>
          </a:p>
        </p:txBody>
      </p:sp>
      <p:sp>
        <p:nvSpPr>
          <p:cNvPr id="24" name="Text Placeholder 3"/>
          <p:cNvSpPr>
            <a:spLocks noGrp="1"/>
          </p:cNvSpPr>
          <p:nvPr>
            <p:ph type="body" sz="half" idx="20"/>
          </p:nvPr>
        </p:nvSpPr>
        <p:spPr>
          <a:xfrm>
            <a:off x="5344824" y="4827209"/>
            <a:ext cx="2202571"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cxnSp>
        <p:nvCxnSpPr>
          <p:cNvPr id="19" name="Straight Connector 18"/>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C07C83F0-FC27-43D2-9813-F060C2D9E7A0}" type="datetime1">
              <a:rPr lang="tr-TR" smtClean="0"/>
              <a:pPr/>
              <a:t>02.05.2024</a:t>
            </a:fld>
            <a:endParaRPr lang="tr-TR"/>
          </a:p>
        </p:txBody>
      </p:sp>
      <p:sp>
        <p:nvSpPr>
          <p:cNvPr id="4" name="Footer Placeholder 4"/>
          <p:cNvSpPr>
            <a:spLocks noGrp="1"/>
          </p:cNvSpPr>
          <p:nvPr>
            <p:ph type="ftr" sz="quarter" idx="11"/>
          </p:nvPr>
        </p:nvSpPr>
        <p:spPr/>
        <p:txBody>
          <a:bodyPr/>
          <a:lstStyle/>
          <a:p>
            <a:r>
              <a:rPr lang="tr-TR"/>
              <a:t>Kalite bir yaşam tarzıdır.</a:t>
            </a:r>
          </a:p>
        </p:txBody>
      </p:sp>
      <p:sp>
        <p:nvSpPr>
          <p:cNvPr id="6" name="Slide Number Placeholder 5"/>
          <p:cNvSpPr>
            <a:spLocks noGrp="1"/>
          </p:cNvSpPr>
          <p:nvPr>
            <p:ph type="sldNum" sz="quarter" idx="12"/>
          </p:nvPr>
        </p:nvSpPr>
        <p:spPr/>
        <p:txBody>
          <a:bodyPr/>
          <a:lstStyle/>
          <a:p>
            <a:fld id="{439F893C-C32F-4835-A1E5-850973405C58}" type="slidenum">
              <a:rPr lang="tr-TR" smtClean="0"/>
              <a:pPr/>
              <a:t>‹#›</a:t>
            </a:fld>
            <a:endParaRPr lang="tr-TR"/>
          </a:p>
        </p:txBody>
      </p:sp>
    </p:spTree>
    <p:extLst>
      <p:ext uri="{BB962C8B-B14F-4D97-AF65-F5344CB8AC3E}">
        <p14:creationId xmlns:p14="http://schemas.microsoft.com/office/powerpoint/2010/main" xmlns="" val="3559420382"/>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a:p>
        </p:txBody>
      </p:sp>
      <p:sp>
        <p:nvSpPr>
          <p:cNvPr id="3" name="Vertical Text Placeholder 2"/>
          <p:cNvSpPr>
            <a:spLocks noGrp="1"/>
          </p:cNvSpPr>
          <p:nvPr>
            <p:ph type="body" orient="vert" idx="1"/>
          </p:nvPr>
        </p:nvSpPr>
        <p:spPr/>
        <p:txBody>
          <a:bodyPr vert="eaVert" anchor="t" anchorCtr="0"/>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Date Placeholder 3"/>
          <p:cNvSpPr>
            <a:spLocks noGrp="1"/>
          </p:cNvSpPr>
          <p:nvPr>
            <p:ph type="dt" sz="half" idx="10"/>
          </p:nvPr>
        </p:nvSpPr>
        <p:spPr/>
        <p:txBody>
          <a:bodyPr/>
          <a:lstStyle/>
          <a:p>
            <a:fld id="{C07C83F0-FC27-43D2-9813-F060C2D9E7A0}" type="datetime1">
              <a:rPr lang="tr-TR" smtClean="0"/>
              <a:pPr/>
              <a:t>02.05.2024</a:t>
            </a:fld>
            <a:endParaRPr lang="tr-TR"/>
          </a:p>
        </p:txBody>
      </p:sp>
      <p:sp>
        <p:nvSpPr>
          <p:cNvPr id="5" name="Footer Placeholder 4"/>
          <p:cNvSpPr>
            <a:spLocks noGrp="1"/>
          </p:cNvSpPr>
          <p:nvPr>
            <p:ph type="ftr" sz="quarter" idx="11"/>
          </p:nvPr>
        </p:nvSpPr>
        <p:spPr/>
        <p:txBody>
          <a:bodyPr/>
          <a:lstStyle/>
          <a:p>
            <a:r>
              <a:rPr lang="tr-TR"/>
              <a:t>Kalite bir yaşam tarzıdır.</a:t>
            </a:r>
          </a:p>
        </p:txBody>
      </p:sp>
      <p:sp>
        <p:nvSpPr>
          <p:cNvPr id="6" name="Slide Number Placeholder 5"/>
          <p:cNvSpPr>
            <a:spLocks noGrp="1"/>
          </p:cNvSpPr>
          <p:nvPr>
            <p:ph type="sldNum" sz="quarter" idx="12"/>
          </p:nvPr>
        </p:nvSpPr>
        <p:spPr/>
        <p:txBody>
          <a:bodyPr/>
          <a:lstStyle/>
          <a:p>
            <a:fld id="{439F893C-C32F-4835-A1E5-850973405C58}" type="slidenum">
              <a:rPr lang="tr-TR" smtClean="0"/>
              <a:pPr/>
              <a:t>‹#›</a:t>
            </a:fld>
            <a:endParaRPr lang="tr-TR"/>
          </a:p>
        </p:txBody>
      </p:sp>
    </p:spTree>
    <p:extLst>
      <p:ext uri="{BB962C8B-B14F-4D97-AF65-F5344CB8AC3E}">
        <p14:creationId xmlns:p14="http://schemas.microsoft.com/office/powerpoint/2010/main" xmlns="" val="1369533345"/>
      </p:ext>
    </p:extLst>
  </p:cSld>
  <p:clrMapOvr>
    <a:masterClrMapping/>
  </p:clrMapOvr>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29782" y="430214"/>
            <a:ext cx="1314793" cy="5826125"/>
          </a:xfrm>
        </p:spPr>
        <p:txBody>
          <a:bodyPr vert="eaVert" anchor="b" anchorCtr="0"/>
          <a:lstStyle/>
          <a:p>
            <a:r>
              <a:rPr lang="tr-TR"/>
              <a:t>Asıl başlık stili için tıklatın</a:t>
            </a:r>
            <a:endParaRPr lang="en-US"/>
          </a:p>
        </p:txBody>
      </p:sp>
      <p:sp>
        <p:nvSpPr>
          <p:cNvPr id="3" name="Vertical Text Placeholder 2"/>
          <p:cNvSpPr>
            <a:spLocks noGrp="1"/>
          </p:cNvSpPr>
          <p:nvPr>
            <p:ph type="body" orient="vert" idx="1"/>
          </p:nvPr>
        </p:nvSpPr>
        <p:spPr>
          <a:xfrm>
            <a:off x="489475" y="773205"/>
            <a:ext cx="5568812" cy="5483134"/>
          </a:xfrm>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Date Placeholder 3"/>
          <p:cNvSpPr>
            <a:spLocks noGrp="1"/>
          </p:cNvSpPr>
          <p:nvPr>
            <p:ph type="dt" sz="half" idx="10"/>
          </p:nvPr>
        </p:nvSpPr>
        <p:spPr/>
        <p:txBody>
          <a:bodyPr/>
          <a:lstStyle/>
          <a:p>
            <a:fld id="{E2D2059A-8985-41A3-9F35-8DC13894A4E0}" type="datetime1">
              <a:rPr lang="tr-TR" smtClean="0"/>
              <a:pPr/>
              <a:t>02.05.2024</a:t>
            </a:fld>
            <a:endParaRPr lang="tr-TR"/>
          </a:p>
        </p:txBody>
      </p:sp>
      <p:sp>
        <p:nvSpPr>
          <p:cNvPr id="5" name="Footer Placeholder 4"/>
          <p:cNvSpPr>
            <a:spLocks noGrp="1"/>
          </p:cNvSpPr>
          <p:nvPr>
            <p:ph type="ftr" sz="quarter" idx="11"/>
          </p:nvPr>
        </p:nvSpPr>
        <p:spPr/>
        <p:txBody>
          <a:bodyPr/>
          <a:lstStyle/>
          <a:p>
            <a:r>
              <a:rPr lang="tr-TR"/>
              <a:t>Kalite bir yaşam tarzıdır.</a:t>
            </a:r>
          </a:p>
        </p:txBody>
      </p:sp>
      <p:sp>
        <p:nvSpPr>
          <p:cNvPr id="6" name="Slide Number Placeholder 5"/>
          <p:cNvSpPr>
            <a:spLocks noGrp="1"/>
          </p:cNvSpPr>
          <p:nvPr>
            <p:ph type="sldNum" sz="quarter" idx="12"/>
          </p:nvPr>
        </p:nvSpPr>
        <p:spPr/>
        <p:txBody>
          <a:bodyPr/>
          <a:lstStyle/>
          <a:p>
            <a:fld id="{439F893C-C32F-4835-A1E5-850973405C58}" type="slidenum">
              <a:rPr lang="tr-TR" smtClean="0"/>
              <a:pPr/>
              <a:t>‹#›</a:t>
            </a:fld>
            <a:endParaRPr lang="tr-TR"/>
          </a:p>
        </p:txBody>
      </p:sp>
    </p:spTree>
    <p:extLst>
      <p:ext uri="{BB962C8B-B14F-4D97-AF65-F5344CB8AC3E}">
        <p14:creationId xmlns:p14="http://schemas.microsoft.com/office/powerpoint/2010/main" xmlns="" val="28254823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a:p>
        </p:txBody>
      </p:sp>
      <p:sp>
        <p:nvSpPr>
          <p:cNvPr id="3" name="Content Placeholder 2"/>
          <p:cNvSpPr>
            <a:spLocks noGrp="1"/>
          </p:cNvSpPr>
          <p:nvPr>
            <p:ph idx="1"/>
          </p:nvPr>
        </p:nvSpPr>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7" name="Date Placeholder 3"/>
          <p:cNvSpPr>
            <a:spLocks noGrp="1"/>
          </p:cNvSpPr>
          <p:nvPr>
            <p:ph type="dt" sz="half" idx="10"/>
          </p:nvPr>
        </p:nvSpPr>
        <p:spPr/>
        <p:txBody>
          <a:bodyPr/>
          <a:lstStyle/>
          <a:p>
            <a:fld id="{DCF74D3F-D744-42F9-A266-110B14BD4158}" type="datetime1">
              <a:rPr lang="tr-TR" smtClean="0"/>
              <a:pPr/>
              <a:t>02.05.2024</a:t>
            </a:fld>
            <a:endParaRPr lang="tr-TR"/>
          </a:p>
        </p:txBody>
      </p:sp>
      <p:sp>
        <p:nvSpPr>
          <p:cNvPr id="5" name="Footer Placeholder 4"/>
          <p:cNvSpPr>
            <a:spLocks noGrp="1"/>
          </p:cNvSpPr>
          <p:nvPr>
            <p:ph type="ftr" sz="quarter" idx="11"/>
          </p:nvPr>
        </p:nvSpPr>
        <p:spPr/>
        <p:txBody>
          <a:bodyPr/>
          <a:lstStyle/>
          <a:p>
            <a:r>
              <a:rPr lang="tr-TR"/>
              <a:t>Kalite bir yaşam tarzıdır.</a:t>
            </a:r>
          </a:p>
        </p:txBody>
      </p:sp>
      <p:sp>
        <p:nvSpPr>
          <p:cNvPr id="6" name="Slide Number Placeholder 5"/>
          <p:cNvSpPr>
            <a:spLocks noGrp="1"/>
          </p:cNvSpPr>
          <p:nvPr>
            <p:ph type="sldNum" sz="quarter" idx="12"/>
          </p:nvPr>
        </p:nvSpPr>
        <p:spPr/>
        <p:txBody>
          <a:bodyPr/>
          <a:lstStyle/>
          <a:p>
            <a:fld id="{439F893C-C32F-4835-A1E5-850973405C58}" type="slidenum">
              <a:rPr lang="tr-TR" smtClean="0"/>
              <a:pPr/>
              <a:t>‹#›</a:t>
            </a:fld>
            <a:endParaRPr lang="tr-TR"/>
          </a:p>
        </p:txBody>
      </p:sp>
    </p:spTree>
    <p:extLst>
      <p:ext uri="{BB962C8B-B14F-4D97-AF65-F5344CB8AC3E}">
        <p14:creationId xmlns:p14="http://schemas.microsoft.com/office/powerpoint/2010/main" xmlns="" val="42381466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866443" y="2861734"/>
            <a:ext cx="6620967" cy="1915647"/>
          </a:xfrm>
        </p:spPr>
        <p:txBody>
          <a:bodyPr anchor="b"/>
          <a:lstStyle>
            <a:lvl1pPr algn="l">
              <a:defRPr sz="4000" b="0" cap="none"/>
            </a:lvl1pPr>
          </a:lstStyle>
          <a:p>
            <a:r>
              <a:rPr lang="tr-TR"/>
              <a:t>Asıl başlık stili için tıklatın</a:t>
            </a:r>
            <a:endParaRPr lang="en-US"/>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DEC1C8BA-DCDD-4E80-B44D-BB4BDA6BC718}" type="datetime1">
              <a:rPr lang="tr-TR" smtClean="0"/>
              <a:pPr/>
              <a:t>02.05.2024</a:t>
            </a:fld>
            <a:endParaRPr lang="tr-TR"/>
          </a:p>
        </p:txBody>
      </p:sp>
      <p:sp>
        <p:nvSpPr>
          <p:cNvPr id="5" name="Footer Placeholder 4"/>
          <p:cNvSpPr>
            <a:spLocks noGrp="1"/>
          </p:cNvSpPr>
          <p:nvPr>
            <p:ph type="ftr" sz="quarter" idx="11"/>
          </p:nvPr>
        </p:nvSpPr>
        <p:spPr/>
        <p:txBody>
          <a:bodyPr/>
          <a:lstStyle/>
          <a:p>
            <a:r>
              <a:rPr lang="tr-TR"/>
              <a:t>Kalite bir yaşam tarzıdır.</a:t>
            </a:r>
          </a:p>
        </p:txBody>
      </p:sp>
      <p:sp>
        <p:nvSpPr>
          <p:cNvPr id="6" name="Slide Number Placeholder 5"/>
          <p:cNvSpPr>
            <a:spLocks noGrp="1"/>
          </p:cNvSpPr>
          <p:nvPr>
            <p:ph type="sldNum" sz="quarter" idx="12"/>
          </p:nvPr>
        </p:nvSpPr>
        <p:spPr/>
        <p:txBody>
          <a:bodyPr/>
          <a:lstStyle/>
          <a:p>
            <a:fld id="{439F893C-C32F-4835-A1E5-850973405C58}" type="slidenum">
              <a:rPr lang="tr-TR" smtClean="0"/>
              <a:pPr/>
              <a:t>‹#›</a:t>
            </a:fld>
            <a:endParaRPr lang="tr-TR"/>
          </a:p>
        </p:txBody>
      </p:sp>
    </p:spTree>
    <p:extLst>
      <p:ext uri="{BB962C8B-B14F-4D97-AF65-F5344CB8AC3E}">
        <p14:creationId xmlns:p14="http://schemas.microsoft.com/office/powerpoint/2010/main" xmlns="" val="23885050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a:p>
        </p:txBody>
      </p:sp>
      <p:sp>
        <p:nvSpPr>
          <p:cNvPr id="3" name="Content Placeholder 2"/>
          <p:cNvSpPr>
            <a:spLocks noGrp="1"/>
          </p:cNvSpPr>
          <p:nvPr>
            <p:ph sz="half" idx="1"/>
          </p:nvPr>
        </p:nvSpPr>
        <p:spPr>
          <a:xfrm>
            <a:off x="827700" y="2060576"/>
            <a:ext cx="3298113"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Content Placeholder 3"/>
          <p:cNvSpPr>
            <a:spLocks noGrp="1"/>
          </p:cNvSpPr>
          <p:nvPr>
            <p:ph sz="half" idx="2"/>
          </p:nvPr>
        </p:nvSpPr>
        <p:spPr>
          <a:xfrm>
            <a:off x="4241975" y="2056093"/>
            <a:ext cx="3298115"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5" name="Date Placeholder 4"/>
          <p:cNvSpPr>
            <a:spLocks noGrp="1"/>
          </p:cNvSpPr>
          <p:nvPr>
            <p:ph type="dt" sz="half" idx="10"/>
          </p:nvPr>
        </p:nvSpPr>
        <p:spPr/>
        <p:txBody>
          <a:bodyPr/>
          <a:lstStyle/>
          <a:p>
            <a:fld id="{D6427ED0-D0FE-4A09-AE62-4103EA8D2926}" type="datetime1">
              <a:rPr lang="tr-TR" smtClean="0"/>
              <a:pPr/>
              <a:t>02.05.2024</a:t>
            </a:fld>
            <a:endParaRPr lang="tr-TR"/>
          </a:p>
        </p:txBody>
      </p:sp>
      <p:sp>
        <p:nvSpPr>
          <p:cNvPr id="6" name="Footer Placeholder 5"/>
          <p:cNvSpPr>
            <a:spLocks noGrp="1"/>
          </p:cNvSpPr>
          <p:nvPr>
            <p:ph type="ftr" sz="quarter" idx="11"/>
          </p:nvPr>
        </p:nvSpPr>
        <p:spPr/>
        <p:txBody>
          <a:bodyPr/>
          <a:lstStyle/>
          <a:p>
            <a:r>
              <a:rPr lang="tr-TR"/>
              <a:t>Kalite bir yaşam tarzıdır.</a:t>
            </a:r>
          </a:p>
        </p:txBody>
      </p:sp>
      <p:sp>
        <p:nvSpPr>
          <p:cNvPr id="7" name="Slide Number Placeholder 6"/>
          <p:cNvSpPr>
            <a:spLocks noGrp="1"/>
          </p:cNvSpPr>
          <p:nvPr>
            <p:ph type="sldNum" sz="quarter" idx="12"/>
          </p:nvPr>
        </p:nvSpPr>
        <p:spPr/>
        <p:txBody>
          <a:bodyPr/>
          <a:lstStyle/>
          <a:p>
            <a:fld id="{439F893C-C32F-4835-A1E5-850973405C58}" type="slidenum">
              <a:rPr lang="tr-TR" smtClean="0"/>
              <a:pPr/>
              <a:t>‹#›</a:t>
            </a:fld>
            <a:endParaRPr lang="tr-TR"/>
          </a:p>
        </p:txBody>
      </p:sp>
    </p:spTree>
    <p:extLst>
      <p:ext uri="{BB962C8B-B14F-4D97-AF65-F5344CB8AC3E}">
        <p14:creationId xmlns:p14="http://schemas.microsoft.com/office/powerpoint/2010/main" xmlns="" val="25983382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a:t>Asıl başlık stili için tıklatın</a:t>
            </a:r>
            <a:endParaRPr lang="en-US"/>
          </a:p>
        </p:txBody>
      </p:sp>
      <p:sp>
        <p:nvSpPr>
          <p:cNvPr id="3" name="Text Placeholder 2"/>
          <p:cNvSpPr>
            <a:spLocks noGrp="1"/>
          </p:cNvSpPr>
          <p:nvPr>
            <p:ph type="body" idx="1"/>
          </p:nvPr>
        </p:nvSpPr>
        <p:spPr>
          <a:xfrm>
            <a:off x="827700" y="1905000"/>
            <a:ext cx="32981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4" name="Content Placeholder 3"/>
          <p:cNvSpPr>
            <a:spLocks noGrp="1"/>
          </p:cNvSpPr>
          <p:nvPr>
            <p:ph sz="half" idx="2"/>
          </p:nvPr>
        </p:nvSpPr>
        <p:spPr>
          <a:xfrm>
            <a:off x="827700"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5" name="Text Placeholder 4"/>
          <p:cNvSpPr>
            <a:spLocks noGrp="1"/>
          </p:cNvSpPr>
          <p:nvPr>
            <p:ph type="body" sz="quarter" idx="3"/>
          </p:nvPr>
        </p:nvSpPr>
        <p:spPr>
          <a:xfrm>
            <a:off x="4241976" y="1905000"/>
            <a:ext cx="3298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6" name="Content Placeholder 5"/>
          <p:cNvSpPr>
            <a:spLocks noGrp="1"/>
          </p:cNvSpPr>
          <p:nvPr>
            <p:ph sz="quarter" idx="4"/>
          </p:nvPr>
        </p:nvSpPr>
        <p:spPr>
          <a:xfrm>
            <a:off x="4241976"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7" name="Date Placeholder 6"/>
          <p:cNvSpPr>
            <a:spLocks noGrp="1"/>
          </p:cNvSpPr>
          <p:nvPr>
            <p:ph type="dt" sz="half" idx="10"/>
          </p:nvPr>
        </p:nvSpPr>
        <p:spPr/>
        <p:txBody>
          <a:bodyPr/>
          <a:lstStyle/>
          <a:p>
            <a:fld id="{0E782A1D-A539-4378-A6BA-1AA9F3084D39}" type="datetime1">
              <a:rPr lang="tr-TR" smtClean="0"/>
              <a:pPr/>
              <a:t>02.05.2024</a:t>
            </a:fld>
            <a:endParaRPr lang="tr-TR"/>
          </a:p>
        </p:txBody>
      </p:sp>
      <p:sp>
        <p:nvSpPr>
          <p:cNvPr id="8" name="Footer Placeholder 7"/>
          <p:cNvSpPr>
            <a:spLocks noGrp="1"/>
          </p:cNvSpPr>
          <p:nvPr>
            <p:ph type="ftr" sz="quarter" idx="11"/>
          </p:nvPr>
        </p:nvSpPr>
        <p:spPr/>
        <p:txBody>
          <a:bodyPr/>
          <a:lstStyle/>
          <a:p>
            <a:r>
              <a:rPr lang="tr-TR"/>
              <a:t>Kalite bir yaşam tarzıdır.</a:t>
            </a:r>
          </a:p>
        </p:txBody>
      </p:sp>
      <p:sp>
        <p:nvSpPr>
          <p:cNvPr id="9" name="Slide Number Placeholder 8"/>
          <p:cNvSpPr>
            <a:spLocks noGrp="1"/>
          </p:cNvSpPr>
          <p:nvPr>
            <p:ph type="sldNum" sz="quarter" idx="12"/>
          </p:nvPr>
        </p:nvSpPr>
        <p:spPr/>
        <p:txBody>
          <a:bodyPr/>
          <a:lstStyle/>
          <a:p>
            <a:fld id="{439F893C-C32F-4835-A1E5-850973405C58}" type="slidenum">
              <a:rPr lang="tr-TR" smtClean="0"/>
              <a:pPr/>
              <a:t>‹#›</a:t>
            </a:fld>
            <a:endParaRPr lang="tr-TR"/>
          </a:p>
        </p:txBody>
      </p:sp>
    </p:spTree>
    <p:extLst>
      <p:ext uri="{BB962C8B-B14F-4D97-AF65-F5344CB8AC3E}">
        <p14:creationId xmlns:p14="http://schemas.microsoft.com/office/powerpoint/2010/main" xmlns="" val="2984398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a:p>
        </p:txBody>
      </p:sp>
      <p:sp>
        <p:nvSpPr>
          <p:cNvPr id="7" name="Date Placeholder 2"/>
          <p:cNvSpPr>
            <a:spLocks noGrp="1"/>
          </p:cNvSpPr>
          <p:nvPr>
            <p:ph type="dt" sz="half" idx="10"/>
          </p:nvPr>
        </p:nvSpPr>
        <p:spPr/>
        <p:txBody>
          <a:bodyPr/>
          <a:lstStyle/>
          <a:p>
            <a:fld id="{62192C6F-6FA5-45C8-ACE4-E5B3D13F24FA}" type="datetime1">
              <a:rPr lang="tr-TR" smtClean="0"/>
              <a:pPr/>
              <a:t>02.05.2024</a:t>
            </a:fld>
            <a:endParaRPr lang="tr-TR"/>
          </a:p>
        </p:txBody>
      </p:sp>
      <p:sp>
        <p:nvSpPr>
          <p:cNvPr id="5" name="Footer Placeholder 3"/>
          <p:cNvSpPr>
            <a:spLocks noGrp="1"/>
          </p:cNvSpPr>
          <p:nvPr>
            <p:ph type="ftr" sz="quarter" idx="11"/>
          </p:nvPr>
        </p:nvSpPr>
        <p:spPr/>
        <p:txBody>
          <a:bodyPr/>
          <a:lstStyle/>
          <a:p>
            <a:r>
              <a:rPr lang="tr-TR"/>
              <a:t>Kalite bir yaşam tarzıdır.</a:t>
            </a:r>
          </a:p>
        </p:txBody>
      </p:sp>
      <p:sp>
        <p:nvSpPr>
          <p:cNvPr id="6" name="Slide Number Placeholder 4"/>
          <p:cNvSpPr>
            <a:spLocks noGrp="1"/>
          </p:cNvSpPr>
          <p:nvPr>
            <p:ph type="sldNum" sz="quarter" idx="12"/>
          </p:nvPr>
        </p:nvSpPr>
        <p:spPr/>
        <p:txBody>
          <a:bodyPr/>
          <a:lstStyle/>
          <a:p>
            <a:fld id="{439F893C-C32F-4835-A1E5-850973405C58}" type="slidenum">
              <a:rPr lang="tr-TR" smtClean="0"/>
              <a:pPr/>
              <a:t>‹#›</a:t>
            </a:fld>
            <a:endParaRPr lang="tr-TR"/>
          </a:p>
        </p:txBody>
      </p:sp>
    </p:spTree>
    <p:extLst>
      <p:ext uri="{BB962C8B-B14F-4D97-AF65-F5344CB8AC3E}">
        <p14:creationId xmlns:p14="http://schemas.microsoft.com/office/powerpoint/2010/main" xmlns="" val="12768266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3E20823A-34F6-4D9A-B72C-4420CCCD8E18}" type="datetime1">
              <a:rPr lang="tr-TR" smtClean="0"/>
              <a:pPr/>
              <a:t>02.05.2024</a:t>
            </a:fld>
            <a:endParaRPr lang="tr-TR"/>
          </a:p>
        </p:txBody>
      </p:sp>
      <p:sp>
        <p:nvSpPr>
          <p:cNvPr id="5" name="Footer Placeholder 2"/>
          <p:cNvSpPr>
            <a:spLocks noGrp="1"/>
          </p:cNvSpPr>
          <p:nvPr>
            <p:ph type="ftr" sz="quarter" idx="11"/>
          </p:nvPr>
        </p:nvSpPr>
        <p:spPr/>
        <p:txBody>
          <a:bodyPr/>
          <a:lstStyle/>
          <a:p>
            <a:r>
              <a:rPr lang="tr-TR"/>
              <a:t>Kalite bir yaşam tarzıdır.</a:t>
            </a:r>
          </a:p>
        </p:txBody>
      </p:sp>
      <p:sp>
        <p:nvSpPr>
          <p:cNvPr id="6" name="Slide Number Placeholder 3"/>
          <p:cNvSpPr>
            <a:spLocks noGrp="1"/>
          </p:cNvSpPr>
          <p:nvPr>
            <p:ph type="sldNum" sz="quarter" idx="12"/>
          </p:nvPr>
        </p:nvSpPr>
        <p:spPr/>
        <p:txBody>
          <a:bodyPr/>
          <a:lstStyle/>
          <a:p>
            <a:fld id="{439F893C-C32F-4835-A1E5-850973405C58}" type="slidenum">
              <a:rPr lang="tr-TR" smtClean="0"/>
              <a:pPr/>
              <a:t>‹#›</a:t>
            </a:fld>
            <a:endParaRPr lang="tr-TR"/>
          </a:p>
        </p:txBody>
      </p:sp>
    </p:spTree>
    <p:extLst>
      <p:ext uri="{BB962C8B-B14F-4D97-AF65-F5344CB8AC3E}">
        <p14:creationId xmlns:p14="http://schemas.microsoft.com/office/powerpoint/2010/main" xmlns="" val="41872421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866441" y="1447800"/>
            <a:ext cx="2551462" cy="1447800"/>
          </a:xfrm>
        </p:spPr>
        <p:txBody>
          <a:bodyPr anchor="b"/>
          <a:lstStyle>
            <a:lvl1pPr algn="l">
              <a:defRPr sz="2400" b="0"/>
            </a:lvl1pPr>
          </a:lstStyle>
          <a:p>
            <a:r>
              <a:rPr lang="tr-TR"/>
              <a:t>Asıl başlık stili için tıklatın</a:t>
            </a:r>
            <a:endParaRPr lang="en-US"/>
          </a:p>
        </p:txBody>
      </p:sp>
      <p:sp>
        <p:nvSpPr>
          <p:cNvPr id="3" name="Content Placeholder 2"/>
          <p:cNvSpPr>
            <a:spLocks noGrp="1"/>
          </p:cNvSpPr>
          <p:nvPr>
            <p:ph idx="1"/>
          </p:nvPr>
        </p:nvSpPr>
        <p:spPr>
          <a:xfrm>
            <a:off x="3589397" y="1447800"/>
            <a:ext cx="3898013"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Text Placeholder 3"/>
          <p:cNvSpPr>
            <a:spLocks noGrp="1"/>
          </p:cNvSpPr>
          <p:nvPr>
            <p:ph type="body" sz="half" idx="2"/>
          </p:nvPr>
        </p:nvSpPr>
        <p:spPr>
          <a:xfrm>
            <a:off x="866441" y="3129281"/>
            <a:ext cx="2551462"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7" name="Date Placeholder 4"/>
          <p:cNvSpPr>
            <a:spLocks noGrp="1"/>
          </p:cNvSpPr>
          <p:nvPr>
            <p:ph type="dt" sz="half" idx="10"/>
          </p:nvPr>
        </p:nvSpPr>
        <p:spPr/>
        <p:txBody>
          <a:bodyPr/>
          <a:lstStyle/>
          <a:p>
            <a:fld id="{B46673C7-9167-4403-8666-44BE39765140}" type="datetime1">
              <a:rPr lang="tr-TR" smtClean="0"/>
              <a:pPr/>
              <a:t>02.05.2024</a:t>
            </a:fld>
            <a:endParaRPr lang="tr-TR"/>
          </a:p>
        </p:txBody>
      </p:sp>
      <p:sp>
        <p:nvSpPr>
          <p:cNvPr id="5" name="Footer Placeholder 5"/>
          <p:cNvSpPr>
            <a:spLocks noGrp="1"/>
          </p:cNvSpPr>
          <p:nvPr>
            <p:ph type="ftr" sz="quarter" idx="11"/>
          </p:nvPr>
        </p:nvSpPr>
        <p:spPr/>
        <p:txBody>
          <a:bodyPr/>
          <a:lstStyle/>
          <a:p>
            <a:r>
              <a:rPr lang="tr-TR"/>
              <a:t>Kalite bir yaşam tarzıdır.</a:t>
            </a:r>
          </a:p>
        </p:txBody>
      </p:sp>
      <p:sp>
        <p:nvSpPr>
          <p:cNvPr id="6" name="Slide Number Placeholder 6"/>
          <p:cNvSpPr>
            <a:spLocks noGrp="1"/>
          </p:cNvSpPr>
          <p:nvPr>
            <p:ph type="sldNum" sz="quarter" idx="12"/>
          </p:nvPr>
        </p:nvSpPr>
        <p:spPr/>
        <p:txBody>
          <a:bodyPr/>
          <a:lstStyle/>
          <a:p>
            <a:fld id="{439F893C-C32F-4835-A1E5-850973405C58}" type="slidenum">
              <a:rPr lang="tr-TR" smtClean="0"/>
              <a:pPr/>
              <a:t>‹#›</a:t>
            </a:fld>
            <a:endParaRPr lang="tr-TR"/>
          </a:p>
        </p:txBody>
      </p:sp>
    </p:spTree>
    <p:extLst>
      <p:ext uri="{BB962C8B-B14F-4D97-AF65-F5344CB8AC3E}">
        <p14:creationId xmlns:p14="http://schemas.microsoft.com/office/powerpoint/2010/main" xmlns="" val="6011575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865656" y="1854192"/>
            <a:ext cx="3820674" cy="1574808"/>
          </a:xfrm>
        </p:spPr>
        <p:txBody>
          <a:bodyPr anchor="b">
            <a:normAutofit/>
          </a:bodyPr>
          <a:lstStyle>
            <a:lvl1pPr algn="l">
              <a:defRPr sz="3600" b="0"/>
            </a:lvl1pPr>
          </a:lstStyle>
          <a:p>
            <a:r>
              <a:rPr lang="tr-TR"/>
              <a:t>Asıl başlık stili için tıklatın</a:t>
            </a:r>
            <a:endParaRPr lang="en-US"/>
          </a:p>
        </p:txBody>
      </p:sp>
      <p:sp>
        <p:nvSpPr>
          <p:cNvPr id="3" name="Picture Placeholder 2"/>
          <p:cNvSpPr>
            <a:spLocks noGrp="1" noChangeAspect="1"/>
          </p:cNvSpPr>
          <p:nvPr>
            <p:ph type="pic" idx="1"/>
          </p:nvPr>
        </p:nvSpPr>
        <p:spPr>
          <a:xfrm>
            <a:off x="5213517" y="1143000"/>
            <a:ext cx="2400925"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simgeyi tıklatın</a:t>
            </a:r>
            <a:endParaRPr lang="en-US"/>
          </a:p>
        </p:txBody>
      </p:sp>
      <p:sp>
        <p:nvSpPr>
          <p:cNvPr id="4" name="Text Placeholder 3"/>
          <p:cNvSpPr>
            <a:spLocks noGrp="1"/>
          </p:cNvSpPr>
          <p:nvPr>
            <p:ph type="body" sz="half" idx="2"/>
          </p:nvPr>
        </p:nvSpPr>
        <p:spPr>
          <a:xfrm>
            <a:off x="866441" y="3657600"/>
            <a:ext cx="3814728"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5" name="Date Placeholder 4"/>
          <p:cNvSpPr>
            <a:spLocks noGrp="1"/>
          </p:cNvSpPr>
          <p:nvPr>
            <p:ph type="dt" sz="half" idx="10"/>
          </p:nvPr>
        </p:nvSpPr>
        <p:spPr/>
        <p:txBody>
          <a:bodyPr/>
          <a:lstStyle/>
          <a:p>
            <a:fld id="{A12AA8A1-43D8-4974-AA28-F99EFBEC3B2D}" type="datetime1">
              <a:rPr lang="tr-TR" smtClean="0"/>
              <a:pPr/>
              <a:t>02.05.2024</a:t>
            </a:fld>
            <a:endParaRPr lang="tr-TR"/>
          </a:p>
        </p:txBody>
      </p:sp>
      <p:sp>
        <p:nvSpPr>
          <p:cNvPr id="6" name="Footer Placeholder 5"/>
          <p:cNvSpPr>
            <a:spLocks noGrp="1"/>
          </p:cNvSpPr>
          <p:nvPr>
            <p:ph type="ftr" sz="quarter" idx="11"/>
          </p:nvPr>
        </p:nvSpPr>
        <p:spPr/>
        <p:txBody>
          <a:bodyPr/>
          <a:lstStyle/>
          <a:p>
            <a:r>
              <a:rPr lang="tr-TR"/>
              <a:t>Kalite bir yaşam tarzıdır.</a:t>
            </a:r>
          </a:p>
        </p:txBody>
      </p:sp>
      <p:sp>
        <p:nvSpPr>
          <p:cNvPr id="7" name="Slide Number Placeholder 6"/>
          <p:cNvSpPr>
            <a:spLocks noGrp="1"/>
          </p:cNvSpPr>
          <p:nvPr>
            <p:ph type="sldNum" sz="quarter" idx="12"/>
          </p:nvPr>
        </p:nvSpPr>
        <p:spPr/>
        <p:txBody>
          <a:bodyPr/>
          <a:lstStyle/>
          <a:p>
            <a:fld id="{439F893C-C32F-4835-A1E5-850973405C58}" type="slidenum">
              <a:rPr lang="tr-TR" smtClean="0"/>
              <a:pPr/>
              <a:t>‹#›</a:t>
            </a:fld>
            <a:endParaRPr lang="tr-TR"/>
          </a:p>
        </p:txBody>
      </p:sp>
    </p:spTree>
    <p:extLst>
      <p:ext uri="{BB962C8B-B14F-4D97-AF65-F5344CB8AC3E}">
        <p14:creationId xmlns:p14="http://schemas.microsoft.com/office/powerpoint/2010/main" xmlns="" val="41022381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2" name="Oval 21"/>
          <p:cNvSpPr/>
          <p:nvPr/>
        </p:nvSpPr>
        <p:spPr>
          <a:xfrm>
            <a:off x="629943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457200"/>
            <a:ext cx="1600200" cy="1600200"/>
          </a:xfrm>
          <a:prstGeom prst="ellipse">
            <a:avLst/>
          </a:prstGeom>
          <a:gradFill flip="none" rotWithShape="1">
            <a:gsLst>
              <a:gs pos="0">
                <a:schemeClr val="bg2">
                  <a:lumMod val="60000"/>
                  <a:lumOff val="40000"/>
                  <a:alpha val="14000"/>
                </a:schemeClr>
              </a:gs>
              <a:gs pos="73000">
                <a:schemeClr val="bg2">
                  <a:lumMod val="60000"/>
                  <a:lumOff val="40000"/>
                  <a:alpha val="0"/>
                </a:schemeClr>
              </a:gs>
              <a:gs pos="36000">
                <a:schemeClr val="bg2">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6096000"/>
            <a:ext cx="990600" cy="990600"/>
          </a:xfrm>
          <a:prstGeom prst="ellipse">
            <a:avLst/>
          </a:prstGeom>
          <a:gradFill flip="none" rotWithShape="1">
            <a:gsLst>
              <a:gs pos="0">
                <a:schemeClr val="bg2">
                  <a:lumMod val="60000"/>
                  <a:lumOff val="40000"/>
                  <a:alpha val="9000"/>
                </a:schemeClr>
              </a:gs>
              <a:gs pos="66000">
                <a:schemeClr val="bg2">
                  <a:lumMod val="60000"/>
                  <a:lumOff val="40000"/>
                  <a:alpha val="0"/>
                </a:schemeClr>
              </a:gs>
              <a:gs pos="36000">
                <a:schemeClr val="bg2">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3988" y="2667000"/>
            <a:ext cx="4191000" cy="4191000"/>
          </a:xfrm>
          <a:prstGeom prst="ellipse">
            <a:avLst/>
          </a:prstGeom>
          <a:gradFill flip="none" rotWithShape="1">
            <a:gsLst>
              <a:gs pos="0">
                <a:schemeClr val="bg2">
                  <a:lumMod val="60000"/>
                  <a:lumOff val="40000"/>
                  <a:alpha val="11000"/>
                </a:schemeClr>
              </a:gs>
              <a:gs pos="75000">
                <a:schemeClr val="bg2">
                  <a:lumMod val="60000"/>
                  <a:lumOff val="40000"/>
                  <a:alpha val="0"/>
                </a:schemeClr>
              </a:gs>
              <a:gs pos="36000">
                <a:schemeClr val="bg2">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39788" y="2895600"/>
            <a:ext cx="2362200" cy="2362200"/>
          </a:xfrm>
          <a:prstGeom prst="ellipse">
            <a:avLst/>
          </a:prstGeom>
          <a:gradFill flip="none" rotWithShape="1">
            <a:gsLst>
              <a:gs pos="0">
                <a:schemeClr val="bg2">
                  <a:lumMod val="60000"/>
                  <a:lumOff val="40000"/>
                  <a:alpha val="8000"/>
                </a:schemeClr>
              </a:gs>
              <a:gs pos="72000">
                <a:schemeClr val="bg2">
                  <a:lumMod val="60000"/>
                  <a:lumOff val="40000"/>
                  <a:alpha val="0"/>
                </a:schemeClr>
              </a:gs>
              <a:gs pos="36000">
                <a:schemeClr val="bg2">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484710" y="452718"/>
            <a:ext cx="7055380" cy="1400530"/>
          </a:xfrm>
          <a:prstGeom prst="rect">
            <a:avLst/>
          </a:prstGeom>
        </p:spPr>
        <p:txBody>
          <a:bodyPr vert="horz" lIns="91440" tIns="45720" rIns="91440" bIns="45720" rtlCol="0" anchor="t">
            <a:noAutofit/>
          </a:bodyPr>
          <a:lstStyle/>
          <a:p>
            <a:r>
              <a:rPr lang="tr-TR"/>
              <a:t>Asıl başlık stili için tıklatın</a:t>
            </a:r>
            <a:endParaRPr lang="en-US"/>
          </a:p>
        </p:txBody>
      </p:sp>
      <p:sp>
        <p:nvSpPr>
          <p:cNvPr id="3" name="Text Placeholder 2"/>
          <p:cNvSpPr>
            <a:spLocks noGrp="1"/>
          </p:cNvSpPr>
          <p:nvPr>
            <p:ph type="body" idx="1"/>
          </p:nvPr>
        </p:nvSpPr>
        <p:spPr>
          <a:xfrm>
            <a:off x="827700" y="2052925"/>
            <a:ext cx="6711654" cy="4195481"/>
          </a:xfrm>
          <a:prstGeom prst="rect">
            <a:avLst/>
          </a:prstGeom>
        </p:spPr>
        <p:txBody>
          <a:bodyPr vert="horz" lIns="91440" tIns="45720" rIns="91440" bIns="45720" rtlCol="0">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Date Placeholder 3"/>
          <p:cNvSpPr>
            <a:spLocks noGrp="1"/>
          </p:cNvSpPr>
          <p:nvPr>
            <p:ph type="dt" sz="half" idx="2"/>
          </p:nvPr>
        </p:nvSpPr>
        <p:spPr>
          <a:xfrm rot="5400000">
            <a:off x="7494989" y="1828771"/>
            <a:ext cx="990599" cy="22865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C07C83F0-FC27-43D2-9813-F060C2D9E7A0}" type="datetime1">
              <a:rPr lang="tr-TR" smtClean="0"/>
              <a:pPr/>
              <a:t>02.05.2024</a:t>
            </a:fld>
            <a:endParaRPr lang="tr-TR"/>
          </a:p>
        </p:txBody>
      </p:sp>
      <p:sp>
        <p:nvSpPr>
          <p:cNvPr id="5" name="Footer Placeholder 4"/>
          <p:cNvSpPr>
            <a:spLocks noGrp="1"/>
          </p:cNvSpPr>
          <p:nvPr>
            <p:ph type="ftr" sz="quarter" idx="3"/>
          </p:nvPr>
        </p:nvSpPr>
        <p:spPr>
          <a:xfrm rot="5400000">
            <a:off x="6233335" y="3263371"/>
            <a:ext cx="3859795" cy="228660"/>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r>
              <a:rPr lang="tr-TR"/>
              <a:t>Kalite bir yaşam tarzıdır.</a:t>
            </a:r>
          </a:p>
        </p:txBody>
      </p:sp>
      <p:sp>
        <p:nvSpPr>
          <p:cNvPr id="6" name="Slide Number Placeholder 5"/>
          <p:cNvSpPr>
            <a:spLocks noGrp="1"/>
          </p:cNvSpPr>
          <p:nvPr>
            <p:ph type="sldNum" sz="quarter" idx="4"/>
          </p:nvPr>
        </p:nvSpPr>
        <p:spPr bwMode="gray">
          <a:xfrm>
            <a:off x="7766431" y="295736"/>
            <a:ext cx="628813" cy="767687"/>
          </a:xfrm>
          <a:prstGeom prst="rect">
            <a:avLst/>
          </a:prstGeom>
        </p:spPr>
        <p:txBody>
          <a:bodyPr vert="horz" lIns="91440" tIns="45720" rIns="91440" bIns="45720" rtlCol="0" anchor="b"/>
          <a:lstStyle>
            <a:lvl1pPr algn="ctr">
              <a:defRPr sz="2801" b="0" i="0">
                <a:solidFill>
                  <a:schemeClr val="tx1">
                    <a:tint val="75000"/>
                  </a:schemeClr>
                </a:solidFill>
              </a:defRPr>
            </a:lvl1pPr>
          </a:lstStyle>
          <a:p>
            <a:fld id="{439F893C-C32F-4835-A1E5-850973405C58}" type="slidenum">
              <a:rPr lang="tr-TR" smtClean="0"/>
              <a:pPr/>
              <a:t>‹#›</a:t>
            </a:fld>
            <a:endParaRPr lang="tr-TR"/>
          </a:p>
        </p:txBody>
      </p:sp>
    </p:spTree>
    <p:extLst>
      <p:ext uri="{BB962C8B-B14F-4D97-AF65-F5344CB8AC3E}">
        <p14:creationId xmlns:p14="http://schemas.microsoft.com/office/powerpoint/2010/main" xmlns="" val="152270087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Lst>
  <p:hf hdr="0" ftr="0" dt="0"/>
  <p:txStyles>
    <p:titleStyle>
      <a:lvl1pPr algn="l" defTabSz="457207"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6" indent="-342906" algn="l" defTabSz="457207"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62" indent="-285755" algn="l" defTabSz="457207"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20"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2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3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14642"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49"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5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6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7" rtl="0" eaLnBrk="1" latinLnBrk="0" hangingPunct="1">
        <a:defRPr sz="1800" kern="1200">
          <a:solidFill>
            <a:schemeClr val="tx1"/>
          </a:solidFill>
          <a:latin typeface="+mn-lt"/>
          <a:ea typeface="+mn-ea"/>
          <a:cs typeface="+mn-cs"/>
        </a:defRPr>
      </a:lvl1pPr>
      <a:lvl2pPr marL="457207" algn="l" defTabSz="457207" rtl="0" eaLnBrk="1" latinLnBrk="0" hangingPunct="1">
        <a:defRPr sz="1800" kern="1200">
          <a:solidFill>
            <a:schemeClr val="tx1"/>
          </a:solidFill>
          <a:latin typeface="+mn-lt"/>
          <a:ea typeface="+mn-ea"/>
          <a:cs typeface="+mn-cs"/>
        </a:defRPr>
      </a:lvl2pPr>
      <a:lvl3pPr marL="914415" algn="l" defTabSz="457207" rtl="0" eaLnBrk="1" latinLnBrk="0" hangingPunct="1">
        <a:defRPr sz="1800" kern="1200">
          <a:solidFill>
            <a:schemeClr val="tx1"/>
          </a:solidFill>
          <a:latin typeface="+mn-lt"/>
          <a:ea typeface="+mn-ea"/>
          <a:cs typeface="+mn-cs"/>
        </a:defRPr>
      </a:lvl3pPr>
      <a:lvl4pPr marL="1371622" algn="l" defTabSz="457207" rtl="0" eaLnBrk="1" latinLnBrk="0" hangingPunct="1">
        <a:defRPr sz="1800" kern="1200">
          <a:solidFill>
            <a:schemeClr val="tx1"/>
          </a:solidFill>
          <a:latin typeface="+mn-lt"/>
          <a:ea typeface="+mn-ea"/>
          <a:cs typeface="+mn-cs"/>
        </a:defRPr>
      </a:lvl4pPr>
      <a:lvl5pPr marL="1828831" algn="l" defTabSz="457207" rtl="0" eaLnBrk="1" latinLnBrk="0" hangingPunct="1">
        <a:defRPr sz="1800" kern="1200">
          <a:solidFill>
            <a:schemeClr val="tx1"/>
          </a:solidFill>
          <a:latin typeface="+mn-lt"/>
          <a:ea typeface="+mn-ea"/>
          <a:cs typeface="+mn-cs"/>
        </a:defRPr>
      </a:lvl5pPr>
      <a:lvl6pPr marL="2286038" algn="l" defTabSz="457207" rtl="0" eaLnBrk="1" latinLnBrk="0" hangingPunct="1">
        <a:defRPr sz="1800" kern="1200">
          <a:solidFill>
            <a:schemeClr val="tx1"/>
          </a:solidFill>
          <a:latin typeface="+mn-lt"/>
          <a:ea typeface="+mn-ea"/>
          <a:cs typeface="+mn-cs"/>
        </a:defRPr>
      </a:lvl6pPr>
      <a:lvl7pPr marL="2743246" algn="l" defTabSz="457207" rtl="0" eaLnBrk="1" latinLnBrk="0" hangingPunct="1">
        <a:defRPr sz="1800" kern="1200">
          <a:solidFill>
            <a:schemeClr val="tx1"/>
          </a:solidFill>
          <a:latin typeface="+mn-lt"/>
          <a:ea typeface="+mn-ea"/>
          <a:cs typeface="+mn-cs"/>
        </a:defRPr>
      </a:lvl7pPr>
      <a:lvl8pPr marL="3200453" algn="l" defTabSz="457207" rtl="0" eaLnBrk="1" latinLnBrk="0" hangingPunct="1">
        <a:defRPr sz="1800" kern="1200">
          <a:solidFill>
            <a:schemeClr val="tx1"/>
          </a:solidFill>
          <a:latin typeface="+mn-lt"/>
          <a:ea typeface="+mn-ea"/>
          <a:cs typeface="+mn-cs"/>
        </a:defRPr>
      </a:lvl8pPr>
      <a:lvl9pPr marL="3657661" algn="l" defTabSz="45720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6.png"/><Relationship Id="rId1" Type="http://schemas.openxmlformats.org/officeDocument/2006/relationships/slideLayout" Target="../slideLayouts/slideLayout1.xml"/><Relationship Id="rId4" Type="http://schemas.openxmlformats.org/officeDocument/2006/relationships/image" Target="../media/image13.jpeg"/></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17.jpeg"/><Relationship Id="rId5" Type="http://schemas.openxmlformats.org/officeDocument/2006/relationships/image" Target="../media/image16.png"/><Relationship Id="rId4" Type="http://schemas.openxmlformats.org/officeDocument/2006/relationships/image" Target="../media/image15.jpeg"/></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2379307" y="5017810"/>
            <a:ext cx="4851918" cy="954107"/>
          </a:xfrm>
          <a:prstGeom prst="rect">
            <a:avLst/>
          </a:prstGeom>
          <a:noFill/>
        </p:spPr>
        <p:txBody>
          <a:bodyPr wrap="square" rtlCol="0">
            <a:spAutoFit/>
          </a:bodyPr>
          <a:lstStyle/>
          <a:p>
            <a:pPr algn="ctr"/>
            <a:r>
              <a:rPr lang="tr-TR" sz="2800" b="1" dirty="0" smtClean="0">
                <a:solidFill>
                  <a:schemeClr val="accent5">
                    <a:lumMod val="50000"/>
                  </a:schemeClr>
                </a:solidFill>
              </a:rPr>
              <a:t>ADALET MESLEK YÜKSEKOKULU</a:t>
            </a:r>
            <a:endParaRPr lang="tr-TR" sz="2800" b="1" dirty="0">
              <a:solidFill>
                <a:schemeClr val="accent5">
                  <a:lumMod val="50000"/>
                </a:schemeClr>
              </a:solidFill>
            </a:endParaRPr>
          </a:p>
          <a:p>
            <a:pPr algn="ctr"/>
            <a:r>
              <a:rPr lang="tr-TR" sz="2800" b="1" dirty="0">
                <a:solidFill>
                  <a:schemeClr val="accent5">
                    <a:lumMod val="50000"/>
                  </a:schemeClr>
                </a:solidFill>
              </a:rPr>
              <a:t>         </a:t>
            </a:r>
          </a:p>
        </p:txBody>
      </p:sp>
      <p:pic>
        <p:nvPicPr>
          <p:cNvPr id="1026" name="Picture 2" descr="https://admin.antalya.edu.tr/files/139/abu-logo-tr-yatay.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419872" y="836712"/>
            <a:ext cx="2376264" cy="504746"/>
          </a:xfrm>
          <a:prstGeom prst="rect">
            <a:avLst/>
          </a:prstGeom>
          <a:noFill/>
          <a:extLst>
            <a:ext uri="{909E8E84-426E-40DD-AFC4-6F175D3DCCD1}">
              <a14:hiddenFill xmlns:a14="http://schemas.microsoft.com/office/drawing/2010/main" xmlns="">
                <a:solidFill>
                  <a:srgbClr val="FFFFFF"/>
                </a:solidFill>
              </a14:hiddenFill>
            </a:ext>
          </a:extLst>
        </p:spPr>
      </p:pic>
      <p:sp>
        <p:nvSpPr>
          <p:cNvPr id="45" name="Metin kutusu 44"/>
          <p:cNvSpPr txBox="1"/>
          <p:nvPr/>
        </p:nvSpPr>
        <p:spPr>
          <a:xfrm>
            <a:off x="330546" y="2410020"/>
            <a:ext cx="8554916" cy="1569660"/>
          </a:xfrm>
          <a:prstGeom prst="rect">
            <a:avLst/>
          </a:prstGeom>
          <a:solidFill>
            <a:schemeClr val="accent6">
              <a:lumMod val="20000"/>
              <a:lumOff val="80000"/>
            </a:schemeClr>
          </a:solidFill>
        </p:spPr>
        <p:txBody>
          <a:bodyPr wrap="square" lIns="91440" tIns="45720" rIns="91440" bIns="45720" rtlCol="0" anchor="t">
            <a:spAutoFit/>
          </a:bodyPr>
          <a:lstStyle/>
          <a:p>
            <a:pPr algn="ctr" defTabSz="457207">
              <a:spcBef>
                <a:spcPct val="0"/>
              </a:spcBef>
            </a:pPr>
            <a:r>
              <a:rPr lang="tr-TR" sz="3200" b="1" spc="50" dirty="0">
                <a:ln w="0"/>
                <a:solidFill>
                  <a:schemeClr val="tx2">
                    <a:lumMod val="50000"/>
                  </a:schemeClr>
                </a:solidFill>
                <a:effectLst>
                  <a:innerShdw blurRad="63500" dist="50800" dir="13500000">
                    <a:srgbClr val="000000">
                      <a:alpha val="50000"/>
                    </a:srgbClr>
                  </a:innerShdw>
                </a:effectLst>
                <a:latin typeface="Calibri"/>
                <a:ea typeface="+mj-ea"/>
                <a:cs typeface="Calibri"/>
              </a:rPr>
              <a:t> </a:t>
            </a:r>
            <a:r>
              <a:rPr lang="tr-TR" sz="3200" b="1" spc="50" dirty="0" smtClean="0">
                <a:ln w="0"/>
                <a:solidFill>
                  <a:schemeClr val="tx2">
                    <a:lumMod val="50000"/>
                  </a:schemeClr>
                </a:solidFill>
                <a:effectLst>
                  <a:innerShdw blurRad="63500" dist="50800" dir="13500000">
                    <a:srgbClr val="000000">
                      <a:alpha val="50000"/>
                    </a:srgbClr>
                  </a:innerShdw>
                </a:effectLst>
                <a:latin typeface="Calibri"/>
                <a:ea typeface="+mj-ea"/>
                <a:cs typeface="Calibri"/>
              </a:rPr>
              <a:t>2024 </a:t>
            </a:r>
            <a:r>
              <a:rPr lang="tr-TR" sz="3200" b="1" spc="50" dirty="0">
                <a:ln w="0"/>
                <a:solidFill>
                  <a:schemeClr val="tx2">
                    <a:lumMod val="50000"/>
                  </a:schemeClr>
                </a:solidFill>
                <a:effectLst>
                  <a:innerShdw blurRad="63500" dist="50800" dir="13500000">
                    <a:srgbClr val="000000">
                      <a:alpha val="50000"/>
                    </a:srgbClr>
                  </a:innerShdw>
                </a:effectLst>
                <a:latin typeface="Calibri"/>
                <a:ea typeface="+mj-ea"/>
                <a:cs typeface="Calibri"/>
              </a:rPr>
              <a:t>YILI </a:t>
            </a:r>
            <a:endParaRPr lang="en-US" sz="3200" b="1" spc="50" dirty="0">
              <a:ln w="0"/>
              <a:solidFill>
                <a:schemeClr val="tx2">
                  <a:lumMod val="50000"/>
                </a:schemeClr>
              </a:solidFill>
              <a:effectLst>
                <a:innerShdw blurRad="63500" dist="50800" dir="13500000">
                  <a:srgbClr val="000000">
                    <a:alpha val="50000"/>
                  </a:srgbClr>
                </a:innerShdw>
              </a:effectLst>
              <a:latin typeface="Calibri"/>
              <a:ea typeface="+mj-ea"/>
              <a:cs typeface="Calibri"/>
            </a:endParaRPr>
          </a:p>
          <a:p>
            <a:pPr algn="ctr" defTabSz="457207">
              <a:spcBef>
                <a:spcPct val="0"/>
              </a:spcBef>
            </a:pPr>
            <a:r>
              <a:rPr lang="tr-TR" sz="3200" b="1" spc="50" dirty="0">
                <a:ln w="0"/>
                <a:solidFill>
                  <a:schemeClr val="tx2">
                    <a:lumMod val="50000"/>
                  </a:schemeClr>
                </a:solidFill>
                <a:effectLst>
                  <a:innerShdw blurRad="63500" dist="50800" dir="13500000">
                    <a:srgbClr val="000000">
                      <a:alpha val="50000"/>
                    </a:srgbClr>
                  </a:innerShdw>
                </a:effectLst>
                <a:latin typeface="Calibri"/>
                <a:ea typeface="+mj-ea"/>
                <a:cs typeface="Calibri"/>
              </a:rPr>
              <a:t>YÖNETİMİN GÖZDEN GEÇİRME TOPLANTISI </a:t>
            </a:r>
          </a:p>
          <a:p>
            <a:pPr algn="ctr" defTabSz="457207">
              <a:spcBef>
                <a:spcPct val="0"/>
              </a:spcBef>
            </a:pPr>
            <a:r>
              <a:rPr lang="tr-TR" sz="3200" b="1" spc="50" dirty="0">
                <a:ln w="0"/>
                <a:solidFill>
                  <a:schemeClr val="tx2">
                    <a:lumMod val="50000"/>
                  </a:schemeClr>
                </a:solidFill>
                <a:effectLst>
                  <a:innerShdw blurRad="63500" dist="50800" dir="13500000">
                    <a:srgbClr val="000000">
                      <a:alpha val="50000"/>
                    </a:srgbClr>
                  </a:innerShdw>
                </a:effectLst>
                <a:latin typeface="Calibri"/>
                <a:ea typeface="+mj-ea"/>
                <a:cs typeface="Calibri"/>
              </a:rPr>
              <a:t>(YGG) </a:t>
            </a:r>
            <a:endParaRPr lang="en-US" sz="3200" b="1" spc="50" dirty="0">
              <a:ln w="0"/>
              <a:solidFill>
                <a:schemeClr val="tx2">
                  <a:lumMod val="50000"/>
                </a:schemeClr>
              </a:solidFill>
              <a:effectLst>
                <a:innerShdw blurRad="63500" dist="50800" dir="13500000">
                  <a:srgbClr val="000000">
                    <a:alpha val="50000"/>
                  </a:srgbClr>
                </a:innerShdw>
              </a:effectLst>
              <a:ea typeface="+mj-ea"/>
              <a:cs typeface="Calibri" panose="020F0502020204030204"/>
            </a:endParaRPr>
          </a:p>
        </p:txBody>
      </p:sp>
    </p:spTree>
    <p:extLst>
      <p:ext uri="{BB962C8B-B14F-4D97-AF65-F5344CB8AC3E}">
        <p14:creationId xmlns:p14="http://schemas.microsoft.com/office/powerpoint/2010/main" xmlns="" val="10576697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Metin kutusu 4">
            <a:extLst>
              <a:ext uri="{FF2B5EF4-FFF2-40B4-BE49-F238E27FC236}">
                <a16:creationId xmlns:a16="http://schemas.microsoft.com/office/drawing/2014/main" xmlns="" id="{0983FF85-6A31-41EA-A11A-D71214CBEB4E}"/>
              </a:ext>
            </a:extLst>
          </p:cNvPr>
          <p:cNvSpPr txBox="1"/>
          <p:nvPr/>
        </p:nvSpPr>
        <p:spPr>
          <a:xfrm>
            <a:off x="823765" y="476672"/>
            <a:ext cx="7321964" cy="1384995"/>
          </a:xfrm>
          <a:prstGeom prst="rect">
            <a:avLst/>
          </a:prstGeom>
          <a:noFill/>
        </p:spPr>
        <p:txBody>
          <a:bodyPr wrap="square" lIns="91440" tIns="45720" rIns="91440" bIns="45720" rtlCol="0" anchor="t">
            <a:spAutoFit/>
          </a:bodyPr>
          <a:lstStyle/>
          <a:p>
            <a:pPr algn="ctr"/>
            <a:r>
              <a:rPr lang="tr-TR" sz="2800" b="1" dirty="0">
                <a:solidFill>
                  <a:schemeClr val="accent6"/>
                </a:solidFill>
                <a:effectLst>
                  <a:outerShdw blurRad="38100" dist="38100" dir="2700000" algn="tl">
                    <a:srgbClr val="000000">
                      <a:alpha val="43137"/>
                    </a:srgbClr>
                  </a:outerShdw>
                </a:effectLst>
              </a:rPr>
              <a:t>PAYDAŞ GERİBİLDİRİMLERİ</a:t>
            </a:r>
          </a:p>
          <a:p>
            <a:pPr algn="ctr"/>
            <a:r>
              <a:rPr lang="tr-TR" sz="2800" b="1" dirty="0">
                <a:solidFill>
                  <a:schemeClr val="accent6"/>
                </a:solidFill>
                <a:effectLst>
                  <a:outerShdw blurRad="38100" dist="38100" dir="2700000" algn="tl">
                    <a:srgbClr val="000000">
                      <a:alpha val="43137"/>
                    </a:srgbClr>
                  </a:outerShdw>
                </a:effectLst>
              </a:rPr>
              <a:t>(HAYATA GEÇİRİLEN ÖNERİLER ve AKSİYON ALINAN ŞİKAYETLER)</a:t>
            </a:r>
            <a:endParaRPr lang="en-US" sz="2800" dirty="0">
              <a:solidFill>
                <a:schemeClr val="accent6"/>
              </a:solidFill>
              <a:cs typeface="Calibri" panose="020F0502020204030204"/>
            </a:endParaRPr>
          </a:p>
        </p:txBody>
      </p:sp>
      <p:pic>
        <p:nvPicPr>
          <p:cNvPr id="4" name="Picture 2" descr="https://admin.antalya.edu.tr/files/139/abu-logo-tr-yatay.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51520" y="476672"/>
            <a:ext cx="1512168" cy="321202"/>
          </a:xfrm>
          <a:prstGeom prst="rect">
            <a:avLst/>
          </a:prstGeom>
          <a:noFill/>
          <a:extLst>
            <a:ext uri="{909E8E84-426E-40DD-AFC4-6F175D3DCCD1}">
              <a14:hiddenFill xmlns:a14="http://schemas.microsoft.com/office/drawing/2010/main" xmlns="">
                <a:solidFill>
                  <a:srgbClr val="FFFFFF"/>
                </a:solidFill>
              </a14:hiddenFill>
            </a:ext>
          </a:extLst>
        </p:spPr>
      </p:pic>
      <p:graphicFrame>
        <p:nvGraphicFramePr>
          <p:cNvPr id="9" name="Tablo 8">
            <a:extLst>
              <a:ext uri="{FF2B5EF4-FFF2-40B4-BE49-F238E27FC236}">
                <a16:creationId xmlns:a16="http://schemas.microsoft.com/office/drawing/2014/main" xmlns="" id="{400F1050-5732-4B60-86BA-E121C706FD69}"/>
              </a:ext>
            </a:extLst>
          </p:cNvPr>
          <p:cNvGraphicFramePr>
            <a:graphicFrameLocks noGrp="1"/>
          </p:cNvGraphicFramePr>
          <p:nvPr>
            <p:extLst>
              <p:ext uri="{D42A27DB-BD31-4B8C-83A1-F6EECF244321}">
                <p14:modId xmlns:p14="http://schemas.microsoft.com/office/powerpoint/2010/main" xmlns="" val="1555090715"/>
              </p:ext>
            </p:extLst>
          </p:nvPr>
        </p:nvGraphicFramePr>
        <p:xfrm>
          <a:off x="1326229" y="2624537"/>
          <a:ext cx="6317036" cy="3057308"/>
        </p:xfrm>
        <a:graphic>
          <a:graphicData uri="http://schemas.openxmlformats.org/drawingml/2006/table">
            <a:tbl>
              <a:tblPr/>
              <a:tblGrid>
                <a:gridCol w="2022222">
                  <a:extLst>
                    <a:ext uri="{9D8B030D-6E8A-4147-A177-3AD203B41FA5}">
                      <a16:colId xmlns:a16="http://schemas.microsoft.com/office/drawing/2014/main" xmlns="" val="3918363564"/>
                    </a:ext>
                  </a:extLst>
                </a:gridCol>
                <a:gridCol w="2138994">
                  <a:extLst>
                    <a:ext uri="{9D8B030D-6E8A-4147-A177-3AD203B41FA5}">
                      <a16:colId xmlns:a16="http://schemas.microsoft.com/office/drawing/2014/main" xmlns="" val="1683979601"/>
                    </a:ext>
                  </a:extLst>
                </a:gridCol>
                <a:gridCol w="2155820">
                  <a:extLst>
                    <a:ext uri="{9D8B030D-6E8A-4147-A177-3AD203B41FA5}">
                      <a16:colId xmlns:a16="http://schemas.microsoft.com/office/drawing/2014/main" xmlns="" val="2592459544"/>
                    </a:ext>
                  </a:extLst>
                </a:gridCol>
              </a:tblGrid>
              <a:tr h="1101437">
                <a:tc>
                  <a:txBody>
                    <a:bodyPr/>
                    <a:lstStyle/>
                    <a:p>
                      <a:pPr algn="ctr" fontAlgn="ctr"/>
                      <a:r>
                        <a:rPr lang="tr-TR" sz="1200" b="1" i="0" u="none" strike="noStrike" dirty="0">
                          <a:solidFill>
                            <a:srgbClr val="000000"/>
                          </a:solidFill>
                          <a:effectLst/>
                          <a:latin typeface="Calibri" panose="020F0502020204030204" pitchFamily="34" charset="0"/>
                        </a:rPr>
                        <a:t>KONUSU</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141312"/>
                      </a:solidFill>
                      <a:prstDash val="solid"/>
                      <a:round/>
                      <a:headEnd type="none" w="med" len="med"/>
                      <a:tailEnd type="none" w="med" len="med"/>
                    </a:lnB>
                  </a:tcPr>
                </a:tc>
                <a:tc>
                  <a:txBody>
                    <a:bodyPr/>
                    <a:lstStyle/>
                    <a:p>
                      <a:pPr algn="ctr" fontAlgn="ctr"/>
                      <a:r>
                        <a:rPr lang="tr-TR" sz="1200" b="1" i="0" u="none" strike="noStrike" dirty="0">
                          <a:solidFill>
                            <a:srgbClr val="000000"/>
                          </a:solidFill>
                          <a:effectLst/>
                          <a:latin typeface="Calibri" panose="020F0502020204030204" pitchFamily="34" charset="0"/>
                        </a:rPr>
                        <a:t>ÇÖZÜM</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1" i="0" u="none" strike="noStrike" dirty="0">
                          <a:solidFill>
                            <a:srgbClr val="000000"/>
                          </a:solidFill>
                          <a:effectLst/>
                          <a:latin typeface="Calibri" panose="020F0502020204030204" pitchFamily="34" charset="0"/>
                        </a:rPr>
                        <a:t>SONUÇ</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080355102"/>
                  </a:ext>
                </a:extLst>
              </a:tr>
              <a:tr h="651957">
                <a:tc>
                  <a:txBody>
                    <a:bodyPr/>
                    <a:lstStyle/>
                    <a:p>
                      <a:pPr algn="ctr" fontAlgn="ctr"/>
                      <a:r>
                        <a:rPr lang="tr-TR" sz="400" b="0" i="0" u="none" strike="noStrike">
                          <a:solidFill>
                            <a:srgbClr val="000000"/>
                          </a:solidFill>
                          <a:effectLst/>
                          <a:latin typeface="Calibri" panose="020F0502020204030204" pitchFamily="34" charset="0"/>
                        </a:rPr>
                        <a:t> </a:t>
                      </a: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400" b="0" i="0" u="none" strike="noStrike">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3563968908"/>
                  </a:ext>
                </a:extLst>
              </a:tr>
              <a:tr h="651957">
                <a:tc>
                  <a:txBody>
                    <a:bodyPr/>
                    <a:lstStyle/>
                    <a:p>
                      <a:pPr algn="ctr" fontAlgn="ctr"/>
                      <a:r>
                        <a:rPr lang="tr-TR" sz="400" b="0" i="0" u="none" strike="noStrike">
                          <a:solidFill>
                            <a:srgbClr val="000000"/>
                          </a:solidFill>
                          <a:effectLst/>
                          <a:latin typeface="Calibri" panose="020F0502020204030204" pitchFamily="34" charset="0"/>
                        </a:rPr>
                        <a:t> </a:t>
                      </a: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400" b="0" i="0" u="none" strike="noStrike">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3815462751"/>
                  </a:ext>
                </a:extLst>
              </a:tr>
              <a:tr h="651957">
                <a:tc>
                  <a:txBody>
                    <a:bodyPr/>
                    <a:lstStyle/>
                    <a:p>
                      <a:pPr algn="ctr" fontAlgn="ctr"/>
                      <a:r>
                        <a:rPr lang="tr-TR" sz="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782415262"/>
                  </a:ext>
                </a:extLst>
              </a:tr>
            </a:tbl>
          </a:graphicData>
        </a:graphic>
      </p:graphicFrame>
      <p:sp>
        <p:nvSpPr>
          <p:cNvPr id="5" name="4 Metin kutusu"/>
          <p:cNvSpPr txBox="1"/>
          <p:nvPr/>
        </p:nvSpPr>
        <p:spPr>
          <a:xfrm>
            <a:off x="1875453" y="5924939"/>
            <a:ext cx="5374432" cy="646331"/>
          </a:xfrm>
          <a:prstGeom prst="rect">
            <a:avLst/>
          </a:prstGeom>
          <a:noFill/>
        </p:spPr>
        <p:txBody>
          <a:bodyPr wrap="square" rtlCol="0">
            <a:spAutoFit/>
          </a:bodyPr>
          <a:lstStyle/>
          <a:p>
            <a:pPr algn="ctr"/>
            <a:r>
              <a:rPr lang="tr-TR" dirty="0" smtClean="0">
                <a:solidFill>
                  <a:srgbClr val="020424"/>
                </a:solidFill>
              </a:rPr>
              <a:t>Şikayet Yönetim Sisteminde Şikayetimiz ve buna dayalı aksiyonumuz Bulunmamaktadır.</a:t>
            </a:r>
            <a:endParaRPr lang="tr-TR" dirty="0">
              <a:solidFill>
                <a:srgbClr val="020424"/>
              </a:solidFill>
            </a:endParaRPr>
          </a:p>
        </p:txBody>
      </p:sp>
    </p:spTree>
    <p:extLst>
      <p:ext uri="{BB962C8B-B14F-4D97-AF65-F5344CB8AC3E}">
        <p14:creationId xmlns:p14="http://schemas.microsoft.com/office/powerpoint/2010/main" xmlns="" val="38059390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1694291" y="481299"/>
            <a:ext cx="5976664" cy="648072"/>
          </a:xfrm>
          <a:prstGeom prst="rect">
            <a:avLst/>
          </a:prstGeom>
          <a:noFill/>
        </p:spPr>
        <p:txBody>
          <a:bodyPr vert="horz" lIns="91440" tIns="45720" rIns="91440" bIns="45720" rtlCol="0" anchor="ctr">
            <a:noAutofit/>
          </a:bodyPr>
          <a:lstStyle/>
          <a:p>
            <a:pPr algn="ctr">
              <a:lnSpc>
                <a:spcPct val="90000"/>
              </a:lnSpc>
              <a:spcBef>
                <a:spcPct val="0"/>
              </a:spcBef>
              <a:spcAft>
                <a:spcPts val="600"/>
              </a:spcAft>
            </a:pPr>
            <a:r>
              <a:rPr lang="en-US" sz="2800" b="1" kern="1200" dirty="0">
                <a:solidFill>
                  <a:schemeClr val="accent6"/>
                </a:solidFill>
                <a:effectLst>
                  <a:outerShdw blurRad="38100" dist="38100" dir="2700000" algn="tl">
                    <a:srgbClr val="000000">
                      <a:alpha val="43137"/>
                    </a:srgbClr>
                  </a:outerShdw>
                </a:effectLst>
                <a:ea typeface="+mj-ea"/>
                <a:cs typeface="+mj-cs"/>
              </a:rPr>
              <a:t>DÜZELTİCİ</a:t>
            </a:r>
            <a:r>
              <a:rPr lang="tr-TR" sz="2800" b="1" kern="1200" dirty="0">
                <a:solidFill>
                  <a:schemeClr val="accent6"/>
                </a:solidFill>
                <a:effectLst>
                  <a:outerShdw blurRad="38100" dist="38100" dir="2700000" algn="tl">
                    <a:srgbClr val="000000">
                      <a:alpha val="43137"/>
                    </a:srgbClr>
                  </a:outerShdw>
                </a:effectLst>
                <a:ea typeface="+mj-ea"/>
                <a:cs typeface="+mj-cs"/>
              </a:rPr>
              <a:t>-ÖNLEYİCİ</a:t>
            </a:r>
            <a:r>
              <a:rPr lang="en-US" sz="2800" b="1" kern="1200" dirty="0">
                <a:solidFill>
                  <a:schemeClr val="accent6"/>
                </a:solidFill>
                <a:effectLst>
                  <a:outerShdw blurRad="38100" dist="38100" dir="2700000" algn="tl">
                    <a:srgbClr val="000000">
                      <a:alpha val="43137"/>
                    </a:srgbClr>
                  </a:outerShdw>
                </a:effectLst>
                <a:ea typeface="+mj-ea"/>
                <a:cs typeface="+mj-cs"/>
              </a:rPr>
              <a:t> FAALİYETLER</a:t>
            </a:r>
          </a:p>
        </p:txBody>
      </p:sp>
      <p:pic>
        <p:nvPicPr>
          <p:cNvPr id="4" name="Picture 2" descr="https://admin.antalya.edu.tr/files/139/abu-logo-tr-yatay.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23528" y="244063"/>
            <a:ext cx="1512168" cy="321202"/>
          </a:xfrm>
          <a:prstGeom prst="rect">
            <a:avLst/>
          </a:prstGeom>
          <a:noFill/>
          <a:extLst>
            <a:ext uri="{909E8E84-426E-40DD-AFC4-6F175D3DCCD1}">
              <a14:hiddenFill xmlns:a14="http://schemas.microsoft.com/office/drawing/2010/main" xmlns="">
                <a:solidFill>
                  <a:srgbClr val="FFFFFF"/>
                </a:solidFill>
              </a14:hiddenFill>
            </a:ext>
          </a:extLst>
        </p:spPr>
      </p:pic>
      <p:graphicFrame>
        <p:nvGraphicFramePr>
          <p:cNvPr id="7" name="Tablo 6"/>
          <p:cNvGraphicFramePr>
            <a:graphicFrameLocks noGrp="1"/>
          </p:cNvGraphicFramePr>
          <p:nvPr>
            <p:extLst>
              <p:ext uri="{D42A27DB-BD31-4B8C-83A1-F6EECF244321}">
                <p14:modId xmlns:p14="http://schemas.microsoft.com/office/powerpoint/2010/main" xmlns="" val="1478872547"/>
              </p:ext>
            </p:extLst>
          </p:nvPr>
        </p:nvGraphicFramePr>
        <p:xfrm>
          <a:off x="470388" y="1885208"/>
          <a:ext cx="8203223" cy="1483360"/>
        </p:xfrm>
        <a:graphic>
          <a:graphicData uri="http://schemas.openxmlformats.org/drawingml/2006/table">
            <a:tbl>
              <a:tblPr firstRow="1" bandRow="1">
                <a:tableStyleId>{08FB837D-C827-4EFA-A057-4D05807E0F7C}</a:tableStyleId>
              </a:tblPr>
              <a:tblGrid>
                <a:gridCol w="2971801">
                  <a:extLst>
                    <a:ext uri="{9D8B030D-6E8A-4147-A177-3AD203B41FA5}">
                      <a16:colId xmlns:a16="http://schemas.microsoft.com/office/drawing/2014/main" xmlns="" val="3521804200"/>
                    </a:ext>
                  </a:extLst>
                </a:gridCol>
                <a:gridCol w="5231422">
                  <a:extLst>
                    <a:ext uri="{9D8B030D-6E8A-4147-A177-3AD203B41FA5}">
                      <a16:colId xmlns:a16="http://schemas.microsoft.com/office/drawing/2014/main" xmlns="" val="2784112581"/>
                    </a:ext>
                  </a:extLst>
                </a:gridCol>
              </a:tblGrid>
              <a:tr h="370840">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dirty="0">
                          <a:solidFill>
                            <a:srgbClr val="0C0D0D"/>
                          </a:solidFill>
                        </a:rPr>
                        <a:t>Bulgu (DF</a:t>
                      </a:r>
                      <a:r>
                        <a:rPr lang="tr-TR" baseline="0" dirty="0">
                          <a:solidFill>
                            <a:srgbClr val="0C0D0D"/>
                          </a:solidFill>
                        </a:rPr>
                        <a:t>) </a:t>
                      </a:r>
                      <a:r>
                        <a:rPr lang="tr-TR" dirty="0">
                          <a:solidFill>
                            <a:srgbClr val="0C0D0D"/>
                          </a:solidFill>
                        </a:rPr>
                        <a:t>Tanımı </a:t>
                      </a:r>
                      <a:r>
                        <a:rPr lang="tr-TR" baseline="0" dirty="0">
                          <a:solidFill>
                            <a:srgbClr val="0C0D0D"/>
                          </a:solidFill>
                        </a:rPr>
                        <a:t>:….</a:t>
                      </a:r>
                      <a:endParaRPr lang="tr-TR" dirty="0">
                        <a:solidFill>
                          <a:srgbClr val="0C0D0D"/>
                        </a:solidFill>
                      </a:endParaRPr>
                    </a:p>
                  </a:txBody>
                  <a:tcPr>
                    <a:solidFill>
                      <a:schemeClr val="accent6">
                        <a:lumMod val="20000"/>
                        <a:lumOff val="80000"/>
                      </a:schemeClr>
                    </a:solidFill>
                  </a:tcPr>
                </a:tc>
                <a:tc>
                  <a:txBody>
                    <a:bodyPr/>
                    <a:lstStyle/>
                    <a:p>
                      <a:endParaRPr lang="tr-TR" dirty="0">
                        <a:solidFill>
                          <a:srgbClr val="0C0D0D"/>
                        </a:solidFill>
                      </a:endParaRPr>
                    </a:p>
                  </a:txBody>
                  <a:tcPr>
                    <a:solidFill>
                      <a:schemeClr val="accent6">
                        <a:lumMod val="20000"/>
                        <a:lumOff val="80000"/>
                      </a:schemeClr>
                    </a:solidFill>
                  </a:tcPr>
                </a:tc>
                <a:extLst>
                  <a:ext uri="{0D108BD9-81ED-4DB2-BD59-A6C34878D82A}">
                    <a16:rowId xmlns:a16="http://schemas.microsoft.com/office/drawing/2014/main" xmlns="" val="2463863686"/>
                  </a:ext>
                </a:extLst>
              </a:tr>
              <a:tr h="370840">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dirty="0">
                          <a:solidFill>
                            <a:srgbClr val="0C0D0D"/>
                          </a:solidFill>
                        </a:rPr>
                        <a:t>Termin Tarihi</a:t>
                      </a:r>
                      <a:r>
                        <a:rPr lang="tr-TR" baseline="0" dirty="0">
                          <a:solidFill>
                            <a:srgbClr val="0C0D0D"/>
                          </a:solidFill>
                        </a:rPr>
                        <a:t> : ….</a:t>
                      </a:r>
                      <a:endParaRPr lang="tr-TR" dirty="0">
                        <a:solidFill>
                          <a:srgbClr val="0C0D0D"/>
                        </a:solidFill>
                      </a:endParaRPr>
                    </a:p>
                  </a:txBody>
                  <a:tcPr>
                    <a:solidFill>
                      <a:schemeClr val="accent6">
                        <a:lumMod val="20000"/>
                        <a:lumOff val="80000"/>
                      </a:schemeClr>
                    </a:solidFill>
                  </a:tcPr>
                </a:tc>
                <a:tc>
                  <a:txBody>
                    <a:bodyPr/>
                    <a:lstStyle/>
                    <a:p>
                      <a:endParaRPr lang="tr-TR" dirty="0">
                        <a:solidFill>
                          <a:srgbClr val="0C0D0D"/>
                        </a:solidFill>
                      </a:endParaRPr>
                    </a:p>
                  </a:txBody>
                  <a:tcPr>
                    <a:solidFill>
                      <a:schemeClr val="accent6">
                        <a:lumMod val="20000"/>
                        <a:lumOff val="80000"/>
                      </a:schemeClr>
                    </a:solidFill>
                  </a:tcPr>
                </a:tc>
                <a:extLst>
                  <a:ext uri="{0D108BD9-81ED-4DB2-BD59-A6C34878D82A}">
                    <a16:rowId xmlns:a16="http://schemas.microsoft.com/office/drawing/2014/main" xmlns="" val="3702495391"/>
                  </a:ext>
                </a:extLst>
              </a:tr>
              <a:tr h="370840">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dirty="0">
                          <a:solidFill>
                            <a:srgbClr val="0C0D0D"/>
                          </a:solidFill>
                        </a:rPr>
                        <a:t>Yapılan Geçici</a:t>
                      </a:r>
                      <a:r>
                        <a:rPr lang="tr-TR" baseline="0" dirty="0">
                          <a:solidFill>
                            <a:srgbClr val="0C0D0D"/>
                          </a:solidFill>
                        </a:rPr>
                        <a:t> Faaliyet :….</a:t>
                      </a:r>
                      <a:endParaRPr lang="tr-TR" dirty="0">
                        <a:solidFill>
                          <a:srgbClr val="0C0D0D"/>
                        </a:solidFill>
                      </a:endParaRPr>
                    </a:p>
                  </a:txBody>
                  <a:tcPr>
                    <a:solidFill>
                      <a:schemeClr val="accent6">
                        <a:lumMod val="20000"/>
                        <a:lumOff val="80000"/>
                      </a:schemeClr>
                    </a:solidFill>
                  </a:tcPr>
                </a:tc>
                <a:tc>
                  <a:txBody>
                    <a:bodyPr/>
                    <a:lstStyle/>
                    <a:p>
                      <a:endParaRPr lang="tr-TR" dirty="0">
                        <a:solidFill>
                          <a:srgbClr val="0C0D0D"/>
                        </a:solidFill>
                      </a:endParaRPr>
                    </a:p>
                  </a:txBody>
                  <a:tcPr>
                    <a:solidFill>
                      <a:schemeClr val="accent6">
                        <a:lumMod val="20000"/>
                        <a:lumOff val="80000"/>
                      </a:schemeClr>
                    </a:solidFill>
                  </a:tcPr>
                </a:tc>
                <a:extLst>
                  <a:ext uri="{0D108BD9-81ED-4DB2-BD59-A6C34878D82A}">
                    <a16:rowId xmlns:a16="http://schemas.microsoft.com/office/drawing/2014/main" xmlns="" val="2571400847"/>
                  </a:ext>
                </a:extLst>
              </a:tr>
              <a:tr h="370840">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dirty="0">
                          <a:solidFill>
                            <a:srgbClr val="0C0D0D"/>
                          </a:solidFill>
                        </a:rPr>
                        <a:t>Yapılan Kalıcı</a:t>
                      </a:r>
                      <a:r>
                        <a:rPr lang="tr-TR" baseline="0" dirty="0">
                          <a:solidFill>
                            <a:srgbClr val="0C0D0D"/>
                          </a:solidFill>
                        </a:rPr>
                        <a:t> Faaliyet :…..</a:t>
                      </a:r>
                      <a:endParaRPr lang="tr-TR" dirty="0">
                        <a:solidFill>
                          <a:srgbClr val="0C0D0D"/>
                        </a:solidFill>
                      </a:endParaRPr>
                    </a:p>
                  </a:txBody>
                  <a:tcPr>
                    <a:solidFill>
                      <a:schemeClr val="accent6">
                        <a:lumMod val="20000"/>
                        <a:lumOff val="80000"/>
                      </a:schemeClr>
                    </a:solidFill>
                  </a:tcPr>
                </a:tc>
                <a:tc>
                  <a:txBody>
                    <a:bodyPr/>
                    <a:lstStyle/>
                    <a:p>
                      <a:endParaRPr lang="tr-TR" dirty="0">
                        <a:solidFill>
                          <a:srgbClr val="0C0D0D"/>
                        </a:solidFill>
                      </a:endParaRPr>
                    </a:p>
                  </a:txBody>
                  <a:tcPr>
                    <a:solidFill>
                      <a:schemeClr val="accent6">
                        <a:lumMod val="20000"/>
                        <a:lumOff val="80000"/>
                      </a:schemeClr>
                    </a:solidFill>
                  </a:tcPr>
                </a:tc>
                <a:extLst>
                  <a:ext uri="{0D108BD9-81ED-4DB2-BD59-A6C34878D82A}">
                    <a16:rowId xmlns:a16="http://schemas.microsoft.com/office/drawing/2014/main" xmlns="" val="3006109038"/>
                  </a:ext>
                </a:extLst>
              </a:tr>
            </a:tbl>
          </a:graphicData>
        </a:graphic>
      </p:graphicFrame>
      <p:graphicFrame>
        <p:nvGraphicFramePr>
          <p:cNvPr id="6" name="Tablo 5">
            <a:extLst>
              <a:ext uri="{FF2B5EF4-FFF2-40B4-BE49-F238E27FC236}">
                <a16:creationId xmlns:a16="http://schemas.microsoft.com/office/drawing/2014/main" xmlns="" id="{358F49DB-67A9-4A30-AB61-0A5CA1A55F41}"/>
              </a:ext>
            </a:extLst>
          </p:cNvPr>
          <p:cNvGraphicFramePr>
            <a:graphicFrameLocks noGrp="1"/>
          </p:cNvGraphicFramePr>
          <p:nvPr>
            <p:extLst>
              <p:ext uri="{D42A27DB-BD31-4B8C-83A1-F6EECF244321}">
                <p14:modId xmlns:p14="http://schemas.microsoft.com/office/powerpoint/2010/main" xmlns="" val="610841331"/>
              </p:ext>
            </p:extLst>
          </p:nvPr>
        </p:nvGraphicFramePr>
        <p:xfrm>
          <a:off x="470388" y="3467849"/>
          <a:ext cx="8203223" cy="1483360"/>
        </p:xfrm>
        <a:graphic>
          <a:graphicData uri="http://schemas.openxmlformats.org/drawingml/2006/table">
            <a:tbl>
              <a:tblPr firstRow="1" bandRow="1">
                <a:tableStyleId>{08FB837D-C827-4EFA-A057-4D05807E0F7C}</a:tableStyleId>
              </a:tblPr>
              <a:tblGrid>
                <a:gridCol w="2971801">
                  <a:extLst>
                    <a:ext uri="{9D8B030D-6E8A-4147-A177-3AD203B41FA5}">
                      <a16:colId xmlns:a16="http://schemas.microsoft.com/office/drawing/2014/main" xmlns="" val="3521804200"/>
                    </a:ext>
                  </a:extLst>
                </a:gridCol>
                <a:gridCol w="5231422">
                  <a:extLst>
                    <a:ext uri="{9D8B030D-6E8A-4147-A177-3AD203B41FA5}">
                      <a16:colId xmlns:a16="http://schemas.microsoft.com/office/drawing/2014/main" xmlns="" val="2784112581"/>
                    </a:ext>
                  </a:extLst>
                </a:gridCol>
              </a:tblGrid>
              <a:tr h="370840">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dirty="0">
                          <a:solidFill>
                            <a:srgbClr val="0C0D0D"/>
                          </a:solidFill>
                        </a:rPr>
                        <a:t>Bulgu (DF</a:t>
                      </a:r>
                      <a:r>
                        <a:rPr lang="tr-TR" baseline="0" dirty="0">
                          <a:solidFill>
                            <a:srgbClr val="0C0D0D"/>
                          </a:solidFill>
                        </a:rPr>
                        <a:t>) </a:t>
                      </a:r>
                      <a:r>
                        <a:rPr lang="tr-TR" dirty="0">
                          <a:solidFill>
                            <a:srgbClr val="0C0D0D"/>
                          </a:solidFill>
                        </a:rPr>
                        <a:t>Tanımı </a:t>
                      </a:r>
                      <a:r>
                        <a:rPr lang="tr-TR" baseline="0" dirty="0">
                          <a:solidFill>
                            <a:srgbClr val="0C0D0D"/>
                          </a:solidFill>
                        </a:rPr>
                        <a:t>:….</a:t>
                      </a:r>
                      <a:endParaRPr lang="tr-TR" dirty="0">
                        <a:solidFill>
                          <a:srgbClr val="0C0D0D"/>
                        </a:solidFill>
                      </a:endParaRPr>
                    </a:p>
                  </a:txBody>
                  <a:tcPr>
                    <a:solidFill>
                      <a:schemeClr val="accent6">
                        <a:lumMod val="20000"/>
                        <a:lumOff val="80000"/>
                      </a:schemeClr>
                    </a:solidFill>
                  </a:tcPr>
                </a:tc>
                <a:tc>
                  <a:txBody>
                    <a:bodyPr/>
                    <a:lstStyle/>
                    <a:p>
                      <a:endParaRPr lang="tr-TR" dirty="0">
                        <a:solidFill>
                          <a:srgbClr val="0C0D0D"/>
                        </a:solidFill>
                      </a:endParaRPr>
                    </a:p>
                  </a:txBody>
                  <a:tcPr>
                    <a:solidFill>
                      <a:schemeClr val="accent6">
                        <a:lumMod val="20000"/>
                        <a:lumOff val="80000"/>
                      </a:schemeClr>
                    </a:solidFill>
                  </a:tcPr>
                </a:tc>
                <a:extLst>
                  <a:ext uri="{0D108BD9-81ED-4DB2-BD59-A6C34878D82A}">
                    <a16:rowId xmlns:a16="http://schemas.microsoft.com/office/drawing/2014/main" xmlns="" val="2463863686"/>
                  </a:ext>
                </a:extLst>
              </a:tr>
              <a:tr h="370840">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dirty="0">
                          <a:solidFill>
                            <a:srgbClr val="0C0D0D"/>
                          </a:solidFill>
                        </a:rPr>
                        <a:t>Termin Tarihi</a:t>
                      </a:r>
                      <a:r>
                        <a:rPr lang="tr-TR" baseline="0" dirty="0">
                          <a:solidFill>
                            <a:srgbClr val="0C0D0D"/>
                          </a:solidFill>
                        </a:rPr>
                        <a:t> : ….</a:t>
                      </a:r>
                      <a:endParaRPr lang="tr-TR" dirty="0">
                        <a:solidFill>
                          <a:srgbClr val="0C0D0D"/>
                        </a:solidFill>
                      </a:endParaRPr>
                    </a:p>
                  </a:txBody>
                  <a:tcPr>
                    <a:solidFill>
                      <a:schemeClr val="accent6">
                        <a:lumMod val="20000"/>
                        <a:lumOff val="80000"/>
                      </a:schemeClr>
                    </a:solidFill>
                  </a:tcPr>
                </a:tc>
                <a:tc>
                  <a:txBody>
                    <a:bodyPr/>
                    <a:lstStyle/>
                    <a:p>
                      <a:endParaRPr lang="tr-TR" dirty="0">
                        <a:solidFill>
                          <a:srgbClr val="0C0D0D"/>
                        </a:solidFill>
                      </a:endParaRPr>
                    </a:p>
                  </a:txBody>
                  <a:tcPr>
                    <a:solidFill>
                      <a:schemeClr val="accent6">
                        <a:lumMod val="20000"/>
                        <a:lumOff val="80000"/>
                      </a:schemeClr>
                    </a:solidFill>
                  </a:tcPr>
                </a:tc>
                <a:extLst>
                  <a:ext uri="{0D108BD9-81ED-4DB2-BD59-A6C34878D82A}">
                    <a16:rowId xmlns:a16="http://schemas.microsoft.com/office/drawing/2014/main" xmlns="" val="3702495391"/>
                  </a:ext>
                </a:extLst>
              </a:tr>
              <a:tr h="370840">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dirty="0">
                          <a:solidFill>
                            <a:srgbClr val="0C0D0D"/>
                          </a:solidFill>
                        </a:rPr>
                        <a:t>Yapılan Geçici</a:t>
                      </a:r>
                      <a:r>
                        <a:rPr lang="tr-TR" baseline="0" dirty="0">
                          <a:solidFill>
                            <a:srgbClr val="0C0D0D"/>
                          </a:solidFill>
                        </a:rPr>
                        <a:t> Faaliyet :….</a:t>
                      </a:r>
                      <a:endParaRPr lang="tr-TR" dirty="0">
                        <a:solidFill>
                          <a:srgbClr val="0C0D0D"/>
                        </a:solidFill>
                      </a:endParaRPr>
                    </a:p>
                  </a:txBody>
                  <a:tcPr>
                    <a:solidFill>
                      <a:schemeClr val="accent6">
                        <a:lumMod val="20000"/>
                        <a:lumOff val="80000"/>
                      </a:schemeClr>
                    </a:solidFill>
                  </a:tcPr>
                </a:tc>
                <a:tc>
                  <a:txBody>
                    <a:bodyPr/>
                    <a:lstStyle/>
                    <a:p>
                      <a:endParaRPr lang="tr-TR" dirty="0">
                        <a:solidFill>
                          <a:srgbClr val="0C0D0D"/>
                        </a:solidFill>
                      </a:endParaRPr>
                    </a:p>
                  </a:txBody>
                  <a:tcPr>
                    <a:solidFill>
                      <a:schemeClr val="accent6">
                        <a:lumMod val="20000"/>
                        <a:lumOff val="80000"/>
                      </a:schemeClr>
                    </a:solidFill>
                  </a:tcPr>
                </a:tc>
                <a:extLst>
                  <a:ext uri="{0D108BD9-81ED-4DB2-BD59-A6C34878D82A}">
                    <a16:rowId xmlns:a16="http://schemas.microsoft.com/office/drawing/2014/main" xmlns="" val="2571400847"/>
                  </a:ext>
                </a:extLst>
              </a:tr>
              <a:tr h="370840">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dirty="0">
                          <a:solidFill>
                            <a:srgbClr val="0C0D0D"/>
                          </a:solidFill>
                        </a:rPr>
                        <a:t>Yapılan Kalıcı</a:t>
                      </a:r>
                      <a:r>
                        <a:rPr lang="tr-TR" baseline="0" dirty="0">
                          <a:solidFill>
                            <a:srgbClr val="0C0D0D"/>
                          </a:solidFill>
                        </a:rPr>
                        <a:t> Faaliyet :…..</a:t>
                      </a:r>
                      <a:endParaRPr lang="tr-TR" dirty="0">
                        <a:solidFill>
                          <a:srgbClr val="0C0D0D"/>
                        </a:solidFill>
                      </a:endParaRPr>
                    </a:p>
                  </a:txBody>
                  <a:tcPr>
                    <a:solidFill>
                      <a:schemeClr val="accent6">
                        <a:lumMod val="20000"/>
                        <a:lumOff val="80000"/>
                      </a:schemeClr>
                    </a:solidFill>
                  </a:tcPr>
                </a:tc>
                <a:tc>
                  <a:txBody>
                    <a:bodyPr/>
                    <a:lstStyle/>
                    <a:p>
                      <a:endParaRPr lang="tr-TR" dirty="0">
                        <a:solidFill>
                          <a:srgbClr val="0C0D0D"/>
                        </a:solidFill>
                      </a:endParaRPr>
                    </a:p>
                  </a:txBody>
                  <a:tcPr>
                    <a:solidFill>
                      <a:schemeClr val="accent6">
                        <a:lumMod val="20000"/>
                        <a:lumOff val="80000"/>
                      </a:schemeClr>
                    </a:solidFill>
                  </a:tcPr>
                </a:tc>
                <a:extLst>
                  <a:ext uri="{0D108BD9-81ED-4DB2-BD59-A6C34878D82A}">
                    <a16:rowId xmlns:a16="http://schemas.microsoft.com/office/drawing/2014/main" xmlns="" val="3006109038"/>
                  </a:ext>
                </a:extLst>
              </a:tr>
            </a:tbl>
          </a:graphicData>
        </a:graphic>
      </p:graphicFrame>
      <p:sp>
        <p:nvSpPr>
          <p:cNvPr id="2" name="Metin kutusu 1">
            <a:extLst>
              <a:ext uri="{FF2B5EF4-FFF2-40B4-BE49-F238E27FC236}">
                <a16:creationId xmlns:a16="http://schemas.microsoft.com/office/drawing/2014/main" xmlns="" id="{86836AFB-9A07-49E9-9AEA-095FC62A66B5}"/>
              </a:ext>
            </a:extLst>
          </p:cNvPr>
          <p:cNvSpPr txBox="1"/>
          <p:nvPr/>
        </p:nvSpPr>
        <p:spPr>
          <a:xfrm>
            <a:off x="414404" y="1472085"/>
            <a:ext cx="6230560" cy="369332"/>
          </a:xfrm>
          <a:prstGeom prst="rect">
            <a:avLst/>
          </a:prstGeom>
          <a:noFill/>
        </p:spPr>
        <p:txBody>
          <a:bodyPr wrap="square" rtlCol="0">
            <a:spAutoFit/>
          </a:bodyPr>
          <a:lstStyle/>
          <a:p>
            <a:r>
              <a:rPr lang="tr-TR" dirty="0">
                <a:solidFill>
                  <a:srgbClr val="FF0000"/>
                </a:solidFill>
              </a:rPr>
              <a:t>NOT:DURUMA GÖRE ÇOĞALTILABİLİR!</a:t>
            </a:r>
          </a:p>
        </p:txBody>
      </p:sp>
      <p:sp>
        <p:nvSpPr>
          <p:cNvPr id="8" name="7 Metin kutusu"/>
          <p:cNvSpPr txBox="1"/>
          <p:nvPr/>
        </p:nvSpPr>
        <p:spPr>
          <a:xfrm>
            <a:off x="1054360" y="4982548"/>
            <a:ext cx="6904653" cy="923330"/>
          </a:xfrm>
          <a:prstGeom prst="rect">
            <a:avLst/>
          </a:prstGeom>
          <a:noFill/>
        </p:spPr>
        <p:txBody>
          <a:bodyPr wrap="square" rtlCol="0">
            <a:spAutoFit/>
          </a:bodyPr>
          <a:lstStyle/>
          <a:p>
            <a:pPr algn="ctr"/>
            <a:r>
              <a:rPr lang="tr-TR" dirty="0" smtClean="0">
                <a:solidFill>
                  <a:srgbClr val="020424"/>
                </a:solidFill>
              </a:rPr>
              <a:t>Adalet MYO olarak herhangi bir düzeltici faaliyetimiz(DF) yoktur.</a:t>
            </a:r>
          </a:p>
          <a:p>
            <a:pPr algn="ctr"/>
            <a:r>
              <a:rPr lang="tr-TR" dirty="0" smtClean="0">
                <a:solidFill>
                  <a:srgbClr val="020424"/>
                </a:solidFill>
              </a:rPr>
              <a:t>2024 iç denetimimizde de </a:t>
            </a:r>
            <a:r>
              <a:rPr lang="tr-TR" dirty="0" err="1" smtClean="0">
                <a:solidFill>
                  <a:srgbClr val="020424"/>
                </a:solidFill>
              </a:rPr>
              <a:t>minor</a:t>
            </a:r>
            <a:r>
              <a:rPr lang="tr-TR" dirty="0" smtClean="0">
                <a:solidFill>
                  <a:srgbClr val="020424"/>
                </a:solidFill>
              </a:rPr>
              <a:t> ve </a:t>
            </a:r>
            <a:r>
              <a:rPr lang="tr-TR" dirty="0" err="1" smtClean="0">
                <a:solidFill>
                  <a:srgbClr val="020424"/>
                </a:solidFill>
              </a:rPr>
              <a:t>major</a:t>
            </a:r>
            <a:r>
              <a:rPr lang="tr-TR" dirty="0" smtClean="0">
                <a:solidFill>
                  <a:srgbClr val="020424"/>
                </a:solidFill>
              </a:rPr>
              <a:t> hata bulunmadığından DF açılmamıştır.</a:t>
            </a:r>
            <a:endParaRPr lang="tr-TR" dirty="0">
              <a:solidFill>
                <a:srgbClr val="020424"/>
              </a:solidFill>
            </a:endParaRPr>
          </a:p>
        </p:txBody>
      </p:sp>
    </p:spTree>
    <p:extLst>
      <p:ext uri="{BB962C8B-B14F-4D97-AF65-F5344CB8AC3E}">
        <p14:creationId xmlns:p14="http://schemas.microsoft.com/office/powerpoint/2010/main" xmlns="" val="10821655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Metin kutusu 4">
            <a:extLst>
              <a:ext uri="{FF2B5EF4-FFF2-40B4-BE49-F238E27FC236}">
                <a16:creationId xmlns:a16="http://schemas.microsoft.com/office/drawing/2014/main" xmlns="" id="{0983FF85-6A31-41EA-A11A-D71214CBEB4E}"/>
              </a:ext>
            </a:extLst>
          </p:cNvPr>
          <p:cNvSpPr txBox="1"/>
          <p:nvPr/>
        </p:nvSpPr>
        <p:spPr>
          <a:xfrm>
            <a:off x="1168388" y="628902"/>
            <a:ext cx="6927589" cy="954107"/>
          </a:xfrm>
          <a:prstGeom prst="rect">
            <a:avLst/>
          </a:prstGeom>
          <a:noFill/>
        </p:spPr>
        <p:txBody>
          <a:bodyPr wrap="square" lIns="91440" tIns="45720" rIns="91440" bIns="45720" rtlCol="0" anchor="t">
            <a:spAutoFit/>
          </a:bodyPr>
          <a:lstStyle/>
          <a:p>
            <a:pPr algn="ctr"/>
            <a:r>
              <a:rPr lang="tr-TR" sz="2800" b="1" dirty="0">
                <a:solidFill>
                  <a:schemeClr val="accent6"/>
                </a:solidFill>
                <a:effectLst>
                  <a:outerShdw blurRad="38100" dist="38100" dir="2700000" algn="tl">
                    <a:srgbClr val="000000">
                      <a:alpha val="43137"/>
                    </a:srgbClr>
                  </a:outerShdw>
                </a:effectLst>
              </a:rPr>
              <a:t>İÇ DENETİM SONUCUNA DAYALI ÖZ DEĞERLENDİRME ve GÖRÜŞLERİNİZ</a:t>
            </a:r>
          </a:p>
        </p:txBody>
      </p:sp>
      <p:pic>
        <p:nvPicPr>
          <p:cNvPr id="5" name="Picture 2" descr="https://admin.antalya.edu.tr/files/139/abu-logo-tr-yatay.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51520" y="476672"/>
            <a:ext cx="1512168" cy="321202"/>
          </a:xfrm>
          <a:prstGeom prst="rect">
            <a:avLst/>
          </a:prstGeom>
          <a:noFill/>
          <a:extLst>
            <a:ext uri="{909E8E84-426E-40DD-AFC4-6F175D3DCCD1}">
              <a14:hiddenFill xmlns:a14="http://schemas.microsoft.com/office/drawing/2010/main" xmlns="">
                <a:solidFill>
                  <a:srgbClr val="FFFFFF"/>
                </a:solidFill>
              </a14:hiddenFill>
            </a:ext>
          </a:extLst>
        </p:spPr>
      </p:pic>
      <p:sp>
        <p:nvSpPr>
          <p:cNvPr id="4" name="3 Metin kutusu"/>
          <p:cNvSpPr txBox="1"/>
          <p:nvPr/>
        </p:nvSpPr>
        <p:spPr>
          <a:xfrm>
            <a:off x="270588" y="1595535"/>
            <a:ext cx="8742783" cy="3970318"/>
          </a:xfrm>
          <a:prstGeom prst="rect">
            <a:avLst/>
          </a:prstGeom>
          <a:noFill/>
        </p:spPr>
        <p:txBody>
          <a:bodyPr wrap="square" rtlCol="0">
            <a:spAutoFit/>
          </a:bodyPr>
          <a:lstStyle/>
          <a:p>
            <a:pPr>
              <a:buFont typeface="Arial" pitchFamily="34" charset="0"/>
              <a:buChar char="•"/>
            </a:pPr>
            <a:r>
              <a:rPr lang="tr-TR" dirty="0" smtClean="0">
                <a:solidFill>
                  <a:srgbClr val="020424"/>
                </a:solidFill>
              </a:rPr>
              <a:t>Kalite temsilcisi olarak şahsi bilgisayarım ile K Klasörüne erişimimi kendi talebimle sağladılar.Ancak birçok evrakı düzenlememde; şahsi bilgisayarıma yüklenemeyen programlardan ötürü(</a:t>
            </a:r>
            <a:r>
              <a:rPr lang="tr-TR" dirty="0" err="1" smtClean="0">
                <a:solidFill>
                  <a:srgbClr val="020424"/>
                </a:solidFill>
              </a:rPr>
              <a:t>microsoft</a:t>
            </a:r>
            <a:r>
              <a:rPr lang="tr-TR" dirty="0" smtClean="0">
                <a:solidFill>
                  <a:srgbClr val="020424"/>
                </a:solidFill>
              </a:rPr>
              <a:t> </a:t>
            </a:r>
            <a:r>
              <a:rPr lang="tr-TR" dirty="0" err="1" smtClean="0">
                <a:solidFill>
                  <a:srgbClr val="020424"/>
                </a:solidFill>
              </a:rPr>
              <a:t>visio</a:t>
            </a:r>
            <a:r>
              <a:rPr lang="tr-TR" dirty="0" smtClean="0">
                <a:solidFill>
                  <a:srgbClr val="020424"/>
                </a:solidFill>
              </a:rPr>
              <a:t> </a:t>
            </a:r>
            <a:r>
              <a:rPr lang="tr-TR" dirty="0" err="1" smtClean="0">
                <a:solidFill>
                  <a:srgbClr val="020424"/>
                </a:solidFill>
              </a:rPr>
              <a:t>vs.gibi</a:t>
            </a:r>
            <a:r>
              <a:rPr lang="tr-TR" dirty="0" smtClean="0">
                <a:solidFill>
                  <a:srgbClr val="020424"/>
                </a:solidFill>
              </a:rPr>
              <a:t>) tarafıma fazladan </a:t>
            </a:r>
            <a:r>
              <a:rPr lang="tr-TR" dirty="0" err="1" smtClean="0">
                <a:solidFill>
                  <a:srgbClr val="020424"/>
                </a:solidFill>
              </a:rPr>
              <a:t>işyükü</a:t>
            </a:r>
            <a:r>
              <a:rPr lang="tr-TR" dirty="0" smtClean="0">
                <a:solidFill>
                  <a:srgbClr val="020424"/>
                </a:solidFill>
              </a:rPr>
              <a:t> ortaya çıkmıştır.</a:t>
            </a:r>
          </a:p>
          <a:p>
            <a:pPr>
              <a:buFont typeface="Arial" pitchFamily="34" charset="0"/>
              <a:buChar char="•"/>
            </a:pPr>
            <a:r>
              <a:rPr lang="tr-TR" dirty="0" smtClean="0">
                <a:solidFill>
                  <a:srgbClr val="020424"/>
                </a:solidFill>
              </a:rPr>
              <a:t>Kaliteye ilişkin görevli öğretim elamanlarına okul bilgisayarının temin edilmesinin daha doğru olacağı kanaatindeyim.(</a:t>
            </a:r>
            <a:r>
              <a:rPr lang="tr-TR" dirty="0" err="1" smtClean="0">
                <a:solidFill>
                  <a:srgbClr val="020424"/>
                </a:solidFill>
              </a:rPr>
              <a:t>Öğr</a:t>
            </a:r>
            <a:r>
              <a:rPr lang="tr-TR" dirty="0" smtClean="0">
                <a:solidFill>
                  <a:srgbClr val="020424"/>
                </a:solidFill>
              </a:rPr>
              <a:t>.Gör.Merve Bilge AKBULUT-Adalet MYO Kalite Temsilcisi).</a:t>
            </a:r>
          </a:p>
          <a:p>
            <a:pPr>
              <a:buFont typeface="Arial" pitchFamily="34" charset="0"/>
              <a:buChar char="•"/>
            </a:pPr>
            <a:r>
              <a:rPr lang="tr-TR" dirty="0" smtClean="0">
                <a:solidFill>
                  <a:srgbClr val="000000"/>
                </a:solidFill>
                <a:latin typeface="Calibri" panose="020F0502020204030204" pitchFamily="34" charset="0"/>
              </a:rPr>
              <a:t>Klavye dersi için A1-11 </a:t>
            </a:r>
            <a:r>
              <a:rPr lang="tr-TR" dirty="0" err="1" smtClean="0">
                <a:solidFill>
                  <a:srgbClr val="000000"/>
                </a:solidFill>
                <a:latin typeface="Calibri" panose="020F0502020204030204" pitchFamily="34" charset="0"/>
              </a:rPr>
              <a:t>nolu</a:t>
            </a:r>
            <a:r>
              <a:rPr lang="tr-TR" dirty="0" smtClean="0">
                <a:solidFill>
                  <a:srgbClr val="000000"/>
                </a:solidFill>
                <a:latin typeface="Calibri" panose="020F0502020204030204" pitchFamily="34" charset="0"/>
              </a:rPr>
              <a:t> laboratuarda bilgisayar yetersizliği mevcuttur. Üniversite tarafından sınıf öğrenci sayısına göre bilgisayar sağlanmalıdır.</a:t>
            </a:r>
            <a:endParaRPr lang="tr-TR" dirty="0" smtClean="0">
              <a:solidFill>
                <a:srgbClr val="020424"/>
              </a:solidFill>
            </a:endParaRPr>
          </a:p>
          <a:p>
            <a:pPr>
              <a:buFont typeface="Arial" pitchFamily="34" charset="0"/>
              <a:buChar char="•"/>
            </a:pPr>
            <a:r>
              <a:rPr lang="tr-TR" dirty="0" smtClean="0">
                <a:solidFill>
                  <a:srgbClr val="020424"/>
                </a:solidFill>
              </a:rPr>
              <a:t> </a:t>
            </a:r>
            <a:r>
              <a:rPr lang="tr-TR" dirty="0" smtClean="0">
                <a:solidFill>
                  <a:srgbClr val="000000"/>
                </a:solidFill>
                <a:latin typeface="Calibri" panose="020F0502020204030204" pitchFamily="34" charset="0"/>
              </a:rPr>
              <a:t>Klavye dersi için A1-11 </a:t>
            </a:r>
            <a:r>
              <a:rPr lang="tr-TR" dirty="0" err="1" smtClean="0">
                <a:solidFill>
                  <a:srgbClr val="000000"/>
                </a:solidFill>
                <a:latin typeface="Calibri" panose="020F0502020204030204" pitchFamily="34" charset="0"/>
              </a:rPr>
              <a:t>nolu</a:t>
            </a:r>
            <a:r>
              <a:rPr lang="tr-TR" dirty="0" smtClean="0">
                <a:solidFill>
                  <a:srgbClr val="000000"/>
                </a:solidFill>
                <a:latin typeface="Calibri" panose="020F0502020204030204" pitchFamily="34" charset="0"/>
              </a:rPr>
              <a:t> laboratuarda bilgisayar koltukları ergonomik değildir. Kısa boylu öğrencilerin bilgisayarlara erişimi zor olmaktadır. Bilgisayar koltukları değiştirilmelidir.</a:t>
            </a:r>
          </a:p>
          <a:p>
            <a:pPr>
              <a:buFont typeface="Arial" pitchFamily="34" charset="0"/>
              <a:buChar char="•"/>
            </a:pPr>
            <a:r>
              <a:rPr lang="tr-TR" dirty="0" smtClean="0">
                <a:solidFill>
                  <a:srgbClr val="000000"/>
                </a:solidFill>
              </a:rPr>
              <a:t>YÖK'ün Aralık 2023 Tarihli Kararı ile Ülke genelinde Kanunla kurulmayan Adalet </a:t>
            </a:r>
            <a:r>
              <a:rPr lang="tr-TR" dirty="0" err="1" smtClean="0">
                <a:solidFill>
                  <a:srgbClr val="000000"/>
                </a:solidFill>
              </a:rPr>
              <a:t>MYO'ların</a:t>
            </a:r>
            <a:r>
              <a:rPr lang="tr-TR" dirty="0" smtClean="0">
                <a:solidFill>
                  <a:srgbClr val="000000"/>
                </a:solidFill>
              </a:rPr>
              <a:t> kapatılması yanında tüm Adalet </a:t>
            </a:r>
            <a:r>
              <a:rPr lang="tr-TR" dirty="0" err="1" smtClean="0">
                <a:solidFill>
                  <a:srgbClr val="000000"/>
                </a:solidFill>
              </a:rPr>
              <a:t>MYO'ların</a:t>
            </a:r>
            <a:r>
              <a:rPr lang="tr-TR" dirty="0" smtClean="0">
                <a:solidFill>
                  <a:srgbClr val="000000"/>
                </a:solidFill>
              </a:rPr>
              <a:t> yeni öğrenci alamaması nedeniyle yeni açılan Mahkeme ve Büro Hizmetleri </a:t>
            </a:r>
            <a:r>
              <a:rPr lang="tr-TR" dirty="0" err="1" smtClean="0">
                <a:solidFill>
                  <a:srgbClr val="000000"/>
                </a:solidFill>
              </a:rPr>
              <a:t>önlisans</a:t>
            </a:r>
            <a:r>
              <a:rPr lang="tr-TR" dirty="0" smtClean="0">
                <a:solidFill>
                  <a:srgbClr val="000000"/>
                </a:solidFill>
              </a:rPr>
              <a:t> programına, bölümümüz nezdinde yeni öğrenci alımı olacağından bölüm tanıtımlarının yapılması önerilmektedir.</a:t>
            </a:r>
          </a:p>
          <a:p>
            <a:pPr>
              <a:buFont typeface="Arial" pitchFamily="34" charset="0"/>
              <a:buChar char="•"/>
            </a:pPr>
            <a:endParaRPr lang="tr-TR" dirty="0" smtClean="0">
              <a:solidFill>
                <a:srgbClr val="020424"/>
              </a:solidFill>
            </a:endParaRPr>
          </a:p>
        </p:txBody>
      </p:sp>
      <p:sp>
        <p:nvSpPr>
          <p:cNvPr id="6" name="5 Dikdörtgen"/>
          <p:cNvSpPr/>
          <p:nvPr/>
        </p:nvSpPr>
        <p:spPr>
          <a:xfrm>
            <a:off x="266185" y="5934855"/>
            <a:ext cx="8756517" cy="369332"/>
          </a:xfrm>
          <a:prstGeom prst="rect">
            <a:avLst/>
          </a:prstGeom>
        </p:spPr>
        <p:txBody>
          <a:bodyPr wrap="square">
            <a:spAutoFit/>
          </a:bodyPr>
          <a:lstStyle/>
          <a:p>
            <a:r>
              <a:rPr lang="tr-TR" b="1" dirty="0" smtClean="0">
                <a:solidFill>
                  <a:srgbClr val="001626"/>
                </a:solidFill>
              </a:rPr>
              <a:t>Birimin iç denetimde aldığı başarı puanı: %99</a:t>
            </a:r>
            <a:endParaRPr lang="tr-TR" dirty="0"/>
          </a:p>
        </p:txBody>
      </p:sp>
      <p:sp>
        <p:nvSpPr>
          <p:cNvPr id="7" name="6 Dikdörtgen"/>
          <p:cNvSpPr/>
          <p:nvPr/>
        </p:nvSpPr>
        <p:spPr>
          <a:xfrm>
            <a:off x="274588" y="5309897"/>
            <a:ext cx="8259618" cy="646331"/>
          </a:xfrm>
          <a:prstGeom prst="rect">
            <a:avLst/>
          </a:prstGeom>
        </p:spPr>
        <p:txBody>
          <a:bodyPr wrap="square">
            <a:spAutoFit/>
          </a:bodyPr>
          <a:lstStyle/>
          <a:p>
            <a:r>
              <a:rPr lang="tr-TR" b="1" dirty="0" smtClean="0">
                <a:solidFill>
                  <a:srgbClr val="001626"/>
                </a:solidFill>
              </a:rPr>
              <a:t>Birimin iç denetimde denetçi gözlemleri ile;</a:t>
            </a:r>
            <a:r>
              <a:rPr lang="tr-TR" dirty="0" smtClean="0">
                <a:solidFill>
                  <a:srgbClr val="001626"/>
                </a:solidFill>
              </a:rPr>
              <a:t> Risk Analizinde yer alan risklerin </a:t>
            </a:r>
            <a:r>
              <a:rPr lang="tr-TR" dirty="0" err="1" smtClean="0">
                <a:solidFill>
                  <a:srgbClr val="001626"/>
                </a:solidFill>
              </a:rPr>
              <a:t>termin</a:t>
            </a:r>
            <a:r>
              <a:rPr lang="tr-TR" dirty="0" smtClean="0">
                <a:solidFill>
                  <a:srgbClr val="001626"/>
                </a:solidFill>
              </a:rPr>
              <a:t> tarihleri geçmiştir. Risk analizi güncellenmiştir.</a:t>
            </a:r>
            <a:endParaRPr lang="tr-TR" dirty="0"/>
          </a:p>
        </p:txBody>
      </p:sp>
    </p:spTree>
    <p:extLst>
      <p:ext uri="{BB962C8B-B14F-4D97-AF65-F5344CB8AC3E}">
        <p14:creationId xmlns:p14="http://schemas.microsoft.com/office/powerpoint/2010/main" xmlns="" val="13463543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etin kutusu 1352"/>
          <p:cNvSpPr txBox="1"/>
          <p:nvPr/>
        </p:nvSpPr>
        <p:spPr>
          <a:xfrm>
            <a:off x="2489200" y="29232225"/>
            <a:ext cx="196850" cy="115888"/>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7" name="Metin kutusu 1353"/>
          <p:cNvSpPr txBox="1"/>
          <p:nvPr/>
        </p:nvSpPr>
        <p:spPr>
          <a:xfrm>
            <a:off x="2484438" y="2939415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8" name="Metin kutusu 1354"/>
          <p:cNvSpPr txBox="1"/>
          <p:nvPr/>
        </p:nvSpPr>
        <p:spPr>
          <a:xfrm>
            <a:off x="2484438" y="29556075"/>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9" name="Metin kutusu 1355"/>
          <p:cNvSpPr txBox="1"/>
          <p:nvPr/>
        </p:nvSpPr>
        <p:spPr>
          <a:xfrm>
            <a:off x="3887788" y="2922270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0" name="Metin kutusu 1356"/>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1" name="Metin kutusu 1357"/>
          <p:cNvSpPr txBox="1"/>
          <p:nvPr/>
        </p:nvSpPr>
        <p:spPr>
          <a:xfrm>
            <a:off x="3887788" y="2922270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2" name="Metin kutusu 1358"/>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3" name="Metin kutusu 1359"/>
          <p:cNvSpPr txBox="1"/>
          <p:nvPr/>
        </p:nvSpPr>
        <p:spPr>
          <a:xfrm>
            <a:off x="3887788" y="29579888"/>
            <a:ext cx="196850" cy="11747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4" name="Metin kutusu 1360"/>
          <p:cNvSpPr txBox="1"/>
          <p:nvPr/>
        </p:nvSpPr>
        <p:spPr>
          <a:xfrm>
            <a:off x="2489200" y="29232225"/>
            <a:ext cx="196850" cy="115888"/>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5" name="Metin kutusu 1361"/>
          <p:cNvSpPr txBox="1"/>
          <p:nvPr/>
        </p:nvSpPr>
        <p:spPr>
          <a:xfrm>
            <a:off x="2484438" y="29556075"/>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6" name="Metin kutusu 1362"/>
          <p:cNvSpPr txBox="1"/>
          <p:nvPr/>
        </p:nvSpPr>
        <p:spPr>
          <a:xfrm>
            <a:off x="3887788" y="29222700"/>
            <a:ext cx="196850" cy="12382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7" name="Metin kutusu 1363"/>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8" name="Metin kutusu 1364"/>
          <p:cNvSpPr txBox="1"/>
          <p:nvPr/>
        </p:nvSpPr>
        <p:spPr>
          <a:xfrm>
            <a:off x="2489200" y="29224288"/>
            <a:ext cx="196850" cy="115887"/>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9" name="Metin kutusu 1365"/>
          <p:cNvSpPr txBox="1"/>
          <p:nvPr/>
        </p:nvSpPr>
        <p:spPr>
          <a:xfrm>
            <a:off x="2484438" y="29378275"/>
            <a:ext cx="196850" cy="1412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0" name="Metin kutusu 1367"/>
          <p:cNvSpPr txBox="1"/>
          <p:nvPr/>
        </p:nvSpPr>
        <p:spPr>
          <a:xfrm>
            <a:off x="3887788" y="29222700"/>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1" name="Metin kutusu 1368"/>
          <p:cNvSpPr txBox="1"/>
          <p:nvPr/>
        </p:nvSpPr>
        <p:spPr>
          <a:xfrm>
            <a:off x="3887788" y="29376688"/>
            <a:ext cx="196850" cy="11588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2" name="Metin kutusu 1369"/>
          <p:cNvSpPr txBox="1"/>
          <p:nvPr/>
        </p:nvSpPr>
        <p:spPr>
          <a:xfrm>
            <a:off x="3887788" y="29222700"/>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3" name="Metin kutusu 1370"/>
          <p:cNvSpPr txBox="1"/>
          <p:nvPr/>
        </p:nvSpPr>
        <p:spPr>
          <a:xfrm>
            <a:off x="3887788" y="29376688"/>
            <a:ext cx="196850" cy="11588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4" name="Metin kutusu 1371"/>
          <p:cNvSpPr txBox="1"/>
          <p:nvPr/>
        </p:nvSpPr>
        <p:spPr>
          <a:xfrm>
            <a:off x="3887788" y="29579888"/>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5" name="Metin kutusu 1372"/>
          <p:cNvSpPr txBox="1"/>
          <p:nvPr/>
        </p:nvSpPr>
        <p:spPr>
          <a:xfrm>
            <a:off x="3887788" y="29579888"/>
            <a:ext cx="196850" cy="11747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6" name="Metin kutusu 1373"/>
          <p:cNvSpPr txBox="1"/>
          <p:nvPr/>
        </p:nvSpPr>
        <p:spPr>
          <a:xfrm>
            <a:off x="2489200" y="29232225"/>
            <a:ext cx="196850" cy="115888"/>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7" name="Metin kutusu 1374"/>
          <p:cNvSpPr txBox="1"/>
          <p:nvPr/>
        </p:nvSpPr>
        <p:spPr>
          <a:xfrm>
            <a:off x="2484438" y="29400500"/>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8" name="Metin kutusu 1375"/>
          <p:cNvSpPr txBox="1"/>
          <p:nvPr/>
        </p:nvSpPr>
        <p:spPr>
          <a:xfrm>
            <a:off x="2484438" y="29556075"/>
            <a:ext cx="196850" cy="12382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9" name="Metin kutusu 1376"/>
          <p:cNvSpPr txBox="1"/>
          <p:nvPr/>
        </p:nvSpPr>
        <p:spPr>
          <a:xfrm>
            <a:off x="3887788" y="29222700"/>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0" name="Metin kutusu 1377"/>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1" name="Metin kutusu 1378"/>
          <p:cNvSpPr txBox="1"/>
          <p:nvPr/>
        </p:nvSpPr>
        <p:spPr>
          <a:xfrm>
            <a:off x="3887788" y="29587825"/>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solidFill>
                <a:srgbClr val="FF0000"/>
              </a:solidFill>
            </a:endParaRPr>
          </a:p>
        </p:txBody>
      </p:sp>
      <p:sp>
        <p:nvSpPr>
          <p:cNvPr id="32" name="Metin kutusu 1379"/>
          <p:cNvSpPr txBox="1"/>
          <p:nvPr/>
        </p:nvSpPr>
        <p:spPr>
          <a:xfrm>
            <a:off x="4859338" y="29232225"/>
            <a:ext cx="196850" cy="115888"/>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3" name="Metin kutusu 1380"/>
          <p:cNvSpPr txBox="1"/>
          <p:nvPr/>
        </p:nvSpPr>
        <p:spPr>
          <a:xfrm>
            <a:off x="4854575" y="29400500"/>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4" name="Metin kutusu 1381"/>
          <p:cNvSpPr txBox="1"/>
          <p:nvPr/>
        </p:nvSpPr>
        <p:spPr>
          <a:xfrm>
            <a:off x="4854575" y="29556075"/>
            <a:ext cx="196850" cy="12382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5" name="Metin kutusu 1382"/>
          <p:cNvSpPr txBox="1"/>
          <p:nvPr/>
        </p:nvSpPr>
        <p:spPr>
          <a:xfrm>
            <a:off x="2489200" y="30122813"/>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6" name="Metin kutusu 1383"/>
          <p:cNvSpPr txBox="1"/>
          <p:nvPr/>
        </p:nvSpPr>
        <p:spPr>
          <a:xfrm>
            <a:off x="2484438" y="3028473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7" name="Metin kutusu 1384"/>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8" name="Metin kutusu 1385"/>
          <p:cNvSpPr txBox="1"/>
          <p:nvPr/>
        </p:nvSpPr>
        <p:spPr>
          <a:xfrm>
            <a:off x="3887788" y="3011328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9" name="Metin kutusu 1386"/>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0" name="Metin kutusu 1387"/>
          <p:cNvSpPr txBox="1"/>
          <p:nvPr/>
        </p:nvSpPr>
        <p:spPr>
          <a:xfrm>
            <a:off x="3887788" y="3011328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1" name="Metin kutusu 1388"/>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2" name="Metin kutusu 1389"/>
          <p:cNvSpPr txBox="1"/>
          <p:nvPr/>
        </p:nvSpPr>
        <p:spPr>
          <a:xfrm>
            <a:off x="3887788" y="30472063"/>
            <a:ext cx="196850" cy="115887"/>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3" name="Metin kutusu 1390"/>
          <p:cNvSpPr txBox="1"/>
          <p:nvPr/>
        </p:nvSpPr>
        <p:spPr>
          <a:xfrm>
            <a:off x="2489200" y="30122813"/>
            <a:ext cx="196850" cy="11747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4" name="Metin kutusu 1391"/>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5" name="Metin kutusu 1392"/>
          <p:cNvSpPr txBox="1"/>
          <p:nvPr/>
        </p:nvSpPr>
        <p:spPr>
          <a:xfrm>
            <a:off x="3887788" y="30113288"/>
            <a:ext cx="196850" cy="12382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6" name="Metin kutusu 1393"/>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7" name="Metin kutusu 1394"/>
          <p:cNvSpPr txBox="1"/>
          <p:nvPr/>
        </p:nvSpPr>
        <p:spPr>
          <a:xfrm>
            <a:off x="2489200" y="30114875"/>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8" name="Metin kutusu 1395"/>
          <p:cNvSpPr txBox="1"/>
          <p:nvPr/>
        </p:nvSpPr>
        <p:spPr>
          <a:xfrm>
            <a:off x="2484438" y="30270450"/>
            <a:ext cx="196850" cy="1412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9" name="Metin kutusu 1396"/>
          <p:cNvSpPr txBox="1"/>
          <p:nvPr/>
        </p:nvSpPr>
        <p:spPr>
          <a:xfrm>
            <a:off x="2484438" y="30446663"/>
            <a:ext cx="204787" cy="16033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0" name="Metin kutusu 1397"/>
          <p:cNvSpPr txBox="1"/>
          <p:nvPr/>
        </p:nvSpPr>
        <p:spPr>
          <a:xfrm>
            <a:off x="3887788" y="30113288"/>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1" name="Metin kutusu 1398"/>
          <p:cNvSpPr txBox="1"/>
          <p:nvPr/>
        </p:nvSpPr>
        <p:spPr>
          <a:xfrm>
            <a:off x="3887788" y="30267275"/>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2" name="Metin kutusu 1399"/>
          <p:cNvSpPr txBox="1"/>
          <p:nvPr/>
        </p:nvSpPr>
        <p:spPr>
          <a:xfrm>
            <a:off x="3887788" y="30113288"/>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3" name="Metin kutusu 1400"/>
          <p:cNvSpPr txBox="1"/>
          <p:nvPr/>
        </p:nvSpPr>
        <p:spPr>
          <a:xfrm>
            <a:off x="3887788" y="30267275"/>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4" name="Metin kutusu 1401"/>
          <p:cNvSpPr txBox="1"/>
          <p:nvPr/>
        </p:nvSpPr>
        <p:spPr>
          <a:xfrm>
            <a:off x="3887788" y="30472063"/>
            <a:ext cx="196850" cy="115887"/>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5" name="Metin kutusu 1402"/>
          <p:cNvSpPr txBox="1"/>
          <p:nvPr/>
        </p:nvSpPr>
        <p:spPr>
          <a:xfrm>
            <a:off x="3887788" y="30472063"/>
            <a:ext cx="196850" cy="115887"/>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6" name="Metin kutusu 1403"/>
          <p:cNvSpPr txBox="1"/>
          <p:nvPr/>
        </p:nvSpPr>
        <p:spPr>
          <a:xfrm>
            <a:off x="2489200" y="30122813"/>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7" name="Metin kutusu 1404"/>
          <p:cNvSpPr txBox="1"/>
          <p:nvPr/>
        </p:nvSpPr>
        <p:spPr>
          <a:xfrm>
            <a:off x="2484438" y="3029267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8" name="Metin kutusu 1405"/>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9" name="Metin kutusu 1406"/>
          <p:cNvSpPr txBox="1"/>
          <p:nvPr/>
        </p:nvSpPr>
        <p:spPr>
          <a:xfrm>
            <a:off x="3887788" y="30113288"/>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0" name="Metin kutusu 1407"/>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1" name="Metin kutusu 1408"/>
          <p:cNvSpPr txBox="1"/>
          <p:nvPr/>
        </p:nvSpPr>
        <p:spPr>
          <a:xfrm>
            <a:off x="3887788" y="30480000"/>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2" name="Metin kutusu 1409"/>
          <p:cNvSpPr txBox="1"/>
          <p:nvPr/>
        </p:nvSpPr>
        <p:spPr>
          <a:xfrm>
            <a:off x="4859338" y="30122813"/>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3" name="Metin kutusu 1410"/>
          <p:cNvSpPr txBox="1"/>
          <p:nvPr/>
        </p:nvSpPr>
        <p:spPr>
          <a:xfrm>
            <a:off x="4854575" y="3029267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4" name="Metin kutusu 1411"/>
          <p:cNvSpPr txBox="1"/>
          <p:nvPr/>
        </p:nvSpPr>
        <p:spPr>
          <a:xfrm>
            <a:off x="4854575" y="30446663"/>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8" name="Metin kutusu 4">
            <a:extLst>
              <a:ext uri="{FF2B5EF4-FFF2-40B4-BE49-F238E27FC236}">
                <a16:creationId xmlns:a16="http://schemas.microsoft.com/office/drawing/2014/main" xmlns="" id="{7EC18F83-204B-487E-AFD6-153344F04A42}"/>
              </a:ext>
            </a:extLst>
          </p:cNvPr>
          <p:cNvSpPr txBox="1"/>
          <p:nvPr/>
        </p:nvSpPr>
        <p:spPr>
          <a:xfrm>
            <a:off x="2046263" y="534775"/>
            <a:ext cx="5616624" cy="993393"/>
          </a:xfrm>
          <a:prstGeom prst="rect">
            <a:avLst/>
          </a:prstGeom>
          <a:noFill/>
        </p:spPr>
        <p:txBody>
          <a:bodyPr vert="horz" lIns="91440" tIns="45720" rIns="91440" bIns="45720" rtlCol="0" anchor="ctr">
            <a:normAutofit/>
          </a:bodyPr>
          <a:lstStyle>
            <a:defPPr>
              <a:defRPr lang="tr-TR"/>
            </a:defPPr>
            <a:lvl1pPr algn="ctr">
              <a:lnSpc>
                <a:spcPct val="90000"/>
              </a:lnSpc>
              <a:spcBef>
                <a:spcPct val="0"/>
              </a:spcBef>
              <a:spcAft>
                <a:spcPts val="600"/>
              </a:spcAft>
              <a:defRPr sz="3100" b="1">
                <a:solidFill>
                  <a:srgbClr val="9DB5CE"/>
                </a:solidFill>
                <a:effectLst>
                  <a:outerShdw blurRad="38100" dist="38100" dir="2700000" algn="tl">
                    <a:srgbClr val="000000">
                      <a:alpha val="43137"/>
                    </a:srgbClr>
                  </a:outerShdw>
                </a:effectLst>
                <a:latin typeface="+mj-lt"/>
                <a:ea typeface="+mj-ea"/>
                <a:cs typeface="+mj-cs"/>
              </a:defRPr>
            </a:lvl1pPr>
          </a:lstStyle>
          <a:p>
            <a:r>
              <a:rPr lang="tr-TR" sz="2700" dirty="0">
                <a:solidFill>
                  <a:schemeClr val="accent6"/>
                </a:solidFill>
                <a:latin typeface="+mn-lt"/>
              </a:rPr>
              <a:t>FARKLI ve İYİ UYGULAMA ÖRNEKLERİ</a:t>
            </a:r>
          </a:p>
          <a:p>
            <a:r>
              <a:rPr lang="tr-TR" sz="2700" dirty="0">
                <a:solidFill>
                  <a:schemeClr val="tx2"/>
                </a:solidFill>
                <a:latin typeface="+mn-lt"/>
              </a:rPr>
              <a:t>EĞİTİM-ÖĞRETİM ALANINDA</a:t>
            </a:r>
            <a:endParaRPr lang="en-US" sz="2700" dirty="0">
              <a:solidFill>
                <a:schemeClr val="accent6"/>
              </a:solidFill>
              <a:latin typeface="+mn-lt"/>
            </a:endParaRPr>
          </a:p>
        </p:txBody>
      </p:sp>
      <p:pic>
        <p:nvPicPr>
          <p:cNvPr id="66" name="Picture 2" descr="https://admin.antalya.edu.tr/files/139/abu-logo-tr-yatay.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85991" y="332656"/>
            <a:ext cx="1847488" cy="392428"/>
          </a:xfrm>
          <a:prstGeom prst="rect">
            <a:avLst/>
          </a:prstGeom>
          <a:noFill/>
          <a:extLst>
            <a:ext uri="{909E8E84-426E-40DD-AFC4-6F175D3DCCD1}">
              <a14:hiddenFill xmlns:a14="http://schemas.microsoft.com/office/drawing/2010/main" xmlns="">
                <a:solidFill>
                  <a:srgbClr val="FFFFFF"/>
                </a:solidFill>
              </a14:hiddenFill>
            </a:ext>
          </a:extLst>
        </p:spPr>
      </p:pic>
      <p:pic>
        <p:nvPicPr>
          <p:cNvPr id="2050" name="Picture 2" descr="C:\Users\PC\Desktop\ABU DERSLER\KALİTE\23-2024\ETKİNLİK\Kalite\noter.jpg"/>
          <p:cNvPicPr>
            <a:picLocks noChangeAspect="1" noChangeArrowheads="1"/>
          </p:cNvPicPr>
          <p:nvPr/>
        </p:nvPicPr>
        <p:blipFill>
          <a:blip r:embed="rId3"/>
          <a:srcRect/>
          <a:stretch>
            <a:fillRect/>
          </a:stretch>
        </p:blipFill>
        <p:spPr bwMode="auto">
          <a:xfrm>
            <a:off x="0" y="1418253"/>
            <a:ext cx="5439747" cy="5439747"/>
          </a:xfrm>
          <a:prstGeom prst="rect">
            <a:avLst/>
          </a:prstGeom>
          <a:noFill/>
        </p:spPr>
      </p:pic>
      <p:pic>
        <p:nvPicPr>
          <p:cNvPr id="2051" name="Picture 3" descr="C:\Users\PC\Desktop\ABU DERSLER\KALİTE\23-2024\ETKİNLİK\Kalite\IMG_20231213_140951.jpg"/>
          <p:cNvPicPr>
            <a:picLocks noChangeAspect="1" noChangeArrowheads="1"/>
          </p:cNvPicPr>
          <p:nvPr/>
        </p:nvPicPr>
        <p:blipFill>
          <a:blip r:embed="rId4" cstate="print"/>
          <a:srcRect/>
          <a:stretch>
            <a:fillRect/>
          </a:stretch>
        </p:blipFill>
        <p:spPr bwMode="auto">
          <a:xfrm>
            <a:off x="5430416" y="1560218"/>
            <a:ext cx="3591812" cy="4789083"/>
          </a:xfrm>
          <a:prstGeom prst="rect">
            <a:avLst/>
          </a:prstGeom>
          <a:noFill/>
        </p:spPr>
      </p:pic>
    </p:spTree>
    <p:extLst>
      <p:ext uri="{BB962C8B-B14F-4D97-AF65-F5344CB8AC3E}">
        <p14:creationId xmlns:p14="http://schemas.microsoft.com/office/powerpoint/2010/main" xmlns="" val="23092759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etin kutusu 1352"/>
          <p:cNvSpPr txBox="1"/>
          <p:nvPr/>
        </p:nvSpPr>
        <p:spPr>
          <a:xfrm>
            <a:off x="2489200" y="29232225"/>
            <a:ext cx="196850" cy="115888"/>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7" name="Metin kutusu 1353"/>
          <p:cNvSpPr txBox="1"/>
          <p:nvPr/>
        </p:nvSpPr>
        <p:spPr>
          <a:xfrm>
            <a:off x="2484438" y="2939415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8" name="Metin kutusu 1354"/>
          <p:cNvSpPr txBox="1"/>
          <p:nvPr/>
        </p:nvSpPr>
        <p:spPr>
          <a:xfrm>
            <a:off x="2484438" y="29556075"/>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9" name="Metin kutusu 1355"/>
          <p:cNvSpPr txBox="1"/>
          <p:nvPr/>
        </p:nvSpPr>
        <p:spPr>
          <a:xfrm>
            <a:off x="3887788" y="2922270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0" name="Metin kutusu 1356"/>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1" name="Metin kutusu 1357"/>
          <p:cNvSpPr txBox="1"/>
          <p:nvPr/>
        </p:nvSpPr>
        <p:spPr>
          <a:xfrm>
            <a:off x="3887788" y="2922270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2" name="Metin kutusu 1358"/>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3" name="Metin kutusu 1359"/>
          <p:cNvSpPr txBox="1"/>
          <p:nvPr/>
        </p:nvSpPr>
        <p:spPr>
          <a:xfrm>
            <a:off x="3887788" y="29579888"/>
            <a:ext cx="196850" cy="11747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4" name="Metin kutusu 1360"/>
          <p:cNvSpPr txBox="1"/>
          <p:nvPr/>
        </p:nvSpPr>
        <p:spPr>
          <a:xfrm>
            <a:off x="2489200" y="29232225"/>
            <a:ext cx="196850" cy="115888"/>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5" name="Metin kutusu 1361"/>
          <p:cNvSpPr txBox="1"/>
          <p:nvPr/>
        </p:nvSpPr>
        <p:spPr>
          <a:xfrm>
            <a:off x="2484438" y="29556075"/>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6" name="Metin kutusu 1362"/>
          <p:cNvSpPr txBox="1"/>
          <p:nvPr/>
        </p:nvSpPr>
        <p:spPr>
          <a:xfrm>
            <a:off x="3887788" y="29222700"/>
            <a:ext cx="196850" cy="12382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7" name="Metin kutusu 1363"/>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8" name="Metin kutusu 1364"/>
          <p:cNvSpPr txBox="1"/>
          <p:nvPr/>
        </p:nvSpPr>
        <p:spPr>
          <a:xfrm>
            <a:off x="2489200" y="29224288"/>
            <a:ext cx="196850" cy="115887"/>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9" name="Metin kutusu 1365"/>
          <p:cNvSpPr txBox="1"/>
          <p:nvPr/>
        </p:nvSpPr>
        <p:spPr>
          <a:xfrm>
            <a:off x="2484438" y="29378275"/>
            <a:ext cx="196850" cy="1412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0" name="Metin kutusu 1367"/>
          <p:cNvSpPr txBox="1"/>
          <p:nvPr/>
        </p:nvSpPr>
        <p:spPr>
          <a:xfrm>
            <a:off x="3887788" y="29222700"/>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1" name="Metin kutusu 1368"/>
          <p:cNvSpPr txBox="1"/>
          <p:nvPr/>
        </p:nvSpPr>
        <p:spPr>
          <a:xfrm>
            <a:off x="3887788" y="29376688"/>
            <a:ext cx="196850" cy="11588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2" name="Metin kutusu 1369"/>
          <p:cNvSpPr txBox="1"/>
          <p:nvPr/>
        </p:nvSpPr>
        <p:spPr>
          <a:xfrm>
            <a:off x="3887788" y="29222700"/>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3" name="Metin kutusu 1370"/>
          <p:cNvSpPr txBox="1"/>
          <p:nvPr/>
        </p:nvSpPr>
        <p:spPr>
          <a:xfrm>
            <a:off x="3887788" y="29376688"/>
            <a:ext cx="196850" cy="11588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4" name="Metin kutusu 1371"/>
          <p:cNvSpPr txBox="1"/>
          <p:nvPr/>
        </p:nvSpPr>
        <p:spPr>
          <a:xfrm>
            <a:off x="3887788" y="29579888"/>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5" name="Metin kutusu 1372"/>
          <p:cNvSpPr txBox="1"/>
          <p:nvPr/>
        </p:nvSpPr>
        <p:spPr>
          <a:xfrm>
            <a:off x="3887788" y="29579888"/>
            <a:ext cx="196850" cy="11747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6" name="Metin kutusu 1373"/>
          <p:cNvSpPr txBox="1"/>
          <p:nvPr/>
        </p:nvSpPr>
        <p:spPr>
          <a:xfrm>
            <a:off x="2489200" y="29232225"/>
            <a:ext cx="196850" cy="115888"/>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7" name="Metin kutusu 1374"/>
          <p:cNvSpPr txBox="1"/>
          <p:nvPr/>
        </p:nvSpPr>
        <p:spPr>
          <a:xfrm>
            <a:off x="2484438" y="29400500"/>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8" name="Metin kutusu 1375"/>
          <p:cNvSpPr txBox="1"/>
          <p:nvPr/>
        </p:nvSpPr>
        <p:spPr>
          <a:xfrm>
            <a:off x="2484438" y="29556075"/>
            <a:ext cx="196850" cy="12382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9" name="Metin kutusu 1376"/>
          <p:cNvSpPr txBox="1"/>
          <p:nvPr/>
        </p:nvSpPr>
        <p:spPr>
          <a:xfrm>
            <a:off x="3887788" y="29222700"/>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0" name="Metin kutusu 1377"/>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1" name="Metin kutusu 1378"/>
          <p:cNvSpPr txBox="1"/>
          <p:nvPr/>
        </p:nvSpPr>
        <p:spPr>
          <a:xfrm>
            <a:off x="3887788" y="29587825"/>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solidFill>
                <a:srgbClr val="FF0000"/>
              </a:solidFill>
            </a:endParaRPr>
          </a:p>
        </p:txBody>
      </p:sp>
      <p:sp>
        <p:nvSpPr>
          <p:cNvPr id="32" name="Metin kutusu 1379"/>
          <p:cNvSpPr txBox="1"/>
          <p:nvPr/>
        </p:nvSpPr>
        <p:spPr>
          <a:xfrm>
            <a:off x="4859338" y="29232225"/>
            <a:ext cx="196850" cy="115888"/>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3" name="Metin kutusu 1380"/>
          <p:cNvSpPr txBox="1"/>
          <p:nvPr/>
        </p:nvSpPr>
        <p:spPr>
          <a:xfrm>
            <a:off x="4854575" y="29400500"/>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4" name="Metin kutusu 1381"/>
          <p:cNvSpPr txBox="1"/>
          <p:nvPr/>
        </p:nvSpPr>
        <p:spPr>
          <a:xfrm>
            <a:off x="4854575" y="29556075"/>
            <a:ext cx="196850" cy="12382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5" name="Metin kutusu 1382"/>
          <p:cNvSpPr txBox="1"/>
          <p:nvPr/>
        </p:nvSpPr>
        <p:spPr>
          <a:xfrm>
            <a:off x="2489200" y="30122813"/>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6" name="Metin kutusu 1383"/>
          <p:cNvSpPr txBox="1"/>
          <p:nvPr/>
        </p:nvSpPr>
        <p:spPr>
          <a:xfrm>
            <a:off x="2484438" y="3028473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7" name="Metin kutusu 1384"/>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8" name="Metin kutusu 1385"/>
          <p:cNvSpPr txBox="1"/>
          <p:nvPr/>
        </p:nvSpPr>
        <p:spPr>
          <a:xfrm>
            <a:off x="3887788" y="3011328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9" name="Metin kutusu 1386"/>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0" name="Metin kutusu 1387"/>
          <p:cNvSpPr txBox="1"/>
          <p:nvPr/>
        </p:nvSpPr>
        <p:spPr>
          <a:xfrm>
            <a:off x="3887788" y="3011328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1" name="Metin kutusu 1388"/>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2" name="Metin kutusu 1389"/>
          <p:cNvSpPr txBox="1"/>
          <p:nvPr/>
        </p:nvSpPr>
        <p:spPr>
          <a:xfrm>
            <a:off x="3887788" y="30472063"/>
            <a:ext cx="196850" cy="115887"/>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3" name="Metin kutusu 1390"/>
          <p:cNvSpPr txBox="1"/>
          <p:nvPr/>
        </p:nvSpPr>
        <p:spPr>
          <a:xfrm>
            <a:off x="2489200" y="30122813"/>
            <a:ext cx="196850" cy="11747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4" name="Metin kutusu 1391"/>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5" name="Metin kutusu 1392"/>
          <p:cNvSpPr txBox="1"/>
          <p:nvPr/>
        </p:nvSpPr>
        <p:spPr>
          <a:xfrm>
            <a:off x="3887788" y="30113288"/>
            <a:ext cx="196850" cy="12382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6" name="Metin kutusu 1393"/>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7" name="Metin kutusu 1394"/>
          <p:cNvSpPr txBox="1"/>
          <p:nvPr/>
        </p:nvSpPr>
        <p:spPr>
          <a:xfrm>
            <a:off x="2489200" y="30114875"/>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8" name="Metin kutusu 1395"/>
          <p:cNvSpPr txBox="1"/>
          <p:nvPr/>
        </p:nvSpPr>
        <p:spPr>
          <a:xfrm>
            <a:off x="2484438" y="30270450"/>
            <a:ext cx="196850" cy="1412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9" name="Metin kutusu 1396"/>
          <p:cNvSpPr txBox="1"/>
          <p:nvPr/>
        </p:nvSpPr>
        <p:spPr>
          <a:xfrm>
            <a:off x="2484438" y="30446663"/>
            <a:ext cx="204787" cy="16033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0" name="Metin kutusu 1397"/>
          <p:cNvSpPr txBox="1"/>
          <p:nvPr/>
        </p:nvSpPr>
        <p:spPr>
          <a:xfrm>
            <a:off x="3887788" y="30113288"/>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1" name="Metin kutusu 1398"/>
          <p:cNvSpPr txBox="1"/>
          <p:nvPr/>
        </p:nvSpPr>
        <p:spPr>
          <a:xfrm>
            <a:off x="3887788" y="30267275"/>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2" name="Metin kutusu 1399"/>
          <p:cNvSpPr txBox="1"/>
          <p:nvPr/>
        </p:nvSpPr>
        <p:spPr>
          <a:xfrm>
            <a:off x="3887788" y="30113288"/>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3" name="Metin kutusu 1400"/>
          <p:cNvSpPr txBox="1"/>
          <p:nvPr/>
        </p:nvSpPr>
        <p:spPr>
          <a:xfrm>
            <a:off x="3887788" y="30267275"/>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4" name="Metin kutusu 1401"/>
          <p:cNvSpPr txBox="1"/>
          <p:nvPr/>
        </p:nvSpPr>
        <p:spPr>
          <a:xfrm>
            <a:off x="3887788" y="30472063"/>
            <a:ext cx="196850" cy="115887"/>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5" name="Metin kutusu 1402"/>
          <p:cNvSpPr txBox="1"/>
          <p:nvPr/>
        </p:nvSpPr>
        <p:spPr>
          <a:xfrm>
            <a:off x="3887788" y="30472063"/>
            <a:ext cx="196850" cy="115887"/>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6" name="Metin kutusu 1403"/>
          <p:cNvSpPr txBox="1"/>
          <p:nvPr/>
        </p:nvSpPr>
        <p:spPr>
          <a:xfrm>
            <a:off x="2489200" y="30122813"/>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7" name="Metin kutusu 1404"/>
          <p:cNvSpPr txBox="1"/>
          <p:nvPr/>
        </p:nvSpPr>
        <p:spPr>
          <a:xfrm>
            <a:off x="2484438" y="3029267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8" name="Metin kutusu 1405"/>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9" name="Metin kutusu 1406"/>
          <p:cNvSpPr txBox="1"/>
          <p:nvPr/>
        </p:nvSpPr>
        <p:spPr>
          <a:xfrm>
            <a:off x="3887788" y="30113288"/>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0" name="Metin kutusu 1407"/>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1" name="Metin kutusu 1408"/>
          <p:cNvSpPr txBox="1"/>
          <p:nvPr/>
        </p:nvSpPr>
        <p:spPr>
          <a:xfrm>
            <a:off x="3887788" y="30480000"/>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2" name="Metin kutusu 1409"/>
          <p:cNvSpPr txBox="1"/>
          <p:nvPr/>
        </p:nvSpPr>
        <p:spPr>
          <a:xfrm>
            <a:off x="4859338" y="30122813"/>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3" name="Metin kutusu 1410"/>
          <p:cNvSpPr txBox="1"/>
          <p:nvPr/>
        </p:nvSpPr>
        <p:spPr>
          <a:xfrm>
            <a:off x="4854575" y="3029267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4" name="Metin kutusu 1411"/>
          <p:cNvSpPr txBox="1"/>
          <p:nvPr/>
        </p:nvSpPr>
        <p:spPr>
          <a:xfrm>
            <a:off x="4854575" y="30446663"/>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8" name="Metin kutusu 4">
            <a:extLst>
              <a:ext uri="{FF2B5EF4-FFF2-40B4-BE49-F238E27FC236}">
                <a16:creationId xmlns:a16="http://schemas.microsoft.com/office/drawing/2014/main" xmlns="" id="{7EC18F83-204B-487E-AFD6-153344F04A42}"/>
              </a:ext>
            </a:extLst>
          </p:cNvPr>
          <p:cNvSpPr txBox="1"/>
          <p:nvPr/>
        </p:nvSpPr>
        <p:spPr>
          <a:xfrm>
            <a:off x="2046263" y="471888"/>
            <a:ext cx="5616624" cy="993393"/>
          </a:xfrm>
          <a:prstGeom prst="rect">
            <a:avLst/>
          </a:prstGeom>
          <a:noFill/>
        </p:spPr>
        <p:txBody>
          <a:bodyPr vert="horz" lIns="91440" tIns="45720" rIns="91440" bIns="45720" rtlCol="0" anchor="ctr">
            <a:normAutofit/>
          </a:bodyPr>
          <a:lstStyle>
            <a:defPPr>
              <a:defRPr lang="tr-TR"/>
            </a:defPPr>
            <a:lvl1pPr algn="ctr">
              <a:lnSpc>
                <a:spcPct val="90000"/>
              </a:lnSpc>
              <a:spcBef>
                <a:spcPct val="0"/>
              </a:spcBef>
              <a:spcAft>
                <a:spcPts val="600"/>
              </a:spcAft>
              <a:defRPr sz="3100" b="1">
                <a:solidFill>
                  <a:srgbClr val="9DB5CE"/>
                </a:solidFill>
                <a:effectLst>
                  <a:outerShdw blurRad="38100" dist="38100" dir="2700000" algn="tl">
                    <a:srgbClr val="000000">
                      <a:alpha val="43137"/>
                    </a:srgbClr>
                  </a:outerShdw>
                </a:effectLst>
                <a:latin typeface="+mj-lt"/>
                <a:ea typeface="+mj-ea"/>
                <a:cs typeface="+mj-cs"/>
              </a:defRPr>
            </a:lvl1pPr>
          </a:lstStyle>
          <a:p>
            <a:r>
              <a:rPr lang="tr-TR" sz="2700" dirty="0">
                <a:solidFill>
                  <a:schemeClr val="accent6"/>
                </a:solidFill>
                <a:latin typeface="+mn-lt"/>
              </a:rPr>
              <a:t>FARKLI VE İYİ UYGULAMA ÖRNEKLERİ</a:t>
            </a:r>
          </a:p>
          <a:p>
            <a:r>
              <a:rPr lang="tr-TR" sz="2700" dirty="0">
                <a:solidFill>
                  <a:schemeClr val="tx2"/>
                </a:solidFill>
                <a:latin typeface="+mn-lt"/>
              </a:rPr>
              <a:t>ARAŞTIRMA-GELİŞTİRME ALANINDA</a:t>
            </a:r>
            <a:endParaRPr lang="en-US" sz="2700" dirty="0">
              <a:solidFill>
                <a:schemeClr val="accent6"/>
              </a:solidFill>
              <a:latin typeface="+mn-lt"/>
            </a:endParaRPr>
          </a:p>
        </p:txBody>
      </p:sp>
      <p:pic>
        <p:nvPicPr>
          <p:cNvPr id="66" name="Picture 2" descr="https://admin.antalya.edu.tr/files/139/abu-logo-tr-yatay.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85991" y="332656"/>
            <a:ext cx="1847488" cy="392428"/>
          </a:xfrm>
          <a:prstGeom prst="rect">
            <a:avLst/>
          </a:prstGeom>
          <a:noFill/>
          <a:extLst>
            <a:ext uri="{909E8E84-426E-40DD-AFC4-6F175D3DCCD1}">
              <a14:hiddenFill xmlns:a14="http://schemas.microsoft.com/office/drawing/2010/main" xmlns="">
                <a:solidFill>
                  <a:srgbClr val="FFFFFF"/>
                </a:solidFill>
              </a14:hiddenFill>
            </a:ext>
          </a:extLst>
        </p:spPr>
      </p:pic>
      <p:pic>
        <p:nvPicPr>
          <p:cNvPr id="3074" name="Picture 2" descr="C:\Users\PC\Desktop\ABU DERSLER\KALİTE\23-2024\kanıt\IMG_20240212_121616.jpg"/>
          <p:cNvPicPr>
            <a:picLocks noChangeAspect="1" noChangeArrowheads="1"/>
          </p:cNvPicPr>
          <p:nvPr/>
        </p:nvPicPr>
        <p:blipFill>
          <a:blip r:embed="rId3" cstate="print"/>
          <a:srcRect/>
          <a:stretch>
            <a:fillRect/>
          </a:stretch>
        </p:blipFill>
        <p:spPr bwMode="auto">
          <a:xfrm>
            <a:off x="0" y="1614196"/>
            <a:ext cx="3371771" cy="5243804"/>
          </a:xfrm>
          <a:prstGeom prst="rect">
            <a:avLst/>
          </a:prstGeom>
          <a:noFill/>
        </p:spPr>
      </p:pic>
      <p:pic>
        <p:nvPicPr>
          <p:cNvPr id="3075" name="Picture 3" descr="C:\Users\PC\Desktop\ABU DERSLER\KALİTE\23-2024\kanıt\IMG-20240220-WA0009.jpg"/>
          <p:cNvPicPr>
            <a:picLocks noChangeAspect="1" noChangeArrowheads="1"/>
          </p:cNvPicPr>
          <p:nvPr/>
        </p:nvPicPr>
        <p:blipFill>
          <a:blip r:embed="rId4"/>
          <a:srcRect/>
          <a:stretch>
            <a:fillRect/>
          </a:stretch>
        </p:blipFill>
        <p:spPr bwMode="auto">
          <a:xfrm>
            <a:off x="2790695" y="1502229"/>
            <a:ext cx="2883177" cy="2537926"/>
          </a:xfrm>
          <a:prstGeom prst="rect">
            <a:avLst/>
          </a:prstGeom>
          <a:noFill/>
        </p:spPr>
      </p:pic>
      <p:pic>
        <p:nvPicPr>
          <p:cNvPr id="3076" name="Picture 4"/>
          <p:cNvPicPr>
            <a:picLocks noChangeAspect="1" noChangeArrowheads="1"/>
          </p:cNvPicPr>
          <p:nvPr/>
        </p:nvPicPr>
        <p:blipFill>
          <a:blip r:embed="rId5"/>
          <a:srcRect/>
          <a:stretch>
            <a:fillRect/>
          </a:stretch>
        </p:blipFill>
        <p:spPr bwMode="auto">
          <a:xfrm>
            <a:off x="5682343" y="1464906"/>
            <a:ext cx="3461657" cy="5243804"/>
          </a:xfrm>
          <a:prstGeom prst="rect">
            <a:avLst/>
          </a:prstGeom>
          <a:noFill/>
          <a:ln w="9525">
            <a:noFill/>
            <a:miter lim="800000"/>
            <a:headEnd/>
            <a:tailEnd/>
          </a:ln>
          <a:effectLst/>
        </p:spPr>
      </p:pic>
      <p:pic>
        <p:nvPicPr>
          <p:cNvPr id="1026" name="Picture 2" descr="C:\Users\PC\Desktop\IMG_20240502_123429.jpg"/>
          <p:cNvPicPr>
            <a:picLocks noChangeAspect="1" noChangeArrowheads="1"/>
          </p:cNvPicPr>
          <p:nvPr/>
        </p:nvPicPr>
        <p:blipFill>
          <a:blip r:embed="rId6" cstate="print"/>
          <a:srcRect/>
          <a:stretch>
            <a:fillRect/>
          </a:stretch>
        </p:blipFill>
        <p:spPr bwMode="auto">
          <a:xfrm>
            <a:off x="3153746" y="3117647"/>
            <a:ext cx="2805265" cy="3740353"/>
          </a:xfrm>
          <a:prstGeom prst="rect">
            <a:avLst/>
          </a:prstGeom>
          <a:noFill/>
        </p:spPr>
      </p:pic>
    </p:spTree>
    <p:extLst>
      <p:ext uri="{BB962C8B-B14F-4D97-AF65-F5344CB8AC3E}">
        <p14:creationId xmlns:p14="http://schemas.microsoft.com/office/powerpoint/2010/main" xmlns="" val="21792332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etin kutusu 1352"/>
          <p:cNvSpPr txBox="1"/>
          <p:nvPr/>
        </p:nvSpPr>
        <p:spPr>
          <a:xfrm>
            <a:off x="2489200" y="29232225"/>
            <a:ext cx="196850" cy="115888"/>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7" name="Metin kutusu 1353"/>
          <p:cNvSpPr txBox="1"/>
          <p:nvPr/>
        </p:nvSpPr>
        <p:spPr>
          <a:xfrm>
            <a:off x="2484438" y="2939415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8" name="Metin kutusu 1354"/>
          <p:cNvSpPr txBox="1"/>
          <p:nvPr/>
        </p:nvSpPr>
        <p:spPr>
          <a:xfrm>
            <a:off x="2484438" y="29556075"/>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9" name="Metin kutusu 1355"/>
          <p:cNvSpPr txBox="1"/>
          <p:nvPr/>
        </p:nvSpPr>
        <p:spPr>
          <a:xfrm>
            <a:off x="3887788" y="2922270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0" name="Metin kutusu 1356"/>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1" name="Metin kutusu 1357"/>
          <p:cNvSpPr txBox="1"/>
          <p:nvPr/>
        </p:nvSpPr>
        <p:spPr>
          <a:xfrm>
            <a:off x="3887788" y="2922270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2" name="Metin kutusu 1358"/>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3" name="Metin kutusu 1359"/>
          <p:cNvSpPr txBox="1"/>
          <p:nvPr/>
        </p:nvSpPr>
        <p:spPr>
          <a:xfrm>
            <a:off x="3887788" y="29579888"/>
            <a:ext cx="196850" cy="11747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4" name="Metin kutusu 1360"/>
          <p:cNvSpPr txBox="1"/>
          <p:nvPr/>
        </p:nvSpPr>
        <p:spPr>
          <a:xfrm>
            <a:off x="2489200" y="29232225"/>
            <a:ext cx="196850" cy="115888"/>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5" name="Metin kutusu 1361"/>
          <p:cNvSpPr txBox="1"/>
          <p:nvPr/>
        </p:nvSpPr>
        <p:spPr>
          <a:xfrm>
            <a:off x="2484438" y="29556075"/>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6" name="Metin kutusu 1362"/>
          <p:cNvSpPr txBox="1"/>
          <p:nvPr/>
        </p:nvSpPr>
        <p:spPr>
          <a:xfrm>
            <a:off x="3887788" y="29222700"/>
            <a:ext cx="196850" cy="12382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7" name="Metin kutusu 1363"/>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8" name="Metin kutusu 1364"/>
          <p:cNvSpPr txBox="1"/>
          <p:nvPr/>
        </p:nvSpPr>
        <p:spPr>
          <a:xfrm>
            <a:off x="2489200" y="29224288"/>
            <a:ext cx="196850" cy="115887"/>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9" name="Metin kutusu 1365"/>
          <p:cNvSpPr txBox="1"/>
          <p:nvPr/>
        </p:nvSpPr>
        <p:spPr>
          <a:xfrm>
            <a:off x="2484438" y="29378275"/>
            <a:ext cx="196850" cy="1412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0" name="Metin kutusu 1367"/>
          <p:cNvSpPr txBox="1"/>
          <p:nvPr/>
        </p:nvSpPr>
        <p:spPr>
          <a:xfrm>
            <a:off x="3887788" y="29222700"/>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1" name="Metin kutusu 1368"/>
          <p:cNvSpPr txBox="1"/>
          <p:nvPr/>
        </p:nvSpPr>
        <p:spPr>
          <a:xfrm>
            <a:off x="3887788" y="29376688"/>
            <a:ext cx="196850" cy="11588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2" name="Metin kutusu 1369"/>
          <p:cNvSpPr txBox="1"/>
          <p:nvPr/>
        </p:nvSpPr>
        <p:spPr>
          <a:xfrm>
            <a:off x="3887788" y="29222700"/>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3" name="Metin kutusu 1370"/>
          <p:cNvSpPr txBox="1"/>
          <p:nvPr/>
        </p:nvSpPr>
        <p:spPr>
          <a:xfrm>
            <a:off x="3887788" y="29376688"/>
            <a:ext cx="196850" cy="11588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4" name="Metin kutusu 1371"/>
          <p:cNvSpPr txBox="1"/>
          <p:nvPr/>
        </p:nvSpPr>
        <p:spPr>
          <a:xfrm>
            <a:off x="3887788" y="29579888"/>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5" name="Metin kutusu 1372"/>
          <p:cNvSpPr txBox="1"/>
          <p:nvPr/>
        </p:nvSpPr>
        <p:spPr>
          <a:xfrm>
            <a:off x="3887788" y="29579888"/>
            <a:ext cx="196850" cy="11747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6" name="Metin kutusu 1373"/>
          <p:cNvSpPr txBox="1"/>
          <p:nvPr/>
        </p:nvSpPr>
        <p:spPr>
          <a:xfrm>
            <a:off x="2489200" y="29232225"/>
            <a:ext cx="196850" cy="115888"/>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7" name="Metin kutusu 1374"/>
          <p:cNvSpPr txBox="1"/>
          <p:nvPr/>
        </p:nvSpPr>
        <p:spPr>
          <a:xfrm>
            <a:off x="2484438" y="29400500"/>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8" name="Metin kutusu 1375"/>
          <p:cNvSpPr txBox="1"/>
          <p:nvPr/>
        </p:nvSpPr>
        <p:spPr>
          <a:xfrm>
            <a:off x="2484438" y="29556075"/>
            <a:ext cx="196850" cy="12382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9" name="Metin kutusu 1376"/>
          <p:cNvSpPr txBox="1"/>
          <p:nvPr/>
        </p:nvSpPr>
        <p:spPr>
          <a:xfrm>
            <a:off x="3887788" y="29222700"/>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0" name="Metin kutusu 1377"/>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1" name="Metin kutusu 1378"/>
          <p:cNvSpPr txBox="1"/>
          <p:nvPr/>
        </p:nvSpPr>
        <p:spPr>
          <a:xfrm>
            <a:off x="3887788" y="29587825"/>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solidFill>
                <a:srgbClr val="FF0000"/>
              </a:solidFill>
            </a:endParaRPr>
          </a:p>
        </p:txBody>
      </p:sp>
      <p:sp>
        <p:nvSpPr>
          <p:cNvPr id="32" name="Metin kutusu 1379"/>
          <p:cNvSpPr txBox="1"/>
          <p:nvPr/>
        </p:nvSpPr>
        <p:spPr>
          <a:xfrm>
            <a:off x="4859338" y="29232225"/>
            <a:ext cx="196850" cy="115888"/>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3" name="Metin kutusu 1380"/>
          <p:cNvSpPr txBox="1"/>
          <p:nvPr/>
        </p:nvSpPr>
        <p:spPr>
          <a:xfrm>
            <a:off x="4854575" y="29400500"/>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4" name="Metin kutusu 1381"/>
          <p:cNvSpPr txBox="1"/>
          <p:nvPr/>
        </p:nvSpPr>
        <p:spPr>
          <a:xfrm>
            <a:off x="4854575" y="29556075"/>
            <a:ext cx="196850" cy="12382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5" name="Metin kutusu 1382"/>
          <p:cNvSpPr txBox="1"/>
          <p:nvPr/>
        </p:nvSpPr>
        <p:spPr>
          <a:xfrm>
            <a:off x="2489200" y="30122813"/>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6" name="Metin kutusu 1383"/>
          <p:cNvSpPr txBox="1"/>
          <p:nvPr/>
        </p:nvSpPr>
        <p:spPr>
          <a:xfrm>
            <a:off x="2484438" y="3028473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7" name="Metin kutusu 1384"/>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8" name="Metin kutusu 1385"/>
          <p:cNvSpPr txBox="1"/>
          <p:nvPr/>
        </p:nvSpPr>
        <p:spPr>
          <a:xfrm>
            <a:off x="3887788" y="3011328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9" name="Metin kutusu 1386"/>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0" name="Metin kutusu 1387"/>
          <p:cNvSpPr txBox="1"/>
          <p:nvPr/>
        </p:nvSpPr>
        <p:spPr>
          <a:xfrm>
            <a:off x="3887788" y="3011328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1" name="Metin kutusu 1388"/>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2" name="Metin kutusu 1389"/>
          <p:cNvSpPr txBox="1"/>
          <p:nvPr/>
        </p:nvSpPr>
        <p:spPr>
          <a:xfrm>
            <a:off x="3887788" y="30472063"/>
            <a:ext cx="196850" cy="115887"/>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3" name="Metin kutusu 1390"/>
          <p:cNvSpPr txBox="1"/>
          <p:nvPr/>
        </p:nvSpPr>
        <p:spPr>
          <a:xfrm>
            <a:off x="2489200" y="30122813"/>
            <a:ext cx="196850" cy="11747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4" name="Metin kutusu 1391"/>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5" name="Metin kutusu 1392"/>
          <p:cNvSpPr txBox="1"/>
          <p:nvPr/>
        </p:nvSpPr>
        <p:spPr>
          <a:xfrm>
            <a:off x="3887788" y="30113288"/>
            <a:ext cx="196850" cy="12382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6" name="Metin kutusu 1393"/>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7" name="Metin kutusu 1394"/>
          <p:cNvSpPr txBox="1"/>
          <p:nvPr/>
        </p:nvSpPr>
        <p:spPr>
          <a:xfrm>
            <a:off x="2489200" y="30114875"/>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8" name="Metin kutusu 1395"/>
          <p:cNvSpPr txBox="1"/>
          <p:nvPr/>
        </p:nvSpPr>
        <p:spPr>
          <a:xfrm>
            <a:off x="2484438" y="30270450"/>
            <a:ext cx="196850" cy="1412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9" name="Metin kutusu 1396"/>
          <p:cNvSpPr txBox="1"/>
          <p:nvPr/>
        </p:nvSpPr>
        <p:spPr>
          <a:xfrm>
            <a:off x="2484438" y="30446663"/>
            <a:ext cx="204787" cy="16033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0" name="Metin kutusu 1397"/>
          <p:cNvSpPr txBox="1"/>
          <p:nvPr/>
        </p:nvSpPr>
        <p:spPr>
          <a:xfrm>
            <a:off x="3887788" y="30113288"/>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1" name="Metin kutusu 1398"/>
          <p:cNvSpPr txBox="1"/>
          <p:nvPr/>
        </p:nvSpPr>
        <p:spPr>
          <a:xfrm>
            <a:off x="3887788" y="30267275"/>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2" name="Metin kutusu 1399"/>
          <p:cNvSpPr txBox="1"/>
          <p:nvPr/>
        </p:nvSpPr>
        <p:spPr>
          <a:xfrm>
            <a:off x="3887788" y="30113288"/>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3" name="Metin kutusu 1400"/>
          <p:cNvSpPr txBox="1"/>
          <p:nvPr/>
        </p:nvSpPr>
        <p:spPr>
          <a:xfrm>
            <a:off x="3887788" y="30267275"/>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4" name="Metin kutusu 1401"/>
          <p:cNvSpPr txBox="1"/>
          <p:nvPr/>
        </p:nvSpPr>
        <p:spPr>
          <a:xfrm>
            <a:off x="3887788" y="30472063"/>
            <a:ext cx="196850" cy="115887"/>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5" name="Metin kutusu 1402"/>
          <p:cNvSpPr txBox="1"/>
          <p:nvPr/>
        </p:nvSpPr>
        <p:spPr>
          <a:xfrm>
            <a:off x="3887788" y="30472063"/>
            <a:ext cx="196850" cy="115887"/>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6" name="Metin kutusu 1403"/>
          <p:cNvSpPr txBox="1"/>
          <p:nvPr/>
        </p:nvSpPr>
        <p:spPr>
          <a:xfrm>
            <a:off x="2489200" y="30122813"/>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7" name="Metin kutusu 1404"/>
          <p:cNvSpPr txBox="1"/>
          <p:nvPr/>
        </p:nvSpPr>
        <p:spPr>
          <a:xfrm>
            <a:off x="2484438" y="3029267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8" name="Metin kutusu 1405"/>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9" name="Metin kutusu 1406"/>
          <p:cNvSpPr txBox="1"/>
          <p:nvPr/>
        </p:nvSpPr>
        <p:spPr>
          <a:xfrm>
            <a:off x="3887788" y="30113288"/>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0" name="Metin kutusu 1407"/>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1" name="Metin kutusu 1408"/>
          <p:cNvSpPr txBox="1"/>
          <p:nvPr/>
        </p:nvSpPr>
        <p:spPr>
          <a:xfrm>
            <a:off x="3887788" y="30480000"/>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2" name="Metin kutusu 1409"/>
          <p:cNvSpPr txBox="1"/>
          <p:nvPr/>
        </p:nvSpPr>
        <p:spPr>
          <a:xfrm>
            <a:off x="4859338" y="30122813"/>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3" name="Metin kutusu 1410"/>
          <p:cNvSpPr txBox="1"/>
          <p:nvPr/>
        </p:nvSpPr>
        <p:spPr>
          <a:xfrm>
            <a:off x="4854575" y="3029267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4" name="Metin kutusu 1411"/>
          <p:cNvSpPr txBox="1"/>
          <p:nvPr/>
        </p:nvSpPr>
        <p:spPr>
          <a:xfrm>
            <a:off x="4854575" y="30446663"/>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8" name="Metin kutusu 4">
            <a:extLst>
              <a:ext uri="{FF2B5EF4-FFF2-40B4-BE49-F238E27FC236}">
                <a16:creationId xmlns:a16="http://schemas.microsoft.com/office/drawing/2014/main" xmlns="" id="{7EC18F83-204B-487E-AFD6-153344F04A42}"/>
              </a:ext>
            </a:extLst>
          </p:cNvPr>
          <p:cNvSpPr txBox="1"/>
          <p:nvPr/>
        </p:nvSpPr>
        <p:spPr>
          <a:xfrm>
            <a:off x="2046263" y="471888"/>
            <a:ext cx="5616624" cy="993393"/>
          </a:xfrm>
          <a:prstGeom prst="rect">
            <a:avLst/>
          </a:prstGeom>
          <a:noFill/>
        </p:spPr>
        <p:txBody>
          <a:bodyPr vert="horz" lIns="91440" tIns="45720" rIns="91440" bIns="45720" rtlCol="0" anchor="ctr">
            <a:normAutofit/>
          </a:bodyPr>
          <a:lstStyle>
            <a:defPPr>
              <a:defRPr lang="tr-TR"/>
            </a:defPPr>
            <a:lvl1pPr algn="ctr">
              <a:lnSpc>
                <a:spcPct val="90000"/>
              </a:lnSpc>
              <a:spcBef>
                <a:spcPct val="0"/>
              </a:spcBef>
              <a:spcAft>
                <a:spcPts val="600"/>
              </a:spcAft>
              <a:defRPr sz="3100" b="1">
                <a:solidFill>
                  <a:srgbClr val="9DB5CE"/>
                </a:solidFill>
                <a:effectLst>
                  <a:outerShdw blurRad="38100" dist="38100" dir="2700000" algn="tl">
                    <a:srgbClr val="000000">
                      <a:alpha val="43137"/>
                    </a:srgbClr>
                  </a:outerShdw>
                </a:effectLst>
                <a:latin typeface="+mj-lt"/>
                <a:ea typeface="+mj-ea"/>
                <a:cs typeface="+mj-cs"/>
              </a:defRPr>
            </a:lvl1pPr>
          </a:lstStyle>
          <a:p>
            <a:r>
              <a:rPr lang="tr-TR" sz="2700" dirty="0">
                <a:solidFill>
                  <a:schemeClr val="accent6"/>
                </a:solidFill>
                <a:latin typeface="+mn-lt"/>
              </a:rPr>
              <a:t>FARKLI VE İYİ UYGULAMA ÖRNEKLERİ</a:t>
            </a:r>
          </a:p>
          <a:p>
            <a:r>
              <a:rPr lang="tr-TR" sz="2700" dirty="0">
                <a:solidFill>
                  <a:schemeClr val="tx2"/>
                </a:solidFill>
                <a:latin typeface="+mn-lt"/>
              </a:rPr>
              <a:t>GİRİŞİMCİLİK ALANINDA</a:t>
            </a:r>
            <a:endParaRPr lang="en-US" sz="2700" dirty="0">
              <a:solidFill>
                <a:schemeClr val="accent6"/>
              </a:solidFill>
              <a:latin typeface="+mn-lt"/>
            </a:endParaRPr>
          </a:p>
        </p:txBody>
      </p:sp>
      <p:pic>
        <p:nvPicPr>
          <p:cNvPr id="66" name="Picture 2" descr="https://admin.antalya.edu.tr/files/139/abu-logo-tr-yatay.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85991" y="332656"/>
            <a:ext cx="1847488" cy="392428"/>
          </a:xfrm>
          <a:prstGeom prst="rect">
            <a:avLst/>
          </a:prstGeom>
          <a:noFill/>
          <a:extLst>
            <a:ext uri="{909E8E84-426E-40DD-AFC4-6F175D3DCCD1}">
              <a14:hiddenFill xmlns:a14="http://schemas.microsoft.com/office/drawing/2010/main" xmlns="">
                <a:solidFill>
                  <a:srgbClr val="FFFFFF"/>
                </a:solidFill>
              </a14:hiddenFill>
            </a:ext>
          </a:extLst>
        </p:spPr>
      </p:pic>
      <p:sp>
        <p:nvSpPr>
          <p:cNvPr id="65" name="64 Metin kutusu"/>
          <p:cNvSpPr txBox="1"/>
          <p:nvPr/>
        </p:nvSpPr>
        <p:spPr>
          <a:xfrm>
            <a:off x="2556588" y="3125755"/>
            <a:ext cx="4152122" cy="1200329"/>
          </a:xfrm>
          <a:prstGeom prst="rect">
            <a:avLst/>
          </a:prstGeom>
          <a:noFill/>
        </p:spPr>
        <p:txBody>
          <a:bodyPr wrap="square" rtlCol="0">
            <a:spAutoFit/>
          </a:bodyPr>
          <a:lstStyle/>
          <a:p>
            <a:pPr algn="ctr"/>
            <a:r>
              <a:rPr lang="tr-TR" sz="2400" dirty="0" smtClean="0">
                <a:solidFill>
                  <a:srgbClr val="020424"/>
                </a:solidFill>
              </a:rPr>
              <a:t>Sosyal Bilim alanı olduğumuzdan girişimcilik alanı DD (Değerlendirme Dışıdır).</a:t>
            </a:r>
            <a:endParaRPr lang="tr-TR" sz="2400" dirty="0">
              <a:solidFill>
                <a:srgbClr val="020424"/>
              </a:solidFill>
            </a:endParaRPr>
          </a:p>
        </p:txBody>
      </p:sp>
    </p:spTree>
    <p:extLst>
      <p:ext uri="{BB962C8B-B14F-4D97-AF65-F5344CB8AC3E}">
        <p14:creationId xmlns:p14="http://schemas.microsoft.com/office/powerpoint/2010/main" xmlns="" val="29263205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etin kutusu 1352"/>
          <p:cNvSpPr txBox="1"/>
          <p:nvPr/>
        </p:nvSpPr>
        <p:spPr>
          <a:xfrm>
            <a:off x="2489200" y="29232225"/>
            <a:ext cx="196850" cy="115888"/>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7" name="Metin kutusu 1353"/>
          <p:cNvSpPr txBox="1"/>
          <p:nvPr/>
        </p:nvSpPr>
        <p:spPr>
          <a:xfrm>
            <a:off x="2484438" y="2939415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8" name="Metin kutusu 1354"/>
          <p:cNvSpPr txBox="1"/>
          <p:nvPr/>
        </p:nvSpPr>
        <p:spPr>
          <a:xfrm>
            <a:off x="2484438" y="29556075"/>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9" name="Metin kutusu 1355"/>
          <p:cNvSpPr txBox="1"/>
          <p:nvPr/>
        </p:nvSpPr>
        <p:spPr>
          <a:xfrm>
            <a:off x="3887788" y="2922270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0" name="Metin kutusu 1356"/>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1" name="Metin kutusu 1357"/>
          <p:cNvSpPr txBox="1"/>
          <p:nvPr/>
        </p:nvSpPr>
        <p:spPr>
          <a:xfrm>
            <a:off x="3887788" y="2922270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2" name="Metin kutusu 1358"/>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3" name="Metin kutusu 1359"/>
          <p:cNvSpPr txBox="1"/>
          <p:nvPr/>
        </p:nvSpPr>
        <p:spPr>
          <a:xfrm>
            <a:off x="3887788" y="29579888"/>
            <a:ext cx="196850" cy="11747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4" name="Metin kutusu 1360"/>
          <p:cNvSpPr txBox="1"/>
          <p:nvPr/>
        </p:nvSpPr>
        <p:spPr>
          <a:xfrm>
            <a:off x="2489200" y="29232225"/>
            <a:ext cx="196850" cy="115888"/>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5" name="Metin kutusu 1361"/>
          <p:cNvSpPr txBox="1"/>
          <p:nvPr/>
        </p:nvSpPr>
        <p:spPr>
          <a:xfrm>
            <a:off x="2484438" y="29556075"/>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6" name="Metin kutusu 1362"/>
          <p:cNvSpPr txBox="1"/>
          <p:nvPr/>
        </p:nvSpPr>
        <p:spPr>
          <a:xfrm>
            <a:off x="3887788" y="29222700"/>
            <a:ext cx="196850" cy="12382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7" name="Metin kutusu 1363"/>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8" name="Metin kutusu 1364"/>
          <p:cNvSpPr txBox="1"/>
          <p:nvPr/>
        </p:nvSpPr>
        <p:spPr>
          <a:xfrm>
            <a:off x="2489200" y="29224288"/>
            <a:ext cx="196850" cy="115887"/>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9" name="Metin kutusu 1365"/>
          <p:cNvSpPr txBox="1"/>
          <p:nvPr/>
        </p:nvSpPr>
        <p:spPr>
          <a:xfrm>
            <a:off x="2484438" y="29378275"/>
            <a:ext cx="196850" cy="1412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0" name="Metin kutusu 1367"/>
          <p:cNvSpPr txBox="1"/>
          <p:nvPr/>
        </p:nvSpPr>
        <p:spPr>
          <a:xfrm>
            <a:off x="3887788" y="29222700"/>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1" name="Metin kutusu 1368"/>
          <p:cNvSpPr txBox="1"/>
          <p:nvPr/>
        </p:nvSpPr>
        <p:spPr>
          <a:xfrm>
            <a:off x="3887788" y="29376688"/>
            <a:ext cx="196850" cy="11588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2" name="Metin kutusu 1369"/>
          <p:cNvSpPr txBox="1"/>
          <p:nvPr/>
        </p:nvSpPr>
        <p:spPr>
          <a:xfrm>
            <a:off x="3887788" y="29222700"/>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3" name="Metin kutusu 1370"/>
          <p:cNvSpPr txBox="1"/>
          <p:nvPr/>
        </p:nvSpPr>
        <p:spPr>
          <a:xfrm>
            <a:off x="3887788" y="29376688"/>
            <a:ext cx="196850" cy="11588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4" name="Metin kutusu 1371"/>
          <p:cNvSpPr txBox="1"/>
          <p:nvPr/>
        </p:nvSpPr>
        <p:spPr>
          <a:xfrm>
            <a:off x="3887788" y="29579888"/>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5" name="Metin kutusu 1372"/>
          <p:cNvSpPr txBox="1"/>
          <p:nvPr/>
        </p:nvSpPr>
        <p:spPr>
          <a:xfrm>
            <a:off x="3887788" y="29579888"/>
            <a:ext cx="196850" cy="11747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6" name="Metin kutusu 1373"/>
          <p:cNvSpPr txBox="1"/>
          <p:nvPr/>
        </p:nvSpPr>
        <p:spPr>
          <a:xfrm>
            <a:off x="2489200" y="29232225"/>
            <a:ext cx="196850" cy="115888"/>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7" name="Metin kutusu 1374"/>
          <p:cNvSpPr txBox="1"/>
          <p:nvPr/>
        </p:nvSpPr>
        <p:spPr>
          <a:xfrm>
            <a:off x="2484438" y="29400500"/>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8" name="Metin kutusu 1375"/>
          <p:cNvSpPr txBox="1"/>
          <p:nvPr/>
        </p:nvSpPr>
        <p:spPr>
          <a:xfrm>
            <a:off x="2484438" y="29556075"/>
            <a:ext cx="196850" cy="12382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9" name="Metin kutusu 1376"/>
          <p:cNvSpPr txBox="1"/>
          <p:nvPr/>
        </p:nvSpPr>
        <p:spPr>
          <a:xfrm>
            <a:off x="3887788" y="29222700"/>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0" name="Metin kutusu 1377"/>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1" name="Metin kutusu 1378"/>
          <p:cNvSpPr txBox="1"/>
          <p:nvPr/>
        </p:nvSpPr>
        <p:spPr>
          <a:xfrm>
            <a:off x="3887788" y="29587825"/>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solidFill>
                <a:srgbClr val="FF0000"/>
              </a:solidFill>
            </a:endParaRPr>
          </a:p>
        </p:txBody>
      </p:sp>
      <p:sp>
        <p:nvSpPr>
          <p:cNvPr id="32" name="Metin kutusu 1379"/>
          <p:cNvSpPr txBox="1"/>
          <p:nvPr/>
        </p:nvSpPr>
        <p:spPr>
          <a:xfrm>
            <a:off x="4859338" y="29232225"/>
            <a:ext cx="196850" cy="115888"/>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3" name="Metin kutusu 1380"/>
          <p:cNvSpPr txBox="1"/>
          <p:nvPr/>
        </p:nvSpPr>
        <p:spPr>
          <a:xfrm>
            <a:off x="4854575" y="29400500"/>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4" name="Metin kutusu 1381"/>
          <p:cNvSpPr txBox="1"/>
          <p:nvPr/>
        </p:nvSpPr>
        <p:spPr>
          <a:xfrm>
            <a:off x="4854575" y="29556075"/>
            <a:ext cx="196850" cy="12382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5" name="Metin kutusu 1382"/>
          <p:cNvSpPr txBox="1"/>
          <p:nvPr/>
        </p:nvSpPr>
        <p:spPr>
          <a:xfrm>
            <a:off x="2489200" y="30122813"/>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6" name="Metin kutusu 1383"/>
          <p:cNvSpPr txBox="1"/>
          <p:nvPr/>
        </p:nvSpPr>
        <p:spPr>
          <a:xfrm>
            <a:off x="2484438" y="3028473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7" name="Metin kutusu 1384"/>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8" name="Metin kutusu 1385"/>
          <p:cNvSpPr txBox="1"/>
          <p:nvPr/>
        </p:nvSpPr>
        <p:spPr>
          <a:xfrm>
            <a:off x="3887788" y="3011328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9" name="Metin kutusu 1386"/>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0" name="Metin kutusu 1387"/>
          <p:cNvSpPr txBox="1"/>
          <p:nvPr/>
        </p:nvSpPr>
        <p:spPr>
          <a:xfrm>
            <a:off x="3887788" y="3011328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1" name="Metin kutusu 1388"/>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2" name="Metin kutusu 1389"/>
          <p:cNvSpPr txBox="1"/>
          <p:nvPr/>
        </p:nvSpPr>
        <p:spPr>
          <a:xfrm>
            <a:off x="3887788" y="30472063"/>
            <a:ext cx="196850" cy="115887"/>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3" name="Metin kutusu 1390"/>
          <p:cNvSpPr txBox="1"/>
          <p:nvPr/>
        </p:nvSpPr>
        <p:spPr>
          <a:xfrm>
            <a:off x="2489200" y="30122813"/>
            <a:ext cx="196850" cy="11747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4" name="Metin kutusu 1391"/>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5" name="Metin kutusu 1392"/>
          <p:cNvSpPr txBox="1"/>
          <p:nvPr/>
        </p:nvSpPr>
        <p:spPr>
          <a:xfrm>
            <a:off x="3887788" y="30113288"/>
            <a:ext cx="196850" cy="12382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6" name="Metin kutusu 1393"/>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7" name="Metin kutusu 1394"/>
          <p:cNvSpPr txBox="1"/>
          <p:nvPr/>
        </p:nvSpPr>
        <p:spPr>
          <a:xfrm>
            <a:off x="2489200" y="30114875"/>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8" name="Metin kutusu 1395"/>
          <p:cNvSpPr txBox="1"/>
          <p:nvPr/>
        </p:nvSpPr>
        <p:spPr>
          <a:xfrm>
            <a:off x="2484438" y="30270450"/>
            <a:ext cx="196850" cy="1412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9" name="Metin kutusu 1396"/>
          <p:cNvSpPr txBox="1"/>
          <p:nvPr/>
        </p:nvSpPr>
        <p:spPr>
          <a:xfrm>
            <a:off x="2484438" y="30446663"/>
            <a:ext cx="204787" cy="16033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0" name="Metin kutusu 1397"/>
          <p:cNvSpPr txBox="1"/>
          <p:nvPr/>
        </p:nvSpPr>
        <p:spPr>
          <a:xfrm>
            <a:off x="3887788" y="30113288"/>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1" name="Metin kutusu 1398"/>
          <p:cNvSpPr txBox="1"/>
          <p:nvPr/>
        </p:nvSpPr>
        <p:spPr>
          <a:xfrm>
            <a:off x="3887788" y="30267275"/>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2" name="Metin kutusu 1399"/>
          <p:cNvSpPr txBox="1"/>
          <p:nvPr/>
        </p:nvSpPr>
        <p:spPr>
          <a:xfrm>
            <a:off x="3887788" y="30113288"/>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3" name="Metin kutusu 1400"/>
          <p:cNvSpPr txBox="1"/>
          <p:nvPr/>
        </p:nvSpPr>
        <p:spPr>
          <a:xfrm>
            <a:off x="3887788" y="30267275"/>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4" name="Metin kutusu 1401"/>
          <p:cNvSpPr txBox="1"/>
          <p:nvPr/>
        </p:nvSpPr>
        <p:spPr>
          <a:xfrm>
            <a:off x="3887788" y="30472063"/>
            <a:ext cx="196850" cy="115887"/>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5" name="Metin kutusu 1402"/>
          <p:cNvSpPr txBox="1"/>
          <p:nvPr/>
        </p:nvSpPr>
        <p:spPr>
          <a:xfrm>
            <a:off x="3887788" y="30472063"/>
            <a:ext cx="196850" cy="115887"/>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6" name="Metin kutusu 1403"/>
          <p:cNvSpPr txBox="1"/>
          <p:nvPr/>
        </p:nvSpPr>
        <p:spPr>
          <a:xfrm>
            <a:off x="2489200" y="30122813"/>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7" name="Metin kutusu 1404"/>
          <p:cNvSpPr txBox="1"/>
          <p:nvPr/>
        </p:nvSpPr>
        <p:spPr>
          <a:xfrm>
            <a:off x="2484438" y="3029267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8" name="Metin kutusu 1405"/>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9" name="Metin kutusu 1406"/>
          <p:cNvSpPr txBox="1"/>
          <p:nvPr/>
        </p:nvSpPr>
        <p:spPr>
          <a:xfrm>
            <a:off x="3887788" y="30113288"/>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0" name="Metin kutusu 1407"/>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1" name="Metin kutusu 1408"/>
          <p:cNvSpPr txBox="1"/>
          <p:nvPr/>
        </p:nvSpPr>
        <p:spPr>
          <a:xfrm>
            <a:off x="3887788" y="30480000"/>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2" name="Metin kutusu 1409"/>
          <p:cNvSpPr txBox="1"/>
          <p:nvPr/>
        </p:nvSpPr>
        <p:spPr>
          <a:xfrm>
            <a:off x="4859338" y="30122813"/>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3" name="Metin kutusu 1410"/>
          <p:cNvSpPr txBox="1"/>
          <p:nvPr/>
        </p:nvSpPr>
        <p:spPr>
          <a:xfrm>
            <a:off x="4854575" y="3029267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4" name="Metin kutusu 1411"/>
          <p:cNvSpPr txBox="1"/>
          <p:nvPr/>
        </p:nvSpPr>
        <p:spPr>
          <a:xfrm>
            <a:off x="4854575" y="30446663"/>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8" name="Metin kutusu 4">
            <a:extLst>
              <a:ext uri="{FF2B5EF4-FFF2-40B4-BE49-F238E27FC236}">
                <a16:creationId xmlns:a16="http://schemas.microsoft.com/office/drawing/2014/main" xmlns="" id="{7EC18F83-204B-487E-AFD6-153344F04A42}"/>
              </a:ext>
            </a:extLst>
          </p:cNvPr>
          <p:cNvSpPr txBox="1"/>
          <p:nvPr/>
        </p:nvSpPr>
        <p:spPr>
          <a:xfrm>
            <a:off x="2046263" y="471888"/>
            <a:ext cx="5616624" cy="993393"/>
          </a:xfrm>
          <a:prstGeom prst="rect">
            <a:avLst/>
          </a:prstGeom>
          <a:noFill/>
        </p:spPr>
        <p:txBody>
          <a:bodyPr vert="horz" lIns="91440" tIns="45720" rIns="91440" bIns="45720" rtlCol="0" anchor="ctr">
            <a:normAutofit/>
          </a:bodyPr>
          <a:lstStyle>
            <a:defPPr>
              <a:defRPr lang="tr-TR"/>
            </a:defPPr>
            <a:lvl1pPr algn="ctr">
              <a:lnSpc>
                <a:spcPct val="90000"/>
              </a:lnSpc>
              <a:spcBef>
                <a:spcPct val="0"/>
              </a:spcBef>
              <a:spcAft>
                <a:spcPts val="600"/>
              </a:spcAft>
              <a:defRPr sz="3100" b="1">
                <a:solidFill>
                  <a:srgbClr val="9DB5CE"/>
                </a:solidFill>
                <a:effectLst>
                  <a:outerShdw blurRad="38100" dist="38100" dir="2700000" algn="tl">
                    <a:srgbClr val="000000">
                      <a:alpha val="43137"/>
                    </a:srgbClr>
                  </a:outerShdw>
                </a:effectLst>
                <a:latin typeface="+mj-lt"/>
                <a:ea typeface="+mj-ea"/>
                <a:cs typeface="+mj-cs"/>
              </a:defRPr>
            </a:lvl1pPr>
          </a:lstStyle>
          <a:p>
            <a:r>
              <a:rPr lang="tr-TR" sz="2700" dirty="0">
                <a:solidFill>
                  <a:schemeClr val="accent6"/>
                </a:solidFill>
                <a:latin typeface="+mn-lt"/>
              </a:rPr>
              <a:t>FARKLI VE İYİ UYGULAMA ÖRNEKLERİ</a:t>
            </a:r>
          </a:p>
          <a:p>
            <a:r>
              <a:rPr lang="tr-TR" sz="2700" dirty="0">
                <a:solidFill>
                  <a:schemeClr val="tx2"/>
                </a:solidFill>
                <a:latin typeface="+mn-lt"/>
              </a:rPr>
              <a:t>TOPLUMSAL KATKI ALANINDA</a:t>
            </a:r>
            <a:endParaRPr lang="en-US" sz="2700" dirty="0">
              <a:solidFill>
                <a:schemeClr val="accent6"/>
              </a:solidFill>
              <a:latin typeface="+mn-lt"/>
            </a:endParaRPr>
          </a:p>
        </p:txBody>
      </p:sp>
      <p:pic>
        <p:nvPicPr>
          <p:cNvPr id="66" name="Picture 2" descr="https://admin.antalya.edu.tr/files/139/abu-logo-tr-yatay.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85991" y="332656"/>
            <a:ext cx="1847488" cy="392428"/>
          </a:xfrm>
          <a:prstGeom prst="rect">
            <a:avLst/>
          </a:prstGeom>
          <a:noFill/>
          <a:extLst>
            <a:ext uri="{909E8E84-426E-40DD-AFC4-6F175D3DCCD1}">
              <a14:hiddenFill xmlns:a14="http://schemas.microsoft.com/office/drawing/2010/main" xmlns="">
                <a:solidFill>
                  <a:srgbClr val="FFFFFF"/>
                </a:solidFill>
              </a14:hiddenFill>
            </a:ext>
          </a:extLst>
        </p:spPr>
      </p:pic>
      <p:pic>
        <p:nvPicPr>
          <p:cNvPr id="4098" name="Picture 2" descr="C:\Users\PC\Desktop\ABU DERSLER\KALİTE\23-2024\ETKİNLİK\Kalite\IMG_20231213_140617.jpg"/>
          <p:cNvPicPr>
            <a:picLocks noChangeAspect="1" noChangeArrowheads="1"/>
          </p:cNvPicPr>
          <p:nvPr/>
        </p:nvPicPr>
        <p:blipFill>
          <a:blip r:embed="rId3" cstate="print"/>
          <a:srcRect/>
          <a:stretch>
            <a:fillRect/>
          </a:stretch>
        </p:blipFill>
        <p:spPr bwMode="auto">
          <a:xfrm>
            <a:off x="1222310" y="1469572"/>
            <a:ext cx="6951306" cy="5213479"/>
          </a:xfrm>
          <a:prstGeom prst="rect">
            <a:avLst/>
          </a:prstGeom>
          <a:noFill/>
        </p:spPr>
      </p:pic>
    </p:spTree>
    <p:extLst>
      <p:ext uri="{BB962C8B-B14F-4D97-AF65-F5344CB8AC3E}">
        <p14:creationId xmlns:p14="http://schemas.microsoft.com/office/powerpoint/2010/main" xmlns="" val="25442529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etin kutusu 1352"/>
          <p:cNvSpPr txBox="1"/>
          <p:nvPr/>
        </p:nvSpPr>
        <p:spPr>
          <a:xfrm>
            <a:off x="2489200" y="29232225"/>
            <a:ext cx="196850" cy="115888"/>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7" name="Metin kutusu 1353"/>
          <p:cNvSpPr txBox="1"/>
          <p:nvPr/>
        </p:nvSpPr>
        <p:spPr>
          <a:xfrm>
            <a:off x="2484438" y="2939415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8" name="Metin kutusu 1354"/>
          <p:cNvSpPr txBox="1"/>
          <p:nvPr/>
        </p:nvSpPr>
        <p:spPr>
          <a:xfrm>
            <a:off x="2484438" y="29556075"/>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9" name="Metin kutusu 1355"/>
          <p:cNvSpPr txBox="1"/>
          <p:nvPr/>
        </p:nvSpPr>
        <p:spPr>
          <a:xfrm>
            <a:off x="3887788" y="2922270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0" name="Metin kutusu 1356"/>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1" name="Metin kutusu 1357"/>
          <p:cNvSpPr txBox="1"/>
          <p:nvPr/>
        </p:nvSpPr>
        <p:spPr>
          <a:xfrm>
            <a:off x="3887788" y="2922270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2" name="Metin kutusu 1358"/>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3" name="Metin kutusu 1359"/>
          <p:cNvSpPr txBox="1"/>
          <p:nvPr/>
        </p:nvSpPr>
        <p:spPr>
          <a:xfrm>
            <a:off x="3887788" y="29579888"/>
            <a:ext cx="196850" cy="11747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4" name="Metin kutusu 1360"/>
          <p:cNvSpPr txBox="1"/>
          <p:nvPr/>
        </p:nvSpPr>
        <p:spPr>
          <a:xfrm>
            <a:off x="2489200" y="29232225"/>
            <a:ext cx="196850" cy="115888"/>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5" name="Metin kutusu 1361"/>
          <p:cNvSpPr txBox="1"/>
          <p:nvPr/>
        </p:nvSpPr>
        <p:spPr>
          <a:xfrm>
            <a:off x="2484438" y="29556075"/>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6" name="Metin kutusu 1362"/>
          <p:cNvSpPr txBox="1"/>
          <p:nvPr/>
        </p:nvSpPr>
        <p:spPr>
          <a:xfrm>
            <a:off x="3887788" y="29222700"/>
            <a:ext cx="196850" cy="12382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7" name="Metin kutusu 1363"/>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8" name="Metin kutusu 1364"/>
          <p:cNvSpPr txBox="1"/>
          <p:nvPr/>
        </p:nvSpPr>
        <p:spPr>
          <a:xfrm>
            <a:off x="2489200" y="29224288"/>
            <a:ext cx="196850" cy="115887"/>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9" name="Metin kutusu 1365"/>
          <p:cNvSpPr txBox="1"/>
          <p:nvPr/>
        </p:nvSpPr>
        <p:spPr>
          <a:xfrm>
            <a:off x="2484438" y="29378275"/>
            <a:ext cx="196850" cy="1412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0" name="Metin kutusu 1367"/>
          <p:cNvSpPr txBox="1"/>
          <p:nvPr/>
        </p:nvSpPr>
        <p:spPr>
          <a:xfrm>
            <a:off x="3887788" y="29222700"/>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1" name="Metin kutusu 1368"/>
          <p:cNvSpPr txBox="1"/>
          <p:nvPr/>
        </p:nvSpPr>
        <p:spPr>
          <a:xfrm>
            <a:off x="3887788" y="29376688"/>
            <a:ext cx="196850" cy="11588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2" name="Metin kutusu 1369"/>
          <p:cNvSpPr txBox="1"/>
          <p:nvPr/>
        </p:nvSpPr>
        <p:spPr>
          <a:xfrm>
            <a:off x="3887788" y="29222700"/>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3" name="Metin kutusu 1370"/>
          <p:cNvSpPr txBox="1"/>
          <p:nvPr/>
        </p:nvSpPr>
        <p:spPr>
          <a:xfrm>
            <a:off x="3887788" y="29376688"/>
            <a:ext cx="196850" cy="11588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4" name="Metin kutusu 1371"/>
          <p:cNvSpPr txBox="1"/>
          <p:nvPr/>
        </p:nvSpPr>
        <p:spPr>
          <a:xfrm>
            <a:off x="3887788" y="29579888"/>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5" name="Metin kutusu 1372"/>
          <p:cNvSpPr txBox="1"/>
          <p:nvPr/>
        </p:nvSpPr>
        <p:spPr>
          <a:xfrm>
            <a:off x="3887788" y="29579888"/>
            <a:ext cx="196850" cy="11747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6" name="Metin kutusu 1373"/>
          <p:cNvSpPr txBox="1"/>
          <p:nvPr/>
        </p:nvSpPr>
        <p:spPr>
          <a:xfrm>
            <a:off x="2489200" y="29232225"/>
            <a:ext cx="196850" cy="115888"/>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7" name="Metin kutusu 1374"/>
          <p:cNvSpPr txBox="1"/>
          <p:nvPr/>
        </p:nvSpPr>
        <p:spPr>
          <a:xfrm>
            <a:off x="2484438" y="29400500"/>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8" name="Metin kutusu 1375"/>
          <p:cNvSpPr txBox="1"/>
          <p:nvPr/>
        </p:nvSpPr>
        <p:spPr>
          <a:xfrm>
            <a:off x="2484438" y="29556075"/>
            <a:ext cx="196850" cy="12382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9" name="Metin kutusu 1376"/>
          <p:cNvSpPr txBox="1"/>
          <p:nvPr/>
        </p:nvSpPr>
        <p:spPr>
          <a:xfrm>
            <a:off x="3887788" y="29222700"/>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0" name="Metin kutusu 1377"/>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1" name="Metin kutusu 1378"/>
          <p:cNvSpPr txBox="1"/>
          <p:nvPr/>
        </p:nvSpPr>
        <p:spPr>
          <a:xfrm>
            <a:off x="3887788" y="29587825"/>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solidFill>
                <a:srgbClr val="FF0000"/>
              </a:solidFill>
            </a:endParaRPr>
          </a:p>
        </p:txBody>
      </p:sp>
      <p:sp>
        <p:nvSpPr>
          <p:cNvPr id="32" name="Metin kutusu 1379"/>
          <p:cNvSpPr txBox="1"/>
          <p:nvPr/>
        </p:nvSpPr>
        <p:spPr>
          <a:xfrm>
            <a:off x="4859338" y="29232225"/>
            <a:ext cx="196850" cy="115888"/>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3" name="Metin kutusu 1380"/>
          <p:cNvSpPr txBox="1"/>
          <p:nvPr/>
        </p:nvSpPr>
        <p:spPr>
          <a:xfrm>
            <a:off x="4854575" y="29400500"/>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4" name="Metin kutusu 1381"/>
          <p:cNvSpPr txBox="1"/>
          <p:nvPr/>
        </p:nvSpPr>
        <p:spPr>
          <a:xfrm>
            <a:off x="4854575" y="29556075"/>
            <a:ext cx="196850" cy="12382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5" name="Metin kutusu 1382"/>
          <p:cNvSpPr txBox="1"/>
          <p:nvPr/>
        </p:nvSpPr>
        <p:spPr>
          <a:xfrm>
            <a:off x="2489200" y="30122813"/>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6" name="Metin kutusu 1383"/>
          <p:cNvSpPr txBox="1"/>
          <p:nvPr/>
        </p:nvSpPr>
        <p:spPr>
          <a:xfrm>
            <a:off x="2484438" y="3028473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7" name="Metin kutusu 1384"/>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8" name="Metin kutusu 1385"/>
          <p:cNvSpPr txBox="1"/>
          <p:nvPr/>
        </p:nvSpPr>
        <p:spPr>
          <a:xfrm>
            <a:off x="3887788" y="3011328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9" name="Metin kutusu 1386"/>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0" name="Metin kutusu 1387"/>
          <p:cNvSpPr txBox="1"/>
          <p:nvPr/>
        </p:nvSpPr>
        <p:spPr>
          <a:xfrm>
            <a:off x="3887788" y="3011328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1" name="Metin kutusu 1388"/>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2" name="Metin kutusu 1389"/>
          <p:cNvSpPr txBox="1"/>
          <p:nvPr/>
        </p:nvSpPr>
        <p:spPr>
          <a:xfrm>
            <a:off x="3887788" y="30472063"/>
            <a:ext cx="196850" cy="115887"/>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3" name="Metin kutusu 1390"/>
          <p:cNvSpPr txBox="1"/>
          <p:nvPr/>
        </p:nvSpPr>
        <p:spPr>
          <a:xfrm>
            <a:off x="2489200" y="30122813"/>
            <a:ext cx="196850" cy="11747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4" name="Metin kutusu 1391"/>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5" name="Metin kutusu 1392"/>
          <p:cNvSpPr txBox="1"/>
          <p:nvPr/>
        </p:nvSpPr>
        <p:spPr>
          <a:xfrm>
            <a:off x="3887788" y="30113288"/>
            <a:ext cx="196850" cy="12382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6" name="Metin kutusu 1393"/>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7" name="Metin kutusu 1394"/>
          <p:cNvSpPr txBox="1"/>
          <p:nvPr/>
        </p:nvSpPr>
        <p:spPr>
          <a:xfrm>
            <a:off x="2489200" y="30114875"/>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8" name="Metin kutusu 1395"/>
          <p:cNvSpPr txBox="1"/>
          <p:nvPr/>
        </p:nvSpPr>
        <p:spPr>
          <a:xfrm>
            <a:off x="2484438" y="30270450"/>
            <a:ext cx="196850" cy="1412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9" name="Metin kutusu 1396"/>
          <p:cNvSpPr txBox="1"/>
          <p:nvPr/>
        </p:nvSpPr>
        <p:spPr>
          <a:xfrm>
            <a:off x="2484438" y="30446663"/>
            <a:ext cx="204787" cy="16033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0" name="Metin kutusu 1397"/>
          <p:cNvSpPr txBox="1"/>
          <p:nvPr/>
        </p:nvSpPr>
        <p:spPr>
          <a:xfrm>
            <a:off x="3887788" y="30113288"/>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1" name="Metin kutusu 1398"/>
          <p:cNvSpPr txBox="1"/>
          <p:nvPr/>
        </p:nvSpPr>
        <p:spPr>
          <a:xfrm>
            <a:off x="3887788" y="30267275"/>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2" name="Metin kutusu 1399"/>
          <p:cNvSpPr txBox="1"/>
          <p:nvPr/>
        </p:nvSpPr>
        <p:spPr>
          <a:xfrm>
            <a:off x="3887788" y="30113288"/>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3" name="Metin kutusu 1400"/>
          <p:cNvSpPr txBox="1"/>
          <p:nvPr/>
        </p:nvSpPr>
        <p:spPr>
          <a:xfrm>
            <a:off x="3887788" y="30267275"/>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4" name="Metin kutusu 1401"/>
          <p:cNvSpPr txBox="1"/>
          <p:nvPr/>
        </p:nvSpPr>
        <p:spPr>
          <a:xfrm>
            <a:off x="3887788" y="30472063"/>
            <a:ext cx="196850" cy="115887"/>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5" name="Metin kutusu 1402"/>
          <p:cNvSpPr txBox="1"/>
          <p:nvPr/>
        </p:nvSpPr>
        <p:spPr>
          <a:xfrm>
            <a:off x="3887788" y="30472063"/>
            <a:ext cx="196850" cy="115887"/>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6" name="Metin kutusu 1403"/>
          <p:cNvSpPr txBox="1"/>
          <p:nvPr/>
        </p:nvSpPr>
        <p:spPr>
          <a:xfrm>
            <a:off x="2489200" y="30122813"/>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7" name="Metin kutusu 1404"/>
          <p:cNvSpPr txBox="1"/>
          <p:nvPr/>
        </p:nvSpPr>
        <p:spPr>
          <a:xfrm>
            <a:off x="2484438" y="3029267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8" name="Metin kutusu 1405"/>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9" name="Metin kutusu 1406"/>
          <p:cNvSpPr txBox="1"/>
          <p:nvPr/>
        </p:nvSpPr>
        <p:spPr>
          <a:xfrm>
            <a:off x="3887788" y="30113288"/>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0" name="Metin kutusu 1407"/>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1" name="Metin kutusu 1408"/>
          <p:cNvSpPr txBox="1"/>
          <p:nvPr/>
        </p:nvSpPr>
        <p:spPr>
          <a:xfrm>
            <a:off x="3887788" y="30480000"/>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2" name="Metin kutusu 1409"/>
          <p:cNvSpPr txBox="1"/>
          <p:nvPr/>
        </p:nvSpPr>
        <p:spPr>
          <a:xfrm>
            <a:off x="4859338" y="30122813"/>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3" name="Metin kutusu 1410"/>
          <p:cNvSpPr txBox="1"/>
          <p:nvPr/>
        </p:nvSpPr>
        <p:spPr>
          <a:xfrm>
            <a:off x="4854575" y="3029267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4" name="Metin kutusu 1411"/>
          <p:cNvSpPr txBox="1"/>
          <p:nvPr/>
        </p:nvSpPr>
        <p:spPr>
          <a:xfrm>
            <a:off x="4854575" y="30446663"/>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8" name="Metin kutusu 4">
            <a:extLst>
              <a:ext uri="{FF2B5EF4-FFF2-40B4-BE49-F238E27FC236}">
                <a16:creationId xmlns:a16="http://schemas.microsoft.com/office/drawing/2014/main" xmlns="" id="{7EC18F83-204B-487E-AFD6-153344F04A42}"/>
              </a:ext>
            </a:extLst>
          </p:cNvPr>
          <p:cNvSpPr txBox="1"/>
          <p:nvPr/>
        </p:nvSpPr>
        <p:spPr>
          <a:xfrm>
            <a:off x="2046263" y="517785"/>
            <a:ext cx="5616624" cy="993393"/>
          </a:xfrm>
          <a:prstGeom prst="rect">
            <a:avLst/>
          </a:prstGeom>
          <a:noFill/>
        </p:spPr>
        <p:txBody>
          <a:bodyPr vert="horz" lIns="91440" tIns="45720" rIns="91440" bIns="45720" rtlCol="0" anchor="ctr">
            <a:normAutofit/>
          </a:bodyPr>
          <a:lstStyle>
            <a:defPPr>
              <a:defRPr lang="tr-TR"/>
            </a:defPPr>
            <a:lvl1pPr algn="ctr">
              <a:lnSpc>
                <a:spcPct val="90000"/>
              </a:lnSpc>
              <a:spcBef>
                <a:spcPct val="0"/>
              </a:spcBef>
              <a:spcAft>
                <a:spcPts val="600"/>
              </a:spcAft>
              <a:defRPr sz="3100" b="1">
                <a:solidFill>
                  <a:srgbClr val="9DB5CE"/>
                </a:solidFill>
                <a:effectLst>
                  <a:outerShdw blurRad="38100" dist="38100" dir="2700000" algn="tl">
                    <a:srgbClr val="000000">
                      <a:alpha val="43137"/>
                    </a:srgbClr>
                  </a:outerShdw>
                </a:effectLst>
                <a:latin typeface="+mj-lt"/>
                <a:ea typeface="+mj-ea"/>
                <a:cs typeface="+mj-cs"/>
              </a:defRPr>
            </a:lvl1pPr>
          </a:lstStyle>
          <a:p>
            <a:r>
              <a:rPr lang="tr-TR" sz="2700" dirty="0">
                <a:solidFill>
                  <a:schemeClr val="accent6"/>
                </a:solidFill>
                <a:latin typeface="+mn-lt"/>
              </a:rPr>
              <a:t>FARKLI VE İYİ UYGULAMA ÖRNEKLERİ</a:t>
            </a:r>
          </a:p>
          <a:p>
            <a:r>
              <a:rPr lang="tr-TR" sz="2700" dirty="0">
                <a:solidFill>
                  <a:schemeClr val="tx2"/>
                </a:solidFill>
                <a:latin typeface="+mn-lt"/>
              </a:rPr>
              <a:t>KURUMSALLAŞMA ALANINDA</a:t>
            </a:r>
            <a:endParaRPr lang="en-US" sz="2700" dirty="0">
              <a:solidFill>
                <a:schemeClr val="accent6"/>
              </a:solidFill>
              <a:latin typeface="+mn-lt"/>
            </a:endParaRPr>
          </a:p>
        </p:txBody>
      </p:sp>
      <p:pic>
        <p:nvPicPr>
          <p:cNvPr id="66" name="Picture 2" descr="https://admin.antalya.edu.tr/files/139/abu-logo-tr-yatay.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68003" y="310487"/>
            <a:ext cx="1951851" cy="414596"/>
          </a:xfrm>
          <a:prstGeom prst="rect">
            <a:avLst/>
          </a:prstGeom>
          <a:noFill/>
          <a:extLst>
            <a:ext uri="{909E8E84-426E-40DD-AFC4-6F175D3DCCD1}">
              <a14:hiddenFill xmlns:a14="http://schemas.microsoft.com/office/drawing/2010/main" xmlns="">
                <a:solidFill>
                  <a:srgbClr val="FFFFFF"/>
                </a:solidFill>
              </a14:hiddenFill>
            </a:ext>
          </a:extLst>
        </p:spPr>
      </p:pic>
      <p:pic>
        <p:nvPicPr>
          <p:cNvPr id="65" name="Picture 2"/>
          <p:cNvPicPr>
            <a:picLocks noChangeAspect="1" noChangeArrowheads="1"/>
          </p:cNvPicPr>
          <p:nvPr/>
        </p:nvPicPr>
        <p:blipFill>
          <a:blip r:embed="rId3"/>
          <a:srcRect/>
          <a:stretch>
            <a:fillRect/>
          </a:stretch>
        </p:blipFill>
        <p:spPr bwMode="auto">
          <a:xfrm>
            <a:off x="180661" y="1978089"/>
            <a:ext cx="8704862" cy="4226768"/>
          </a:xfrm>
          <a:prstGeom prst="rect">
            <a:avLst/>
          </a:prstGeom>
          <a:noFill/>
          <a:ln w="9525">
            <a:noFill/>
            <a:miter lim="800000"/>
            <a:headEnd/>
            <a:tailEnd/>
          </a:ln>
          <a:effectLst/>
        </p:spPr>
      </p:pic>
    </p:spTree>
    <p:extLst>
      <p:ext uri="{BB962C8B-B14F-4D97-AF65-F5344CB8AC3E}">
        <p14:creationId xmlns:p14="http://schemas.microsoft.com/office/powerpoint/2010/main" xmlns="" val="17841544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1742309" y="464778"/>
            <a:ext cx="5659381" cy="805280"/>
          </a:xfrm>
          <a:prstGeom prst="rect">
            <a:avLst/>
          </a:prstGeom>
          <a:noFill/>
        </p:spPr>
        <p:txBody>
          <a:bodyPr vert="horz" lIns="91440" tIns="45720" rIns="91440" bIns="45720" rtlCol="0" anchor="ctr">
            <a:normAutofit/>
          </a:bodyPr>
          <a:lstStyle/>
          <a:p>
            <a:pPr algn="ctr">
              <a:lnSpc>
                <a:spcPct val="90000"/>
              </a:lnSpc>
              <a:spcBef>
                <a:spcPct val="0"/>
              </a:spcBef>
              <a:spcAft>
                <a:spcPts val="600"/>
              </a:spcAft>
            </a:pPr>
            <a:r>
              <a:rPr lang="tr-TR" sz="2400" b="1" kern="1200" dirty="0">
                <a:solidFill>
                  <a:schemeClr val="accent6"/>
                </a:solidFill>
                <a:effectLst>
                  <a:outerShdw blurRad="38100" dist="38100" dir="2700000" algn="tl">
                    <a:srgbClr val="000000">
                      <a:alpha val="43137"/>
                    </a:srgbClr>
                  </a:outerShdw>
                </a:effectLst>
                <a:ea typeface="+mj-ea"/>
                <a:cs typeface="+mj-cs"/>
              </a:rPr>
              <a:t>SÜREKLİ İYİLEŞTİRME ÖNERİLERİ</a:t>
            </a:r>
            <a:endParaRPr lang="en-US" sz="2400" b="1" kern="1200" dirty="0">
              <a:solidFill>
                <a:schemeClr val="accent6"/>
              </a:solidFill>
              <a:effectLst>
                <a:outerShdw blurRad="38100" dist="38100" dir="2700000" algn="tl">
                  <a:srgbClr val="000000">
                    <a:alpha val="43137"/>
                  </a:srgbClr>
                </a:outerShdw>
              </a:effectLst>
              <a:ea typeface="+mj-ea"/>
              <a:cs typeface="+mj-cs"/>
            </a:endParaRPr>
          </a:p>
        </p:txBody>
      </p:sp>
      <p:sp>
        <p:nvSpPr>
          <p:cNvPr id="6" name="Metin kutusu 1352"/>
          <p:cNvSpPr txBox="1"/>
          <p:nvPr/>
        </p:nvSpPr>
        <p:spPr>
          <a:xfrm>
            <a:off x="2489200" y="29232225"/>
            <a:ext cx="196850" cy="115888"/>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7" name="Metin kutusu 1353"/>
          <p:cNvSpPr txBox="1"/>
          <p:nvPr/>
        </p:nvSpPr>
        <p:spPr>
          <a:xfrm>
            <a:off x="2484438" y="2939415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8" name="Metin kutusu 1354"/>
          <p:cNvSpPr txBox="1"/>
          <p:nvPr/>
        </p:nvSpPr>
        <p:spPr>
          <a:xfrm>
            <a:off x="2484438" y="29556075"/>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9" name="Metin kutusu 1355"/>
          <p:cNvSpPr txBox="1"/>
          <p:nvPr/>
        </p:nvSpPr>
        <p:spPr>
          <a:xfrm>
            <a:off x="3887788" y="2922270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0" name="Metin kutusu 1356"/>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1" name="Metin kutusu 1357"/>
          <p:cNvSpPr txBox="1"/>
          <p:nvPr/>
        </p:nvSpPr>
        <p:spPr>
          <a:xfrm>
            <a:off x="3887788" y="2922270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2" name="Metin kutusu 1358"/>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3" name="Metin kutusu 1359"/>
          <p:cNvSpPr txBox="1"/>
          <p:nvPr/>
        </p:nvSpPr>
        <p:spPr>
          <a:xfrm>
            <a:off x="3887788" y="29579888"/>
            <a:ext cx="196850" cy="11747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4" name="Metin kutusu 1360"/>
          <p:cNvSpPr txBox="1"/>
          <p:nvPr/>
        </p:nvSpPr>
        <p:spPr>
          <a:xfrm>
            <a:off x="2489200" y="29232225"/>
            <a:ext cx="196850" cy="115888"/>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5" name="Metin kutusu 1361"/>
          <p:cNvSpPr txBox="1"/>
          <p:nvPr/>
        </p:nvSpPr>
        <p:spPr>
          <a:xfrm>
            <a:off x="2484438" y="29556075"/>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6" name="Metin kutusu 1362"/>
          <p:cNvSpPr txBox="1"/>
          <p:nvPr/>
        </p:nvSpPr>
        <p:spPr>
          <a:xfrm>
            <a:off x="3887788" y="29222700"/>
            <a:ext cx="196850" cy="12382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7" name="Metin kutusu 1363"/>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8" name="Metin kutusu 1364"/>
          <p:cNvSpPr txBox="1"/>
          <p:nvPr/>
        </p:nvSpPr>
        <p:spPr>
          <a:xfrm>
            <a:off x="2489200" y="29224288"/>
            <a:ext cx="196850" cy="115887"/>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9" name="Metin kutusu 1365"/>
          <p:cNvSpPr txBox="1"/>
          <p:nvPr/>
        </p:nvSpPr>
        <p:spPr>
          <a:xfrm>
            <a:off x="2484438" y="29378275"/>
            <a:ext cx="196850" cy="1412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0" name="Metin kutusu 1367"/>
          <p:cNvSpPr txBox="1"/>
          <p:nvPr/>
        </p:nvSpPr>
        <p:spPr>
          <a:xfrm>
            <a:off x="3887788" y="29222700"/>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1" name="Metin kutusu 1368"/>
          <p:cNvSpPr txBox="1"/>
          <p:nvPr/>
        </p:nvSpPr>
        <p:spPr>
          <a:xfrm>
            <a:off x="3887788" y="29376688"/>
            <a:ext cx="196850" cy="11588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2" name="Metin kutusu 1369"/>
          <p:cNvSpPr txBox="1"/>
          <p:nvPr/>
        </p:nvSpPr>
        <p:spPr>
          <a:xfrm>
            <a:off x="3887788" y="29222700"/>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3" name="Metin kutusu 1370"/>
          <p:cNvSpPr txBox="1"/>
          <p:nvPr/>
        </p:nvSpPr>
        <p:spPr>
          <a:xfrm>
            <a:off x="3887788" y="29376688"/>
            <a:ext cx="196850" cy="11588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4" name="Metin kutusu 1371"/>
          <p:cNvSpPr txBox="1"/>
          <p:nvPr/>
        </p:nvSpPr>
        <p:spPr>
          <a:xfrm>
            <a:off x="3887788" y="29579888"/>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5" name="Metin kutusu 1372"/>
          <p:cNvSpPr txBox="1"/>
          <p:nvPr/>
        </p:nvSpPr>
        <p:spPr>
          <a:xfrm>
            <a:off x="3887788" y="29579888"/>
            <a:ext cx="196850" cy="11747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6" name="Metin kutusu 1373"/>
          <p:cNvSpPr txBox="1"/>
          <p:nvPr/>
        </p:nvSpPr>
        <p:spPr>
          <a:xfrm>
            <a:off x="2489200" y="29232225"/>
            <a:ext cx="196850" cy="115888"/>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7" name="Metin kutusu 1374"/>
          <p:cNvSpPr txBox="1"/>
          <p:nvPr/>
        </p:nvSpPr>
        <p:spPr>
          <a:xfrm>
            <a:off x="2484438" y="29400500"/>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8" name="Metin kutusu 1375"/>
          <p:cNvSpPr txBox="1"/>
          <p:nvPr/>
        </p:nvSpPr>
        <p:spPr>
          <a:xfrm>
            <a:off x="2484438" y="29556075"/>
            <a:ext cx="196850" cy="12382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9" name="Metin kutusu 1376"/>
          <p:cNvSpPr txBox="1"/>
          <p:nvPr/>
        </p:nvSpPr>
        <p:spPr>
          <a:xfrm>
            <a:off x="3887788" y="29222700"/>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0" name="Metin kutusu 1377"/>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1" name="Metin kutusu 1378"/>
          <p:cNvSpPr txBox="1"/>
          <p:nvPr/>
        </p:nvSpPr>
        <p:spPr>
          <a:xfrm>
            <a:off x="3887788" y="29587825"/>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solidFill>
                <a:srgbClr val="FF0000"/>
              </a:solidFill>
            </a:endParaRPr>
          </a:p>
        </p:txBody>
      </p:sp>
      <p:sp>
        <p:nvSpPr>
          <p:cNvPr id="32" name="Metin kutusu 1379"/>
          <p:cNvSpPr txBox="1"/>
          <p:nvPr/>
        </p:nvSpPr>
        <p:spPr>
          <a:xfrm>
            <a:off x="4859338" y="29232225"/>
            <a:ext cx="196850" cy="115888"/>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3" name="Metin kutusu 1380"/>
          <p:cNvSpPr txBox="1"/>
          <p:nvPr/>
        </p:nvSpPr>
        <p:spPr>
          <a:xfrm>
            <a:off x="4854575" y="29400500"/>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4" name="Metin kutusu 1381"/>
          <p:cNvSpPr txBox="1"/>
          <p:nvPr/>
        </p:nvSpPr>
        <p:spPr>
          <a:xfrm>
            <a:off x="4854575" y="29556075"/>
            <a:ext cx="196850" cy="12382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5" name="Metin kutusu 1382"/>
          <p:cNvSpPr txBox="1"/>
          <p:nvPr/>
        </p:nvSpPr>
        <p:spPr>
          <a:xfrm>
            <a:off x="2489200" y="30122813"/>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6" name="Metin kutusu 1383"/>
          <p:cNvSpPr txBox="1"/>
          <p:nvPr/>
        </p:nvSpPr>
        <p:spPr>
          <a:xfrm>
            <a:off x="2484438" y="3028473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7" name="Metin kutusu 1384"/>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8" name="Metin kutusu 1385"/>
          <p:cNvSpPr txBox="1"/>
          <p:nvPr/>
        </p:nvSpPr>
        <p:spPr>
          <a:xfrm>
            <a:off x="3887788" y="3011328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9" name="Metin kutusu 1386"/>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0" name="Metin kutusu 1387"/>
          <p:cNvSpPr txBox="1"/>
          <p:nvPr/>
        </p:nvSpPr>
        <p:spPr>
          <a:xfrm>
            <a:off x="3887788" y="3011328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1" name="Metin kutusu 1388"/>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2" name="Metin kutusu 1389"/>
          <p:cNvSpPr txBox="1"/>
          <p:nvPr/>
        </p:nvSpPr>
        <p:spPr>
          <a:xfrm>
            <a:off x="3887788" y="30472063"/>
            <a:ext cx="196850" cy="115887"/>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3" name="Metin kutusu 1390"/>
          <p:cNvSpPr txBox="1"/>
          <p:nvPr/>
        </p:nvSpPr>
        <p:spPr>
          <a:xfrm>
            <a:off x="2489200" y="30122813"/>
            <a:ext cx="196850" cy="11747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4" name="Metin kutusu 1391"/>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5" name="Metin kutusu 1392"/>
          <p:cNvSpPr txBox="1"/>
          <p:nvPr/>
        </p:nvSpPr>
        <p:spPr>
          <a:xfrm>
            <a:off x="3887788" y="30113288"/>
            <a:ext cx="196850" cy="12382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6" name="Metin kutusu 1393"/>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7" name="Metin kutusu 1394"/>
          <p:cNvSpPr txBox="1"/>
          <p:nvPr/>
        </p:nvSpPr>
        <p:spPr>
          <a:xfrm>
            <a:off x="2489200" y="30114875"/>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8" name="Metin kutusu 1395"/>
          <p:cNvSpPr txBox="1"/>
          <p:nvPr/>
        </p:nvSpPr>
        <p:spPr>
          <a:xfrm>
            <a:off x="2484438" y="30270450"/>
            <a:ext cx="196850" cy="1412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9" name="Metin kutusu 1396"/>
          <p:cNvSpPr txBox="1"/>
          <p:nvPr/>
        </p:nvSpPr>
        <p:spPr>
          <a:xfrm>
            <a:off x="2484438" y="30446663"/>
            <a:ext cx="204787" cy="16033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0" name="Metin kutusu 1397"/>
          <p:cNvSpPr txBox="1"/>
          <p:nvPr/>
        </p:nvSpPr>
        <p:spPr>
          <a:xfrm>
            <a:off x="3887788" y="30113288"/>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1" name="Metin kutusu 1398"/>
          <p:cNvSpPr txBox="1"/>
          <p:nvPr/>
        </p:nvSpPr>
        <p:spPr>
          <a:xfrm>
            <a:off x="3887788" y="30267275"/>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2" name="Metin kutusu 1399"/>
          <p:cNvSpPr txBox="1"/>
          <p:nvPr/>
        </p:nvSpPr>
        <p:spPr>
          <a:xfrm>
            <a:off x="3887788" y="30113288"/>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3" name="Metin kutusu 1400"/>
          <p:cNvSpPr txBox="1"/>
          <p:nvPr/>
        </p:nvSpPr>
        <p:spPr>
          <a:xfrm>
            <a:off x="3887788" y="30267275"/>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4" name="Metin kutusu 1401"/>
          <p:cNvSpPr txBox="1"/>
          <p:nvPr/>
        </p:nvSpPr>
        <p:spPr>
          <a:xfrm>
            <a:off x="3887788" y="30472063"/>
            <a:ext cx="196850" cy="115887"/>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5" name="Metin kutusu 1402"/>
          <p:cNvSpPr txBox="1"/>
          <p:nvPr/>
        </p:nvSpPr>
        <p:spPr>
          <a:xfrm>
            <a:off x="3887788" y="30472063"/>
            <a:ext cx="196850" cy="115887"/>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6" name="Metin kutusu 1403"/>
          <p:cNvSpPr txBox="1"/>
          <p:nvPr/>
        </p:nvSpPr>
        <p:spPr>
          <a:xfrm>
            <a:off x="2489200" y="30122813"/>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7" name="Metin kutusu 1404"/>
          <p:cNvSpPr txBox="1"/>
          <p:nvPr/>
        </p:nvSpPr>
        <p:spPr>
          <a:xfrm>
            <a:off x="2484438" y="3029267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8" name="Metin kutusu 1405"/>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9" name="Metin kutusu 1406"/>
          <p:cNvSpPr txBox="1"/>
          <p:nvPr/>
        </p:nvSpPr>
        <p:spPr>
          <a:xfrm>
            <a:off x="3887788" y="30113288"/>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0" name="Metin kutusu 1407"/>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1" name="Metin kutusu 1408"/>
          <p:cNvSpPr txBox="1"/>
          <p:nvPr/>
        </p:nvSpPr>
        <p:spPr>
          <a:xfrm>
            <a:off x="3887788" y="30480000"/>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2" name="Metin kutusu 1409"/>
          <p:cNvSpPr txBox="1"/>
          <p:nvPr/>
        </p:nvSpPr>
        <p:spPr>
          <a:xfrm>
            <a:off x="4859338" y="30122813"/>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3" name="Metin kutusu 1410"/>
          <p:cNvSpPr txBox="1"/>
          <p:nvPr/>
        </p:nvSpPr>
        <p:spPr>
          <a:xfrm>
            <a:off x="4854575" y="3029267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4" name="Metin kutusu 1411"/>
          <p:cNvSpPr txBox="1"/>
          <p:nvPr/>
        </p:nvSpPr>
        <p:spPr>
          <a:xfrm>
            <a:off x="4854575" y="30446663"/>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pic>
        <p:nvPicPr>
          <p:cNvPr id="87" name="Picture 2" descr="https://admin.antalya.edu.tr/files/139/abu-logo-tr-yatay.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85991" y="411204"/>
            <a:ext cx="1477697" cy="313880"/>
          </a:xfrm>
          <a:prstGeom prst="rect">
            <a:avLst/>
          </a:prstGeom>
          <a:noFill/>
          <a:extLst>
            <a:ext uri="{909E8E84-426E-40DD-AFC4-6F175D3DCCD1}">
              <a14:hiddenFill xmlns:a14="http://schemas.microsoft.com/office/drawing/2010/main" xmlns="">
                <a:solidFill>
                  <a:srgbClr val="FFFFFF"/>
                </a:solidFill>
              </a14:hiddenFill>
            </a:ext>
          </a:extLst>
        </p:spPr>
      </p:pic>
      <p:sp>
        <p:nvSpPr>
          <p:cNvPr id="65" name="64 Metin kutusu"/>
          <p:cNvSpPr txBox="1"/>
          <p:nvPr/>
        </p:nvSpPr>
        <p:spPr>
          <a:xfrm>
            <a:off x="289249" y="1110345"/>
            <a:ext cx="8640147" cy="5632311"/>
          </a:xfrm>
          <a:prstGeom prst="rect">
            <a:avLst/>
          </a:prstGeom>
          <a:noFill/>
        </p:spPr>
        <p:txBody>
          <a:bodyPr wrap="square" rtlCol="0">
            <a:spAutoFit/>
          </a:bodyPr>
          <a:lstStyle/>
          <a:p>
            <a:pPr>
              <a:buFont typeface="Arial" pitchFamily="34" charset="0"/>
              <a:buChar char="•"/>
            </a:pPr>
            <a:r>
              <a:rPr lang="tr-TR" sz="2400" dirty="0" smtClean="0">
                <a:solidFill>
                  <a:srgbClr val="020424"/>
                </a:solidFill>
              </a:rPr>
              <a:t>Tüm sürece bölüm olarak hakim olunması.</a:t>
            </a:r>
          </a:p>
          <a:p>
            <a:pPr>
              <a:buFont typeface="Arial" pitchFamily="34" charset="0"/>
              <a:buChar char="•"/>
            </a:pPr>
            <a:r>
              <a:rPr lang="tr-TR" sz="2400" dirty="0" smtClean="0">
                <a:solidFill>
                  <a:srgbClr val="020424"/>
                </a:solidFill>
              </a:rPr>
              <a:t>Özellikle kalite temsilcisi akademik personele okul bilgisayarı temin edilmesi.</a:t>
            </a:r>
          </a:p>
          <a:p>
            <a:pPr>
              <a:buFont typeface="Arial" pitchFamily="34" charset="0"/>
              <a:buChar char="•"/>
            </a:pPr>
            <a:r>
              <a:rPr lang="tr-TR" sz="2400" dirty="0" smtClean="0">
                <a:solidFill>
                  <a:srgbClr val="000000"/>
                </a:solidFill>
                <a:latin typeface="Calibri" panose="020F0502020204030204" pitchFamily="34" charset="0"/>
              </a:rPr>
              <a:t>Klavye dersi için A1-11 </a:t>
            </a:r>
            <a:r>
              <a:rPr lang="tr-TR" sz="2400" dirty="0" err="1" smtClean="0">
                <a:solidFill>
                  <a:srgbClr val="000000"/>
                </a:solidFill>
                <a:latin typeface="Calibri" panose="020F0502020204030204" pitchFamily="34" charset="0"/>
              </a:rPr>
              <a:t>nolu</a:t>
            </a:r>
            <a:r>
              <a:rPr lang="tr-TR" sz="2400" dirty="0" smtClean="0">
                <a:solidFill>
                  <a:srgbClr val="000000"/>
                </a:solidFill>
                <a:latin typeface="Calibri" panose="020F0502020204030204" pitchFamily="34" charset="0"/>
              </a:rPr>
              <a:t> laboratuarda bilgisayar yetersizliği mevcuttur. Üniversite tarafından sınıf öğrenci sayısına göre bilgisayar sağlanmalıdır.</a:t>
            </a:r>
            <a:endParaRPr lang="tr-TR" sz="2400" dirty="0" smtClean="0">
              <a:solidFill>
                <a:srgbClr val="020424"/>
              </a:solidFill>
            </a:endParaRPr>
          </a:p>
          <a:p>
            <a:pPr>
              <a:buFont typeface="Arial" pitchFamily="34" charset="0"/>
              <a:buChar char="•"/>
            </a:pPr>
            <a:r>
              <a:rPr lang="tr-TR" sz="2400" dirty="0" smtClean="0">
                <a:solidFill>
                  <a:srgbClr val="020424"/>
                </a:solidFill>
              </a:rPr>
              <a:t> </a:t>
            </a:r>
            <a:r>
              <a:rPr lang="tr-TR" sz="2400" dirty="0" smtClean="0">
                <a:solidFill>
                  <a:srgbClr val="000000"/>
                </a:solidFill>
                <a:latin typeface="Calibri" panose="020F0502020204030204" pitchFamily="34" charset="0"/>
              </a:rPr>
              <a:t>Klavye dersi için A1-11 </a:t>
            </a:r>
            <a:r>
              <a:rPr lang="tr-TR" sz="2400" dirty="0" err="1" smtClean="0">
                <a:solidFill>
                  <a:srgbClr val="000000"/>
                </a:solidFill>
                <a:latin typeface="Calibri" panose="020F0502020204030204" pitchFamily="34" charset="0"/>
              </a:rPr>
              <a:t>nolu</a:t>
            </a:r>
            <a:r>
              <a:rPr lang="tr-TR" sz="2400" dirty="0" smtClean="0">
                <a:solidFill>
                  <a:srgbClr val="000000"/>
                </a:solidFill>
                <a:latin typeface="Calibri" panose="020F0502020204030204" pitchFamily="34" charset="0"/>
              </a:rPr>
              <a:t> laboratuarda bilgisayar koltukları ergonomik değildir. Kısa boylu öğrencilerin bilgisayarlara erişimi zor olmaktadır. Bilgisayar koltukları değiştirilmelidir.</a:t>
            </a:r>
          </a:p>
          <a:p>
            <a:pPr>
              <a:buFont typeface="Arial" pitchFamily="34" charset="0"/>
              <a:buChar char="•"/>
            </a:pPr>
            <a:r>
              <a:rPr lang="tr-TR" sz="2400" dirty="0" smtClean="0">
                <a:solidFill>
                  <a:srgbClr val="000000"/>
                </a:solidFill>
              </a:rPr>
              <a:t>YÖK'ün Aralık 2023 Tarihli Kararı ile Ülke genelinde Kanunla kurulmayan Adalet </a:t>
            </a:r>
            <a:r>
              <a:rPr lang="tr-TR" sz="2400" dirty="0" err="1" smtClean="0">
                <a:solidFill>
                  <a:srgbClr val="000000"/>
                </a:solidFill>
              </a:rPr>
              <a:t>MYO'ların</a:t>
            </a:r>
            <a:r>
              <a:rPr lang="tr-TR" sz="2400" dirty="0" smtClean="0">
                <a:solidFill>
                  <a:srgbClr val="000000"/>
                </a:solidFill>
              </a:rPr>
              <a:t> kapatılması yanında tüm Adalet </a:t>
            </a:r>
            <a:r>
              <a:rPr lang="tr-TR" sz="2400" dirty="0" err="1" smtClean="0">
                <a:solidFill>
                  <a:srgbClr val="000000"/>
                </a:solidFill>
              </a:rPr>
              <a:t>MYO'ların</a:t>
            </a:r>
            <a:r>
              <a:rPr lang="tr-TR" sz="2400" dirty="0" smtClean="0">
                <a:solidFill>
                  <a:srgbClr val="000000"/>
                </a:solidFill>
              </a:rPr>
              <a:t> yeni öğrenci alamaması nedeniyle yeni açılan Mahkeme ve Büro Hizmetleri </a:t>
            </a:r>
            <a:r>
              <a:rPr lang="tr-TR" sz="2400" dirty="0" err="1" smtClean="0">
                <a:solidFill>
                  <a:srgbClr val="000000"/>
                </a:solidFill>
              </a:rPr>
              <a:t>önlisans</a:t>
            </a:r>
            <a:r>
              <a:rPr lang="tr-TR" sz="2400" dirty="0" smtClean="0">
                <a:solidFill>
                  <a:srgbClr val="000000"/>
                </a:solidFill>
              </a:rPr>
              <a:t> programına, bölümümüz nezdinde yeni öğrenci alımı olacağından bölüm tanıtımlarının yapılması önerilmektedir.</a:t>
            </a:r>
            <a:endParaRPr lang="tr-TR" sz="2400" dirty="0">
              <a:solidFill>
                <a:srgbClr val="020424"/>
              </a:solidFill>
            </a:endParaRPr>
          </a:p>
        </p:txBody>
      </p:sp>
    </p:spTree>
    <p:extLst>
      <p:ext uri="{BB962C8B-B14F-4D97-AF65-F5344CB8AC3E}">
        <p14:creationId xmlns:p14="http://schemas.microsoft.com/office/powerpoint/2010/main" xmlns="" val="23402444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2316224" y="173606"/>
            <a:ext cx="5040560" cy="523220"/>
          </a:xfrm>
          <a:prstGeom prst="rect">
            <a:avLst/>
          </a:prstGeom>
          <a:noFill/>
        </p:spPr>
        <p:txBody>
          <a:bodyPr wrap="square" lIns="91440" tIns="45720" rIns="91440" bIns="45720" rtlCol="0" anchor="t">
            <a:spAutoFit/>
          </a:bodyPr>
          <a:lstStyle/>
          <a:p>
            <a:pPr algn="ctr"/>
            <a:r>
              <a:rPr lang="tr-TR" sz="2800" b="1" dirty="0">
                <a:solidFill>
                  <a:schemeClr val="accent6"/>
                </a:solidFill>
                <a:effectLst>
                  <a:outerShdw blurRad="38100" dist="38100" dir="2700000" algn="tl">
                    <a:srgbClr val="000000">
                      <a:alpha val="43137"/>
                    </a:srgbClr>
                  </a:outerShdw>
                </a:effectLst>
              </a:rPr>
              <a:t>MİSYON-VİZYON-POLİTİKA</a:t>
            </a:r>
          </a:p>
        </p:txBody>
      </p:sp>
      <p:pic>
        <p:nvPicPr>
          <p:cNvPr id="6" name="Picture 2" descr="https://admin.antalya.edu.tr/files/139/abu-logo-tr-yatay.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11702" y="282677"/>
            <a:ext cx="1872208" cy="397679"/>
          </a:xfrm>
          <a:prstGeom prst="rect">
            <a:avLst/>
          </a:prstGeom>
          <a:noFill/>
          <a:extLst>
            <a:ext uri="{909E8E84-426E-40DD-AFC4-6F175D3DCCD1}">
              <a14:hiddenFill xmlns:a14="http://schemas.microsoft.com/office/drawing/2010/main" xmlns="">
                <a:solidFill>
                  <a:srgbClr val="FFFFFF"/>
                </a:solidFill>
              </a14:hiddenFill>
            </a:ext>
          </a:extLst>
        </p:spPr>
      </p:pic>
      <p:sp>
        <p:nvSpPr>
          <p:cNvPr id="3" name="Dikdörtgen 2"/>
          <p:cNvSpPr/>
          <p:nvPr/>
        </p:nvSpPr>
        <p:spPr>
          <a:xfrm>
            <a:off x="490637" y="1291399"/>
            <a:ext cx="4189482" cy="369332"/>
          </a:xfrm>
          <a:prstGeom prst="rect">
            <a:avLst/>
          </a:prstGeom>
        </p:spPr>
        <p:txBody>
          <a:bodyPr wrap="square" lIns="91440" tIns="45720" rIns="91440" bIns="45720" anchor="t">
            <a:spAutoFit/>
          </a:bodyPr>
          <a:lstStyle/>
          <a:p>
            <a:r>
              <a:rPr lang="tr-TR" b="1" dirty="0">
                <a:solidFill>
                  <a:srgbClr val="000000"/>
                </a:solidFill>
                <a:latin typeface="Calibri"/>
                <a:ea typeface="Times New Roman" panose="02020603050405020304" pitchFamily="18" charset="0"/>
                <a:cs typeface="Calibri"/>
              </a:rPr>
              <a:t>  </a:t>
            </a:r>
            <a:endParaRPr lang="tr-TR" b="1" dirty="0"/>
          </a:p>
        </p:txBody>
      </p:sp>
      <p:sp>
        <p:nvSpPr>
          <p:cNvPr id="4" name="Dikdörtgen 3"/>
          <p:cNvSpPr/>
          <p:nvPr/>
        </p:nvSpPr>
        <p:spPr>
          <a:xfrm>
            <a:off x="145403" y="4226510"/>
            <a:ext cx="8998597" cy="2473306"/>
          </a:xfrm>
          <a:prstGeom prst="rect">
            <a:avLst/>
          </a:prstGeom>
        </p:spPr>
        <p:txBody>
          <a:bodyPr wrap="square">
            <a:spAutoFit/>
          </a:bodyPr>
          <a:lstStyle/>
          <a:p>
            <a:pPr fontAlgn="base">
              <a:lnSpc>
                <a:spcPct val="150000"/>
              </a:lnSpc>
              <a:spcAft>
                <a:spcPts val="0"/>
              </a:spcAft>
            </a:pPr>
            <a:r>
              <a:rPr lang="tr-TR" sz="1500" b="1" dirty="0">
                <a:solidFill>
                  <a:srgbClr val="FF0000"/>
                </a:solidFill>
                <a:latin typeface="Arial" panose="020B0604020202020204" pitchFamily="34" charset="0"/>
                <a:ea typeface="Times New Roman" panose="02020603050405020304" pitchFamily="18" charset="0"/>
                <a:cs typeface="Arial" panose="020B0604020202020204" pitchFamily="34" charset="0"/>
              </a:rPr>
              <a:t>ÇALIŞMA POLİTİKASI</a:t>
            </a:r>
          </a:p>
          <a:p>
            <a:pPr fontAlgn="base">
              <a:lnSpc>
                <a:spcPct val="150000"/>
              </a:lnSpc>
              <a:spcAft>
                <a:spcPts val="0"/>
              </a:spcAft>
            </a:pPr>
            <a:r>
              <a:rPr lang="tr-TR" sz="1500" dirty="0" smtClean="0">
                <a:solidFill>
                  <a:srgbClr val="020424"/>
                </a:solidFill>
                <a:latin typeface="Arial" panose="020B0604020202020204" pitchFamily="34" charset="0"/>
                <a:cs typeface="Arial" panose="020B0604020202020204" pitchFamily="34" charset="0"/>
              </a:rPr>
              <a:t>Antalya Bilim Üniversitesi Adalet Meslek Yüksekokulu olarak; öğretim elemanlarına, akademik ve bilimsel alanlarda tüm gelişmeleri ve yenilikleri yakından takip edebilecekleri özerk ve özgür çalışma ortamını sağlamak, bilgi çağında sürekli öğrenme ilkesiyle hareket eden öğrencilerin çevreye duyarlı ve sosyal bireyler olarak yetişmelerine katkı sağlayacak faaliyetleri desteklemek, sürekli geliştirme ve iyileştirme ilkesini, temel alan yeniliklere, değişime açık bir yapıda ve anlayışta olmak çalışma politikamızdır</a:t>
            </a:r>
            <a:r>
              <a:rPr lang="tr-TR" sz="1400" dirty="0" smtClean="0">
                <a:solidFill>
                  <a:srgbClr val="020424"/>
                </a:solidFill>
                <a:latin typeface="Arial" panose="020B0604020202020204" pitchFamily="34" charset="0"/>
                <a:cs typeface="Arial" panose="020B0604020202020204" pitchFamily="34" charset="0"/>
              </a:rPr>
              <a:t>.</a:t>
            </a:r>
            <a:endParaRPr lang="tr-TR" sz="1400" dirty="0">
              <a:solidFill>
                <a:srgbClr val="020424"/>
              </a:solidFill>
              <a:latin typeface="Arial" panose="020B0604020202020204" pitchFamily="34" charset="0"/>
              <a:ea typeface="Times New Roman" panose="02020603050405020304" pitchFamily="18" charset="0"/>
              <a:cs typeface="Arial" panose="020B0604020202020204" pitchFamily="34" charset="0"/>
            </a:endParaRPr>
          </a:p>
        </p:txBody>
      </p:sp>
      <p:sp>
        <p:nvSpPr>
          <p:cNvPr id="7" name="Dikdörtgen 6"/>
          <p:cNvSpPr/>
          <p:nvPr/>
        </p:nvSpPr>
        <p:spPr>
          <a:xfrm>
            <a:off x="164063" y="3315078"/>
            <a:ext cx="8849307" cy="954107"/>
          </a:xfrm>
          <a:prstGeom prst="rect">
            <a:avLst/>
          </a:prstGeom>
        </p:spPr>
        <p:txBody>
          <a:bodyPr wrap="square">
            <a:spAutoFit/>
          </a:bodyPr>
          <a:lstStyle/>
          <a:p>
            <a:pPr fontAlgn="base">
              <a:lnSpc>
                <a:spcPct val="150000"/>
              </a:lnSpc>
              <a:spcAft>
                <a:spcPts val="0"/>
              </a:spcAft>
            </a:pPr>
            <a:r>
              <a:rPr lang="tr-TR" sz="1600" b="1" dirty="0">
                <a:solidFill>
                  <a:srgbClr val="FF0000"/>
                </a:solidFill>
                <a:latin typeface="Arial" panose="020B0604020202020204" pitchFamily="34" charset="0"/>
                <a:ea typeface="Times New Roman" panose="02020603050405020304" pitchFamily="18" charset="0"/>
                <a:cs typeface="Arial" panose="020B0604020202020204" pitchFamily="34" charset="0"/>
              </a:rPr>
              <a:t>BİRİMİN VİZYONU</a:t>
            </a:r>
          </a:p>
          <a:p>
            <a:r>
              <a:rPr lang="tr-TR" sz="1600" dirty="0" smtClean="0">
                <a:solidFill>
                  <a:srgbClr val="020424"/>
                </a:solidFill>
                <a:latin typeface="Arial" panose="020B0604020202020204" pitchFamily="34" charset="0"/>
                <a:cs typeface="Arial" panose="020B0604020202020204" pitchFamily="34" charset="0"/>
              </a:rPr>
              <a:t>Antalya Bilim Üniversitesi Adalet Meslek Yüksekokulu yenilikçi ve bilimsel eğitimi sayesinde girişimcilikte öncü, ulusal ve uluslararası platformda rekabet edebilen bir bölüm olabilmektir.</a:t>
            </a:r>
            <a:endParaRPr lang="tr-TR" sz="1600" dirty="0">
              <a:solidFill>
                <a:srgbClr val="020424"/>
              </a:solidFill>
              <a:latin typeface="Arial" panose="020B0604020202020204" pitchFamily="34" charset="0"/>
              <a:cs typeface="Arial" panose="020B0604020202020204" pitchFamily="34" charset="0"/>
            </a:endParaRPr>
          </a:p>
        </p:txBody>
      </p:sp>
      <p:sp>
        <p:nvSpPr>
          <p:cNvPr id="8" name="Dikdörtgen 7"/>
          <p:cNvSpPr/>
          <p:nvPr/>
        </p:nvSpPr>
        <p:spPr>
          <a:xfrm>
            <a:off x="195943" y="671801"/>
            <a:ext cx="8948057" cy="2677656"/>
          </a:xfrm>
          <a:prstGeom prst="rect">
            <a:avLst/>
          </a:prstGeom>
        </p:spPr>
        <p:txBody>
          <a:bodyPr wrap="square">
            <a:spAutoFit/>
          </a:bodyPr>
          <a:lstStyle/>
          <a:p>
            <a:pPr fontAlgn="base">
              <a:lnSpc>
                <a:spcPct val="150000"/>
              </a:lnSpc>
              <a:spcAft>
                <a:spcPts val="0"/>
              </a:spcAft>
            </a:pPr>
            <a:r>
              <a:rPr lang="tr-TR" sz="1600" b="1" dirty="0">
                <a:solidFill>
                  <a:srgbClr val="FF0000"/>
                </a:solidFill>
                <a:latin typeface="Arial" panose="020B0604020202020204" pitchFamily="34" charset="0"/>
                <a:ea typeface="Times New Roman" panose="02020603050405020304" pitchFamily="18" charset="0"/>
                <a:cs typeface="Arial" panose="020B0604020202020204" pitchFamily="34" charset="0"/>
              </a:rPr>
              <a:t>BİRİMİN MİSYONU</a:t>
            </a:r>
          </a:p>
          <a:p>
            <a:r>
              <a:rPr lang="tr-TR" sz="1600" dirty="0" smtClean="0">
                <a:solidFill>
                  <a:srgbClr val="020424"/>
                </a:solidFill>
                <a:latin typeface="Arial" panose="020B0604020202020204" pitchFamily="34" charset="0"/>
                <a:cs typeface="Arial" panose="020B0604020202020204" pitchFamily="34" charset="0"/>
              </a:rPr>
              <a:t>Antalya Bilim Üniversitesi Adalet Meslek Yüksekokulu’nun kuruluş misyonu; temel hukuk bilgisine sahip, adaletin gecikmeden ve sağlıklı bir biçimde oluşturulmasını sağlamaya çalışacak demokratik ve sosyal bir hukuk devletinin gereği olan insan haklarına saygılı nitelikli mezunlar yetiştirmektir.</a:t>
            </a:r>
          </a:p>
          <a:p>
            <a:endParaRPr lang="tr-TR" sz="1600" dirty="0" smtClean="0">
              <a:solidFill>
                <a:srgbClr val="020424"/>
              </a:solidFill>
              <a:latin typeface="Arial" panose="020B0604020202020204" pitchFamily="34" charset="0"/>
              <a:cs typeface="Arial" panose="020B0604020202020204" pitchFamily="34" charset="0"/>
            </a:endParaRPr>
          </a:p>
          <a:p>
            <a:r>
              <a:rPr lang="tr-TR" sz="1600" dirty="0" smtClean="0">
                <a:solidFill>
                  <a:srgbClr val="020424"/>
                </a:solidFill>
                <a:latin typeface="Arial" panose="020B0604020202020204" pitchFamily="34" charset="0"/>
                <a:cs typeface="Arial" panose="020B0604020202020204" pitchFamily="34" charset="0"/>
              </a:rPr>
              <a:t>Adalet Meslek Yüksekokulu; farklılıkları zenginlik olarak algılayan yapısı ve nitelikli akademik kadrosu ile ait olduğu toplumun değerlerine sahip çıkar, bilimsel ve sosyal gelişmeleri takip eder ve katkıda bulunur. Bireyin ve toplumun gelişmesine katkı sağlayan eğitim ve araştırma hizmetleri sunar. Verilen eğitim ile öğrencilerin eleştirel, özgün ve bilimsel düşünmesine olanak sağlar.</a:t>
            </a:r>
            <a:endParaRPr lang="tr-TR" sz="1600" dirty="0">
              <a:solidFill>
                <a:srgbClr val="020424"/>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19388223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2533747" y="537546"/>
            <a:ext cx="4403764" cy="523220"/>
          </a:xfrm>
          <a:prstGeom prst="rect">
            <a:avLst/>
          </a:prstGeom>
          <a:noFill/>
        </p:spPr>
        <p:txBody>
          <a:bodyPr wrap="square" lIns="91440" tIns="45720" rIns="91440" bIns="45720" rtlCol="0" anchor="t">
            <a:spAutoFit/>
          </a:bodyPr>
          <a:lstStyle/>
          <a:p>
            <a:pPr algn="ctr"/>
            <a:r>
              <a:rPr lang="tr-TR" sz="2800" b="1" dirty="0">
                <a:solidFill>
                  <a:schemeClr val="accent6"/>
                </a:solidFill>
                <a:effectLst>
                  <a:outerShdw blurRad="38100" dist="38100" dir="2700000" algn="tl">
                    <a:srgbClr val="000000">
                      <a:alpha val="43137"/>
                    </a:srgbClr>
                  </a:outerShdw>
                </a:effectLst>
              </a:rPr>
              <a:t>SWOT (GZFT) ANALİZİ</a:t>
            </a:r>
            <a:endParaRPr lang="tr-TR" sz="2800" b="1" dirty="0">
              <a:solidFill>
                <a:schemeClr val="accent6"/>
              </a:solidFill>
              <a:effectLst>
                <a:outerShdw blurRad="38100" dist="38100" dir="2700000" algn="tl">
                  <a:srgbClr val="000000">
                    <a:alpha val="43137"/>
                  </a:srgbClr>
                </a:outerShdw>
              </a:effectLst>
              <a:cs typeface="Calibri"/>
            </a:endParaRPr>
          </a:p>
        </p:txBody>
      </p:sp>
      <p:pic>
        <p:nvPicPr>
          <p:cNvPr id="6" name="Picture 2" descr="https://admin.antalya.edu.tr/files/139/abu-logo-tr-yatay.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79513" y="417147"/>
            <a:ext cx="2088232" cy="443565"/>
          </a:xfrm>
          <a:prstGeom prst="rect">
            <a:avLst/>
          </a:prstGeom>
          <a:noFill/>
          <a:extLst>
            <a:ext uri="{909E8E84-426E-40DD-AFC4-6F175D3DCCD1}">
              <a14:hiddenFill xmlns:a14="http://schemas.microsoft.com/office/drawing/2010/main" xmlns="">
                <a:solidFill>
                  <a:srgbClr val="FFFFFF"/>
                </a:solidFill>
              </a14:hiddenFill>
            </a:ext>
          </a:extLst>
        </p:spPr>
      </p:pic>
      <p:graphicFrame>
        <p:nvGraphicFramePr>
          <p:cNvPr id="4" name="Tablo 3">
            <a:extLst>
              <a:ext uri="{FF2B5EF4-FFF2-40B4-BE49-F238E27FC236}">
                <a16:creationId xmlns:a16="http://schemas.microsoft.com/office/drawing/2014/main" xmlns="" id="{71D4A1E5-060A-49D3-A943-BEC00AFE7E9A}"/>
              </a:ext>
            </a:extLst>
          </p:cNvPr>
          <p:cNvGraphicFramePr>
            <a:graphicFrameLocks noGrp="1"/>
          </p:cNvGraphicFramePr>
          <p:nvPr>
            <p:extLst>
              <p:ext uri="{D42A27DB-BD31-4B8C-83A1-F6EECF244321}">
                <p14:modId xmlns:p14="http://schemas.microsoft.com/office/powerpoint/2010/main" xmlns="" val="3221582073"/>
              </p:ext>
            </p:extLst>
          </p:nvPr>
        </p:nvGraphicFramePr>
        <p:xfrm>
          <a:off x="251926" y="1185394"/>
          <a:ext cx="8640147" cy="5392688"/>
        </p:xfrm>
        <a:graphic>
          <a:graphicData uri="http://schemas.openxmlformats.org/drawingml/2006/table">
            <a:tbl>
              <a:tblPr/>
              <a:tblGrid>
                <a:gridCol w="2062147">
                  <a:extLst>
                    <a:ext uri="{9D8B030D-6E8A-4147-A177-3AD203B41FA5}">
                      <a16:colId xmlns:a16="http://schemas.microsoft.com/office/drawing/2014/main" xmlns="" val="3918363564"/>
                    </a:ext>
                  </a:extLst>
                </a:gridCol>
                <a:gridCol w="2181228">
                  <a:extLst>
                    <a:ext uri="{9D8B030D-6E8A-4147-A177-3AD203B41FA5}">
                      <a16:colId xmlns:a16="http://schemas.microsoft.com/office/drawing/2014/main" xmlns="" val="1683979601"/>
                    </a:ext>
                  </a:extLst>
                </a:gridCol>
                <a:gridCol w="2198386">
                  <a:extLst>
                    <a:ext uri="{9D8B030D-6E8A-4147-A177-3AD203B41FA5}">
                      <a16:colId xmlns:a16="http://schemas.microsoft.com/office/drawing/2014/main" xmlns="" val="2592459544"/>
                    </a:ext>
                  </a:extLst>
                </a:gridCol>
                <a:gridCol w="2198386">
                  <a:extLst>
                    <a:ext uri="{9D8B030D-6E8A-4147-A177-3AD203B41FA5}">
                      <a16:colId xmlns:a16="http://schemas.microsoft.com/office/drawing/2014/main" xmlns="" val="588152821"/>
                    </a:ext>
                  </a:extLst>
                </a:gridCol>
              </a:tblGrid>
              <a:tr h="331541">
                <a:tc>
                  <a:txBody>
                    <a:bodyPr/>
                    <a:lstStyle/>
                    <a:p>
                      <a:pPr algn="ctr" fontAlgn="ctr"/>
                      <a:r>
                        <a:rPr lang="tr-TR" sz="1200" b="1" i="0" u="none" strike="noStrike" dirty="0">
                          <a:solidFill>
                            <a:srgbClr val="000000"/>
                          </a:solidFill>
                          <a:effectLst/>
                          <a:latin typeface="Calibri" panose="020F0502020204030204" pitchFamily="34" charset="0"/>
                        </a:rPr>
                        <a:t>GÜÇLÜ YÖNLER</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141312"/>
                      </a:solidFill>
                      <a:prstDash val="solid"/>
                      <a:round/>
                      <a:headEnd type="none" w="med" len="med"/>
                      <a:tailEnd type="none" w="med" len="med"/>
                    </a:lnB>
                  </a:tcPr>
                </a:tc>
                <a:tc>
                  <a:txBody>
                    <a:bodyPr/>
                    <a:lstStyle/>
                    <a:p>
                      <a:pPr algn="ctr" fontAlgn="ctr"/>
                      <a:r>
                        <a:rPr lang="tr-TR" sz="1200" b="1" i="0" u="none" strike="noStrike" dirty="0">
                          <a:solidFill>
                            <a:srgbClr val="000000"/>
                          </a:solidFill>
                          <a:effectLst/>
                          <a:latin typeface="Calibri" panose="020F0502020204030204" pitchFamily="34" charset="0"/>
                        </a:rPr>
                        <a:t>ZAYIF YÖNLER</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1" i="0" u="none" strike="noStrike" dirty="0">
                          <a:solidFill>
                            <a:srgbClr val="000000"/>
                          </a:solidFill>
                          <a:effectLst/>
                          <a:latin typeface="Calibri" panose="020F0502020204030204" pitchFamily="34" charset="0"/>
                        </a:rPr>
                        <a:t>FIRSATLAR</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1" i="0" u="none" strike="noStrike" dirty="0">
                          <a:solidFill>
                            <a:srgbClr val="000000"/>
                          </a:solidFill>
                          <a:effectLst/>
                          <a:latin typeface="Calibri" panose="020F0502020204030204" pitchFamily="34" charset="0"/>
                        </a:rPr>
                        <a:t>TEHDİTLER</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080355102"/>
                  </a:ext>
                </a:extLst>
              </a:tr>
              <a:tr h="787934">
                <a:tc>
                  <a:txBody>
                    <a:bodyPr/>
                    <a:lstStyle/>
                    <a:p>
                      <a:pPr algn="l" fontAlgn="ctr"/>
                      <a:r>
                        <a:rPr lang="tr-TR" sz="1000" b="1" i="0" u="none" strike="noStrike" dirty="0">
                          <a:solidFill>
                            <a:srgbClr val="020424"/>
                          </a:solidFill>
                          <a:latin typeface="Tahoma" pitchFamily="34" charset="0"/>
                          <a:ea typeface="Tahoma" pitchFamily="34" charset="0"/>
                          <a:cs typeface="Tahoma" pitchFamily="34" charset="0"/>
                        </a:rPr>
                        <a:t>G-1 </a:t>
                      </a:r>
                      <a:r>
                        <a:rPr lang="tr-TR" sz="1000" b="0" i="0" u="none" strike="noStrike" dirty="0">
                          <a:solidFill>
                            <a:srgbClr val="020424"/>
                          </a:solidFill>
                          <a:latin typeface="Tahoma" pitchFamily="34" charset="0"/>
                          <a:ea typeface="Tahoma" pitchFamily="34" charset="0"/>
                          <a:cs typeface="Tahoma" pitchFamily="34" charset="0"/>
                        </a:rPr>
                        <a:t>Öğrenci odaklı olması </a:t>
                      </a:r>
                    </a:p>
                  </a:txBody>
                  <a:tcPr marL="0" marR="0" marT="0"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l" fontAlgn="ctr"/>
                      <a:r>
                        <a:rPr lang="tr-TR" sz="1000" b="1" i="0" u="none" strike="noStrike" dirty="0">
                          <a:solidFill>
                            <a:srgbClr val="020424"/>
                          </a:solidFill>
                          <a:latin typeface="Tahoma" pitchFamily="34" charset="0"/>
                          <a:ea typeface="Tahoma" pitchFamily="34" charset="0"/>
                          <a:cs typeface="Tahoma" pitchFamily="34" charset="0"/>
                        </a:rPr>
                        <a:t>Z-1</a:t>
                      </a:r>
                      <a:r>
                        <a:rPr lang="tr-TR" sz="1000" b="0" i="0" u="none" strike="noStrike" dirty="0">
                          <a:solidFill>
                            <a:srgbClr val="020424"/>
                          </a:solidFill>
                          <a:latin typeface="Tahoma" pitchFamily="34" charset="0"/>
                          <a:ea typeface="Tahoma" pitchFamily="34" charset="0"/>
                          <a:cs typeface="Tahoma" pitchFamily="34" charset="0"/>
                        </a:rPr>
                        <a:t> Akademik personelin idari yüklerinin fazlalığı sebebiyle akademik çalışmalara zaman ayırmakta zorlanmaları</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tr-TR" sz="1000" b="1" i="0" u="none" strike="noStrike" dirty="0">
                          <a:solidFill>
                            <a:srgbClr val="020424"/>
                          </a:solidFill>
                          <a:latin typeface="Tahoma" pitchFamily="34" charset="0"/>
                          <a:ea typeface="Tahoma" pitchFamily="34" charset="0"/>
                          <a:cs typeface="Tahoma" pitchFamily="34" charset="0"/>
                        </a:rPr>
                        <a:t>F-1</a:t>
                      </a:r>
                      <a:r>
                        <a:rPr lang="tr-TR" sz="1000" b="0" i="0" u="none" strike="noStrike" dirty="0">
                          <a:solidFill>
                            <a:srgbClr val="020424"/>
                          </a:solidFill>
                          <a:latin typeface="Tahoma" pitchFamily="34" charset="0"/>
                          <a:ea typeface="Tahoma" pitchFamily="34" charset="0"/>
                          <a:cs typeface="Tahoma" pitchFamily="34" charset="0"/>
                        </a:rPr>
                        <a:t> Mesleki eğitime olan ihtiyacın giderek artması</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tr-TR" sz="1000" b="1" i="0" u="none" strike="noStrike">
                          <a:solidFill>
                            <a:srgbClr val="000000"/>
                          </a:solidFill>
                          <a:latin typeface="Tahoma"/>
                        </a:rPr>
                        <a:t>T-1</a:t>
                      </a:r>
                      <a:r>
                        <a:rPr lang="tr-TR" sz="1000" b="0" i="0" u="none" strike="noStrike">
                          <a:solidFill>
                            <a:srgbClr val="000000"/>
                          </a:solidFill>
                          <a:latin typeface="Tahoma"/>
                        </a:rPr>
                        <a:t> Antalya'daki diğer üniversitelerde de adalet bölümünün bulunması ve öğrencilerin diğer üniversiteleri tercih etmesi</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3563968908"/>
                  </a:ext>
                </a:extLst>
              </a:tr>
              <a:tr h="945521">
                <a:tc>
                  <a:txBody>
                    <a:bodyPr/>
                    <a:lstStyle/>
                    <a:p>
                      <a:pPr algn="l" fontAlgn="ctr"/>
                      <a:r>
                        <a:rPr lang="tr-TR" sz="1000" b="1" i="0" u="none" strike="noStrike" dirty="0" smtClean="0">
                          <a:solidFill>
                            <a:srgbClr val="000000"/>
                          </a:solidFill>
                          <a:effectLst/>
                          <a:latin typeface="Tahoma" pitchFamily="34" charset="0"/>
                          <a:ea typeface="Tahoma" pitchFamily="34" charset="0"/>
                          <a:cs typeface="Tahoma" pitchFamily="34" charset="0"/>
                        </a:rPr>
                        <a:t>G-2</a:t>
                      </a:r>
                      <a:r>
                        <a:rPr lang="tr-TR" sz="1000" b="0" i="0" u="none" strike="noStrike" dirty="0" smtClean="0">
                          <a:solidFill>
                            <a:srgbClr val="000000"/>
                          </a:solidFill>
                          <a:effectLst/>
                          <a:latin typeface="Tahoma" pitchFamily="34" charset="0"/>
                          <a:ea typeface="Tahoma" pitchFamily="34" charset="0"/>
                          <a:cs typeface="Tahoma" pitchFamily="34" charset="0"/>
                        </a:rPr>
                        <a:t> Kalifiye akademik kadro </a:t>
                      </a:r>
                      <a:r>
                        <a:rPr lang="tr-TR" sz="1000" b="0" i="0" u="none" strike="noStrike" dirty="0">
                          <a:solidFill>
                            <a:srgbClr val="000000"/>
                          </a:solidFill>
                          <a:effectLst/>
                          <a:latin typeface="Tahoma" pitchFamily="34" charset="0"/>
                          <a:ea typeface="Tahoma" pitchFamily="34" charset="0"/>
                          <a:cs typeface="Tahoma" pitchFamily="34" charset="0"/>
                        </a:rPr>
                        <a:t> </a:t>
                      </a: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l" fontAlgn="ctr"/>
                      <a:endParaRPr lang="tr-TR" sz="1000" b="0" i="0" u="none" strike="noStrike" dirty="0">
                        <a:solidFill>
                          <a:srgbClr val="020424"/>
                        </a:solidFill>
                        <a:latin typeface="Tahoma" pitchFamily="34" charset="0"/>
                        <a:ea typeface="Tahoma" pitchFamily="34" charset="0"/>
                        <a:cs typeface="Tahoma"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tr-TR" sz="1000" b="1" i="0" u="none" strike="noStrike" dirty="0">
                          <a:solidFill>
                            <a:srgbClr val="020424"/>
                          </a:solidFill>
                          <a:latin typeface="Tahoma" pitchFamily="34" charset="0"/>
                          <a:ea typeface="Tahoma" pitchFamily="34" charset="0"/>
                          <a:cs typeface="Tahoma" pitchFamily="34" charset="0"/>
                        </a:rPr>
                        <a:t>F-2</a:t>
                      </a:r>
                      <a:r>
                        <a:rPr lang="tr-TR" sz="1000" b="0" i="0" u="none" strike="noStrike" dirty="0">
                          <a:solidFill>
                            <a:srgbClr val="020424"/>
                          </a:solidFill>
                          <a:latin typeface="Tahoma" pitchFamily="34" charset="0"/>
                          <a:ea typeface="Tahoma" pitchFamily="34" charset="0"/>
                          <a:cs typeface="Tahoma" pitchFamily="34" charset="0"/>
                        </a:rPr>
                        <a:t>  Antalya ilinin öğrenci tercihi açısından sosyal ve kültürel avantajları</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tr-TR" sz="1000" b="1" i="0" u="none" strike="noStrike">
                          <a:solidFill>
                            <a:srgbClr val="000000"/>
                          </a:solidFill>
                          <a:latin typeface="Tahoma"/>
                        </a:rPr>
                        <a:t>T-2</a:t>
                      </a:r>
                      <a:r>
                        <a:rPr lang="tr-TR" sz="1000" b="0" i="0" u="none" strike="noStrike">
                          <a:solidFill>
                            <a:srgbClr val="000000"/>
                          </a:solidFill>
                          <a:latin typeface="Tahoma"/>
                        </a:rPr>
                        <a:t> Ortaöğretimdeki eğitimin ve ilgi duyduğu/ severek yapacağı meslek konusundaki yönlendirme yetersizliği sebebiyle öğrencinin program tercihini bilinçsiz yapması</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3815462751"/>
                  </a:ext>
                </a:extLst>
              </a:tr>
              <a:tr h="1260696">
                <a:tc>
                  <a:txBody>
                    <a:bodyPr/>
                    <a:lstStyle/>
                    <a:p>
                      <a:pPr algn="l" fontAlgn="ctr"/>
                      <a:r>
                        <a:rPr lang="tr-TR" sz="1000" b="1" i="0" u="none" strike="noStrike" dirty="0">
                          <a:solidFill>
                            <a:srgbClr val="020424"/>
                          </a:solidFill>
                          <a:latin typeface="Tahoma" pitchFamily="34" charset="0"/>
                          <a:ea typeface="Tahoma" pitchFamily="34" charset="0"/>
                          <a:cs typeface="Tahoma" pitchFamily="34" charset="0"/>
                        </a:rPr>
                        <a:t>G-3</a:t>
                      </a:r>
                      <a:r>
                        <a:rPr lang="tr-TR" sz="1000" b="0" i="0" u="none" strike="noStrike" dirty="0">
                          <a:solidFill>
                            <a:srgbClr val="020424"/>
                          </a:solidFill>
                          <a:latin typeface="Tahoma" pitchFamily="34" charset="0"/>
                          <a:ea typeface="Tahoma" pitchFamily="34" charset="0"/>
                          <a:cs typeface="Tahoma" pitchFamily="34" charset="0"/>
                        </a:rPr>
                        <a:t> Kalifiye idari kadro</a:t>
                      </a:r>
                    </a:p>
                  </a:txBody>
                  <a:tcPr marL="0" marR="0" marT="0"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000" b="0" i="0" u="none" strike="noStrike" dirty="0">
                          <a:solidFill>
                            <a:srgbClr val="000000"/>
                          </a:solidFill>
                          <a:effectLst/>
                          <a:latin typeface="Tahoma" pitchFamily="34" charset="0"/>
                          <a:ea typeface="Tahoma" pitchFamily="34" charset="0"/>
                          <a:cs typeface="Tahoma"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tr-TR" sz="1000" b="1" i="0" u="none" strike="noStrike" dirty="0">
                          <a:solidFill>
                            <a:srgbClr val="020424"/>
                          </a:solidFill>
                          <a:latin typeface="Tahoma" pitchFamily="34" charset="0"/>
                          <a:ea typeface="Tahoma" pitchFamily="34" charset="0"/>
                          <a:cs typeface="Tahoma" pitchFamily="34" charset="0"/>
                        </a:rPr>
                        <a:t>F-3</a:t>
                      </a:r>
                      <a:r>
                        <a:rPr lang="tr-TR" sz="1000" b="0" i="0" u="none" strike="noStrike" dirty="0">
                          <a:solidFill>
                            <a:srgbClr val="020424"/>
                          </a:solidFill>
                          <a:latin typeface="Tahoma" pitchFamily="34" charset="0"/>
                          <a:ea typeface="Tahoma" pitchFamily="34" charset="0"/>
                          <a:cs typeface="Tahoma" pitchFamily="34" charset="0"/>
                        </a:rPr>
                        <a:t> Antalya ilinde özel üniversite sayısının azlığı</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tr-TR" sz="1000" b="1" i="0" u="none" strike="noStrike">
                          <a:solidFill>
                            <a:srgbClr val="000000"/>
                          </a:solidFill>
                          <a:latin typeface="Tahoma"/>
                        </a:rPr>
                        <a:t>T-3</a:t>
                      </a:r>
                      <a:r>
                        <a:rPr lang="tr-TR" sz="1000" b="0" i="0" u="none" strike="noStrike">
                          <a:solidFill>
                            <a:srgbClr val="000000"/>
                          </a:solidFill>
                          <a:latin typeface="Tahoma"/>
                        </a:rPr>
                        <a:t> Antalya içerisinde Hukuk Fakültesi mezunlarının sayıca fazla olması ancak yeterli istihdam olanağının bulunmaması dolayısıyla sektör içerisinde adalet bölümü mezunları yerine istihdam edilmeleri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782415262"/>
                  </a:ext>
                </a:extLst>
              </a:tr>
              <a:tr h="630347">
                <a:tc>
                  <a:txBody>
                    <a:bodyPr/>
                    <a:lstStyle/>
                    <a:p>
                      <a:pPr algn="l" fontAlgn="ctr"/>
                      <a:r>
                        <a:rPr lang="tr-TR" sz="1000" b="1" i="0" u="none" strike="noStrike" dirty="0">
                          <a:solidFill>
                            <a:srgbClr val="020424"/>
                          </a:solidFill>
                          <a:latin typeface="Tahoma" pitchFamily="34" charset="0"/>
                          <a:ea typeface="Tahoma" pitchFamily="34" charset="0"/>
                          <a:cs typeface="Tahoma" pitchFamily="34" charset="0"/>
                        </a:rPr>
                        <a:t>G-5</a:t>
                      </a:r>
                      <a:r>
                        <a:rPr lang="tr-TR" sz="1000" b="0" i="0" u="none" strike="noStrike" dirty="0">
                          <a:solidFill>
                            <a:srgbClr val="020424"/>
                          </a:solidFill>
                          <a:latin typeface="Tahoma" pitchFamily="34" charset="0"/>
                          <a:ea typeface="Tahoma" pitchFamily="34" charset="0"/>
                          <a:cs typeface="Tahoma" pitchFamily="34" charset="0"/>
                        </a:rPr>
                        <a:t>  Üst yönetim ile etkin iletişimi</a:t>
                      </a:r>
                    </a:p>
                  </a:txBody>
                  <a:tcPr marL="0" marR="0" marT="0"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000" b="0" i="0" u="none" strike="noStrike" dirty="0">
                          <a:solidFill>
                            <a:srgbClr val="000000"/>
                          </a:solidFill>
                          <a:effectLst/>
                          <a:latin typeface="Tahoma" pitchFamily="34" charset="0"/>
                          <a:ea typeface="Tahoma" pitchFamily="34" charset="0"/>
                          <a:cs typeface="Tahoma"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tr-TR" sz="1000" b="1" i="0" u="none" strike="noStrike" dirty="0">
                          <a:solidFill>
                            <a:srgbClr val="020424"/>
                          </a:solidFill>
                          <a:latin typeface="Tahoma" pitchFamily="34" charset="0"/>
                          <a:ea typeface="Tahoma" pitchFamily="34" charset="0"/>
                          <a:cs typeface="Tahoma" pitchFamily="34" charset="0"/>
                        </a:rPr>
                        <a:t>F-4</a:t>
                      </a:r>
                      <a:r>
                        <a:rPr lang="tr-TR" sz="1000" b="0" i="0" u="none" strike="noStrike" dirty="0">
                          <a:solidFill>
                            <a:srgbClr val="020424"/>
                          </a:solidFill>
                          <a:latin typeface="Tahoma" pitchFamily="34" charset="0"/>
                          <a:ea typeface="Tahoma" pitchFamily="34" charset="0"/>
                          <a:cs typeface="Tahoma" pitchFamily="34" charset="0"/>
                        </a:rPr>
                        <a:t> Yönetim ve mütevelli heyetinin eğitime bakış açısı</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tr-TR" sz="1000" b="1" i="0" u="none" strike="noStrike">
                          <a:solidFill>
                            <a:srgbClr val="000000"/>
                          </a:solidFill>
                          <a:latin typeface="Tahoma"/>
                        </a:rPr>
                        <a:t>T-4</a:t>
                      </a:r>
                      <a:r>
                        <a:rPr lang="tr-TR" sz="1000" b="0" i="0" u="none" strike="noStrike">
                          <a:solidFill>
                            <a:srgbClr val="000000"/>
                          </a:solidFill>
                          <a:latin typeface="Tahoma"/>
                        </a:rPr>
                        <a:t> Mezun sayısının çokluğu nedeniyle iş alanların daralması ve mezunların iş bulmakta zorlanması</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2623855125"/>
                  </a:ext>
                </a:extLst>
              </a:tr>
              <a:tr h="886003">
                <a:tc>
                  <a:txBody>
                    <a:bodyPr/>
                    <a:lstStyle/>
                    <a:p>
                      <a:pPr algn="l" fontAlgn="ctr"/>
                      <a:r>
                        <a:rPr lang="tr-TR" sz="1000" b="1" i="0" u="none" strike="noStrike" dirty="0">
                          <a:solidFill>
                            <a:srgbClr val="020424"/>
                          </a:solidFill>
                          <a:latin typeface="Tahoma" pitchFamily="34" charset="0"/>
                          <a:ea typeface="Tahoma" pitchFamily="34" charset="0"/>
                          <a:cs typeface="Tahoma" pitchFamily="34" charset="0"/>
                        </a:rPr>
                        <a:t>G-6</a:t>
                      </a:r>
                      <a:r>
                        <a:rPr lang="tr-TR" sz="1000" b="0" i="0" u="none" strike="noStrike" dirty="0">
                          <a:solidFill>
                            <a:srgbClr val="020424"/>
                          </a:solidFill>
                          <a:latin typeface="Tahoma" pitchFamily="34" charset="0"/>
                          <a:ea typeface="Tahoma" pitchFamily="34" charset="0"/>
                          <a:cs typeface="Tahoma" pitchFamily="34" charset="0"/>
                        </a:rPr>
                        <a:t> Öğrenci akademisyen ilişkisinin güçlü olması</a:t>
                      </a:r>
                    </a:p>
                  </a:txBody>
                  <a:tcPr marL="0" marR="0" marT="0"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000" b="0" i="0" u="none" strike="noStrike" dirty="0">
                          <a:solidFill>
                            <a:srgbClr val="000000"/>
                          </a:solidFill>
                          <a:effectLst/>
                          <a:latin typeface="Tahoma" pitchFamily="34" charset="0"/>
                          <a:ea typeface="Tahoma" pitchFamily="34" charset="0"/>
                          <a:cs typeface="Tahoma"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tr-TR" sz="1000" b="1" i="0" u="none" strike="noStrike" dirty="0">
                          <a:solidFill>
                            <a:srgbClr val="020424"/>
                          </a:solidFill>
                          <a:latin typeface="Tahoma" pitchFamily="34" charset="0"/>
                          <a:ea typeface="Tahoma" pitchFamily="34" charset="0"/>
                          <a:cs typeface="Tahoma" pitchFamily="34" charset="0"/>
                        </a:rPr>
                        <a:t>F-5</a:t>
                      </a:r>
                      <a:r>
                        <a:rPr lang="tr-TR" sz="1000" b="0" i="0" u="none" strike="noStrike" dirty="0">
                          <a:solidFill>
                            <a:srgbClr val="020424"/>
                          </a:solidFill>
                          <a:latin typeface="Tahoma" pitchFamily="34" charset="0"/>
                          <a:ea typeface="Tahoma" pitchFamily="34" charset="0"/>
                          <a:cs typeface="Tahoma" pitchFamily="34" charset="0"/>
                        </a:rPr>
                        <a:t> Üniversite bünyesinde Hukuk Fakültesinin bulunması</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tr-TR" sz="1000" b="1" i="0" u="none" strike="noStrike" dirty="0">
                          <a:solidFill>
                            <a:srgbClr val="000000"/>
                          </a:solidFill>
                          <a:latin typeface="Tahoma"/>
                        </a:rPr>
                        <a:t>T-5</a:t>
                      </a:r>
                      <a:r>
                        <a:rPr lang="tr-TR" sz="1000" b="0" i="0" u="none" strike="noStrike" dirty="0">
                          <a:solidFill>
                            <a:srgbClr val="000000"/>
                          </a:solidFill>
                          <a:latin typeface="Tahoma"/>
                        </a:rPr>
                        <a:t> YÖK'ün Aralık 2023 Tarihli Kararı ile Ülke genelinde Kanunla kurulmayan Adalet </a:t>
                      </a:r>
                      <a:r>
                        <a:rPr lang="tr-TR" sz="1000" b="0" i="0" u="none" strike="noStrike" dirty="0" err="1">
                          <a:solidFill>
                            <a:srgbClr val="000000"/>
                          </a:solidFill>
                          <a:latin typeface="Tahoma"/>
                        </a:rPr>
                        <a:t>MYO'ların</a:t>
                      </a:r>
                      <a:r>
                        <a:rPr lang="tr-TR" sz="1000" b="0" i="0" u="none" strike="noStrike" dirty="0">
                          <a:solidFill>
                            <a:srgbClr val="000000"/>
                          </a:solidFill>
                          <a:latin typeface="Tahoma"/>
                        </a:rPr>
                        <a:t> kapatılması yanında tüm Adalet </a:t>
                      </a:r>
                      <a:r>
                        <a:rPr lang="tr-TR" sz="1000" b="0" i="0" u="none" strike="noStrike" dirty="0" err="1">
                          <a:solidFill>
                            <a:srgbClr val="000000"/>
                          </a:solidFill>
                          <a:latin typeface="Tahoma"/>
                        </a:rPr>
                        <a:t>MYO'ların</a:t>
                      </a:r>
                      <a:r>
                        <a:rPr lang="tr-TR" sz="1000" b="0" i="0" u="none" strike="noStrike" dirty="0">
                          <a:solidFill>
                            <a:srgbClr val="000000"/>
                          </a:solidFill>
                          <a:latin typeface="Tahoma"/>
                        </a:rPr>
                        <a:t> yeni öğrenci alamaması.</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3905291738"/>
                  </a:ext>
                </a:extLst>
              </a:tr>
              <a:tr h="196245">
                <a:tc>
                  <a:txBody>
                    <a:bodyPr/>
                    <a:lstStyle/>
                    <a:p>
                      <a:pPr algn="l" fontAlgn="ctr"/>
                      <a:r>
                        <a:rPr lang="tr-TR" sz="1000" b="1" i="0" u="none" strike="noStrike" dirty="0">
                          <a:solidFill>
                            <a:srgbClr val="020424"/>
                          </a:solidFill>
                          <a:latin typeface="Tahoma" pitchFamily="34" charset="0"/>
                          <a:ea typeface="Tahoma" pitchFamily="34" charset="0"/>
                          <a:cs typeface="Tahoma" pitchFamily="34" charset="0"/>
                        </a:rPr>
                        <a:t>G-7 </a:t>
                      </a:r>
                      <a:r>
                        <a:rPr lang="tr-TR" sz="1000" b="0" i="0" u="none" strike="noStrike" dirty="0">
                          <a:solidFill>
                            <a:srgbClr val="020424"/>
                          </a:solidFill>
                          <a:latin typeface="Tahoma" pitchFamily="34" charset="0"/>
                          <a:ea typeface="Tahoma" pitchFamily="34" charset="0"/>
                          <a:cs typeface="Tahoma" pitchFamily="34" charset="0"/>
                        </a:rPr>
                        <a:t>Yeniliğe açık olunması </a:t>
                      </a:r>
                      <a:endParaRPr lang="tr-TR" sz="1000" b="1" i="0" u="none" strike="noStrike" dirty="0">
                        <a:solidFill>
                          <a:srgbClr val="020424"/>
                        </a:solidFill>
                        <a:latin typeface="Tahoma" pitchFamily="34" charset="0"/>
                        <a:ea typeface="Tahoma" pitchFamily="34" charset="0"/>
                        <a:cs typeface="Tahoma" pitchFamily="34" charset="0"/>
                      </a:endParaRPr>
                    </a:p>
                  </a:txBody>
                  <a:tcPr marL="0" marR="0" marT="0"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000" b="0" i="0" u="none" strike="noStrike" dirty="0">
                          <a:solidFill>
                            <a:srgbClr val="000000"/>
                          </a:solidFill>
                          <a:effectLst/>
                          <a:latin typeface="Tahoma" pitchFamily="34" charset="0"/>
                          <a:ea typeface="Tahoma" pitchFamily="34" charset="0"/>
                          <a:cs typeface="Tahoma"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2682409110"/>
                  </a:ext>
                </a:extLst>
              </a:tr>
              <a:tr h="354401">
                <a:tc>
                  <a:txBody>
                    <a:bodyPr/>
                    <a:lstStyle/>
                    <a:p>
                      <a:pPr algn="l" fontAlgn="ctr"/>
                      <a:r>
                        <a:rPr lang="tr-TR" sz="1000" b="1" i="0" u="none" strike="noStrike" dirty="0">
                          <a:solidFill>
                            <a:srgbClr val="020424"/>
                          </a:solidFill>
                          <a:latin typeface="Tahoma" pitchFamily="34" charset="0"/>
                          <a:ea typeface="Tahoma" pitchFamily="34" charset="0"/>
                          <a:cs typeface="Tahoma" pitchFamily="34" charset="0"/>
                        </a:rPr>
                        <a:t>G-8</a:t>
                      </a:r>
                      <a:r>
                        <a:rPr lang="tr-TR" sz="1000" b="0" i="0" u="none" strike="noStrike" dirty="0">
                          <a:solidFill>
                            <a:srgbClr val="020424"/>
                          </a:solidFill>
                          <a:latin typeface="Tahoma" pitchFamily="34" charset="0"/>
                          <a:ea typeface="Tahoma" pitchFamily="34" charset="0"/>
                          <a:cs typeface="Tahoma" pitchFamily="34" charset="0"/>
                        </a:rPr>
                        <a:t> Üniversitenin yeniliklere açık yapısı</a:t>
                      </a:r>
                    </a:p>
                  </a:txBody>
                  <a:tcPr marL="0" marR="0" marT="0"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000" b="0" i="0" u="none" strike="noStrike" dirty="0">
                          <a:solidFill>
                            <a:srgbClr val="000000"/>
                          </a:solidFill>
                          <a:effectLst/>
                          <a:latin typeface="Tahoma" pitchFamily="34" charset="0"/>
                          <a:ea typeface="Tahoma" pitchFamily="34" charset="0"/>
                          <a:cs typeface="Tahoma"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3159061239"/>
                  </a:ext>
                </a:extLst>
              </a:tr>
            </a:tbl>
          </a:graphicData>
        </a:graphic>
      </p:graphicFrame>
    </p:spTree>
    <p:extLst>
      <p:ext uri="{BB962C8B-B14F-4D97-AF65-F5344CB8AC3E}">
        <p14:creationId xmlns:p14="http://schemas.microsoft.com/office/powerpoint/2010/main" xmlns="" val="23889845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2048437" y="0"/>
            <a:ext cx="5076628" cy="523220"/>
          </a:xfrm>
          <a:prstGeom prst="rect">
            <a:avLst/>
          </a:prstGeom>
          <a:noFill/>
        </p:spPr>
        <p:txBody>
          <a:bodyPr wrap="square" lIns="91440" tIns="45720" rIns="91440" bIns="45720" rtlCol="0" anchor="t">
            <a:spAutoFit/>
          </a:bodyPr>
          <a:lstStyle/>
          <a:p>
            <a:pPr algn="ctr"/>
            <a:r>
              <a:rPr lang="tr-TR" sz="2800" b="1" dirty="0">
                <a:solidFill>
                  <a:schemeClr val="accent6"/>
                </a:solidFill>
                <a:effectLst>
                  <a:outerShdw blurRad="38100" dist="38100" dir="2700000" algn="tl">
                    <a:srgbClr val="000000">
                      <a:alpha val="43137"/>
                    </a:srgbClr>
                  </a:outerShdw>
                </a:effectLst>
              </a:rPr>
              <a:t>PAYDAŞ BEKLENTİLERİ</a:t>
            </a:r>
            <a:endParaRPr lang="tr-TR" sz="2800" b="1" dirty="0">
              <a:solidFill>
                <a:schemeClr val="accent6"/>
              </a:solidFill>
              <a:effectLst>
                <a:outerShdw blurRad="38100" dist="38100" dir="2700000" algn="tl">
                  <a:srgbClr val="000000">
                    <a:alpha val="43137"/>
                  </a:srgbClr>
                </a:outerShdw>
              </a:effectLst>
              <a:cs typeface="Calibri"/>
            </a:endParaRPr>
          </a:p>
        </p:txBody>
      </p:sp>
      <p:pic>
        <p:nvPicPr>
          <p:cNvPr id="8" name="Picture 2" descr="https://admin.antalya.edu.tr/files/139/abu-logo-tr-yatay.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95536" y="135496"/>
            <a:ext cx="1512168" cy="321202"/>
          </a:xfrm>
          <a:prstGeom prst="rect">
            <a:avLst/>
          </a:prstGeom>
          <a:noFill/>
          <a:extLst>
            <a:ext uri="{909E8E84-426E-40DD-AFC4-6F175D3DCCD1}">
              <a14:hiddenFill xmlns:a14="http://schemas.microsoft.com/office/drawing/2010/main" xmlns="">
                <a:solidFill>
                  <a:srgbClr val="FFFFFF"/>
                </a:solidFill>
              </a14:hiddenFill>
            </a:ext>
          </a:extLst>
        </p:spPr>
      </p:pic>
      <p:graphicFrame>
        <p:nvGraphicFramePr>
          <p:cNvPr id="4" name="Tablo 3"/>
          <p:cNvGraphicFramePr>
            <a:graphicFrameLocks noGrp="1"/>
          </p:cNvGraphicFramePr>
          <p:nvPr>
            <p:extLst>
              <p:ext uri="{D42A27DB-BD31-4B8C-83A1-F6EECF244321}">
                <p14:modId xmlns:p14="http://schemas.microsoft.com/office/powerpoint/2010/main" xmlns="" val="52563083"/>
              </p:ext>
            </p:extLst>
          </p:nvPr>
        </p:nvGraphicFramePr>
        <p:xfrm>
          <a:off x="149292" y="502532"/>
          <a:ext cx="8882741" cy="6355460"/>
        </p:xfrm>
        <a:graphic>
          <a:graphicData uri="http://schemas.openxmlformats.org/drawingml/2006/table">
            <a:tbl>
              <a:tblPr/>
              <a:tblGrid>
                <a:gridCol w="2843559">
                  <a:extLst>
                    <a:ext uri="{9D8B030D-6E8A-4147-A177-3AD203B41FA5}">
                      <a16:colId xmlns:a16="http://schemas.microsoft.com/office/drawing/2014/main" xmlns="" val="3918363564"/>
                    </a:ext>
                  </a:extLst>
                </a:gridCol>
                <a:gridCol w="3007761">
                  <a:extLst>
                    <a:ext uri="{9D8B030D-6E8A-4147-A177-3AD203B41FA5}">
                      <a16:colId xmlns:a16="http://schemas.microsoft.com/office/drawing/2014/main" xmlns="" val="1683979601"/>
                    </a:ext>
                  </a:extLst>
                </a:gridCol>
                <a:gridCol w="3031421">
                  <a:extLst>
                    <a:ext uri="{9D8B030D-6E8A-4147-A177-3AD203B41FA5}">
                      <a16:colId xmlns:a16="http://schemas.microsoft.com/office/drawing/2014/main" xmlns="" val="2592459544"/>
                    </a:ext>
                  </a:extLst>
                </a:gridCol>
              </a:tblGrid>
              <a:tr h="192224">
                <a:tc>
                  <a:txBody>
                    <a:bodyPr/>
                    <a:lstStyle/>
                    <a:p>
                      <a:pPr algn="ctr" fontAlgn="ctr"/>
                      <a:r>
                        <a:rPr lang="tr-TR" sz="1200" b="1" i="0" u="none" strike="noStrike" dirty="0">
                          <a:solidFill>
                            <a:srgbClr val="000000"/>
                          </a:solidFill>
                          <a:effectLst/>
                          <a:latin typeface="Calibri" panose="020F0502020204030204" pitchFamily="34" charset="0"/>
                        </a:rPr>
                        <a:t>PAYDAŞ ADI</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141312"/>
                      </a:solidFill>
                      <a:prstDash val="solid"/>
                      <a:round/>
                      <a:headEnd type="none" w="med" len="med"/>
                      <a:tailEnd type="none" w="med" len="med"/>
                    </a:lnB>
                  </a:tcPr>
                </a:tc>
                <a:tc>
                  <a:txBody>
                    <a:bodyPr/>
                    <a:lstStyle/>
                    <a:p>
                      <a:pPr algn="ctr" fontAlgn="ctr"/>
                      <a:r>
                        <a:rPr lang="tr-TR" sz="1200" b="1" i="0" u="none" strike="noStrike" dirty="0">
                          <a:solidFill>
                            <a:srgbClr val="000000"/>
                          </a:solidFill>
                          <a:effectLst/>
                          <a:latin typeface="Calibri" panose="020F0502020204030204" pitchFamily="34" charset="0"/>
                        </a:rPr>
                        <a:t>PAYDAŞ OLMA NEDENİ</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1" i="0" u="none" strike="noStrike" dirty="0">
                          <a:solidFill>
                            <a:srgbClr val="000000"/>
                          </a:solidFill>
                          <a:effectLst/>
                          <a:latin typeface="Calibri" panose="020F0502020204030204" pitchFamily="34" charset="0"/>
                        </a:rPr>
                        <a:t>PAYDAŞ BEKLENTİSİ</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080355102"/>
                  </a:ext>
                </a:extLst>
              </a:tr>
              <a:tr h="342402">
                <a:tc>
                  <a:txBody>
                    <a:bodyPr/>
                    <a:lstStyle/>
                    <a:p>
                      <a:pPr algn="ctr" fontAlgn="ctr"/>
                      <a:r>
                        <a:rPr lang="tr-TR" sz="1000" b="0" i="0" u="none" strike="noStrike" dirty="0">
                          <a:solidFill>
                            <a:srgbClr val="000000"/>
                          </a:solidFill>
                          <a:latin typeface="Arial"/>
                        </a:rPr>
                        <a:t>Rektörlük</a:t>
                      </a:r>
                    </a:p>
                  </a:txBody>
                  <a:tcPr marL="0" marR="0" marT="0"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000" b="0" i="0" u="none" strike="noStrike">
                          <a:solidFill>
                            <a:srgbClr val="000000"/>
                          </a:solidFill>
                          <a:latin typeface="Arial"/>
                        </a:rPr>
                        <a:t>Üst Yönetim</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000" b="0" i="0" u="none" strike="noStrike">
                          <a:solidFill>
                            <a:srgbClr val="000000"/>
                          </a:solidFill>
                          <a:latin typeface="Arial"/>
                        </a:rPr>
                        <a:t>Verilen Görevlerin zamanında ve doğru şekilde yerine getirilmesi</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3563968908"/>
                  </a:ext>
                </a:extLst>
              </a:tr>
              <a:tr h="342402">
                <a:tc>
                  <a:txBody>
                    <a:bodyPr/>
                    <a:lstStyle/>
                    <a:p>
                      <a:pPr algn="ctr" fontAlgn="ctr"/>
                      <a:r>
                        <a:rPr lang="tr-TR" sz="1000" b="0" i="0" u="none" strike="noStrike" dirty="0">
                          <a:solidFill>
                            <a:srgbClr val="000000"/>
                          </a:solidFill>
                          <a:latin typeface="Arial"/>
                        </a:rPr>
                        <a:t>Genel Sekreterlik</a:t>
                      </a:r>
                    </a:p>
                  </a:txBody>
                  <a:tcPr marL="0" marR="0" marT="0"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000" b="0" i="0" u="none" strike="noStrike">
                          <a:solidFill>
                            <a:srgbClr val="000000"/>
                          </a:solidFill>
                          <a:latin typeface="Arial"/>
                        </a:rPr>
                        <a:t>Üst Yönetim</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000" b="0" i="0" u="none" strike="noStrike">
                          <a:solidFill>
                            <a:srgbClr val="000000"/>
                          </a:solidFill>
                          <a:latin typeface="Arial"/>
                        </a:rPr>
                        <a:t>Verilen Görevlerin zamanında ve doğru şekilde yerine getirilmesi</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3815462751"/>
                  </a:ext>
                </a:extLst>
              </a:tr>
              <a:tr h="342402">
                <a:tc>
                  <a:txBody>
                    <a:bodyPr/>
                    <a:lstStyle/>
                    <a:p>
                      <a:pPr algn="ctr" fontAlgn="ctr"/>
                      <a:r>
                        <a:rPr lang="tr-TR" sz="1000" b="0" i="0" u="none" strike="noStrike" dirty="0">
                          <a:solidFill>
                            <a:srgbClr val="000000"/>
                          </a:solidFill>
                          <a:latin typeface="Arial"/>
                        </a:rPr>
                        <a:t>YÖK</a:t>
                      </a:r>
                    </a:p>
                  </a:txBody>
                  <a:tcPr marL="0" marR="0" marT="0"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000" b="0" i="0" u="none" strike="noStrike" dirty="0">
                          <a:solidFill>
                            <a:srgbClr val="000000"/>
                          </a:solidFill>
                          <a:latin typeface="Arial"/>
                        </a:rPr>
                        <a:t>Yükseköğretim kurumlarının bağlı olduğu en üst kuruluş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000" b="0" i="0" u="none" strike="noStrike">
                          <a:solidFill>
                            <a:srgbClr val="000000"/>
                          </a:solidFill>
                          <a:latin typeface="Arial"/>
                        </a:rPr>
                        <a:t>Mevzuata uygun çalışılması</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782415262"/>
                  </a:ext>
                </a:extLst>
              </a:tr>
              <a:tr h="342402">
                <a:tc>
                  <a:txBody>
                    <a:bodyPr/>
                    <a:lstStyle/>
                    <a:p>
                      <a:pPr algn="ctr" fontAlgn="ctr"/>
                      <a:r>
                        <a:rPr lang="tr-TR" sz="1000" b="0" i="0" u="none" strike="noStrike" dirty="0">
                          <a:solidFill>
                            <a:srgbClr val="000000"/>
                          </a:solidFill>
                          <a:latin typeface="Arial"/>
                        </a:rPr>
                        <a:t>Kamu kuruluşları</a:t>
                      </a:r>
                    </a:p>
                  </a:txBody>
                  <a:tcPr marL="0" marR="0" marT="0"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000" b="0" i="0" u="none" strike="noStrike" dirty="0">
                          <a:solidFill>
                            <a:srgbClr val="000000"/>
                          </a:solidFill>
                          <a:latin typeface="Arial"/>
                        </a:rPr>
                        <a:t>Politika yapıcı ve yasa uygulayıcı</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000" b="0" i="0" u="none" strike="noStrike" dirty="0">
                          <a:solidFill>
                            <a:srgbClr val="000000"/>
                          </a:solidFill>
                          <a:latin typeface="Arial"/>
                        </a:rPr>
                        <a:t>Yasalara uyma ve uygulama</a:t>
                      </a:r>
                      <a:br>
                        <a:rPr lang="tr-TR" sz="1000" b="0" i="0" u="none" strike="noStrike" dirty="0">
                          <a:solidFill>
                            <a:srgbClr val="000000"/>
                          </a:solidFill>
                          <a:latin typeface="Arial"/>
                        </a:rPr>
                      </a:br>
                      <a:r>
                        <a:rPr lang="tr-TR" sz="1000" b="0" i="0" u="none" strike="noStrike" dirty="0">
                          <a:solidFill>
                            <a:srgbClr val="000000"/>
                          </a:solidFill>
                          <a:latin typeface="Arial"/>
                        </a:rPr>
                        <a:t>destek</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2623855125"/>
                  </a:ext>
                </a:extLst>
              </a:tr>
              <a:tr h="342402">
                <a:tc>
                  <a:txBody>
                    <a:bodyPr/>
                    <a:lstStyle/>
                    <a:p>
                      <a:pPr algn="ctr" fontAlgn="ctr"/>
                      <a:r>
                        <a:rPr lang="tr-TR" sz="1000" b="0" i="0" u="none" strike="noStrike">
                          <a:solidFill>
                            <a:srgbClr val="000000"/>
                          </a:solidFill>
                          <a:latin typeface="Arial"/>
                        </a:rPr>
                        <a:t>Akdeniz Üniversitesi Adalet MYO</a:t>
                      </a:r>
                    </a:p>
                  </a:txBody>
                  <a:tcPr marL="0" marR="0" marT="0"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000" b="0" i="0" u="none" strike="noStrike">
                          <a:solidFill>
                            <a:srgbClr val="000000"/>
                          </a:solidFill>
                          <a:latin typeface="Arial"/>
                        </a:rPr>
                        <a:t>Bilgi paylaşımı ve ortak çalışmalar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000" b="0" i="0" u="none" strike="noStrike">
                          <a:solidFill>
                            <a:srgbClr val="000000"/>
                          </a:solidFill>
                          <a:latin typeface="Arial"/>
                        </a:rPr>
                        <a:t>İş birliği, eğitim ve araştırmada paylaşım ve ortaklık</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3905291738"/>
                  </a:ext>
                </a:extLst>
              </a:tr>
              <a:tr h="342402">
                <a:tc>
                  <a:txBody>
                    <a:bodyPr/>
                    <a:lstStyle/>
                    <a:p>
                      <a:pPr algn="ctr" fontAlgn="ctr"/>
                      <a:r>
                        <a:rPr lang="tr-TR" sz="1000" b="0" i="0" u="none" strike="noStrike" dirty="0">
                          <a:solidFill>
                            <a:srgbClr val="000000"/>
                          </a:solidFill>
                          <a:latin typeface="Arial"/>
                        </a:rPr>
                        <a:t>Belek Üniversitesi Adalet MYO</a:t>
                      </a:r>
                    </a:p>
                  </a:txBody>
                  <a:tcPr marL="0" marR="0" marT="0"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000" b="0" i="0" u="none" strike="noStrike" dirty="0">
                          <a:solidFill>
                            <a:srgbClr val="000000"/>
                          </a:solidFill>
                          <a:latin typeface="Arial"/>
                        </a:rPr>
                        <a:t>Bilgi paylaşımı ve ortak çalışmalar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000" b="0" i="0" u="none" strike="noStrike">
                          <a:solidFill>
                            <a:srgbClr val="000000"/>
                          </a:solidFill>
                          <a:latin typeface="Arial"/>
                        </a:rPr>
                        <a:t>İş birliği, eğitim ve araştırmada paylaşım ve ortaklık</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2682409110"/>
                  </a:ext>
                </a:extLst>
              </a:tr>
              <a:tr h="342402">
                <a:tc>
                  <a:txBody>
                    <a:bodyPr/>
                    <a:lstStyle/>
                    <a:p>
                      <a:pPr algn="ctr" fontAlgn="ctr"/>
                      <a:r>
                        <a:rPr lang="tr-TR" sz="1000" b="0" i="0" u="none" strike="noStrike">
                          <a:solidFill>
                            <a:srgbClr val="000000"/>
                          </a:solidFill>
                          <a:latin typeface="Arial"/>
                        </a:rPr>
                        <a:t>Öğrenciler</a:t>
                      </a:r>
                    </a:p>
                  </a:txBody>
                  <a:tcPr marL="0" marR="0" marT="0"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000" b="0" i="0" u="none" strike="noStrike">
                          <a:solidFill>
                            <a:srgbClr val="000000"/>
                          </a:solidFill>
                          <a:latin typeface="Arial"/>
                        </a:rPr>
                        <a:t>Eğitim hizmeti alır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000" b="0" i="0" u="none" strike="noStrike">
                          <a:solidFill>
                            <a:srgbClr val="000000"/>
                          </a:solidFill>
                          <a:latin typeface="Arial"/>
                        </a:rPr>
                        <a:t>İyi eğitim almak</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3159061239"/>
                  </a:ext>
                </a:extLst>
              </a:tr>
              <a:tr h="342402">
                <a:tc>
                  <a:txBody>
                    <a:bodyPr/>
                    <a:lstStyle/>
                    <a:p>
                      <a:pPr algn="ctr" fontAlgn="ctr"/>
                      <a:r>
                        <a:rPr lang="tr-TR" sz="1000" b="0" i="0" u="none" strike="noStrike">
                          <a:solidFill>
                            <a:srgbClr val="000000"/>
                          </a:solidFill>
                          <a:latin typeface="Arial"/>
                        </a:rPr>
                        <a:t>Akademisyenler</a:t>
                      </a:r>
                    </a:p>
                  </a:txBody>
                  <a:tcPr marL="0" marR="0" marT="0"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000" b="0" i="0" u="none" strike="noStrike" dirty="0">
                          <a:solidFill>
                            <a:srgbClr val="000000"/>
                          </a:solidFill>
                          <a:latin typeface="Arial"/>
                        </a:rPr>
                        <a:t>Bölüm eğitimini vermek</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000" b="0" i="0" u="none" strike="noStrike">
                          <a:solidFill>
                            <a:srgbClr val="000000"/>
                          </a:solidFill>
                          <a:latin typeface="Arial"/>
                        </a:rPr>
                        <a:t>Eğitimin öğrenciler tarafından alınması</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2867738203"/>
                  </a:ext>
                </a:extLst>
              </a:tr>
              <a:tr h="342402">
                <a:tc>
                  <a:txBody>
                    <a:bodyPr/>
                    <a:lstStyle/>
                    <a:p>
                      <a:pPr algn="ctr" fontAlgn="ctr"/>
                      <a:r>
                        <a:rPr lang="tr-TR" sz="1000" b="0" i="0" u="none" strike="noStrike">
                          <a:solidFill>
                            <a:srgbClr val="000000"/>
                          </a:solidFill>
                          <a:latin typeface="Arial"/>
                        </a:rPr>
                        <a:t>Veliler</a:t>
                      </a:r>
                    </a:p>
                  </a:txBody>
                  <a:tcPr marL="0" marR="0" marT="0"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000" b="0" i="0" u="none" strike="noStrike">
                          <a:solidFill>
                            <a:srgbClr val="000000"/>
                          </a:solidFill>
                          <a:latin typeface="Arial"/>
                        </a:rPr>
                        <a:t>Öğrenciler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000" b="0" i="0" u="none" strike="noStrike">
                          <a:solidFill>
                            <a:srgbClr val="000000"/>
                          </a:solidFill>
                          <a:latin typeface="Arial"/>
                        </a:rPr>
                        <a:t>Hizmet memnuniyeti,nitelikli eğitim</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2659513874"/>
                  </a:ext>
                </a:extLst>
              </a:tr>
              <a:tr h="342402">
                <a:tc>
                  <a:txBody>
                    <a:bodyPr/>
                    <a:lstStyle/>
                    <a:p>
                      <a:pPr algn="ctr" fontAlgn="ctr"/>
                      <a:r>
                        <a:rPr lang="tr-TR" sz="1000" b="0" i="0" u="none" strike="noStrike">
                          <a:solidFill>
                            <a:srgbClr val="000000"/>
                          </a:solidFill>
                          <a:latin typeface="Arial"/>
                        </a:rPr>
                        <a:t>İnsan Kaynakları</a:t>
                      </a:r>
                    </a:p>
                  </a:txBody>
                  <a:tcPr marL="0" marR="0" marT="0"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000" b="0" i="0" u="none" strike="noStrike">
                          <a:solidFill>
                            <a:srgbClr val="000000"/>
                          </a:solidFill>
                          <a:latin typeface="Arial"/>
                        </a:rPr>
                        <a:t>Hizmet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000" b="0" i="0" u="none" strike="noStrike" dirty="0">
                          <a:solidFill>
                            <a:srgbClr val="000000"/>
                          </a:solidFill>
                          <a:latin typeface="Arial"/>
                        </a:rPr>
                        <a:t>Personel ihtiyacı,görevde yükselme, İşbirliği yapılması</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87529262"/>
                  </a:ext>
                </a:extLst>
              </a:tr>
              <a:tr h="342402">
                <a:tc>
                  <a:txBody>
                    <a:bodyPr/>
                    <a:lstStyle/>
                    <a:p>
                      <a:pPr algn="ctr" fontAlgn="ctr"/>
                      <a:r>
                        <a:rPr lang="tr-TR" sz="1000" b="0" i="0" u="none" strike="noStrike">
                          <a:solidFill>
                            <a:srgbClr val="000000"/>
                          </a:solidFill>
                          <a:latin typeface="Arial"/>
                        </a:rPr>
                        <a:t>İdari Birimler / Koordinatörlükler</a:t>
                      </a:r>
                    </a:p>
                  </a:txBody>
                  <a:tcPr marL="0" marR="0" marT="0"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000" b="0" i="0" u="none" strike="noStrike">
                          <a:solidFill>
                            <a:srgbClr val="000000"/>
                          </a:solidFill>
                          <a:latin typeface="Arial"/>
                        </a:rPr>
                        <a:t>Eğitim-öğretim süreçlerinin sağlıklı  işlemesi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000" b="0" i="0" u="none" strike="noStrike" dirty="0">
                          <a:solidFill>
                            <a:srgbClr val="000000"/>
                          </a:solidFill>
                          <a:latin typeface="Arial"/>
                        </a:rPr>
                        <a:t>İşbirliği yapılması</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458300749"/>
                  </a:ext>
                </a:extLst>
              </a:tr>
              <a:tr h="342402">
                <a:tc>
                  <a:txBody>
                    <a:bodyPr/>
                    <a:lstStyle/>
                    <a:p>
                      <a:pPr algn="ctr" fontAlgn="ctr"/>
                      <a:r>
                        <a:rPr lang="tr-TR" sz="1000" b="0" i="0" u="none" strike="noStrike">
                          <a:solidFill>
                            <a:srgbClr val="000000"/>
                          </a:solidFill>
                          <a:latin typeface="Arial"/>
                        </a:rPr>
                        <a:t>Diğer Akademik Birimler</a:t>
                      </a:r>
                    </a:p>
                  </a:txBody>
                  <a:tcPr marL="0" marR="0" marT="0"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000" b="0" i="0" u="none" strike="noStrike" dirty="0">
                          <a:solidFill>
                            <a:srgbClr val="000000"/>
                          </a:solidFill>
                          <a:latin typeface="Arial"/>
                        </a:rPr>
                        <a:t>Verilen ortak hizmet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000" b="0" i="0" u="none" strike="noStrike" dirty="0">
                          <a:solidFill>
                            <a:srgbClr val="000000"/>
                          </a:solidFill>
                          <a:latin typeface="Arial"/>
                        </a:rPr>
                        <a:t>İşbirliği yapılması</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0012"/>
                  </a:ext>
                </a:extLst>
              </a:tr>
              <a:tr h="342402">
                <a:tc>
                  <a:txBody>
                    <a:bodyPr/>
                    <a:lstStyle/>
                    <a:p>
                      <a:pPr algn="ctr" fontAlgn="ctr"/>
                      <a:r>
                        <a:rPr lang="tr-TR" sz="1000" b="0" i="0" u="none" strike="noStrike">
                          <a:solidFill>
                            <a:srgbClr val="000000"/>
                          </a:solidFill>
                          <a:latin typeface="Arial"/>
                        </a:rPr>
                        <a:t>Mezunlar</a:t>
                      </a:r>
                    </a:p>
                  </a:txBody>
                  <a:tcPr marL="0" marR="0" marT="0"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000" b="0" i="0" u="none" strike="noStrike" dirty="0">
                          <a:solidFill>
                            <a:srgbClr val="000000"/>
                          </a:solidFill>
                          <a:latin typeface="Arial"/>
                        </a:rPr>
                        <a:t>Üniversite tanıtımı/program çıktısı/potansiyel mesleki destek</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000" b="0" i="0" u="none" strike="noStrike">
                          <a:solidFill>
                            <a:srgbClr val="000000"/>
                          </a:solidFill>
                          <a:latin typeface="Arial"/>
                        </a:rPr>
                        <a:t>İş olanak sunması ve mezuniyet sonrası destek/ilgi</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0013"/>
                  </a:ext>
                </a:extLst>
              </a:tr>
              <a:tr h="342402">
                <a:tc>
                  <a:txBody>
                    <a:bodyPr/>
                    <a:lstStyle/>
                    <a:p>
                      <a:pPr algn="ctr" fontAlgn="ctr"/>
                      <a:r>
                        <a:rPr lang="tr-TR" sz="1000" b="0" i="0" u="none" strike="noStrike">
                          <a:solidFill>
                            <a:srgbClr val="000000"/>
                          </a:solidFill>
                          <a:latin typeface="Arial"/>
                        </a:rPr>
                        <a:t>Hukuk Fakültesi</a:t>
                      </a:r>
                    </a:p>
                  </a:txBody>
                  <a:tcPr marL="0" marR="0" marT="0"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000" b="0" i="0" u="none" strike="noStrike">
                          <a:solidFill>
                            <a:srgbClr val="000000"/>
                          </a:solidFill>
                          <a:latin typeface="Arial"/>
                        </a:rPr>
                        <a:t>Bölüm eğitimine destek vermek, işbirliği yapmak</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000" b="0" i="0" u="none" strike="noStrike" dirty="0">
                          <a:solidFill>
                            <a:srgbClr val="000000"/>
                          </a:solidFill>
                          <a:latin typeface="Arial"/>
                        </a:rPr>
                        <a:t>İşbirliği yapılması</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0014"/>
                  </a:ext>
                </a:extLst>
              </a:tr>
              <a:tr h="342402">
                <a:tc>
                  <a:txBody>
                    <a:bodyPr/>
                    <a:lstStyle/>
                    <a:p>
                      <a:pPr algn="ctr" fontAlgn="ctr"/>
                      <a:r>
                        <a:rPr lang="tr-TR" sz="1000" b="0" i="0" u="none" strike="noStrike">
                          <a:solidFill>
                            <a:srgbClr val="000000"/>
                          </a:solidFill>
                          <a:latin typeface="Arial"/>
                        </a:rPr>
                        <a:t>Yükseköğretim Kalite Kurulu</a:t>
                      </a:r>
                    </a:p>
                  </a:txBody>
                  <a:tcPr marL="0" marR="0" marT="0"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000" b="0" i="0" u="none" strike="noStrike">
                          <a:solidFill>
                            <a:srgbClr val="000000"/>
                          </a:solidFill>
                          <a:latin typeface="Arial"/>
                        </a:rPr>
                        <a:t>ABÜ İç Kalite Güvence Sisteminin oluşturulması ve ABÜ iç kalite güvencesinin artırılması</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000" b="0" i="0" u="none" strike="noStrike" dirty="0">
                          <a:solidFill>
                            <a:srgbClr val="000000"/>
                          </a:solidFill>
                          <a:latin typeface="Arial"/>
                        </a:rPr>
                        <a:t>Düzenli olarak KİDR, Kurumsal Dış Değerlendirme ve Kurumsal Akreditasyon süreçlerinde işbirliği</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0015"/>
                  </a:ext>
                </a:extLst>
              </a:tr>
              <a:tr h="342402">
                <a:tc>
                  <a:txBody>
                    <a:bodyPr/>
                    <a:lstStyle/>
                    <a:p>
                      <a:pPr algn="ctr" fontAlgn="ctr"/>
                      <a:r>
                        <a:rPr lang="tr-TR" sz="1000" b="0" i="0" u="none" strike="noStrike">
                          <a:solidFill>
                            <a:srgbClr val="000000"/>
                          </a:solidFill>
                          <a:latin typeface="Arial"/>
                        </a:rPr>
                        <a:t>Türkiye Noterler Birliği (TNB)</a:t>
                      </a:r>
                    </a:p>
                  </a:txBody>
                  <a:tcPr marL="0" marR="0" marT="0"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000" b="0" i="0" u="none" strike="noStrike">
                          <a:solidFill>
                            <a:srgbClr val="000000"/>
                          </a:solidFill>
                          <a:latin typeface="Arial"/>
                        </a:rPr>
                        <a:t>Mesleki Destek</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000" b="0" i="0" u="none" strike="noStrike" dirty="0">
                          <a:solidFill>
                            <a:srgbClr val="000000"/>
                          </a:solidFill>
                          <a:latin typeface="Arial"/>
                        </a:rPr>
                        <a:t>İş olanak sunması ve mezuniyet sonrası destek/ilgi</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806431289"/>
                  </a:ext>
                </a:extLst>
              </a:tr>
              <a:tr h="342402">
                <a:tc>
                  <a:txBody>
                    <a:bodyPr/>
                    <a:lstStyle/>
                    <a:p>
                      <a:pPr algn="ctr" fontAlgn="ctr"/>
                      <a:r>
                        <a:rPr lang="tr-TR" sz="1000" b="0" i="0" u="none" strike="noStrike">
                          <a:solidFill>
                            <a:srgbClr val="000000"/>
                          </a:solidFill>
                          <a:latin typeface="Arial"/>
                        </a:rPr>
                        <a:t>Türkiye Barolar Birliği (TBB)</a:t>
                      </a:r>
                    </a:p>
                  </a:txBody>
                  <a:tcPr marL="0" marR="0" marT="0"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000" b="0" i="0" u="none" strike="noStrike">
                          <a:solidFill>
                            <a:srgbClr val="000000"/>
                          </a:solidFill>
                          <a:latin typeface="Arial"/>
                        </a:rPr>
                        <a:t>Mesleki Destek</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000" b="0" i="0" u="none" strike="noStrike" dirty="0">
                          <a:solidFill>
                            <a:srgbClr val="000000"/>
                          </a:solidFill>
                          <a:latin typeface="Arial"/>
                        </a:rPr>
                        <a:t>İş olanak sunması ve mezuniyet sonrası destek/ilgi</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699661676"/>
                  </a:ext>
                </a:extLst>
              </a:tr>
              <a:tr h="342402">
                <a:tc>
                  <a:txBody>
                    <a:bodyPr/>
                    <a:lstStyle/>
                    <a:p>
                      <a:pPr algn="ctr" fontAlgn="ctr"/>
                      <a:r>
                        <a:rPr lang="tr-TR" sz="1000" b="0" i="0" u="none" strike="noStrike">
                          <a:solidFill>
                            <a:srgbClr val="000000"/>
                          </a:solidFill>
                          <a:latin typeface="Arial"/>
                        </a:rPr>
                        <a:t>Adalet Bakanlığı</a:t>
                      </a:r>
                    </a:p>
                  </a:txBody>
                  <a:tcPr marL="0" marR="0" marT="0"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000" b="0" i="0" u="none" strike="noStrike" dirty="0">
                          <a:solidFill>
                            <a:srgbClr val="000000"/>
                          </a:solidFill>
                          <a:latin typeface="Arial"/>
                        </a:rPr>
                        <a:t>Mesleki Destek</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000" b="0" i="0" u="none" strike="noStrike" dirty="0">
                          <a:solidFill>
                            <a:srgbClr val="000000"/>
                          </a:solidFill>
                          <a:latin typeface="Arial"/>
                        </a:rPr>
                        <a:t>İş olanak sunması ve mezuniyet sonrası destek/ilgi</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3416796659"/>
                  </a:ext>
                </a:extLst>
              </a:tr>
            </a:tbl>
          </a:graphicData>
        </a:graphic>
      </p:graphicFrame>
    </p:spTree>
    <p:extLst>
      <p:ext uri="{BB962C8B-B14F-4D97-AF65-F5344CB8AC3E}">
        <p14:creationId xmlns:p14="http://schemas.microsoft.com/office/powerpoint/2010/main" xmlns="" val="4598362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 name="Metin kutusu 4">
            <a:extLst>
              <a:ext uri="{FF2B5EF4-FFF2-40B4-BE49-F238E27FC236}">
                <a16:creationId xmlns:a16="http://schemas.microsoft.com/office/drawing/2014/main" xmlns="" id="{57C0E41D-3DD4-4068-B64C-DBA801AC6D69}"/>
              </a:ext>
            </a:extLst>
          </p:cNvPr>
          <p:cNvSpPr txBox="1"/>
          <p:nvPr/>
        </p:nvSpPr>
        <p:spPr>
          <a:xfrm>
            <a:off x="471160" y="761596"/>
            <a:ext cx="8201679" cy="588640"/>
          </a:xfrm>
          <a:prstGeom prst="rect">
            <a:avLst/>
          </a:prstGeom>
        </p:spPr>
        <p:txBody>
          <a:bodyPr vert="horz" lIns="91440" tIns="45720" rIns="91440" bIns="45720" rtlCol="0" anchor="b">
            <a:noAutofit/>
          </a:bodyPr>
          <a:lstStyle/>
          <a:p>
            <a:pPr algn="ctr">
              <a:lnSpc>
                <a:spcPct val="110000"/>
              </a:lnSpc>
              <a:spcBef>
                <a:spcPct val="0"/>
              </a:spcBef>
              <a:spcAft>
                <a:spcPts val="600"/>
              </a:spcAft>
            </a:pPr>
            <a:r>
              <a:rPr lang="tr-TR" sz="2800" b="1" dirty="0">
                <a:solidFill>
                  <a:schemeClr val="accent6"/>
                </a:solidFill>
                <a:effectLst>
                  <a:outerShdw blurRad="38100" dist="38100" dir="2700000" algn="tl">
                    <a:srgbClr val="000000">
                      <a:alpha val="43137"/>
                    </a:srgbClr>
                  </a:outerShdw>
                </a:effectLst>
                <a:ea typeface="+mj-ea"/>
                <a:cs typeface="+mj-cs"/>
              </a:rPr>
              <a:t>MEVCUT </a:t>
            </a:r>
            <a:r>
              <a:rPr lang="en-US" sz="2800" b="1" dirty="0">
                <a:solidFill>
                  <a:schemeClr val="accent6"/>
                </a:solidFill>
                <a:effectLst>
                  <a:outerShdw blurRad="38100" dist="38100" dir="2700000" algn="tl">
                    <a:srgbClr val="000000">
                      <a:alpha val="43137"/>
                    </a:srgbClr>
                  </a:outerShdw>
                </a:effectLst>
                <a:ea typeface="+mj-ea"/>
                <a:cs typeface="+mj-cs"/>
              </a:rPr>
              <a:t>KAYNAK</a:t>
            </a:r>
            <a:r>
              <a:rPr lang="tr-TR" sz="2800" b="1" dirty="0">
                <a:solidFill>
                  <a:schemeClr val="accent6"/>
                </a:solidFill>
                <a:effectLst>
                  <a:outerShdw blurRad="38100" dist="38100" dir="2700000" algn="tl">
                    <a:srgbClr val="000000">
                      <a:alpha val="43137"/>
                    </a:srgbClr>
                  </a:outerShdw>
                </a:effectLst>
                <a:ea typeface="+mj-ea"/>
                <a:cs typeface="+mj-cs"/>
              </a:rPr>
              <a:t>LAR </a:t>
            </a:r>
            <a:r>
              <a:rPr lang="tr-TR" sz="2800" b="1" dirty="0" smtClean="0">
                <a:solidFill>
                  <a:schemeClr val="accent6"/>
                </a:solidFill>
                <a:effectLst>
                  <a:outerShdw blurRad="38100" dist="38100" dir="2700000" algn="tl">
                    <a:srgbClr val="000000">
                      <a:alpha val="43137"/>
                    </a:srgbClr>
                  </a:outerShdw>
                </a:effectLst>
                <a:ea typeface="+mj-ea"/>
                <a:cs typeface="+mj-cs"/>
              </a:rPr>
              <a:t>ve </a:t>
            </a:r>
            <a:r>
              <a:rPr lang="en-US" sz="2800" b="1" dirty="0" smtClean="0">
                <a:solidFill>
                  <a:schemeClr val="accent6"/>
                </a:solidFill>
                <a:effectLst>
                  <a:outerShdw blurRad="38100" dist="38100" dir="2700000" algn="tl">
                    <a:srgbClr val="000000">
                      <a:alpha val="43137"/>
                    </a:srgbClr>
                  </a:outerShdw>
                </a:effectLst>
                <a:ea typeface="+mj-ea"/>
                <a:cs typeface="+mj-cs"/>
              </a:rPr>
              <a:t> </a:t>
            </a:r>
            <a:r>
              <a:rPr lang="en-US" sz="2800" b="1" dirty="0">
                <a:solidFill>
                  <a:schemeClr val="accent6"/>
                </a:solidFill>
                <a:effectLst>
                  <a:outerShdw blurRad="38100" dist="38100" dir="2700000" algn="tl">
                    <a:srgbClr val="000000">
                      <a:alpha val="43137"/>
                    </a:srgbClr>
                  </a:outerShdw>
                </a:effectLst>
                <a:ea typeface="+mj-ea"/>
                <a:cs typeface="+mj-cs"/>
              </a:rPr>
              <a:t>İHTİYA</a:t>
            </a:r>
            <a:r>
              <a:rPr lang="tr-TR" sz="2800" b="1" dirty="0">
                <a:solidFill>
                  <a:schemeClr val="accent6"/>
                </a:solidFill>
                <a:effectLst>
                  <a:outerShdw blurRad="38100" dist="38100" dir="2700000" algn="tl">
                    <a:srgbClr val="000000">
                      <a:alpha val="43137"/>
                    </a:srgbClr>
                  </a:outerShdw>
                </a:effectLst>
                <a:ea typeface="+mj-ea"/>
                <a:cs typeface="+mj-cs"/>
              </a:rPr>
              <a:t>ÇLAR</a:t>
            </a:r>
          </a:p>
          <a:p>
            <a:pPr algn="ctr">
              <a:lnSpc>
                <a:spcPct val="110000"/>
              </a:lnSpc>
              <a:spcBef>
                <a:spcPct val="0"/>
              </a:spcBef>
              <a:spcAft>
                <a:spcPts val="600"/>
              </a:spcAft>
            </a:pPr>
            <a:r>
              <a:rPr lang="tr-TR" sz="2800" b="1" dirty="0">
                <a:solidFill>
                  <a:schemeClr val="accent6"/>
                </a:solidFill>
                <a:effectLst>
                  <a:outerShdw blurRad="38100" dist="38100" dir="2700000" algn="tl">
                    <a:srgbClr val="000000">
                      <a:alpha val="43137"/>
                    </a:srgbClr>
                  </a:outerShdw>
                </a:effectLst>
                <a:ea typeface="+mj-ea"/>
                <a:cs typeface="+mj-cs"/>
              </a:rPr>
              <a:t>(FİZİKİ, MALZEME, TEÇHİZAT, EKİPMAN vb.)</a:t>
            </a:r>
            <a:endParaRPr lang="en-US" sz="2800" b="1" dirty="0">
              <a:solidFill>
                <a:schemeClr val="accent6"/>
              </a:solidFill>
              <a:effectLst>
                <a:outerShdw blurRad="38100" dist="38100" dir="2700000" algn="tl">
                  <a:srgbClr val="000000">
                    <a:alpha val="43137"/>
                  </a:srgbClr>
                </a:outerShdw>
              </a:effectLst>
              <a:ea typeface="+mj-ea"/>
              <a:cs typeface="+mj-cs"/>
            </a:endParaRPr>
          </a:p>
        </p:txBody>
      </p:sp>
      <p:sp>
        <p:nvSpPr>
          <p:cNvPr id="6" name="Metin kutusu 1352"/>
          <p:cNvSpPr txBox="1"/>
          <p:nvPr/>
        </p:nvSpPr>
        <p:spPr>
          <a:xfrm>
            <a:off x="2489200" y="29232225"/>
            <a:ext cx="196850" cy="115888"/>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7" name="Metin kutusu 1353"/>
          <p:cNvSpPr txBox="1"/>
          <p:nvPr/>
        </p:nvSpPr>
        <p:spPr>
          <a:xfrm>
            <a:off x="2484438" y="2939415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8" name="Metin kutusu 1354"/>
          <p:cNvSpPr txBox="1"/>
          <p:nvPr/>
        </p:nvSpPr>
        <p:spPr>
          <a:xfrm>
            <a:off x="2484438" y="29556075"/>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9" name="Metin kutusu 1355"/>
          <p:cNvSpPr txBox="1"/>
          <p:nvPr/>
        </p:nvSpPr>
        <p:spPr>
          <a:xfrm>
            <a:off x="3887788" y="2922270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0" name="Metin kutusu 1356"/>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1" name="Metin kutusu 1357"/>
          <p:cNvSpPr txBox="1"/>
          <p:nvPr/>
        </p:nvSpPr>
        <p:spPr>
          <a:xfrm>
            <a:off x="3887788" y="2922270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2" name="Metin kutusu 1358"/>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3" name="Metin kutusu 1359"/>
          <p:cNvSpPr txBox="1"/>
          <p:nvPr/>
        </p:nvSpPr>
        <p:spPr>
          <a:xfrm>
            <a:off x="3887788" y="29579888"/>
            <a:ext cx="196850" cy="11747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4" name="Metin kutusu 1360"/>
          <p:cNvSpPr txBox="1"/>
          <p:nvPr/>
        </p:nvSpPr>
        <p:spPr>
          <a:xfrm>
            <a:off x="2489200" y="29232225"/>
            <a:ext cx="196850" cy="115888"/>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5" name="Metin kutusu 1361"/>
          <p:cNvSpPr txBox="1"/>
          <p:nvPr/>
        </p:nvSpPr>
        <p:spPr>
          <a:xfrm>
            <a:off x="2484438" y="29556075"/>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6" name="Metin kutusu 1362"/>
          <p:cNvSpPr txBox="1"/>
          <p:nvPr/>
        </p:nvSpPr>
        <p:spPr>
          <a:xfrm>
            <a:off x="3887788" y="29222700"/>
            <a:ext cx="196850" cy="12382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7" name="Metin kutusu 1363"/>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8" name="Metin kutusu 1364"/>
          <p:cNvSpPr txBox="1"/>
          <p:nvPr/>
        </p:nvSpPr>
        <p:spPr>
          <a:xfrm>
            <a:off x="2489200" y="29224288"/>
            <a:ext cx="196850" cy="115887"/>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9" name="Metin kutusu 1365"/>
          <p:cNvSpPr txBox="1"/>
          <p:nvPr/>
        </p:nvSpPr>
        <p:spPr>
          <a:xfrm>
            <a:off x="2484438" y="29378275"/>
            <a:ext cx="196850" cy="1412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0" name="Metin kutusu 1367"/>
          <p:cNvSpPr txBox="1"/>
          <p:nvPr/>
        </p:nvSpPr>
        <p:spPr>
          <a:xfrm>
            <a:off x="3887788" y="29222700"/>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1" name="Metin kutusu 1368"/>
          <p:cNvSpPr txBox="1"/>
          <p:nvPr/>
        </p:nvSpPr>
        <p:spPr>
          <a:xfrm>
            <a:off x="3887788" y="29376688"/>
            <a:ext cx="196850" cy="11588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2" name="Metin kutusu 1369"/>
          <p:cNvSpPr txBox="1"/>
          <p:nvPr/>
        </p:nvSpPr>
        <p:spPr>
          <a:xfrm>
            <a:off x="3887788" y="29222700"/>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3" name="Metin kutusu 1370"/>
          <p:cNvSpPr txBox="1"/>
          <p:nvPr/>
        </p:nvSpPr>
        <p:spPr>
          <a:xfrm>
            <a:off x="3887788" y="29376688"/>
            <a:ext cx="196850" cy="11588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4" name="Metin kutusu 1371"/>
          <p:cNvSpPr txBox="1"/>
          <p:nvPr/>
        </p:nvSpPr>
        <p:spPr>
          <a:xfrm>
            <a:off x="3887788" y="29579888"/>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5" name="Metin kutusu 1372"/>
          <p:cNvSpPr txBox="1"/>
          <p:nvPr/>
        </p:nvSpPr>
        <p:spPr>
          <a:xfrm>
            <a:off x="3887788" y="29579888"/>
            <a:ext cx="196850" cy="11747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6" name="Metin kutusu 1373"/>
          <p:cNvSpPr txBox="1"/>
          <p:nvPr/>
        </p:nvSpPr>
        <p:spPr>
          <a:xfrm>
            <a:off x="2489200" y="29232225"/>
            <a:ext cx="196850" cy="115888"/>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7" name="Metin kutusu 1374"/>
          <p:cNvSpPr txBox="1"/>
          <p:nvPr/>
        </p:nvSpPr>
        <p:spPr>
          <a:xfrm>
            <a:off x="2484438" y="29400500"/>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8" name="Metin kutusu 1375"/>
          <p:cNvSpPr txBox="1"/>
          <p:nvPr/>
        </p:nvSpPr>
        <p:spPr>
          <a:xfrm>
            <a:off x="2484438" y="29556075"/>
            <a:ext cx="196850" cy="12382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9" name="Metin kutusu 1376"/>
          <p:cNvSpPr txBox="1"/>
          <p:nvPr/>
        </p:nvSpPr>
        <p:spPr>
          <a:xfrm>
            <a:off x="3887788" y="29222700"/>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0" name="Metin kutusu 1377"/>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1" name="Metin kutusu 1378"/>
          <p:cNvSpPr txBox="1"/>
          <p:nvPr/>
        </p:nvSpPr>
        <p:spPr>
          <a:xfrm>
            <a:off x="3887788" y="29587825"/>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solidFill>
                <a:srgbClr val="FF0000"/>
              </a:solidFill>
            </a:endParaRPr>
          </a:p>
        </p:txBody>
      </p:sp>
      <p:sp>
        <p:nvSpPr>
          <p:cNvPr id="32" name="Metin kutusu 1379"/>
          <p:cNvSpPr txBox="1"/>
          <p:nvPr/>
        </p:nvSpPr>
        <p:spPr>
          <a:xfrm>
            <a:off x="4859338" y="29232225"/>
            <a:ext cx="196850" cy="115888"/>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3" name="Metin kutusu 1380"/>
          <p:cNvSpPr txBox="1"/>
          <p:nvPr/>
        </p:nvSpPr>
        <p:spPr>
          <a:xfrm>
            <a:off x="4854575" y="29400500"/>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4" name="Metin kutusu 1381"/>
          <p:cNvSpPr txBox="1"/>
          <p:nvPr/>
        </p:nvSpPr>
        <p:spPr>
          <a:xfrm>
            <a:off x="4854575" y="29556075"/>
            <a:ext cx="196850" cy="12382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5" name="Metin kutusu 1382"/>
          <p:cNvSpPr txBox="1"/>
          <p:nvPr/>
        </p:nvSpPr>
        <p:spPr>
          <a:xfrm>
            <a:off x="2489200" y="30122813"/>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6" name="Metin kutusu 1383"/>
          <p:cNvSpPr txBox="1"/>
          <p:nvPr/>
        </p:nvSpPr>
        <p:spPr>
          <a:xfrm>
            <a:off x="2484438" y="3028473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7" name="Metin kutusu 1384"/>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8" name="Metin kutusu 1385"/>
          <p:cNvSpPr txBox="1"/>
          <p:nvPr/>
        </p:nvSpPr>
        <p:spPr>
          <a:xfrm>
            <a:off x="3887788" y="3011328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9" name="Metin kutusu 1386"/>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0" name="Metin kutusu 1387"/>
          <p:cNvSpPr txBox="1"/>
          <p:nvPr/>
        </p:nvSpPr>
        <p:spPr>
          <a:xfrm>
            <a:off x="3887788" y="3011328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1" name="Metin kutusu 1388"/>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2" name="Metin kutusu 1389"/>
          <p:cNvSpPr txBox="1"/>
          <p:nvPr/>
        </p:nvSpPr>
        <p:spPr>
          <a:xfrm>
            <a:off x="3887788" y="30472063"/>
            <a:ext cx="196850" cy="115887"/>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3" name="Metin kutusu 1390"/>
          <p:cNvSpPr txBox="1"/>
          <p:nvPr/>
        </p:nvSpPr>
        <p:spPr>
          <a:xfrm>
            <a:off x="2489200" y="30122813"/>
            <a:ext cx="196850" cy="11747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4" name="Metin kutusu 1391"/>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5" name="Metin kutusu 1392"/>
          <p:cNvSpPr txBox="1"/>
          <p:nvPr/>
        </p:nvSpPr>
        <p:spPr>
          <a:xfrm>
            <a:off x="3887788" y="30113288"/>
            <a:ext cx="196850" cy="12382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6" name="Metin kutusu 1393"/>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7" name="Metin kutusu 1394"/>
          <p:cNvSpPr txBox="1"/>
          <p:nvPr/>
        </p:nvSpPr>
        <p:spPr>
          <a:xfrm>
            <a:off x="2489200" y="30114875"/>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8" name="Metin kutusu 1395"/>
          <p:cNvSpPr txBox="1"/>
          <p:nvPr/>
        </p:nvSpPr>
        <p:spPr>
          <a:xfrm>
            <a:off x="2484438" y="30270450"/>
            <a:ext cx="196850" cy="1412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9" name="Metin kutusu 1396"/>
          <p:cNvSpPr txBox="1"/>
          <p:nvPr/>
        </p:nvSpPr>
        <p:spPr>
          <a:xfrm>
            <a:off x="2484438" y="30446663"/>
            <a:ext cx="204787" cy="16033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0" name="Metin kutusu 1397"/>
          <p:cNvSpPr txBox="1"/>
          <p:nvPr/>
        </p:nvSpPr>
        <p:spPr>
          <a:xfrm>
            <a:off x="3887788" y="30113288"/>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1" name="Metin kutusu 1398"/>
          <p:cNvSpPr txBox="1"/>
          <p:nvPr/>
        </p:nvSpPr>
        <p:spPr>
          <a:xfrm>
            <a:off x="3887788" y="30267275"/>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2" name="Metin kutusu 1399"/>
          <p:cNvSpPr txBox="1"/>
          <p:nvPr/>
        </p:nvSpPr>
        <p:spPr>
          <a:xfrm>
            <a:off x="3887788" y="30113288"/>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3" name="Metin kutusu 1400"/>
          <p:cNvSpPr txBox="1"/>
          <p:nvPr/>
        </p:nvSpPr>
        <p:spPr>
          <a:xfrm>
            <a:off x="3887788" y="30267275"/>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4" name="Metin kutusu 1401"/>
          <p:cNvSpPr txBox="1"/>
          <p:nvPr/>
        </p:nvSpPr>
        <p:spPr>
          <a:xfrm>
            <a:off x="3887788" y="30472063"/>
            <a:ext cx="196850" cy="115887"/>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5" name="Metin kutusu 1402"/>
          <p:cNvSpPr txBox="1"/>
          <p:nvPr/>
        </p:nvSpPr>
        <p:spPr>
          <a:xfrm>
            <a:off x="3887788" y="30472063"/>
            <a:ext cx="196850" cy="115887"/>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6" name="Metin kutusu 1403"/>
          <p:cNvSpPr txBox="1"/>
          <p:nvPr/>
        </p:nvSpPr>
        <p:spPr>
          <a:xfrm>
            <a:off x="2489200" y="30122813"/>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7" name="Metin kutusu 1404"/>
          <p:cNvSpPr txBox="1"/>
          <p:nvPr/>
        </p:nvSpPr>
        <p:spPr>
          <a:xfrm>
            <a:off x="2484438" y="3029267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8" name="Metin kutusu 1405"/>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9" name="Metin kutusu 1406"/>
          <p:cNvSpPr txBox="1"/>
          <p:nvPr/>
        </p:nvSpPr>
        <p:spPr>
          <a:xfrm>
            <a:off x="3887788" y="30113288"/>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0" name="Metin kutusu 1407"/>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1" name="Metin kutusu 1408"/>
          <p:cNvSpPr txBox="1"/>
          <p:nvPr/>
        </p:nvSpPr>
        <p:spPr>
          <a:xfrm>
            <a:off x="3887788" y="30480000"/>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2" name="Metin kutusu 1409"/>
          <p:cNvSpPr txBox="1"/>
          <p:nvPr/>
        </p:nvSpPr>
        <p:spPr>
          <a:xfrm>
            <a:off x="4859338" y="30122813"/>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3" name="Metin kutusu 1410"/>
          <p:cNvSpPr txBox="1"/>
          <p:nvPr/>
        </p:nvSpPr>
        <p:spPr>
          <a:xfrm>
            <a:off x="4854575" y="3029267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4" name="Metin kutusu 1411"/>
          <p:cNvSpPr txBox="1"/>
          <p:nvPr/>
        </p:nvSpPr>
        <p:spPr>
          <a:xfrm>
            <a:off x="4854575" y="30446663"/>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pic>
        <p:nvPicPr>
          <p:cNvPr id="65" name="Picture 2" descr="https://admin.antalya.edu.tr/files/139/abu-logo-tr-yatay.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8489" y="332656"/>
            <a:ext cx="1607689" cy="428940"/>
          </a:xfrm>
          <a:prstGeom prst="rect">
            <a:avLst/>
          </a:prstGeom>
          <a:noFill/>
          <a:extLst>
            <a:ext uri="{909E8E84-426E-40DD-AFC4-6F175D3DCCD1}">
              <a14:hiddenFill xmlns:a14="http://schemas.microsoft.com/office/drawing/2010/main" xmlns="">
                <a:solidFill>
                  <a:srgbClr val="FFFFFF"/>
                </a:solidFill>
              </a14:hiddenFill>
            </a:ext>
          </a:extLst>
        </p:spPr>
      </p:pic>
      <p:graphicFrame>
        <p:nvGraphicFramePr>
          <p:cNvPr id="67" name="Tablo 65">
            <a:extLst>
              <a:ext uri="{FF2B5EF4-FFF2-40B4-BE49-F238E27FC236}">
                <a16:creationId xmlns:a16="http://schemas.microsoft.com/office/drawing/2014/main" xmlns="" id="{4E4BC37B-8B6C-4421-8472-B24C6619D2F1}"/>
              </a:ext>
            </a:extLst>
          </p:cNvPr>
          <p:cNvGraphicFramePr>
            <a:graphicFrameLocks noGrp="1"/>
          </p:cNvGraphicFramePr>
          <p:nvPr>
            <p:extLst>
              <p:ext uri="{D42A27DB-BD31-4B8C-83A1-F6EECF244321}">
                <p14:modId xmlns:p14="http://schemas.microsoft.com/office/powerpoint/2010/main" xmlns="" val="1120458518"/>
              </p:ext>
            </p:extLst>
          </p:nvPr>
        </p:nvGraphicFramePr>
        <p:xfrm>
          <a:off x="1696178" y="1385082"/>
          <a:ext cx="5472441" cy="5231359"/>
        </p:xfrm>
        <a:graphic>
          <a:graphicData uri="http://schemas.openxmlformats.org/drawingml/2006/table">
            <a:tbl>
              <a:tblPr/>
              <a:tblGrid>
                <a:gridCol w="1041192">
                  <a:extLst>
                    <a:ext uri="{9D8B030D-6E8A-4147-A177-3AD203B41FA5}">
                      <a16:colId xmlns:a16="http://schemas.microsoft.com/office/drawing/2014/main" xmlns="" val="3918363564"/>
                    </a:ext>
                  </a:extLst>
                </a:gridCol>
                <a:gridCol w="1101315">
                  <a:extLst>
                    <a:ext uri="{9D8B030D-6E8A-4147-A177-3AD203B41FA5}">
                      <a16:colId xmlns:a16="http://schemas.microsoft.com/office/drawing/2014/main" xmlns="" val="1683979601"/>
                    </a:ext>
                  </a:extLst>
                </a:gridCol>
                <a:gridCol w="1109978">
                  <a:extLst>
                    <a:ext uri="{9D8B030D-6E8A-4147-A177-3AD203B41FA5}">
                      <a16:colId xmlns:a16="http://schemas.microsoft.com/office/drawing/2014/main" xmlns="" val="2592459544"/>
                    </a:ext>
                  </a:extLst>
                </a:gridCol>
                <a:gridCol w="1109978">
                  <a:extLst>
                    <a:ext uri="{9D8B030D-6E8A-4147-A177-3AD203B41FA5}">
                      <a16:colId xmlns:a16="http://schemas.microsoft.com/office/drawing/2014/main" xmlns="" val="3383282758"/>
                    </a:ext>
                  </a:extLst>
                </a:gridCol>
                <a:gridCol w="1109978">
                  <a:extLst>
                    <a:ext uri="{9D8B030D-6E8A-4147-A177-3AD203B41FA5}">
                      <a16:colId xmlns:a16="http://schemas.microsoft.com/office/drawing/2014/main" xmlns="" val="494559924"/>
                    </a:ext>
                  </a:extLst>
                </a:gridCol>
              </a:tblGrid>
              <a:tr h="563311">
                <a:tc>
                  <a:txBody>
                    <a:bodyPr/>
                    <a:lstStyle/>
                    <a:p>
                      <a:pPr algn="ctr" fontAlgn="ctr"/>
                      <a:r>
                        <a:rPr lang="tr-TR" sz="1200" b="1" i="0" u="none" strike="noStrike" dirty="0">
                          <a:solidFill>
                            <a:srgbClr val="000000"/>
                          </a:solidFill>
                          <a:effectLst/>
                          <a:latin typeface="Calibri" panose="020F0502020204030204" pitchFamily="34" charset="0"/>
                        </a:rPr>
                        <a:t>KAYNAK ADI</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141312"/>
                      </a:solidFill>
                      <a:prstDash val="solid"/>
                      <a:round/>
                      <a:headEnd type="none" w="med" len="med"/>
                      <a:tailEnd type="none" w="med" len="med"/>
                    </a:lnB>
                  </a:tcPr>
                </a:tc>
                <a:tc>
                  <a:txBody>
                    <a:bodyPr/>
                    <a:lstStyle/>
                    <a:p>
                      <a:pPr algn="ctr" fontAlgn="ctr"/>
                      <a:r>
                        <a:rPr lang="tr-TR" sz="1200" b="1" i="0" u="none" strike="noStrike" dirty="0">
                          <a:solidFill>
                            <a:srgbClr val="000000"/>
                          </a:solidFill>
                          <a:effectLst/>
                          <a:latin typeface="Calibri" panose="020F0502020204030204" pitchFamily="34" charset="0"/>
                        </a:rPr>
                        <a:t>BİRİMİ</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1" i="0" u="none" strike="noStrike" dirty="0">
                          <a:solidFill>
                            <a:srgbClr val="000000"/>
                          </a:solidFill>
                          <a:effectLst/>
                          <a:latin typeface="Calibri" panose="020F0502020204030204" pitchFamily="34" charset="0"/>
                        </a:rPr>
                        <a:t>MEVCUT</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1" i="0" u="none" strike="noStrike" dirty="0">
                          <a:solidFill>
                            <a:srgbClr val="000000"/>
                          </a:solidFill>
                          <a:effectLst/>
                          <a:latin typeface="Calibri" panose="020F0502020204030204" pitchFamily="34" charset="0"/>
                        </a:rPr>
                        <a:t>İHTİYAÇ</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1" i="0" u="none" strike="noStrike" dirty="0">
                          <a:solidFill>
                            <a:srgbClr val="000000"/>
                          </a:solidFill>
                          <a:effectLst/>
                          <a:latin typeface="Calibri" panose="020F0502020204030204" pitchFamily="34" charset="0"/>
                        </a:rPr>
                        <a:t>İHTİYAÇ NEDENİ</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080355102"/>
                  </a:ext>
                </a:extLst>
              </a:tr>
              <a:tr h="333432">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3563968908"/>
                  </a:ext>
                </a:extLst>
              </a:tr>
              <a:tr h="333432">
                <a:tc>
                  <a:txBody>
                    <a:bodyPr/>
                    <a:lstStyle/>
                    <a:p>
                      <a:pPr algn="ctr" fontAlgn="ctr"/>
                      <a:r>
                        <a:rPr lang="tr-TR" sz="1400" b="0" i="0" u="none" strike="noStrike">
                          <a:solidFill>
                            <a:srgbClr val="000000"/>
                          </a:solidFill>
                          <a:effectLst/>
                          <a:latin typeface="Calibri" panose="020F0502020204030204" pitchFamily="34" charset="0"/>
                        </a:rPr>
                        <a:t> </a:t>
                      </a: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400" b="0" i="0" u="none" strike="noStrike">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3815462751"/>
                  </a:ext>
                </a:extLst>
              </a:tr>
              <a:tr h="333432">
                <a:tc>
                  <a:txBody>
                    <a:bodyPr/>
                    <a:lstStyle/>
                    <a:p>
                      <a:pPr algn="ctr" fontAlgn="ctr"/>
                      <a:r>
                        <a:rPr lang="tr-TR" sz="1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782415262"/>
                  </a:ext>
                </a:extLst>
              </a:tr>
              <a:tr h="333432">
                <a:tc>
                  <a:txBody>
                    <a:bodyPr/>
                    <a:lstStyle/>
                    <a:p>
                      <a:pPr algn="ctr" fontAlgn="ctr"/>
                      <a:r>
                        <a:rPr lang="tr-TR" sz="1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2623855125"/>
                  </a:ext>
                </a:extLst>
              </a:tr>
              <a:tr h="333432">
                <a:tc>
                  <a:txBody>
                    <a:bodyPr/>
                    <a:lstStyle/>
                    <a:p>
                      <a:pPr algn="ctr" fontAlgn="ctr"/>
                      <a:r>
                        <a:rPr lang="tr-TR" sz="1400" b="0" i="0" u="none" strike="noStrike">
                          <a:solidFill>
                            <a:srgbClr val="000000"/>
                          </a:solidFill>
                          <a:effectLst/>
                          <a:latin typeface="Calibri" panose="020F0502020204030204" pitchFamily="34" charset="0"/>
                        </a:rPr>
                        <a:t> </a:t>
                      </a: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3905291738"/>
                  </a:ext>
                </a:extLst>
              </a:tr>
              <a:tr h="333432">
                <a:tc>
                  <a:txBody>
                    <a:bodyPr/>
                    <a:lstStyle/>
                    <a:p>
                      <a:pPr algn="ctr" fontAlgn="ctr"/>
                      <a:r>
                        <a:rPr lang="tr-TR" sz="1400" b="0" i="0" u="none" strike="noStrike">
                          <a:solidFill>
                            <a:srgbClr val="000000"/>
                          </a:solidFill>
                          <a:effectLst/>
                          <a:latin typeface="Calibri" panose="020F0502020204030204" pitchFamily="34" charset="0"/>
                        </a:rPr>
                        <a:t> </a:t>
                      </a: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2682409110"/>
                  </a:ext>
                </a:extLst>
              </a:tr>
              <a:tr h="333432">
                <a:tc>
                  <a:txBody>
                    <a:bodyPr/>
                    <a:lstStyle/>
                    <a:p>
                      <a:pPr algn="ctr" fontAlgn="ctr"/>
                      <a:r>
                        <a:rPr lang="tr-TR" sz="1400" b="0" i="0" u="none" strike="noStrike">
                          <a:solidFill>
                            <a:srgbClr val="000000"/>
                          </a:solidFill>
                          <a:effectLst/>
                          <a:latin typeface="Calibri" panose="020F0502020204030204" pitchFamily="34" charset="0"/>
                        </a:rPr>
                        <a:t> </a:t>
                      </a: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3159061239"/>
                  </a:ext>
                </a:extLst>
              </a:tr>
              <a:tr h="333432">
                <a:tc>
                  <a:txBody>
                    <a:bodyPr/>
                    <a:lstStyle/>
                    <a:p>
                      <a:pPr algn="ctr" fontAlgn="ctr"/>
                      <a:r>
                        <a:rPr lang="tr-TR" sz="1400" b="0" i="0" u="none" strike="noStrike">
                          <a:solidFill>
                            <a:srgbClr val="000000"/>
                          </a:solidFill>
                          <a:effectLst/>
                          <a:latin typeface="Calibri" panose="020F0502020204030204" pitchFamily="34" charset="0"/>
                        </a:rPr>
                        <a:t> </a:t>
                      </a: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2867738203"/>
                  </a:ext>
                </a:extLst>
              </a:tr>
              <a:tr h="333432">
                <a:tc>
                  <a:txBody>
                    <a:bodyPr/>
                    <a:lstStyle/>
                    <a:p>
                      <a:pPr algn="ctr" fontAlgn="ctr"/>
                      <a:r>
                        <a:rPr lang="tr-TR" sz="1400" b="0" i="0" u="none" strike="noStrike">
                          <a:solidFill>
                            <a:srgbClr val="000000"/>
                          </a:solidFill>
                          <a:effectLst/>
                          <a:latin typeface="Calibri" panose="020F0502020204030204" pitchFamily="34" charset="0"/>
                        </a:rPr>
                        <a:t> </a:t>
                      </a: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400" b="0" i="0" u="none" strike="noStrike">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2659513874"/>
                  </a:ext>
                </a:extLst>
              </a:tr>
              <a:tr h="333432">
                <a:tc>
                  <a:txBody>
                    <a:bodyPr/>
                    <a:lstStyle/>
                    <a:p>
                      <a:pPr algn="ctr" fontAlgn="ctr"/>
                      <a:r>
                        <a:rPr lang="tr-TR" sz="1400" b="0" i="0" u="none" strike="noStrike">
                          <a:solidFill>
                            <a:srgbClr val="000000"/>
                          </a:solidFill>
                          <a:effectLst/>
                          <a:latin typeface="Calibri" panose="020F0502020204030204" pitchFamily="34" charset="0"/>
                        </a:rPr>
                        <a:t> </a:t>
                      </a: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87529262"/>
                  </a:ext>
                </a:extLst>
              </a:tr>
              <a:tr h="333432">
                <a:tc>
                  <a:txBody>
                    <a:bodyPr/>
                    <a:lstStyle/>
                    <a:p>
                      <a:pPr algn="ctr" fontAlgn="ctr"/>
                      <a:r>
                        <a:rPr lang="tr-TR" sz="1400" b="0" i="0" u="none" strike="noStrike">
                          <a:solidFill>
                            <a:srgbClr val="000000"/>
                          </a:solidFill>
                          <a:effectLst/>
                          <a:latin typeface="Calibri" panose="020F0502020204030204" pitchFamily="34" charset="0"/>
                        </a:rPr>
                        <a:t> </a:t>
                      </a: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458300749"/>
                  </a:ext>
                </a:extLst>
              </a:tr>
              <a:tr h="333432">
                <a:tc>
                  <a:txBody>
                    <a:bodyPr/>
                    <a:lstStyle/>
                    <a:p>
                      <a:pPr algn="ctr" fontAlgn="ctr"/>
                      <a:r>
                        <a:rPr lang="tr-TR" sz="1400" b="0" i="0" u="none" strike="noStrike">
                          <a:solidFill>
                            <a:srgbClr val="000000"/>
                          </a:solidFill>
                          <a:effectLst/>
                          <a:latin typeface="Calibri" panose="020F0502020204030204" pitchFamily="34" charset="0"/>
                        </a:rPr>
                        <a:t> </a:t>
                      </a: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806431289"/>
                  </a:ext>
                </a:extLst>
              </a:tr>
              <a:tr h="333432">
                <a:tc>
                  <a:txBody>
                    <a:bodyPr/>
                    <a:lstStyle/>
                    <a:p>
                      <a:pPr algn="ctr" fontAlgn="ctr"/>
                      <a:r>
                        <a:rPr lang="tr-TR" sz="1400" b="0" i="0" u="none" strike="noStrike">
                          <a:solidFill>
                            <a:srgbClr val="000000"/>
                          </a:solidFill>
                          <a:effectLst/>
                          <a:latin typeface="Calibri" panose="020F0502020204030204" pitchFamily="34" charset="0"/>
                        </a:rPr>
                        <a:t> </a:t>
                      </a: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699661676"/>
                  </a:ext>
                </a:extLst>
              </a:tr>
              <a:tr h="333432">
                <a:tc>
                  <a:txBody>
                    <a:bodyPr/>
                    <a:lstStyle/>
                    <a:p>
                      <a:pPr algn="ctr" fontAlgn="ctr"/>
                      <a:r>
                        <a:rPr lang="tr-TR" sz="1400" b="0" i="0" u="none" strike="noStrike">
                          <a:solidFill>
                            <a:srgbClr val="000000"/>
                          </a:solidFill>
                          <a:effectLst/>
                          <a:latin typeface="Calibri" panose="020F0502020204030204" pitchFamily="34" charset="0"/>
                        </a:rPr>
                        <a:t> </a:t>
                      </a: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3416796659"/>
                  </a:ext>
                </a:extLst>
              </a:tr>
            </a:tbl>
          </a:graphicData>
        </a:graphic>
      </p:graphicFrame>
    </p:spTree>
    <p:extLst>
      <p:ext uri="{BB962C8B-B14F-4D97-AF65-F5344CB8AC3E}">
        <p14:creationId xmlns:p14="http://schemas.microsoft.com/office/powerpoint/2010/main" xmlns="" val="3238947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 name="Metin kutusu 4">
            <a:extLst>
              <a:ext uri="{FF2B5EF4-FFF2-40B4-BE49-F238E27FC236}">
                <a16:creationId xmlns:a16="http://schemas.microsoft.com/office/drawing/2014/main" xmlns="" id="{57C0E41D-3DD4-4068-B64C-DBA801AC6D69}"/>
              </a:ext>
            </a:extLst>
          </p:cNvPr>
          <p:cNvSpPr txBox="1"/>
          <p:nvPr/>
        </p:nvSpPr>
        <p:spPr>
          <a:xfrm>
            <a:off x="1570007" y="344252"/>
            <a:ext cx="5901761" cy="922105"/>
          </a:xfrm>
          <a:prstGeom prst="rect">
            <a:avLst/>
          </a:prstGeom>
        </p:spPr>
        <p:txBody>
          <a:bodyPr vert="horz" lIns="91440" tIns="45720" rIns="91440" bIns="45720" rtlCol="0" anchor="b">
            <a:noAutofit/>
          </a:bodyPr>
          <a:lstStyle/>
          <a:p>
            <a:pPr algn="ctr">
              <a:lnSpc>
                <a:spcPct val="110000"/>
              </a:lnSpc>
              <a:spcBef>
                <a:spcPct val="0"/>
              </a:spcBef>
              <a:spcAft>
                <a:spcPts val="600"/>
              </a:spcAft>
            </a:pPr>
            <a:r>
              <a:rPr lang="tr-TR" sz="2800" b="1" dirty="0">
                <a:solidFill>
                  <a:schemeClr val="accent6"/>
                </a:solidFill>
                <a:effectLst>
                  <a:outerShdw blurRad="38100" dist="38100" dir="2700000" algn="tl">
                    <a:srgbClr val="000000">
                      <a:alpha val="43137"/>
                    </a:srgbClr>
                  </a:outerShdw>
                </a:effectLst>
                <a:ea typeface="+mj-ea"/>
                <a:cs typeface="+mj-cs"/>
              </a:rPr>
              <a:t>MEVCUT </a:t>
            </a:r>
            <a:r>
              <a:rPr lang="en-US" sz="2800" b="1" dirty="0">
                <a:solidFill>
                  <a:schemeClr val="accent6"/>
                </a:solidFill>
                <a:effectLst>
                  <a:outerShdw blurRad="38100" dist="38100" dir="2700000" algn="tl">
                    <a:srgbClr val="000000">
                      <a:alpha val="43137"/>
                    </a:srgbClr>
                  </a:outerShdw>
                </a:effectLst>
                <a:ea typeface="+mj-ea"/>
                <a:cs typeface="+mj-cs"/>
              </a:rPr>
              <a:t>KAYNAK</a:t>
            </a:r>
            <a:r>
              <a:rPr lang="tr-TR" sz="2800" b="1" dirty="0">
                <a:solidFill>
                  <a:schemeClr val="accent6"/>
                </a:solidFill>
                <a:effectLst>
                  <a:outerShdw blurRad="38100" dist="38100" dir="2700000" algn="tl">
                    <a:srgbClr val="000000">
                      <a:alpha val="43137"/>
                    </a:srgbClr>
                  </a:outerShdw>
                </a:effectLst>
                <a:ea typeface="+mj-ea"/>
                <a:cs typeface="+mj-cs"/>
              </a:rPr>
              <a:t>LAR </a:t>
            </a:r>
            <a:r>
              <a:rPr lang="tr-TR" sz="2800" b="1" dirty="0" smtClean="0">
                <a:solidFill>
                  <a:schemeClr val="accent6"/>
                </a:solidFill>
                <a:effectLst>
                  <a:outerShdw blurRad="38100" dist="38100" dir="2700000" algn="tl">
                    <a:srgbClr val="000000">
                      <a:alpha val="43137"/>
                    </a:srgbClr>
                  </a:outerShdw>
                </a:effectLst>
                <a:ea typeface="+mj-ea"/>
                <a:cs typeface="+mj-cs"/>
              </a:rPr>
              <a:t>ve </a:t>
            </a:r>
            <a:r>
              <a:rPr lang="en-US" sz="2800" b="1" dirty="0" smtClean="0">
                <a:solidFill>
                  <a:schemeClr val="accent6"/>
                </a:solidFill>
                <a:effectLst>
                  <a:outerShdw blurRad="38100" dist="38100" dir="2700000" algn="tl">
                    <a:srgbClr val="000000">
                      <a:alpha val="43137"/>
                    </a:srgbClr>
                  </a:outerShdw>
                </a:effectLst>
                <a:ea typeface="+mj-ea"/>
                <a:cs typeface="+mj-cs"/>
              </a:rPr>
              <a:t> </a:t>
            </a:r>
            <a:r>
              <a:rPr lang="en-US" sz="2800" b="1" dirty="0">
                <a:solidFill>
                  <a:schemeClr val="accent6"/>
                </a:solidFill>
                <a:effectLst>
                  <a:outerShdw blurRad="38100" dist="38100" dir="2700000" algn="tl">
                    <a:srgbClr val="000000">
                      <a:alpha val="43137"/>
                    </a:srgbClr>
                  </a:outerShdw>
                </a:effectLst>
                <a:ea typeface="+mj-ea"/>
                <a:cs typeface="+mj-cs"/>
              </a:rPr>
              <a:t>İHTİYA</a:t>
            </a:r>
            <a:r>
              <a:rPr lang="tr-TR" sz="2800" b="1" dirty="0">
                <a:solidFill>
                  <a:schemeClr val="accent6"/>
                </a:solidFill>
                <a:effectLst>
                  <a:outerShdw blurRad="38100" dist="38100" dir="2700000" algn="tl">
                    <a:srgbClr val="000000">
                      <a:alpha val="43137"/>
                    </a:srgbClr>
                  </a:outerShdw>
                </a:effectLst>
                <a:ea typeface="+mj-ea"/>
                <a:cs typeface="+mj-cs"/>
              </a:rPr>
              <a:t>ÇLAR</a:t>
            </a:r>
          </a:p>
          <a:p>
            <a:pPr algn="ctr">
              <a:lnSpc>
                <a:spcPct val="110000"/>
              </a:lnSpc>
              <a:spcBef>
                <a:spcPct val="0"/>
              </a:spcBef>
              <a:spcAft>
                <a:spcPts val="600"/>
              </a:spcAft>
            </a:pPr>
            <a:r>
              <a:rPr lang="tr-TR" sz="2800" b="1" dirty="0">
                <a:solidFill>
                  <a:schemeClr val="accent6"/>
                </a:solidFill>
                <a:effectLst>
                  <a:outerShdw blurRad="38100" dist="38100" dir="2700000" algn="tl">
                    <a:srgbClr val="000000">
                      <a:alpha val="43137"/>
                    </a:srgbClr>
                  </a:outerShdw>
                </a:effectLst>
                <a:ea typeface="+mj-ea"/>
                <a:cs typeface="+mj-cs"/>
              </a:rPr>
              <a:t>(TEKNOLOJİK, YAZILIM, DONANIM vb.)</a:t>
            </a:r>
            <a:endParaRPr lang="en-US" sz="2800" b="1" dirty="0">
              <a:solidFill>
                <a:schemeClr val="accent6"/>
              </a:solidFill>
              <a:effectLst>
                <a:outerShdw blurRad="38100" dist="38100" dir="2700000" algn="tl">
                  <a:srgbClr val="000000">
                    <a:alpha val="43137"/>
                  </a:srgbClr>
                </a:outerShdw>
              </a:effectLst>
              <a:ea typeface="+mj-ea"/>
              <a:cs typeface="+mj-cs"/>
            </a:endParaRPr>
          </a:p>
        </p:txBody>
      </p:sp>
      <p:sp>
        <p:nvSpPr>
          <p:cNvPr id="6" name="Metin kutusu 1352"/>
          <p:cNvSpPr txBox="1"/>
          <p:nvPr/>
        </p:nvSpPr>
        <p:spPr>
          <a:xfrm>
            <a:off x="2489200" y="29232225"/>
            <a:ext cx="196850" cy="115888"/>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7" name="Metin kutusu 1353"/>
          <p:cNvSpPr txBox="1"/>
          <p:nvPr/>
        </p:nvSpPr>
        <p:spPr>
          <a:xfrm>
            <a:off x="2484438" y="2939415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8" name="Metin kutusu 1354"/>
          <p:cNvSpPr txBox="1"/>
          <p:nvPr/>
        </p:nvSpPr>
        <p:spPr>
          <a:xfrm>
            <a:off x="2484438" y="29556075"/>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9" name="Metin kutusu 1355"/>
          <p:cNvSpPr txBox="1"/>
          <p:nvPr/>
        </p:nvSpPr>
        <p:spPr>
          <a:xfrm>
            <a:off x="3887788" y="2922270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0" name="Metin kutusu 1356"/>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1" name="Metin kutusu 1357"/>
          <p:cNvSpPr txBox="1"/>
          <p:nvPr/>
        </p:nvSpPr>
        <p:spPr>
          <a:xfrm>
            <a:off x="3887788" y="2922270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2" name="Metin kutusu 1358"/>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3" name="Metin kutusu 1359"/>
          <p:cNvSpPr txBox="1"/>
          <p:nvPr/>
        </p:nvSpPr>
        <p:spPr>
          <a:xfrm>
            <a:off x="3887788" y="29579888"/>
            <a:ext cx="196850" cy="11747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4" name="Metin kutusu 1360"/>
          <p:cNvSpPr txBox="1"/>
          <p:nvPr/>
        </p:nvSpPr>
        <p:spPr>
          <a:xfrm>
            <a:off x="2489200" y="29232225"/>
            <a:ext cx="196850" cy="115888"/>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5" name="Metin kutusu 1361"/>
          <p:cNvSpPr txBox="1"/>
          <p:nvPr/>
        </p:nvSpPr>
        <p:spPr>
          <a:xfrm>
            <a:off x="2484438" y="29556075"/>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6" name="Metin kutusu 1362"/>
          <p:cNvSpPr txBox="1"/>
          <p:nvPr/>
        </p:nvSpPr>
        <p:spPr>
          <a:xfrm>
            <a:off x="3887788" y="29222700"/>
            <a:ext cx="196850" cy="12382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7" name="Metin kutusu 1363"/>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8" name="Metin kutusu 1364"/>
          <p:cNvSpPr txBox="1"/>
          <p:nvPr/>
        </p:nvSpPr>
        <p:spPr>
          <a:xfrm>
            <a:off x="2489200" y="29224288"/>
            <a:ext cx="196850" cy="115887"/>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9" name="Metin kutusu 1365"/>
          <p:cNvSpPr txBox="1"/>
          <p:nvPr/>
        </p:nvSpPr>
        <p:spPr>
          <a:xfrm>
            <a:off x="2484438" y="29378275"/>
            <a:ext cx="196850" cy="1412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0" name="Metin kutusu 1367"/>
          <p:cNvSpPr txBox="1"/>
          <p:nvPr/>
        </p:nvSpPr>
        <p:spPr>
          <a:xfrm>
            <a:off x="3887788" y="29222700"/>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1" name="Metin kutusu 1368"/>
          <p:cNvSpPr txBox="1"/>
          <p:nvPr/>
        </p:nvSpPr>
        <p:spPr>
          <a:xfrm>
            <a:off x="3887788" y="29376688"/>
            <a:ext cx="196850" cy="11588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2" name="Metin kutusu 1369"/>
          <p:cNvSpPr txBox="1"/>
          <p:nvPr/>
        </p:nvSpPr>
        <p:spPr>
          <a:xfrm>
            <a:off x="3887788" y="29222700"/>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3" name="Metin kutusu 1370"/>
          <p:cNvSpPr txBox="1"/>
          <p:nvPr/>
        </p:nvSpPr>
        <p:spPr>
          <a:xfrm>
            <a:off x="3887788" y="29376688"/>
            <a:ext cx="196850" cy="11588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4" name="Metin kutusu 1371"/>
          <p:cNvSpPr txBox="1"/>
          <p:nvPr/>
        </p:nvSpPr>
        <p:spPr>
          <a:xfrm>
            <a:off x="3887788" y="29579888"/>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5" name="Metin kutusu 1372"/>
          <p:cNvSpPr txBox="1"/>
          <p:nvPr/>
        </p:nvSpPr>
        <p:spPr>
          <a:xfrm>
            <a:off x="3887788" y="29579888"/>
            <a:ext cx="196850" cy="11747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6" name="Metin kutusu 1373"/>
          <p:cNvSpPr txBox="1"/>
          <p:nvPr/>
        </p:nvSpPr>
        <p:spPr>
          <a:xfrm>
            <a:off x="2489200" y="29232225"/>
            <a:ext cx="196850" cy="115888"/>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7" name="Metin kutusu 1374"/>
          <p:cNvSpPr txBox="1"/>
          <p:nvPr/>
        </p:nvSpPr>
        <p:spPr>
          <a:xfrm>
            <a:off x="2484438" y="29400500"/>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8" name="Metin kutusu 1375"/>
          <p:cNvSpPr txBox="1"/>
          <p:nvPr/>
        </p:nvSpPr>
        <p:spPr>
          <a:xfrm>
            <a:off x="2484438" y="29556075"/>
            <a:ext cx="196850" cy="12382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9" name="Metin kutusu 1376"/>
          <p:cNvSpPr txBox="1"/>
          <p:nvPr/>
        </p:nvSpPr>
        <p:spPr>
          <a:xfrm>
            <a:off x="3887788" y="29222700"/>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0" name="Metin kutusu 1377"/>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1" name="Metin kutusu 1378"/>
          <p:cNvSpPr txBox="1"/>
          <p:nvPr/>
        </p:nvSpPr>
        <p:spPr>
          <a:xfrm>
            <a:off x="3887788" y="29587825"/>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solidFill>
                <a:srgbClr val="FF0000"/>
              </a:solidFill>
            </a:endParaRPr>
          </a:p>
        </p:txBody>
      </p:sp>
      <p:sp>
        <p:nvSpPr>
          <p:cNvPr id="32" name="Metin kutusu 1379"/>
          <p:cNvSpPr txBox="1"/>
          <p:nvPr/>
        </p:nvSpPr>
        <p:spPr>
          <a:xfrm>
            <a:off x="4859338" y="29232225"/>
            <a:ext cx="196850" cy="115888"/>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3" name="Metin kutusu 1380"/>
          <p:cNvSpPr txBox="1"/>
          <p:nvPr/>
        </p:nvSpPr>
        <p:spPr>
          <a:xfrm>
            <a:off x="4854575" y="29400500"/>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4" name="Metin kutusu 1381"/>
          <p:cNvSpPr txBox="1"/>
          <p:nvPr/>
        </p:nvSpPr>
        <p:spPr>
          <a:xfrm>
            <a:off x="4854575" y="29556075"/>
            <a:ext cx="196850" cy="12382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5" name="Metin kutusu 1382"/>
          <p:cNvSpPr txBox="1"/>
          <p:nvPr/>
        </p:nvSpPr>
        <p:spPr>
          <a:xfrm>
            <a:off x="2489200" y="30122813"/>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6" name="Metin kutusu 1383"/>
          <p:cNvSpPr txBox="1"/>
          <p:nvPr/>
        </p:nvSpPr>
        <p:spPr>
          <a:xfrm>
            <a:off x="2484438" y="3028473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7" name="Metin kutusu 1384"/>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8" name="Metin kutusu 1385"/>
          <p:cNvSpPr txBox="1"/>
          <p:nvPr/>
        </p:nvSpPr>
        <p:spPr>
          <a:xfrm>
            <a:off x="3887788" y="3011328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9" name="Metin kutusu 1386"/>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0" name="Metin kutusu 1387"/>
          <p:cNvSpPr txBox="1"/>
          <p:nvPr/>
        </p:nvSpPr>
        <p:spPr>
          <a:xfrm>
            <a:off x="3887788" y="3011328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1" name="Metin kutusu 1388"/>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2" name="Metin kutusu 1389"/>
          <p:cNvSpPr txBox="1"/>
          <p:nvPr/>
        </p:nvSpPr>
        <p:spPr>
          <a:xfrm>
            <a:off x="3887788" y="30472063"/>
            <a:ext cx="196850" cy="115887"/>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3" name="Metin kutusu 1390"/>
          <p:cNvSpPr txBox="1"/>
          <p:nvPr/>
        </p:nvSpPr>
        <p:spPr>
          <a:xfrm>
            <a:off x="2489200" y="30122813"/>
            <a:ext cx="196850" cy="11747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4" name="Metin kutusu 1391"/>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5" name="Metin kutusu 1392"/>
          <p:cNvSpPr txBox="1"/>
          <p:nvPr/>
        </p:nvSpPr>
        <p:spPr>
          <a:xfrm>
            <a:off x="3887788" y="30113288"/>
            <a:ext cx="196850" cy="12382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6" name="Metin kutusu 1393"/>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7" name="Metin kutusu 1394"/>
          <p:cNvSpPr txBox="1"/>
          <p:nvPr/>
        </p:nvSpPr>
        <p:spPr>
          <a:xfrm>
            <a:off x="2489200" y="30114875"/>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8" name="Metin kutusu 1395"/>
          <p:cNvSpPr txBox="1"/>
          <p:nvPr/>
        </p:nvSpPr>
        <p:spPr>
          <a:xfrm>
            <a:off x="2484438" y="30270450"/>
            <a:ext cx="196850" cy="1412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9" name="Metin kutusu 1396"/>
          <p:cNvSpPr txBox="1"/>
          <p:nvPr/>
        </p:nvSpPr>
        <p:spPr>
          <a:xfrm>
            <a:off x="2484438" y="30446663"/>
            <a:ext cx="204787" cy="16033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0" name="Metin kutusu 1397"/>
          <p:cNvSpPr txBox="1"/>
          <p:nvPr/>
        </p:nvSpPr>
        <p:spPr>
          <a:xfrm>
            <a:off x="3887788" y="30113288"/>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1" name="Metin kutusu 1398"/>
          <p:cNvSpPr txBox="1"/>
          <p:nvPr/>
        </p:nvSpPr>
        <p:spPr>
          <a:xfrm>
            <a:off x="3887788" y="30267275"/>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2" name="Metin kutusu 1399"/>
          <p:cNvSpPr txBox="1"/>
          <p:nvPr/>
        </p:nvSpPr>
        <p:spPr>
          <a:xfrm>
            <a:off x="3887788" y="30113288"/>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3" name="Metin kutusu 1400"/>
          <p:cNvSpPr txBox="1"/>
          <p:nvPr/>
        </p:nvSpPr>
        <p:spPr>
          <a:xfrm>
            <a:off x="3887788" y="30267275"/>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4" name="Metin kutusu 1401"/>
          <p:cNvSpPr txBox="1"/>
          <p:nvPr/>
        </p:nvSpPr>
        <p:spPr>
          <a:xfrm>
            <a:off x="3887788" y="30472063"/>
            <a:ext cx="196850" cy="115887"/>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5" name="Metin kutusu 1402"/>
          <p:cNvSpPr txBox="1"/>
          <p:nvPr/>
        </p:nvSpPr>
        <p:spPr>
          <a:xfrm>
            <a:off x="3887788" y="30472063"/>
            <a:ext cx="196850" cy="115887"/>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6" name="Metin kutusu 1403"/>
          <p:cNvSpPr txBox="1"/>
          <p:nvPr/>
        </p:nvSpPr>
        <p:spPr>
          <a:xfrm>
            <a:off x="2489200" y="30122813"/>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7" name="Metin kutusu 1404"/>
          <p:cNvSpPr txBox="1"/>
          <p:nvPr/>
        </p:nvSpPr>
        <p:spPr>
          <a:xfrm>
            <a:off x="2484438" y="3029267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8" name="Metin kutusu 1405"/>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9" name="Metin kutusu 1406"/>
          <p:cNvSpPr txBox="1"/>
          <p:nvPr/>
        </p:nvSpPr>
        <p:spPr>
          <a:xfrm>
            <a:off x="3887788" y="30113288"/>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0" name="Metin kutusu 1407"/>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1" name="Metin kutusu 1408"/>
          <p:cNvSpPr txBox="1"/>
          <p:nvPr/>
        </p:nvSpPr>
        <p:spPr>
          <a:xfrm>
            <a:off x="3887788" y="30480000"/>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2" name="Metin kutusu 1409"/>
          <p:cNvSpPr txBox="1"/>
          <p:nvPr/>
        </p:nvSpPr>
        <p:spPr>
          <a:xfrm>
            <a:off x="4859338" y="30122813"/>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3" name="Metin kutusu 1410"/>
          <p:cNvSpPr txBox="1"/>
          <p:nvPr/>
        </p:nvSpPr>
        <p:spPr>
          <a:xfrm>
            <a:off x="4854575" y="3029267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4" name="Metin kutusu 1411"/>
          <p:cNvSpPr txBox="1"/>
          <p:nvPr/>
        </p:nvSpPr>
        <p:spPr>
          <a:xfrm>
            <a:off x="4854575" y="30446663"/>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pic>
        <p:nvPicPr>
          <p:cNvPr id="65" name="Picture 2" descr="https://admin.antalya.edu.tr/files/139/abu-logo-tr-yatay.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26278" y="245892"/>
            <a:ext cx="1569900" cy="333465"/>
          </a:xfrm>
          <a:prstGeom prst="rect">
            <a:avLst/>
          </a:prstGeom>
          <a:noFill/>
          <a:extLst>
            <a:ext uri="{909E8E84-426E-40DD-AFC4-6F175D3DCCD1}">
              <a14:hiddenFill xmlns:a14="http://schemas.microsoft.com/office/drawing/2010/main" xmlns="">
                <a:solidFill>
                  <a:srgbClr val="FFFFFF"/>
                </a:solidFill>
              </a14:hiddenFill>
            </a:ext>
          </a:extLst>
        </p:spPr>
      </p:pic>
      <p:graphicFrame>
        <p:nvGraphicFramePr>
          <p:cNvPr id="67" name="Tablo 65">
            <a:extLst>
              <a:ext uri="{FF2B5EF4-FFF2-40B4-BE49-F238E27FC236}">
                <a16:creationId xmlns:a16="http://schemas.microsoft.com/office/drawing/2014/main" xmlns="" id="{8304B644-425E-4186-B593-E25613CE91FE}"/>
              </a:ext>
            </a:extLst>
          </p:cNvPr>
          <p:cNvGraphicFramePr>
            <a:graphicFrameLocks noGrp="1"/>
          </p:cNvGraphicFramePr>
          <p:nvPr>
            <p:extLst>
              <p:ext uri="{D42A27DB-BD31-4B8C-83A1-F6EECF244321}">
                <p14:modId xmlns:p14="http://schemas.microsoft.com/office/powerpoint/2010/main" xmlns="" val="2694030360"/>
              </p:ext>
            </p:extLst>
          </p:nvPr>
        </p:nvGraphicFramePr>
        <p:xfrm>
          <a:off x="111967" y="1338430"/>
          <a:ext cx="8901403" cy="4204621"/>
        </p:xfrm>
        <a:graphic>
          <a:graphicData uri="http://schemas.openxmlformats.org/drawingml/2006/table">
            <a:tbl>
              <a:tblPr/>
              <a:tblGrid>
                <a:gridCol w="1693591">
                  <a:extLst>
                    <a:ext uri="{9D8B030D-6E8A-4147-A177-3AD203B41FA5}">
                      <a16:colId xmlns:a16="http://schemas.microsoft.com/office/drawing/2014/main" xmlns="" val="3918363564"/>
                    </a:ext>
                  </a:extLst>
                </a:gridCol>
                <a:gridCol w="1791384">
                  <a:extLst>
                    <a:ext uri="{9D8B030D-6E8A-4147-A177-3AD203B41FA5}">
                      <a16:colId xmlns:a16="http://schemas.microsoft.com/office/drawing/2014/main" xmlns="" val="1683979601"/>
                    </a:ext>
                  </a:extLst>
                </a:gridCol>
                <a:gridCol w="1805476">
                  <a:extLst>
                    <a:ext uri="{9D8B030D-6E8A-4147-A177-3AD203B41FA5}">
                      <a16:colId xmlns:a16="http://schemas.microsoft.com/office/drawing/2014/main" xmlns="" val="2592459544"/>
                    </a:ext>
                  </a:extLst>
                </a:gridCol>
                <a:gridCol w="1418260">
                  <a:extLst>
                    <a:ext uri="{9D8B030D-6E8A-4147-A177-3AD203B41FA5}">
                      <a16:colId xmlns:a16="http://schemas.microsoft.com/office/drawing/2014/main" xmlns="" val="3383282758"/>
                    </a:ext>
                  </a:extLst>
                </a:gridCol>
                <a:gridCol w="2192692">
                  <a:extLst>
                    <a:ext uri="{9D8B030D-6E8A-4147-A177-3AD203B41FA5}">
                      <a16:colId xmlns:a16="http://schemas.microsoft.com/office/drawing/2014/main" xmlns="" val="494559924"/>
                    </a:ext>
                  </a:extLst>
                </a:gridCol>
              </a:tblGrid>
              <a:tr h="503898">
                <a:tc>
                  <a:txBody>
                    <a:bodyPr/>
                    <a:lstStyle/>
                    <a:p>
                      <a:pPr algn="ctr" fontAlgn="ctr"/>
                      <a:r>
                        <a:rPr lang="tr-TR" sz="1200" b="1" i="0" u="none" strike="noStrike" dirty="0">
                          <a:solidFill>
                            <a:srgbClr val="000000"/>
                          </a:solidFill>
                          <a:effectLst/>
                          <a:latin typeface="Calibri" panose="020F0502020204030204" pitchFamily="34" charset="0"/>
                        </a:rPr>
                        <a:t>KAYNAK ADI</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141312"/>
                      </a:solidFill>
                      <a:prstDash val="solid"/>
                      <a:round/>
                      <a:headEnd type="none" w="med" len="med"/>
                      <a:tailEnd type="none" w="med" len="med"/>
                    </a:lnB>
                  </a:tcPr>
                </a:tc>
                <a:tc>
                  <a:txBody>
                    <a:bodyPr/>
                    <a:lstStyle/>
                    <a:p>
                      <a:pPr algn="ctr" fontAlgn="ctr"/>
                      <a:r>
                        <a:rPr lang="tr-TR" sz="1200" b="1" i="0" u="none" strike="noStrike" dirty="0">
                          <a:solidFill>
                            <a:srgbClr val="000000"/>
                          </a:solidFill>
                          <a:effectLst/>
                          <a:latin typeface="Calibri" panose="020F0502020204030204" pitchFamily="34" charset="0"/>
                        </a:rPr>
                        <a:t>BİRİMİ</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1" i="0" u="none" strike="noStrike" dirty="0">
                          <a:solidFill>
                            <a:srgbClr val="000000"/>
                          </a:solidFill>
                          <a:effectLst/>
                          <a:latin typeface="Calibri" panose="020F0502020204030204" pitchFamily="34" charset="0"/>
                        </a:rPr>
                        <a:t>MEVCUT</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1" i="0" u="none" strike="noStrike" dirty="0">
                          <a:solidFill>
                            <a:srgbClr val="000000"/>
                          </a:solidFill>
                          <a:effectLst/>
                          <a:latin typeface="Calibri" panose="020F0502020204030204" pitchFamily="34" charset="0"/>
                        </a:rPr>
                        <a:t>İHTİYAÇ</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1" i="0" u="none" strike="noStrike" dirty="0">
                          <a:solidFill>
                            <a:srgbClr val="000000"/>
                          </a:solidFill>
                          <a:effectLst/>
                          <a:latin typeface="Calibri" panose="020F0502020204030204" pitchFamily="34" charset="0"/>
                        </a:rPr>
                        <a:t>İHTİYAÇ NEDENİ</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080355102"/>
                  </a:ext>
                </a:extLst>
              </a:tr>
              <a:tr h="919534">
                <a:tc>
                  <a:txBody>
                    <a:bodyPr/>
                    <a:lstStyle/>
                    <a:p>
                      <a:pPr algn="ctr" fontAlgn="ctr"/>
                      <a:r>
                        <a:rPr lang="tr-TR" sz="1400" b="0" i="0" u="none" strike="noStrike" dirty="0" smtClean="0">
                          <a:solidFill>
                            <a:srgbClr val="000000"/>
                          </a:solidFill>
                          <a:effectLst/>
                          <a:latin typeface="Calibri" panose="020F0502020204030204" pitchFamily="34" charset="0"/>
                        </a:rPr>
                        <a:t>Bilgisayar(Laptop)</a:t>
                      </a: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400" b="0" i="0" u="none" strike="noStrike" dirty="0" smtClean="0">
                          <a:solidFill>
                            <a:srgbClr val="000000"/>
                          </a:solidFill>
                          <a:effectLst/>
                          <a:latin typeface="Calibri" panose="020F0502020204030204" pitchFamily="34" charset="0"/>
                        </a:rPr>
                        <a:t>Adalet</a:t>
                      </a:r>
                      <a:r>
                        <a:rPr lang="tr-TR" sz="1400" b="0" i="0" u="none" strike="noStrike" baseline="0" dirty="0" smtClean="0">
                          <a:solidFill>
                            <a:srgbClr val="000000"/>
                          </a:solidFill>
                          <a:effectLst/>
                          <a:latin typeface="Calibri" panose="020F0502020204030204" pitchFamily="34" charset="0"/>
                        </a:rPr>
                        <a:t> Meslek Yüksekokulu</a:t>
                      </a: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400" b="0" i="0" u="none" strike="noStrike" dirty="0" smtClean="0">
                          <a:solidFill>
                            <a:srgbClr val="000000"/>
                          </a:solidFill>
                          <a:effectLst/>
                          <a:latin typeface="Calibri" panose="020F0502020204030204" pitchFamily="34" charset="0"/>
                        </a:rPr>
                        <a:t>Öğretim Görevlisi Şahsi Bilgisayarı</a:t>
                      </a: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400" b="0" i="0" u="none" strike="noStrike" dirty="0" smtClean="0">
                          <a:solidFill>
                            <a:srgbClr val="000000"/>
                          </a:solidFill>
                          <a:effectLst/>
                          <a:latin typeface="Calibri" panose="020F0502020204030204" pitchFamily="34" charset="0"/>
                        </a:rPr>
                        <a:t>Okul Bilgisayarı</a:t>
                      </a: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400" b="0" i="0" u="none" strike="noStrike" dirty="0" smtClean="0">
                          <a:solidFill>
                            <a:srgbClr val="000000"/>
                          </a:solidFill>
                          <a:effectLst/>
                          <a:latin typeface="Calibri" panose="020F0502020204030204" pitchFamily="34" charset="0"/>
                        </a:rPr>
                        <a:t>Kalite Temsilcimizin K klasörüne</a:t>
                      </a:r>
                      <a:r>
                        <a:rPr lang="tr-TR" sz="1400" b="0" i="0" u="none" strike="noStrike" baseline="0" dirty="0" smtClean="0">
                          <a:solidFill>
                            <a:srgbClr val="000000"/>
                          </a:solidFill>
                          <a:effectLst/>
                          <a:latin typeface="Calibri" panose="020F0502020204030204" pitchFamily="34" charset="0"/>
                        </a:rPr>
                        <a:t> erişimi ve uygulamalara erişimin şahsi bilgisayarı ile sağlanamaması.</a:t>
                      </a: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3563968908"/>
                  </a:ext>
                </a:extLst>
              </a:tr>
              <a:tr h="298264">
                <a:tc>
                  <a:txBody>
                    <a:bodyPr/>
                    <a:lstStyle/>
                    <a:p>
                      <a:pPr algn="ctr" fontAlgn="ctr"/>
                      <a:r>
                        <a:rPr lang="tr-TR" sz="1400" b="0" i="0" u="none" strike="noStrike" dirty="0" smtClean="0">
                          <a:solidFill>
                            <a:srgbClr val="000000"/>
                          </a:solidFill>
                          <a:effectLst/>
                          <a:latin typeface="Calibri" panose="020F0502020204030204" pitchFamily="34" charset="0"/>
                        </a:rPr>
                        <a:t>Bilgisayar(Laptop)</a:t>
                      </a: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400" b="0" i="0" u="none" strike="noStrike" dirty="0" smtClean="0">
                          <a:solidFill>
                            <a:srgbClr val="000000"/>
                          </a:solidFill>
                          <a:effectLst/>
                          <a:latin typeface="Calibri" panose="020F0502020204030204" pitchFamily="34" charset="0"/>
                        </a:rPr>
                        <a:t>Adalet</a:t>
                      </a:r>
                      <a:r>
                        <a:rPr lang="tr-TR" sz="1400" b="0" i="0" u="none" strike="noStrike" baseline="0" dirty="0" smtClean="0">
                          <a:solidFill>
                            <a:srgbClr val="000000"/>
                          </a:solidFill>
                          <a:effectLst/>
                          <a:latin typeface="Calibri" panose="020F0502020204030204" pitchFamily="34" charset="0"/>
                        </a:rPr>
                        <a:t> Meslek Yüksekokulu</a:t>
                      </a: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400" b="0" i="0" u="none" strike="noStrike" dirty="0" smtClean="0">
                          <a:solidFill>
                            <a:srgbClr val="000000"/>
                          </a:solidFill>
                          <a:effectLst/>
                          <a:latin typeface="Calibri" panose="020F0502020204030204" pitchFamily="34" charset="0"/>
                        </a:rPr>
                        <a:t>Öğretim Görevlisi Şahsi Bilgisayarı</a:t>
                      </a: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400" b="0" i="0" u="none" strike="noStrike" dirty="0" smtClean="0">
                          <a:solidFill>
                            <a:srgbClr val="000000"/>
                          </a:solidFill>
                          <a:effectLst/>
                          <a:latin typeface="Calibri" panose="020F0502020204030204" pitchFamily="34" charset="0"/>
                        </a:rPr>
                        <a:t>Okul Bilgisayarı</a:t>
                      </a: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400" b="0" i="0" u="none" strike="noStrike" dirty="0" smtClean="0">
                          <a:solidFill>
                            <a:srgbClr val="000000"/>
                          </a:solidFill>
                          <a:effectLst/>
                          <a:latin typeface="Calibri" panose="020F0502020204030204" pitchFamily="34" charset="0"/>
                        </a:rPr>
                        <a:t>Öğretim</a:t>
                      </a:r>
                      <a:r>
                        <a:rPr lang="tr-TR" sz="1400" b="0" i="0" u="none" strike="noStrike" baseline="0" dirty="0" smtClean="0">
                          <a:solidFill>
                            <a:srgbClr val="000000"/>
                          </a:solidFill>
                          <a:effectLst/>
                          <a:latin typeface="Calibri" panose="020F0502020204030204" pitchFamily="34" charset="0"/>
                        </a:rPr>
                        <a:t> elemanımızın şahsi bilgisayarındaki teknik problemden kaynaklı projeksiyona bağlantı sağlanamaması.</a:t>
                      </a: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3815462751"/>
                  </a:ext>
                </a:extLst>
              </a:tr>
              <a:tr h="298264">
                <a:tc>
                  <a:txBody>
                    <a:bodyPr/>
                    <a:lstStyle/>
                    <a:p>
                      <a:pPr algn="ctr" fontAlgn="ctr"/>
                      <a:r>
                        <a:rPr lang="tr-TR" sz="1400" b="0" i="0" u="none" strike="noStrike" dirty="0">
                          <a:solidFill>
                            <a:srgbClr val="000000"/>
                          </a:solidFill>
                          <a:effectLst/>
                          <a:latin typeface="Calibri" panose="020F0502020204030204" pitchFamily="34" charset="0"/>
                        </a:rPr>
                        <a:t> </a:t>
                      </a:r>
                      <a:r>
                        <a:rPr lang="tr-TR" sz="1400" b="0" i="0" u="none" strike="noStrike" dirty="0" smtClean="0">
                          <a:solidFill>
                            <a:srgbClr val="000000"/>
                          </a:solidFill>
                          <a:effectLst/>
                          <a:latin typeface="Calibri" panose="020F0502020204030204" pitchFamily="34" charset="0"/>
                        </a:rPr>
                        <a:t>Bilgisayar Laboratuarında</a:t>
                      </a:r>
                      <a:r>
                        <a:rPr lang="tr-TR" sz="1400" b="0" i="0" u="none" strike="noStrike" baseline="0" dirty="0" smtClean="0">
                          <a:solidFill>
                            <a:srgbClr val="000000"/>
                          </a:solidFill>
                          <a:effectLst/>
                          <a:latin typeface="Calibri" panose="020F0502020204030204" pitchFamily="34" charset="0"/>
                        </a:rPr>
                        <a:t> </a:t>
                      </a:r>
                      <a:r>
                        <a:rPr lang="tr-TR" sz="1400" b="0" i="0" u="none" strike="noStrike" dirty="0" smtClean="0">
                          <a:solidFill>
                            <a:srgbClr val="000000"/>
                          </a:solidFill>
                          <a:effectLst/>
                          <a:latin typeface="Calibri" panose="020F0502020204030204" pitchFamily="34" charset="0"/>
                        </a:rPr>
                        <a:t>Klavye dersi için bilgisayar yetersizliği mevcuttur. </a:t>
                      </a: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400" b="0" i="0" u="none" strike="noStrike" dirty="0" smtClean="0">
                          <a:solidFill>
                            <a:srgbClr val="000000"/>
                          </a:solidFill>
                          <a:effectLst/>
                          <a:latin typeface="Calibri" panose="020F0502020204030204" pitchFamily="34" charset="0"/>
                        </a:rPr>
                        <a:t>Sınıfta</a:t>
                      </a:r>
                      <a:r>
                        <a:rPr lang="tr-TR" sz="1400" b="0" i="0" u="none" strike="noStrike" baseline="0" dirty="0" smtClean="0">
                          <a:solidFill>
                            <a:srgbClr val="000000"/>
                          </a:solidFill>
                          <a:effectLst/>
                          <a:latin typeface="Calibri" panose="020F0502020204030204" pitchFamily="34" charset="0"/>
                        </a:rPr>
                        <a:t> mevcut</a:t>
                      </a:r>
                      <a:r>
                        <a:rPr lang="tr-TR" sz="1400" b="0" i="0" u="none" strike="noStrike" dirty="0" smtClean="0">
                          <a:solidFill>
                            <a:srgbClr val="000000"/>
                          </a:solidFill>
                          <a:effectLst/>
                          <a:latin typeface="Calibri" panose="020F0502020204030204" pitchFamily="34" charset="0"/>
                        </a:rPr>
                        <a:t> öğrenci sayısını laboratuar</a:t>
                      </a:r>
                      <a:r>
                        <a:rPr lang="tr-TR" sz="1400" b="0" i="0" u="none" strike="noStrike" baseline="0" dirty="0" smtClean="0">
                          <a:solidFill>
                            <a:srgbClr val="000000"/>
                          </a:solidFill>
                          <a:effectLst/>
                          <a:latin typeface="Calibri" panose="020F0502020204030204" pitchFamily="34" charset="0"/>
                        </a:rPr>
                        <a:t> </a:t>
                      </a:r>
                      <a:r>
                        <a:rPr lang="tr-TR" sz="1400" b="0" i="0" u="none" strike="noStrike" dirty="0" smtClean="0">
                          <a:solidFill>
                            <a:srgbClr val="000000"/>
                          </a:solidFill>
                          <a:effectLst/>
                          <a:latin typeface="Calibri" panose="020F0502020204030204" pitchFamily="34" charset="0"/>
                        </a:rPr>
                        <a:t>bilgisayar sınıfı karşılamamaktadır. </a:t>
                      </a: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400" b="0" i="0" u="none" strike="noStrike" dirty="0" smtClean="0">
                          <a:solidFill>
                            <a:srgbClr val="000000"/>
                          </a:solidFill>
                          <a:effectLst/>
                          <a:latin typeface="Calibri" panose="020F0502020204030204" pitchFamily="34" charset="0"/>
                        </a:rPr>
                        <a:t> Bilgisayar Laboratuarında</a:t>
                      </a:r>
                      <a:r>
                        <a:rPr lang="tr-TR" sz="1400" b="0" i="0" u="none" strike="noStrike" baseline="0" dirty="0" smtClean="0">
                          <a:solidFill>
                            <a:srgbClr val="000000"/>
                          </a:solidFill>
                          <a:effectLst/>
                          <a:latin typeface="Calibri" panose="020F0502020204030204" pitchFamily="34" charset="0"/>
                        </a:rPr>
                        <a:t>ki bilgisayarların arttırılması</a:t>
                      </a: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400" b="0" i="0" u="none" strike="noStrike" dirty="0" smtClean="0">
                          <a:solidFill>
                            <a:srgbClr val="000000"/>
                          </a:solidFill>
                          <a:effectLst/>
                          <a:latin typeface="Calibri" panose="020F0502020204030204" pitchFamily="34" charset="0"/>
                        </a:rPr>
                        <a:t>Klavye dersi için bilgisayar yetersizliği mevcuttur. Üniversite tarafından bilgisayar sağlanmamıştır. </a:t>
                      </a: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782415262"/>
                  </a:ext>
                </a:extLst>
              </a:tr>
              <a:tr h="298264">
                <a:tc>
                  <a:txBody>
                    <a:bodyPr/>
                    <a:lstStyle/>
                    <a:p>
                      <a:pPr algn="ctr" fontAlgn="ctr"/>
                      <a:r>
                        <a:rPr lang="tr-TR" sz="1400" b="0" i="0" u="none" strike="noStrike" dirty="0" smtClean="0">
                          <a:solidFill>
                            <a:srgbClr val="000000"/>
                          </a:solidFill>
                          <a:effectLst/>
                          <a:latin typeface="Calibri" panose="020F0502020204030204" pitchFamily="34" charset="0"/>
                        </a:rPr>
                        <a:t> Bilgisayar Laboratuarında</a:t>
                      </a:r>
                      <a:r>
                        <a:rPr lang="tr-TR" sz="1400" b="0" i="0" u="none" strike="noStrike" baseline="0" dirty="0" smtClean="0">
                          <a:solidFill>
                            <a:srgbClr val="000000"/>
                          </a:solidFill>
                          <a:effectLst/>
                          <a:latin typeface="Calibri" panose="020F0502020204030204" pitchFamily="34" charset="0"/>
                        </a:rPr>
                        <a:t>  b</a:t>
                      </a:r>
                      <a:r>
                        <a:rPr lang="tr-TR" sz="1400" b="0" i="0" u="none" strike="noStrike" dirty="0" smtClean="0">
                          <a:solidFill>
                            <a:srgbClr val="000000"/>
                          </a:solidFill>
                          <a:effectLst/>
                          <a:latin typeface="Calibri" panose="020F0502020204030204" pitchFamily="34" charset="0"/>
                        </a:rPr>
                        <a:t>ilgisayar koltukları </a:t>
                      </a:r>
                      <a:r>
                        <a:rPr lang="tr-TR" sz="1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400" b="0" i="0" u="none" strike="noStrike" dirty="0" smtClean="0">
                          <a:solidFill>
                            <a:srgbClr val="000000"/>
                          </a:solidFill>
                          <a:effectLst/>
                          <a:latin typeface="Calibri" panose="020F0502020204030204" pitchFamily="34" charset="0"/>
                        </a:rPr>
                        <a:t>Bilgisayar koltukları ergonomik değildir</a:t>
                      </a:r>
                      <a:r>
                        <a:rPr lang="tr-TR" sz="1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400" b="0" i="0" u="none" strike="noStrike" dirty="0" smtClean="0">
                          <a:solidFill>
                            <a:srgbClr val="000000"/>
                          </a:solidFill>
                          <a:effectLst/>
                          <a:latin typeface="Calibri" panose="020F0502020204030204" pitchFamily="34" charset="0"/>
                        </a:rPr>
                        <a:t>Bilgisayar koltukları ergonomik değildir. Kısa boylu öğrencilerin bilgisayarlara erişimi zor olmaktadır. </a:t>
                      </a: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2623855125"/>
                  </a:ext>
                </a:extLst>
              </a:tr>
            </a:tbl>
          </a:graphicData>
        </a:graphic>
      </p:graphicFrame>
    </p:spTree>
    <p:extLst>
      <p:ext uri="{BB962C8B-B14F-4D97-AF65-F5344CB8AC3E}">
        <p14:creationId xmlns:p14="http://schemas.microsoft.com/office/powerpoint/2010/main" xmlns="" val="15901657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 name="Metin kutusu 4">
            <a:extLst>
              <a:ext uri="{FF2B5EF4-FFF2-40B4-BE49-F238E27FC236}">
                <a16:creationId xmlns:a16="http://schemas.microsoft.com/office/drawing/2014/main" xmlns="" id="{57C0E41D-3DD4-4068-B64C-DBA801AC6D69}"/>
              </a:ext>
            </a:extLst>
          </p:cNvPr>
          <p:cNvSpPr txBox="1"/>
          <p:nvPr/>
        </p:nvSpPr>
        <p:spPr>
          <a:xfrm>
            <a:off x="1789470" y="157316"/>
            <a:ext cx="5869859" cy="1079575"/>
          </a:xfrm>
          <a:prstGeom prst="rect">
            <a:avLst/>
          </a:prstGeom>
        </p:spPr>
        <p:txBody>
          <a:bodyPr vert="horz" lIns="91440" tIns="45720" rIns="91440" bIns="45720" rtlCol="0" anchor="b">
            <a:noAutofit/>
          </a:bodyPr>
          <a:lstStyle/>
          <a:p>
            <a:pPr algn="ctr">
              <a:spcBef>
                <a:spcPct val="0"/>
              </a:spcBef>
              <a:spcAft>
                <a:spcPts val="600"/>
              </a:spcAft>
            </a:pPr>
            <a:r>
              <a:rPr lang="tr-TR" sz="2800" b="1" dirty="0">
                <a:solidFill>
                  <a:schemeClr val="accent6"/>
                </a:solidFill>
                <a:effectLst>
                  <a:outerShdw blurRad="38100" dist="38100" dir="2700000" algn="tl">
                    <a:srgbClr val="000000">
                      <a:alpha val="43137"/>
                    </a:srgbClr>
                  </a:outerShdw>
                </a:effectLst>
                <a:ea typeface="+mj-ea"/>
                <a:cs typeface="+mj-cs"/>
              </a:rPr>
              <a:t>MEVCUT </a:t>
            </a:r>
            <a:r>
              <a:rPr lang="en-US" sz="2800" b="1" dirty="0">
                <a:solidFill>
                  <a:schemeClr val="accent6"/>
                </a:solidFill>
                <a:effectLst>
                  <a:outerShdw blurRad="38100" dist="38100" dir="2700000" algn="tl">
                    <a:srgbClr val="000000">
                      <a:alpha val="43137"/>
                    </a:srgbClr>
                  </a:outerShdw>
                </a:effectLst>
                <a:ea typeface="+mj-ea"/>
                <a:cs typeface="+mj-cs"/>
              </a:rPr>
              <a:t>KAYNAK</a:t>
            </a:r>
            <a:r>
              <a:rPr lang="tr-TR" sz="2800" b="1" dirty="0">
                <a:solidFill>
                  <a:schemeClr val="accent6"/>
                </a:solidFill>
                <a:effectLst>
                  <a:outerShdw blurRad="38100" dist="38100" dir="2700000" algn="tl">
                    <a:srgbClr val="000000">
                      <a:alpha val="43137"/>
                    </a:srgbClr>
                  </a:outerShdw>
                </a:effectLst>
                <a:ea typeface="+mj-ea"/>
                <a:cs typeface="+mj-cs"/>
              </a:rPr>
              <a:t>LAR </a:t>
            </a:r>
            <a:r>
              <a:rPr lang="tr-TR" sz="2800" b="1" dirty="0" smtClean="0">
                <a:solidFill>
                  <a:schemeClr val="accent6"/>
                </a:solidFill>
                <a:effectLst>
                  <a:outerShdw blurRad="38100" dist="38100" dir="2700000" algn="tl">
                    <a:srgbClr val="000000">
                      <a:alpha val="43137"/>
                    </a:srgbClr>
                  </a:outerShdw>
                </a:effectLst>
                <a:ea typeface="+mj-ea"/>
                <a:cs typeface="+mj-cs"/>
              </a:rPr>
              <a:t>ve </a:t>
            </a:r>
            <a:r>
              <a:rPr lang="en-US" sz="2800" b="1" dirty="0" smtClean="0">
                <a:solidFill>
                  <a:schemeClr val="accent6"/>
                </a:solidFill>
                <a:effectLst>
                  <a:outerShdw blurRad="38100" dist="38100" dir="2700000" algn="tl">
                    <a:srgbClr val="000000">
                      <a:alpha val="43137"/>
                    </a:srgbClr>
                  </a:outerShdw>
                </a:effectLst>
                <a:ea typeface="+mj-ea"/>
                <a:cs typeface="+mj-cs"/>
              </a:rPr>
              <a:t> </a:t>
            </a:r>
            <a:r>
              <a:rPr lang="en-US" sz="2800" b="1" dirty="0">
                <a:solidFill>
                  <a:schemeClr val="accent6"/>
                </a:solidFill>
                <a:effectLst>
                  <a:outerShdw blurRad="38100" dist="38100" dir="2700000" algn="tl">
                    <a:srgbClr val="000000">
                      <a:alpha val="43137"/>
                    </a:srgbClr>
                  </a:outerShdw>
                </a:effectLst>
                <a:ea typeface="+mj-ea"/>
                <a:cs typeface="+mj-cs"/>
              </a:rPr>
              <a:t>İHTİYA</a:t>
            </a:r>
            <a:r>
              <a:rPr lang="tr-TR" sz="2800" b="1" dirty="0">
                <a:solidFill>
                  <a:schemeClr val="accent6"/>
                </a:solidFill>
                <a:effectLst>
                  <a:outerShdw blurRad="38100" dist="38100" dir="2700000" algn="tl">
                    <a:srgbClr val="000000">
                      <a:alpha val="43137"/>
                    </a:srgbClr>
                  </a:outerShdw>
                </a:effectLst>
                <a:ea typeface="+mj-ea"/>
                <a:cs typeface="+mj-cs"/>
              </a:rPr>
              <a:t>ÇLAR</a:t>
            </a:r>
          </a:p>
          <a:p>
            <a:pPr algn="ctr">
              <a:spcBef>
                <a:spcPct val="0"/>
              </a:spcBef>
              <a:spcAft>
                <a:spcPts val="600"/>
              </a:spcAft>
            </a:pPr>
            <a:r>
              <a:rPr lang="tr-TR" sz="2800" b="1" dirty="0">
                <a:solidFill>
                  <a:schemeClr val="accent6"/>
                </a:solidFill>
                <a:effectLst>
                  <a:outerShdw blurRad="38100" dist="38100" dir="2700000" algn="tl">
                    <a:srgbClr val="000000">
                      <a:alpha val="43137"/>
                    </a:srgbClr>
                  </a:outerShdw>
                </a:effectLst>
                <a:ea typeface="+mj-ea"/>
                <a:cs typeface="+mj-cs"/>
              </a:rPr>
              <a:t>(İŞ GÜCÜ-İNSAN KAYNAĞI)</a:t>
            </a:r>
            <a:endParaRPr lang="en-US" sz="2800" b="1" dirty="0">
              <a:solidFill>
                <a:schemeClr val="accent6"/>
              </a:solidFill>
              <a:effectLst>
                <a:outerShdw blurRad="38100" dist="38100" dir="2700000" algn="tl">
                  <a:srgbClr val="000000">
                    <a:alpha val="43137"/>
                  </a:srgbClr>
                </a:outerShdw>
              </a:effectLst>
              <a:ea typeface="+mj-ea"/>
              <a:cs typeface="+mj-cs"/>
            </a:endParaRPr>
          </a:p>
        </p:txBody>
      </p:sp>
      <p:sp>
        <p:nvSpPr>
          <p:cNvPr id="6" name="Metin kutusu 1352"/>
          <p:cNvSpPr txBox="1"/>
          <p:nvPr/>
        </p:nvSpPr>
        <p:spPr>
          <a:xfrm>
            <a:off x="2489200" y="29232225"/>
            <a:ext cx="196850" cy="115888"/>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7" name="Metin kutusu 1353"/>
          <p:cNvSpPr txBox="1"/>
          <p:nvPr/>
        </p:nvSpPr>
        <p:spPr>
          <a:xfrm>
            <a:off x="2484438" y="2939415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8" name="Metin kutusu 1354"/>
          <p:cNvSpPr txBox="1"/>
          <p:nvPr/>
        </p:nvSpPr>
        <p:spPr>
          <a:xfrm>
            <a:off x="2484438" y="29556075"/>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9" name="Metin kutusu 1355"/>
          <p:cNvSpPr txBox="1"/>
          <p:nvPr/>
        </p:nvSpPr>
        <p:spPr>
          <a:xfrm>
            <a:off x="3887788" y="2922270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0" name="Metin kutusu 1356"/>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1" name="Metin kutusu 1357"/>
          <p:cNvSpPr txBox="1"/>
          <p:nvPr/>
        </p:nvSpPr>
        <p:spPr>
          <a:xfrm>
            <a:off x="3887788" y="2922270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2" name="Metin kutusu 1358"/>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3" name="Metin kutusu 1359"/>
          <p:cNvSpPr txBox="1"/>
          <p:nvPr/>
        </p:nvSpPr>
        <p:spPr>
          <a:xfrm>
            <a:off x="3887788" y="29579888"/>
            <a:ext cx="196850" cy="11747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4" name="Metin kutusu 1360"/>
          <p:cNvSpPr txBox="1"/>
          <p:nvPr/>
        </p:nvSpPr>
        <p:spPr>
          <a:xfrm>
            <a:off x="2489200" y="29232225"/>
            <a:ext cx="196850" cy="115888"/>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5" name="Metin kutusu 1361"/>
          <p:cNvSpPr txBox="1"/>
          <p:nvPr/>
        </p:nvSpPr>
        <p:spPr>
          <a:xfrm>
            <a:off x="2484438" y="29556075"/>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6" name="Metin kutusu 1362"/>
          <p:cNvSpPr txBox="1"/>
          <p:nvPr/>
        </p:nvSpPr>
        <p:spPr>
          <a:xfrm>
            <a:off x="3887788" y="29222700"/>
            <a:ext cx="196850" cy="12382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7" name="Metin kutusu 1363"/>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8" name="Metin kutusu 1364"/>
          <p:cNvSpPr txBox="1"/>
          <p:nvPr/>
        </p:nvSpPr>
        <p:spPr>
          <a:xfrm>
            <a:off x="2489200" y="29224288"/>
            <a:ext cx="196850" cy="115887"/>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9" name="Metin kutusu 1365"/>
          <p:cNvSpPr txBox="1"/>
          <p:nvPr/>
        </p:nvSpPr>
        <p:spPr>
          <a:xfrm>
            <a:off x="2484438" y="29378275"/>
            <a:ext cx="196850" cy="1412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0" name="Metin kutusu 1367"/>
          <p:cNvSpPr txBox="1"/>
          <p:nvPr/>
        </p:nvSpPr>
        <p:spPr>
          <a:xfrm>
            <a:off x="3887788" y="29222700"/>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1" name="Metin kutusu 1368"/>
          <p:cNvSpPr txBox="1"/>
          <p:nvPr/>
        </p:nvSpPr>
        <p:spPr>
          <a:xfrm>
            <a:off x="3887788" y="29376688"/>
            <a:ext cx="196850" cy="11588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2" name="Metin kutusu 1369"/>
          <p:cNvSpPr txBox="1"/>
          <p:nvPr/>
        </p:nvSpPr>
        <p:spPr>
          <a:xfrm>
            <a:off x="3887788" y="29222700"/>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3" name="Metin kutusu 1370"/>
          <p:cNvSpPr txBox="1"/>
          <p:nvPr/>
        </p:nvSpPr>
        <p:spPr>
          <a:xfrm>
            <a:off x="3887788" y="29376688"/>
            <a:ext cx="196850" cy="11588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4" name="Metin kutusu 1371"/>
          <p:cNvSpPr txBox="1"/>
          <p:nvPr/>
        </p:nvSpPr>
        <p:spPr>
          <a:xfrm>
            <a:off x="3887788" y="29579888"/>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5" name="Metin kutusu 1372"/>
          <p:cNvSpPr txBox="1"/>
          <p:nvPr/>
        </p:nvSpPr>
        <p:spPr>
          <a:xfrm>
            <a:off x="3887788" y="29579888"/>
            <a:ext cx="196850" cy="11747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6" name="Metin kutusu 1373"/>
          <p:cNvSpPr txBox="1"/>
          <p:nvPr/>
        </p:nvSpPr>
        <p:spPr>
          <a:xfrm>
            <a:off x="2489200" y="29232225"/>
            <a:ext cx="196850" cy="115888"/>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7" name="Metin kutusu 1374"/>
          <p:cNvSpPr txBox="1"/>
          <p:nvPr/>
        </p:nvSpPr>
        <p:spPr>
          <a:xfrm>
            <a:off x="2484438" y="29400500"/>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8" name="Metin kutusu 1375"/>
          <p:cNvSpPr txBox="1"/>
          <p:nvPr/>
        </p:nvSpPr>
        <p:spPr>
          <a:xfrm>
            <a:off x="2484438" y="29556075"/>
            <a:ext cx="196850" cy="12382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9" name="Metin kutusu 1376"/>
          <p:cNvSpPr txBox="1"/>
          <p:nvPr/>
        </p:nvSpPr>
        <p:spPr>
          <a:xfrm>
            <a:off x="3887788" y="29222700"/>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0" name="Metin kutusu 1377"/>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1" name="Metin kutusu 1378"/>
          <p:cNvSpPr txBox="1"/>
          <p:nvPr/>
        </p:nvSpPr>
        <p:spPr>
          <a:xfrm>
            <a:off x="3887788" y="29587825"/>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solidFill>
                <a:srgbClr val="FF0000"/>
              </a:solidFill>
            </a:endParaRPr>
          </a:p>
        </p:txBody>
      </p:sp>
      <p:sp>
        <p:nvSpPr>
          <p:cNvPr id="32" name="Metin kutusu 1379"/>
          <p:cNvSpPr txBox="1"/>
          <p:nvPr/>
        </p:nvSpPr>
        <p:spPr>
          <a:xfrm>
            <a:off x="4859338" y="29232225"/>
            <a:ext cx="196850" cy="115888"/>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3" name="Metin kutusu 1380"/>
          <p:cNvSpPr txBox="1"/>
          <p:nvPr/>
        </p:nvSpPr>
        <p:spPr>
          <a:xfrm>
            <a:off x="4854575" y="29400500"/>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4" name="Metin kutusu 1381"/>
          <p:cNvSpPr txBox="1"/>
          <p:nvPr/>
        </p:nvSpPr>
        <p:spPr>
          <a:xfrm>
            <a:off x="4854575" y="29556075"/>
            <a:ext cx="196850" cy="12382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5" name="Metin kutusu 1382"/>
          <p:cNvSpPr txBox="1"/>
          <p:nvPr/>
        </p:nvSpPr>
        <p:spPr>
          <a:xfrm>
            <a:off x="2489200" y="30122813"/>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6" name="Metin kutusu 1383"/>
          <p:cNvSpPr txBox="1"/>
          <p:nvPr/>
        </p:nvSpPr>
        <p:spPr>
          <a:xfrm>
            <a:off x="2484438" y="3028473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7" name="Metin kutusu 1384"/>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8" name="Metin kutusu 1385"/>
          <p:cNvSpPr txBox="1"/>
          <p:nvPr/>
        </p:nvSpPr>
        <p:spPr>
          <a:xfrm>
            <a:off x="3887788" y="3011328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9" name="Metin kutusu 1386"/>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0" name="Metin kutusu 1387"/>
          <p:cNvSpPr txBox="1"/>
          <p:nvPr/>
        </p:nvSpPr>
        <p:spPr>
          <a:xfrm>
            <a:off x="3887788" y="3011328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1" name="Metin kutusu 1388"/>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2" name="Metin kutusu 1389"/>
          <p:cNvSpPr txBox="1"/>
          <p:nvPr/>
        </p:nvSpPr>
        <p:spPr>
          <a:xfrm>
            <a:off x="3887788" y="30472063"/>
            <a:ext cx="196850" cy="115887"/>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3" name="Metin kutusu 1390"/>
          <p:cNvSpPr txBox="1"/>
          <p:nvPr/>
        </p:nvSpPr>
        <p:spPr>
          <a:xfrm>
            <a:off x="2489200" y="30122813"/>
            <a:ext cx="196850" cy="11747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4" name="Metin kutusu 1391"/>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5" name="Metin kutusu 1392"/>
          <p:cNvSpPr txBox="1"/>
          <p:nvPr/>
        </p:nvSpPr>
        <p:spPr>
          <a:xfrm>
            <a:off x="3887788" y="30113288"/>
            <a:ext cx="196850" cy="12382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6" name="Metin kutusu 1393"/>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7" name="Metin kutusu 1394"/>
          <p:cNvSpPr txBox="1"/>
          <p:nvPr/>
        </p:nvSpPr>
        <p:spPr>
          <a:xfrm>
            <a:off x="2489200" y="30114875"/>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8" name="Metin kutusu 1395"/>
          <p:cNvSpPr txBox="1"/>
          <p:nvPr/>
        </p:nvSpPr>
        <p:spPr>
          <a:xfrm>
            <a:off x="2484438" y="30270450"/>
            <a:ext cx="196850" cy="1412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9" name="Metin kutusu 1396"/>
          <p:cNvSpPr txBox="1"/>
          <p:nvPr/>
        </p:nvSpPr>
        <p:spPr>
          <a:xfrm>
            <a:off x="2484438" y="30446663"/>
            <a:ext cx="204787" cy="16033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0" name="Metin kutusu 1397"/>
          <p:cNvSpPr txBox="1"/>
          <p:nvPr/>
        </p:nvSpPr>
        <p:spPr>
          <a:xfrm>
            <a:off x="3887788" y="30113288"/>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1" name="Metin kutusu 1398"/>
          <p:cNvSpPr txBox="1"/>
          <p:nvPr/>
        </p:nvSpPr>
        <p:spPr>
          <a:xfrm>
            <a:off x="3887788" y="30267275"/>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2" name="Metin kutusu 1399"/>
          <p:cNvSpPr txBox="1"/>
          <p:nvPr/>
        </p:nvSpPr>
        <p:spPr>
          <a:xfrm>
            <a:off x="3887788" y="30113288"/>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3" name="Metin kutusu 1400"/>
          <p:cNvSpPr txBox="1"/>
          <p:nvPr/>
        </p:nvSpPr>
        <p:spPr>
          <a:xfrm>
            <a:off x="3887788" y="30267275"/>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4" name="Metin kutusu 1401"/>
          <p:cNvSpPr txBox="1"/>
          <p:nvPr/>
        </p:nvSpPr>
        <p:spPr>
          <a:xfrm>
            <a:off x="3887788" y="30472063"/>
            <a:ext cx="196850" cy="115887"/>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5" name="Metin kutusu 1402"/>
          <p:cNvSpPr txBox="1"/>
          <p:nvPr/>
        </p:nvSpPr>
        <p:spPr>
          <a:xfrm>
            <a:off x="3887788" y="30472063"/>
            <a:ext cx="196850" cy="115887"/>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6" name="Metin kutusu 1403"/>
          <p:cNvSpPr txBox="1"/>
          <p:nvPr/>
        </p:nvSpPr>
        <p:spPr>
          <a:xfrm>
            <a:off x="2489200" y="30122813"/>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7" name="Metin kutusu 1404"/>
          <p:cNvSpPr txBox="1"/>
          <p:nvPr/>
        </p:nvSpPr>
        <p:spPr>
          <a:xfrm>
            <a:off x="2484438" y="3029267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8" name="Metin kutusu 1405"/>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9" name="Metin kutusu 1406"/>
          <p:cNvSpPr txBox="1"/>
          <p:nvPr/>
        </p:nvSpPr>
        <p:spPr>
          <a:xfrm>
            <a:off x="3887788" y="30113288"/>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0" name="Metin kutusu 1407"/>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1" name="Metin kutusu 1408"/>
          <p:cNvSpPr txBox="1"/>
          <p:nvPr/>
        </p:nvSpPr>
        <p:spPr>
          <a:xfrm>
            <a:off x="3887788" y="30480000"/>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2" name="Metin kutusu 1409"/>
          <p:cNvSpPr txBox="1"/>
          <p:nvPr/>
        </p:nvSpPr>
        <p:spPr>
          <a:xfrm>
            <a:off x="4859338" y="30122813"/>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3" name="Metin kutusu 1410"/>
          <p:cNvSpPr txBox="1"/>
          <p:nvPr/>
        </p:nvSpPr>
        <p:spPr>
          <a:xfrm>
            <a:off x="4854575" y="3029267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4" name="Metin kutusu 1411"/>
          <p:cNvSpPr txBox="1"/>
          <p:nvPr/>
        </p:nvSpPr>
        <p:spPr>
          <a:xfrm>
            <a:off x="4854575" y="30446663"/>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pic>
        <p:nvPicPr>
          <p:cNvPr id="65" name="Picture 2" descr="https://admin.antalya.edu.tr/files/139/abu-logo-tr-yatay.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99178" y="304675"/>
            <a:ext cx="1690292" cy="359038"/>
          </a:xfrm>
          <a:prstGeom prst="rect">
            <a:avLst/>
          </a:prstGeom>
          <a:noFill/>
          <a:extLst>
            <a:ext uri="{909E8E84-426E-40DD-AFC4-6F175D3DCCD1}">
              <a14:hiddenFill xmlns:a14="http://schemas.microsoft.com/office/drawing/2010/main" xmlns="">
                <a:solidFill>
                  <a:srgbClr val="FFFFFF"/>
                </a:solidFill>
              </a14:hiddenFill>
            </a:ext>
          </a:extLst>
        </p:spPr>
      </p:pic>
      <p:graphicFrame>
        <p:nvGraphicFramePr>
          <p:cNvPr id="66" name="Tablo 65">
            <a:extLst>
              <a:ext uri="{FF2B5EF4-FFF2-40B4-BE49-F238E27FC236}">
                <a16:creationId xmlns:a16="http://schemas.microsoft.com/office/drawing/2014/main" xmlns="" id="{0F23ED71-2D0A-4A91-BB06-5711D160085E}"/>
              </a:ext>
            </a:extLst>
          </p:cNvPr>
          <p:cNvGraphicFramePr>
            <a:graphicFrameLocks noGrp="1"/>
          </p:cNvGraphicFramePr>
          <p:nvPr>
            <p:extLst>
              <p:ext uri="{D42A27DB-BD31-4B8C-83A1-F6EECF244321}">
                <p14:modId xmlns:p14="http://schemas.microsoft.com/office/powerpoint/2010/main" xmlns="" val="1120458518"/>
              </p:ext>
            </p:extLst>
          </p:nvPr>
        </p:nvGraphicFramePr>
        <p:xfrm>
          <a:off x="121298" y="1418257"/>
          <a:ext cx="8892072" cy="3839393"/>
        </p:xfrm>
        <a:graphic>
          <a:graphicData uri="http://schemas.openxmlformats.org/drawingml/2006/table">
            <a:tbl>
              <a:tblPr/>
              <a:tblGrid>
                <a:gridCol w="3210606">
                  <a:extLst>
                    <a:ext uri="{9D8B030D-6E8A-4147-A177-3AD203B41FA5}">
                      <a16:colId xmlns:a16="http://schemas.microsoft.com/office/drawing/2014/main" xmlns="" val="3918363564"/>
                    </a:ext>
                  </a:extLst>
                </a:gridCol>
                <a:gridCol w="1412037">
                  <a:extLst>
                    <a:ext uri="{9D8B030D-6E8A-4147-A177-3AD203B41FA5}">
                      <a16:colId xmlns:a16="http://schemas.microsoft.com/office/drawing/2014/main" xmlns="" val="1683979601"/>
                    </a:ext>
                  </a:extLst>
                </a:gridCol>
                <a:gridCol w="1423143">
                  <a:extLst>
                    <a:ext uri="{9D8B030D-6E8A-4147-A177-3AD203B41FA5}">
                      <a16:colId xmlns:a16="http://schemas.microsoft.com/office/drawing/2014/main" xmlns="" val="2592459544"/>
                    </a:ext>
                  </a:extLst>
                </a:gridCol>
                <a:gridCol w="1423143">
                  <a:extLst>
                    <a:ext uri="{9D8B030D-6E8A-4147-A177-3AD203B41FA5}">
                      <a16:colId xmlns:a16="http://schemas.microsoft.com/office/drawing/2014/main" xmlns="" val="3383282758"/>
                    </a:ext>
                  </a:extLst>
                </a:gridCol>
                <a:gridCol w="1423143">
                  <a:extLst>
                    <a:ext uri="{9D8B030D-6E8A-4147-A177-3AD203B41FA5}">
                      <a16:colId xmlns:a16="http://schemas.microsoft.com/office/drawing/2014/main" xmlns="" val="494559924"/>
                    </a:ext>
                  </a:extLst>
                </a:gridCol>
              </a:tblGrid>
              <a:tr h="441570">
                <a:tc>
                  <a:txBody>
                    <a:bodyPr/>
                    <a:lstStyle/>
                    <a:p>
                      <a:pPr algn="ctr" fontAlgn="ctr"/>
                      <a:r>
                        <a:rPr lang="tr-TR" sz="1200" b="1" i="0" u="none" strike="noStrike" dirty="0">
                          <a:solidFill>
                            <a:srgbClr val="000000"/>
                          </a:solidFill>
                          <a:effectLst/>
                          <a:latin typeface="Calibri" panose="020F0502020204030204" pitchFamily="34" charset="0"/>
                        </a:rPr>
                        <a:t>KAYNAK ADI</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141312"/>
                      </a:solidFill>
                      <a:prstDash val="solid"/>
                      <a:round/>
                      <a:headEnd type="none" w="med" len="med"/>
                      <a:tailEnd type="none" w="med" len="med"/>
                    </a:lnB>
                  </a:tcPr>
                </a:tc>
                <a:tc>
                  <a:txBody>
                    <a:bodyPr/>
                    <a:lstStyle/>
                    <a:p>
                      <a:pPr algn="ctr" fontAlgn="ctr"/>
                      <a:r>
                        <a:rPr lang="tr-TR" sz="1200" b="1" i="0" u="none" strike="noStrike" dirty="0">
                          <a:solidFill>
                            <a:srgbClr val="000000"/>
                          </a:solidFill>
                          <a:effectLst/>
                          <a:latin typeface="Calibri" panose="020F0502020204030204" pitchFamily="34" charset="0"/>
                        </a:rPr>
                        <a:t>BİRİMİ</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1" i="0" u="none" strike="noStrike" dirty="0">
                          <a:solidFill>
                            <a:srgbClr val="000000"/>
                          </a:solidFill>
                          <a:effectLst/>
                          <a:latin typeface="Calibri" panose="020F0502020204030204" pitchFamily="34" charset="0"/>
                        </a:rPr>
                        <a:t>MEVCUT</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1" i="0" u="none" strike="noStrike" dirty="0">
                          <a:solidFill>
                            <a:srgbClr val="000000"/>
                          </a:solidFill>
                          <a:effectLst/>
                          <a:latin typeface="Calibri" panose="020F0502020204030204" pitchFamily="34" charset="0"/>
                        </a:rPr>
                        <a:t>İHTİYAÇ</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1" i="0" u="none" strike="noStrike" dirty="0">
                          <a:solidFill>
                            <a:srgbClr val="000000"/>
                          </a:solidFill>
                          <a:effectLst/>
                          <a:latin typeface="Calibri" panose="020F0502020204030204" pitchFamily="34" charset="0"/>
                        </a:rPr>
                        <a:t>İHTİYAÇ NEDENİ</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080355102"/>
                  </a:ext>
                </a:extLst>
              </a:tr>
              <a:tr h="261371">
                <a:tc>
                  <a:txBody>
                    <a:bodyPr/>
                    <a:lstStyle/>
                    <a:p>
                      <a:pPr algn="ctr" fontAlgn="ctr"/>
                      <a:r>
                        <a:rPr lang="tr-TR" sz="1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400" b="0" i="0" u="none" strike="noStrike">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3815462751"/>
                  </a:ext>
                </a:extLst>
              </a:tr>
              <a:tr h="261371">
                <a:tc>
                  <a:txBody>
                    <a:bodyPr/>
                    <a:lstStyle/>
                    <a:p>
                      <a:pPr algn="ctr" fontAlgn="ctr"/>
                      <a:r>
                        <a:rPr lang="tr-TR" sz="1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782415262"/>
                  </a:ext>
                </a:extLst>
              </a:tr>
              <a:tr h="261371">
                <a:tc>
                  <a:txBody>
                    <a:bodyPr/>
                    <a:lstStyle/>
                    <a:p>
                      <a:pPr algn="ctr" fontAlgn="ctr"/>
                      <a:r>
                        <a:rPr lang="tr-TR" sz="1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2623855125"/>
                  </a:ext>
                </a:extLst>
              </a:tr>
              <a:tr h="261371">
                <a:tc>
                  <a:txBody>
                    <a:bodyPr/>
                    <a:lstStyle/>
                    <a:p>
                      <a:pPr algn="ctr" fontAlgn="ctr"/>
                      <a:r>
                        <a:rPr lang="tr-TR" sz="1400" b="0" i="0" u="none" strike="noStrike">
                          <a:solidFill>
                            <a:srgbClr val="000000"/>
                          </a:solidFill>
                          <a:effectLst/>
                          <a:latin typeface="Calibri" panose="020F0502020204030204" pitchFamily="34" charset="0"/>
                        </a:rPr>
                        <a:t> </a:t>
                      </a: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3905291738"/>
                  </a:ext>
                </a:extLst>
              </a:tr>
              <a:tr h="261371">
                <a:tc>
                  <a:txBody>
                    <a:bodyPr/>
                    <a:lstStyle/>
                    <a:p>
                      <a:pPr algn="ctr" fontAlgn="ctr"/>
                      <a:r>
                        <a:rPr lang="tr-TR" sz="1400" b="0" i="0" u="none" strike="noStrike">
                          <a:solidFill>
                            <a:srgbClr val="000000"/>
                          </a:solidFill>
                          <a:effectLst/>
                          <a:latin typeface="Calibri" panose="020F0502020204030204" pitchFamily="34" charset="0"/>
                        </a:rPr>
                        <a:t> </a:t>
                      </a: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2682409110"/>
                  </a:ext>
                </a:extLst>
              </a:tr>
              <a:tr h="261371">
                <a:tc>
                  <a:txBody>
                    <a:bodyPr/>
                    <a:lstStyle/>
                    <a:p>
                      <a:pPr algn="ctr" fontAlgn="ctr"/>
                      <a:r>
                        <a:rPr lang="tr-TR" sz="1400" b="0" i="0" u="none" strike="noStrike">
                          <a:solidFill>
                            <a:srgbClr val="000000"/>
                          </a:solidFill>
                          <a:effectLst/>
                          <a:latin typeface="Calibri" panose="020F0502020204030204" pitchFamily="34" charset="0"/>
                        </a:rPr>
                        <a:t> </a:t>
                      </a: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3159061239"/>
                  </a:ext>
                </a:extLst>
              </a:tr>
              <a:tr h="261371">
                <a:tc>
                  <a:txBody>
                    <a:bodyPr/>
                    <a:lstStyle/>
                    <a:p>
                      <a:pPr algn="ctr" fontAlgn="ctr"/>
                      <a:r>
                        <a:rPr lang="tr-TR" sz="1400" b="0" i="0" u="none" strike="noStrike">
                          <a:solidFill>
                            <a:srgbClr val="000000"/>
                          </a:solidFill>
                          <a:effectLst/>
                          <a:latin typeface="Calibri" panose="020F0502020204030204" pitchFamily="34" charset="0"/>
                        </a:rPr>
                        <a:t> </a:t>
                      </a: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2867738203"/>
                  </a:ext>
                </a:extLst>
              </a:tr>
              <a:tr h="261371">
                <a:tc>
                  <a:txBody>
                    <a:bodyPr/>
                    <a:lstStyle/>
                    <a:p>
                      <a:pPr algn="ctr" fontAlgn="ctr"/>
                      <a:r>
                        <a:rPr lang="tr-TR" sz="1400" b="0" i="0" u="none" strike="noStrike">
                          <a:solidFill>
                            <a:srgbClr val="000000"/>
                          </a:solidFill>
                          <a:effectLst/>
                          <a:latin typeface="Calibri" panose="020F0502020204030204" pitchFamily="34" charset="0"/>
                        </a:rPr>
                        <a:t> </a:t>
                      </a: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400" b="0" i="0" u="none" strike="noStrike">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2659513874"/>
                  </a:ext>
                </a:extLst>
              </a:tr>
              <a:tr h="261371">
                <a:tc>
                  <a:txBody>
                    <a:bodyPr/>
                    <a:lstStyle/>
                    <a:p>
                      <a:pPr algn="ctr" fontAlgn="ctr"/>
                      <a:r>
                        <a:rPr lang="tr-TR" sz="1400" b="0" i="0" u="none" strike="noStrike">
                          <a:solidFill>
                            <a:srgbClr val="000000"/>
                          </a:solidFill>
                          <a:effectLst/>
                          <a:latin typeface="Calibri" panose="020F0502020204030204" pitchFamily="34" charset="0"/>
                        </a:rPr>
                        <a:t> </a:t>
                      </a: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87529262"/>
                  </a:ext>
                </a:extLst>
              </a:tr>
              <a:tr h="261371">
                <a:tc>
                  <a:txBody>
                    <a:bodyPr/>
                    <a:lstStyle/>
                    <a:p>
                      <a:pPr algn="ctr" fontAlgn="ctr"/>
                      <a:r>
                        <a:rPr lang="tr-TR" sz="1400" b="0" i="0" u="none" strike="noStrike">
                          <a:solidFill>
                            <a:srgbClr val="000000"/>
                          </a:solidFill>
                          <a:effectLst/>
                          <a:latin typeface="Calibri" panose="020F0502020204030204" pitchFamily="34" charset="0"/>
                        </a:rPr>
                        <a:t> </a:t>
                      </a: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458300749"/>
                  </a:ext>
                </a:extLst>
              </a:tr>
              <a:tr h="261371">
                <a:tc>
                  <a:txBody>
                    <a:bodyPr/>
                    <a:lstStyle/>
                    <a:p>
                      <a:pPr algn="ctr" fontAlgn="ctr"/>
                      <a:r>
                        <a:rPr lang="tr-TR" sz="1400" b="0" i="0" u="none" strike="noStrike">
                          <a:solidFill>
                            <a:srgbClr val="000000"/>
                          </a:solidFill>
                          <a:effectLst/>
                          <a:latin typeface="Calibri" panose="020F0502020204030204" pitchFamily="34" charset="0"/>
                        </a:rPr>
                        <a:t> </a:t>
                      </a: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806431289"/>
                  </a:ext>
                </a:extLst>
              </a:tr>
              <a:tr h="261371">
                <a:tc>
                  <a:txBody>
                    <a:bodyPr/>
                    <a:lstStyle/>
                    <a:p>
                      <a:pPr algn="ctr" fontAlgn="ctr"/>
                      <a:r>
                        <a:rPr lang="tr-TR" sz="1400" b="0" i="0" u="none" strike="noStrike">
                          <a:solidFill>
                            <a:srgbClr val="000000"/>
                          </a:solidFill>
                          <a:effectLst/>
                          <a:latin typeface="Calibri" panose="020F0502020204030204" pitchFamily="34" charset="0"/>
                        </a:rPr>
                        <a:t> </a:t>
                      </a: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699661676"/>
                  </a:ext>
                </a:extLst>
              </a:tr>
              <a:tr h="261371">
                <a:tc>
                  <a:txBody>
                    <a:bodyPr/>
                    <a:lstStyle/>
                    <a:p>
                      <a:pPr algn="ctr" fontAlgn="ctr"/>
                      <a:r>
                        <a:rPr lang="tr-TR" sz="1400" b="0" i="0" u="none" strike="noStrike">
                          <a:solidFill>
                            <a:srgbClr val="000000"/>
                          </a:solidFill>
                          <a:effectLst/>
                          <a:latin typeface="Calibri" panose="020F0502020204030204" pitchFamily="34" charset="0"/>
                        </a:rPr>
                        <a:t> </a:t>
                      </a: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3416796659"/>
                  </a:ext>
                </a:extLst>
              </a:tr>
            </a:tbl>
          </a:graphicData>
        </a:graphic>
      </p:graphicFrame>
    </p:spTree>
    <p:extLst>
      <p:ext uri="{BB962C8B-B14F-4D97-AF65-F5344CB8AC3E}">
        <p14:creationId xmlns:p14="http://schemas.microsoft.com/office/powerpoint/2010/main" xmlns="" val="4493892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2014023" y="525848"/>
            <a:ext cx="5265420" cy="845820"/>
          </a:xfrm>
          <a:prstGeom prst="rect">
            <a:avLst/>
          </a:prstGeom>
        </p:spPr>
        <p:txBody>
          <a:bodyPr vert="horz" lIns="91440" tIns="45720" rIns="91440" bIns="45720" rtlCol="0" anchor="b">
            <a:noAutofit/>
          </a:bodyPr>
          <a:lstStyle/>
          <a:p>
            <a:pPr algn="ctr">
              <a:lnSpc>
                <a:spcPct val="90000"/>
              </a:lnSpc>
              <a:spcBef>
                <a:spcPct val="0"/>
              </a:spcBef>
              <a:spcAft>
                <a:spcPts val="600"/>
              </a:spcAft>
            </a:pPr>
            <a:r>
              <a:rPr lang="tr-TR" sz="2800" b="1" u="sng" dirty="0">
                <a:solidFill>
                  <a:schemeClr val="accent6"/>
                </a:solidFill>
                <a:effectLst>
                  <a:outerShdw blurRad="38100" dist="38100" dir="2700000" algn="tl">
                    <a:srgbClr val="000000">
                      <a:alpha val="43137"/>
                    </a:srgbClr>
                  </a:outerShdw>
                </a:effectLst>
                <a:ea typeface="+mj-ea"/>
                <a:cs typeface="+mj-cs"/>
              </a:rPr>
              <a:t>SKORU YÜKSEK OLAN</a:t>
            </a:r>
            <a:r>
              <a:rPr lang="tr-TR" sz="2800" b="1" dirty="0">
                <a:solidFill>
                  <a:schemeClr val="accent6"/>
                </a:solidFill>
                <a:effectLst>
                  <a:outerShdw blurRad="38100" dist="38100" dir="2700000" algn="tl">
                    <a:srgbClr val="000000">
                      <a:alpha val="43137"/>
                    </a:srgbClr>
                  </a:outerShdw>
                </a:effectLst>
                <a:ea typeface="+mj-ea"/>
                <a:cs typeface="+mj-cs"/>
              </a:rPr>
              <a:t> </a:t>
            </a:r>
            <a:r>
              <a:rPr lang="tr-TR" sz="2800" b="1" dirty="0" smtClean="0">
                <a:solidFill>
                  <a:schemeClr val="accent6"/>
                </a:solidFill>
                <a:effectLst>
                  <a:outerShdw blurRad="38100" dist="38100" dir="2700000" algn="tl">
                    <a:srgbClr val="000000">
                      <a:alpha val="43137"/>
                    </a:srgbClr>
                  </a:outerShdw>
                </a:effectLst>
                <a:ea typeface="+mj-ea"/>
                <a:cs typeface="+mj-cs"/>
              </a:rPr>
              <a:t>ve AKSİYON </a:t>
            </a:r>
            <a:r>
              <a:rPr lang="tr-TR" sz="2800" b="1" dirty="0">
                <a:solidFill>
                  <a:schemeClr val="accent6"/>
                </a:solidFill>
                <a:effectLst>
                  <a:outerShdw blurRad="38100" dist="38100" dir="2700000" algn="tl">
                    <a:srgbClr val="000000">
                      <a:alpha val="43137"/>
                    </a:srgbClr>
                  </a:outerShdw>
                </a:effectLst>
                <a:ea typeface="+mj-ea"/>
                <a:cs typeface="+mj-cs"/>
              </a:rPr>
              <a:t>GEREKTİREN </a:t>
            </a:r>
            <a:r>
              <a:rPr lang="en-US" sz="2800" b="1" kern="1200" dirty="0">
                <a:solidFill>
                  <a:schemeClr val="accent6"/>
                </a:solidFill>
                <a:effectLst>
                  <a:outerShdw blurRad="38100" dist="38100" dir="2700000" algn="tl">
                    <a:srgbClr val="000000">
                      <a:alpha val="43137"/>
                    </a:srgbClr>
                  </a:outerShdw>
                </a:effectLst>
                <a:ea typeface="+mj-ea"/>
                <a:cs typeface="+mj-cs"/>
              </a:rPr>
              <a:t>RİS</a:t>
            </a:r>
            <a:r>
              <a:rPr lang="tr-TR" sz="2800" b="1" dirty="0">
                <a:solidFill>
                  <a:schemeClr val="accent6"/>
                </a:solidFill>
                <a:effectLst>
                  <a:outerShdw blurRad="38100" dist="38100" dir="2700000" algn="tl">
                    <a:srgbClr val="000000">
                      <a:alpha val="43137"/>
                    </a:srgbClr>
                  </a:outerShdw>
                </a:effectLst>
                <a:ea typeface="+mj-ea"/>
                <a:cs typeface="+mj-cs"/>
              </a:rPr>
              <a:t>KLER</a:t>
            </a:r>
            <a:endParaRPr lang="en-US" sz="2800" b="1" kern="1200" dirty="0">
              <a:solidFill>
                <a:schemeClr val="accent6"/>
              </a:solidFill>
              <a:effectLst>
                <a:outerShdw blurRad="38100" dist="38100" dir="2700000" algn="tl">
                  <a:srgbClr val="000000">
                    <a:alpha val="43137"/>
                  </a:srgbClr>
                </a:outerShdw>
              </a:effectLst>
              <a:ea typeface="+mj-ea"/>
              <a:cs typeface="+mj-cs"/>
            </a:endParaRPr>
          </a:p>
        </p:txBody>
      </p:sp>
      <p:sp>
        <p:nvSpPr>
          <p:cNvPr id="7" name="Slayt Numarası Yer Tutucusu 6"/>
          <p:cNvSpPr>
            <a:spLocks noGrp="1"/>
          </p:cNvSpPr>
          <p:nvPr>
            <p:ph type="sldNum" sz="quarter" idx="12"/>
          </p:nvPr>
        </p:nvSpPr>
        <p:spPr>
          <a:xfrm>
            <a:off x="6457950" y="6356350"/>
            <a:ext cx="2057400" cy="365125"/>
          </a:xfrm>
        </p:spPr>
        <p:txBody>
          <a:bodyPr vert="horz" lIns="91440" tIns="45720" rIns="91440" bIns="45720" rtlCol="0" anchor="ctr">
            <a:normAutofit fontScale="77500" lnSpcReduction="20000"/>
          </a:bodyPr>
          <a:lstStyle/>
          <a:p>
            <a:pPr>
              <a:spcAft>
                <a:spcPts val="600"/>
              </a:spcAft>
            </a:pPr>
            <a:endParaRPr lang="en-US"/>
          </a:p>
        </p:txBody>
      </p:sp>
      <p:sp>
        <p:nvSpPr>
          <p:cNvPr id="12" name="143 Metin kutusu"/>
          <p:cNvSpPr txBox="1"/>
          <p:nvPr/>
        </p:nvSpPr>
        <p:spPr>
          <a:xfrm>
            <a:off x="266700" y="2288576"/>
            <a:ext cx="266700" cy="271463"/>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tr-TR"/>
          </a:p>
        </p:txBody>
      </p:sp>
      <p:sp>
        <p:nvSpPr>
          <p:cNvPr id="13" name="143 Metin kutusu"/>
          <p:cNvSpPr txBox="1"/>
          <p:nvPr/>
        </p:nvSpPr>
        <p:spPr>
          <a:xfrm>
            <a:off x="266700" y="2450501"/>
            <a:ext cx="266700" cy="265113"/>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tr-TR"/>
          </a:p>
        </p:txBody>
      </p:sp>
      <p:sp>
        <p:nvSpPr>
          <p:cNvPr id="14" name="143 Metin kutusu"/>
          <p:cNvSpPr txBox="1"/>
          <p:nvPr/>
        </p:nvSpPr>
        <p:spPr>
          <a:xfrm>
            <a:off x="266700" y="2288576"/>
            <a:ext cx="266700" cy="271463"/>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tr-TR"/>
          </a:p>
        </p:txBody>
      </p:sp>
      <p:sp>
        <p:nvSpPr>
          <p:cNvPr id="15" name="143 Metin kutusu"/>
          <p:cNvSpPr txBox="1"/>
          <p:nvPr/>
        </p:nvSpPr>
        <p:spPr>
          <a:xfrm>
            <a:off x="266700" y="2450501"/>
            <a:ext cx="266700" cy="265113"/>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tr-TR"/>
          </a:p>
        </p:txBody>
      </p:sp>
      <p:pic>
        <p:nvPicPr>
          <p:cNvPr id="9" name="Picture 2" descr="https://admin.antalya.edu.tr/files/139/abu-logo-tr-yatay.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23528" y="620688"/>
            <a:ext cx="1512168" cy="321202"/>
          </a:xfrm>
          <a:prstGeom prst="rect">
            <a:avLst/>
          </a:prstGeom>
          <a:noFill/>
          <a:extLst>
            <a:ext uri="{909E8E84-426E-40DD-AFC4-6F175D3DCCD1}">
              <a14:hiddenFill xmlns:a14="http://schemas.microsoft.com/office/drawing/2010/main" xmlns="">
                <a:solidFill>
                  <a:srgbClr val="FFFFFF"/>
                </a:solidFill>
              </a14:hiddenFill>
            </a:ext>
          </a:extLst>
        </p:spPr>
      </p:pic>
      <p:graphicFrame>
        <p:nvGraphicFramePr>
          <p:cNvPr id="10" name="Tablo 9"/>
          <p:cNvGraphicFramePr>
            <a:graphicFrameLocks noGrp="1"/>
          </p:cNvGraphicFramePr>
          <p:nvPr>
            <p:extLst>
              <p:ext uri="{D42A27DB-BD31-4B8C-83A1-F6EECF244321}">
                <p14:modId xmlns:p14="http://schemas.microsoft.com/office/powerpoint/2010/main" xmlns="" val="4009847459"/>
              </p:ext>
            </p:extLst>
          </p:nvPr>
        </p:nvGraphicFramePr>
        <p:xfrm>
          <a:off x="545122" y="1801446"/>
          <a:ext cx="8203223" cy="1483360"/>
        </p:xfrm>
        <a:graphic>
          <a:graphicData uri="http://schemas.openxmlformats.org/drawingml/2006/table">
            <a:tbl>
              <a:tblPr firstRow="1" bandRow="1">
                <a:tableStyleId>{3B4B98B0-60AC-42C2-AFA5-B58CD77FA1E5}</a:tableStyleId>
              </a:tblPr>
              <a:tblGrid>
                <a:gridCol w="1828801">
                  <a:extLst>
                    <a:ext uri="{9D8B030D-6E8A-4147-A177-3AD203B41FA5}">
                      <a16:colId xmlns:a16="http://schemas.microsoft.com/office/drawing/2014/main" xmlns="" val="3521804200"/>
                    </a:ext>
                  </a:extLst>
                </a:gridCol>
                <a:gridCol w="6374422">
                  <a:extLst>
                    <a:ext uri="{9D8B030D-6E8A-4147-A177-3AD203B41FA5}">
                      <a16:colId xmlns:a16="http://schemas.microsoft.com/office/drawing/2014/main" xmlns="" val="2784112581"/>
                    </a:ext>
                  </a:extLst>
                </a:gridCol>
              </a:tblGrid>
              <a:tr h="370840">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dirty="0">
                          <a:solidFill>
                            <a:srgbClr val="0C0D0D"/>
                          </a:solidFill>
                        </a:rPr>
                        <a:t>Riskin</a:t>
                      </a:r>
                      <a:r>
                        <a:rPr lang="tr-TR" baseline="0" dirty="0">
                          <a:solidFill>
                            <a:srgbClr val="0C0D0D"/>
                          </a:solidFill>
                        </a:rPr>
                        <a:t> Tanımı :</a:t>
                      </a:r>
                      <a:endParaRPr lang="tr-TR" dirty="0">
                        <a:solidFill>
                          <a:srgbClr val="0C0D0D"/>
                        </a:solidFill>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accent6">
                        <a:lumMod val="20000"/>
                        <a:lumOff val="80000"/>
                      </a:schemeClr>
                    </a:solidFill>
                  </a:tcPr>
                </a:tc>
                <a:tc>
                  <a:txBody>
                    <a:bodyPr/>
                    <a:lstStyle/>
                    <a:p>
                      <a:endParaRPr lang="tr-TR"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6">
                        <a:lumMod val="20000"/>
                        <a:lumOff val="80000"/>
                      </a:schemeClr>
                    </a:solidFill>
                  </a:tcPr>
                </a:tc>
                <a:extLst>
                  <a:ext uri="{0D108BD9-81ED-4DB2-BD59-A6C34878D82A}">
                    <a16:rowId xmlns:a16="http://schemas.microsoft.com/office/drawing/2014/main" xmlns="" val="2463863686"/>
                  </a:ext>
                </a:extLst>
              </a:tr>
              <a:tr h="370840">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dirty="0">
                          <a:solidFill>
                            <a:srgbClr val="0C0D0D"/>
                          </a:solidFill>
                        </a:rPr>
                        <a:t>Termin Tarihi </a:t>
                      </a:r>
                      <a:r>
                        <a:rPr lang="tr-TR" baseline="0" dirty="0">
                          <a:solidFill>
                            <a:srgbClr val="0C0D0D"/>
                          </a:solidFill>
                        </a:rPr>
                        <a:t>:</a:t>
                      </a:r>
                      <a:endParaRPr lang="tr-TR" dirty="0">
                        <a:solidFill>
                          <a:srgbClr val="0C0D0D"/>
                        </a:solidFill>
                      </a:endParaRPr>
                    </a:p>
                  </a:txBody>
                  <a:tcPr>
                    <a:lnL w="12700" cap="flat" cmpd="sng" algn="ctr">
                      <a:solidFill>
                        <a:schemeClr val="tx1"/>
                      </a:solidFill>
                      <a:prstDash val="solid"/>
                      <a:round/>
                      <a:headEnd type="none" w="med" len="med"/>
                      <a:tailEnd type="none" w="med" len="med"/>
                    </a:lnL>
                    <a:solidFill>
                      <a:schemeClr val="accent6">
                        <a:lumMod val="20000"/>
                        <a:lumOff val="80000"/>
                      </a:schemeClr>
                    </a:solidFill>
                  </a:tcPr>
                </a:tc>
                <a:tc>
                  <a:txBody>
                    <a:bodyPr/>
                    <a:lstStyle/>
                    <a:p>
                      <a:endParaRPr lang="tr-TR" dirty="0"/>
                    </a:p>
                  </a:txBody>
                  <a:tcPr>
                    <a:lnR w="12700" cap="flat" cmpd="sng" algn="ctr">
                      <a:solidFill>
                        <a:schemeClr val="tx1"/>
                      </a:solidFill>
                      <a:prstDash val="solid"/>
                      <a:round/>
                      <a:headEnd type="none" w="med" len="med"/>
                      <a:tailEnd type="none" w="med" len="med"/>
                    </a:lnR>
                    <a:solidFill>
                      <a:schemeClr val="accent6">
                        <a:lumMod val="20000"/>
                        <a:lumOff val="80000"/>
                      </a:schemeClr>
                    </a:solidFill>
                  </a:tcPr>
                </a:tc>
                <a:extLst>
                  <a:ext uri="{0D108BD9-81ED-4DB2-BD59-A6C34878D82A}">
                    <a16:rowId xmlns:a16="http://schemas.microsoft.com/office/drawing/2014/main" xmlns="" val="3702495391"/>
                  </a:ext>
                </a:extLst>
              </a:tr>
              <a:tr h="370840">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dirty="0">
                          <a:solidFill>
                            <a:srgbClr val="0C0D0D"/>
                          </a:solidFill>
                        </a:rPr>
                        <a:t>Sorumlu</a:t>
                      </a:r>
                      <a:r>
                        <a:rPr lang="tr-TR" baseline="0" dirty="0">
                          <a:solidFill>
                            <a:srgbClr val="0C0D0D"/>
                          </a:solidFill>
                        </a:rPr>
                        <a:t> Birim :</a:t>
                      </a:r>
                      <a:endParaRPr lang="tr-TR" dirty="0">
                        <a:solidFill>
                          <a:srgbClr val="0C0D0D"/>
                        </a:solidFill>
                      </a:endParaRPr>
                    </a:p>
                  </a:txBody>
                  <a:tcPr>
                    <a:lnL w="12700" cap="flat" cmpd="sng" algn="ctr">
                      <a:solidFill>
                        <a:schemeClr val="tx1"/>
                      </a:solidFill>
                      <a:prstDash val="solid"/>
                      <a:round/>
                      <a:headEnd type="none" w="med" len="med"/>
                      <a:tailEnd type="none" w="med" len="med"/>
                    </a:lnL>
                    <a:solidFill>
                      <a:schemeClr val="accent6">
                        <a:lumMod val="20000"/>
                        <a:lumOff val="80000"/>
                      </a:schemeClr>
                    </a:solidFill>
                  </a:tcPr>
                </a:tc>
                <a:tc>
                  <a:txBody>
                    <a:bodyPr/>
                    <a:lstStyle/>
                    <a:p>
                      <a:endParaRPr lang="tr-TR" dirty="0"/>
                    </a:p>
                  </a:txBody>
                  <a:tcPr>
                    <a:lnR w="12700" cap="flat" cmpd="sng" algn="ctr">
                      <a:solidFill>
                        <a:schemeClr val="tx1"/>
                      </a:solidFill>
                      <a:prstDash val="solid"/>
                      <a:round/>
                      <a:headEnd type="none" w="med" len="med"/>
                      <a:tailEnd type="none" w="med" len="med"/>
                    </a:lnR>
                    <a:solidFill>
                      <a:schemeClr val="accent6">
                        <a:lumMod val="20000"/>
                        <a:lumOff val="80000"/>
                      </a:schemeClr>
                    </a:solidFill>
                  </a:tcPr>
                </a:tc>
                <a:extLst>
                  <a:ext uri="{0D108BD9-81ED-4DB2-BD59-A6C34878D82A}">
                    <a16:rowId xmlns:a16="http://schemas.microsoft.com/office/drawing/2014/main" xmlns="" val="2571400847"/>
                  </a:ext>
                </a:extLst>
              </a:tr>
              <a:tr h="370840">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dirty="0">
                          <a:solidFill>
                            <a:srgbClr val="0C0D0D"/>
                          </a:solidFill>
                        </a:rPr>
                        <a:t>Önleyici Faaliyet :</a:t>
                      </a: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endParaRPr lang="tr-TR" dirty="0"/>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xmlns="" val="3006109038"/>
                  </a:ext>
                </a:extLst>
              </a:tr>
            </a:tbl>
          </a:graphicData>
        </a:graphic>
      </p:graphicFrame>
      <p:sp>
        <p:nvSpPr>
          <p:cNvPr id="11" name="10 Metin kutusu"/>
          <p:cNvSpPr txBox="1"/>
          <p:nvPr/>
        </p:nvSpPr>
        <p:spPr>
          <a:xfrm>
            <a:off x="2034074" y="4245429"/>
            <a:ext cx="5374432" cy="646331"/>
          </a:xfrm>
          <a:prstGeom prst="rect">
            <a:avLst/>
          </a:prstGeom>
          <a:noFill/>
        </p:spPr>
        <p:txBody>
          <a:bodyPr wrap="square" rtlCol="0">
            <a:spAutoFit/>
          </a:bodyPr>
          <a:lstStyle/>
          <a:p>
            <a:pPr algn="ctr"/>
            <a:r>
              <a:rPr lang="tr-TR" dirty="0" smtClean="0">
                <a:solidFill>
                  <a:srgbClr val="020424"/>
                </a:solidFill>
              </a:rPr>
              <a:t>Risk Analizinde</a:t>
            </a:r>
          </a:p>
          <a:p>
            <a:pPr algn="ctr"/>
            <a:r>
              <a:rPr lang="tr-TR" dirty="0" smtClean="0">
                <a:solidFill>
                  <a:srgbClr val="020424"/>
                </a:solidFill>
              </a:rPr>
              <a:t>Skoru Yüksek Risk Bulunmamaktadır.</a:t>
            </a:r>
            <a:endParaRPr lang="tr-TR" dirty="0">
              <a:solidFill>
                <a:srgbClr val="020424"/>
              </a:solidFill>
            </a:endParaRPr>
          </a:p>
        </p:txBody>
      </p:sp>
    </p:spTree>
    <p:extLst>
      <p:ext uri="{BB962C8B-B14F-4D97-AF65-F5344CB8AC3E}">
        <p14:creationId xmlns:p14="http://schemas.microsoft.com/office/powerpoint/2010/main" xmlns="" val="32387309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Metin kutusu 4">
            <a:extLst>
              <a:ext uri="{FF2B5EF4-FFF2-40B4-BE49-F238E27FC236}">
                <a16:creationId xmlns:a16="http://schemas.microsoft.com/office/drawing/2014/main" xmlns="" id="{0983FF85-6A31-41EA-A11A-D71214CBEB4E}"/>
              </a:ext>
            </a:extLst>
          </p:cNvPr>
          <p:cNvSpPr txBox="1"/>
          <p:nvPr/>
        </p:nvSpPr>
        <p:spPr>
          <a:xfrm>
            <a:off x="1986117" y="320820"/>
            <a:ext cx="5471363" cy="954107"/>
          </a:xfrm>
          <a:prstGeom prst="rect">
            <a:avLst/>
          </a:prstGeom>
          <a:noFill/>
        </p:spPr>
        <p:txBody>
          <a:bodyPr wrap="square" lIns="91440" tIns="45720" rIns="91440" bIns="45720" rtlCol="0" anchor="t">
            <a:spAutoFit/>
          </a:bodyPr>
          <a:lstStyle/>
          <a:p>
            <a:pPr algn="ctr"/>
            <a:r>
              <a:rPr lang="tr-TR" sz="2800" b="1" dirty="0">
                <a:solidFill>
                  <a:schemeClr val="accent6"/>
                </a:solidFill>
                <a:effectLst>
                  <a:outerShdw blurRad="38100" dist="38100" dir="2700000" algn="tl">
                    <a:srgbClr val="000000">
                      <a:alpha val="43137"/>
                    </a:srgbClr>
                  </a:outerShdw>
                </a:effectLst>
              </a:rPr>
              <a:t>PAYDAŞ GERİBİLDİRİMLERİ</a:t>
            </a:r>
          </a:p>
          <a:p>
            <a:pPr algn="ctr"/>
            <a:r>
              <a:rPr lang="tr-TR" sz="2800" b="1" dirty="0">
                <a:solidFill>
                  <a:schemeClr val="accent6"/>
                </a:solidFill>
                <a:effectLst>
                  <a:outerShdw blurRad="38100" dist="38100" dir="2700000" algn="tl">
                    <a:srgbClr val="000000">
                      <a:alpha val="43137"/>
                    </a:srgbClr>
                  </a:outerShdw>
                </a:effectLst>
              </a:rPr>
              <a:t>(ANKET ANALİZLERİ)</a:t>
            </a:r>
            <a:endParaRPr lang="en-US" sz="2800" dirty="0">
              <a:solidFill>
                <a:schemeClr val="accent6"/>
              </a:solidFill>
              <a:cs typeface="Calibri" panose="020F0502020204030204"/>
            </a:endParaRPr>
          </a:p>
        </p:txBody>
      </p:sp>
      <p:pic>
        <p:nvPicPr>
          <p:cNvPr id="4" name="Picture 2" descr="https://admin.antalya.edu.tr/files/139/abu-logo-tr-yatay.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51520" y="476672"/>
            <a:ext cx="1512168" cy="321202"/>
          </a:xfrm>
          <a:prstGeom prst="rect">
            <a:avLst/>
          </a:prstGeom>
          <a:noFill/>
          <a:extLst>
            <a:ext uri="{909E8E84-426E-40DD-AFC4-6F175D3DCCD1}">
              <a14:hiddenFill xmlns:a14="http://schemas.microsoft.com/office/drawing/2010/main" xmlns="">
                <a:solidFill>
                  <a:srgbClr val="FFFFFF"/>
                </a:solidFill>
              </a14:hiddenFill>
            </a:ext>
          </a:extLst>
        </p:spPr>
      </p:pic>
      <p:sp>
        <p:nvSpPr>
          <p:cNvPr id="5" name="4 Metin kutusu"/>
          <p:cNvSpPr txBox="1"/>
          <p:nvPr/>
        </p:nvSpPr>
        <p:spPr>
          <a:xfrm>
            <a:off x="195943" y="1203649"/>
            <a:ext cx="8948057" cy="923330"/>
          </a:xfrm>
          <a:prstGeom prst="rect">
            <a:avLst/>
          </a:prstGeom>
          <a:noFill/>
        </p:spPr>
        <p:txBody>
          <a:bodyPr wrap="square" rtlCol="0">
            <a:spAutoFit/>
          </a:bodyPr>
          <a:lstStyle/>
          <a:p>
            <a:pPr algn="ctr"/>
            <a:r>
              <a:rPr lang="tr-TR" dirty="0" smtClean="0">
                <a:solidFill>
                  <a:srgbClr val="020424"/>
                </a:solidFill>
              </a:rPr>
              <a:t>2023-2024 eğitim döneminde Anket Analizlerinde; öğretim üyesi ve öğretim elamanlarımızdan 90 puan altında puan olmayıp, olumsuz yorum da bulunmamaktadır.</a:t>
            </a:r>
          </a:p>
          <a:p>
            <a:pPr algn="ctr"/>
            <a:r>
              <a:rPr lang="tr-TR" dirty="0" smtClean="0">
                <a:solidFill>
                  <a:srgbClr val="020424"/>
                </a:solidFill>
              </a:rPr>
              <a:t>Önceki denetimlerde de anket aksiyon planı(AAP) yoktur.</a:t>
            </a:r>
            <a:endParaRPr lang="tr-TR" dirty="0">
              <a:solidFill>
                <a:srgbClr val="020424"/>
              </a:solidFill>
            </a:endParaRPr>
          </a:p>
        </p:txBody>
      </p:sp>
      <p:pic>
        <p:nvPicPr>
          <p:cNvPr id="1027" name="Picture 3" descr="C:\Users\PC\Desktop\ABU DERSLER\KALİTE\HOCA ANKET SONUÇLARI 22-23 GÜZ\Mesut ERTANHAN YORUMLAR.png"/>
          <p:cNvPicPr>
            <a:picLocks noChangeAspect="1" noChangeArrowheads="1"/>
          </p:cNvPicPr>
          <p:nvPr/>
        </p:nvPicPr>
        <p:blipFill>
          <a:blip r:embed="rId3"/>
          <a:srcRect/>
          <a:stretch>
            <a:fillRect/>
          </a:stretch>
        </p:blipFill>
        <p:spPr bwMode="auto">
          <a:xfrm>
            <a:off x="0" y="4645026"/>
            <a:ext cx="4441371" cy="1991994"/>
          </a:xfrm>
          <a:prstGeom prst="rect">
            <a:avLst/>
          </a:prstGeom>
          <a:noFill/>
        </p:spPr>
      </p:pic>
      <p:pic>
        <p:nvPicPr>
          <p:cNvPr id="1029" name="Picture 5" descr="C:\Users\PC\Desktop\ABU DERSLER\KALİTE\HOCA ANKET SONUÇLARI 22-23 GÜZ\Merve Bilge AKBULUT YORUMLAR.png"/>
          <p:cNvPicPr>
            <a:picLocks noChangeAspect="1" noChangeArrowheads="1"/>
          </p:cNvPicPr>
          <p:nvPr/>
        </p:nvPicPr>
        <p:blipFill>
          <a:blip r:embed="rId4"/>
          <a:srcRect/>
          <a:stretch>
            <a:fillRect/>
          </a:stretch>
        </p:blipFill>
        <p:spPr bwMode="auto">
          <a:xfrm>
            <a:off x="4404049" y="2136711"/>
            <a:ext cx="4739952" cy="2491273"/>
          </a:xfrm>
          <a:prstGeom prst="rect">
            <a:avLst/>
          </a:prstGeom>
          <a:noFill/>
        </p:spPr>
      </p:pic>
      <p:pic>
        <p:nvPicPr>
          <p:cNvPr id="3" name="Picture 3"/>
          <p:cNvPicPr>
            <a:picLocks noChangeAspect="1" noChangeArrowheads="1"/>
          </p:cNvPicPr>
          <p:nvPr/>
        </p:nvPicPr>
        <p:blipFill>
          <a:blip r:embed="rId5"/>
          <a:srcRect/>
          <a:stretch>
            <a:fillRect/>
          </a:stretch>
        </p:blipFill>
        <p:spPr bwMode="auto">
          <a:xfrm>
            <a:off x="4460032" y="3956177"/>
            <a:ext cx="4683968" cy="1194319"/>
          </a:xfrm>
          <a:prstGeom prst="rect">
            <a:avLst/>
          </a:prstGeom>
          <a:noFill/>
          <a:ln w="9525">
            <a:noFill/>
            <a:miter lim="800000"/>
            <a:headEnd/>
            <a:tailEnd/>
          </a:ln>
          <a:effectLst/>
        </p:spPr>
      </p:pic>
      <p:pic>
        <p:nvPicPr>
          <p:cNvPr id="6" name="Picture 4"/>
          <p:cNvPicPr>
            <a:picLocks noChangeAspect="1" noChangeArrowheads="1"/>
          </p:cNvPicPr>
          <p:nvPr/>
        </p:nvPicPr>
        <p:blipFill>
          <a:blip r:embed="rId6"/>
          <a:srcRect/>
          <a:stretch>
            <a:fillRect/>
          </a:stretch>
        </p:blipFill>
        <p:spPr bwMode="auto">
          <a:xfrm>
            <a:off x="4460033" y="5514392"/>
            <a:ext cx="4683967" cy="1343608"/>
          </a:xfrm>
          <a:prstGeom prst="rect">
            <a:avLst/>
          </a:prstGeom>
          <a:noFill/>
          <a:ln w="9525">
            <a:noFill/>
            <a:miter lim="800000"/>
            <a:headEnd/>
            <a:tailEnd/>
          </a:ln>
          <a:effectLst/>
        </p:spPr>
      </p:pic>
      <p:pic>
        <p:nvPicPr>
          <p:cNvPr id="7" name="Picture 5"/>
          <p:cNvPicPr>
            <a:picLocks noChangeAspect="1" noChangeArrowheads="1"/>
          </p:cNvPicPr>
          <p:nvPr/>
        </p:nvPicPr>
        <p:blipFill>
          <a:blip r:embed="rId7"/>
          <a:srcRect/>
          <a:stretch>
            <a:fillRect/>
          </a:stretch>
        </p:blipFill>
        <p:spPr bwMode="auto">
          <a:xfrm>
            <a:off x="1" y="2197240"/>
            <a:ext cx="4422710" cy="2216139"/>
          </a:xfrm>
          <a:prstGeom prst="rect">
            <a:avLst/>
          </a:prstGeom>
          <a:noFill/>
          <a:ln w="9525">
            <a:noFill/>
            <a:miter lim="800000"/>
            <a:headEnd/>
            <a:tailEnd/>
          </a:ln>
          <a:effectLst/>
        </p:spPr>
      </p:pic>
    </p:spTree>
    <p:extLst>
      <p:ext uri="{BB962C8B-B14F-4D97-AF65-F5344CB8AC3E}">
        <p14:creationId xmlns:p14="http://schemas.microsoft.com/office/powerpoint/2010/main" xmlns="" val="166670058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yon">
  <a:themeElements>
    <a:clrScheme name="Özel 2">
      <a:dk1>
        <a:srgbClr val="8AD0D5"/>
      </a:dk1>
      <a:lt1>
        <a:sysClr val="window" lastClr="FFFFFF"/>
      </a:lt1>
      <a:dk2>
        <a:srgbClr val="1E5155"/>
      </a:dk2>
      <a:lt2>
        <a:srgbClr val="BFBFBF"/>
      </a:lt2>
      <a:accent1>
        <a:srgbClr val="B01513"/>
      </a:accent1>
      <a:accent2>
        <a:srgbClr val="EA6312"/>
      </a:accent2>
      <a:accent3>
        <a:srgbClr val="E6B729"/>
      </a:accent3>
      <a:accent4>
        <a:srgbClr val="6AAC90"/>
      </a:accent4>
      <a:accent5>
        <a:srgbClr val="5F9C9D"/>
      </a:accent5>
      <a:accent6>
        <a:srgbClr val="9E5E9B"/>
      </a:accent6>
      <a:hlink>
        <a:srgbClr val="58C1BA"/>
      </a:hlink>
      <a:folHlink>
        <a:srgbClr val="9DD0CB"/>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y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xmlns="" name="Ion" id="{B8441ADB-2E43-4AF7-B97A-BD870242C6A8}" vid="{292E63A9-BB86-4E3D-B92A-7223C6510D2E}"/>
    </a:ext>
  </a:ext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Ion</Template>
  <TotalTime>641</TotalTime>
  <Words>1235</Words>
  <Application>Microsoft Office PowerPoint</Application>
  <PresentationFormat>Ekran Gösterisi (4:3)</PresentationFormat>
  <Paragraphs>284</Paragraphs>
  <Slides>18</Slides>
  <Notes>0</Notes>
  <HiddenSlides>0</HiddenSlides>
  <MMClips>0</MMClips>
  <ScaleCrop>false</ScaleCrop>
  <HeadingPairs>
    <vt:vector size="4" baseType="variant">
      <vt:variant>
        <vt:lpstr>Tema</vt:lpstr>
      </vt:variant>
      <vt:variant>
        <vt:i4>1</vt:i4>
      </vt:variant>
      <vt:variant>
        <vt:lpstr>Slayt Başlıkları</vt:lpstr>
      </vt:variant>
      <vt:variant>
        <vt:i4>18</vt:i4>
      </vt:variant>
    </vt:vector>
  </HeadingPairs>
  <TitlesOfParts>
    <vt:vector size="19" baseType="lpstr">
      <vt:lpstr>İyon</vt:lpstr>
      <vt:lpstr>Slayt 1</vt:lpstr>
      <vt:lpstr>Slayt 2</vt:lpstr>
      <vt:lpstr>Slayt 3</vt:lpstr>
      <vt:lpstr>Slayt 4</vt:lpstr>
      <vt:lpstr>Slayt 5</vt:lpstr>
      <vt:lpstr>Slayt 6</vt:lpstr>
      <vt:lpstr>Slayt 7</vt:lpstr>
      <vt:lpstr>Slayt 8</vt:lpstr>
      <vt:lpstr>Slayt 9</vt:lpstr>
      <vt:lpstr>Slayt 10</vt:lpstr>
      <vt:lpstr>Slayt 11</vt:lpstr>
      <vt:lpstr>Slayt 12</vt:lpstr>
      <vt:lpstr>Slayt 13</vt:lpstr>
      <vt:lpstr>Slayt 14</vt:lpstr>
      <vt:lpstr>Slayt 15</vt:lpstr>
      <vt:lpstr>Slayt 16</vt:lpstr>
      <vt:lpstr>Slayt 17</vt:lpstr>
      <vt:lpstr>Slayt 18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2019 YILI  YGG SUNUMU  MEZUNLAR OFİSİ ve KARİYER GELİŞTİRME KOORDİNATÖRLÜĞÜ SÜRECİ  30/12/2019</dc:title>
  <dc:creator>Ali Engin DORUM</dc:creator>
  <cp:lastModifiedBy>PC</cp:lastModifiedBy>
  <cp:revision>98</cp:revision>
  <dcterms:created xsi:type="dcterms:W3CDTF">2020-01-20T10:44:30Z</dcterms:created>
  <dcterms:modified xsi:type="dcterms:W3CDTF">2024-05-02T15:00:08Z</dcterms:modified>
</cp:coreProperties>
</file>