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88" r:id="rId3"/>
    <p:sldId id="347" r:id="rId4"/>
    <p:sldId id="366" r:id="rId5"/>
    <p:sldId id="346" r:id="rId6"/>
    <p:sldId id="367" r:id="rId7"/>
    <p:sldId id="285" r:id="rId8"/>
    <p:sldId id="353" r:id="rId9"/>
    <p:sldId id="365" r:id="rId10"/>
    <p:sldId id="358" r:id="rId11"/>
    <p:sldId id="357" r:id="rId12"/>
    <p:sldId id="304" r:id="rId13"/>
    <p:sldId id="370" r:id="rId14"/>
    <p:sldId id="359" r:id="rId15"/>
    <p:sldId id="368" r:id="rId16"/>
    <p:sldId id="369" r:id="rId17"/>
    <p:sldId id="360" r:id="rId18"/>
    <p:sldId id="361" r:id="rId19"/>
    <p:sldId id="362" r:id="rId20"/>
    <p:sldId id="371" r:id="rId21"/>
    <p:sldId id="278" r:id="rId2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66"/>
            <p14:sldId id="346"/>
            <p14:sldId id="367"/>
            <p14:sldId id="285"/>
            <p14:sldId id="353"/>
            <p14:sldId id="365"/>
            <p14:sldId id="358"/>
            <p14:sldId id="357"/>
            <p14:sldId id="304"/>
            <p14:sldId id="370"/>
            <p14:sldId id="359"/>
            <p14:sldId id="368"/>
            <p14:sldId id="369"/>
            <p14:sldId id="360"/>
            <p14:sldId id="361"/>
            <p14:sldId id="362"/>
            <p14:sldId id="371"/>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D0D"/>
    <a:srgbClr val="0F2303"/>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2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21.05.2024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21.05.2024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21.05.2024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21.05.2024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21.05.2024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21.05.2024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21.05.2024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21.05.2024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21.05.2024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21.05.2024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21.05.2024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21.05.2024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21.05.2024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21.05.2024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21.05.2024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21.05.2024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21.05.2024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21.05.2024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21.05.2024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195484" y="5512332"/>
            <a:ext cx="3104708" cy="430887"/>
          </a:xfrm>
          <a:prstGeom prst="rect">
            <a:avLst/>
          </a:prstGeom>
          <a:noFill/>
        </p:spPr>
        <p:txBody>
          <a:bodyPr wrap="square" rtlCol="0">
            <a:spAutoFit/>
          </a:bodyPr>
          <a:lstStyle/>
          <a:p>
            <a:r>
              <a:rPr lang="tr-TR" sz="2200" b="1" dirty="0">
                <a:solidFill>
                  <a:schemeClr val="accent5">
                    <a:lumMod val="50000"/>
                  </a:schemeClr>
                </a:solidFill>
              </a:rPr>
              <a:t>TURİZM İŞLETMECİLİĞİ</a:t>
            </a: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a:ln w="0"/>
                <a:solidFill>
                  <a:schemeClr val="tx2">
                    <a:lumMod val="50000"/>
                  </a:schemeClr>
                </a:solidFill>
                <a:effectLst>
                  <a:innerShdw blurRad="63500" dist="50800" dir="13500000">
                    <a:srgbClr val="000000">
                      <a:alpha val="50000"/>
                    </a:srgbClr>
                  </a:innerShdw>
                </a:effectLst>
                <a:latin typeface="Calibri"/>
                <a:ea typeface="+mj-ea"/>
                <a:cs typeface="Calibri"/>
              </a:rPr>
              <a:t> 2023 </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a:extLst>
              <a:ext uri="{FF2B5EF4-FFF2-40B4-BE49-F238E27FC236}">
                <a16:creationId xmlns:a16="http://schemas.microsoft.com/office/drawing/2014/main" id="{93ED822F-C413-2E2E-AA28-96F09A91E053}"/>
              </a:ext>
            </a:extLst>
          </p:cNvPr>
          <p:cNvSpPr>
            <a:spLocks noGrp="1"/>
          </p:cNvSpPr>
          <p:nvPr>
            <p:ph idx="1"/>
          </p:nvPr>
        </p:nvSpPr>
        <p:spPr>
          <a:xfrm>
            <a:off x="827699" y="2706129"/>
            <a:ext cx="7451327" cy="2669060"/>
          </a:xfrm>
        </p:spPr>
        <p:txBody>
          <a:bodyPr>
            <a:normAutofit fontScale="40000" lnSpcReduction="20000"/>
          </a:bodyPr>
          <a:lstStyle/>
          <a:p>
            <a:pPr>
              <a:lnSpc>
                <a:spcPct val="150000"/>
              </a:lnSpc>
            </a:pPr>
            <a:r>
              <a:rPr lang="tr-TR" sz="4000" b="1" dirty="0">
                <a:solidFill>
                  <a:srgbClr val="0F2303"/>
                </a:solidFill>
                <a:latin typeface="+mn-lt"/>
              </a:rPr>
              <a:t>Birimimize şikayet sistemi üzerinden gelen öneri şikayet bulunmamaktadır.</a:t>
            </a:r>
          </a:p>
          <a:p>
            <a:pPr>
              <a:lnSpc>
                <a:spcPct val="150000"/>
              </a:lnSpc>
            </a:pPr>
            <a:endParaRPr lang="tr-TR" sz="4000" b="1" dirty="0">
              <a:solidFill>
                <a:srgbClr val="0F2303"/>
              </a:solidFill>
              <a:latin typeface="+mn-lt"/>
            </a:endParaRPr>
          </a:p>
          <a:p>
            <a:pPr>
              <a:lnSpc>
                <a:spcPct val="150000"/>
              </a:lnSpc>
            </a:pPr>
            <a:endParaRPr lang="tr-TR" sz="4000" b="1" dirty="0">
              <a:solidFill>
                <a:srgbClr val="0F2303"/>
              </a:solidFill>
              <a:latin typeface="+mn-lt"/>
            </a:endParaRPr>
          </a:p>
          <a:p>
            <a:pPr>
              <a:lnSpc>
                <a:spcPct val="150000"/>
              </a:lnSpc>
            </a:pPr>
            <a:r>
              <a:rPr lang="tr-TR" sz="4000" b="1" dirty="0">
                <a:solidFill>
                  <a:srgbClr val="0F2303"/>
                </a:solidFill>
                <a:latin typeface="+mn-lt"/>
              </a:rPr>
              <a:t>Anketlere gelen yorumlar neticesinde ilgili </a:t>
            </a:r>
            <a:r>
              <a:rPr lang="tr-TR" sz="4000" b="1" dirty="0" err="1">
                <a:solidFill>
                  <a:srgbClr val="0F2303"/>
                </a:solidFill>
                <a:latin typeface="+mn-lt"/>
              </a:rPr>
              <a:t>AAP’ler</a:t>
            </a:r>
            <a:r>
              <a:rPr lang="tr-TR" sz="4000" b="1" dirty="0">
                <a:solidFill>
                  <a:srgbClr val="0F2303"/>
                </a:solidFill>
                <a:latin typeface="+mn-lt"/>
              </a:rPr>
              <a:t> yerine getirilmiştir.</a:t>
            </a:r>
          </a:p>
          <a:p>
            <a:endParaRPr lang="tr-TR" dirty="0"/>
          </a:p>
        </p:txBody>
      </p:sp>
    </p:spTree>
    <p:extLst>
      <p:ext uri="{BB962C8B-B14F-4D97-AF65-F5344CB8AC3E}">
        <p14:creationId xmlns:p14="http://schemas.microsoft.com/office/powerpoint/2010/main" val="3805939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5807677" y="1172599"/>
            <a:ext cx="3138616" cy="1323439"/>
          </a:xfrm>
          <a:prstGeom prst="rect">
            <a:avLst/>
          </a:prstGeom>
          <a:noFill/>
        </p:spPr>
        <p:txBody>
          <a:bodyPr wrap="square" lIns="91440" tIns="45720" rIns="91440" bIns="45720" rtlCol="0" anchor="t">
            <a:spAutoFit/>
          </a:bodyPr>
          <a:lstStyle/>
          <a:p>
            <a:pPr algn="ctr"/>
            <a:r>
              <a:rPr lang="tr-TR" sz="20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2" name="Resim 1">
            <a:extLst>
              <a:ext uri="{FF2B5EF4-FFF2-40B4-BE49-F238E27FC236}">
                <a16:creationId xmlns:a16="http://schemas.microsoft.com/office/drawing/2014/main" id="{5F09813D-0706-B0D1-CCDF-0923BB15D787}"/>
              </a:ext>
            </a:extLst>
          </p:cNvPr>
          <p:cNvPicPr>
            <a:picLocks noChangeAspect="1"/>
          </p:cNvPicPr>
          <p:nvPr/>
        </p:nvPicPr>
        <p:blipFill rotWithShape="1">
          <a:blip r:embed="rId2"/>
          <a:srcRect r="6133"/>
          <a:stretch/>
        </p:blipFill>
        <p:spPr>
          <a:xfrm>
            <a:off x="0" y="210065"/>
            <a:ext cx="5807678" cy="6437869"/>
          </a:xfrm>
          <a:prstGeom prst="rect">
            <a:avLst/>
          </a:prstGeom>
        </p:spPr>
      </p:pic>
      <p:sp>
        <p:nvSpPr>
          <p:cNvPr id="4" name="Metin kutusu 3">
            <a:extLst>
              <a:ext uri="{FF2B5EF4-FFF2-40B4-BE49-F238E27FC236}">
                <a16:creationId xmlns:a16="http://schemas.microsoft.com/office/drawing/2014/main" id="{C11F1E3C-EDD6-E78F-0D42-40D21EA578A9}"/>
              </a:ext>
            </a:extLst>
          </p:cNvPr>
          <p:cNvSpPr txBox="1"/>
          <p:nvPr/>
        </p:nvSpPr>
        <p:spPr>
          <a:xfrm>
            <a:off x="5807676" y="2796852"/>
            <a:ext cx="3336323"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1F0620"/>
                </a:solidFill>
                <a:effectLst/>
                <a:uLnTx/>
                <a:uFillTx/>
                <a:latin typeface="Calibri" panose="020F0502020204030204"/>
                <a:ea typeface="+mn-ea"/>
                <a:cs typeface="+mn-cs"/>
              </a:rPr>
              <a:t>Turizm</a:t>
            </a:r>
            <a:r>
              <a:rPr kumimoji="0" lang="en-US" sz="16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1F0620"/>
                </a:solidFill>
                <a:effectLst/>
                <a:uLnTx/>
                <a:uFillTx/>
                <a:latin typeface="Calibri" panose="020F0502020204030204"/>
                <a:ea typeface="+mn-ea"/>
                <a:cs typeface="+mn-cs"/>
              </a:rPr>
              <a:t>İşletmeciliği</a:t>
            </a:r>
            <a:r>
              <a:rPr kumimoji="0" lang="en-US" sz="16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TR" sz="1600" b="0" i="0" u="none" strike="noStrike" kern="1200" cap="none" spc="0" normalizeH="0" baseline="0" noProof="0" dirty="0">
                <a:ln>
                  <a:noFill/>
                </a:ln>
                <a:solidFill>
                  <a:srgbClr val="1F0620"/>
                </a:solidFill>
                <a:effectLst/>
                <a:uLnTx/>
                <a:uFillTx/>
                <a:latin typeface="Calibri" panose="020F0502020204030204"/>
                <a:ea typeface="+mn-ea"/>
                <a:cs typeface="+mn-cs"/>
              </a:rPr>
              <a:t>iç denetim KYS puanı %9</a:t>
            </a:r>
            <a:r>
              <a:rPr lang="tr-TR" sz="1600" dirty="0">
                <a:solidFill>
                  <a:srgbClr val="1F0620"/>
                </a:solidFill>
                <a:latin typeface="Calibri" panose="020F0502020204030204"/>
              </a:rPr>
              <a:t>9</a:t>
            </a:r>
            <a:r>
              <a:rPr kumimoji="0" lang="en-US" sz="1600" b="0" i="0" u="none" strike="noStrike" kern="1200" cap="none" spc="0" normalizeH="0" baseline="0" noProof="0" dirty="0">
                <a:ln>
                  <a:noFill/>
                </a:ln>
                <a:solidFill>
                  <a:srgbClr val="1F0620"/>
                </a:solidFill>
                <a:effectLst/>
                <a:uLnTx/>
                <a:uFillTx/>
                <a:latin typeface="Calibri" panose="020F0502020204030204"/>
                <a:ea typeface="+mn-ea"/>
                <a:cs typeface="+mn-cs"/>
              </a:rPr>
              <a:t>’d</a:t>
            </a:r>
            <a:r>
              <a:rPr kumimoji="0" lang="tr-TR" sz="1600" b="0" i="0" u="none" strike="noStrike" kern="1200" cap="none" spc="0" normalizeH="0" baseline="0" noProof="0" dirty="0">
                <a:ln>
                  <a:noFill/>
                </a:ln>
                <a:solidFill>
                  <a:srgbClr val="1F0620"/>
                </a:solidFill>
                <a:effectLst/>
                <a:uLnTx/>
                <a:uFillTx/>
                <a:latin typeface="Calibri" panose="020F0502020204030204"/>
                <a:ea typeface="+mn-ea"/>
                <a:cs typeface="+mn-cs"/>
              </a:rPr>
              <a:t>u</a:t>
            </a:r>
            <a:r>
              <a:rPr kumimoji="0" lang="en-US" sz="1600" b="0" i="0" u="none" strike="noStrike" kern="1200" cap="none" spc="0" normalizeH="0" baseline="0" noProof="0" dirty="0">
                <a:ln>
                  <a:noFill/>
                </a:ln>
                <a:solidFill>
                  <a:srgbClr val="1F0620"/>
                </a:solidFill>
                <a:effectLst/>
                <a:uLnTx/>
                <a:uFillTx/>
                <a:latin typeface="Calibri" panose="020F0502020204030204"/>
                <a:ea typeface="+mn-ea"/>
                <a:cs typeface="+mn-cs"/>
              </a:rPr>
              <a:t>r</a:t>
            </a:r>
            <a:r>
              <a:rPr kumimoji="0" lang="en-TR" sz="1600" b="0" i="0" u="none" strike="noStrike" kern="1200" cap="none" spc="0" normalizeH="0" baseline="0" noProof="0" dirty="0">
                <a:ln>
                  <a:noFill/>
                </a:ln>
                <a:solidFill>
                  <a:srgbClr val="1F0620"/>
                </a:solidFill>
                <a:effectLst/>
                <a:uLnTx/>
                <a:uFillTx/>
                <a:latin typeface="Calibri" panose="020F0502020204030204"/>
                <a:ea typeface="+mn-ea"/>
                <a:cs typeface="+mn-cs"/>
              </a:rPr>
              <a:t>. İç denet</a:t>
            </a:r>
            <a:r>
              <a:rPr kumimoji="0" lang="en-US" sz="1600" b="0" i="0" u="none" strike="noStrike" kern="1200" cap="none" spc="0" normalizeH="0" baseline="0" noProof="0" dirty="0">
                <a:ln>
                  <a:noFill/>
                </a:ln>
                <a:solidFill>
                  <a:srgbClr val="1F0620"/>
                </a:solidFill>
                <a:effectLst/>
                <a:uLnTx/>
                <a:uFillTx/>
                <a:latin typeface="Calibri" panose="020F0502020204030204"/>
                <a:ea typeface="+mn-ea"/>
                <a:cs typeface="+mn-cs"/>
              </a:rPr>
              <a:t>ç</a:t>
            </a:r>
            <a:r>
              <a:rPr kumimoji="0" lang="en-TR" sz="1600" b="0" i="0" u="none" strike="noStrike" kern="1200" cap="none" spc="0" normalizeH="0" baseline="0" noProof="0" dirty="0">
                <a:ln>
                  <a:noFill/>
                </a:ln>
                <a:solidFill>
                  <a:srgbClr val="1F0620"/>
                </a:solidFill>
                <a:effectLst/>
                <a:uLnTx/>
                <a:uFillTx/>
                <a:latin typeface="Calibri" panose="020F0502020204030204"/>
                <a:ea typeface="+mn-ea"/>
                <a:cs typeface="+mn-cs"/>
              </a:rPr>
              <a:t>i</a:t>
            </a:r>
            <a:r>
              <a:rPr kumimoji="0" lang="en-US" sz="1600" b="0" i="0" u="none" strike="noStrike" kern="1200" cap="none" spc="0" normalizeH="0" baseline="0" noProof="0" dirty="0" err="1">
                <a:ln>
                  <a:noFill/>
                </a:ln>
                <a:solidFill>
                  <a:srgbClr val="1F0620"/>
                </a:solidFill>
                <a:effectLst/>
                <a:uLnTx/>
                <a:uFillTx/>
                <a:latin typeface="Calibri" panose="020F0502020204030204"/>
                <a:ea typeface="+mn-ea"/>
                <a:cs typeface="+mn-cs"/>
              </a:rPr>
              <a:t>lerin</a:t>
            </a:r>
            <a:r>
              <a:rPr kumimoji="0" lang="en-US" sz="16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1F0620"/>
                </a:solidFill>
                <a:effectLst/>
                <a:uLnTx/>
                <a:uFillTx/>
                <a:latin typeface="Calibri" panose="020F0502020204030204"/>
                <a:ea typeface="+mn-ea"/>
                <a:cs typeface="+mn-cs"/>
              </a:rPr>
              <a:t>değerlendirmeleri</a:t>
            </a:r>
            <a:r>
              <a:rPr kumimoji="0" lang="en-US" sz="16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1F0620"/>
                </a:solidFill>
                <a:effectLst/>
                <a:uLnTx/>
                <a:uFillTx/>
                <a:latin typeface="Calibri" panose="020F0502020204030204"/>
                <a:ea typeface="+mn-ea"/>
                <a:cs typeface="+mn-cs"/>
              </a:rPr>
              <a:t>doğrultusunda</a:t>
            </a:r>
            <a:r>
              <a:rPr kumimoji="0" lang="en-US" sz="16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1F0620"/>
                </a:solidFill>
                <a:effectLst/>
                <a:uLnTx/>
                <a:uFillTx/>
                <a:latin typeface="Calibri" panose="020F0502020204030204"/>
                <a:ea typeface="+mn-ea"/>
                <a:cs typeface="+mn-cs"/>
              </a:rPr>
              <a:t>kalite</a:t>
            </a:r>
            <a:r>
              <a:rPr kumimoji="0" lang="en-US" sz="16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1F0620"/>
                </a:solidFill>
                <a:effectLst/>
                <a:uLnTx/>
                <a:uFillTx/>
                <a:latin typeface="Calibri" panose="020F0502020204030204"/>
                <a:ea typeface="+mn-ea"/>
                <a:cs typeface="+mn-cs"/>
              </a:rPr>
              <a:t>sürecine</a:t>
            </a:r>
            <a:r>
              <a:rPr kumimoji="0" lang="en-US" sz="16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1F0620"/>
                </a:solidFill>
                <a:effectLst/>
                <a:uLnTx/>
                <a:uFillTx/>
                <a:latin typeface="Calibri" panose="020F0502020204030204"/>
                <a:ea typeface="+mn-ea"/>
                <a:cs typeface="+mn-cs"/>
              </a:rPr>
              <a:t>ilişkin</a:t>
            </a:r>
            <a:r>
              <a:rPr kumimoji="0" lang="en-US" sz="1600" b="0" i="0" u="none" strike="noStrike" kern="1200" cap="none" spc="0" normalizeH="0" baseline="0" noProof="0" dirty="0">
                <a:ln>
                  <a:noFill/>
                </a:ln>
                <a:solidFill>
                  <a:srgbClr val="1F0620"/>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1F0620"/>
                </a:solidFill>
                <a:effectLst/>
                <a:uLnTx/>
                <a:uFillTx/>
                <a:latin typeface="Calibri" panose="020F0502020204030204"/>
                <a:ea typeface="+mn-ea"/>
                <a:cs typeface="+mn-cs"/>
              </a:rPr>
              <a:t>iyileştirmeler</a:t>
            </a:r>
            <a:r>
              <a:rPr kumimoji="0" lang="en-TR" sz="1600" b="0" i="0" u="none" strike="noStrike" kern="1200" cap="none" spc="0" normalizeH="0" baseline="0" noProof="0" dirty="0">
                <a:ln>
                  <a:noFill/>
                </a:ln>
                <a:solidFill>
                  <a:srgbClr val="1F0620"/>
                </a:solidFill>
                <a:effectLst/>
                <a:uLnTx/>
                <a:uFillTx/>
                <a:latin typeface="Calibri" panose="020F0502020204030204"/>
                <a:ea typeface="+mn-ea"/>
                <a:cs typeface="+mn-cs"/>
              </a:rPr>
              <a:t> ve düzenlemeler </a:t>
            </a:r>
          </a:p>
        </p:txBody>
      </p:sp>
    </p:spTree>
    <p:extLst>
      <p:ext uri="{BB962C8B-B14F-4D97-AF65-F5344CB8AC3E}">
        <p14:creationId xmlns:p14="http://schemas.microsoft.com/office/powerpoint/2010/main" val="1346354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descr="metin, ekran görüntüsü, yazı tipi, tasarım içeren bir resim&#10;&#10;Açıklama otomatik olarak oluşturuldu">
            <a:extLst>
              <a:ext uri="{FF2B5EF4-FFF2-40B4-BE49-F238E27FC236}">
                <a16:creationId xmlns:a16="http://schemas.microsoft.com/office/drawing/2014/main" id="{69F9719E-A91A-AD00-043D-8587F7697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6578"/>
            <a:ext cx="3346895" cy="3662614"/>
          </a:xfrm>
          <a:prstGeom prst="rect">
            <a:avLst/>
          </a:prstGeom>
        </p:spPr>
      </p:pic>
      <p:pic>
        <p:nvPicPr>
          <p:cNvPr id="5" name="Resim 4" descr="kişi, şahıs, insan yüzü, duvar, gülümsemek, gülüş içeren bir resim&#10;&#10;Açıklama otomatik olarak oluşturuldu">
            <a:extLst>
              <a:ext uri="{FF2B5EF4-FFF2-40B4-BE49-F238E27FC236}">
                <a16:creationId xmlns:a16="http://schemas.microsoft.com/office/drawing/2014/main" id="{4CFA6DEC-24FE-D41D-C8F1-1A84D61289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6462" y="3007007"/>
            <a:ext cx="3346895" cy="3537757"/>
          </a:xfrm>
          <a:prstGeom prst="rect">
            <a:avLst/>
          </a:prstGeom>
        </p:spPr>
      </p:pic>
      <p:pic>
        <p:nvPicPr>
          <p:cNvPr id="67" name="Resim 66" descr="metin, insan yüzü, giyim, ekran görüntüsü içeren bir resim&#10;&#10;Açıklama otomatik olarak oluşturuldu">
            <a:extLst>
              <a:ext uri="{FF2B5EF4-FFF2-40B4-BE49-F238E27FC236}">
                <a16:creationId xmlns:a16="http://schemas.microsoft.com/office/drawing/2014/main" id="{3D8578D4-D970-EADA-C609-67DD22AE80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3357" y="1596578"/>
            <a:ext cx="2910643" cy="3662614"/>
          </a:xfrm>
          <a:prstGeom prst="rect">
            <a:avLst/>
          </a:prstGeom>
        </p:spPr>
      </p:pic>
    </p:spTree>
    <p:extLst>
      <p:ext uri="{BB962C8B-B14F-4D97-AF65-F5344CB8AC3E}">
        <p14:creationId xmlns:p14="http://schemas.microsoft.com/office/powerpoint/2010/main" val="2309275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descr="iç mekan, giyim, insanlar, kişi, şahıs içeren bir resim&#10;&#10;Açıklama otomatik olarak oluşturuldu">
            <a:extLst>
              <a:ext uri="{FF2B5EF4-FFF2-40B4-BE49-F238E27FC236}">
                <a16:creationId xmlns:a16="http://schemas.microsoft.com/office/drawing/2014/main" id="{ACAC8F6E-60B7-DE5C-7F1D-062865CBA1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28168"/>
            <a:ext cx="3084742" cy="3719205"/>
          </a:xfrm>
          <a:prstGeom prst="rect">
            <a:avLst/>
          </a:prstGeom>
        </p:spPr>
      </p:pic>
      <p:pic>
        <p:nvPicPr>
          <p:cNvPr id="69" name="Resim 68" descr="giyim, kişi, şahıs, insan yüzü, duvar içeren bir resim&#10;&#10;Açıklama otomatik olarak oluşturuldu">
            <a:extLst>
              <a:ext uri="{FF2B5EF4-FFF2-40B4-BE49-F238E27FC236}">
                <a16:creationId xmlns:a16="http://schemas.microsoft.com/office/drawing/2014/main" id="{7D83A5C4-AF8B-7012-E8EC-6E46EF63F5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5118" y="2538322"/>
            <a:ext cx="3095119" cy="3998401"/>
          </a:xfrm>
          <a:prstGeom prst="rect">
            <a:avLst/>
          </a:prstGeom>
        </p:spPr>
      </p:pic>
      <p:pic>
        <p:nvPicPr>
          <p:cNvPr id="73" name="Resim 72" descr="metin, insan yüzü, ekran görüntüsü, kişi, şahıs içeren bir resim&#10;&#10;Açıklama otomatik olarak oluşturuldu">
            <a:extLst>
              <a:ext uri="{FF2B5EF4-FFF2-40B4-BE49-F238E27FC236}">
                <a16:creationId xmlns:a16="http://schemas.microsoft.com/office/drawing/2014/main" id="{6AE1FC29-C930-5ECC-10CD-9122ECE0F30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0238" y="1404600"/>
            <a:ext cx="2953762" cy="3719205"/>
          </a:xfrm>
          <a:prstGeom prst="rect">
            <a:avLst/>
          </a:prstGeom>
        </p:spPr>
      </p:pic>
    </p:spTree>
    <p:extLst>
      <p:ext uri="{BB962C8B-B14F-4D97-AF65-F5344CB8AC3E}">
        <p14:creationId xmlns:p14="http://schemas.microsoft.com/office/powerpoint/2010/main" val="394308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descr="metin, ekran görüntüsü, yazı tipi, doküman, belge içeren bir resim&#10;&#10;Açıklama otomatik olarak oluşturuldu">
            <a:extLst>
              <a:ext uri="{FF2B5EF4-FFF2-40B4-BE49-F238E27FC236}">
                <a16:creationId xmlns:a16="http://schemas.microsoft.com/office/drawing/2014/main" id="{50149E49-BB89-9F6B-00DC-440653DDC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66" y="1874856"/>
            <a:ext cx="3711807" cy="3988460"/>
          </a:xfrm>
          <a:prstGeom prst="rect">
            <a:avLst/>
          </a:prstGeom>
        </p:spPr>
      </p:pic>
      <p:pic>
        <p:nvPicPr>
          <p:cNvPr id="5" name="Resim 4" descr="metin, ekran görüntüsü, yazı tipi, doküman, belge içeren bir resim&#10;&#10;Açıklama otomatik olarak oluşturuldu">
            <a:extLst>
              <a:ext uri="{FF2B5EF4-FFF2-40B4-BE49-F238E27FC236}">
                <a16:creationId xmlns:a16="http://schemas.microsoft.com/office/drawing/2014/main" id="{E8EC1A8E-4E3E-9930-F681-93F7A01C35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7581" y="1821951"/>
            <a:ext cx="4231453" cy="4094270"/>
          </a:xfrm>
          <a:prstGeom prst="rect">
            <a:avLst/>
          </a:prstGeom>
        </p:spPr>
      </p:pic>
    </p:spTree>
    <p:extLst>
      <p:ext uri="{BB962C8B-B14F-4D97-AF65-F5344CB8AC3E}">
        <p14:creationId xmlns:p14="http://schemas.microsoft.com/office/powerpoint/2010/main" val="2179233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descr="metin, ekran görüntüsü, yazı tipi, sayı, numara içeren bir resim&#10;&#10;Açıklama otomatik olarak oluşturuldu">
            <a:extLst>
              <a:ext uri="{FF2B5EF4-FFF2-40B4-BE49-F238E27FC236}">
                <a16:creationId xmlns:a16="http://schemas.microsoft.com/office/drawing/2014/main" id="{FF3C404A-2539-58B4-2A11-F689877818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92" y="1517668"/>
            <a:ext cx="4199511" cy="4833925"/>
          </a:xfrm>
          <a:prstGeom prst="rect">
            <a:avLst/>
          </a:prstGeom>
        </p:spPr>
      </p:pic>
      <p:pic>
        <p:nvPicPr>
          <p:cNvPr id="67" name="Resim 66" descr="metin, ekran görüntüsü, yazı tipi, sayı, numara içeren bir resim&#10;&#10;Açıklama otomatik olarak oluşturuldu">
            <a:extLst>
              <a:ext uri="{FF2B5EF4-FFF2-40B4-BE49-F238E27FC236}">
                <a16:creationId xmlns:a16="http://schemas.microsoft.com/office/drawing/2014/main" id="{5832C130-1344-720A-1A18-8FEE91E6FE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499" y="1465281"/>
            <a:ext cx="3849407" cy="4886312"/>
          </a:xfrm>
          <a:prstGeom prst="rect">
            <a:avLst/>
          </a:prstGeom>
        </p:spPr>
      </p:pic>
    </p:spTree>
    <p:extLst>
      <p:ext uri="{BB962C8B-B14F-4D97-AF65-F5344CB8AC3E}">
        <p14:creationId xmlns:p14="http://schemas.microsoft.com/office/powerpoint/2010/main" val="879373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46066"/>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descr="metin, ekran görüntüsü, yazı tipi, mektup, harf içeren bir resim&#10;&#10;Açıklama otomatik olarak oluşturuldu">
            <a:extLst>
              <a:ext uri="{FF2B5EF4-FFF2-40B4-BE49-F238E27FC236}">
                <a16:creationId xmlns:a16="http://schemas.microsoft.com/office/drawing/2014/main" id="{54CD9A47-0229-CA65-5618-A13D4E90F0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676" y="1823634"/>
            <a:ext cx="6203091" cy="4291502"/>
          </a:xfrm>
          <a:prstGeom prst="rect">
            <a:avLst/>
          </a:prstGeom>
        </p:spPr>
      </p:pic>
    </p:spTree>
    <p:extLst>
      <p:ext uri="{BB962C8B-B14F-4D97-AF65-F5344CB8AC3E}">
        <p14:creationId xmlns:p14="http://schemas.microsoft.com/office/powerpoint/2010/main" val="4209707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descr="metin, ekran görüntüsü içeren bir resim&#10;&#10;Açıklama otomatik olarak oluşturuldu">
            <a:extLst>
              <a:ext uri="{FF2B5EF4-FFF2-40B4-BE49-F238E27FC236}">
                <a16:creationId xmlns:a16="http://schemas.microsoft.com/office/drawing/2014/main" id="{03416ACD-C46F-AC28-160F-6412E4F00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0389" y="1908194"/>
            <a:ext cx="6573795" cy="3705527"/>
          </a:xfrm>
          <a:prstGeom prst="rect">
            <a:avLst/>
          </a:prstGeom>
        </p:spPr>
      </p:pic>
    </p:spTree>
    <p:extLst>
      <p:ext uri="{BB962C8B-B14F-4D97-AF65-F5344CB8AC3E}">
        <p14:creationId xmlns:p14="http://schemas.microsoft.com/office/powerpoint/2010/main" val="2926320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descr="iç mekan, giyim, adam, insan, mobilya içeren bir resim&#10;&#10;Açıklama otomatik olarak oluşturuldu">
            <a:extLst>
              <a:ext uri="{FF2B5EF4-FFF2-40B4-BE49-F238E27FC236}">
                <a16:creationId xmlns:a16="http://schemas.microsoft.com/office/drawing/2014/main" id="{5017A406-D9A9-1100-2502-7996538CA5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71656"/>
            <a:ext cx="2829697" cy="3366356"/>
          </a:xfrm>
          <a:prstGeom prst="rect">
            <a:avLst/>
          </a:prstGeom>
        </p:spPr>
      </p:pic>
      <p:pic>
        <p:nvPicPr>
          <p:cNvPr id="5" name="Resim 4" descr="giyim, itfaiyeci, dış mekan, kişi, şahıs içeren bir resim&#10;&#10;Açıklama otomatik olarak oluşturuldu">
            <a:extLst>
              <a:ext uri="{FF2B5EF4-FFF2-40B4-BE49-F238E27FC236}">
                <a16:creationId xmlns:a16="http://schemas.microsoft.com/office/drawing/2014/main" id="{B64D6BAA-25AA-5CC1-6B63-63A345A351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6594" y="1671656"/>
            <a:ext cx="3027405" cy="3366356"/>
          </a:xfrm>
          <a:prstGeom prst="rect">
            <a:avLst/>
          </a:prstGeom>
        </p:spPr>
      </p:pic>
      <p:pic>
        <p:nvPicPr>
          <p:cNvPr id="67" name="Resim 66" descr="metin, insan yüzü, adam, insan, giyim içeren bir resim&#10;&#10;Açıklama otomatik olarak oluşturuldu">
            <a:extLst>
              <a:ext uri="{FF2B5EF4-FFF2-40B4-BE49-F238E27FC236}">
                <a16:creationId xmlns:a16="http://schemas.microsoft.com/office/drawing/2014/main" id="{59B4F077-9A06-6493-A246-578A0438B6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9697" y="2510707"/>
            <a:ext cx="3286897" cy="4210638"/>
          </a:xfrm>
          <a:prstGeom prst="rect">
            <a:avLst/>
          </a:prstGeom>
        </p:spPr>
      </p:pic>
    </p:spTree>
    <p:extLst>
      <p:ext uri="{BB962C8B-B14F-4D97-AF65-F5344CB8AC3E}">
        <p14:creationId xmlns:p14="http://schemas.microsoft.com/office/powerpoint/2010/main" val="2544252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o 1">
            <a:extLst>
              <a:ext uri="{FF2B5EF4-FFF2-40B4-BE49-F238E27FC236}">
                <a16:creationId xmlns:a16="http://schemas.microsoft.com/office/drawing/2014/main" id="{A3600940-21EB-C13B-290B-7DA198DA44F3}"/>
              </a:ext>
            </a:extLst>
          </p:cNvPr>
          <p:cNvGraphicFramePr>
            <a:graphicFrameLocks noGrp="1"/>
          </p:cNvGraphicFramePr>
          <p:nvPr>
            <p:extLst>
              <p:ext uri="{D42A27DB-BD31-4B8C-83A1-F6EECF244321}">
                <p14:modId xmlns:p14="http://schemas.microsoft.com/office/powerpoint/2010/main" val="3035553470"/>
              </p:ext>
            </p:extLst>
          </p:nvPr>
        </p:nvGraphicFramePr>
        <p:xfrm>
          <a:off x="1532238" y="1407159"/>
          <a:ext cx="6087762" cy="4150502"/>
        </p:xfrm>
        <a:graphic>
          <a:graphicData uri="http://schemas.openxmlformats.org/drawingml/2006/table">
            <a:tbl>
              <a:tblPr firstRow="1" bandRow="1">
                <a:tableStyleId>{5C22544A-7EE6-4342-B048-85BDC9FD1C3A}</a:tableStyleId>
              </a:tblPr>
              <a:tblGrid>
                <a:gridCol w="3039762">
                  <a:extLst>
                    <a:ext uri="{9D8B030D-6E8A-4147-A177-3AD203B41FA5}">
                      <a16:colId xmlns:a16="http://schemas.microsoft.com/office/drawing/2014/main" val="4178097350"/>
                    </a:ext>
                  </a:extLst>
                </a:gridCol>
                <a:gridCol w="3048000">
                  <a:extLst>
                    <a:ext uri="{9D8B030D-6E8A-4147-A177-3AD203B41FA5}">
                      <a16:colId xmlns:a16="http://schemas.microsoft.com/office/drawing/2014/main" val="4126314231"/>
                    </a:ext>
                  </a:extLst>
                </a:gridCol>
              </a:tblGrid>
              <a:tr h="194438">
                <a:tc gridSpan="2">
                  <a:txBody>
                    <a:bodyPr/>
                    <a:lstStyle/>
                    <a:p>
                      <a:r>
                        <a:rPr lang="tr-TR" dirty="0"/>
                        <a:t>Danışmanlar Kurulu</a:t>
                      </a:r>
                    </a:p>
                  </a:txBody>
                  <a:tcPr/>
                </a:tc>
                <a:tc hMerge="1">
                  <a:txBody>
                    <a:bodyPr/>
                    <a:lstStyle/>
                    <a:p>
                      <a:endParaRPr lang="tr-TR" dirty="0"/>
                    </a:p>
                  </a:txBody>
                  <a:tcPr/>
                </a:tc>
                <a:extLst>
                  <a:ext uri="{0D108BD9-81ED-4DB2-BD59-A6C34878D82A}">
                    <a16:rowId xmlns:a16="http://schemas.microsoft.com/office/drawing/2014/main" val="3487390855"/>
                  </a:ext>
                </a:extLst>
              </a:tr>
              <a:tr h="0">
                <a:tc>
                  <a:txBody>
                    <a:bodyPr/>
                    <a:lstStyle/>
                    <a:p>
                      <a:pPr fontAlgn="t"/>
                      <a:r>
                        <a:rPr lang="en-US" sz="1200" b="0" i="1" dirty="0" err="1">
                          <a:solidFill>
                            <a:srgbClr val="000000"/>
                          </a:solidFill>
                          <a:effectLst/>
                          <a:latin typeface="Lucida Sans Unicode" panose="020B0602030504020204" pitchFamily="34" charset="0"/>
                        </a:rPr>
                        <a:t>İlknur</a:t>
                      </a:r>
                      <a:r>
                        <a:rPr lang="en-US" sz="1200" b="0" i="1" dirty="0">
                          <a:solidFill>
                            <a:srgbClr val="000000"/>
                          </a:solidFill>
                          <a:effectLst/>
                          <a:latin typeface="Lucida Sans Unicode" panose="020B0602030504020204" pitchFamily="34" charset="0"/>
                        </a:rPr>
                        <a:t> SELÇUK KÖKER</a:t>
                      </a:r>
                      <a:endParaRPr lang="en-US" sz="1200" b="0" i="1" dirty="0">
                        <a:effectLst/>
                        <a:latin typeface="inherit"/>
                      </a:endParaRPr>
                    </a:p>
                  </a:txBody>
                  <a:tcPr marL="68580" marR="68580"/>
                </a:tc>
                <a:tc>
                  <a:txBody>
                    <a:bodyPr/>
                    <a:lstStyle/>
                    <a:p>
                      <a:pPr fontAlgn="t"/>
                      <a:r>
                        <a:rPr lang="de-DE" sz="1200" b="0" i="1" dirty="0">
                          <a:solidFill>
                            <a:srgbClr val="000000"/>
                          </a:solidFill>
                          <a:effectLst/>
                          <a:latin typeface="Lucida Sans Unicode" panose="020B0602030504020204" pitchFamily="34" charset="0"/>
                        </a:rPr>
                        <a:t>Antalya İl </a:t>
                      </a:r>
                      <a:r>
                        <a:rPr lang="de-DE" sz="1200" b="0" i="1" dirty="0" err="1">
                          <a:solidFill>
                            <a:srgbClr val="000000"/>
                          </a:solidFill>
                          <a:effectLst/>
                          <a:latin typeface="Lucida Sans Unicode" panose="020B0602030504020204" pitchFamily="34" charset="0"/>
                        </a:rPr>
                        <a:t>Kültür</a:t>
                      </a:r>
                      <a:r>
                        <a:rPr lang="de-DE" sz="1200" b="0" i="1" dirty="0">
                          <a:solidFill>
                            <a:srgbClr val="000000"/>
                          </a:solidFill>
                          <a:effectLst/>
                          <a:latin typeface="Lucida Sans Unicode" panose="020B0602030504020204" pitchFamily="34" charset="0"/>
                        </a:rPr>
                        <a:t> </a:t>
                      </a:r>
                      <a:r>
                        <a:rPr lang="de-DE" sz="1200" b="0" i="1" dirty="0" err="1">
                          <a:solidFill>
                            <a:srgbClr val="000000"/>
                          </a:solidFill>
                          <a:effectLst/>
                          <a:latin typeface="Lucida Sans Unicode" panose="020B0602030504020204" pitchFamily="34" charset="0"/>
                        </a:rPr>
                        <a:t>ve</a:t>
                      </a:r>
                      <a:r>
                        <a:rPr lang="de-DE" sz="1200" b="0" i="1" dirty="0">
                          <a:solidFill>
                            <a:srgbClr val="000000"/>
                          </a:solidFill>
                          <a:effectLst/>
                          <a:latin typeface="Lucida Sans Unicode" panose="020B0602030504020204" pitchFamily="34" charset="0"/>
                        </a:rPr>
                        <a:t> </a:t>
                      </a:r>
                      <a:r>
                        <a:rPr lang="de-DE" sz="1200" b="0" i="1" dirty="0" err="1">
                          <a:solidFill>
                            <a:srgbClr val="000000"/>
                          </a:solidFill>
                          <a:effectLst/>
                          <a:latin typeface="Lucida Sans Unicode" panose="020B0602030504020204" pitchFamily="34" charset="0"/>
                        </a:rPr>
                        <a:t>Turizm</a:t>
                      </a:r>
                      <a:r>
                        <a:rPr lang="de-DE" sz="1200" b="0" i="1" dirty="0">
                          <a:solidFill>
                            <a:srgbClr val="000000"/>
                          </a:solidFill>
                          <a:effectLst/>
                          <a:latin typeface="Lucida Sans Unicode" panose="020B0602030504020204" pitchFamily="34" charset="0"/>
                        </a:rPr>
                        <a:t> </a:t>
                      </a:r>
                      <a:r>
                        <a:rPr lang="de-DE" sz="1200" b="0" i="1" dirty="0" err="1">
                          <a:solidFill>
                            <a:srgbClr val="000000"/>
                          </a:solidFill>
                          <a:effectLst/>
                          <a:latin typeface="Lucida Sans Unicode" panose="020B0602030504020204" pitchFamily="34" charset="0"/>
                        </a:rPr>
                        <a:t>Müdür</a:t>
                      </a:r>
                      <a:r>
                        <a:rPr lang="de-DE" sz="1200" b="0" i="1" dirty="0">
                          <a:solidFill>
                            <a:srgbClr val="000000"/>
                          </a:solidFill>
                          <a:effectLst/>
                          <a:latin typeface="Lucida Sans Unicode" panose="020B0602030504020204" pitchFamily="34" charset="0"/>
                        </a:rPr>
                        <a:t> Yard.</a:t>
                      </a:r>
                      <a:endParaRPr lang="de-DE" sz="1200" b="0" i="1" dirty="0">
                        <a:effectLst/>
                        <a:latin typeface="inherit"/>
                      </a:endParaRPr>
                    </a:p>
                  </a:txBody>
                  <a:tcPr marL="68580" marR="68580"/>
                </a:tc>
                <a:extLst>
                  <a:ext uri="{0D108BD9-81ED-4DB2-BD59-A6C34878D82A}">
                    <a16:rowId xmlns:a16="http://schemas.microsoft.com/office/drawing/2014/main" val="776443306"/>
                  </a:ext>
                </a:extLst>
              </a:tr>
              <a:tr h="340267">
                <a:tc>
                  <a:txBody>
                    <a:bodyPr/>
                    <a:lstStyle/>
                    <a:p>
                      <a:pPr fontAlgn="t"/>
                      <a:r>
                        <a:rPr lang="en-US" sz="1200" b="0" i="1" dirty="0">
                          <a:solidFill>
                            <a:srgbClr val="000000"/>
                          </a:solidFill>
                          <a:effectLst/>
                          <a:latin typeface="Lucida Sans Unicode" panose="020B0602030504020204" pitchFamily="34" charset="0"/>
                        </a:rPr>
                        <a:t>ALİ KIZILDAĞ</a:t>
                      </a:r>
                      <a:endParaRPr lang="en-US" sz="1200" b="0" i="1" dirty="0">
                        <a:effectLst/>
                        <a:latin typeface="inherit"/>
                      </a:endParaRPr>
                    </a:p>
                  </a:txBody>
                  <a:tcPr marL="68580" marR="68580"/>
                </a:tc>
                <a:tc>
                  <a:txBody>
                    <a:bodyPr/>
                    <a:lstStyle/>
                    <a:p>
                      <a:pPr fontAlgn="t"/>
                      <a:r>
                        <a:rPr lang="en-US" sz="1200" b="0" i="1" dirty="0">
                          <a:solidFill>
                            <a:srgbClr val="000000"/>
                          </a:solidFill>
                          <a:effectLst/>
                          <a:latin typeface="Lucida Sans Unicode" panose="020B0602030504020204" pitchFamily="34" charset="0"/>
                        </a:rPr>
                        <a:t>Calista Hotel </a:t>
                      </a:r>
                      <a:r>
                        <a:rPr lang="en-US" sz="1200" b="0" i="1" dirty="0" err="1">
                          <a:solidFill>
                            <a:srgbClr val="000000"/>
                          </a:solidFill>
                          <a:effectLst/>
                          <a:latin typeface="Lucida Sans Unicode" panose="020B0602030504020204" pitchFamily="34" charset="0"/>
                        </a:rPr>
                        <a:t>Genel</a:t>
                      </a:r>
                      <a:r>
                        <a:rPr lang="en-US" sz="1200" b="0" i="1" dirty="0">
                          <a:solidFill>
                            <a:srgbClr val="000000"/>
                          </a:solidFill>
                          <a:effectLst/>
                          <a:latin typeface="Lucida Sans Unicode" panose="020B0602030504020204" pitchFamily="34" charset="0"/>
                        </a:rPr>
                        <a:t> </a:t>
                      </a:r>
                      <a:r>
                        <a:rPr lang="en-US" sz="1200" b="0" i="1" dirty="0" err="1">
                          <a:solidFill>
                            <a:srgbClr val="000000"/>
                          </a:solidFill>
                          <a:effectLst/>
                          <a:latin typeface="Lucida Sans Unicode" panose="020B0602030504020204" pitchFamily="34" charset="0"/>
                        </a:rPr>
                        <a:t>Müdürü</a:t>
                      </a:r>
                      <a:endParaRPr lang="en-US" sz="1200" b="0" i="1" dirty="0">
                        <a:effectLst/>
                        <a:latin typeface="inherit"/>
                      </a:endParaRPr>
                    </a:p>
                  </a:txBody>
                  <a:tcPr marL="68580" marR="68580"/>
                </a:tc>
                <a:extLst>
                  <a:ext uri="{0D108BD9-81ED-4DB2-BD59-A6C34878D82A}">
                    <a16:rowId xmlns:a16="http://schemas.microsoft.com/office/drawing/2014/main" val="1108963731"/>
                  </a:ext>
                </a:extLst>
              </a:tr>
              <a:tr h="340267">
                <a:tc>
                  <a:txBody>
                    <a:bodyPr/>
                    <a:lstStyle/>
                    <a:p>
                      <a:pPr fontAlgn="t"/>
                      <a:r>
                        <a:rPr lang="en-US" sz="1200" b="0" i="1" dirty="0" err="1">
                          <a:solidFill>
                            <a:srgbClr val="000000"/>
                          </a:solidFill>
                          <a:effectLst/>
                          <a:latin typeface="Lucida Sans Unicode" panose="020B0602030504020204" pitchFamily="34" charset="0"/>
                        </a:rPr>
                        <a:t>Yakup</a:t>
                      </a:r>
                      <a:r>
                        <a:rPr lang="en-US" sz="1200" b="0" i="1" dirty="0">
                          <a:solidFill>
                            <a:srgbClr val="000000"/>
                          </a:solidFill>
                          <a:effectLst/>
                          <a:latin typeface="Lucida Sans Unicode" panose="020B0602030504020204" pitchFamily="34" charset="0"/>
                        </a:rPr>
                        <a:t> AKSOY</a:t>
                      </a:r>
                      <a:endParaRPr lang="en-US" sz="1200" b="0" i="1" dirty="0">
                        <a:effectLst/>
                        <a:latin typeface="inherit"/>
                      </a:endParaRPr>
                    </a:p>
                  </a:txBody>
                  <a:tcPr marL="68580" marR="68580"/>
                </a:tc>
                <a:tc>
                  <a:txBody>
                    <a:bodyPr/>
                    <a:lstStyle/>
                    <a:p>
                      <a:pPr fontAlgn="t"/>
                      <a:r>
                        <a:rPr lang="de-DE" sz="1200" b="0" i="1" dirty="0">
                          <a:solidFill>
                            <a:srgbClr val="000000"/>
                          </a:solidFill>
                          <a:effectLst/>
                          <a:latin typeface="Lucida Sans Unicode" panose="020B0602030504020204" pitchFamily="34" charset="0"/>
                        </a:rPr>
                        <a:t>RIXOS Global </a:t>
                      </a:r>
                      <a:r>
                        <a:rPr lang="de-DE" sz="1200" b="0" i="1" dirty="0" err="1">
                          <a:solidFill>
                            <a:srgbClr val="000000"/>
                          </a:solidFill>
                          <a:effectLst/>
                          <a:latin typeface="Lucida Sans Unicode" panose="020B0602030504020204" pitchFamily="34" charset="0"/>
                        </a:rPr>
                        <a:t>Pazarlama</a:t>
                      </a:r>
                      <a:r>
                        <a:rPr lang="de-DE" sz="1200" b="0" i="1" dirty="0">
                          <a:solidFill>
                            <a:srgbClr val="000000"/>
                          </a:solidFill>
                          <a:effectLst/>
                          <a:latin typeface="Lucida Sans Unicode" panose="020B0602030504020204" pitchFamily="34" charset="0"/>
                        </a:rPr>
                        <a:t> </a:t>
                      </a:r>
                      <a:r>
                        <a:rPr lang="de-DE" sz="1200" b="0" i="1" dirty="0" err="1">
                          <a:solidFill>
                            <a:srgbClr val="000000"/>
                          </a:solidFill>
                          <a:effectLst/>
                          <a:latin typeface="Lucida Sans Unicode" panose="020B0602030504020204" pitchFamily="34" charset="0"/>
                        </a:rPr>
                        <a:t>ve</a:t>
                      </a:r>
                      <a:r>
                        <a:rPr lang="de-DE" sz="1200" b="0" i="1" dirty="0">
                          <a:solidFill>
                            <a:srgbClr val="000000"/>
                          </a:solidFill>
                          <a:effectLst/>
                          <a:latin typeface="Lucida Sans Unicode" panose="020B0602030504020204" pitchFamily="34" charset="0"/>
                        </a:rPr>
                        <a:t> </a:t>
                      </a:r>
                      <a:r>
                        <a:rPr lang="de-DE" sz="1200" b="0" i="1" dirty="0" err="1">
                          <a:solidFill>
                            <a:srgbClr val="000000"/>
                          </a:solidFill>
                          <a:effectLst/>
                          <a:latin typeface="Lucida Sans Unicode" panose="020B0602030504020204" pitchFamily="34" charset="0"/>
                        </a:rPr>
                        <a:t>Strateji</a:t>
                      </a:r>
                      <a:r>
                        <a:rPr lang="de-DE" sz="1200" b="0" i="1" dirty="0">
                          <a:solidFill>
                            <a:srgbClr val="000000"/>
                          </a:solidFill>
                          <a:effectLst/>
                          <a:latin typeface="Lucida Sans Unicode" panose="020B0602030504020204" pitchFamily="34" charset="0"/>
                        </a:rPr>
                        <a:t> </a:t>
                      </a:r>
                      <a:r>
                        <a:rPr lang="de-DE" sz="1200" b="0" i="1" dirty="0" err="1">
                          <a:solidFill>
                            <a:srgbClr val="000000"/>
                          </a:solidFill>
                          <a:effectLst/>
                          <a:latin typeface="Lucida Sans Unicode" panose="020B0602030504020204" pitchFamily="34" charset="0"/>
                        </a:rPr>
                        <a:t>Direktörü</a:t>
                      </a:r>
                      <a:endParaRPr lang="de-DE" sz="1200" b="0" i="1" dirty="0">
                        <a:effectLst/>
                        <a:latin typeface="inherit"/>
                      </a:endParaRPr>
                    </a:p>
                  </a:txBody>
                  <a:tcPr marL="68580" marR="68580"/>
                </a:tc>
                <a:extLst>
                  <a:ext uri="{0D108BD9-81ED-4DB2-BD59-A6C34878D82A}">
                    <a16:rowId xmlns:a16="http://schemas.microsoft.com/office/drawing/2014/main" val="1663217160"/>
                  </a:ext>
                </a:extLst>
              </a:tr>
              <a:tr h="340267">
                <a:tc>
                  <a:txBody>
                    <a:bodyPr/>
                    <a:lstStyle/>
                    <a:p>
                      <a:pPr fontAlgn="t"/>
                      <a:r>
                        <a:rPr lang="en-US" sz="1200" b="0" i="1">
                          <a:solidFill>
                            <a:srgbClr val="000000"/>
                          </a:solidFill>
                          <a:effectLst/>
                          <a:latin typeface="Lucida Sans Unicode" panose="020B0602030504020204" pitchFamily="34" charset="0"/>
                        </a:rPr>
                        <a:t>Aylin TAVAN GÖLPUNAR</a:t>
                      </a:r>
                      <a:endParaRPr lang="en-US" sz="1200" b="0" i="1">
                        <a:effectLst/>
                        <a:latin typeface="inherit"/>
                      </a:endParaRPr>
                    </a:p>
                  </a:txBody>
                  <a:tcPr marL="68580" marR="68580"/>
                </a:tc>
                <a:tc>
                  <a:txBody>
                    <a:bodyPr/>
                    <a:lstStyle/>
                    <a:p>
                      <a:pPr fontAlgn="t"/>
                      <a:r>
                        <a:rPr lang="de-DE" sz="1200" b="0" i="1" dirty="0">
                          <a:solidFill>
                            <a:srgbClr val="000000"/>
                          </a:solidFill>
                          <a:effectLst/>
                          <a:latin typeface="Lucida Sans Unicode" panose="020B0602030504020204" pitchFamily="34" charset="0"/>
                        </a:rPr>
                        <a:t>Fraport TAV </a:t>
                      </a:r>
                      <a:r>
                        <a:rPr lang="de-DE" sz="1200" b="0" i="1" dirty="0" err="1">
                          <a:solidFill>
                            <a:srgbClr val="000000"/>
                          </a:solidFill>
                          <a:effectLst/>
                          <a:latin typeface="Lucida Sans Unicode" panose="020B0602030504020204" pitchFamily="34" charset="0"/>
                        </a:rPr>
                        <a:t>Operasyon</a:t>
                      </a:r>
                      <a:r>
                        <a:rPr lang="de-DE" sz="1200" b="0" i="1" dirty="0">
                          <a:solidFill>
                            <a:srgbClr val="000000"/>
                          </a:solidFill>
                          <a:effectLst/>
                          <a:latin typeface="Lucida Sans Unicode" panose="020B0602030504020204" pitchFamily="34" charset="0"/>
                        </a:rPr>
                        <a:t> </a:t>
                      </a:r>
                      <a:r>
                        <a:rPr lang="de-DE" sz="1200" b="0" i="1" dirty="0" err="1">
                          <a:solidFill>
                            <a:srgbClr val="000000"/>
                          </a:solidFill>
                          <a:effectLst/>
                          <a:latin typeface="Lucida Sans Unicode" panose="020B0602030504020204" pitchFamily="34" charset="0"/>
                        </a:rPr>
                        <a:t>ve</a:t>
                      </a:r>
                      <a:r>
                        <a:rPr lang="de-DE" sz="1200" b="0" i="1" dirty="0">
                          <a:solidFill>
                            <a:srgbClr val="000000"/>
                          </a:solidFill>
                          <a:effectLst/>
                          <a:latin typeface="Lucida Sans Unicode" panose="020B0602030504020204" pitchFamily="34" charset="0"/>
                        </a:rPr>
                        <a:t> </a:t>
                      </a:r>
                      <a:r>
                        <a:rPr lang="de-DE" sz="1200" b="0" i="1" dirty="0" err="1">
                          <a:solidFill>
                            <a:srgbClr val="000000"/>
                          </a:solidFill>
                          <a:effectLst/>
                          <a:latin typeface="Lucida Sans Unicode" panose="020B0602030504020204" pitchFamily="34" charset="0"/>
                        </a:rPr>
                        <a:t>Güvenlik</a:t>
                      </a:r>
                      <a:r>
                        <a:rPr lang="de-DE" sz="1200" b="0" i="1" dirty="0">
                          <a:solidFill>
                            <a:srgbClr val="000000"/>
                          </a:solidFill>
                          <a:effectLst/>
                          <a:latin typeface="Lucida Sans Unicode" panose="020B0602030504020204" pitchFamily="34" charset="0"/>
                        </a:rPr>
                        <a:t> </a:t>
                      </a:r>
                      <a:r>
                        <a:rPr lang="de-DE" sz="1200" b="0" i="1" dirty="0" err="1">
                          <a:solidFill>
                            <a:srgbClr val="000000"/>
                          </a:solidFill>
                          <a:effectLst/>
                          <a:latin typeface="Lucida Sans Unicode" panose="020B0602030504020204" pitchFamily="34" charset="0"/>
                        </a:rPr>
                        <a:t>Direktörü</a:t>
                      </a:r>
                      <a:endParaRPr lang="de-DE" sz="1200" b="0" i="1" dirty="0">
                        <a:effectLst/>
                        <a:latin typeface="inherit"/>
                      </a:endParaRPr>
                    </a:p>
                  </a:txBody>
                  <a:tcPr marL="68580" marR="68580"/>
                </a:tc>
                <a:extLst>
                  <a:ext uri="{0D108BD9-81ED-4DB2-BD59-A6C34878D82A}">
                    <a16:rowId xmlns:a16="http://schemas.microsoft.com/office/drawing/2014/main" val="304215287"/>
                  </a:ext>
                </a:extLst>
              </a:tr>
              <a:tr h="340267">
                <a:tc>
                  <a:txBody>
                    <a:bodyPr/>
                    <a:lstStyle/>
                    <a:p>
                      <a:pPr fontAlgn="t"/>
                      <a:r>
                        <a:rPr lang="en-US" sz="1200" b="0" i="1">
                          <a:solidFill>
                            <a:srgbClr val="000000"/>
                          </a:solidFill>
                          <a:effectLst/>
                          <a:latin typeface="Lucida Sans Unicode" panose="020B0602030504020204" pitchFamily="34" charset="0"/>
                        </a:rPr>
                        <a:t>Necdet ALKANDEMİR</a:t>
                      </a:r>
                      <a:endParaRPr lang="en-US" sz="1200" b="0" i="1">
                        <a:effectLst/>
                        <a:latin typeface="inherit"/>
                      </a:endParaRPr>
                    </a:p>
                  </a:txBody>
                  <a:tcPr marL="68580" marR="68580"/>
                </a:tc>
                <a:tc>
                  <a:txBody>
                    <a:bodyPr/>
                    <a:lstStyle/>
                    <a:p>
                      <a:pPr fontAlgn="t"/>
                      <a:r>
                        <a:rPr lang="en-US" sz="1200" b="0" i="1" dirty="0">
                          <a:solidFill>
                            <a:srgbClr val="000000"/>
                          </a:solidFill>
                          <a:effectLst/>
                          <a:latin typeface="Lucida Sans Unicode" panose="020B0602030504020204" pitchFamily="34" charset="0"/>
                        </a:rPr>
                        <a:t>ANSİAD </a:t>
                      </a:r>
                      <a:r>
                        <a:rPr lang="en-US" sz="1200" b="0" i="1" dirty="0" err="1">
                          <a:solidFill>
                            <a:srgbClr val="000000"/>
                          </a:solidFill>
                          <a:effectLst/>
                          <a:latin typeface="Lucida Sans Unicode" panose="020B0602030504020204" pitchFamily="34" charset="0"/>
                        </a:rPr>
                        <a:t>Yönetim</a:t>
                      </a:r>
                      <a:r>
                        <a:rPr lang="en-US" sz="1200" b="0" i="1" dirty="0">
                          <a:solidFill>
                            <a:srgbClr val="000000"/>
                          </a:solidFill>
                          <a:effectLst/>
                          <a:latin typeface="Lucida Sans Unicode" panose="020B0602030504020204" pitchFamily="34" charset="0"/>
                        </a:rPr>
                        <a:t> </a:t>
                      </a:r>
                      <a:r>
                        <a:rPr lang="en-US" sz="1200" b="0" i="1" dirty="0" err="1">
                          <a:solidFill>
                            <a:srgbClr val="000000"/>
                          </a:solidFill>
                          <a:effectLst/>
                          <a:latin typeface="Lucida Sans Unicode" panose="020B0602030504020204" pitchFamily="34" charset="0"/>
                        </a:rPr>
                        <a:t>Kurulu</a:t>
                      </a:r>
                      <a:r>
                        <a:rPr lang="en-US" sz="1200" b="0" i="1" dirty="0">
                          <a:solidFill>
                            <a:srgbClr val="000000"/>
                          </a:solidFill>
                          <a:effectLst/>
                          <a:latin typeface="Lucida Sans Unicode" panose="020B0602030504020204" pitchFamily="34" charset="0"/>
                        </a:rPr>
                        <a:t> </a:t>
                      </a:r>
                      <a:r>
                        <a:rPr lang="en-US" sz="1200" b="0" i="1" dirty="0" err="1">
                          <a:solidFill>
                            <a:srgbClr val="000000"/>
                          </a:solidFill>
                          <a:effectLst/>
                          <a:latin typeface="Lucida Sans Unicode" panose="020B0602030504020204" pitchFamily="34" charset="0"/>
                        </a:rPr>
                        <a:t>Üyesi</a:t>
                      </a:r>
                      <a:endParaRPr lang="en-US" sz="1200" b="0" i="1" dirty="0">
                        <a:effectLst/>
                        <a:latin typeface="inherit"/>
                      </a:endParaRPr>
                    </a:p>
                  </a:txBody>
                  <a:tcPr marL="68580" marR="68580"/>
                </a:tc>
                <a:extLst>
                  <a:ext uri="{0D108BD9-81ED-4DB2-BD59-A6C34878D82A}">
                    <a16:rowId xmlns:a16="http://schemas.microsoft.com/office/drawing/2014/main" val="3730797336"/>
                  </a:ext>
                </a:extLst>
              </a:tr>
              <a:tr h="194438">
                <a:tc>
                  <a:txBody>
                    <a:bodyPr/>
                    <a:lstStyle/>
                    <a:p>
                      <a:pPr fontAlgn="t"/>
                      <a:r>
                        <a:rPr lang="en-US" sz="1200" b="0" i="1">
                          <a:solidFill>
                            <a:srgbClr val="000000"/>
                          </a:solidFill>
                          <a:effectLst/>
                          <a:latin typeface="Lucida Sans Unicode" panose="020B0602030504020204" pitchFamily="34" charset="0"/>
                        </a:rPr>
                        <a:t>Avni AKER</a:t>
                      </a:r>
                      <a:endParaRPr lang="en-US" sz="1200" b="0" i="1">
                        <a:effectLst/>
                        <a:latin typeface="inherit"/>
                      </a:endParaRPr>
                    </a:p>
                  </a:txBody>
                  <a:tcPr marL="68580" marR="68580"/>
                </a:tc>
                <a:tc>
                  <a:txBody>
                    <a:bodyPr/>
                    <a:lstStyle/>
                    <a:p>
                      <a:pPr fontAlgn="t"/>
                      <a:r>
                        <a:rPr lang="en-US" sz="1200" b="0" i="1" dirty="0" err="1">
                          <a:solidFill>
                            <a:srgbClr val="000000"/>
                          </a:solidFill>
                          <a:effectLst/>
                          <a:latin typeface="Lucida Sans Unicode" panose="020B0602030504020204" pitchFamily="34" charset="0"/>
                        </a:rPr>
                        <a:t>Eğitimci</a:t>
                      </a:r>
                      <a:r>
                        <a:rPr lang="en-US" sz="1200" b="0" i="1" dirty="0">
                          <a:solidFill>
                            <a:srgbClr val="000000"/>
                          </a:solidFill>
                          <a:effectLst/>
                          <a:latin typeface="Lucida Sans Unicode" panose="020B0602030504020204" pitchFamily="34" charset="0"/>
                        </a:rPr>
                        <a:t>, </a:t>
                      </a:r>
                      <a:r>
                        <a:rPr lang="en-US" sz="1200" b="0" i="1" dirty="0" err="1">
                          <a:solidFill>
                            <a:srgbClr val="000000"/>
                          </a:solidFill>
                          <a:effectLst/>
                          <a:latin typeface="Lucida Sans Unicode" panose="020B0602030504020204" pitchFamily="34" charset="0"/>
                        </a:rPr>
                        <a:t>Yazar</a:t>
                      </a:r>
                      <a:r>
                        <a:rPr lang="en-US" sz="1200" b="0" i="1" dirty="0">
                          <a:solidFill>
                            <a:srgbClr val="000000"/>
                          </a:solidFill>
                          <a:effectLst/>
                          <a:latin typeface="Lucida Sans Unicode" panose="020B0602030504020204" pitchFamily="34" charset="0"/>
                        </a:rPr>
                        <a:t>, </a:t>
                      </a:r>
                      <a:r>
                        <a:rPr lang="en-US" sz="1200" b="0" i="1" dirty="0" err="1">
                          <a:solidFill>
                            <a:srgbClr val="000000"/>
                          </a:solidFill>
                          <a:effectLst/>
                          <a:latin typeface="Lucida Sans Unicode" panose="020B0602030504020204" pitchFamily="34" charset="0"/>
                        </a:rPr>
                        <a:t>Yönetici</a:t>
                      </a:r>
                      <a:endParaRPr lang="en-US" sz="1200" b="0" i="1" dirty="0">
                        <a:effectLst/>
                        <a:latin typeface="inherit"/>
                      </a:endParaRPr>
                    </a:p>
                  </a:txBody>
                  <a:tcPr marL="68580" marR="68580"/>
                </a:tc>
                <a:extLst>
                  <a:ext uri="{0D108BD9-81ED-4DB2-BD59-A6C34878D82A}">
                    <a16:rowId xmlns:a16="http://schemas.microsoft.com/office/drawing/2014/main" val="1047453347"/>
                  </a:ext>
                </a:extLst>
              </a:tr>
              <a:tr h="486096">
                <a:tc>
                  <a:txBody>
                    <a:bodyPr/>
                    <a:lstStyle/>
                    <a:p>
                      <a:pPr fontAlgn="t"/>
                      <a:r>
                        <a:rPr lang="en-US" sz="1200" b="0" i="1">
                          <a:solidFill>
                            <a:srgbClr val="000000"/>
                          </a:solidFill>
                          <a:effectLst/>
                          <a:latin typeface="Lucida Sans Unicode" panose="020B0602030504020204" pitchFamily="34" charset="0"/>
                        </a:rPr>
                        <a:t>Hande GÜLERMAN</a:t>
                      </a:r>
                      <a:endParaRPr lang="en-US" sz="1200" b="0" i="1">
                        <a:effectLst/>
                        <a:latin typeface="inherit"/>
                      </a:endParaRPr>
                    </a:p>
                  </a:txBody>
                  <a:tcPr marL="68580" marR="68580"/>
                </a:tc>
                <a:tc>
                  <a:txBody>
                    <a:bodyPr/>
                    <a:lstStyle/>
                    <a:p>
                      <a:pPr fontAlgn="t"/>
                      <a:r>
                        <a:rPr lang="en-US" sz="1200" b="0" i="1" dirty="0">
                          <a:solidFill>
                            <a:srgbClr val="000000"/>
                          </a:solidFill>
                          <a:effectLst/>
                          <a:latin typeface="Lucida Sans Unicode" panose="020B0602030504020204" pitchFamily="34" charset="0"/>
                        </a:rPr>
                        <a:t>World2Meet Turkey Product Loading Specialist/ </a:t>
                      </a:r>
                      <a:r>
                        <a:rPr lang="en-US" sz="1200" b="0" i="1" dirty="0" err="1">
                          <a:solidFill>
                            <a:srgbClr val="000000"/>
                          </a:solidFill>
                          <a:effectLst/>
                          <a:latin typeface="Lucida Sans Unicode" panose="020B0602030504020204" pitchFamily="34" charset="0"/>
                        </a:rPr>
                        <a:t>Mezun</a:t>
                      </a:r>
                      <a:endParaRPr lang="en-US" sz="1200" b="0" i="1" dirty="0">
                        <a:effectLst/>
                        <a:latin typeface="inherit"/>
                      </a:endParaRPr>
                    </a:p>
                  </a:txBody>
                  <a:tcPr marL="68580" marR="68580"/>
                </a:tc>
                <a:extLst>
                  <a:ext uri="{0D108BD9-81ED-4DB2-BD59-A6C34878D82A}">
                    <a16:rowId xmlns:a16="http://schemas.microsoft.com/office/drawing/2014/main" val="3910210863"/>
                  </a:ext>
                </a:extLst>
              </a:tr>
              <a:tr h="340267">
                <a:tc>
                  <a:txBody>
                    <a:bodyPr/>
                    <a:lstStyle/>
                    <a:p>
                      <a:pPr fontAlgn="t"/>
                      <a:r>
                        <a:rPr lang="en-US" sz="1200" b="0" i="1">
                          <a:solidFill>
                            <a:srgbClr val="000000"/>
                          </a:solidFill>
                          <a:effectLst/>
                          <a:latin typeface="Lucida Sans Unicode" panose="020B0602030504020204" pitchFamily="34" charset="0"/>
                        </a:rPr>
                        <a:t>Talat ÇAM</a:t>
                      </a:r>
                      <a:endParaRPr lang="en-US" sz="1200" b="0" i="1">
                        <a:effectLst/>
                        <a:latin typeface="inherit"/>
                      </a:endParaRPr>
                    </a:p>
                  </a:txBody>
                  <a:tcPr marL="68580" marR="68580"/>
                </a:tc>
                <a:tc>
                  <a:txBody>
                    <a:bodyPr/>
                    <a:lstStyle/>
                    <a:p>
                      <a:pPr fontAlgn="t"/>
                      <a:r>
                        <a:rPr lang="de-DE" sz="1200" b="0" i="1" dirty="0">
                          <a:solidFill>
                            <a:srgbClr val="000000"/>
                          </a:solidFill>
                          <a:effectLst/>
                          <a:highlight>
                            <a:srgbClr val="FFFFFF"/>
                          </a:highlight>
                          <a:latin typeface="Lucida Sans Unicode" panose="020B0602030504020204" pitchFamily="34" charset="0"/>
                        </a:rPr>
                        <a:t>METT Hotel &amp; Beach Resort/</a:t>
                      </a:r>
                      <a:r>
                        <a:rPr lang="de-DE" sz="1200" b="0" i="1" dirty="0" err="1">
                          <a:solidFill>
                            <a:srgbClr val="000000"/>
                          </a:solidFill>
                          <a:effectLst/>
                          <a:highlight>
                            <a:srgbClr val="FFFFFF"/>
                          </a:highlight>
                          <a:latin typeface="Lucida Sans Unicode" panose="020B0602030504020204" pitchFamily="34" charset="0"/>
                        </a:rPr>
                        <a:t>Mezun</a:t>
                      </a:r>
                      <a:endParaRPr lang="de-DE" sz="1200" b="0" i="1" dirty="0">
                        <a:effectLst/>
                        <a:latin typeface="inherit"/>
                      </a:endParaRPr>
                    </a:p>
                  </a:txBody>
                  <a:tcPr marL="68580" marR="68580"/>
                </a:tc>
                <a:extLst>
                  <a:ext uri="{0D108BD9-81ED-4DB2-BD59-A6C34878D82A}">
                    <a16:rowId xmlns:a16="http://schemas.microsoft.com/office/drawing/2014/main" val="3820506112"/>
                  </a:ext>
                </a:extLst>
              </a:tr>
              <a:tr h="631925">
                <a:tc>
                  <a:txBody>
                    <a:bodyPr/>
                    <a:lstStyle/>
                    <a:p>
                      <a:pPr fontAlgn="t"/>
                      <a:r>
                        <a:rPr lang="en-US" sz="1200" b="0" i="1">
                          <a:solidFill>
                            <a:srgbClr val="000000"/>
                          </a:solidFill>
                          <a:effectLst/>
                          <a:latin typeface="Lucida Sans Unicode" panose="020B0602030504020204" pitchFamily="34" charset="0"/>
                        </a:rPr>
                        <a:t>Tuğba BİLTEKİN</a:t>
                      </a:r>
                      <a:endParaRPr lang="en-US" sz="1200" b="0" i="1">
                        <a:effectLst/>
                        <a:latin typeface="inherit"/>
                      </a:endParaRPr>
                    </a:p>
                  </a:txBody>
                  <a:tcPr marL="68580" marR="68580"/>
                </a:tc>
                <a:tc>
                  <a:txBody>
                    <a:bodyPr/>
                    <a:lstStyle/>
                    <a:p>
                      <a:pPr fontAlgn="t"/>
                      <a:r>
                        <a:rPr lang="en-US" sz="1200" b="0" i="1" dirty="0" err="1">
                          <a:solidFill>
                            <a:srgbClr val="000000"/>
                          </a:solidFill>
                          <a:effectLst/>
                          <a:latin typeface="Lucida Sans Unicode" panose="020B0602030504020204" pitchFamily="34" charset="0"/>
                        </a:rPr>
                        <a:t>Öğrenci</a:t>
                      </a:r>
                      <a:r>
                        <a:rPr lang="en-US" sz="1200" b="0" i="1" dirty="0">
                          <a:solidFill>
                            <a:srgbClr val="000000"/>
                          </a:solidFill>
                          <a:effectLst/>
                          <a:latin typeface="Lucida Sans Unicode" panose="020B0602030504020204" pitchFamily="34" charset="0"/>
                        </a:rPr>
                        <a:t> (</a:t>
                      </a:r>
                      <a:r>
                        <a:rPr lang="en-US" sz="1200" b="0" i="1" dirty="0" err="1">
                          <a:solidFill>
                            <a:srgbClr val="000000"/>
                          </a:solidFill>
                          <a:effectLst/>
                          <a:latin typeface="Lucida Sans Unicode" panose="020B0602030504020204" pitchFamily="34" charset="0"/>
                        </a:rPr>
                        <a:t>Turizm</a:t>
                      </a:r>
                      <a:r>
                        <a:rPr lang="en-US" sz="1200" b="0" i="1" dirty="0">
                          <a:solidFill>
                            <a:srgbClr val="000000"/>
                          </a:solidFill>
                          <a:effectLst/>
                          <a:latin typeface="Lucida Sans Unicode" panose="020B0602030504020204" pitchFamily="34" charset="0"/>
                        </a:rPr>
                        <a:t> </a:t>
                      </a:r>
                      <a:r>
                        <a:rPr lang="en-US" sz="1200" b="0" i="1" dirty="0" err="1">
                          <a:solidFill>
                            <a:srgbClr val="000000"/>
                          </a:solidFill>
                          <a:effectLst/>
                          <a:latin typeface="Lucida Sans Unicode" panose="020B0602030504020204" pitchFamily="34" charset="0"/>
                        </a:rPr>
                        <a:t>İşletmeciliği</a:t>
                      </a:r>
                      <a:r>
                        <a:rPr lang="en-US" sz="1200" b="0" i="1" dirty="0">
                          <a:solidFill>
                            <a:srgbClr val="000000"/>
                          </a:solidFill>
                          <a:effectLst/>
                          <a:latin typeface="Lucida Sans Unicode" panose="020B0602030504020204" pitchFamily="34" charset="0"/>
                        </a:rPr>
                        <a:t> &amp; </a:t>
                      </a:r>
                      <a:r>
                        <a:rPr lang="en-US" sz="1200" b="0" i="1" dirty="0" err="1">
                          <a:solidFill>
                            <a:srgbClr val="000000"/>
                          </a:solidFill>
                          <a:effectLst/>
                          <a:latin typeface="Lucida Sans Unicode" panose="020B0602030504020204" pitchFamily="34" charset="0"/>
                        </a:rPr>
                        <a:t>Gastronomi</a:t>
                      </a:r>
                      <a:r>
                        <a:rPr lang="en-US" sz="1200" b="0" i="1" dirty="0">
                          <a:solidFill>
                            <a:srgbClr val="000000"/>
                          </a:solidFill>
                          <a:effectLst/>
                          <a:latin typeface="Lucida Sans Unicode" panose="020B0602030504020204" pitchFamily="34" charset="0"/>
                        </a:rPr>
                        <a:t> </a:t>
                      </a:r>
                      <a:r>
                        <a:rPr lang="en-US" sz="1200" b="0" i="1" dirty="0" err="1">
                          <a:solidFill>
                            <a:srgbClr val="000000"/>
                          </a:solidFill>
                          <a:effectLst/>
                          <a:latin typeface="Lucida Sans Unicode" panose="020B0602030504020204" pitchFamily="34" charset="0"/>
                        </a:rPr>
                        <a:t>ve</a:t>
                      </a:r>
                      <a:r>
                        <a:rPr lang="en-US" sz="1200" b="0" i="1" dirty="0">
                          <a:solidFill>
                            <a:srgbClr val="000000"/>
                          </a:solidFill>
                          <a:effectLst/>
                          <a:latin typeface="Lucida Sans Unicode" panose="020B0602030504020204" pitchFamily="34" charset="0"/>
                        </a:rPr>
                        <a:t> </a:t>
                      </a:r>
                      <a:r>
                        <a:rPr lang="en-US" sz="1200" b="0" i="1" dirty="0" err="1">
                          <a:solidFill>
                            <a:srgbClr val="000000"/>
                          </a:solidFill>
                          <a:effectLst/>
                          <a:latin typeface="Lucida Sans Unicode" panose="020B0602030504020204" pitchFamily="34" charset="0"/>
                        </a:rPr>
                        <a:t>Mutfak</a:t>
                      </a:r>
                      <a:r>
                        <a:rPr lang="en-US" sz="1200" b="0" i="1" dirty="0">
                          <a:solidFill>
                            <a:srgbClr val="000000"/>
                          </a:solidFill>
                          <a:effectLst/>
                          <a:latin typeface="Lucida Sans Unicode" panose="020B0602030504020204" pitchFamily="34" charset="0"/>
                        </a:rPr>
                        <a:t> </a:t>
                      </a:r>
                      <a:r>
                        <a:rPr lang="en-US" sz="1200" b="0" i="1" dirty="0" err="1">
                          <a:solidFill>
                            <a:srgbClr val="000000"/>
                          </a:solidFill>
                          <a:effectLst/>
                          <a:latin typeface="Lucida Sans Unicode" panose="020B0602030504020204" pitchFamily="34" charset="0"/>
                        </a:rPr>
                        <a:t>Sanatları</a:t>
                      </a:r>
                      <a:r>
                        <a:rPr lang="en-US" sz="1200" b="0" i="1" dirty="0">
                          <a:solidFill>
                            <a:srgbClr val="000000"/>
                          </a:solidFill>
                          <a:effectLst/>
                          <a:latin typeface="Lucida Sans Unicode" panose="020B0602030504020204" pitchFamily="34" charset="0"/>
                        </a:rPr>
                        <a:t>)</a:t>
                      </a:r>
                      <a:endParaRPr lang="en-US" sz="1200" b="0" i="1" dirty="0">
                        <a:effectLst/>
                        <a:latin typeface="inherit"/>
                      </a:endParaRPr>
                    </a:p>
                  </a:txBody>
                  <a:tcPr marL="68580" marR="68580"/>
                </a:tc>
                <a:extLst>
                  <a:ext uri="{0D108BD9-81ED-4DB2-BD59-A6C34878D82A}">
                    <a16:rowId xmlns:a16="http://schemas.microsoft.com/office/drawing/2014/main" val="521794966"/>
                  </a:ext>
                </a:extLst>
              </a:tr>
            </a:tbl>
          </a:graphicData>
        </a:graphic>
      </p:graphicFrame>
    </p:spTree>
    <p:extLst>
      <p:ext uri="{BB962C8B-B14F-4D97-AF65-F5344CB8AC3E}">
        <p14:creationId xmlns:p14="http://schemas.microsoft.com/office/powerpoint/2010/main" val="1784154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490637" y="4868885"/>
            <a:ext cx="8352928" cy="1366015"/>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POLİTİKASI</a:t>
            </a:r>
          </a:p>
          <a:p>
            <a:pPr algn="just" fontAlgn="base">
              <a:spcAft>
                <a:spcPts val="0"/>
              </a:spcAft>
            </a:pPr>
            <a:r>
              <a:rPr lang="tr-TR" sz="1600" b="1" dirty="0">
                <a:solidFill>
                  <a:srgbClr val="0C0D0D"/>
                </a:solidFill>
                <a:ea typeface="Times New Roman" panose="02020603050405020304" pitchFamily="18" charset="0"/>
              </a:rPr>
              <a:t>Paydaşların beklentisini karşılamak, çalışanların ve öğrencilerin niteliği artırmak. Önerileri dikkate almak ve şikayetleri zamanında çözmek. </a:t>
            </a:r>
          </a:p>
          <a:p>
            <a:pPr fontAlgn="base">
              <a:lnSpc>
                <a:spcPct val="150000"/>
              </a:lnSpc>
              <a:spcAft>
                <a:spcPts val="0"/>
              </a:spcAft>
            </a:pPr>
            <a:endParaRPr lang="tr-TR" b="1" dirty="0">
              <a:solidFill>
                <a:srgbClr val="0C0D0D"/>
              </a:solidFill>
              <a:latin typeface="Times New Roman" panose="02020603050405020304" pitchFamily="18" charset="0"/>
              <a:ea typeface="Times New Roman" panose="02020603050405020304" pitchFamily="18" charset="0"/>
            </a:endParaRPr>
          </a:p>
        </p:txBody>
      </p:sp>
      <p:sp>
        <p:nvSpPr>
          <p:cNvPr id="7" name="Dikdörtgen 6"/>
          <p:cNvSpPr/>
          <p:nvPr/>
        </p:nvSpPr>
        <p:spPr>
          <a:xfrm>
            <a:off x="490637" y="3508967"/>
            <a:ext cx="8352928" cy="1246495"/>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algn="just" fontAlgn="base">
              <a:spcAft>
                <a:spcPts val="0"/>
              </a:spcAft>
            </a:pPr>
            <a:r>
              <a:rPr lang="tr-TR" sz="1600" b="1" dirty="0">
                <a:solidFill>
                  <a:srgbClr val="0C0D0D"/>
                </a:solidFill>
                <a:latin typeface="Calibri" panose="020F0502020204030204" pitchFamily="34" charset="0"/>
                <a:ea typeface="Times New Roman" panose="02020603050405020304" pitchFamily="18" charset="0"/>
              </a:rPr>
              <a:t>Antalya Bilim Üniversitesi Turizm Fakültesi olarak, ulusal ve uluslararası eğitim kurumları arasında öncelikle tercih  edilen ve yetiştirdiği öğrenciler, ürettiği bilimsel çalışma ve araştırmalarla turizm sektörünün ilk başvuru kaynakları arasında yer almaktır. </a:t>
            </a:r>
          </a:p>
        </p:txBody>
      </p:sp>
      <p:sp>
        <p:nvSpPr>
          <p:cNvPr id="8" name="Dikdörtgen 7"/>
          <p:cNvSpPr/>
          <p:nvPr/>
        </p:nvSpPr>
        <p:spPr>
          <a:xfrm>
            <a:off x="490637" y="2027129"/>
            <a:ext cx="8352928" cy="1246495"/>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algn="just" fontAlgn="base">
              <a:spcAft>
                <a:spcPts val="0"/>
              </a:spcAft>
            </a:pPr>
            <a:r>
              <a:rPr lang="tr-TR" sz="1600" b="1" dirty="0">
                <a:solidFill>
                  <a:srgbClr val="0C0D0D"/>
                </a:solidFill>
                <a:latin typeface="Calibri" panose="020F0502020204030204" pitchFamily="34" charset="0"/>
                <a:ea typeface="Times New Roman" panose="02020603050405020304" pitchFamily="18" charset="0"/>
              </a:rPr>
              <a:t>Yabancı dil bilgisi üst düzeyde olan, yenilikçi, stratejik düşünebilen, özgüveni yüksek, bilgiyi araştıran, yorumlayan, sürekli gelişimi benimsemiş, geleceğe yön verecek, turizm yöneticilerini, liderlerini ve girişimcilerini yetiştirmektir.</a:t>
            </a: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a:extLst>
              <a:ext uri="{FF2B5EF4-FFF2-40B4-BE49-F238E27FC236}">
                <a16:creationId xmlns:a16="http://schemas.microsoft.com/office/drawing/2014/main" id="{25E58025-EC0D-CE5D-843A-2C25665D4140}"/>
              </a:ext>
            </a:extLst>
          </p:cNvPr>
          <p:cNvGraphicFramePr>
            <a:graphicFrameLocks noGrp="1"/>
          </p:cNvGraphicFramePr>
          <p:nvPr>
            <p:extLst>
              <p:ext uri="{D42A27DB-BD31-4B8C-83A1-F6EECF244321}">
                <p14:modId xmlns:p14="http://schemas.microsoft.com/office/powerpoint/2010/main" val="1247736489"/>
              </p:ext>
            </p:extLst>
          </p:nvPr>
        </p:nvGraphicFramePr>
        <p:xfrm>
          <a:off x="1566887" y="2101728"/>
          <a:ext cx="6096000" cy="22250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337021595"/>
                    </a:ext>
                  </a:extLst>
                </a:gridCol>
                <a:gridCol w="3048000">
                  <a:extLst>
                    <a:ext uri="{9D8B030D-6E8A-4147-A177-3AD203B41FA5}">
                      <a16:colId xmlns:a16="http://schemas.microsoft.com/office/drawing/2014/main" val="93302323"/>
                    </a:ext>
                  </a:extLst>
                </a:gridCol>
              </a:tblGrid>
              <a:tr h="370840">
                <a:tc gridSpan="2">
                  <a:txBody>
                    <a:bodyPr/>
                    <a:lstStyle/>
                    <a:p>
                      <a:r>
                        <a:rPr lang="tr-TR" dirty="0"/>
                        <a:t>Kalite Komisyonu</a:t>
                      </a:r>
                    </a:p>
                  </a:txBody>
                  <a:tcPr/>
                </a:tc>
                <a:tc hMerge="1">
                  <a:txBody>
                    <a:bodyPr/>
                    <a:lstStyle/>
                    <a:p>
                      <a:endParaRPr lang="tr-TR" dirty="0"/>
                    </a:p>
                  </a:txBody>
                  <a:tcPr/>
                </a:tc>
                <a:extLst>
                  <a:ext uri="{0D108BD9-81ED-4DB2-BD59-A6C34878D82A}">
                    <a16:rowId xmlns:a16="http://schemas.microsoft.com/office/drawing/2014/main" val="760645027"/>
                  </a:ext>
                </a:extLst>
              </a:tr>
              <a:tr h="370840">
                <a:tc>
                  <a:txBody>
                    <a:bodyPr/>
                    <a:lstStyle/>
                    <a:p>
                      <a:pPr algn="just" fontAlgn="t"/>
                      <a:r>
                        <a:rPr lang="tr-TR" sz="1400">
                          <a:solidFill>
                            <a:srgbClr val="000000"/>
                          </a:solidFill>
                          <a:effectLst/>
                          <a:latin typeface="Lucida Sans Unicode" panose="020B0602030504020204" pitchFamily="34" charset="0"/>
                        </a:rPr>
                        <a:t>Dr. Sezer Karasakal</a:t>
                      </a:r>
                      <a:endParaRPr lang="tr-TR" sz="1400">
                        <a:effectLst/>
                      </a:endParaRPr>
                    </a:p>
                  </a:txBody>
                  <a:tcPr marL="68580" marR="68580"/>
                </a:tc>
                <a:tc>
                  <a:txBody>
                    <a:bodyPr/>
                    <a:lstStyle/>
                    <a:p>
                      <a:pPr algn="just" fontAlgn="t"/>
                      <a:r>
                        <a:rPr lang="tr-TR" sz="1400">
                          <a:solidFill>
                            <a:srgbClr val="000000"/>
                          </a:solidFill>
                          <a:effectLst/>
                          <a:latin typeface="Lucida Sans Unicode" panose="020B0602030504020204" pitchFamily="34" charset="0"/>
                        </a:rPr>
                        <a:t>Başkan</a:t>
                      </a:r>
                      <a:endParaRPr lang="tr-TR" sz="1400">
                        <a:effectLst/>
                      </a:endParaRPr>
                    </a:p>
                  </a:txBody>
                  <a:tcPr marL="68580" marR="68580"/>
                </a:tc>
                <a:extLst>
                  <a:ext uri="{0D108BD9-81ED-4DB2-BD59-A6C34878D82A}">
                    <a16:rowId xmlns:a16="http://schemas.microsoft.com/office/drawing/2014/main" val="1186645109"/>
                  </a:ext>
                </a:extLst>
              </a:tr>
              <a:tr h="370840">
                <a:tc>
                  <a:txBody>
                    <a:bodyPr/>
                    <a:lstStyle/>
                    <a:p>
                      <a:pPr algn="just" fontAlgn="t"/>
                      <a:r>
                        <a:rPr lang="tr-TR" sz="1400" dirty="0">
                          <a:solidFill>
                            <a:srgbClr val="000000"/>
                          </a:solidFill>
                          <a:effectLst/>
                          <a:latin typeface="Lucida Sans Unicode" panose="020B0602030504020204" pitchFamily="34" charset="0"/>
                        </a:rPr>
                        <a:t>Dr. Dinç Saraç</a:t>
                      </a:r>
                      <a:endParaRPr lang="tr-TR" sz="1400" dirty="0">
                        <a:effectLst/>
                      </a:endParaRPr>
                    </a:p>
                  </a:txBody>
                  <a:tcPr marL="68580" marR="68580"/>
                </a:tc>
                <a:tc>
                  <a:txBody>
                    <a:bodyPr/>
                    <a:lstStyle/>
                    <a:p>
                      <a:pPr algn="just" fontAlgn="t"/>
                      <a:r>
                        <a:rPr lang="tr-TR" sz="1400">
                          <a:solidFill>
                            <a:srgbClr val="000000"/>
                          </a:solidFill>
                          <a:effectLst/>
                          <a:latin typeface="Lucida Sans Unicode" panose="020B0602030504020204" pitchFamily="34" charset="0"/>
                        </a:rPr>
                        <a:t>Üye</a:t>
                      </a:r>
                      <a:endParaRPr lang="tr-TR" sz="1400">
                        <a:effectLst/>
                      </a:endParaRPr>
                    </a:p>
                  </a:txBody>
                  <a:tcPr marL="68580" marR="68580"/>
                </a:tc>
                <a:extLst>
                  <a:ext uri="{0D108BD9-81ED-4DB2-BD59-A6C34878D82A}">
                    <a16:rowId xmlns:a16="http://schemas.microsoft.com/office/drawing/2014/main" val="2675803819"/>
                  </a:ext>
                </a:extLst>
              </a:tr>
              <a:tr h="370840">
                <a:tc>
                  <a:txBody>
                    <a:bodyPr/>
                    <a:lstStyle/>
                    <a:p>
                      <a:pPr algn="just" fontAlgn="t"/>
                      <a:r>
                        <a:rPr lang="sv-SE" sz="1400">
                          <a:solidFill>
                            <a:srgbClr val="000000"/>
                          </a:solidFill>
                          <a:effectLst/>
                          <a:latin typeface="Lucida Sans Unicode" panose="020B0602030504020204" pitchFamily="34" charset="0"/>
                        </a:rPr>
                        <a:t>Arş. Gör. Ece Cansu Öner Aybek</a:t>
                      </a:r>
                      <a:endParaRPr lang="sv-SE" sz="1400">
                        <a:effectLst/>
                      </a:endParaRPr>
                    </a:p>
                  </a:txBody>
                  <a:tcPr marL="68580" marR="68580"/>
                </a:tc>
                <a:tc>
                  <a:txBody>
                    <a:bodyPr/>
                    <a:lstStyle/>
                    <a:p>
                      <a:pPr algn="just" fontAlgn="t"/>
                      <a:r>
                        <a:rPr lang="tr-TR" sz="1400">
                          <a:solidFill>
                            <a:srgbClr val="000000"/>
                          </a:solidFill>
                          <a:effectLst/>
                          <a:latin typeface="Lucida Sans Unicode" panose="020B0602030504020204" pitchFamily="34" charset="0"/>
                        </a:rPr>
                        <a:t>Üye</a:t>
                      </a:r>
                      <a:endParaRPr lang="tr-TR" sz="1400">
                        <a:effectLst/>
                      </a:endParaRPr>
                    </a:p>
                  </a:txBody>
                  <a:tcPr marL="68580" marR="68580"/>
                </a:tc>
                <a:extLst>
                  <a:ext uri="{0D108BD9-81ED-4DB2-BD59-A6C34878D82A}">
                    <a16:rowId xmlns:a16="http://schemas.microsoft.com/office/drawing/2014/main" val="286443880"/>
                  </a:ext>
                </a:extLst>
              </a:tr>
              <a:tr h="370840">
                <a:tc>
                  <a:txBody>
                    <a:bodyPr/>
                    <a:lstStyle/>
                    <a:p>
                      <a:pPr algn="just" fontAlgn="t"/>
                      <a:r>
                        <a:rPr lang="tr-TR" sz="1400">
                          <a:solidFill>
                            <a:srgbClr val="000000"/>
                          </a:solidFill>
                          <a:effectLst/>
                          <a:latin typeface="Lucida Sans Unicode" panose="020B0602030504020204" pitchFamily="34" charset="0"/>
                        </a:rPr>
                        <a:t>Arş. Gör. Feridun Aydınlı</a:t>
                      </a:r>
                      <a:endParaRPr lang="tr-TR" sz="1400">
                        <a:effectLst/>
                      </a:endParaRPr>
                    </a:p>
                  </a:txBody>
                  <a:tcPr marL="68580" marR="68580"/>
                </a:tc>
                <a:tc>
                  <a:txBody>
                    <a:bodyPr/>
                    <a:lstStyle/>
                    <a:p>
                      <a:pPr algn="just" fontAlgn="t"/>
                      <a:r>
                        <a:rPr lang="tr-TR" sz="1400">
                          <a:solidFill>
                            <a:srgbClr val="000000"/>
                          </a:solidFill>
                          <a:effectLst/>
                          <a:latin typeface="Lucida Sans Unicode" panose="020B0602030504020204" pitchFamily="34" charset="0"/>
                        </a:rPr>
                        <a:t>Üye</a:t>
                      </a:r>
                      <a:endParaRPr lang="tr-TR" sz="1400">
                        <a:effectLst/>
                      </a:endParaRPr>
                    </a:p>
                  </a:txBody>
                  <a:tcPr marL="68580" marR="68580"/>
                </a:tc>
                <a:extLst>
                  <a:ext uri="{0D108BD9-81ED-4DB2-BD59-A6C34878D82A}">
                    <a16:rowId xmlns:a16="http://schemas.microsoft.com/office/drawing/2014/main" val="3768196469"/>
                  </a:ext>
                </a:extLst>
              </a:tr>
              <a:tr h="370840">
                <a:tc>
                  <a:txBody>
                    <a:bodyPr/>
                    <a:lstStyle/>
                    <a:p>
                      <a:pPr algn="just" fontAlgn="t"/>
                      <a:r>
                        <a:rPr lang="tr-TR" sz="1400">
                          <a:solidFill>
                            <a:srgbClr val="000000"/>
                          </a:solidFill>
                          <a:effectLst/>
                          <a:latin typeface="Lucida Sans Unicode" panose="020B0602030504020204" pitchFamily="34" charset="0"/>
                        </a:rPr>
                        <a:t>Eda Özdağ</a:t>
                      </a:r>
                      <a:endParaRPr lang="tr-TR" sz="1400">
                        <a:effectLst/>
                      </a:endParaRPr>
                    </a:p>
                  </a:txBody>
                  <a:tcPr marL="68580" marR="68580"/>
                </a:tc>
                <a:tc>
                  <a:txBody>
                    <a:bodyPr/>
                    <a:lstStyle/>
                    <a:p>
                      <a:pPr algn="just" fontAlgn="t"/>
                      <a:r>
                        <a:rPr lang="tr-TR" sz="1400" dirty="0">
                          <a:solidFill>
                            <a:srgbClr val="000000"/>
                          </a:solidFill>
                          <a:effectLst/>
                          <a:latin typeface="Lucida Sans Unicode" panose="020B0602030504020204" pitchFamily="34" charset="0"/>
                        </a:rPr>
                        <a:t>Öğrenci Temsilcisi</a:t>
                      </a:r>
                      <a:endParaRPr lang="tr-TR" sz="1400" dirty="0">
                        <a:effectLst/>
                      </a:endParaRPr>
                    </a:p>
                  </a:txBody>
                  <a:tcPr marL="68580" marR="68580"/>
                </a:tc>
                <a:extLst>
                  <a:ext uri="{0D108BD9-81ED-4DB2-BD59-A6C34878D82A}">
                    <a16:rowId xmlns:a16="http://schemas.microsoft.com/office/drawing/2014/main" val="1411293309"/>
                  </a:ext>
                </a:extLst>
              </a:tr>
            </a:tbl>
          </a:graphicData>
        </a:graphic>
      </p:graphicFrame>
    </p:spTree>
    <p:extLst>
      <p:ext uri="{BB962C8B-B14F-4D97-AF65-F5344CB8AC3E}">
        <p14:creationId xmlns:p14="http://schemas.microsoft.com/office/powerpoint/2010/main" val="4051174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a:extLst>
              <a:ext uri="{FF2B5EF4-FFF2-40B4-BE49-F238E27FC236}">
                <a16:creationId xmlns:a16="http://schemas.microsoft.com/office/drawing/2014/main" id="{7CAB06CC-D529-76C5-915D-3BA937653151}"/>
              </a:ext>
            </a:extLst>
          </p:cNvPr>
          <p:cNvSpPr>
            <a:spLocks noGrp="1"/>
          </p:cNvSpPr>
          <p:nvPr>
            <p:ph type="title"/>
          </p:nvPr>
        </p:nvSpPr>
        <p:spPr>
          <a:xfrm>
            <a:off x="1261515" y="1860608"/>
            <a:ext cx="6620969" cy="3642722"/>
          </a:xfrm>
        </p:spPr>
        <p:txBody>
          <a:bodyPr/>
          <a:lstStyle/>
          <a:p>
            <a:r>
              <a:rPr lang="tr-TR" dirty="0">
                <a:solidFill>
                  <a:srgbClr val="0C0D0D"/>
                </a:solidFill>
              </a:rPr>
              <a:t>Staj süreçlerinin tamamının dijitale dönüştürülmesi.</a:t>
            </a:r>
            <a:br>
              <a:rPr lang="tr-TR" dirty="0">
                <a:solidFill>
                  <a:srgbClr val="0C0D0D"/>
                </a:solidFill>
              </a:rPr>
            </a:br>
            <a:r>
              <a:rPr lang="tr-TR" dirty="0">
                <a:solidFill>
                  <a:srgbClr val="0C0D0D"/>
                </a:solidFill>
              </a:rPr>
              <a:t/>
            </a:r>
            <a:br>
              <a:rPr lang="tr-TR" dirty="0">
                <a:solidFill>
                  <a:srgbClr val="0C0D0D"/>
                </a:solidFill>
              </a:rPr>
            </a:br>
            <a:r>
              <a:rPr lang="tr-TR" dirty="0">
                <a:solidFill>
                  <a:srgbClr val="0C0D0D"/>
                </a:solidFill>
              </a:rPr>
              <a:t>Merkezi mezun takip sisteminin kurulması.</a:t>
            </a:r>
            <a:r>
              <a:rPr lang="tr-TR" dirty="0"/>
              <a:t/>
            </a:r>
            <a:br>
              <a:rPr lang="tr-TR" dirty="0"/>
            </a:br>
            <a:endParaRPr lang="tr-TR" dirty="0"/>
          </a:p>
        </p:txBody>
      </p:sp>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4294846450"/>
              </p:ext>
            </p:extLst>
          </p:nvPr>
        </p:nvGraphicFramePr>
        <p:xfrm>
          <a:off x="0" y="1705628"/>
          <a:ext cx="9144000" cy="3446743"/>
        </p:xfrm>
        <a:graphic>
          <a:graphicData uri="http://schemas.openxmlformats.org/drawingml/2006/table">
            <a:tbl>
              <a:tblPr/>
              <a:tblGrid>
                <a:gridCol w="2182403">
                  <a:extLst>
                    <a:ext uri="{9D8B030D-6E8A-4147-A177-3AD203B41FA5}">
                      <a16:colId xmlns:a16="http://schemas.microsoft.com/office/drawing/2014/main" val="3918363564"/>
                    </a:ext>
                  </a:extLst>
                </a:gridCol>
                <a:gridCol w="2308427">
                  <a:extLst>
                    <a:ext uri="{9D8B030D-6E8A-4147-A177-3AD203B41FA5}">
                      <a16:colId xmlns:a16="http://schemas.microsoft.com/office/drawing/2014/main" val="1683979601"/>
                    </a:ext>
                  </a:extLst>
                </a:gridCol>
                <a:gridCol w="2326585">
                  <a:extLst>
                    <a:ext uri="{9D8B030D-6E8A-4147-A177-3AD203B41FA5}">
                      <a16:colId xmlns:a16="http://schemas.microsoft.com/office/drawing/2014/main" val="2592459544"/>
                    </a:ext>
                  </a:extLst>
                </a:gridCol>
                <a:gridCol w="2326585">
                  <a:extLst>
                    <a:ext uri="{9D8B030D-6E8A-4147-A177-3AD203B41FA5}">
                      <a16:colId xmlns:a16="http://schemas.microsoft.com/office/drawing/2014/main" val="588152821"/>
                    </a:ext>
                  </a:extLst>
                </a:gridCol>
              </a:tblGrid>
              <a:tr h="176979">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68577">
                <a:tc>
                  <a:txBody>
                    <a:bodyPr/>
                    <a:lstStyle/>
                    <a:p>
                      <a:pPr algn="l" fontAlgn="ctr"/>
                      <a:r>
                        <a:rPr lang="pt-BR" sz="1000" b="0" i="0" u="none" strike="noStrike" dirty="0">
                          <a:solidFill>
                            <a:srgbClr val="000000"/>
                          </a:solidFill>
                          <a:effectLst/>
                          <a:highlight>
                            <a:srgbClr val="FFFFFF"/>
                          </a:highlight>
                          <a:latin typeface="Calibri" panose="020F0502020204030204" pitchFamily="34" charset="0"/>
                        </a:rPr>
                        <a:t>G1- % 100 İngilizce eğitim verilmesi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highlight>
                            <a:srgbClr val="FFFFFF"/>
                          </a:highlight>
                          <a:latin typeface="Calibri" panose="020F0502020204030204" pitchFamily="34" charset="0"/>
                        </a:rPr>
                        <a:t>Z-1 Antalya dışında sektörel ilişkilerde yetersiz kalınması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highlight>
                            <a:srgbClr val="FFFFFF"/>
                          </a:highlight>
                          <a:latin typeface="Calibri" panose="020F0502020204030204" pitchFamily="34" charset="0"/>
                        </a:rPr>
                        <a:t>F1- Mütevelli heyetinde turizm sektöründen üye olması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T1- Turizm sektörünün iç ve dış etkenlerden kolay etkilenmesi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27819">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G2- İkinci yabancı dil</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highlight>
                            <a:srgbClr val="FFFFFF"/>
                          </a:highlight>
                          <a:latin typeface="Calibri" panose="020F0502020204030204" pitchFamily="34" charset="0"/>
                        </a:rPr>
                        <a:t>Z-2 Bilimsel etkinlik sayısının yetersiz kalması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highlight>
                            <a:srgbClr val="FFFFFF"/>
                          </a:highlight>
                          <a:latin typeface="Calibri" panose="020F0502020204030204" pitchFamily="34" charset="0"/>
                        </a:rPr>
                        <a:t>F2- Antalya'nın turizm açısından konum avantajı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T2- Ekonomik unsurlar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144780">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G3- Güncel ve sektörün ihtiyaçlarına uygun müfredat</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b"/>
                      <a:r>
                        <a:rPr lang="tr-TR" sz="1000" b="0" i="0" u="none" strike="noStrike" dirty="0">
                          <a:solidFill>
                            <a:srgbClr val="000000"/>
                          </a:solidFill>
                          <a:effectLst/>
                          <a:latin typeface="Calibri" panose="020F0502020204030204" pitchFamily="34" charset="0"/>
                        </a:rPr>
                        <a:t>Z-3 Sektöre yönelik gerçekleştirilen</a:t>
                      </a:r>
                      <a:br>
                        <a:rPr lang="tr-TR" sz="1000" b="0" i="0" u="none" strike="noStrike" dirty="0">
                          <a:solidFill>
                            <a:srgbClr val="000000"/>
                          </a:solidFill>
                          <a:effectLst/>
                          <a:latin typeface="Calibri" panose="020F0502020204030204" pitchFamily="34" charset="0"/>
                        </a:rPr>
                      </a:br>
                      <a:r>
                        <a:rPr lang="tr-TR" sz="1000" b="0" i="0" u="none" strike="noStrike" dirty="0">
                          <a:solidFill>
                            <a:srgbClr val="000000"/>
                          </a:solidFill>
                          <a:effectLst/>
                          <a:latin typeface="Calibri" panose="020F0502020204030204" pitchFamily="34" charset="0"/>
                        </a:rPr>
                        <a:t>akademik çalışmaların, sektör temsilcileri ile paylaşılmasında yetersiz kalınması</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highlight>
                            <a:srgbClr val="FFFFFF"/>
                          </a:highlight>
                          <a:latin typeface="Calibri" panose="020F0502020204030204" pitchFamily="34" charset="0"/>
                        </a:rPr>
                        <a:t>F3- Firmaların staj için yabancı dil bilen öğrenci talepleri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i-FI" sz="1000" b="0" i="0" u="none" strike="noStrike">
                          <a:solidFill>
                            <a:srgbClr val="000000"/>
                          </a:solidFill>
                          <a:effectLst/>
                          <a:highlight>
                            <a:srgbClr val="FFFFFF"/>
                          </a:highlight>
                          <a:latin typeface="Calibri" panose="020F0502020204030204" pitchFamily="34" charset="0"/>
                        </a:rPr>
                        <a:t>T3- Medya etkisinin öğrencilerin tercihine olan etkisi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68334">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G4- Antalya'da güçlü sektörel ilişkiler</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highlight>
                            <a:srgbClr val="FFFFFF"/>
                          </a:highlight>
                          <a:latin typeface="Calibri" panose="020F0502020204030204" pitchFamily="34" charset="0"/>
                        </a:rPr>
                        <a:t>Z4- Üniversitenin bulunduğu ilçeye yönelik katkı sağlayacak bir turizm etkinliği veya projenin eksikliği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F4- Ulusal ve uluslararası turizm etkinlikleri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highlight>
                            <a:srgbClr val="FFFFFF"/>
                          </a:highlight>
                          <a:latin typeface="Calibri" panose="020F0502020204030204" pitchFamily="34" charset="0"/>
                        </a:rPr>
                        <a:t>T4- %100 İngilizce eğitimine olan tereddütler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0">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G5- Deneyimli ve farklı kültürlerden kalifiye, genç ve dinamik akademik kadroya sahip olunması</a:t>
                      </a:r>
                      <a:br>
                        <a:rPr lang="tr-TR" sz="1000" b="0" i="0" u="none" strike="noStrike">
                          <a:solidFill>
                            <a:srgbClr val="000000"/>
                          </a:solidFill>
                          <a:effectLst/>
                          <a:highlight>
                            <a:srgbClr val="FFFFFF"/>
                          </a:highlight>
                          <a:latin typeface="Calibri" panose="020F0502020204030204" pitchFamily="34" charset="0"/>
                        </a:rPr>
                      </a:br>
                      <a:endParaRPr lang="tr-TR" sz="1000" b="0" i="0" u="none" strike="noStrike">
                        <a:solidFill>
                          <a:srgbClr val="000000"/>
                        </a:solidFill>
                        <a:effectLst/>
                        <a:highlight>
                          <a:srgbClr val="FFFFFF"/>
                        </a:highlight>
                        <a:latin typeface="Calibri" panose="020F0502020204030204" pitchFamily="34" charset="0"/>
                      </a:endParaRP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highlight>
                            <a:srgbClr val="FFFFFF"/>
                          </a:highlight>
                          <a:latin typeface="Calibri" panose="020F0502020204030204" pitchFamily="34" charset="0"/>
                        </a:rPr>
                        <a:t>Z5- Profesör sayısının yetersiz olması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F5- %100 İngilizce eğitimine olan talepler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0">
                <a:tc>
                  <a:txBody>
                    <a:bodyPr/>
                    <a:lstStyle/>
                    <a:p>
                      <a:pPr algn="l" fontAlgn="ctr"/>
                      <a:r>
                        <a:rPr lang="fi-FI" sz="1000" b="0" i="0" u="none" strike="noStrike">
                          <a:solidFill>
                            <a:srgbClr val="000000"/>
                          </a:solidFill>
                          <a:effectLst/>
                          <a:highlight>
                            <a:srgbClr val="FFFFFF"/>
                          </a:highlight>
                          <a:latin typeface="Calibri" panose="020F0502020204030204" pitchFamily="34" charset="0"/>
                        </a:rPr>
                        <a:t>G6- İdari kadronun nitelikli olması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highlight>
                            <a:srgbClr val="FFFFFF"/>
                          </a:highlight>
                          <a:latin typeface="Calibri" panose="020F0502020204030204" pitchFamily="34" charset="0"/>
                        </a:rPr>
                        <a:t>Z6- Öğrencilere ve personele yönelik konaklamalı etkinlik (tur vs.) sayısının yetersiz kalması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dirty="0">
                          <a:solidFill>
                            <a:srgbClr val="000000"/>
                          </a:solidFill>
                          <a:effectLst/>
                          <a:highlight>
                            <a:srgbClr val="FFFFFF"/>
                          </a:highlight>
                          <a:latin typeface="Calibri" panose="020F0502020204030204" pitchFamily="34" charset="0"/>
                        </a:rPr>
                        <a:t>F6 - </a:t>
                      </a:r>
                      <a:r>
                        <a:rPr lang="tr-TR" sz="1000" b="0" i="0" u="none" strike="noStrike" dirty="0" err="1">
                          <a:solidFill>
                            <a:srgbClr val="000000"/>
                          </a:solidFill>
                          <a:effectLst/>
                          <a:highlight>
                            <a:srgbClr val="FFFFFF"/>
                          </a:highlight>
                          <a:latin typeface="Calibri" panose="020F0502020204030204" pitchFamily="34" charset="0"/>
                        </a:rPr>
                        <a:t>Erasmus</a:t>
                      </a:r>
                      <a:r>
                        <a:rPr lang="tr-TR" sz="1000" b="0" i="0" u="none" strike="noStrike" dirty="0">
                          <a:solidFill>
                            <a:srgbClr val="000000"/>
                          </a:solidFill>
                          <a:effectLst/>
                          <a:highlight>
                            <a:srgbClr val="FFFFFF"/>
                          </a:highlight>
                          <a:latin typeface="Calibri" panose="020F0502020204030204" pitchFamily="34" charset="0"/>
                        </a:rPr>
                        <a:t> ve </a:t>
                      </a:r>
                      <a:r>
                        <a:rPr lang="tr-TR" sz="1000" b="0" i="0" u="none" strike="noStrike" dirty="0" err="1">
                          <a:solidFill>
                            <a:srgbClr val="000000"/>
                          </a:solidFill>
                          <a:effectLst/>
                          <a:highlight>
                            <a:srgbClr val="FFFFFF"/>
                          </a:highlight>
                          <a:latin typeface="Calibri" panose="020F0502020204030204" pitchFamily="34" charset="0"/>
                        </a:rPr>
                        <a:t>work&amp;travel</a:t>
                      </a:r>
                      <a:r>
                        <a:rPr lang="tr-TR" sz="1000" b="0" i="0" u="none" strike="noStrike" dirty="0">
                          <a:solidFill>
                            <a:srgbClr val="000000"/>
                          </a:solidFill>
                          <a:effectLst/>
                          <a:highlight>
                            <a:srgbClr val="FFFFFF"/>
                          </a:highlight>
                          <a:latin typeface="Calibri" panose="020F0502020204030204" pitchFamily="34" charset="0"/>
                        </a:rPr>
                        <a:t> yarattığı ilişki ağı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0">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G7- Yeniliğe açık olunması </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F7- Akdeniz Üniversitesi'nin bulunması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0">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G8- Proje yapabilme kabiliyeti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F8- Devletin turizm kalkınma planlarında alternatif turizme ait politikalarına ağırlık verilmesi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3919365933"/>
              </p:ext>
            </p:extLst>
          </p:nvPr>
        </p:nvGraphicFramePr>
        <p:xfrm>
          <a:off x="0" y="1480895"/>
          <a:ext cx="9144000" cy="4079203"/>
        </p:xfrm>
        <a:graphic>
          <a:graphicData uri="http://schemas.openxmlformats.org/drawingml/2006/table">
            <a:tbl>
              <a:tblPr/>
              <a:tblGrid>
                <a:gridCol w="2182403">
                  <a:extLst>
                    <a:ext uri="{9D8B030D-6E8A-4147-A177-3AD203B41FA5}">
                      <a16:colId xmlns:a16="http://schemas.microsoft.com/office/drawing/2014/main" val="3918363564"/>
                    </a:ext>
                  </a:extLst>
                </a:gridCol>
                <a:gridCol w="2308427">
                  <a:extLst>
                    <a:ext uri="{9D8B030D-6E8A-4147-A177-3AD203B41FA5}">
                      <a16:colId xmlns:a16="http://schemas.microsoft.com/office/drawing/2014/main" val="1683979601"/>
                    </a:ext>
                  </a:extLst>
                </a:gridCol>
                <a:gridCol w="2326585">
                  <a:extLst>
                    <a:ext uri="{9D8B030D-6E8A-4147-A177-3AD203B41FA5}">
                      <a16:colId xmlns:a16="http://schemas.microsoft.com/office/drawing/2014/main" val="2592459544"/>
                    </a:ext>
                  </a:extLst>
                </a:gridCol>
                <a:gridCol w="2326585">
                  <a:extLst>
                    <a:ext uri="{9D8B030D-6E8A-4147-A177-3AD203B41FA5}">
                      <a16:colId xmlns:a16="http://schemas.microsoft.com/office/drawing/2014/main" val="588152821"/>
                    </a:ext>
                  </a:extLst>
                </a:gridCol>
              </a:tblGrid>
              <a:tr h="176979">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0">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G9- Öğrenci odaklı olunması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F9- Turizm Endüstrisinin yatırımlarının artması, istihdam ihtiyacında artış</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0">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G10- Yabancı öğrenci olması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i-FI" sz="1000" b="0" i="0" u="none" strike="noStrike">
                          <a:solidFill>
                            <a:srgbClr val="000000"/>
                          </a:solidFill>
                          <a:effectLst/>
                          <a:highlight>
                            <a:srgbClr val="FFFFFF"/>
                          </a:highlight>
                          <a:latin typeface="Calibri" panose="020F0502020204030204" pitchFamily="34" charset="0"/>
                        </a:rPr>
                        <a:t>F10- Medya etkisinin öğrencilerin tercihine olan etkisi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0">
                <a:tc>
                  <a:txBody>
                    <a:bodyPr/>
                    <a:lstStyle/>
                    <a:p>
                      <a:pPr algn="l" fontAlgn="ctr"/>
                      <a:r>
                        <a:rPr lang="tr-TR" sz="1000" b="0" i="0" u="none" strike="noStrike" dirty="0">
                          <a:solidFill>
                            <a:srgbClr val="000000"/>
                          </a:solidFill>
                          <a:effectLst/>
                          <a:highlight>
                            <a:srgbClr val="FFFFFF"/>
                          </a:highlight>
                          <a:latin typeface="Calibri" panose="020F0502020204030204" pitchFamily="34" charset="0"/>
                        </a:rPr>
                        <a:t>G11- Yüksek motivasyonlu, vizyon sahibi güçlü bir lideri olması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F11- Sektörün birden fazla yabancı dil bilen eleman ihtiyacı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0">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G12- Öğrenci akademisyen ilişkisinin güçlü olması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effectLst/>
                          <a:latin typeface="Calibri" panose="020F0502020204030204" pitchFamily="34" charset="0"/>
                        </a:rPr>
                        <a:t>F12-Öğrencinin eğitim görürken turizm işletmelerinde çalışma imkanı</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0">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G13- Yurt içi ve dışı staj olanakları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1000" b="0" i="0" u="none" strike="noStrike">
                          <a:solidFill>
                            <a:srgbClr val="000000"/>
                          </a:solidFill>
                          <a:effectLst/>
                          <a:latin typeface="Calibri" panose="020F0502020204030204" pitchFamily="34" charset="0"/>
                        </a:rPr>
                        <a:t>F13- Yabancı öğrenci potansiyeli</a:t>
                      </a:r>
                      <a:endParaRPr lang="tr-TR" sz="1000" b="0" i="0" u="none" strike="noStrike" dirty="0">
                        <a:solidFill>
                          <a:srgbClr val="000000"/>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0">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G14- Programlı staj çalışmaları ve gölge yöneticilik programları sebebiyle, öğrencinin sektörde istihdamını kolaylaştırıyor olması, öğrencinin sektöre adaptasyonunun yüksek olması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r h="0">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G15-  Turistik işletmelerin yönetiminde kullanılan güncel yazılımların üniversite bünyesinde ulaşılabilir olması ve ders kapsamında öğretilmesi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43129021"/>
                  </a:ext>
                </a:extLst>
              </a:tr>
              <a:tr h="0">
                <a:tc>
                  <a:txBody>
                    <a:bodyPr/>
                    <a:lstStyle/>
                    <a:p>
                      <a:pPr algn="l" fontAlgn="ctr"/>
                      <a:r>
                        <a:rPr lang="tr-TR" sz="1000" b="0" i="0" u="none" strike="noStrike">
                          <a:solidFill>
                            <a:srgbClr val="000000"/>
                          </a:solidFill>
                          <a:effectLst/>
                          <a:highlight>
                            <a:srgbClr val="FFFFFF"/>
                          </a:highlight>
                          <a:latin typeface="Calibri" panose="020F0502020204030204" pitchFamily="34" charset="0"/>
                        </a:rPr>
                        <a:t>G16- Fakülte mezun izleme sistemi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763969"/>
                  </a:ext>
                </a:extLst>
              </a:tr>
              <a:tr h="0">
                <a:tc>
                  <a:txBody>
                    <a:bodyPr/>
                    <a:lstStyle/>
                    <a:p>
                      <a:pPr algn="l" fontAlgn="t"/>
                      <a:r>
                        <a:rPr lang="tr-TR" sz="1000" b="0" i="0" u="none" strike="noStrike">
                          <a:solidFill>
                            <a:srgbClr val="000000"/>
                          </a:solidFill>
                          <a:effectLst/>
                          <a:highlight>
                            <a:srgbClr val="FFFFFF"/>
                          </a:highlight>
                          <a:latin typeface="Calibri" panose="020F0502020204030204" pitchFamily="34" charset="0"/>
                        </a:rPr>
                        <a:t>G-17 Zorunlu staj uygulaması ve staj takip sistemi</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9623294"/>
                  </a:ext>
                </a:extLst>
              </a:tr>
              <a:tr h="0">
                <a:tc>
                  <a:txBody>
                    <a:bodyPr/>
                    <a:lstStyle/>
                    <a:p>
                      <a:pPr algn="l" fontAlgn="t"/>
                      <a:r>
                        <a:rPr lang="tr-TR" sz="1000" b="0" i="0" u="none" strike="noStrike">
                          <a:solidFill>
                            <a:srgbClr val="000000"/>
                          </a:solidFill>
                          <a:effectLst/>
                          <a:highlight>
                            <a:srgbClr val="FFFFFF"/>
                          </a:highlight>
                          <a:latin typeface="Calibri" panose="020F0502020204030204" pitchFamily="34" charset="0"/>
                        </a:rPr>
                        <a:t>G18- Uluslararası üniversite işbirliği (Erasmus, TELP)</a:t>
                      </a:r>
                    </a:p>
                  </a:txBody>
                  <a:tcPr marL="7620" marR="7620" marT="7620" marB="0">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0235862"/>
                  </a:ext>
                </a:extLst>
              </a:tr>
              <a:tr h="0">
                <a:tc>
                  <a:txBody>
                    <a:bodyPr/>
                    <a:lstStyle/>
                    <a:p>
                      <a:pPr algn="l" fontAlgn="b"/>
                      <a:r>
                        <a:rPr lang="tr-TR" sz="1000" b="0" i="0" u="none" strike="noStrike">
                          <a:solidFill>
                            <a:srgbClr val="000000"/>
                          </a:solidFill>
                          <a:effectLst/>
                          <a:highlight>
                            <a:srgbClr val="FFFFFF"/>
                          </a:highlight>
                          <a:latin typeface="Calibri" panose="020F0502020204030204" pitchFamily="34" charset="0"/>
                        </a:rPr>
                        <a:t>G19-Akdeniz Üniversitesi ile işbirliği neticesinde yayın ve proje yapılması</a:t>
                      </a:r>
                    </a:p>
                  </a:txBody>
                  <a:tcPr marL="7620" marR="7620" marT="7620" marB="0" anchor="b">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15191111"/>
                  </a:ext>
                </a:extLst>
              </a:tr>
            </a:tbl>
          </a:graphicData>
        </a:graphic>
      </p:graphicFrame>
    </p:spTree>
    <p:extLst>
      <p:ext uri="{BB962C8B-B14F-4D97-AF65-F5344CB8AC3E}">
        <p14:creationId xmlns:p14="http://schemas.microsoft.com/office/powerpoint/2010/main" val="4054193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1015310569"/>
              </p:ext>
            </p:extLst>
          </p:nvPr>
        </p:nvGraphicFramePr>
        <p:xfrm>
          <a:off x="0" y="1439629"/>
          <a:ext cx="9144000" cy="4183406"/>
        </p:xfrm>
        <a:graphic>
          <a:graphicData uri="http://schemas.openxmlformats.org/drawingml/2006/table">
            <a:tbl>
              <a:tblPr/>
              <a:tblGrid>
                <a:gridCol w="2927194">
                  <a:extLst>
                    <a:ext uri="{9D8B030D-6E8A-4147-A177-3AD203B41FA5}">
                      <a16:colId xmlns:a16="http://schemas.microsoft.com/office/drawing/2014/main" val="3918363564"/>
                    </a:ext>
                  </a:extLst>
                </a:gridCol>
                <a:gridCol w="3096225">
                  <a:extLst>
                    <a:ext uri="{9D8B030D-6E8A-4147-A177-3AD203B41FA5}">
                      <a16:colId xmlns:a16="http://schemas.microsoft.com/office/drawing/2014/main" val="1683979601"/>
                    </a:ext>
                  </a:extLst>
                </a:gridCol>
                <a:gridCol w="3120581">
                  <a:extLst>
                    <a:ext uri="{9D8B030D-6E8A-4147-A177-3AD203B41FA5}">
                      <a16:colId xmlns:a16="http://schemas.microsoft.com/office/drawing/2014/main" val="2592459544"/>
                    </a:ext>
                  </a:extLst>
                </a:gridCol>
              </a:tblGrid>
              <a:tr h="186050">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Turizm İşletmeciliği akademik kadro</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Bölüm eğitimini vermek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Uygun çalışma koşullarının sağlanması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Dekanlık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Yönetici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Eğitim talebinde bulunur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Gastronomi ve Mutfak Sanatları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Destek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Öğrenci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Eğitim hizmeti alır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İyi eğitim almak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Üst yönetim</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Sorumlu yönetici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Nitelikli eğitim ve araştırma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Mütevelli Heyeti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Karar alıcı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Nitelikli eğitim ve araştırma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Yabancı Diller Yüksekokulu</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Yabancı dil dersleri konusunda destek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160596">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Siyaset Bilimi ve Uluslararası İlişkiler</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Alan dışı ders açma konusunda destek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Ekonomi bölümü</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Yan dal ve alan dışı ders açma konusunda destek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İşletme bölümü</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Yan dal, ÇAP ve alan dışı ders açma konusunda destek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Turizm Sektörü</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İstihdam- staj olanağı yaratır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Nitelikli personel ve 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160596">
                <a:tc>
                  <a:txBody>
                    <a:bodyPr/>
                    <a:lstStyle/>
                    <a:p>
                      <a:pPr algn="ctr" fontAlgn="ctr"/>
                      <a:r>
                        <a:rPr lang="tr-TR" sz="1000" b="0" i="0" u="none" strike="noStrike" dirty="0" err="1">
                          <a:solidFill>
                            <a:srgbClr val="000000"/>
                          </a:solidFill>
                          <a:effectLst/>
                          <a:highlight>
                            <a:srgbClr val="FFFFFF"/>
                          </a:highlight>
                          <a:latin typeface="Calibri" panose="020F0502020204030204" pitchFamily="34" charset="0"/>
                        </a:rPr>
                        <a:t>Talya</a:t>
                      </a:r>
                      <a:r>
                        <a:rPr lang="tr-TR" sz="1000" b="0" i="0" u="none" strike="noStrike" dirty="0">
                          <a:solidFill>
                            <a:srgbClr val="000000"/>
                          </a:solidFill>
                          <a:effectLst/>
                          <a:highlight>
                            <a:srgbClr val="FFFFFF"/>
                          </a:highlight>
                          <a:latin typeface="Calibri" panose="020F0502020204030204" pitchFamily="34" charset="0"/>
                        </a:rPr>
                        <a:t> Bilişim</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160596">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San Bilgisayar</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160596">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Antalya İl Kültür ve Turizm Müdürlüğü</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Politika yapıcı ve yasa uygulayıcı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Yasalara uyma ve uygulama</a:t>
                      </a:r>
                      <a:br>
                        <a:rPr lang="tr-TR" sz="1000" b="0" i="0" u="none" strike="noStrike" dirty="0">
                          <a:solidFill>
                            <a:srgbClr val="000000"/>
                          </a:solidFill>
                          <a:effectLst/>
                          <a:highlight>
                            <a:srgbClr val="FFFFFF"/>
                          </a:highlight>
                          <a:latin typeface="Calibri" panose="020F0502020204030204" pitchFamily="34" charset="0"/>
                        </a:rPr>
                      </a:br>
                      <a:r>
                        <a:rPr lang="tr-TR" sz="1000" b="0" i="0" u="none" strike="noStrike" dirty="0">
                          <a:solidFill>
                            <a:srgbClr val="000000"/>
                          </a:solidFill>
                          <a:effectLst/>
                          <a:highlight>
                            <a:srgbClr val="FFFFFF"/>
                          </a:highlight>
                          <a:latin typeface="Calibri" panose="020F0502020204030204" pitchFamily="34" charset="0"/>
                        </a:rPr>
                        <a:t>Destek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AKMED</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7215592"/>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Antalya Tanıtım Vakfı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9315583"/>
                  </a:ext>
                </a:extLst>
              </a:tr>
              <a:tr h="160596">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Kültür Rotaları Derneği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0280062"/>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ATSO</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43465020"/>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Akdeniz Üniversitesi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Bilgi paylaşımı ve ortak çalışmalar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8410107"/>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YÖK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Yükseköğretim kurumlarının bağlı olduğu en üst kuruluş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Mevzuata uygun çalışılması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533445"/>
                  </a:ext>
                </a:extLst>
              </a:tr>
              <a:tr h="160596">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Turistler</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Veri kaynağı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Sektörel kalitenin arttırılması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0201698"/>
                  </a:ext>
                </a:extLst>
              </a:tr>
              <a:tr h="160596">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Yerel halk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Veri ve müşteri kaynağı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sv-SE" sz="1000" b="0" i="0" u="none" strike="noStrike" dirty="0">
                          <a:solidFill>
                            <a:srgbClr val="000000"/>
                          </a:solidFill>
                          <a:effectLst/>
                          <a:highlight>
                            <a:srgbClr val="FFFFFF"/>
                          </a:highlight>
                          <a:latin typeface="Calibri" panose="020F0502020204030204" pitchFamily="34" charset="0"/>
                        </a:rPr>
                        <a:t>Bölgesel kalkınmaya katkı</a:t>
                      </a:r>
                      <a:br>
                        <a:rPr lang="sv-SE" sz="1000" b="0" i="0" u="none" strike="noStrike" dirty="0">
                          <a:solidFill>
                            <a:srgbClr val="000000"/>
                          </a:solidFill>
                          <a:effectLst/>
                          <a:highlight>
                            <a:srgbClr val="FFFFFF"/>
                          </a:highlight>
                          <a:latin typeface="Calibri" panose="020F0502020204030204" pitchFamily="34" charset="0"/>
                        </a:rPr>
                      </a:br>
                      <a:r>
                        <a:rPr lang="sv-SE" sz="1000" b="0" i="0" u="none" strike="noStrike" dirty="0">
                          <a:solidFill>
                            <a:srgbClr val="000000"/>
                          </a:solidFill>
                          <a:effectLst/>
                          <a:highlight>
                            <a:srgbClr val="FFFFFF"/>
                          </a:highlight>
                          <a:latin typeface="Calibri" panose="020F0502020204030204" pitchFamily="34" charset="0"/>
                        </a:rPr>
                        <a:t>Nitelikli personel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46170091"/>
                  </a:ext>
                </a:extLst>
              </a:tr>
              <a:tr h="160596">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Genel sekreterlik</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Eğitimin yürütülmesine destek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Uyumlu çalışma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4173571"/>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2160425234"/>
              </p:ext>
            </p:extLst>
          </p:nvPr>
        </p:nvGraphicFramePr>
        <p:xfrm>
          <a:off x="0" y="1439237"/>
          <a:ext cx="9144000" cy="3979526"/>
        </p:xfrm>
        <a:graphic>
          <a:graphicData uri="http://schemas.openxmlformats.org/drawingml/2006/table">
            <a:tbl>
              <a:tblPr/>
              <a:tblGrid>
                <a:gridCol w="2927194">
                  <a:extLst>
                    <a:ext uri="{9D8B030D-6E8A-4147-A177-3AD203B41FA5}">
                      <a16:colId xmlns:a16="http://schemas.microsoft.com/office/drawing/2014/main" val="3918363564"/>
                    </a:ext>
                  </a:extLst>
                </a:gridCol>
                <a:gridCol w="3096225">
                  <a:extLst>
                    <a:ext uri="{9D8B030D-6E8A-4147-A177-3AD203B41FA5}">
                      <a16:colId xmlns:a16="http://schemas.microsoft.com/office/drawing/2014/main" val="1683979601"/>
                    </a:ext>
                  </a:extLst>
                </a:gridCol>
                <a:gridCol w="3120581">
                  <a:extLst>
                    <a:ext uri="{9D8B030D-6E8A-4147-A177-3AD203B41FA5}">
                      <a16:colId xmlns:a16="http://schemas.microsoft.com/office/drawing/2014/main" val="2592459544"/>
                    </a:ext>
                  </a:extLst>
                </a:gridCol>
              </a:tblGrid>
              <a:tr h="186050">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Tanıtım, Basın ve Halkla İlişkiler Müdürlüğü</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Tanıtım faaliyetlerinin yürütülmesine destek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Uyumlu çalışma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54940215"/>
                  </a:ext>
                </a:extLst>
              </a:tr>
              <a:tr h="160596">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Destek Hizmetleri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Yemek, onarım, kargo, etkinlik ve servis faaliyetlerinin yürütülmesine destek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Uyumlu çalışma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2148426"/>
                  </a:ext>
                </a:extLst>
              </a:tr>
              <a:tr h="160596">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Bilgi Teknolojileri Müdürlüğü</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LMS, UBS, Fotokopi, Outlook, Office programlarının kullanılmasında  ve  bazı uygulamalı derslerin yürütülmesinde destek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Uyumlu çalışma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1329763"/>
                  </a:ext>
                </a:extLst>
              </a:tr>
              <a:tr h="160596">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Dış İlişkiler ve Uluslararası Öğrenci Koordinatörlüğü</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Yabancı öğrencilerin kayıt sürecinin yürütülmesi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Uyumlu çalışma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9939622"/>
                  </a:ext>
                </a:extLst>
              </a:tr>
              <a:tr h="160596">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Kütüphane ve Dokümantasyon Müdürlüğü</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Ders veya araştırma için kullanılan kaynakların sağlanması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Uyumlu çalışma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3831123"/>
                  </a:ext>
                </a:extLst>
              </a:tr>
              <a:tr h="160596">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Kalite Koordinatörlüğü</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Kalite süreçlerinin sağlıklı yürütülmesi konusunda destek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Uyumlu çalışma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9860879"/>
                  </a:ext>
                </a:extLst>
              </a:tr>
              <a:tr h="160596">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İnsan Kaynakları Müdürlüğü</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Staj sigortası ve personel işleri konusunda destek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Uyumlu çalışma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6159143"/>
                  </a:ext>
                </a:extLst>
              </a:tr>
              <a:tr h="160596">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Erasmus Koordinatörlüğü</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Gelen veya giden Erasmus öğrencilerinin iş sürecinin yönetilmesi konusunda destek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Uyumlu çalışma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5296551"/>
                  </a:ext>
                </a:extLst>
              </a:tr>
              <a:tr h="160596">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Kariyer Geliştirme Ofisi</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Mezunların izleme sürecini yürütme konusunda destek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Uyumlu çalışma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44885828"/>
                  </a:ext>
                </a:extLst>
              </a:tr>
              <a:tr h="160596">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Öğrenci İşleri Müdürlüğü</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Ders kayıt sürecinde destek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Uyumlu çalışma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997688"/>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Fakülte idari kadrosu</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Eğitimin yürütülmesine destek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Uyumlu çalışma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80369371"/>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Yerel yönetimler</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Proje ortaklığı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 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6624028"/>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Mezunlar</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Sektörde temsilcimiz</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İş birliği</a:t>
                      </a:r>
                      <a:br>
                        <a:rPr lang="tr-TR" sz="1000" b="0" i="0" u="none" strike="noStrike">
                          <a:solidFill>
                            <a:srgbClr val="000000"/>
                          </a:solidFill>
                          <a:effectLst/>
                          <a:highlight>
                            <a:srgbClr val="FFFFFF"/>
                          </a:highlight>
                          <a:latin typeface="Calibri" panose="020F0502020204030204" pitchFamily="34" charset="0"/>
                        </a:rPr>
                      </a:br>
                      <a:r>
                        <a:rPr lang="tr-TR" sz="1000" b="0" i="0" u="none" strike="noStrike">
                          <a:solidFill>
                            <a:srgbClr val="000000"/>
                          </a:solidFill>
                          <a:effectLst/>
                          <a:highlight>
                            <a:srgbClr val="FFFFFF"/>
                          </a:highlight>
                          <a:latin typeface="Calibri" panose="020F0502020204030204" pitchFamily="34" charset="0"/>
                        </a:rPr>
                        <a:t>İletişim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0455903"/>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Araştırma kurumları ve fonları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Proje geliştirme ve destekleme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Bilgi üretimi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1192829"/>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Akademik yayın organları</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Araştırma ve projelerin yayınlanması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Nitelikli yayın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7013881"/>
                  </a:ext>
                </a:extLst>
              </a:tr>
              <a:tr h="160596">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Bağımsız Belgelendirme Kuruluşu</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Kalite Yönetim Sisteminin kurulması ve sürdürülebilirliğin sağlanması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highlight>
                            <a:srgbClr val="FFFFFF"/>
                          </a:highlight>
                          <a:latin typeface="Calibri" panose="020F0502020204030204" pitchFamily="34" charset="0"/>
                        </a:rPr>
                        <a:t>KYS standartları çerçevesinde sürecin ilerlemesi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015710"/>
                  </a:ext>
                </a:extLst>
              </a:tr>
              <a:tr h="160596">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Yükseköğretim Kalite Kurulu</a:t>
                      </a:r>
                    </a:p>
                  </a:txBody>
                  <a:tcPr marL="7620" marR="7620" marT="762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ABÜ İç Kalite Güvence Sisteminin oluşturulması ve ABÜ iç kalite güvencesinin artırılması</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highlight>
                            <a:srgbClr val="FFFFFF"/>
                          </a:highlight>
                          <a:latin typeface="Calibri" panose="020F0502020204030204" pitchFamily="34" charset="0"/>
                        </a:rPr>
                        <a:t>Düzenli olarak KİDR, Kurumsal Dış Değerlendirme ve Kurumsal Akreditasyon süreçlerinde işbirliği</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3707669"/>
                  </a:ext>
                </a:extLst>
              </a:tr>
            </a:tbl>
          </a:graphicData>
        </a:graphic>
      </p:graphicFrame>
    </p:spTree>
    <p:extLst>
      <p:ext uri="{BB962C8B-B14F-4D97-AF65-F5344CB8AC3E}">
        <p14:creationId xmlns:p14="http://schemas.microsoft.com/office/powerpoint/2010/main" val="1419310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ve AKSİYON 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00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47034319"/>
              </p:ext>
            </p:extLst>
          </p:nvPr>
        </p:nvGraphicFramePr>
        <p:xfrm>
          <a:off x="545122" y="1801446"/>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a:solidFill>
                            <a:srgbClr val="0C0D0D"/>
                          </a:solidFill>
                        </a:rPr>
                        <a:t>Z2. Bilimsel etkinlik sayısının yetersiz kalması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C0D0D"/>
                          </a:solidFill>
                        </a:rPr>
                        <a:t>01.09.2025</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C0D0D"/>
                          </a:solidFill>
                        </a:rPr>
                        <a:t>Turizm İşletmeciliği Bölüm Başkanlığı</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b="0" dirty="0">
                          <a:solidFill>
                            <a:srgbClr val="0C0D0D"/>
                          </a:solidFill>
                        </a:rPr>
                        <a:t>Bölüm toplantıları yapılarak, yapılacak bilimsel sempozyumlar ile ilgili detaylar netleştirilecektir.</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2" name="Tablo 1">
            <a:extLst>
              <a:ext uri="{FF2B5EF4-FFF2-40B4-BE49-F238E27FC236}">
                <a16:creationId xmlns:a16="http://schemas.microsoft.com/office/drawing/2014/main" id="{7294C64C-A099-97D8-BCD4-1CC18A52588B}"/>
              </a:ext>
            </a:extLst>
          </p:cNvPr>
          <p:cNvGraphicFramePr>
            <a:graphicFrameLocks noGrp="1"/>
          </p:cNvGraphicFramePr>
          <p:nvPr>
            <p:extLst>
              <p:ext uri="{D42A27DB-BD31-4B8C-83A1-F6EECF244321}">
                <p14:modId xmlns:p14="http://schemas.microsoft.com/office/powerpoint/2010/main" val="1379992268"/>
              </p:ext>
            </p:extLst>
          </p:nvPr>
        </p:nvGraphicFramePr>
        <p:xfrm>
          <a:off x="545122" y="3983824"/>
          <a:ext cx="8203223" cy="20269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a:solidFill>
                            <a:srgbClr val="0C0D0D"/>
                          </a:solidFill>
                        </a:rPr>
                        <a:t>Z4. Uluslararası üniversitelerle işbirliğinde zayıf kalınması</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a:solidFill>
                            <a:srgbClr val="0C0D0D"/>
                          </a:solidFill>
                        </a:rPr>
                        <a:t>31.12.2024</a:t>
                      </a:r>
                      <a:endParaRPr lang="tr-TR" dirty="0">
                        <a:solidFill>
                          <a:srgbClr val="0C0D0D"/>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a:solidFill>
                            <a:srgbClr val="0C0D0D"/>
                          </a:solidFill>
                        </a:rPr>
                        <a:t>Turizm İşletmeciliği Bölüm Başkanlığı</a:t>
                      </a: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b="0" dirty="0">
                          <a:solidFill>
                            <a:srgbClr val="0C0D0D"/>
                          </a:solidFill>
                        </a:rPr>
                        <a:t>Turizm alanında eğitim veren uluslararası üniversiteler incelenecek ve öğrenci değişim programı kapsamında bu üniversiteler ile iletişime geçilecektir.</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descr="metin, ekran görüntüsü, sayı, numara, yazı tipi içeren bir resim&#10;&#10;Açıklama otomatik olarak oluşturuldu">
            <a:extLst>
              <a:ext uri="{FF2B5EF4-FFF2-40B4-BE49-F238E27FC236}">
                <a16:creationId xmlns:a16="http://schemas.microsoft.com/office/drawing/2014/main" id="{B5757DC6-9891-42B0-B47C-68FCC1B535D4}"/>
              </a:ext>
            </a:extLst>
          </p:cNvPr>
          <p:cNvPicPr>
            <a:picLocks noChangeAspect="1"/>
          </p:cNvPicPr>
          <p:nvPr/>
        </p:nvPicPr>
        <p:blipFill rotWithShape="1">
          <a:blip r:embed="rId3">
            <a:extLst>
              <a:ext uri="{28A0092B-C50C-407E-A947-70E740481C1C}">
                <a14:useLocalDpi xmlns:a14="http://schemas.microsoft.com/office/drawing/2010/main" val="0"/>
              </a:ext>
            </a:extLst>
          </a:blip>
          <a:srcRect r="6223" b="6763"/>
          <a:stretch/>
        </p:blipFill>
        <p:spPr>
          <a:xfrm>
            <a:off x="605480" y="1735667"/>
            <a:ext cx="8007179" cy="3157609"/>
          </a:xfrm>
          <a:prstGeom prst="rect">
            <a:avLst/>
          </a:prstGeom>
        </p:spPr>
      </p:pic>
    </p:spTree>
    <p:extLst>
      <p:ext uri="{BB962C8B-B14F-4D97-AF65-F5344CB8AC3E}">
        <p14:creationId xmlns:p14="http://schemas.microsoft.com/office/powerpoint/2010/main" val="166670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descr="metin, sayı, numara, ekran görüntüsü, çizgi içeren bir resim&#10;&#10;Açıklama otomatik olarak oluşturuldu">
            <a:extLst>
              <a:ext uri="{FF2B5EF4-FFF2-40B4-BE49-F238E27FC236}">
                <a16:creationId xmlns:a16="http://schemas.microsoft.com/office/drawing/2014/main" id="{2E691BF9-B46A-9EE5-4357-ABE6B6B8DA14}"/>
              </a:ext>
            </a:extLst>
          </p:cNvPr>
          <p:cNvPicPr>
            <a:picLocks noChangeAspect="1"/>
          </p:cNvPicPr>
          <p:nvPr/>
        </p:nvPicPr>
        <p:blipFill rotWithShape="1">
          <a:blip r:embed="rId3">
            <a:extLst>
              <a:ext uri="{28A0092B-C50C-407E-A947-70E740481C1C}">
                <a14:useLocalDpi xmlns:a14="http://schemas.microsoft.com/office/drawing/2010/main" val="0"/>
              </a:ext>
            </a:extLst>
          </a:blip>
          <a:srcRect r="3648"/>
          <a:stretch/>
        </p:blipFill>
        <p:spPr>
          <a:xfrm>
            <a:off x="166816" y="1432287"/>
            <a:ext cx="8810368" cy="4215848"/>
          </a:xfrm>
          <a:prstGeom prst="rect">
            <a:avLst/>
          </a:prstGeom>
        </p:spPr>
      </p:pic>
    </p:spTree>
    <p:extLst>
      <p:ext uri="{BB962C8B-B14F-4D97-AF65-F5344CB8AC3E}">
        <p14:creationId xmlns:p14="http://schemas.microsoft.com/office/powerpoint/2010/main" val="20957443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860</TotalTime>
  <Words>1207</Words>
  <Application>Microsoft Office PowerPoint</Application>
  <PresentationFormat>Ekran Gösterisi (4:3)</PresentationFormat>
  <Paragraphs>280</Paragraphs>
  <Slides>21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21</vt:i4>
      </vt:variant>
    </vt:vector>
  </HeadingPairs>
  <TitlesOfParts>
    <vt:vector size="29" baseType="lpstr">
      <vt:lpstr>Arial</vt:lpstr>
      <vt:lpstr>Calibri</vt:lpstr>
      <vt:lpstr>Calibri Light</vt:lpstr>
      <vt:lpstr>inherit</vt:lpstr>
      <vt:lpstr>Lucida Sans Unicode</vt:lpstr>
      <vt:lpstr>Times New Roman</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Staj süreçlerinin tamamının dijitale dönüştürülmesi.  Merkezi mezun takip sisteminin kurulması.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Sezer KARASAKAL</cp:lastModifiedBy>
  <cp:revision>59</cp:revision>
  <dcterms:created xsi:type="dcterms:W3CDTF">2020-01-20T10:44:30Z</dcterms:created>
  <dcterms:modified xsi:type="dcterms:W3CDTF">2024-05-21T13:48:36Z</dcterms:modified>
</cp:coreProperties>
</file>