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88" r:id="rId3"/>
    <p:sldId id="347" r:id="rId4"/>
    <p:sldId id="346" r:id="rId5"/>
    <p:sldId id="365" r:id="rId6"/>
    <p:sldId id="363" r:id="rId7"/>
    <p:sldId id="369" r:id="rId8"/>
    <p:sldId id="364" r:id="rId9"/>
    <p:sldId id="285" r:id="rId10"/>
    <p:sldId id="353" r:id="rId11"/>
    <p:sldId id="367" r:id="rId12"/>
    <p:sldId id="368" r:id="rId13"/>
    <p:sldId id="358" r:id="rId14"/>
    <p:sldId id="352" r:id="rId15"/>
    <p:sldId id="357" r:id="rId16"/>
    <p:sldId id="366" r:id="rId17"/>
    <p:sldId id="304" r:id="rId18"/>
    <p:sldId id="359" r:id="rId19"/>
    <p:sldId id="360" r:id="rId20"/>
    <p:sldId id="278"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46"/>
            <p14:sldId id="365"/>
            <p14:sldId id="363"/>
            <p14:sldId id="369"/>
            <p14:sldId id="364"/>
            <p14:sldId id="285"/>
            <p14:sldId id="353"/>
            <p14:sldId id="367"/>
            <p14:sldId id="368"/>
            <p14:sldId id="358"/>
            <p14:sldId id="352"/>
            <p14:sldId id="357"/>
            <p14:sldId id="366"/>
            <p14:sldId id="304"/>
            <p14:sldId id="359"/>
            <p14:sldId id="360"/>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D0D"/>
    <a:srgbClr val="1F0620"/>
    <a:srgbClr val="0F2303"/>
    <a:srgbClr val="001626"/>
    <a:srgbClr val="7AEE32"/>
    <a:srgbClr val="E626AF"/>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24.05.2024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24.05.2024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24.05.2024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24.05.2024</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24.05.2024</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24.05.2024</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24.05.2024</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24.05.2024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24.05.2024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843808" y="5512332"/>
            <a:ext cx="3456384" cy="430887"/>
          </a:xfrm>
          <a:prstGeom prst="rect">
            <a:avLst/>
          </a:prstGeom>
          <a:noFill/>
        </p:spPr>
        <p:txBody>
          <a:bodyPr wrap="square" rtlCol="0">
            <a:spAutoFit/>
          </a:bodyPr>
          <a:lstStyle/>
          <a:p>
            <a:pPr algn="ctr"/>
            <a:r>
              <a:rPr lang="tr-TR" sz="2200" b="1" dirty="0">
                <a:solidFill>
                  <a:schemeClr val="accent5">
                    <a:lumMod val="50000"/>
                  </a:schemeClr>
                </a:solidFill>
              </a:rPr>
              <a:t>MAKİNE MÜHENDİSLİĞİ</a:t>
            </a: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2023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a:extLst>
              <a:ext uri="{FF2B5EF4-FFF2-40B4-BE49-F238E27FC236}">
                <a16:creationId xmlns:a16="http://schemas.microsoft.com/office/drawing/2014/main" id="{B3FAFB1B-F22A-1926-0074-BC0F52F6C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716" y="1719617"/>
            <a:ext cx="7486567" cy="4558353"/>
          </a:xfrm>
          <a:prstGeom prst="rect">
            <a:avLst/>
          </a:prstGeom>
        </p:spPr>
      </p:pic>
    </p:spTree>
    <p:extLst>
      <p:ext uri="{BB962C8B-B14F-4D97-AF65-F5344CB8AC3E}">
        <p14:creationId xmlns:p14="http://schemas.microsoft.com/office/powerpoint/2010/main" val="1666700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40E39909-525D-3554-1B02-2BEE10E25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60" y="1904318"/>
            <a:ext cx="7085279" cy="4168936"/>
          </a:xfrm>
          <a:prstGeom prst="rect">
            <a:avLst/>
          </a:prstGeom>
        </p:spPr>
      </p:pic>
    </p:spTree>
    <p:extLst>
      <p:ext uri="{BB962C8B-B14F-4D97-AF65-F5344CB8AC3E}">
        <p14:creationId xmlns:p14="http://schemas.microsoft.com/office/powerpoint/2010/main" val="1149262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a:extLst>
              <a:ext uri="{FF2B5EF4-FFF2-40B4-BE49-F238E27FC236}">
                <a16:creationId xmlns:a16="http://schemas.microsoft.com/office/drawing/2014/main" id="{27182307-6D47-87A5-895C-D3E3A46D0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520" y="1685612"/>
            <a:ext cx="7398959" cy="4496824"/>
          </a:xfrm>
          <a:prstGeom prst="rect">
            <a:avLst/>
          </a:prstGeom>
        </p:spPr>
      </p:pic>
    </p:spTree>
    <p:extLst>
      <p:ext uri="{BB962C8B-B14F-4D97-AF65-F5344CB8AC3E}">
        <p14:creationId xmlns:p14="http://schemas.microsoft.com/office/powerpoint/2010/main" val="92461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7050E7B1-7187-EE28-A47D-46365E021703}"/>
              </a:ext>
            </a:extLst>
          </p:cNvPr>
          <p:cNvSpPr txBox="1"/>
          <p:nvPr/>
        </p:nvSpPr>
        <p:spPr>
          <a:xfrm>
            <a:off x="823765" y="3244334"/>
            <a:ext cx="7321964" cy="369332"/>
          </a:xfrm>
          <a:prstGeom prst="rect">
            <a:avLst/>
          </a:prstGeom>
          <a:noFill/>
        </p:spPr>
        <p:txBody>
          <a:bodyPr wrap="square" rtlCol="0">
            <a:spAutoFit/>
          </a:bodyPr>
          <a:lstStyle/>
          <a:p>
            <a:r>
              <a:rPr lang="tr-TR" dirty="0">
                <a:solidFill>
                  <a:srgbClr val="1F0620"/>
                </a:solidFill>
              </a:rPr>
              <a:t>Öneri ve şikayet alınmamıştır.</a:t>
            </a:r>
          </a:p>
        </p:txBody>
      </p:sp>
    </p:spTree>
    <p:extLst>
      <p:ext uri="{BB962C8B-B14F-4D97-AF65-F5344CB8AC3E}">
        <p14:creationId xmlns:p14="http://schemas.microsoft.com/office/powerpoint/2010/main" val="3805939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0535E143-B207-50C6-A5C6-2A3BA9F17AFF}"/>
              </a:ext>
            </a:extLst>
          </p:cNvPr>
          <p:cNvSpPr txBox="1"/>
          <p:nvPr/>
        </p:nvSpPr>
        <p:spPr>
          <a:xfrm>
            <a:off x="996287" y="2601836"/>
            <a:ext cx="7151426" cy="369332"/>
          </a:xfrm>
          <a:prstGeom prst="rect">
            <a:avLst/>
          </a:prstGeom>
          <a:noFill/>
        </p:spPr>
        <p:txBody>
          <a:bodyPr wrap="square" rtlCol="0">
            <a:spAutoFit/>
          </a:bodyPr>
          <a:lstStyle/>
          <a:p>
            <a:r>
              <a:rPr lang="tr-TR" dirty="0">
                <a:solidFill>
                  <a:srgbClr val="1F0620"/>
                </a:solidFill>
              </a:rPr>
              <a:t>Düzenleyici ve önleyici faaliyet bulunmamaktadır.</a:t>
            </a:r>
          </a:p>
        </p:txBody>
      </p:sp>
    </p:spTree>
    <p:extLst>
      <p:ext uri="{BB962C8B-B14F-4D97-AF65-F5344CB8AC3E}">
        <p14:creationId xmlns:p14="http://schemas.microsoft.com/office/powerpoint/2010/main" val="1082165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4B49BC84-DAA8-59E7-6771-644ECA78EFFF}"/>
              </a:ext>
            </a:extLst>
          </p:cNvPr>
          <p:cNvSpPr txBox="1"/>
          <p:nvPr/>
        </p:nvSpPr>
        <p:spPr>
          <a:xfrm>
            <a:off x="750627" y="1869743"/>
            <a:ext cx="7547212" cy="923330"/>
          </a:xfrm>
          <a:prstGeom prst="rect">
            <a:avLst/>
          </a:prstGeom>
          <a:noFill/>
        </p:spPr>
        <p:txBody>
          <a:bodyPr wrap="square" rtlCol="0">
            <a:spAutoFit/>
          </a:bodyPr>
          <a:lstStyle/>
          <a:p>
            <a:r>
              <a:rPr lang="tr-TR" dirty="0">
                <a:solidFill>
                  <a:srgbClr val="1F0620"/>
                </a:solidFill>
              </a:rPr>
              <a:t>İç denetimimiz başarılı bir şekilde geçmiştir. </a:t>
            </a:r>
          </a:p>
          <a:p>
            <a:endParaRPr lang="tr-TR" dirty="0">
              <a:solidFill>
                <a:srgbClr val="1F0620"/>
              </a:solidFill>
            </a:endParaRPr>
          </a:p>
          <a:p>
            <a:r>
              <a:rPr lang="tr-TR" dirty="0">
                <a:solidFill>
                  <a:srgbClr val="1F0620"/>
                </a:solidFill>
              </a:rPr>
              <a:t>KYS İÇ DENETİM BAŞARI PUANIMIZ  98%</a:t>
            </a:r>
          </a:p>
        </p:txBody>
      </p:sp>
      <p:pic>
        <p:nvPicPr>
          <p:cNvPr id="4" name="Resim 3">
            <a:extLst>
              <a:ext uri="{FF2B5EF4-FFF2-40B4-BE49-F238E27FC236}">
                <a16:creationId xmlns:a16="http://schemas.microsoft.com/office/drawing/2014/main" id="{89F974F2-FE11-B5BE-41F7-60DB9176B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27" y="3429000"/>
            <a:ext cx="7556485" cy="2708152"/>
          </a:xfrm>
          <a:prstGeom prst="rect">
            <a:avLst/>
          </a:prstGeom>
        </p:spPr>
      </p:pic>
    </p:spTree>
    <p:extLst>
      <p:ext uri="{BB962C8B-B14F-4D97-AF65-F5344CB8AC3E}">
        <p14:creationId xmlns:p14="http://schemas.microsoft.com/office/powerpoint/2010/main" val="1346354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08203" y="160219"/>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a:extLst>
              <a:ext uri="{FF2B5EF4-FFF2-40B4-BE49-F238E27FC236}">
                <a16:creationId xmlns:a16="http://schemas.microsoft.com/office/drawing/2014/main" id="{212F7344-A25C-AD44-CBBD-3EAC621DE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036621"/>
            <a:ext cx="5606496" cy="5821379"/>
          </a:xfrm>
          <a:prstGeom prst="rect">
            <a:avLst/>
          </a:prstGeom>
        </p:spPr>
      </p:pic>
    </p:spTree>
    <p:extLst>
      <p:ext uri="{BB962C8B-B14F-4D97-AF65-F5344CB8AC3E}">
        <p14:creationId xmlns:p14="http://schemas.microsoft.com/office/powerpoint/2010/main" val="1426706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618961F7-20F9-3BF2-28CF-3980215934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56" y="2118718"/>
            <a:ext cx="3938811" cy="2215581"/>
          </a:xfrm>
          <a:prstGeom prst="rect">
            <a:avLst/>
          </a:prstGeom>
        </p:spPr>
      </p:pic>
      <p:sp>
        <p:nvSpPr>
          <p:cNvPr id="4" name="Metin kutusu 3">
            <a:extLst>
              <a:ext uri="{FF2B5EF4-FFF2-40B4-BE49-F238E27FC236}">
                <a16:creationId xmlns:a16="http://schemas.microsoft.com/office/drawing/2014/main" id="{02B2593F-EBBB-85E4-A5F0-30DC2C709639}"/>
              </a:ext>
            </a:extLst>
          </p:cNvPr>
          <p:cNvSpPr txBox="1"/>
          <p:nvPr/>
        </p:nvSpPr>
        <p:spPr>
          <a:xfrm>
            <a:off x="1209735" y="4394723"/>
            <a:ext cx="3192780" cy="307777"/>
          </a:xfrm>
          <a:prstGeom prst="rect">
            <a:avLst/>
          </a:prstGeom>
          <a:noFill/>
        </p:spPr>
        <p:txBody>
          <a:bodyPr wrap="square" rtlCol="0">
            <a:spAutoFit/>
          </a:bodyPr>
          <a:lstStyle/>
          <a:p>
            <a:r>
              <a:rPr lang="tr-TR" sz="1400" b="1" dirty="0">
                <a:solidFill>
                  <a:srgbClr val="1F0620"/>
                </a:solidFill>
              </a:rPr>
              <a:t>AKE Teknik Gezisi </a:t>
            </a:r>
          </a:p>
        </p:txBody>
      </p:sp>
      <p:pic>
        <p:nvPicPr>
          <p:cNvPr id="5" name="Resim 4">
            <a:extLst>
              <a:ext uri="{FF2B5EF4-FFF2-40B4-BE49-F238E27FC236}">
                <a16:creationId xmlns:a16="http://schemas.microsoft.com/office/drawing/2014/main" id="{573809EC-DE1C-51E7-3BCA-23FE17916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1425" y="2133006"/>
            <a:ext cx="3367819" cy="2289584"/>
          </a:xfrm>
          <a:prstGeom prst="rect">
            <a:avLst/>
          </a:prstGeom>
        </p:spPr>
      </p:pic>
      <p:sp>
        <p:nvSpPr>
          <p:cNvPr id="65" name="Metin kutusu 64">
            <a:extLst>
              <a:ext uri="{FF2B5EF4-FFF2-40B4-BE49-F238E27FC236}">
                <a16:creationId xmlns:a16="http://schemas.microsoft.com/office/drawing/2014/main" id="{9B73D5E3-1BC7-6492-D2BC-3917A3B03FAC}"/>
              </a:ext>
            </a:extLst>
          </p:cNvPr>
          <p:cNvSpPr txBox="1"/>
          <p:nvPr/>
        </p:nvSpPr>
        <p:spPr>
          <a:xfrm>
            <a:off x="6066497" y="4495457"/>
            <a:ext cx="3192780" cy="307777"/>
          </a:xfrm>
          <a:prstGeom prst="rect">
            <a:avLst/>
          </a:prstGeom>
          <a:noFill/>
        </p:spPr>
        <p:txBody>
          <a:bodyPr wrap="square" rtlCol="0">
            <a:spAutoFit/>
          </a:bodyPr>
          <a:lstStyle/>
          <a:p>
            <a:r>
              <a:rPr lang="tr-TR" sz="1400" b="1" dirty="0">
                <a:solidFill>
                  <a:srgbClr val="1F0620"/>
                </a:solidFill>
              </a:rPr>
              <a:t>BİLİMFEST</a:t>
            </a:r>
          </a:p>
        </p:txBody>
      </p:sp>
    </p:spTree>
    <p:extLst>
      <p:ext uri="{BB962C8B-B14F-4D97-AF65-F5344CB8AC3E}">
        <p14:creationId xmlns:p14="http://schemas.microsoft.com/office/powerpoint/2010/main" val="2309275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a:extLst>
              <a:ext uri="{FF2B5EF4-FFF2-40B4-BE49-F238E27FC236}">
                <a16:creationId xmlns:a16="http://schemas.microsoft.com/office/drawing/2014/main" id="{A3BDF79F-B06D-AE12-C269-8948DA79B346}"/>
              </a:ext>
            </a:extLst>
          </p:cNvPr>
          <p:cNvGraphicFramePr>
            <a:graphicFrameLocks noGrp="1"/>
          </p:cNvGraphicFramePr>
          <p:nvPr>
            <p:extLst>
              <p:ext uri="{D42A27DB-BD31-4B8C-83A1-F6EECF244321}">
                <p14:modId xmlns:p14="http://schemas.microsoft.com/office/powerpoint/2010/main" val="2458412191"/>
              </p:ext>
            </p:extLst>
          </p:nvPr>
        </p:nvGraphicFramePr>
        <p:xfrm>
          <a:off x="539088" y="2747078"/>
          <a:ext cx="8065824" cy="1752600"/>
        </p:xfrm>
        <a:graphic>
          <a:graphicData uri="http://schemas.openxmlformats.org/drawingml/2006/table">
            <a:tbl>
              <a:tblPr firstRow="1" bandRow="1">
                <a:tableStyleId>{93296810-A885-4BE3-A3E7-6D5BEEA58F35}</a:tableStyleId>
              </a:tblPr>
              <a:tblGrid>
                <a:gridCol w="3248168">
                  <a:extLst>
                    <a:ext uri="{9D8B030D-6E8A-4147-A177-3AD203B41FA5}">
                      <a16:colId xmlns:a16="http://schemas.microsoft.com/office/drawing/2014/main" val="2656190562"/>
                    </a:ext>
                  </a:extLst>
                </a:gridCol>
                <a:gridCol w="1583140">
                  <a:extLst>
                    <a:ext uri="{9D8B030D-6E8A-4147-A177-3AD203B41FA5}">
                      <a16:colId xmlns:a16="http://schemas.microsoft.com/office/drawing/2014/main" val="2081180747"/>
                    </a:ext>
                  </a:extLst>
                </a:gridCol>
                <a:gridCol w="1218060">
                  <a:extLst>
                    <a:ext uri="{9D8B030D-6E8A-4147-A177-3AD203B41FA5}">
                      <a16:colId xmlns:a16="http://schemas.microsoft.com/office/drawing/2014/main" val="2968173535"/>
                    </a:ext>
                  </a:extLst>
                </a:gridCol>
                <a:gridCol w="2016456">
                  <a:extLst>
                    <a:ext uri="{9D8B030D-6E8A-4147-A177-3AD203B41FA5}">
                      <a16:colId xmlns:a16="http://schemas.microsoft.com/office/drawing/2014/main" val="3739350631"/>
                    </a:ext>
                  </a:extLst>
                </a:gridCol>
              </a:tblGrid>
              <a:tr h="252939">
                <a:tc>
                  <a:txBody>
                    <a:bodyPr/>
                    <a:lstStyle/>
                    <a:p>
                      <a:pPr algn="ctr"/>
                      <a:r>
                        <a:rPr lang="tr-TR" dirty="0"/>
                        <a:t>Öğretim Üyesi</a:t>
                      </a:r>
                    </a:p>
                  </a:txBody>
                  <a:tcPr/>
                </a:tc>
                <a:tc>
                  <a:txBody>
                    <a:bodyPr/>
                    <a:lstStyle/>
                    <a:p>
                      <a:pPr algn="ctr"/>
                      <a:r>
                        <a:rPr lang="tr-TR" dirty="0"/>
                        <a:t>YAYIN SAYISI</a:t>
                      </a:r>
                    </a:p>
                  </a:txBody>
                  <a:tcPr/>
                </a:tc>
                <a:tc>
                  <a:txBody>
                    <a:bodyPr/>
                    <a:lstStyle/>
                    <a:p>
                      <a:pPr algn="ctr"/>
                      <a:r>
                        <a:rPr lang="tr-TR" dirty="0"/>
                        <a:t>ATIF SAYISI</a:t>
                      </a:r>
                    </a:p>
                  </a:txBody>
                  <a:tcPr/>
                </a:tc>
                <a:tc>
                  <a:txBody>
                    <a:bodyPr/>
                    <a:lstStyle/>
                    <a:p>
                      <a:pPr marL="0" marR="0" lvl="0" indent="0" algn="ctr" defTabSz="457207" rtl="0" eaLnBrk="1" fontAlgn="auto" latinLnBrk="0" hangingPunct="1">
                        <a:lnSpc>
                          <a:spcPct val="100000"/>
                        </a:lnSpc>
                        <a:spcBef>
                          <a:spcPts val="0"/>
                        </a:spcBef>
                        <a:spcAft>
                          <a:spcPts val="0"/>
                        </a:spcAft>
                        <a:buClrTx/>
                        <a:buSzTx/>
                        <a:buFontTx/>
                        <a:buNone/>
                        <a:tabLst/>
                        <a:defRPr/>
                      </a:pPr>
                      <a:r>
                        <a:rPr lang="tr-TR" dirty="0"/>
                        <a:t>TARİH</a:t>
                      </a:r>
                    </a:p>
                    <a:p>
                      <a:pPr algn="ctr"/>
                      <a:endParaRPr lang="tr-TR" dirty="0"/>
                    </a:p>
                  </a:txBody>
                  <a:tcPr/>
                </a:tc>
                <a:extLst>
                  <a:ext uri="{0D108BD9-81ED-4DB2-BD59-A6C34878D82A}">
                    <a16:rowId xmlns:a16="http://schemas.microsoft.com/office/drawing/2014/main" val="1322551856"/>
                  </a:ext>
                </a:extLst>
              </a:tr>
              <a:tr h="370840">
                <a:tc>
                  <a:txBody>
                    <a:bodyPr/>
                    <a:lstStyle/>
                    <a:p>
                      <a:r>
                        <a:rPr lang="tr-TR" dirty="0">
                          <a:solidFill>
                            <a:srgbClr val="1F0620"/>
                          </a:solidFill>
                        </a:rPr>
                        <a:t>Prof. Dr. M. Fatih Bay</a:t>
                      </a:r>
                    </a:p>
                  </a:txBody>
                  <a:tcPr/>
                </a:tc>
                <a:tc>
                  <a:txBody>
                    <a:bodyPr/>
                    <a:lstStyle/>
                    <a:p>
                      <a:pPr algn="ctr"/>
                      <a:r>
                        <a:rPr lang="tr-TR" dirty="0">
                          <a:solidFill>
                            <a:srgbClr val="1F0620"/>
                          </a:solidFill>
                        </a:rPr>
                        <a:t>5</a:t>
                      </a:r>
                    </a:p>
                  </a:txBody>
                  <a:tcPr/>
                </a:tc>
                <a:tc>
                  <a:txBody>
                    <a:bodyPr/>
                    <a:lstStyle/>
                    <a:p>
                      <a:pPr algn="ctr"/>
                      <a:r>
                        <a:rPr lang="tr-TR" dirty="0">
                          <a:solidFill>
                            <a:srgbClr val="1F0620"/>
                          </a:solidFill>
                        </a:rPr>
                        <a:t>14</a:t>
                      </a:r>
                    </a:p>
                  </a:txBody>
                  <a:tcPr/>
                </a:tc>
                <a:tc>
                  <a:txBody>
                    <a:bodyPr/>
                    <a:lstStyle/>
                    <a:p>
                      <a:pPr algn="ctr"/>
                      <a:r>
                        <a:rPr lang="tr-TR" dirty="0">
                          <a:solidFill>
                            <a:srgbClr val="1F0620"/>
                          </a:solidFill>
                        </a:rPr>
                        <a:t>2023</a:t>
                      </a:r>
                    </a:p>
                  </a:txBody>
                  <a:tcPr/>
                </a:tc>
                <a:extLst>
                  <a:ext uri="{0D108BD9-81ED-4DB2-BD59-A6C34878D82A}">
                    <a16:rowId xmlns:a16="http://schemas.microsoft.com/office/drawing/2014/main" val="3798392649"/>
                  </a:ext>
                </a:extLst>
              </a:tr>
              <a:tr h="370840">
                <a:tc>
                  <a:txBody>
                    <a:bodyPr/>
                    <a:lstStyle/>
                    <a:p>
                      <a:r>
                        <a:rPr lang="tr-TR" dirty="0">
                          <a:solidFill>
                            <a:srgbClr val="1F0620"/>
                          </a:solidFill>
                        </a:rPr>
                        <a:t>Dr. Öğr. Üyesi Hamit Kenan</a:t>
                      </a:r>
                    </a:p>
                  </a:txBody>
                  <a:tcPr/>
                </a:tc>
                <a:tc>
                  <a:txBody>
                    <a:bodyPr/>
                    <a:lstStyle/>
                    <a:p>
                      <a:pPr algn="ctr"/>
                      <a:r>
                        <a:rPr lang="tr-TR" dirty="0">
                          <a:solidFill>
                            <a:srgbClr val="1F0620"/>
                          </a:solidFill>
                        </a:rPr>
                        <a:t>1</a:t>
                      </a:r>
                    </a:p>
                  </a:txBody>
                  <a:tcPr/>
                </a:tc>
                <a:tc>
                  <a:txBody>
                    <a:bodyPr/>
                    <a:lstStyle/>
                    <a:p>
                      <a:pPr algn="ctr"/>
                      <a:r>
                        <a:rPr lang="tr-TR" dirty="0">
                          <a:solidFill>
                            <a:srgbClr val="1F0620"/>
                          </a:solidFill>
                        </a:rPr>
                        <a:t>0</a:t>
                      </a:r>
                    </a:p>
                  </a:txBody>
                  <a:tcPr/>
                </a:tc>
                <a:tc>
                  <a:txBody>
                    <a:bodyPr/>
                    <a:lstStyle/>
                    <a:p>
                      <a:pPr algn="ctr"/>
                      <a:r>
                        <a:rPr lang="tr-TR" dirty="0">
                          <a:solidFill>
                            <a:srgbClr val="1F0620"/>
                          </a:solidFill>
                        </a:rPr>
                        <a:t>2023</a:t>
                      </a:r>
                    </a:p>
                  </a:txBody>
                  <a:tcPr/>
                </a:tc>
                <a:extLst>
                  <a:ext uri="{0D108BD9-81ED-4DB2-BD59-A6C34878D82A}">
                    <a16:rowId xmlns:a16="http://schemas.microsoft.com/office/drawing/2014/main" val="2920867749"/>
                  </a:ext>
                </a:extLst>
              </a:tr>
              <a:tr h="370840">
                <a:tc>
                  <a:txBody>
                    <a:bodyPr/>
                    <a:lstStyle/>
                    <a:p>
                      <a:r>
                        <a:rPr lang="tr-TR" dirty="0">
                          <a:solidFill>
                            <a:srgbClr val="1F0620"/>
                          </a:solidFill>
                        </a:rPr>
                        <a:t>Dr. Öğr. Üyesi Ahmet Kırlı </a:t>
                      </a:r>
                    </a:p>
                  </a:txBody>
                  <a:tcPr/>
                </a:tc>
                <a:tc>
                  <a:txBody>
                    <a:bodyPr/>
                    <a:lstStyle/>
                    <a:p>
                      <a:pPr algn="ctr"/>
                      <a:r>
                        <a:rPr lang="tr-TR" dirty="0">
                          <a:solidFill>
                            <a:srgbClr val="1F0620"/>
                          </a:solidFill>
                        </a:rPr>
                        <a:t>2</a:t>
                      </a:r>
                    </a:p>
                  </a:txBody>
                  <a:tcPr/>
                </a:tc>
                <a:tc>
                  <a:txBody>
                    <a:bodyPr/>
                    <a:lstStyle/>
                    <a:p>
                      <a:pPr algn="ctr"/>
                      <a:r>
                        <a:rPr lang="tr-TR" dirty="0">
                          <a:solidFill>
                            <a:srgbClr val="1F0620"/>
                          </a:solidFill>
                        </a:rPr>
                        <a:t>0</a:t>
                      </a:r>
                    </a:p>
                  </a:txBody>
                  <a:tcPr/>
                </a:tc>
                <a:tc>
                  <a:txBody>
                    <a:bodyPr/>
                    <a:lstStyle/>
                    <a:p>
                      <a:pPr algn="ctr"/>
                      <a:r>
                        <a:rPr lang="tr-TR" dirty="0">
                          <a:solidFill>
                            <a:srgbClr val="1F0620"/>
                          </a:solidFill>
                        </a:rPr>
                        <a:t>2023-2024</a:t>
                      </a:r>
                    </a:p>
                  </a:txBody>
                  <a:tcPr/>
                </a:tc>
                <a:extLst>
                  <a:ext uri="{0D108BD9-81ED-4DB2-BD59-A6C34878D82A}">
                    <a16:rowId xmlns:a16="http://schemas.microsoft.com/office/drawing/2014/main" val="3602410097"/>
                  </a:ext>
                </a:extLst>
              </a:tr>
            </a:tbl>
          </a:graphicData>
        </a:graphic>
      </p:graphicFrame>
    </p:spTree>
    <p:extLst>
      <p:ext uri="{BB962C8B-B14F-4D97-AF65-F5344CB8AC3E}">
        <p14:creationId xmlns:p14="http://schemas.microsoft.com/office/powerpoint/2010/main" val="2179233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DDFAF928-05C6-7D48-9724-DD4E20672FB7}"/>
              </a:ext>
            </a:extLst>
          </p:cNvPr>
          <p:cNvSpPr txBox="1"/>
          <p:nvPr/>
        </p:nvSpPr>
        <p:spPr>
          <a:xfrm>
            <a:off x="641445" y="1746913"/>
            <a:ext cx="7888406" cy="369332"/>
          </a:xfrm>
          <a:prstGeom prst="rect">
            <a:avLst/>
          </a:prstGeom>
          <a:noFill/>
        </p:spPr>
        <p:txBody>
          <a:bodyPr wrap="square" rtlCol="0">
            <a:spAutoFit/>
          </a:bodyPr>
          <a:lstStyle/>
          <a:p>
            <a:r>
              <a:rPr lang="tr-TR" b="1" dirty="0">
                <a:solidFill>
                  <a:srgbClr val="1F0620"/>
                </a:solidFill>
              </a:rPr>
              <a:t>TÜBİTAK PROJESİ – Dr. Öğr. Üyesi Hamit KENAN</a:t>
            </a:r>
          </a:p>
        </p:txBody>
      </p:sp>
      <p:pic>
        <p:nvPicPr>
          <p:cNvPr id="4" name="Resim 3">
            <a:extLst>
              <a:ext uri="{FF2B5EF4-FFF2-40B4-BE49-F238E27FC236}">
                <a16:creationId xmlns:a16="http://schemas.microsoft.com/office/drawing/2014/main" id="{A0AFE01A-15B7-F788-69CD-B6543FE99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30" y="2195620"/>
            <a:ext cx="8925636" cy="4560022"/>
          </a:xfrm>
          <a:prstGeom prst="rect">
            <a:avLst/>
          </a:prstGeom>
        </p:spPr>
      </p:pic>
    </p:spTree>
    <p:extLst>
      <p:ext uri="{BB962C8B-B14F-4D97-AF65-F5344CB8AC3E}">
        <p14:creationId xmlns:p14="http://schemas.microsoft.com/office/powerpoint/2010/main" val="2926320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7" name="Dikdörtgen 6"/>
          <p:cNvSpPr/>
          <p:nvPr/>
        </p:nvSpPr>
        <p:spPr>
          <a:xfrm>
            <a:off x="490637" y="4040812"/>
            <a:ext cx="8352928" cy="1761829"/>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fontAlgn="base">
              <a:lnSpc>
                <a:spcPct val="150000"/>
              </a:lnSpc>
              <a:spcAft>
                <a:spcPts val="0"/>
              </a:spcAft>
            </a:pPr>
            <a:r>
              <a:rPr lang="tr-TR" sz="1400" b="0" i="0" dirty="0">
                <a:solidFill>
                  <a:srgbClr val="000000"/>
                </a:solidFill>
                <a:effectLst/>
                <a:latin typeface="Times New Roman" panose="02020603050405020304" pitchFamily="18" charset="0"/>
              </a:rPr>
              <a:t>Makine Mühendisliği Bölümü olarak vizyonumuz; mesleki konularda önderlik ve öncülük yeteneklerine sahip, alanında yetkin, disiplinli çalışan, mesleki konularda yenilikleri takip eden, girişimci, global çapta serbest mühendislik hizmeti verebilen, yönetici ve liderlik vasıflarına sahip mühendisler yetiştirmek, yerelde ve global çapta </a:t>
            </a:r>
            <a:r>
              <a:rPr lang="tr-TR" sz="1400" b="0" i="0" dirty="0" err="1">
                <a:solidFill>
                  <a:srgbClr val="000000"/>
                </a:solidFill>
                <a:effectLst/>
                <a:latin typeface="Times New Roman" panose="02020603050405020304" pitchFamily="18" charset="0"/>
              </a:rPr>
              <a:t>eğitim,araştırma</a:t>
            </a:r>
            <a:r>
              <a:rPr lang="tr-TR" sz="1400" b="0" i="0" dirty="0">
                <a:solidFill>
                  <a:srgbClr val="000000"/>
                </a:solidFill>
                <a:effectLst/>
                <a:latin typeface="Times New Roman" panose="02020603050405020304" pitchFamily="18" charset="0"/>
              </a:rPr>
              <a:t> ve geliştirmede öncü, sanayi ve akademi çevresince tanınır bir bölüm olmaktır</a:t>
            </a:r>
            <a:endParaRPr lang="tr-TR" sz="1400" b="1" dirty="0">
              <a:solidFill>
                <a:srgbClr val="0C0D0D"/>
              </a:solidFill>
              <a:latin typeface="Times New Roman" panose="02020603050405020304" pitchFamily="18" charset="0"/>
              <a:ea typeface="Times New Roman" panose="02020603050405020304" pitchFamily="18" charset="0"/>
            </a:endParaRPr>
          </a:p>
        </p:txBody>
      </p:sp>
      <p:sp>
        <p:nvSpPr>
          <p:cNvPr id="8" name="Dikdörtgen 7"/>
          <p:cNvSpPr/>
          <p:nvPr/>
        </p:nvSpPr>
        <p:spPr>
          <a:xfrm>
            <a:off x="503655" y="1494727"/>
            <a:ext cx="8352928" cy="2089098"/>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fontAlgn="base">
              <a:lnSpc>
                <a:spcPct val="150000"/>
              </a:lnSpc>
              <a:spcAft>
                <a:spcPts val="0"/>
              </a:spcAft>
            </a:pPr>
            <a:r>
              <a:rPr lang="tr-TR" sz="1400" b="0" i="0" dirty="0">
                <a:solidFill>
                  <a:srgbClr val="000000"/>
                </a:solidFill>
                <a:effectLst/>
                <a:latin typeface="Times New Roman" panose="02020603050405020304" pitchFamily="18" charset="0"/>
              </a:rPr>
              <a:t>Makine Mühendisliği Bölümü olarak misyonumuz; güçlü temel mühendislik bilgileri ile tasarım, kontrol, robotik, mekanik, imalat, enerji (yenilenebilir ve nükleer) ve savunma teknolojilerine </a:t>
            </a:r>
            <a:r>
              <a:rPr lang="tr-TR" sz="1400" b="0" i="0" dirty="0" err="1">
                <a:solidFill>
                  <a:srgbClr val="000000"/>
                </a:solidFill>
                <a:effectLst/>
                <a:latin typeface="Times New Roman" panose="02020603050405020304" pitchFamily="18" charset="0"/>
              </a:rPr>
              <a:t>hakim,ileri</a:t>
            </a:r>
            <a:r>
              <a:rPr lang="tr-TR" sz="1400" b="0" i="0" dirty="0">
                <a:solidFill>
                  <a:srgbClr val="000000"/>
                </a:solidFill>
                <a:effectLst/>
                <a:latin typeface="Times New Roman" panose="02020603050405020304" pitchFamily="18" charset="0"/>
              </a:rPr>
              <a:t> teknolojiye hakimiyeti ile araştırma yeteneği sayesinde mühendislik problemlerini tanımlayarak hızla çözebilen, bilimsel yaklaşımları kullanabilen ve çalışmalarında; ekonomi, verim, çevre, sosyal ve etik boyutları da göz önüne alarak sadece yerel değil dünya çapında akılcı çözümler üretebilen mühendisler yetiştirmektir</a:t>
            </a:r>
            <a:endParaRPr lang="tr-TR" sz="1400" b="1" dirty="0">
              <a:solidFill>
                <a:srgbClr val="FF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4A3330D6-F4ED-C7D4-D2F3-4B02779F3505}"/>
              </a:ext>
            </a:extLst>
          </p:cNvPr>
          <p:cNvSpPr txBox="1"/>
          <p:nvPr/>
        </p:nvSpPr>
        <p:spPr>
          <a:xfrm>
            <a:off x="614149" y="2569640"/>
            <a:ext cx="8229600" cy="1754326"/>
          </a:xfrm>
          <a:prstGeom prst="rect">
            <a:avLst/>
          </a:prstGeom>
          <a:noFill/>
        </p:spPr>
        <p:txBody>
          <a:bodyPr wrap="square" rtlCol="0">
            <a:spAutoFit/>
          </a:bodyPr>
          <a:lstStyle/>
          <a:p>
            <a:pPr algn="just"/>
            <a:endParaRPr lang="tr-TR" dirty="0">
              <a:ln w="0"/>
              <a:solidFill>
                <a:srgbClr val="001626"/>
              </a:solidFill>
              <a:effectLst>
                <a:outerShdw blurRad="38100" dist="25400" dir="5400000" algn="ctr" rotWithShape="0">
                  <a:srgbClr val="6E747A">
                    <a:alpha val="43000"/>
                  </a:srgbClr>
                </a:outerShdw>
              </a:effectLst>
            </a:endParaRPr>
          </a:p>
          <a:p>
            <a:pPr algn="just"/>
            <a:r>
              <a:rPr lang="tr-TR" dirty="0">
                <a:ln w="0"/>
                <a:solidFill>
                  <a:srgbClr val="001626"/>
                </a:solidFill>
                <a:effectLst>
                  <a:outerShdw blurRad="38100" dist="25400" dir="5400000" algn="ctr" rotWithShape="0">
                    <a:srgbClr val="6E747A">
                      <a:alpha val="43000"/>
                    </a:srgbClr>
                  </a:outerShdw>
                </a:effectLst>
              </a:rPr>
              <a:t>-KYS siteminde, Akademik Performans Bilgi Sistemi için toplanan yıllık verilere kalite sorumlularının ulaşabileceği bir yapının oluşturulması süreci çok hızlandırabilir. Bu sayede öğretim üyelerinden tekrarlı bir şekilde veri istemenin önüne geçilebilir ve ayrıca toplanan verilerin daha doğru olması sağlanabilir. </a:t>
            </a:r>
            <a:endParaRPr lang="en-US" dirty="0"/>
          </a:p>
          <a:p>
            <a:endParaRPr lang="tr-TR" dirty="0"/>
          </a:p>
        </p:txBody>
      </p:sp>
    </p:spTree>
    <p:extLst>
      <p:ext uri="{BB962C8B-B14F-4D97-AF65-F5344CB8AC3E}">
        <p14:creationId xmlns:p14="http://schemas.microsoft.com/office/powerpoint/2010/main" val="2340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0"/>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1369229561"/>
              </p:ext>
            </p:extLst>
          </p:nvPr>
        </p:nvGraphicFramePr>
        <p:xfrm>
          <a:off x="0" y="860713"/>
          <a:ext cx="9144000" cy="8112016"/>
        </p:xfrm>
        <a:graphic>
          <a:graphicData uri="http://schemas.openxmlformats.org/drawingml/2006/table">
            <a:tbl>
              <a:tblPr/>
              <a:tblGrid>
                <a:gridCol w="2182403">
                  <a:extLst>
                    <a:ext uri="{9D8B030D-6E8A-4147-A177-3AD203B41FA5}">
                      <a16:colId xmlns:a16="http://schemas.microsoft.com/office/drawing/2014/main" val="3918363564"/>
                    </a:ext>
                  </a:extLst>
                </a:gridCol>
                <a:gridCol w="2308427">
                  <a:extLst>
                    <a:ext uri="{9D8B030D-6E8A-4147-A177-3AD203B41FA5}">
                      <a16:colId xmlns:a16="http://schemas.microsoft.com/office/drawing/2014/main" val="1683979601"/>
                    </a:ext>
                  </a:extLst>
                </a:gridCol>
                <a:gridCol w="2326585">
                  <a:extLst>
                    <a:ext uri="{9D8B030D-6E8A-4147-A177-3AD203B41FA5}">
                      <a16:colId xmlns:a16="http://schemas.microsoft.com/office/drawing/2014/main" val="2592459544"/>
                    </a:ext>
                  </a:extLst>
                </a:gridCol>
                <a:gridCol w="2326585">
                  <a:extLst>
                    <a:ext uri="{9D8B030D-6E8A-4147-A177-3AD203B41FA5}">
                      <a16:colId xmlns:a16="http://schemas.microsoft.com/office/drawing/2014/main" val="588152821"/>
                    </a:ext>
                  </a:extLst>
                </a:gridCol>
              </a:tblGrid>
              <a:tr h="645786">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527574">
                <a:tc>
                  <a:txBody>
                    <a:bodyPr/>
                    <a:lstStyle/>
                    <a:p>
                      <a:pPr algn="l" fontAlgn="t"/>
                      <a:r>
                        <a:rPr lang="tr-TR" sz="1200" b="0" i="0" u="none" strike="noStrike" dirty="0">
                          <a:solidFill>
                            <a:srgbClr val="1F0620"/>
                          </a:solidFill>
                          <a:effectLst/>
                          <a:highlight>
                            <a:srgbClr val="FFFFFF"/>
                          </a:highlight>
                          <a:latin typeface="Times New Roman" panose="02020603050405020304" pitchFamily="18" charset="0"/>
                          <a:cs typeface="Times New Roman" panose="02020603050405020304" pitchFamily="18" charset="0"/>
                        </a:rPr>
                        <a:t>G1-Akademik kadronun nitelik olarak güçlü olması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1F0620"/>
                          </a:solidFill>
                          <a:effectLst/>
                          <a:latin typeface="Times New Roman" panose="02020603050405020304" pitchFamily="18" charset="0"/>
                          <a:cs typeface="Times New Roman" panose="02020603050405020304" pitchFamily="18" charset="0"/>
                        </a:rPr>
                        <a:t>Z1- Yeni bölüm olmasından dolayı kurumsallaşma sürecinin devam etmesi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1F0620"/>
                          </a:solidFill>
                          <a:effectLst/>
                          <a:latin typeface="Times New Roman" panose="02020603050405020304" pitchFamily="18" charset="0"/>
                          <a:cs typeface="Times New Roman" panose="02020603050405020304" pitchFamily="18" charset="0"/>
                        </a:rPr>
                        <a:t>F1- Sanayi bölgesine yakınlık</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1F0620"/>
                          </a:solidFill>
                          <a:effectLst/>
                          <a:latin typeface="Times New Roman" panose="02020603050405020304" pitchFamily="18" charset="0"/>
                          <a:cs typeface="Times New Roman" panose="02020603050405020304" pitchFamily="18" charset="0"/>
                        </a:rPr>
                        <a:t>T1- Yurtdışından bölümü tercih edebilecek öğrencilerin ülkenin ekonomik ve stratejik sorunlarından çekinmesi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82250">
                <a:tc>
                  <a:txBody>
                    <a:bodyPr/>
                    <a:lstStyle/>
                    <a:p>
                      <a:pPr algn="l" fontAlgn="t"/>
                      <a:r>
                        <a:rPr lang="tr-TR" sz="1200" b="0" i="0" u="none" strike="noStrike" dirty="0">
                          <a:solidFill>
                            <a:srgbClr val="1F0620"/>
                          </a:solidFill>
                          <a:effectLst/>
                          <a:highlight>
                            <a:srgbClr val="FFFFFF"/>
                          </a:highlight>
                          <a:latin typeface="Times New Roman" panose="02020603050405020304" pitchFamily="18" charset="0"/>
                          <a:cs typeface="Times New Roman" panose="02020603050405020304" pitchFamily="18" charset="0"/>
                        </a:rPr>
                        <a:t>G2- Eğitim dilinin İngilizce olması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1F0620"/>
                          </a:solidFill>
                          <a:effectLst/>
                          <a:highlight>
                            <a:srgbClr val="FFFFFF"/>
                          </a:highlight>
                          <a:latin typeface="Times New Roman" panose="02020603050405020304" pitchFamily="18" charset="0"/>
                          <a:cs typeface="Times New Roman" panose="02020603050405020304" pitchFamily="18" charset="0"/>
                        </a:rPr>
                        <a:t>Z2- Akademik personel sayısında istenilen sayıya henüz ulaşılamaması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1F0620"/>
                          </a:solidFill>
                          <a:effectLst/>
                          <a:latin typeface="Times New Roman" panose="02020603050405020304" pitchFamily="18" charset="0"/>
                          <a:cs typeface="Times New Roman" panose="02020603050405020304" pitchFamily="18" charset="0"/>
                        </a:rPr>
                        <a:t>F2- Antalya'nın turizm şehri olmasından dolayı öğrencilerin ilgisini çekmesi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1F0620"/>
                          </a:solidFill>
                          <a:effectLst/>
                          <a:latin typeface="Times New Roman" panose="02020603050405020304" pitchFamily="18" charset="0"/>
                          <a:cs typeface="Times New Roman" panose="02020603050405020304" pitchFamily="18" charset="0"/>
                        </a:rPr>
                        <a:t>T2- F10 Antalya ilinde açılması planlanan üniversiteler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82250">
                <a:tc>
                  <a:txBody>
                    <a:bodyPr/>
                    <a:lstStyle/>
                    <a:p>
                      <a:pPr algn="l" fontAlgn="t"/>
                      <a:r>
                        <a:rPr lang="tr-TR" sz="1200" b="0" i="0" u="none" strike="noStrike" dirty="0">
                          <a:solidFill>
                            <a:srgbClr val="1F0620"/>
                          </a:solidFill>
                          <a:effectLst/>
                          <a:highlight>
                            <a:srgbClr val="FFFFFF"/>
                          </a:highlight>
                          <a:latin typeface="Times New Roman" panose="02020603050405020304" pitchFamily="18" charset="0"/>
                          <a:cs typeface="Times New Roman" panose="02020603050405020304" pitchFamily="18" charset="0"/>
                        </a:rPr>
                        <a:t>G3- Farklı kültürlerden öğrencilerin birlikte çalışabilme imkanı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1F0620"/>
                          </a:solidFill>
                          <a:effectLst/>
                          <a:latin typeface="Times New Roman" panose="02020603050405020304" pitchFamily="18" charset="0"/>
                          <a:cs typeface="Times New Roman" panose="02020603050405020304" pitchFamily="18" charset="0"/>
                        </a:rPr>
                        <a:t>Z3- Akademik çalışmalara yeterince zaman ayrılamaması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1F0620"/>
                          </a:solidFill>
                          <a:effectLst/>
                          <a:latin typeface="Times New Roman" panose="02020603050405020304" pitchFamily="18" charset="0"/>
                          <a:cs typeface="Times New Roman" panose="02020603050405020304" pitchFamily="18" charset="0"/>
                        </a:rPr>
                        <a:t>F3- TÜBİTAK destekli projelere katılabilme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1F0620"/>
                          </a:solidFill>
                          <a:effectLst/>
                          <a:latin typeface="Times New Roman" panose="02020603050405020304" pitchFamily="18" charset="0"/>
                          <a:cs typeface="Times New Roman" panose="02020603050405020304" pitchFamily="18" charset="0"/>
                        </a:rPr>
                        <a:t>T3- Öğrencilerin eğitimde yabancı dil sorunları yaşayabilmesi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82250">
                <a:tc>
                  <a:txBody>
                    <a:bodyPr/>
                    <a:lstStyle/>
                    <a:p>
                      <a:pPr algn="l" fontAlgn="t"/>
                      <a:r>
                        <a:rPr lang="tr-TR" sz="1200" b="0" i="0" u="none" strike="noStrike" dirty="0">
                          <a:solidFill>
                            <a:srgbClr val="1F0620"/>
                          </a:solidFill>
                          <a:effectLst/>
                          <a:highlight>
                            <a:srgbClr val="FFFFFF"/>
                          </a:highlight>
                          <a:latin typeface="Times New Roman" panose="02020603050405020304" pitchFamily="18" charset="0"/>
                          <a:cs typeface="Times New Roman" panose="02020603050405020304" pitchFamily="18" charset="0"/>
                        </a:rPr>
                        <a:t>G4- Öğrenci odaklı olunması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1F0620"/>
                          </a:solidFill>
                          <a:effectLst/>
                          <a:latin typeface="Times New Roman" panose="02020603050405020304" pitchFamily="18" charset="0"/>
                          <a:cs typeface="Times New Roman" panose="02020603050405020304" pitchFamily="18" charset="0"/>
                        </a:rPr>
                        <a:t>Z4- Laboratuvar Eksikliği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1F0620"/>
                          </a:solidFill>
                          <a:effectLst/>
                          <a:latin typeface="Times New Roman" panose="02020603050405020304" pitchFamily="18" charset="0"/>
                          <a:cs typeface="Times New Roman" panose="02020603050405020304" pitchFamily="18" charset="0"/>
                        </a:rPr>
                        <a:t>F4- Makine mühendisliğinde iş imkanlarının fazla olması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1F0620"/>
                          </a:solidFill>
                          <a:effectLst/>
                          <a:latin typeface="Times New Roman" panose="02020603050405020304" pitchFamily="18" charset="0"/>
                          <a:cs typeface="Times New Roman" panose="02020603050405020304" pitchFamily="18" charset="0"/>
                        </a:rPr>
                        <a:t>T4- Ekonomik krizin iş alanlarını daraltması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82250">
                <a:tc>
                  <a:txBody>
                    <a:bodyPr/>
                    <a:lstStyle/>
                    <a:p>
                      <a:pPr algn="l" fontAlgn="t"/>
                      <a:r>
                        <a:rPr lang="fi-FI" sz="1200" b="0" i="0" u="none" strike="noStrike" dirty="0">
                          <a:solidFill>
                            <a:srgbClr val="1F0620"/>
                          </a:solidFill>
                          <a:effectLst/>
                          <a:highlight>
                            <a:srgbClr val="FFFFFF"/>
                          </a:highlight>
                          <a:latin typeface="Times New Roman" panose="02020603050405020304" pitchFamily="18" charset="0"/>
                          <a:cs typeface="Times New Roman" panose="02020603050405020304" pitchFamily="18" charset="0"/>
                        </a:rPr>
                        <a:t>G5- Üst yönetimin etkin iletişimi</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1F0620"/>
                          </a:solidFill>
                          <a:effectLst/>
                          <a:highlight>
                            <a:srgbClr val="FFFFFF"/>
                          </a:highlight>
                          <a:latin typeface="Times New Roman" panose="02020603050405020304" pitchFamily="18" charset="0"/>
                          <a:cs typeface="Times New Roman" panose="02020603050405020304" pitchFamily="18" charset="0"/>
                        </a:rPr>
                        <a:t>Z5-Makine mühendisliği yüksek lisans programının bulunmaması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1F0620"/>
                          </a:solidFill>
                          <a:effectLst/>
                          <a:highlight>
                            <a:srgbClr val="FFFFFF"/>
                          </a:highlight>
                          <a:latin typeface="Times New Roman" panose="02020603050405020304" pitchFamily="18" charset="0"/>
                          <a:cs typeface="Times New Roman" panose="02020603050405020304" pitchFamily="18" charset="0"/>
                        </a:rPr>
                        <a:t>F5- Kalite süreçlerinin takip ediliyor olması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1F0620"/>
                          </a:solidFill>
                          <a:effectLst/>
                          <a:latin typeface="Times New Roman" panose="02020603050405020304" pitchFamily="18" charset="0"/>
                          <a:cs typeface="Times New Roman" panose="02020603050405020304" pitchFamily="18" charset="0"/>
                        </a:rPr>
                        <a:t>T5-F11 Yüz yüze eğitimin aksaması ile online platformların yaygınlaşması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82250">
                <a:tc>
                  <a:txBody>
                    <a:bodyPr/>
                    <a:lstStyle/>
                    <a:p>
                      <a:pPr algn="l" fontAlgn="t"/>
                      <a:r>
                        <a:rPr lang="tr-TR" sz="1200" b="0" i="0" u="none" strike="noStrike" dirty="0">
                          <a:solidFill>
                            <a:srgbClr val="1F0620"/>
                          </a:solidFill>
                          <a:effectLst/>
                          <a:highlight>
                            <a:srgbClr val="FFFFFF"/>
                          </a:highlight>
                          <a:latin typeface="Times New Roman" panose="02020603050405020304" pitchFamily="18" charset="0"/>
                          <a:cs typeface="Times New Roman" panose="02020603050405020304" pitchFamily="18" charset="0"/>
                        </a:rPr>
                        <a:t>G6- Multidisipliner çalışma olanakları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1F0620"/>
                          </a:solidFill>
                          <a:effectLst/>
                          <a:latin typeface="Times New Roman" panose="02020603050405020304" pitchFamily="18" charset="0"/>
                          <a:cs typeface="Times New Roman" panose="02020603050405020304" pitchFamily="18" charset="0"/>
                        </a:rPr>
                        <a:t>Z6- Üniversite-Sanayi işbirliği açısından yeterli farkındalığın henüz oluşmaması.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1F0620"/>
                          </a:solidFill>
                          <a:effectLst/>
                          <a:latin typeface="Times New Roman" panose="02020603050405020304" pitchFamily="18" charset="0"/>
                          <a:cs typeface="Times New Roman" panose="02020603050405020304" pitchFamily="18" charset="0"/>
                        </a:rPr>
                        <a:t>F6- ATSO ile gerçekleştirilen işbirliği gibi üniversitenin işbirliği ortaklarının artırılmasına yönelik çalışmalar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1F0620"/>
                          </a:solidFill>
                          <a:effectLst/>
                          <a:latin typeface="Times New Roman" panose="02020603050405020304" pitchFamily="18" charset="0"/>
                          <a:cs typeface="Times New Roman" panose="02020603050405020304" pitchFamily="18" charset="0"/>
                        </a:rPr>
                        <a:t>T6- Ülkemizde mezun makine mühendisi sayısının son yıllarda çok hızlı şekilde artması, sektörel rekabeti arttırmış ve bölümün tercih edilebilirliğini düşürmüştür.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82250">
                <a:tc>
                  <a:txBody>
                    <a:bodyPr/>
                    <a:lstStyle/>
                    <a:p>
                      <a:pPr algn="l" fontAlgn="t"/>
                      <a:r>
                        <a:rPr lang="tr-TR" sz="1200" b="0" i="0" u="none" strike="noStrike" dirty="0">
                          <a:solidFill>
                            <a:srgbClr val="1F0620"/>
                          </a:solidFill>
                          <a:effectLst/>
                          <a:latin typeface="Times New Roman" panose="02020603050405020304" pitchFamily="18" charset="0"/>
                          <a:cs typeface="Times New Roman" panose="02020603050405020304" pitchFamily="18" charset="0"/>
                        </a:rPr>
                        <a:t>G7- Müfredatın ihtiyaçlara göre güncel tutulması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1F0620"/>
                          </a:solidFill>
                          <a:effectLst/>
                          <a:latin typeface="Times New Roman" panose="02020603050405020304" pitchFamily="18" charset="0"/>
                          <a:cs typeface="Times New Roman" panose="02020603050405020304" pitchFamily="18" charset="0"/>
                        </a:rPr>
                        <a:t>F7- Gelişmeye ve yeniliklere açık bir üniversite olması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82250">
                <a:tc>
                  <a:txBody>
                    <a:bodyPr/>
                    <a:lstStyle/>
                    <a:p>
                      <a:pPr algn="l" fontAlgn="t"/>
                      <a:r>
                        <a:rPr lang="tr-TR" sz="1200" b="0" i="0" u="none" strike="noStrike" dirty="0">
                          <a:solidFill>
                            <a:srgbClr val="1F0620"/>
                          </a:solidFill>
                          <a:effectLst/>
                          <a:latin typeface="Times New Roman" panose="02020603050405020304" pitchFamily="18" charset="0"/>
                          <a:cs typeface="Times New Roman" panose="02020603050405020304" pitchFamily="18" charset="0"/>
                        </a:rPr>
                        <a:t>G8- Öğrencilerin akademik çalışanlara kolaylıkla ulaşabilmeleri</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1F0620"/>
                          </a:solidFill>
                          <a:effectLst/>
                          <a:latin typeface="Times New Roman" panose="02020603050405020304" pitchFamily="18" charset="0"/>
                          <a:cs typeface="Times New Roman" panose="02020603050405020304" pitchFamily="18" charset="0"/>
                        </a:rPr>
                        <a:t>F8- Yönetim ve mütevelli heyetinin eğitime bakış açısı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82250">
                <a:tc>
                  <a:txBody>
                    <a:bodyPr/>
                    <a:lstStyle/>
                    <a:p>
                      <a:pPr algn="l" fontAlgn="t"/>
                      <a:r>
                        <a:rPr lang="tr-TR" sz="1200" b="0" i="0" u="none" strike="noStrike" dirty="0">
                          <a:solidFill>
                            <a:srgbClr val="1F0620"/>
                          </a:solidFill>
                          <a:effectLst/>
                          <a:highlight>
                            <a:srgbClr val="FFFFFF"/>
                          </a:highlight>
                          <a:latin typeface="Times New Roman" panose="02020603050405020304" pitchFamily="18" charset="0"/>
                          <a:cs typeface="Times New Roman" panose="02020603050405020304" pitchFamily="18" charset="0"/>
                        </a:rPr>
                        <a:t>G9- LMS sisteminin etkin bir şekilde kullanılması </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1F0620"/>
                          </a:solidFill>
                          <a:effectLst/>
                          <a:latin typeface="Times New Roman" panose="02020603050405020304" pitchFamily="18" charset="0"/>
                          <a:cs typeface="Times New Roman" panose="02020603050405020304" pitchFamily="18" charset="0"/>
                        </a:rPr>
                        <a:t>F9- Üniversitenin Yurtiçi-Yurtdışı Ortaklıkları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82250">
                <a:tc>
                  <a:txBody>
                    <a:bodyPr/>
                    <a:lstStyle/>
                    <a:p>
                      <a:pPr algn="l" fontAlgn="t"/>
                      <a:r>
                        <a:rPr lang="tr-TR" sz="1200" b="0" i="0" u="none" strike="noStrike" dirty="0">
                          <a:solidFill>
                            <a:srgbClr val="1F0620"/>
                          </a:solidFill>
                          <a:effectLst/>
                          <a:latin typeface="Times New Roman" panose="02020603050405020304" pitchFamily="18" charset="0"/>
                          <a:cs typeface="Times New Roman" panose="02020603050405020304" pitchFamily="18" charset="0"/>
                        </a:rPr>
                        <a:t>G10- Staj imkanlarının ve raporlama sürecinin öğrenci verimliliğini arttırması.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1F0620"/>
                          </a:solidFill>
                          <a:effectLst/>
                          <a:latin typeface="Times New Roman" panose="02020603050405020304" pitchFamily="18" charset="0"/>
                          <a:cs typeface="Times New Roman" panose="02020603050405020304" pitchFamily="18" charset="0"/>
                        </a:rPr>
                        <a:t>F10- T2 Antalya ilinde açılması planlanan üniversiteler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82250">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1F0620"/>
                          </a:solidFill>
                          <a:effectLst/>
                          <a:highlight>
                            <a:srgbClr val="FFFFFF"/>
                          </a:highlight>
                          <a:latin typeface="Times New Roman" panose="02020603050405020304" pitchFamily="18" charset="0"/>
                          <a:cs typeface="Times New Roman" panose="02020603050405020304" pitchFamily="18" charset="0"/>
                        </a:rPr>
                        <a:t>F11- T5 Yüz yüze eğitimin aksaması ile online patformların yaygınlaşması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82250">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1F0620"/>
                          </a:solidFill>
                          <a:effectLst/>
                          <a:latin typeface="Times New Roman" panose="02020603050405020304" pitchFamily="18" charset="0"/>
                          <a:cs typeface="Times New Roman" panose="02020603050405020304" pitchFamily="18" charset="0"/>
                        </a:rPr>
                        <a:t>F12- Üniversitemiz ortaklığında AOSB Teknopark'ın kurulmuş olması.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82250">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1F0620"/>
                          </a:solidFill>
                          <a:effectLst/>
                          <a:latin typeface="Times New Roman" panose="02020603050405020304" pitchFamily="18" charset="0"/>
                          <a:cs typeface="Times New Roman" panose="02020603050405020304" pitchFamily="18" charset="0"/>
                        </a:rPr>
                        <a:t>F13- OSB'deki firmaların staj programı kapsamında öğrenci taleplerinin bulunması.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82250">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33686" y="77000"/>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3996022132"/>
              </p:ext>
            </p:extLst>
          </p:nvPr>
        </p:nvGraphicFramePr>
        <p:xfrm>
          <a:off x="0" y="781289"/>
          <a:ext cx="8972062" cy="6007693"/>
        </p:xfrm>
        <a:graphic>
          <a:graphicData uri="http://schemas.openxmlformats.org/drawingml/2006/table">
            <a:tbl>
              <a:tblPr/>
              <a:tblGrid>
                <a:gridCol w="2872153">
                  <a:extLst>
                    <a:ext uri="{9D8B030D-6E8A-4147-A177-3AD203B41FA5}">
                      <a16:colId xmlns:a16="http://schemas.microsoft.com/office/drawing/2014/main" val="3918363564"/>
                    </a:ext>
                  </a:extLst>
                </a:gridCol>
                <a:gridCol w="3038005">
                  <a:extLst>
                    <a:ext uri="{9D8B030D-6E8A-4147-A177-3AD203B41FA5}">
                      <a16:colId xmlns:a16="http://schemas.microsoft.com/office/drawing/2014/main" val="1683979601"/>
                    </a:ext>
                  </a:extLst>
                </a:gridCol>
                <a:gridCol w="3061904">
                  <a:extLst>
                    <a:ext uri="{9D8B030D-6E8A-4147-A177-3AD203B41FA5}">
                      <a16:colId xmlns:a16="http://schemas.microsoft.com/office/drawing/2014/main" val="2592459544"/>
                    </a:ext>
                  </a:extLst>
                </a:gridCol>
              </a:tblGrid>
              <a:tr h="596855">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53287">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Rektörlük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Kurumu Yönetme Sorumluluğu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Mevzuata Uyum,Akademik Başarı-Öğrenci Memnuniyeti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53287">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Dekanlık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Fakülte Yönetme Sorumluluğu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Mevzuata Uyum,Akademik Başarı-Öğrenci Memnuniyeti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5765374"/>
                  </a:ext>
                </a:extLst>
              </a:tr>
              <a:tr h="353287">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Bölüm Akademik Personeli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Akademik Hizmet Verme Sorumluluğu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Öğrenci Başarısı-Akademik Çalışmalar İçin Destek-Güçlü İletişim ve Empati-Kurumsal Yapı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53287">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İdari Personel</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İdari Hizmet Verme Sorumluluğu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Güçlü İletişim ve Empati-Kurumsal Yapı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53287">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YÖK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Mevzuat Yaratıcı Üst Kurum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Mevzuata Uyum,Akademik Başarı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56834">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Devam Eden Öğrenci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Hizmeti kullanan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Kaliteli Eğitim,Sosyal İmkanlar,Kariyer Planlama,Güçlü İletişim ve Empati,Kurumsal Yapı, Akademik çalışma ortaklığı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53287">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Potansiyel Öğrenci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Tercih Etme Olasılığı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Etkin İletişim, Meslek Tanıtımı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53287">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Öğrenci Velileri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Dolaylı Müşteri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Kaliteli Eğitim,Sosyal İmkanlar,Kariyer Planlama,Güçlü İletişim ve Empati,Kurumsal Yapı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53287">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Fakültenin Diğer Bölümleri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Ders ve Akademik Çalışmalar İçin Destek-Güçlü İletişim ve Empati-Kurumsal Yapı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53287">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İş Verenler / Özel Sektör</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Stajyer / Uygulama Dersi /</a:t>
                      </a:r>
                      <a:br>
                        <a:rPr lang="tr-TR" sz="1000" b="0" i="0" u="none" strike="noStrike">
                          <a:solidFill>
                            <a:srgbClr val="000000"/>
                          </a:solidFill>
                          <a:effectLst/>
                          <a:highlight>
                            <a:srgbClr val="FFFFFF"/>
                          </a:highlight>
                          <a:latin typeface="Calibri" panose="020F0502020204030204" pitchFamily="34" charset="0"/>
                        </a:rPr>
                      </a:br>
                      <a:r>
                        <a:rPr lang="tr-TR" sz="1000" b="0" i="0" u="none" strike="noStrike">
                          <a:solidFill>
                            <a:srgbClr val="000000"/>
                          </a:solidFill>
                          <a:effectLst/>
                          <a:highlight>
                            <a:srgbClr val="FFFFFF"/>
                          </a:highlight>
                          <a:latin typeface="Calibri" panose="020F0502020204030204" pitchFamily="34" charset="0"/>
                        </a:rPr>
                        <a:t>Mezun İstihdamı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Gelişmiş Mesleki Donanıma Sahip İş</a:t>
                      </a:r>
                      <a:br>
                        <a:rPr lang="tr-TR" sz="1000" b="0" i="0" u="none" strike="noStrike">
                          <a:solidFill>
                            <a:srgbClr val="000000"/>
                          </a:solidFill>
                          <a:effectLst/>
                          <a:highlight>
                            <a:srgbClr val="FFFFFF"/>
                          </a:highlight>
                          <a:latin typeface="Calibri" panose="020F0502020204030204" pitchFamily="34" charset="0"/>
                        </a:rPr>
                      </a:br>
                      <a:r>
                        <a:rPr lang="tr-TR" sz="1000" b="0" i="0" u="none" strike="noStrike">
                          <a:solidFill>
                            <a:srgbClr val="000000"/>
                          </a:solidFill>
                          <a:effectLst/>
                          <a:highlight>
                            <a:srgbClr val="FFFFFF"/>
                          </a:highlight>
                          <a:latin typeface="Calibri" panose="020F0502020204030204" pitchFamily="34" charset="0"/>
                        </a:rPr>
                        <a:t>Gücü Temini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53287">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Akreditasyon Kuruluşları (MÜDEK)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Eğitim standardları belirleme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Müfredat ve ders standardlarının oluşturulması - akreditasyon belgelerinin edinilmesi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53287">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YÖKAK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Kanunen bağlılık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Mevzuata uygunluk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53287">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AOSB </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Üniversite-Sanayi İşbirliği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Sürdürülebilir İşbirliği,Problemlere Bilimsel Çözüm,Nitelikli Mezun ve Stajyer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53287">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TÜBİTAK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Hibe Sağlayıcı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Projeler Üretilerek Bilimin Geliştirilmesi ve Yaygınlaştırılması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53287">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Hakemli Dergiler </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Akademik Çalışmalar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Hakemlik Yayınların Yapılması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33686" y="77000"/>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2636608881"/>
              </p:ext>
            </p:extLst>
          </p:nvPr>
        </p:nvGraphicFramePr>
        <p:xfrm>
          <a:off x="323528" y="1296538"/>
          <a:ext cx="8535334" cy="5387773"/>
        </p:xfrm>
        <a:graphic>
          <a:graphicData uri="http://schemas.openxmlformats.org/drawingml/2006/table">
            <a:tbl>
              <a:tblPr/>
              <a:tblGrid>
                <a:gridCol w="2732347">
                  <a:extLst>
                    <a:ext uri="{9D8B030D-6E8A-4147-A177-3AD203B41FA5}">
                      <a16:colId xmlns:a16="http://schemas.microsoft.com/office/drawing/2014/main" val="3918363564"/>
                    </a:ext>
                  </a:extLst>
                </a:gridCol>
                <a:gridCol w="2890126">
                  <a:extLst>
                    <a:ext uri="{9D8B030D-6E8A-4147-A177-3AD203B41FA5}">
                      <a16:colId xmlns:a16="http://schemas.microsoft.com/office/drawing/2014/main" val="1683979601"/>
                    </a:ext>
                  </a:extLst>
                </a:gridCol>
                <a:gridCol w="2912861">
                  <a:extLst>
                    <a:ext uri="{9D8B030D-6E8A-4147-A177-3AD203B41FA5}">
                      <a16:colId xmlns:a16="http://schemas.microsoft.com/office/drawing/2014/main" val="2592459544"/>
                    </a:ext>
                  </a:extLst>
                </a:gridCol>
              </a:tblGrid>
              <a:tr h="471350">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64090">
                <a:tc>
                  <a:txBody>
                    <a:bodyPr/>
                    <a:lstStyle/>
                    <a:p>
                      <a:pPr algn="ctr" fontAlgn="ctr"/>
                      <a:r>
                        <a:rPr lang="tr-TR" sz="1200" b="0" i="0" u="none" strike="noStrike" dirty="0">
                          <a:solidFill>
                            <a:srgbClr val="1F0620"/>
                          </a:solidFill>
                          <a:effectLst/>
                          <a:highlight>
                            <a:srgbClr val="FFFFFF"/>
                          </a:highlight>
                          <a:latin typeface="Times New Roman" panose="02020603050405020304" pitchFamily="18" charset="0"/>
                          <a:cs typeface="Times New Roman" panose="02020603050405020304" pitchFamily="18" charset="0"/>
                        </a:rPr>
                        <a:t>Kamu Kurum ve Kuruluşları (Proje ve Destek) </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1F0620"/>
                          </a:solidFill>
                          <a:effectLst/>
                          <a:highlight>
                            <a:srgbClr val="FFFFFF"/>
                          </a:highlight>
                          <a:latin typeface="Times New Roman" panose="02020603050405020304" pitchFamily="18" charset="0"/>
                          <a:cs typeface="Times New Roman" panose="02020603050405020304" pitchFamily="18" charset="0"/>
                        </a:rPr>
                        <a:t>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1F0620"/>
                          </a:solidFill>
                          <a:effectLst/>
                          <a:highlight>
                            <a:srgbClr val="FFFFFF"/>
                          </a:highlight>
                          <a:latin typeface="Times New Roman" panose="02020603050405020304" pitchFamily="18" charset="0"/>
                          <a:cs typeface="Times New Roman" panose="02020603050405020304" pitchFamily="18" charset="0"/>
                        </a:rPr>
                        <a:t>Mevzuata Uyum, Ortak Proje ve Destekler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279000">
                <a:tc>
                  <a:txBody>
                    <a:bodyPr/>
                    <a:lstStyle/>
                    <a:p>
                      <a:pPr algn="ctr" fontAlgn="ctr"/>
                      <a:r>
                        <a:rPr lang="tr-TR" sz="1200" b="0" i="0" u="none" strike="noStrike">
                          <a:solidFill>
                            <a:srgbClr val="1F0620"/>
                          </a:solidFill>
                          <a:effectLst/>
                          <a:highlight>
                            <a:srgbClr val="FFFFFF"/>
                          </a:highlight>
                          <a:latin typeface="Times New Roman" panose="02020603050405020304" pitchFamily="18" charset="0"/>
                          <a:cs typeface="Times New Roman" panose="02020603050405020304" pitchFamily="18" charset="0"/>
                        </a:rPr>
                        <a:t>Bağımsız Akredite Kuruluşu </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1F0620"/>
                          </a:solidFill>
                          <a:effectLst/>
                          <a:highlight>
                            <a:srgbClr val="FFFFFF"/>
                          </a:highlight>
                          <a:latin typeface="Times New Roman" panose="02020603050405020304" pitchFamily="18" charset="0"/>
                          <a:cs typeface="Times New Roman" panose="02020603050405020304" pitchFamily="18" charset="0"/>
                        </a:rPr>
                        <a:t>Uluslararası eğitim standartlarına uyum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1F0620"/>
                          </a:solidFill>
                          <a:effectLst/>
                          <a:highlight>
                            <a:srgbClr val="FFFFFF"/>
                          </a:highlight>
                          <a:latin typeface="Times New Roman" panose="02020603050405020304" pitchFamily="18" charset="0"/>
                          <a:cs typeface="Times New Roman" panose="02020603050405020304" pitchFamily="18" charset="0"/>
                        </a:rPr>
                        <a:t>YÖK ve Akr. Kuruluşu kriterlerinin sağlanması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5765374"/>
                  </a:ext>
                </a:extLst>
              </a:tr>
              <a:tr h="464090">
                <a:tc>
                  <a:txBody>
                    <a:bodyPr/>
                    <a:lstStyle/>
                    <a:p>
                      <a:pPr algn="ctr" fontAlgn="ctr"/>
                      <a:r>
                        <a:rPr lang="tr-TR" sz="1200" b="0" i="0" u="none" strike="noStrike">
                          <a:solidFill>
                            <a:srgbClr val="1F0620"/>
                          </a:solidFill>
                          <a:effectLst/>
                          <a:highlight>
                            <a:srgbClr val="FFFFFF"/>
                          </a:highlight>
                          <a:latin typeface="Times New Roman" panose="02020603050405020304" pitchFamily="18" charset="0"/>
                          <a:cs typeface="Times New Roman" panose="02020603050405020304" pitchFamily="18" charset="0"/>
                        </a:rPr>
                        <a:t>Medya</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1F0620"/>
                          </a:solidFill>
                          <a:effectLst/>
                          <a:highlight>
                            <a:srgbClr val="FFFFFF"/>
                          </a:highlight>
                          <a:latin typeface="Times New Roman" panose="02020603050405020304" pitchFamily="18" charset="0"/>
                          <a:cs typeface="Times New Roman" panose="02020603050405020304" pitchFamily="18" charset="0"/>
                        </a:rPr>
                        <a:t>Tanıtım ve Reklam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1F0620"/>
                          </a:solidFill>
                          <a:effectLst/>
                          <a:highlight>
                            <a:srgbClr val="FFFFFF"/>
                          </a:highlight>
                          <a:latin typeface="Times New Roman" panose="02020603050405020304" pitchFamily="18" charset="0"/>
                          <a:cs typeface="Times New Roman" panose="02020603050405020304" pitchFamily="18" charset="0"/>
                        </a:rPr>
                        <a:t>Doğru ve Zamanında İletilen Bilgi, Güçlü İletişim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464090">
                <a:tc>
                  <a:txBody>
                    <a:bodyPr/>
                    <a:lstStyle/>
                    <a:p>
                      <a:pPr algn="ctr" fontAlgn="ctr"/>
                      <a:r>
                        <a:rPr lang="tr-TR" sz="1200" b="0" i="0" u="none" strike="noStrike">
                          <a:solidFill>
                            <a:srgbClr val="1F0620"/>
                          </a:solidFill>
                          <a:effectLst/>
                          <a:latin typeface="Times New Roman" panose="02020603050405020304" pitchFamily="18" charset="0"/>
                          <a:cs typeface="Times New Roman" panose="02020603050405020304" pitchFamily="18" charset="0"/>
                        </a:rPr>
                        <a:t>Makine Mühendisleri Odası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1F0620"/>
                          </a:solidFill>
                          <a:effectLst/>
                          <a:latin typeface="Times New Roman" panose="02020603050405020304" pitchFamily="18" charset="0"/>
                          <a:cs typeface="Times New Roman" panose="02020603050405020304" pitchFamily="18" charset="0"/>
                        </a:rPr>
                        <a:t>Tanıtım, bilgi paylaşımı ve diğer meslektaşlarla etkileşim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1F0620"/>
                          </a:solidFill>
                          <a:effectLst/>
                          <a:latin typeface="Times New Roman" panose="02020603050405020304" pitchFamily="18" charset="0"/>
                          <a:cs typeface="Times New Roman" panose="02020603050405020304" pitchFamily="18" charset="0"/>
                        </a:rPr>
                        <a:t>Mesleki faaliyetlerde çalışma imkanlarının tartışılması, 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279000">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60773">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279000">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279000">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279000">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279000">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279000">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279000">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279000">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279000">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279000">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165168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4152074751"/>
              </p:ext>
            </p:extLst>
          </p:nvPr>
        </p:nvGraphicFramePr>
        <p:xfrm>
          <a:off x="1696178" y="2729081"/>
          <a:ext cx="5444381" cy="1850980"/>
        </p:xfrm>
        <a:graphic>
          <a:graphicData uri="http://schemas.openxmlformats.org/drawingml/2006/table">
            <a:tbl>
              <a:tblPr/>
              <a:tblGrid>
                <a:gridCol w="1128909">
                  <a:extLst>
                    <a:ext uri="{9D8B030D-6E8A-4147-A177-3AD203B41FA5}">
                      <a16:colId xmlns:a16="http://schemas.microsoft.com/office/drawing/2014/main" val="3918363564"/>
                    </a:ext>
                  </a:extLst>
                </a:gridCol>
                <a:gridCol w="985538">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u="none" strike="noStrike" dirty="0">
                          <a:solidFill>
                            <a:srgbClr val="000000"/>
                          </a:solidFill>
                          <a:effectLst/>
                          <a:latin typeface="Calibri" panose="020F0502020204030204" pitchFamily="34" charset="0"/>
                        </a:rPr>
                        <a:t>AUTOCAD</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Makine Mühendisliği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dirty="0">
                          <a:solidFill>
                            <a:srgbClr val="000000"/>
                          </a:solidFill>
                          <a:effectLst/>
                          <a:latin typeface="Calibri" panose="020F0502020204030204" pitchFamily="34" charset="0"/>
                        </a:rPr>
                        <a:t>FUSION</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Makine Mühendisliği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0757069"/>
                  </a:ext>
                </a:extLst>
              </a:tr>
              <a:tr h="333432">
                <a:tc>
                  <a:txBody>
                    <a:bodyPr/>
                    <a:lstStyle/>
                    <a:p>
                      <a:pPr algn="ctr" fontAlgn="ctr"/>
                      <a:r>
                        <a:rPr lang="tr-TR" sz="1400" b="0" i="0" u="none" strike="noStrike" dirty="0">
                          <a:solidFill>
                            <a:srgbClr val="000000"/>
                          </a:solidFill>
                          <a:effectLst/>
                          <a:latin typeface="Calibri" panose="020F0502020204030204" pitchFamily="34" charset="0"/>
                        </a:rPr>
                        <a:t>ANSYS WORKBENCH</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Makine Mühendisliği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3798315"/>
                  </a:ext>
                </a:extLst>
              </a:tr>
            </a:tbl>
          </a:graphicData>
        </a:graphic>
      </p:graphicFrame>
      <p:sp>
        <p:nvSpPr>
          <p:cNvPr id="2" name="Metin kutusu 1">
            <a:extLst>
              <a:ext uri="{FF2B5EF4-FFF2-40B4-BE49-F238E27FC236}">
                <a16:creationId xmlns:a16="http://schemas.microsoft.com/office/drawing/2014/main" id="{7F98A675-C585-CA4B-991E-D34718D8954F}"/>
              </a:ext>
            </a:extLst>
          </p:cNvPr>
          <p:cNvSpPr txBox="1"/>
          <p:nvPr/>
        </p:nvSpPr>
        <p:spPr>
          <a:xfrm>
            <a:off x="1696178" y="4739951"/>
            <a:ext cx="5444381" cy="369332"/>
          </a:xfrm>
          <a:prstGeom prst="rect">
            <a:avLst/>
          </a:prstGeom>
          <a:noFill/>
        </p:spPr>
        <p:txBody>
          <a:bodyPr wrap="square" rtlCol="0">
            <a:spAutoFit/>
          </a:bodyPr>
          <a:lstStyle/>
          <a:p>
            <a:r>
              <a:rPr lang="tr-TR" dirty="0">
                <a:solidFill>
                  <a:srgbClr val="0C0D0D"/>
                </a:solidFill>
              </a:rPr>
              <a:t>*Belirtilen programlar lisanslı değil, eğitim sürümüdür.</a:t>
            </a:r>
          </a:p>
        </p:txBody>
      </p:sp>
    </p:spTree>
    <p:extLst>
      <p:ext uri="{BB962C8B-B14F-4D97-AF65-F5344CB8AC3E}">
        <p14:creationId xmlns:p14="http://schemas.microsoft.com/office/powerpoint/2010/main" val="159016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696178" y="1037399"/>
            <a:ext cx="5901761" cy="1296891"/>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a:p>
            <a:pPr algn="ctr">
              <a:lnSpc>
                <a:spcPct val="110000"/>
              </a:lnSpc>
              <a:spcBef>
                <a:spcPct val="0"/>
              </a:spcBef>
              <a:spcAft>
                <a:spcPts val="600"/>
              </a:spcAft>
            </a:pPr>
            <a:endParaRPr lang="tr-TR"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a:extLst>
              <a:ext uri="{FF2B5EF4-FFF2-40B4-BE49-F238E27FC236}">
                <a16:creationId xmlns:a16="http://schemas.microsoft.com/office/drawing/2014/main" id="{F022383E-164E-39AE-3497-A3194CCE8284}"/>
              </a:ext>
            </a:extLst>
          </p:cNvPr>
          <p:cNvGraphicFramePr>
            <a:graphicFrameLocks noGrp="1"/>
          </p:cNvGraphicFramePr>
          <p:nvPr>
            <p:extLst>
              <p:ext uri="{D42A27DB-BD31-4B8C-83A1-F6EECF244321}">
                <p14:modId xmlns:p14="http://schemas.microsoft.com/office/powerpoint/2010/main" val="2164936238"/>
              </p:ext>
            </p:extLst>
          </p:nvPr>
        </p:nvGraphicFramePr>
        <p:xfrm>
          <a:off x="748744" y="1914378"/>
          <a:ext cx="7646511" cy="4697730"/>
        </p:xfrm>
        <a:graphic>
          <a:graphicData uri="http://schemas.openxmlformats.org/drawingml/2006/table">
            <a:tbl>
              <a:tblPr/>
              <a:tblGrid>
                <a:gridCol w="2057427">
                  <a:extLst>
                    <a:ext uri="{9D8B030D-6E8A-4147-A177-3AD203B41FA5}">
                      <a16:colId xmlns:a16="http://schemas.microsoft.com/office/drawing/2014/main" val="4185147724"/>
                    </a:ext>
                  </a:extLst>
                </a:gridCol>
                <a:gridCol w="1244622">
                  <a:extLst>
                    <a:ext uri="{9D8B030D-6E8A-4147-A177-3AD203B41FA5}">
                      <a16:colId xmlns:a16="http://schemas.microsoft.com/office/drawing/2014/main" val="3155598386"/>
                    </a:ext>
                  </a:extLst>
                </a:gridCol>
                <a:gridCol w="1606765">
                  <a:extLst>
                    <a:ext uri="{9D8B030D-6E8A-4147-A177-3AD203B41FA5}">
                      <a16:colId xmlns:a16="http://schemas.microsoft.com/office/drawing/2014/main" val="2243475677"/>
                    </a:ext>
                  </a:extLst>
                </a:gridCol>
                <a:gridCol w="1548691">
                  <a:extLst>
                    <a:ext uri="{9D8B030D-6E8A-4147-A177-3AD203B41FA5}">
                      <a16:colId xmlns:a16="http://schemas.microsoft.com/office/drawing/2014/main" val="2447165985"/>
                    </a:ext>
                  </a:extLst>
                </a:gridCol>
                <a:gridCol w="1189006">
                  <a:extLst>
                    <a:ext uri="{9D8B030D-6E8A-4147-A177-3AD203B41FA5}">
                      <a16:colId xmlns:a16="http://schemas.microsoft.com/office/drawing/2014/main" val="2759400203"/>
                    </a:ext>
                  </a:extLst>
                </a:gridCol>
              </a:tblGrid>
              <a:tr h="976543">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29870"/>
                  </a:ext>
                </a:extLst>
              </a:tr>
              <a:tr h="636224">
                <a:tc>
                  <a:txBody>
                    <a:bodyPr/>
                    <a:lstStyle/>
                    <a:p>
                      <a:pPr algn="ctr" rtl="0"/>
                      <a:r>
                        <a:rPr lang="en-US" sz="1200" b="0" i="0" u="none" strike="noStrike" dirty="0" err="1">
                          <a:solidFill>
                            <a:srgbClr val="000000"/>
                          </a:solidFill>
                          <a:latin typeface="Calibri"/>
                        </a:rPr>
                        <a:t>Malzeme</a:t>
                      </a:r>
                      <a:r>
                        <a:rPr lang="en-US" sz="1200" b="0" i="0" u="none" strike="noStrike" dirty="0">
                          <a:solidFill>
                            <a:srgbClr val="000000"/>
                          </a:solidFill>
                          <a:latin typeface="Calibri"/>
                        </a:rPr>
                        <a:t> </a:t>
                      </a:r>
                      <a:r>
                        <a:rPr lang="en-US" sz="1200" b="0" i="0" u="none" strike="noStrike" dirty="0" err="1">
                          <a:solidFill>
                            <a:srgbClr val="000000"/>
                          </a:solidFill>
                          <a:latin typeface="Calibri"/>
                        </a:rPr>
                        <a:t>Laboratuvarı</a:t>
                      </a:r>
                      <a:endParaRPr lang="en-US" sz="1200" b="0" i="0" u="none" strike="noStrike" dirty="0" err="1">
                        <a:solidFill>
                          <a:srgbClr val="000000"/>
                        </a:solidFill>
                        <a:effectLst/>
                        <a:latin typeface="Calibri" panose="020F0502020204030204" pitchFamily="34" charset="0"/>
                      </a:endParaRP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a:r>
                        <a:rPr lang="en-US" sz="1200" b="0" i="0" u="none" strike="noStrike" dirty="0">
                          <a:solidFill>
                            <a:srgbClr val="000000"/>
                          </a:solidFill>
                          <a:latin typeface="Calibri"/>
                        </a:rPr>
                        <a:t>Makine</a:t>
                      </a:r>
                      <a:br>
                        <a:rPr lang="en-US" sz="1200" b="0" i="0" u="none" strike="noStrike" dirty="0">
                          <a:solidFill>
                            <a:srgbClr val="000000"/>
                          </a:solidFill>
                          <a:latin typeface="Calibri"/>
                        </a:rPr>
                      </a:br>
                      <a:r>
                        <a:rPr lang="en-US" sz="1200" b="0" i="0" u="none" strike="noStrike" dirty="0" err="1">
                          <a:solidFill>
                            <a:srgbClr val="000000"/>
                          </a:solidFill>
                          <a:latin typeface="Calibri"/>
                        </a:rPr>
                        <a:t>Mühendisliği</a:t>
                      </a:r>
                      <a:endParaRPr lang="en-US" sz="1200" b="0" i="0" u="none" strike="noStrike" dirty="0" err="1">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de-DE" sz="1200" b="0" i="0" u="none" strike="noStrike" dirty="0">
                          <a:solidFill>
                            <a:srgbClr val="000000"/>
                          </a:solidFill>
                          <a:latin typeface="Calibri"/>
                        </a:rPr>
                        <a:t>0</a:t>
                      </a:r>
                      <a:endParaRPr lang="de-DE"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err="1">
                          <a:solidFill>
                            <a:srgbClr val="000000"/>
                          </a:solidFill>
                          <a:effectLst/>
                          <a:latin typeface="Calibri"/>
                        </a:rPr>
                        <a:t>Yök</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asgari</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kriteri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7758519"/>
                  </a:ext>
                </a:extLst>
              </a:tr>
              <a:tr h="1176291">
                <a:tc>
                  <a:txBody>
                    <a:bodyPr/>
                    <a:lstStyle/>
                    <a:p>
                      <a:pPr marL="0" lvl="0" indent="0" algn="ctr">
                        <a:lnSpc>
                          <a:spcPct val="100000"/>
                        </a:lnSpc>
                        <a:spcBef>
                          <a:spcPts val="0"/>
                        </a:spcBef>
                        <a:spcAft>
                          <a:spcPts val="0"/>
                        </a:spcAft>
                        <a:buNone/>
                      </a:pPr>
                      <a:r>
                        <a:rPr lang="en-US" sz="1200" b="0" i="0" u="none" strike="noStrike" noProof="0" dirty="0">
                          <a:solidFill>
                            <a:srgbClr val="000000"/>
                          </a:solidFill>
                        </a:rPr>
                        <a:t>Genel Makine </a:t>
                      </a:r>
                      <a:r>
                        <a:rPr lang="en-US" sz="1200" b="0" i="0" u="none" strike="noStrike" noProof="0" dirty="0" err="1">
                          <a:solidFill>
                            <a:srgbClr val="000000"/>
                          </a:solidFill>
                        </a:rPr>
                        <a:t>Mühendisliği</a:t>
                      </a:r>
                      <a:r>
                        <a:rPr lang="en-US" sz="1200" b="0" i="0" u="none" strike="noStrike" noProof="0" dirty="0">
                          <a:solidFill>
                            <a:srgbClr val="000000"/>
                          </a:solidFill>
                        </a:rPr>
                        <a:t> Deneysel </a:t>
                      </a:r>
                      <a:r>
                        <a:rPr lang="en-US" sz="1200" b="0" i="0" u="none" strike="noStrike" noProof="0" dirty="0" err="1">
                          <a:solidFill>
                            <a:srgbClr val="000000"/>
                          </a:solidFill>
                        </a:rPr>
                        <a:t>ve</a:t>
                      </a:r>
                      <a:r>
                        <a:rPr lang="en-US" sz="1200" b="0" i="0" u="none" strike="noStrike" noProof="0" dirty="0">
                          <a:solidFill>
                            <a:srgbClr val="000000"/>
                          </a:solidFill>
                        </a:rPr>
                        <a:t> </a:t>
                      </a:r>
                      <a:r>
                        <a:rPr lang="en-US" sz="1200" b="0" i="0" u="none" strike="noStrike" noProof="0" dirty="0" err="1">
                          <a:solidFill>
                            <a:srgbClr val="000000"/>
                          </a:solidFill>
                        </a:rPr>
                        <a:t>Ölçme</a:t>
                      </a:r>
                      <a:r>
                        <a:rPr lang="en-US" sz="1200" b="0" i="0" u="none" strike="noStrike" noProof="0" dirty="0">
                          <a:solidFill>
                            <a:srgbClr val="000000"/>
                          </a:solidFill>
                        </a:rPr>
                        <a:t> </a:t>
                      </a:r>
                      <a:r>
                        <a:rPr lang="en-US" sz="1200" b="0" i="0" u="none" strike="noStrike" noProof="0" dirty="0" err="1">
                          <a:solidFill>
                            <a:srgbClr val="000000"/>
                          </a:solidFill>
                        </a:rPr>
                        <a:t>Teknikleri</a:t>
                      </a:r>
                      <a:br>
                        <a:rPr lang="en-US" sz="1200" b="0" i="0" u="none" strike="noStrike" noProof="0" dirty="0">
                          <a:solidFill>
                            <a:srgbClr val="000000"/>
                          </a:solidFill>
                        </a:rPr>
                      </a:br>
                      <a:r>
                        <a:rPr lang="en-US" sz="1200" b="0" i="0" u="none" strike="noStrike" noProof="0" dirty="0" err="1">
                          <a:solidFill>
                            <a:srgbClr val="000000"/>
                          </a:solidFill>
                        </a:rPr>
                        <a:t>Laboratuvarı</a:t>
                      </a:r>
                      <a:endParaRPr lang="tr-TR" noProof="0" dirty="0" err="1"/>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lvl="0" algn="ctr">
                        <a:lnSpc>
                          <a:spcPct val="100000"/>
                        </a:lnSpc>
                        <a:spcBef>
                          <a:spcPts val="0"/>
                        </a:spcBef>
                        <a:spcAft>
                          <a:spcPts val="0"/>
                        </a:spcAft>
                        <a:buNone/>
                      </a:pPr>
                      <a:r>
                        <a:rPr lang="en-US" sz="1200" b="0" i="0" u="none" strike="noStrike" noProof="0" dirty="0">
                          <a:solidFill>
                            <a:srgbClr val="000000"/>
                          </a:solidFill>
                        </a:rPr>
                        <a:t>Makine</a:t>
                      </a:r>
                      <a:br>
                        <a:rPr lang="en-US" sz="1200" b="0" i="0" u="none" strike="noStrike" noProof="0" dirty="0">
                          <a:solidFill>
                            <a:srgbClr val="000000"/>
                          </a:solidFill>
                        </a:rPr>
                      </a:br>
                      <a:r>
                        <a:rPr lang="en-US" sz="1200" b="0" i="0" u="none" strike="noStrike" noProof="0" dirty="0" err="1">
                          <a:solidFill>
                            <a:srgbClr val="000000"/>
                          </a:solidFill>
                          <a:effectLst/>
                        </a:rPr>
                        <a:t>Mühendisliği</a:t>
                      </a:r>
                      <a:endParaRPr lang="en-US" sz="1200" b="0" i="0" u="none" strike="noStrike" noProof="0" dirty="0" err="1">
                        <a:solidFill>
                          <a:srgbClr val="000000"/>
                        </a:solidFill>
                      </a:endParaRPr>
                    </a:p>
                    <a:p>
                      <a:pPr lvl="0" algn="ctr" fontAlgn="ctr">
                        <a:buNone/>
                      </a:pPr>
                      <a:endParaRPr lang="en-US"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err="1">
                          <a:solidFill>
                            <a:srgbClr val="000000"/>
                          </a:solidFill>
                          <a:effectLst/>
                          <a:latin typeface="Calibri"/>
                        </a:rPr>
                        <a:t>Yök</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asgari</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kriteri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9366666"/>
                  </a:ext>
                </a:extLst>
              </a:tr>
              <a:tr h="636224">
                <a:tc>
                  <a:txBody>
                    <a:bodyPr/>
                    <a:lstStyle/>
                    <a:p>
                      <a:pPr marL="0" lvl="0" indent="0" algn="ctr">
                        <a:lnSpc>
                          <a:spcPct val="100000"/>
                        </a:lnSpc>
                        <a:spcBef>
                          <a:spcPts val="0"/>
                        </a:spcBef>
                        <a:spcAft>
                          <a:spcPts val="0"/>
                        </a:spcAft>
                        <a:buNone/>
                      </a:pPr>
                      <a:r>
                        <a:rPr lang="it-IT" sz="1200" b="0" i="0" u="none" strike="noStrike" noProof="0" err="1">
                          <a:solidFill>
                            <a:srgbClr val="000000"/>
                          </a:solidFill>
                        </a:rPr>
                        <a:t>Takım</a:t>
                      </a:r>
                      <a:r>
                        <a:rPr lang="it-IT" sz="1200" b="0" i="0" u="none" strike="noStrike" noProof="0" dirty="0">
                          <a:solidFill>
                            <a:srgbClr val="000000"/>
                          </a:solidFill>
                        </a:rPr>
                        <a:t> </a:t>
                      </a:r>
                      <a:r>
                        <a:rPr lang="it-IT" sz="1200" b="0" i="0" u="none" strike="noStrike" noProof="0" err="1">
                          <a:solidFill>
                            <a:srgbClr val="000000"/>
                          </a:solidFill>
                        </a:rPr>
                        <a:t>Tezgahları</a:t>
                      </a:r>
                      <a:r>
                        <a:rPr lang="it-IT" sz="1200" b="0" i="0" u="none" strike="noStrike" noProof="0" dirty="0">
                          <a:solidFill>
                            <a:srgbClr val="000000"/>
                          </a:solidFill>
                        </a:rPr>
                        <a:t> </a:t>
                      </a:r>
                      <a:r>
                        <a:rPr lang="it-IT" sz="1200" b="0" i="0" u="none" strike="noStrike" noProof="0" err="1">
                          <a:solidFill>
                            <a:srgbClr val="000000"/>
                          </a:solidFill>
                          <a:effectLst/>
                        </a:rPr>
                        <a:t>Laboratuvarı</a:t>
                      </a:r>
                      <a:endParaRPr lang="tr-TR" noProof="0" err="1"/>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lvl="0" algn="ctr">
                        <a:lnSpc>
                          <a:spcPct val="100000"/>
                        </a:lnSpc>
                        <a:spcBef>
                          <a:spcPts val="0"/>
                        </a:spcBef>
                        <a:spcAft>
                          <a:spcPts val="0"/>
                        </a:spcAft>
                        <a:buNone/>
                      </a:pPr>
                      <a:r>
                        <a:rPr lang="en-US" sz="1200" b="0" i="0" u="none" strike="noStrike" noProof="0" dirty="0">
                          <a:solidFill>
                            <a:srgbClr val="000000"/>
                          </a:solidFill>
                        </a:rPr>
                        <a:t>Makine</a:t>
                      </a:r>
                      <a:br>
                        <a:rPr lang="en-US" sz="1200" b="0" i="0" u="none" strike="noStrike" noProof="0" dirty="0">
                          <a:solidFill>
                            <a:srgbClr val="000000"/>
                          </a:solidFill>
                        </a:rPr>
                      </a:br>
                      <a:r>
                        <a:rPr lang="en-US" sz="1200" b="0" i="0" u="none" strike="noStrike" noProof="0" dirty="0" err="1">
                          <a:solidFill>
                            <a:srgbClr val="000000"/>
                          </a:solidFill>
                          <a:effectLst/>
                        </a:rPr>
                        <a:t>Mühendisliği</a:t>
                      </a:r>
                      <a:endParaRPr lang="en-US" sz="1200" b="0" i="0" u="none" strike="noStrike" noProof="0" dirty="0" err="1">
                        <a:solidFill>
                          <a:srgbClr val="000000"/>
                        </a:solidFill>
                      </a:endParaRPr>
                    </a:p>
                    <a:p>
                      <a:pPr lvl="0" algn="ctr" fontAlgn="ctr">
                        <a:buNone/>
                      </a:pPr>
                      <a:endParaRPr lang="en-US" sz="1200" b="0" i="0" u="none" strike="noStrike" dirty="0" err="1">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err="1">
                          <a:solidFill>
                            <a:srgbClr val="000000"/>
                          </a:solidFill>
                          <a:effectLst/>
                          <a:latin typeface="Calibri" panose="020F0502020204030204" pitchFamily="34" charset="0"/>
                        </a:rPr>
                        <a:t>Yök</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asgari</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kriteri</a:t>
                      </a:r>
                      <a:endParaRPr lang="en-US"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6027537"/>
                  </a:ext>
                </a:extLst>
              </a:tr>
              <a:tr h="636224">
                <a:tc>
                  <a:txBody>
                    <a:bodyPr/>
                    <a:lstStyle/>
                    <a:p>
                      <a:pPr marL="0" lvl="0" indent="0" algn="ctr">
                        <a:lnSpc>
                          <a:spcPct val="100000"/>
                        </a:lnSpc>
                        <a:spcBef>
                          <a:spcPts val="0"/>
                        </a:spcBef>
                        <a:spcAft>
                          <a:spcPts val="0"/>
                        </a:spcAft>
                        <a:buNone/>
                      </a:pPr>
                      <a:r>
                        <a:rPr lang="en-US" sz="1200" b="0" i="0" u="none" strike="noStrike" noProof="0" err="1">
                          <a:solidFill>
                            <a:srgbClr val="000000"/>
                          </a:solidFill>
                        </a:rPr>
                        <a:t>Mekanik</a:t>
                      </a:r>
                      <a:r>
                        <a:rPr lang="en-US" sz="1200" b="0" i="0" u="none" strike="noStrike" noProof="0" dirty="0">
                          <a:solidFill>
                            <a:srgbClr val="000000"/>
                          </a:solidFill>
                        </a:rPr>
                        <a:t> </a:t>
                      </a:r>
                      <a:r>
                        <a:rPr lang="en-US" sz="1200" b="0" i="0" u="none" strike="noStrike" noProof="0" err="1">
                          <a:solidFill>
                            <a:srgbClr val="000000"/>
                          </a:solidFill>
                          <a:effectLst/>
                        </a:rPr>
                        <a:t>Laboratuvarı</a:t>
                      </a:r>
                      <a:endParaRPr lang="tr-TR" noProof="0" err="1"/>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lvl="0" algn="ctr">
                        <a:lnSpc>
                          <a:spcPct val="100000"/>
                        </a:lnSpc>
                        <a:spcBef>
                          <a:spcPts val="0"/>
                        </a:spcBef>
                        <a:spcAft>
                          <a:spcPts val="0"/>
                        </a:spcAft>
                        <a:buNone/>
                      </a:pPr>
                      <a:r>
                        <a:rPr lang="en-US" sz="1200" b="0" i="0" u="none" strike="noStrike" noProof="0" dirty="0">
                          <a:solidFill>
                            <a:srgbClr val="000000"/>
                          </a:solidFill>
                        </a:rPr>
                        <a:t>Makine</a:t>
                      </a:r>
                      <a:br>
                        <a:rPr lang="en-US" sz="1200" b="0" i="0" u="none" strike="noStrike" noProof="0" dirty="0">
                          <a:solidFill>
                            <a:srgbClr val="000000"/>
                          </a:solidFill>
                        </a:rPr>
                      </a:br>
                      <a:r>
                        <a:rPr lang="en-US" sz="1200" b="0" i="0" u="none" strike="noStrike" noProof="0" dirty="0" err="1">
                          <a:solidFill>
                            <a:srgbClr val="000000"/>
                          </a:solidFill>
                          <a:effectLst/>
                        </a:rPr>
                        <a:t>Mühendisliği</a:t>
                      </a:r>
                      <a:endParaRPr lang="en-US" sz="1200" b="0" i="0" u="none" strike="noStrike" noProof="0" dirty="0" err="1">
                        <a:solidFill>
                          <a:srgbClr val="000000"/>
                        </a:solidFill>
                      </a:endParaRPr>
                    </a:p>
                    <a:p>
                      <a:pPr lvl="0" algn="ctr" fontAlgn="ctr">
                        <a:buNone/>
                      </a:pPr>
                      <a:endParaRPr lang="en-US" sz="1200" b="0" i="0" u="none" strike="noStrike" dirty="0" err="1">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err="1">
                          <a:solidFill>
                            <a:srgbClr val="000000"/>
                          </a:solidFill>
                          <a:effectLst/>
                          <a:latin typeface="Calibri" panose="020F0502020204030204" pitchFamily="34" charset="0"/>
                        </a:rPr>
                        <a:t>Yök</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asgari</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kriteri</a:t>
                      </a:r>
                      <a:endParaRPr lang="en-US"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8841012"/>
                  </a:ext>
                </a:extLst>
              </a:tr>
              <a:tr h="636224">
                <a:tc>
                  <a:txBody>
                    <a:bodyPr/>
                    <a:lstStyle/>
                    <a:p>
                      <a:pPr marL="0" lvl="0" indent="0" algn="ctr">
                        <a:lnSpc>
                          <a:spcPct val="100000"/>
                        </a:lnSpc>
                        <a:spcBef>
                          <a:spcPts val="0"/>
                        </a:spcBef>
                        <a:spcAft>
                          <a:spcPts val="0"/>
                        </a:spcAft>
                        <a:buNone/>
                      </a:pPr>
                      <a:r>
                        <a:rPr lang="en-US" sz="1200" b="0" i="0" u="none" strike="noStrike" noProof="0" err="1">
                          <a:solidFill>
                            <a:srgbClr val="000000"/>
                          </a:solidFill>
                        </a:rPr>
                        <a:t>Kontrol</a:t>
                      </a:r>
                      <a:r>
                        <a:rPr lang="en-US" sz="1200" b="0" i="0" u="none" strike="noStrike" noProof="0" dirty="0">
                          <a:solidFill>
                            <a:srgbClr val="000000"/>
                          </a:solidFill>
                        </a:rPr>
                        <a:t> </a:t>
                      </a:r>
                      <a:r>
                        <a:rPr lang="en-US" sz="1200" b="0" i="0" u="none" strike="noStrike" noProof="0" err="1">
                          <a:solidFill>
                            <a:srgbClr val="000000"/>
                          </a:solidFill>
                        </a:rPr>
                        <a:t>Laboratuvarı</a:t>
                      </a:r>
                      <a:endParaRPr lang="tr-TR" err="1"/>
                    </a:p>
                  </a:txBody>
                  <a:tcPr marL="9524" marR="9524" marT="9524" marB="0" anchor="ctr">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lvl="0" algn="ctr">
                        <a:lnSpc>
                          <a:spcPct val="100000"/>
                        </a:lnSpc>
                        <a:spcBef>
                          <a:spcPts val="0"/>
                        </a:spcBef>
                        <a:spcAft>
                          <a:spcPts val="0"/>
                        </a:spcAft>
                        <a:buNone/>
                      </a:pPr>
                      <a:r>
                        <a:rPr lang="en-US" sz="1200" b="0" i="0" u="none" strike="noStrike" noProof="0" dirty="0">
                          <a:solidFill>
                            <a:srgbClr val="000000"/>
                          </a:solidFill>
                        </a:rPr>
                        <a:t>Makine</a:t>
                      </a:r>
                      <a:br>
                        <a:rPr lang="en-US" sz="1200" b="0" i="0" u="none" strike="noStrike" noProof="0" dirty="0">
                          <a:solidFill>
                            <a:srgbClr val="000000"/>
                          </a:solidFill>
                        </a:rPr>
                      </a:br>
                      <a:r>
                        <a:rPr lang="en-US" sz="1200" b="0" i="0" u="none" strike="noStrike" noProof="0" dirty="0" err="1">
                          <a:solidFill>
                            <a:srgbClr val="000000"/>
                          </a:solidFill>
                        </a:rPr>
                        <a:t>Mühendisliği</a:t>
                      </a:r>
                      <a:endParaRPr lang="en-US" sz="1200" b="0" i="0" u="none" strike="noStrike" noProof="0" dirty="0">
                        <a:solidFill>
                          <a:srgbClr val="000000"/>
                        </a:solidFill>
                      </a:endParaRPr>
                    </a:p>
                    <a:p>
                      <a:pPr lvl="0" algn="ctr" fontAlgn="ctr">
                        <a:buNone/>
                      </a:pPr>
                      <a:endParaRPr lang="en-US" sz="1200" b="0" i="0" u="none" strike="noStrike" dirty="0">
                        <a:solidFill>
                          <a:srgbClr val="000000"/>
                        </a:solidFill>
                        <a:effectLst/>
                        <a:latin typeface="Calibri"/>
                      </a:endParaRPr>
                    </a:p>
                  </a:txBody>
                  <a:tcPr marL="9524" marR="9524" marT="9524"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lvl="0" algn="ctr" rtl="0" fontAlgn="ctr">
                        <a:buNone/>
                      </a:pPr>
                      <a:r>
                        <a:rPr lang="en-US" sz="1200" b="0" i="0" u="none" strike="noStrike" dirty="0">
                          <a:solidFill>
                            <a:srgbClr val="000000"/>
                          </a:solidFill>
                          <a:latin typeface="Calibri"/>
                        </a:rPr>
                        <a:t>0</a:t>
                      </a:r>
                      <a:endParaRPr lang="tr-TR">
                        <a:effectLst/>
                      </a:endParaRPr>
                    </a:p>
                  </a:txBody>
                  <a:tcPr marL="9524" marR="9524" marT="9524"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lvl="0" algn="ctr" rtl="0" fontAlgn="ctr">
                        <a:buNone/>
                      </a:pPr>
                      <a:r>
                        <a:rPr lang="en-US" sz="1200" b="0" i="0" u="none" strike="noStrike" dirty="0">
                          <a:solidFill>
                            <a:srgbClr val="000000"/>
                          </a:solidFill>
                          <a:latin typeface="Calibri"/>
                        </a:rPr>
                        <a:t>1</a:t>
                      </a:r>
                      <a:endParaRPr lang="tr-TR">
                        <a:effectLst/>
                      </a:endParaRPr>
                    </a:p>
                  </a:txBody>
                  <a:tcPr marL="9524" marR="9524" marT="9524"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lvl="0" algn="ctr" rtl="0">
                        <a:buNone/>
                      </a:pPr>
                      <a:r>
                        <a:rPr lang="en-US" sz="1200" b="0" i="0" u="none" strike="noStrike" dirty="0" err="1">
                          <a:solidFill>
                            <a:srgbClr val="000000"/>
                          </a:solidFill>
                          <a:latin typeface="Calibri"/>
                        </a:rPr>
                        <a:t>Yök</a:t>
                      </a:r>
                      <a:r>
                        <a:rPr lang="en-US" sz="1200" b="0" i="0" u="none" strike="noStrike" dirty="0">
                          <a:solidFill>
                            <a:srgbClr val="000000"/>
                          </a:solidFill>
                          <a:latin typeface="Calibri"/>
                        </a:rPr>
                        <a:t> </a:t>
                      </a:r>
                      <a:r>
                        <a:rPr lang="en-US" sz="1200" b="0" i="0" u="none" strike="noStrike" dirty="0" err="1">
                          <a:solidFill>
                            <a:srgbClr val="000000"/>
                          </a:solidFill>
                          <a:latin typeface="Calibri"/>
                        </a:rPr>
                        <a:t>asgari</a:t>
                      </a:r>
                      <a:r>
                        <a:rPr lang="en-US" sz="1200" b="0" i="0" u="none" strike="noStrike" dirty="0">
                          <a:solidFill>
                            <a:srgbClr val="000000"/>
                          </a:solidFill>
                          <a:latin typeface="Calibri"/>
                        </a:rPr>
                        <a:t> </a:t>
                      </a:r>
                      <a:r>
                        <a:rPr lang="en-US" sz="1200" b="0" i="0" u="none" strike="noStrike" dirty="0" err="1">
                          <a:solidFill>
                            <a:srgbClr val="000000"/>
                          </a:solidFill>
                          <a:latin typeface="Calibri"/>
                        </a:rPr>
                        <a:t>kriteri</a:t>
                      </a:r>
                      <a:endParaRPr lang="en-US" sz="1200" b="0" i="0" u="none" strike="noStrike" dirty="0">
                        <a:solidFill>
                          <a:srgbClr val="000000"/>
                        </a:solidFill>
                        <a:effectLst/>
                        <a:latin typeface="Calibri"/>
                      </a:endParaRPr>
                    </a:p>
                  </a:txBody>
                  <a:tcPr marL="9524" marR="9524" marT="9524" marB="0" anchor="ctr">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598884110"/>
                  </a:ext>
                </a:extLst>
              </a:tr>
            </a:tbl>
          </a:graphicData>
        </a:graphic>
      </p:graphicFrame>
    </p:spTree>
    <p:extLst>
      <p:ext uri="{BB962C8B-B14F-4D97-AF65-F5344CB8AC3E}">
        <p14:creationId xmlns:p14="http://schemas.microsoft.com/office/powerpoint/2010/main" val="3739853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701641970"/>
              </p:ext>
            </p:extLst>
          </p:nvPr>
        </p:nvGraphicFramePr>
        <p:xfrm>
          <a:off x="1765285" y="2428963"/>
          <a:ext cx="6178580" cy="1637379"/>
        </p:xfrm>
        <a:graphic>
          <a:graphicData uri="http://schemas.openxmlformats.org/drawingml/2006/table">
            <a:tbl>
              <a:tblPr/>
              <a:tblGrid>
                <a:gridCol w="1142556">
                  <a:extLst>
                    <a:ext uri="{9D8B030D-6E8A-4147-A177-3AD203B41FA5}">
                      <a16:colId xmlns:a16="http://schemas.microsoft.com/office/drawing/2014/main" val="3918363564"/>
                    </a:ext>
                  </a:extLst>
                </a:gridCol>
                <a:gridCol w="999951">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816117">
                  <a:extLst>
                    <a:ext uri="{9D8B030D-6E8A-4147-A177-3AD203B41FA5}">
                      <a16:colId xmlns:a16="http://schemas.microsoft.com/office/drawing/2014/main" val="494559924"/>
                    </a:ext>
                  </a:extLst>
                </a:gridCol>
              </a:tblGrid>
              <a:tr h="564090">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43472">
                <a:tc>
                  <a:txBody>
                    <a:bodyPr/>
                    <a:lstStyle/>
                    <a:p>
                      <a:pPr algn="ctr" fontAlgn="ctr"/>
                      <a:r>
                        <a:rPr lang="tr-TR" sz="1400" b="0" i="0" u="none" strike="noStrike" dirty="0">
                          <a:solidFill>
                            <a:srgbClr val="000000"/>
                          </a:solidFill>
                          <a:effectLst/>
                          <a:latin typeface="Calibri" panose="020F0502020204030204" pitchFamily="34" charset="0"/>
                        </a:rPr>
                        <a:t>Öğretim Üyesi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Makine Mühendisliği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4+2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3</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YÖK ASGARİ KRİTERİ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29817">
                <a:tc>
                  <a:txBody>
                    <a:bodyPr/>
                    <a:lstStyle/>
                    <a:p>
                      <a:pPr algn="ctr" fontAlgn="ctr"/>
                      <a:r>
                        <a:rPr lang="tr-TR" sz="1400" b="0" i="0" u="none" strike="noStrike" dirty="0">
                          <a:solidFill>
                            <a:srgbClr val="000000"/>
                          </a:solidFill>
                          <a:effectLst/>
                          <a:latin typeface="Calibri" panose="020F0502020204030204" pitchFamily="34" charset="0"/>
                        </a:rPr>
                        <a:t> Öğretim Elemanı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Makine Mühendisliği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449389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00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3163187426"/>
              </p:ext>
            </p:extLst>
          </p:nvPr>
        </p:nvGraphicFramePr>
        <p:xfrm>
          <a:off x="545122" y="1801445"/>
          <a:ext cx="8230019" cy="2579486"/>
        </p:xfrm>
        <a:graphic>
          <a:graphicData uri="http://schemas.openxmlformats.org/drawingml/2006/table">
            <a:tbl>
              <a:tblPr firstRow="1" bandRow="1">
                <a:tableStyleId>{3B4B98B0-60AC-42C2-AFA5-B58CD77FA1E5}</a:tableStyleId>
              </a:tblPr>
              <a:tblGrid>
                <a:gridCol w="8021739">
                  <a:extLst>
                    <a:ext uri="{9D8B030D-6E8A-4147-A177-3AD203B41FA5}">
                      <a16:colId xmlns:a16="http://schemas.microsoft.com/office/drawing/2014/main" val="3521804200"/>
                    </a:ext>
                  </a:extLst>
                </a:gridCol>
                <a:gridCol w="208280">
                  <a:extLst>
                    <a:ext uri="{9D8B030D-6E8A-4147-A177-3AD203B41FA5}">
                      <a16:colId xmlns:a16="http://schemas.microsoft.com/office/drawing/2014/main" val="2784112581"/>
                    </a:ext>
                  </a:extLst>
                </a:gridCol>
              </a:tblGrid>
              <a:tr h="41567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 ME 323 - AAP</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41567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 </a:t>
                      </a:r>
                      <a:r>
                        <a:rPr lang="tr-TR" b="1" baseline="0" dirty="0">
                          <a:solidFill>
                            <a:srgbClr val="0C0D0D"/>
                          </a:solidFill>
                        </a:rPr>
                        <a:t>01.09.2024</a:t>
                      </a:r>
                      <a:endParaRPr lang="tr-TR" b="1"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41567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 </a:t>
                      </a:r>
                      <a:r>
                        <a:rPr lang="tr-TR" b="1" baseline="0" dirty="0">
                          <a:solidFill>
                            <a:srgbClr val="0C0D0D"/>
                          </a:solidFill>
                        </a:rPr>
                        <a:t>Hamit Kenan</a:t>
                      </a:r>
                      <a:endParaRPr lang="tr-TR" b="1"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133244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 </a:t>
                      </a:r>
                      <a:r>
                        <a:rPr lang="tr-TR" b="1" dirty="0">
                          <a:solidFill>
                            <a:srgbClr val="0C0D0D"/>
                          </a:solidFill>
                        </a:rPr>
                        <a:t>Çoktan seçmeli sorular öğrencilerin bilmeden de doğru cevabı vermelerine imkan sağlayacağından uygulanmamaktadır. Ders süresi müfredat kapsamında 3 saat olarak yapılmaktadır. Öğrencilerin talebi uygun olduğu sürece dikkate alınacaktır.</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817</TotalTime>
  <Words>1132</Words>
  <Application>Microsoft Office PowerPoint</Application>
  <PresentationFormat>Ekran Gösterisi (4:3)</PresentationFormat>
  <Paragraphs>249</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Calibri</vt:lpstr>
      <vt:lpstr>Calibri Light</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Fatih Çökmez</cp:lastModifiedBy>
  <cp:revision>59</cp:revision>
  <dcterms:created xsi:type="dcterms:W3CDTF">2020-01-20T10:44:30Z</dcterms:created>
  <dcterms:modified xsi:type="dcterms:W3CDTF">2024-05-24T06:49:14Z</dcterms:modified>
</cp:coreProperties>
</file>