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371" r:id="rId3"/>
    <p:sldId id="372" r:id="rId4"/>
    <p:sldId id="346" r:id="rId5"/>
    <p:sldId id="365" r:id="rId6"/>
    <p:sldId id="320" r:id="rId7"/>
    <p:sldId id="364" r:id="rId8"/>
    <p:sldId id="285" r:id="rId9"/>
    <p:sldId id="374" r:id="rId10"/>
    <p:sldId id="373" r:id="rId11"/>
    <p:sldId id="375" r:id="rId12"/>
    <p:sldId id="358" r:id="rId13"/>
    <p:sldId id="357" r:id="rId14"/>
    <p:sldId id="359" r:id="rId15"/>
    <p:sldId id="376"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371"/>
            <p14:sldId id="372"/>
            <p14:sldId id="346"/>
            <p14:sldId id="365"/>
            <p14:sldId id="320"/>
            <p14:sldId id="364"/>
            <p14:sldId id="285"/>
            <p14:sldId id="374"/>
            <p14:sldId id="373"/>
            <p14:sldId id="375"/>
            <p14:sldId id="358"/>
            <p14:sldId id="357"/>
            <p14:sldId id="359"/>
            <p14:sldId id="37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70AD47"/>
    <a:srgbClr val="0F2303"/>
    <a:srgbClr val="001626"/>
    <a:srgbClr val="7AEE32"/>
    <a:srgbClr val="E626AF"/>
    <a:srgbClr val="1F0620"/>
    <a:srgbClr val="020424"/>
    <a:srgbClr val="D9D9D9"/>
    <a:srgbClr val="122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BB4FE7-770B-46F4-829B-AC9F9A85D52E}" v="28" dt="2024-05-27T11:56:46.840"/>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326" autoAdjust="0"/>
  </p:normalViewPr>
  <p:slideViewPr>
    <p:cSldViewPr snapToGrid="0">
      <p:cViewPr varScale="1">
        <p:scale>
          <a:sx n="111" d="100"/>
          <a:sy n="111" d="100"/>
        </p:scale>
        <p:origin x="165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rhan AKSOY" userId="a0a403e4-8fab-4654-b8ed-49210174568f" providerId="ADAL" clId="{B2BB4FE7-770B-46F4-829B-AC9F9A85D52E}"/>
    <pc:docChg chg="undo custSel addSld delSld modSld modSection">
      <pc:chgData name="Serhan AKSOY" userId="a0a403e4-8fab-4654-b8ed-49210174568f" providerId="ADAL" clId="{B2BB4FE7-770B-46F4-829B-AC9F9A85D52E}" dt="2024-05-27T11:59:17.168" v="285" actId="20577"/>
      <pc:docMkLst>
        <pc:docMk/>
      </pc:docMkLst>
      <pc:sldChg chg="modSp mod">
        <pc:chgData name="Serhan AKSOY" userId="a0a403e4-8fab-4654-b8ed-49210174568f" providerId="ADAL" clId="{B2BB4FE7-770B-46F4-829B-AC9F9A85D52E}" dt="2024-05-27T11:47:39.082" v="24" actId="20577"/>
        <pc:sldMkLst>
          <pc:docMk/>
          <pc:sldMk cId="1057669782" sldId="256"/>
        </pc:sldMkLst>
        <pc:spChg chg="mod">
          <ac:chgData name="Serhan AKSOY" userId="a0a403e4-8fab-4654-b8ed-49210174568f" providerId="ADAL" clId="{B2BB4FE7-770B-46F4-829B-AC9F9A85D52E}" dt="2024-05-27T11:47:39.082" v="24" actId="20577"/>
          <ac:spMkLst>
            <pc:docMk/>
            <pc:sldMk cId="1057669782" sldId="256"/>
            <ac:spMk id="5" creationId="{00000000-0000-0000-0000-000000000000}"/>
          </ac:spMkLst>
        </pc:spChg>
      </pc:sldChg>
      <pc:sldChg chg="del">
        <pc:chgData name="Serhan AKSOY" userId="a0a403e4-8fab-4654-b8ed-49210174568f" providerId="ADAL" clId="{B2BB4FE7-770B-46F4-829B-AC9F9A85D52E}" dt="2024-05-27T11:51:50.717" v="111" actId="2696"/>
        <pc:sldMkLst>
          <pc:docMk/>
          <pc:sldMk cId="2340244422" sldId="278"/>
        </pc:sldMkLst>
      </pc:sldChg>
      <pc:sldChg chg="modSp add mod">
        <pc:chgData name="Serhan AKSOY" userId="a0a403e4-8fab-4654-b8ed-49210174568f" providerId="ADAL" clId="{B2BB4FE7-770B-46F4-829B-AC9F9A85D52E}" dt="2024-05-27T11:49:50.113" v="97" actId="20577"/>
        <pc:sldMkLst>
          <pc:docMk/>
          <pc:sldMk cId="3238730988" sldId="285"/>
        </pc:sldMkLst>
        <pc:graphicFrameChg chg="modGraphic">
          <ac:chgData name="Serhan AKSOY" userId="a0a403e4-8fab-4654-b8ed-49210174568f" providerId="ADAL" clId="{B2BB4FE7-770B-46F4-829B-AC9F9A85D52E}" dt="2024-05-27T11:49:50.113" v="97" actId="20577"/>
          <ac:graphicFrameMkLst>
            <pc:docMk/>
            <pc:sldMk cId="3238730988" sldId="285"/>
            <ac:graphicFrameMk id="10" creationId="{00000000-0000-0000-0000-000000000000}"/>
          </ac:graphicFrameMkLst>
        </pc:graphicFrameChg>
      </pc:sldChg>
      <pc:sldChg chg="del">
        <pc:chgData name="Serhan AKSOY" userId="a0a403e4-8fab-4654-b8ed-49210174568f" providerId="ADAL" clId="{B2BB4FE7-770B-46F4-829B-AC9F9A85D52E}" dt="2024-05-27T11:48:05.649" v="26" actId="2696"/>
        <pc:sldMkLst>
          <pc:docMk/>
          <pc:sldMk cId="1938822391" sldId="288"/>
        </pc:sldMkLst>
      </pc:sldChg>
      <pc:sldChg chg="add del">
        <pc:chgData name="Serhan AKSOY" userId="a0a403e4-8fab-4654-b8ed-49210174568f" providerId="ADAL" clId="{B2BB4FE7-770B-46F4-829B-AC9F9A85D52E}" dt="2024-05-27T11:49:03.889" v="33"/>
        <pc:sldMkLst>
          <pc:docMk/>
          <pc:sldMk cId="323894734" sldId="320"/>
        </pc:sldMkLst>
      </pc:sldChg>
      <pc:sldChg chg="add del">
        <pc:chgData name="Serhan AKSOY" userId="a0a403e4-8fab-4654-b8ed-49210174568f" providerId="ADAL" clId="{B2BB4FE7-770B-46F4-829B-AC9F9A85D52E}" dt="2024-05-27T11:48:55.717" v="31"/>
        <pc:sldMkLst>
          <pc:docMk/>
          <pc:sldMk cId="459836201" sldId="346"/>
        </pc:sldMkLst>
      </pc:sldChg>
      <pc:sldChg chg="add del">
        <pc:chgData name="Serhan AKSOY" userId="a0a403e4-8fab-4654-b8ed-49210174568f" providerId="ADAL" clId="{B2BB4FE7-770B-46F4-829B-AC9F9A85D52E}" dt="2024-05-27T11:48:50.497" v="30" actId="2696"/>
        <pc:sldMkLst>
          <pc:docMk/>
          <pc:sldMk cId="2388984537" sldId="347"/>
        </pc:sldMkLst>
      </pc:sldChg>
      <pc:sldChg chg="del">
        <pc:chgData name="Serhan AKSOY" userId="a0a403e4-8fab-4654-b8ed-49210174568f" providerId="ADAL" clId="{B2BB4FE7-770B-46F4-829B-AC9F9A85D52E}" dt="2024-05-27T11:50:56.772" v="102" actId="2696"/>
        <pc:sldMkLst>
          <pc:docMk/>
          <pc:sldMk cId="1666700588" sldId="353"/>
        </pc:sldMkLst>
      </pc:sldChg>
      <pc:sldChg chg="addSp delSp modSp mod">
        <pc:chgData name="Serhan AKSOY" userId="a0a403e4-8fab-4654-b8ed-49210174568f" providerId="ADAL" clId="{B2BB4FE7-770B-46F4-829B-AC9F9A85D52E}" dt="2024-05-27T11:57:10.427" v="159" actId="14100"/>
        <pc:sldMkLst>
          <pc:docMk/>
          <pc:sldMk cId="1346354361" sldId="357"/>
        </pc:sldMkLst>
        <pc:spChg chg="mod">
          <ac:chgData name="Serhan AKSOY" userId="a0a403e4-8fab-4654-b8ed-49210174568f" providerId="ADAL" clId="{B2BB4FE7-770B-46F4-829B-AC9F9A85D52E}" dt="2024-05-27T11:57:10.427" v="159" actId="14100"/>
          <ac:spMkLst>
            <pc:docMk/>
            <pc:sldMk cId="1346354361" sldId="357"/>
            <ac:spMk id="49" creationId="{0983FF85-6A31-41EA-A11A-D71214CBEB4E}"/>
          </ac:spMkLst>
        </pc:spChg>
        <pc:graphicFrameChg chg="add del mod">
          <ac:chgData name="Serhan AKSOY" userId="a0a403e4-8fab-4654-b8ed-49210174568f" providerId="ADAL" clId="{B2BB4FE7-770B-46F4-829B-AC9F9A85D52E}" dt="2024-05-27T11:53:39.946" v="117" actId="478"/>
          <ac:graphicFrameMkLst>
            <pc:docMk/>
            <pc:sldMk cId="1346354361" sldId="357"/>
            <ac:graphicFrameMk id="2" creationId="{EF7F78F7-C2AE-B008-2956-CDA6F4C80937}"/>
          </ac:graphicFrameMkLst>
        </pc:graphicFrameChg>
        <pc:graphicFrameChg chg="add del mod">
          <ac:chgData name="Serhan AKSOY" userId="a0a403e4-8fab-4654-b8ed-49210174568f" providerId="ADAL" clId="{B2BB4FE7-770B-46F4-829B-AC9F9A85D52E}" dt="2024-05-27T11:53:56.650" v="120" actId="478"/>
          <ac:graphicFrameMkLst>
            <pc:docMk/>
            <pc:sldMk cId="1346354361" sldId="357"/>
            <ac:graphicFrameMk id="3" creationId="{15B7584D-9C91-AEFB-CE54-C1DEE9CC412B}"/>
          </ac:graphicFrameMkLst>
        </pc:graphicFrameChg>
        <pc:graphicFrameChg chg="add mod">
          <ac:chgData name="Serhan AKSOY" userId="a0a403e4-8fab-4654-b8ed-49210174568f" providerId="ADAL" clId="{B2BB4FE7-770B-46F4-829B-AC9F9A85D52E}" dt="2024-05-27T11:53:57.126" v="121"/>
          <ac:graphicFrameMkLst>
            <pc:docMk/>
            <pc:sldMk cId="1346354361" sldId="357"/>
            <ac:graphicFrameMk id="6" creationId="{E1036A6E-F169-9658-626E-43829EB1C4D0}"/>
          </ac:graphicFrameMkLst>
        </pc:graphicFrameChg>
        <pc:graphicFrameChg chg="add del mod modGraphic">
          <ac:chgData name="Serhan AKSOY" userId="a0a403e4-8fab-4654-b8ed-49210174568f" providerId="ADAL" clId="{B2BB4FE7-770B-46F4-829B-AC9F9A85D52E}" dt="2024-05-27T11:54:18.601" v="130" actId="478"/>
          <ac:graphicFrameMkLst>
            <pc:docMk/>
            <pc:sldMk cId="1346354361" sldId="357"/>
            <ac:graphicFrameMk id="10" creationId="{830BF46E-E96E-053F-F6EE-FC3E512DDC3C}"/>
          </ac:graphicFrameMkLst>
        </pc:graphicFrameChg>
        <pc:graphicFrameChg chg="add del mod">
          <ac:chgData name="Serhan AKSOY" userId="a0a403e4-8fab-4654-b8ed-49210174568f" providerId="ADAL" clId="{B2BB4FE7-770B-46F4-829B-AC9F9A85D52E}" dt="2024-05-27T11:56:02.937" v="137" actId="478"/>
          <ac:graphicFrameMkLst>
            <pc:docMk/>
            <pc:sldMk cId="1346354361" sldId="357"/>
            <ac:graphicFrameMk id="13" creationId="{73785D99-0CD1-BA30-B8D1-5F82452B16E1}"/>
          </ac:graphicFrameMkLst>
        </pc:graphicFrameChg>
        <pc:graphicFrameChg chg="add mod">
          <ac:chgData name="Serhan AKSOY" userId="a0a403e4-8fab-4654-b8ed-49210174568f" providerId="ADAL" clId="{B2BB4FE7-770B-46F4-829B-AC9F9A85D52E}" dt="2024-05-27T11:56:15.871" v="142" actId="1076"/>
          <ac:graphicFrameMkLst>
            <pc:docMk/>
            <pc:sldMk cId="1346354361" sldId="357"/>
            <ac:graphicFrameMk id="14" creationId="{6A9E082A-7B64-06D4-B98A-9DDCF801442A}"/>
          </ac:graphicFrameMkLst>
        </pc:graphicFrameChg>
        <pc:picChg chg="add del mod">
          <ac:chgData name="Serhan AKSOY" userId="a0a403e4-8fab-4654-b8ed-49210174568f" providerId="ADAL" clId="{B2BB4FE7-770B-46F4-829B-AC9F9A85D52E}" dt="2024-05-27T11:53:56.650" v="120" actId="478"/>
          <ac:picMkLst>
            <pc:docMk/>
            <pc:sldMk cId="1346354361" sldId="357"/>
            <ac:picMk id="4" creationId="{00000000-0008-0000-0000-000003000000}"/>
          </ac:picMkLst>
        </pc:picChg>
        <pc:picChg chg="del">
          <ac:chgData name="Serhan AKSOY" userId="a0a403e4-8fab-4654-b8ed-49210174568f" providerId="ADAL" clId="{B2BB4FE7-770B-46F4-829B-AC9F9A85D52E}" dt="2024-05-27T11:56:46.840" v="151" actId="478"/>
          <ac:picMkLst>
            <pc:docMk/>
            <pc:sldMk cId="1346354361" sldId="357"/>
            <ac:picMk id="5" creationId="{00000000-0000-0000-0000-000000000000}"/>
          </ac:picMkLst>
        </pc:picChg>
        <pc:picChg chg="del">
          <ac:chgData name="Serhan AKSOY" userId="a0a403e4-8fab-4654-b8ed-49210174568f" providerId="ADAL" clId="{B2BB4FE7-770B-46F4-829B-AC9F9A85D52E}" dt="2024-05-27T11:56:08.105" v="139" actId="478"/>
          <ac:picMkLst>
            <pc:docMk/>
            <pc:sldMk cId="1346354361" sldId="357"/>
            <ac:picMk id="7" creationId="{1468EE92-DB75-D409-C761-51C076CC5EEA}"/>
          </ac:picMkLst>
        </pc:picChg>
        <pc:picChg chg="del">
          <ac:chgData name="Serhan AKSOY" userId="a0a403e4-8fab-4654-b8ed-49210174568f" providerId="ADAL" clId="{B2BB4FE7-770B-46F4-829B-AC9F9A85D52E}" dt="2024-05-27T11:52:49.603" v="112" actId="21"/>
          <ac:picMkLst>
            <pc:docMk/>
            <pc:sldMk cId="1346354361" sldId="357"/>
            <ac:picMk id="8" creationId="{3C1D473F-B438-5F63-1D2C-B3728776D7BE}"/>
          </ac:picMkLst>
        </pc:picChg>
        <pc:picChg chg="add mod">
          <ac:chgData name="Serhan AKSOY" userId="a0a403e4-8fab-4654-b8ed-49210174568f" providerId="ADAL" clId="{B2BB4FE7-770B-46F4-829B-AC9F9A85D52E}" dt="2024-05-27T11:54:00.185" v="124"/>
          <ac:picMkLst>
            <pc:docMk/>
            <pc:sldMk cId="1346354361" sldId="357"/>
            <ac:picMk id="9" creationId="{00000000-0008-0000-0000-000003000000}"/>
          </ac:picMkLst>
        </pc:picChg>
        <pc:picChg chg="add del mod">
          <ac:chgData name="Serhan AKSOY" userId="a0a403e4-8fab-4654-b8ed-49210174568f" providerId="ADAL" clId="{B2BB4FE7-770B-46F4-829B-AC9F9A85D52E}" dt="2024-05-27T11:54:12.737" v="129" actId="478"/>
          <ac:picMkLst>
            <pc:docMk/>
            <pc:sldMk cId="1346354361" sldId="357"/>
            <ac:picMk id="11" creationId="{00000000-0008-0000-0000-000003000000}"/>
          </ac:picMkLst>
        </pc:picChg>
        <pc:picChg chg="add del mod">
          <ac:chgData name="Serhan AKSOY" userId="a0a403e4-8fab-4654-b8ed-49210174568f" providerId="ADAL" clId="{B2BB4FE7-770B-46F4-829B-AC9F9A85D52E}" dt="2024-05-27T11:57:08.650" v="158" actId="14100"/>
          <ac:picMkLst>
            <pc:docMk/>
            <pc:sldMk cId="1346354361" sldId="357"/>
            <ac:picMk id="12" creationId="{9649AF3F-A1BF-B464-3A3E-42F3091C1E07}"/>
          </ac:picMkLst>
        </pc:picChg>
      </pc:sldChg>
      <pc:sldChg chg="add">
        <pc:chgData name="Serhan AKSOY" userId="a0a403e4-8fab-4654-b8ed-49210174568f" providerId="ADAL" clId="{B2BB4FE7-770B-46F4-829B-AC9F9A85D52E}" dt="2024-05-27T11:50:52.704" v="101"/>
        <pc:sldMkLst>
          <pc:docMk/>
          <pc:sldMk cId="3805939022" sldId="358"/>
        </pc:sldMkLst>
      </pc:sldChg>
      <pc:sldChg chg="add del">
        <pc:chgData name="Serhan AKSOY" userId="a0a403e4-8fab-4654-b8ed-49210174568f" providerId="ADAL" clId="{B2BB4FE7-770B-46F4-829B-AC9F9A85D52E}" dt="2024-05-27T11:51:34.112" v="106"/>
        <pc:sldMkLst>
          <pc:docMk/>
          <pc:sldMk cId="2179233219" sldId="359"/>
        </pc:sldMkLst>
      </pc:sldChg>
      <pc:sldChg chg="del">
        <pc:chgData name="Serhan AKSOY" userId="a0a403e4-8fab-4654-b8ed-49210174568f" providerId="ADAL" clId="{B2BB4FE7-770B-46F4-829B-AC9F9A85D52E}" dt="2024-05-27T11:51:45.994" v="109" actId="2696"/>
        <pc:sldMkLst>
          <pc:docMk/>
          <pc:sldMk cId="2926320561" sldId="360"/>
        </pc:sldMkLst>
      </pc:sldChg>
      <pc:sldChg chg="modSp add del mod">
        <pc:chgData name="Serhan AKSOY" userId="a0a403e4-8fab-4654-b8ed-49210174568f" providerId="ADAL" clId="{B2BB4FE7-770B-46F4-829B-AC9F9A85D52E}" dt="2024-05-27T11:59:17.168" v="285" actId="20577"/>
        <pc:sldMkLst>
          <pc:docMk/>
          <pc:sldMk cId="449389284" sldId="364"/>
        </pc:sldMkLst>
        <pc:graphicFrameChg chg="modGraphic">
          <ac:chgData name="Serhan AKSOY" userId="a0a403e4-8fab-4654-b8ed-49210174568f" providerId="ADAL" clId="{B2BB4FE7-770B-46F4-829B-AC9F9A85D52E}" dt="2024-05-27T11:59:17.168" v="285" actId="20577"/>
          <ac:graphicFrameMkLst>
            <pc:docMk/>
            <pc:sldMk cId="449389284" sldId="364"/>
            <ac:graphicFrameMk id="66" creationId="{0F23ED71-2D0A-4A91-BB06-5711D160085E}"/>
          </ac:graphicFrameMkLst>
        </pc:graphicFrameChg>
      </pc:sldChg>
      <pc:sldChg chg="del">
        <pc:chgData name="Serhan AKSOY" userId="a0a403e4-8fab-4654-b8ed-49210174568f" providerId="ADAL" clId="{B2BB4FE7-770B-46F4-829B-AC9F9A85D52E}" dt="2024-05-27T11:48:30.715" v="27" actId="2696"/>
        <pc:sldMkLst>
          <pc:docMk/>
          <pc:sldMk cId="3661463943" sldId="365"/>
        </pc:sldMkLst>
      </pc:sldChg>
      <pc:sldChg chg="add">
        <pc:chgData name="Serhan AKSOY" userId="a0a403e4-8fab-4654-b8ed-49210174568f" providerId="ADAL" clId="{B2BB4FE7-770B-46F4-829B-AC9F9A85D52E}" dt="2024-05-27T11:49:00.162" v="32"/>
        <pc:sldMkLst>
          <pc:docMk/>
          <pc:sldMk cId="4170521965" sldId="365"/>
        </pc:sldMkLst>
      </pc:sldChg>
      <pc:sldChg chg="del">
        <pc:chgData name="Serhan AKSOY" userId="a0a403e4-8fab-4654-b8ed-49210174568f" providerId="ADAL" clId="{B2BB4FE7-770B-46F4-829B-AC9F9A85D52E}" dt="2024-05-27T11:50:59.417" v="103" actId="2696"/>
        <pc:sldMkLst>
          <pc:docMk/>
          <pc:sldMk cId="4192565348" sldId="366"/>
        </pc:sldMkLst>
      </pc:sldChg>
      <pc:sldChg chg="del">
        <pc:chgData name="Serhan AKSOY" userId="a0a403e4-8fab-4654-b8ed-49210174568f" providerId="ADAL" clId="{B2BB4FE7-770B-46F4-829B-AC9F9A85D52E}" dt="2024-05-27T11:51:01.377" v="104" actId="2696"/>
        <pc:sldMkLst>
          <pc:docMk/>
          <pc:sldMk cId="1735998871" sldId="368"/>
        </pc:sldMkLst>
      </pc:sldChg>
      <pc:sldChg chg="del">
        <pc:chgData name="Serhan AKSOY" userId="a0a403e4-8fab-4654-b8ed-49210174568f" providerId="ADAL" clId="{B2BB4FE7-770B-46F4-829B-AC9F9A85D52E}" dt="2024-05-27T11:51:47.889" v="110" actId="2696"/>
        <pc:sldMkLst>
          <pc:docMk/>
          <pc:sldMk cId="959551396" sldId="369"/>
        </pc:sldMkLst>
      </pc:sldChg>
      <pc:sldChg chg="del">
        <pc:chgData name="Serhan AKSOY" userId="a0a403e4-8fab-4654-b8ed-49210174568f" providerId="ADAL" clId="{B2BB4FE7-770B-46F4-829B-AC9F9A85D52E}" dt="2024-05-27T11:51:36.559" v="107" actId="2696"/>
        <pc:sldMkLst>
          <pc:docMk/>
          <pc:sldMk cId="4252729292" sldId="370"/>
        </pc:sldMkLst>
      </pc:sldChg>
      <pc:sldChg chg="add">
        <pc:chgData name="Serhan AKSOY" userId="a0a403e4-8fab-4654-b8ed-49210174568f" providerId="ADAL" clId="{B2BB4FE7-770B-46F4-829B-AC9F9A85D52E}" dt="2024-05-27T11:48:02.704" v="25"/>
        <pc:sldMkLst>
          <pc:docMk/>
          <pc:sldMk cId="956595244" sldId="371"/>
        </pc:sldMkLst>
      </pc:sldChg>
      <pc:sldChg chg="add">
        <pc:chgData name="Serhan AKSOY" userId="a0a403e4-8fab-4654-b8ed-49210174568f" providerId="ADAL" clId="{B2BB4FE7-770B-46F4-829B-AC9F9A85D52E}" dt="2024-05-27T11:48:44.992" v="29"/>
        <pc:sldMkLst>
          <pc:docMk/>
          <pc:sldMk cId="1057397931" sldId="372"/>
        </pc:sldMkLst>
      </pc:sldChg>
      <pc:sldChg chg="add">
        <pc:chgData name="Serhan AKSOY" userId="a0a403e4-8fab-4654-b8ed-49210174568f" providerId="ADAL" clId="{B2BB4FE7-770B-46F4-829B-AC9F9A85D52E}" dt="2024-05-27T11:50:22.537" v="98"/>
        <pc:sldMkLst>
          <pc:docMk/>
          <pc:sldMk cId="3347423811" sldId="373"/>
        </pc:sldMkLst>
      </pc:sldChg>
      <pc:sldChg chg="add">
        <pc:chgData name="Serhan AKSOY" userId="a0a403e4-8fab-4654-b8ed-49210174568f" providerId="ADAL" clId="{B2BB4FE7-770B-46F4-829B-AC9F9A85D52E}" dt="2024-05-27T11:50:28.542" v="99"/>
        <pc:sldMkLst>
          <pc:docMk/>
          <pc:sldMk cId="3823446320" sldId="374"/>
        </pc:sldMkLst>
      </pc:sldChg>
      <pc:sldChg chg="add">
        <pc:chgData name="Serhan AKSOY" userId="a0a403e4-8fab-4654-b8ed-49210174568f" providerId="ADAL" clId="{B2BB4FE7-770B-46F4-829B-AC9F9A85D52E}" dt="2024-05-27T11:50:33.633" v="100"/>
        <pc:sldMkLst>
          <pc:docMk/>
          <pc:sldMk cId="2711219563" sldId="375"/>
        </pc:sldMkLst>
      </pc:sldChg>
      <pc:sldChg chg="add">
        <pc:chgData name="Serhan AKSOY" userId="a0a403e4-8fab-4654-b8ed-49210174568f" providerId="ADAL" clId="{B2BB4FE7-770B-46F4-829B-AC9F9A85D52E}" dt="2024-05-27T11:51:43.134" v="108"/>
        <pc:sldMkLst>
          <pc:docMk/>
          <pc:sldMk cId="2512824188" sldId="37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0F2303"/>
                </a:solidFill>
                <a:latin typeface="+mn-lt"/>
                <a:ea typeface="+mn-ea"/>
                <a:cs typeface="+mn-cs"/>
              </a:defRPr>
            </a:pPr>
            <a:r>
              <a:rPr lang="tr-TR" dirty="0">
                <a:solidFill>
                  <a:srgbClr val="0F2303"/>
                </a:solidFill>
              </a:rPr>
              <a:t>Danışman</a:t>
            </a:r>
            <a:r>
              <a:rPr lang="tr-TR" baseline="0" dirty="0">
                <a:solidFill>
                  <a:srgbClr val="0F2303"/>
                </a:solidFill>
              </a:rPr>
              <a:t> Memnuniyeti Anketi</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0F2303"/>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Hedeflenen</c:v>
                </c:pt>
              </c:strCache>
            </c:strRef>
          </c:tx>
          <c:spPr>
            <a:solidFill>
              <a:schemeClr val="accent1"/>
            </a:solidFill>
            <a:ln>
              <a:noFill/>
            </a:ln>
            <a:effectLst/>
          </c:spPr>
          <c:invertIfNegative val="0"/>
          <c:cat>
            <c:strRef>
              <c:f>Sayfa1!$A$2:$A$7</c:f>
              <c:strCache>
                <c:ptCount val="5"/>
                <c:pt idx="0">
                  <c:v>Hilal KAZAN</c:v>
                </c:pt>
                <c:pt idx="1">
                  <c:v>CESİM ERTEN</c:v>
                </c:pt>
                <c:pt idx="2">
                  <c:v>Shahram TAHERİ</c:v>
                </c:pt>
                <c:pt idx="3">
                  <c:v>Aslı BAY</c:v>
                </c:pt>
                <c:pt idx="4">
                  <c:v>Hülya VURAL</c:v>
                </c:pt>
              </c:strCache>
            </c:strRef>
          </c:cat>
          <c:val>
            <c:numRef>
              <c:f>Sayfa1!$B$2:$B$7</c:f>
              <c:numCache>
                <c:formatCode>General</c:formatCode>
                <c:ptCount val="6"/>
                <c:pt idx="0">
                  <c:v>80</c:v>
                </c:pt>
                <c:pt idx="1">
                  <c:v>80</c:v>
                </c:pt>
                <c:pt idx="2">
                  <c:v>80</c:v>
                </c:pt>
                <c:pt idx="3">
                  <c:v>80</c:v>
                </c:pt>
                <c:pt idx="4">
                  <c:v>80</c:v>
                </c:pt>
                <c:pt idx="5">
                  <c:v>0</c:v>
                </c:pt>
              </c:numCache>
            </c:numRef>
          </c:val>
          <c:extLst>
            <c:ext xmlns:c16="http://schemas.microsoft.com/office/drawing/2014/chart" uri="{C3380CC4-5D6E-409C-BE32-E72D297353CC}">
              <c16:uniqueId val="{00000000-5E9D-4AE4-A5CB-4BE74DD2F5B9}"/>
            </c:ext>
          </c:extLst>
        </c:ser>
        <c:ser>
          <c:idx val="1"/>
          <c:order val="1"/>
          <c:tx>
            <c:strRef>
              <c:f>Sayfa1!$C$1</c:f>
              <c:strCache>
                <c:ptCount val="1"/>
                <c:pt idx="0">
                  <c:v>Gerçekleşen</c:v>
                </c:pt>
              </c:strCache>
            </c:strRef>
          </c:tx>
          <c:spPr>
            <a:solidFill>
              <a:schemeClr val="accent2"/>
            </a:solidFill>
            <a:ln>
              <a:noFill/>
            </a:ln>
            <a:effectLst/>
          </c:spPr>
          <c:invertIfNegative val="0"/>
          <c:cat>
            <c:strRef>
              <c:f>Sayfa1!$A$2:$A$7</c:f>
              <c:strCache>
                <c:ptCount val="5"/>
                <c:pt idx="0">
                  <c:v>Hilal KAZAN</c:v>
                </c:pt>
                <c:pt idx="1">
                  <c:v>CESİM ERTEN</c:v>
                </c:pt>
                <c:pt idx="2">
                  <c:v>Shahram TAHERİ</c:v>
                </c:pt>
                <c:pt idx="3">
                  <c:v>Aslı BAY</c:v>
                </c:pt>
                <c:pt idx="4">
                  <c:v>Hülya VURAL</c:v>
                </c:pt>
              </c:strCache>
            </c:strRef>
          </c:cat>
          <c:val>
            <c:numRef>
              <c:f>Sayfa1!$C$2:$C$7</c:f>
              <c:numCache>
                <c:formatCode>[$-10409]#,##0.00;\-#,##0.00</c:formatCode>
                <c:ptCount val="6"/>
                <c:pt idx="0">
                  <c:v>86.636363636363598</c:v>
                </c:pt>
                <c:pt idx="1">
                  <c:v>83.3333333333333</c:v>
                </c:pt>
                <c:pt idx="2">
                  <c:v>73.581081081081095</c:v>
                </c:pt>
                <c:pt idx="3">
                  <c:v>83.9156626506024</c:v>
                </c:pt>
                <c:pt idx="4">
                  <c:v>80.180000000000007</c:v>
                </c:pt>
                <c:pt idx="5" formatCode="General">
                  <c:v>0</c:v>
                </c:pt>
              </c:numCache>
            </c:numRef>
          </c:val>
          <c:extLst>
            <c:ext xmlns:c16="http://schemas.microsoft.com/office/drawing/2014/chart" uri="{C3380CC4-5D6E-409C-BE32-E72D297353CC}">
              <c16:uniqueId val="{00000001-5E9D-4AE4-A5CB-4BE74DD2F5B9}"/>
            </c:ext>
          </c:extLst>
        </c:ser>
        <c:dLbls>
          <c:showLegendKey val="0"/>
          <c:showVal val="0"/>
          <c:showCatName val="0"/>
          <c:showSerName val="0"/>
          <c:showPercent val="0"/>
          <c:showBubbleSize val="0"/>
        </c:dLbls>
        <c:gapWidth val="219"/>
        <c:overlap val="-27"/>
        <c:axId val="517456168"/>
        <c:axId val="517455448"/>
      </c:barChart>
      <c:catAx>
        <c:axId val="517456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crossAx val="517455448"/>
        <c:crosses val="autoZero"/>
        <c:auto val="1"/>
        <c:lblAlgn val="ctr"/>
        <c:lblOffset val="100"/>
        <c:noMultiLvlLbl val="0"/>
      </c:catAx>
      <c:valAx>
        <c:axId val="517455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crossAx val="517456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0F2303"/>
                </a:solidFill>
                <a:latin typeface="+mn-lt"/>
                <a:ea typeface="+mn-ea"/>
                <a:cs typeface="+mn-cs"/>
              </a:defRPr>
            </a:pPr>
            <a:r>
              <a:rPr lang="tr-TR"/>
              <a:t>2022-2023 Güz Ders Anket Sonuçları</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0F2303"/>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Hedeflenen</c:v>
                </c:pt>
              </c:strCache>
            </c:strRef>
          </c:tx>
          <c:spPr>
            <a:solidFill>
              <a:schemeClr val="accent1"/>
            </a:solidFill>
            <a:ln>
              <a:noFill/>
            </a:ln>
            <a:effectLst/>
          </c:spPr>
          <c:invertIfNegative val="0"/>
          <c:cat>
            <c:strRef>
              <c:f>Sayfa1!$A$2:$A$17</c:f>
              <c:strCache>
                <c:ptCount val="16"/>
                <c:pt idx="0">
                  <c:v>CS 101</c:v>
                </c:pt>
                <c:pt idx="1">
                  <c:v>CS 102</c:v>
                </c:pt>
                <c:pt idx="2">
                  <c:v>CS 201</c:v>
                </c:pt>
                <c:pt idx="3">
                  <c:v>CS 213</c:v>
                </c:pt>
                <c:pt idx="4">
                  <c:v>CS 291</c:v>
                </c:pt>
                <c:pt idx="5">
                  <c:v>CS 303</c:v>
                </c:pt>
                <c:pt idx="6">
                  <c:v>CS 311</c:v>
                </c:pt>
                <c:pt idx="7">
                  <c:v>CS 331</c:v>
                </c:pt>
                <c:pt idx="8">
                  <c:v>CS 363</c:v>
                </c:pt>
                <c:pt idx="9">
                  <c:v>CS 391</c:v>
                </c:pt>
                <c:pt idx="10">
                  <c:v>CS 406</c:v>
                </c:pt>
                <c:pt idx="11">
                  <c:v>CS 411</c:v>
                </c:pt>
                <c:pt idx="12">
                  <c:v>CS 451</c:v>
                </c:pt>
                <c:pt idx="13">
                  <c:v>CS 472</c:v>
                </c:pt>
                <c:pt idx="14">
                  <c:v>CS 491</c:v>
                </c:pt>
                <c:pt idx="15">
                  <c:v>CS 492</c:v>
                </c:pt>
              </c:strCache>
            </c:strRef>
          </c:cat>
          <c:val>
            <c:numRef>
              <c:f>Sayfa1!$B$2:$B$17</c:f>
              <c:numCache>
                <c:formatCode>General</c:formatCode>
                <c:ptCount val="16"/>
                <c:pt idx="0">
                  <c:v>80</c:v>
                </c:pt>
                <c:pt idx="1">
                  <c:v>80</c:v>
                </c:pt>
                <c:pt idx="2">
                  <c:v>80</c:v>
                </c:pt>
                <c:pt idx="3">
                  <c:v>80</c:v>
                </c:pt>
                <c:pt idx="4">
                  <c:v>80</c:v>
                </c:pt>
                <c:pt idx="5">
                  <c:v>80</c:v>
                </c:pt>
                <c:pt idx="6">
                  <c:v>80</c:v>
                </c:pt>
                <c:pt idx="7">
                  <c:v>80</c:v>
                </c:pt>
                <c:pt idx="8">
                  <c:v>80</c:v>
                </c:pt>
                <c:pt idx="9">
                  <c:v>80</c:v>
                </c:pt>
                <c:pt idx="10">
                  <c:v>80</c:v>
                </c:pt>
                <c:pt idx="11">
                  <c:v>80</c:v>
                </c:pt>
                <c:pt idx="12">
                  <c:v>80</c:v>
                </c:pt>
                <c:pt idx="13">
                  <c:v>80</c:v>
                </c:pt>
                <c:pt idx="14">
                  <c:v>80</c:v>
                </c:pt>
                <c:pt idx="15">
                  <c:v>80</c:v>
                </c:pt>
              </c:numCache>
            </c:numRef>
          </c:val>
          <c:extLst>
            <c:ext xmlns:c16="http://schemas.microsoft.com/office/drawing/2014/chart" uri="{C3380CC4-5D6E-409C-BE32-E72D297353CC}">
              <c16:uniqueId val="{00000000-DACC-484B-9904-E6F91A70BB77}"/>
            </c:ext>
          </c:extLst>
        </c:ser>
        <c:ser>
          <c:idx val="1"/>
          <c:order val="1"/>
          <c:tx>
            <c:strRef>
              <c:f>Sayfa1!$C$1</c:f>
              <c:strCache>
                <c:ptCount val="1"/>
                <c:pt idx="0">
                  <c:v>Gerçekleşen</c:v>
                </c:pt>
              </c:strCache>
            </c:strRef>
          </c:tx>
          <c:spPr>
            <a:solidFill>
              <a:schemeClr val="accent2"/>
            </a:solidFill>
            <a:ln>
              <a:noFill/>
            </a:ln>
            <a:effectLst/>
          </c:spPr>
          <c:invertIfNegative val="0"/>
          <c:cat>
            <c:strRef>
              <c:f>Sayfa1!$A$2:$A$17</c:f>
              <c:strCache>
                <c:ptCount val="16"/>
                <c:pt idx="0">
                  <c:v>CS 101</c:v>
                </c:pt>
                <c:pt idx="1">
                  <c:v>CS 102</c:v>
                </c:pt>
                <c:pt idx="2">
                  <c:v>CS 201</c:v>
                </c:pt>
                <c:pt idx="3">
                  <c:v>CS 213</c:v>
                </c:pt>
                <c:pt idx="4">
                  <c:v>CS 291</c:v>
                </c:pt>
                <c:pt idx="5">
                  <c:v>CS 303</c:v>
                </c:pt>
                <c:pt idx="6">
                  <c:v>CS 311</c:v>
                </c:pt>
                <c:pt idx="7">
                  <c:v>CS 331</c:v>
                </c:pt>
                <c:pt idx="8">
                  <c:v>CS 363</c:v>
                </c:pt>
                <c:pt idx="9">
                  <c:v>CS 391</c:v>
                </c:pt>
                <c:pt idx="10">
                  <c:v>CS 406</c:v>
                </c:pt>
                <c:pt idx="11">
                  <c:v>CS 411</c:v>
                </c:pt>
                <c:pt idx="12">
                  <c:v>CS 451</c:v>
                </c:pt>
                <c:pt idx="13">
                  <c:v>CS 472</c:v>
                </c:pt>
                <c:pt idx="14">
                  <c:v>CS 491</c:v>
                </c:pt>
                <c:pt idx="15">
                  <c:v>CS 492</c:v>
                </c:pt>
              </c:strCache>
            </c:strRef>
          </c:cat>
          <c:val>
            <c:numRef>
              <c:f>Sayfa1!$C$2:$C$17</c:f>
              <c:numCache>
                <c:formatCode>[$-10409]#,##0.00;\-#,##0.00</c:formatCode>
                <c:ptCount val="16"/>
                <c:pt idx="0">
                  <c:v>85.64</c:v>
                </c:pt>
                <c:pt idx="1">
                  <c:v>75.446428571428598</c:v>
                </c:pt>
                <c:pt idx="2">
                  <c:v>74.456521739130395</c:v>
                </c:pt>
                <c:pt idx="3">
                  <c:v>88.651315789473699</c:v>
                </c:pt>
                <c:pt idx="4">
                  <c:v>89.6875</c:v>
                </c:pt>
                <c:pt idx="5">
                  <c:v>88.5</c:v>
                </c:pt>
                <c:pt idx="6">
                  <c:v>88.68</c:v>
                </c:pt>
                <c:pt idx="7">
                  <c:v>83.869485294117695</c:v>
                </c:pt>
                <c:pt idx="8">
                  <c:v>80.303030303030297</c:v>
                </c:pt>
                <c:pt idx="9">
                  <c:v>89.6527777777778</c:v>
                </c:pt>
                <c:pt idx="10">
                  <c:v>92.890625</c:v>
                </c:pt>
                <c:pt idx="11">
                  <c:v>96.88</c:v>
                </c:pt>
                <c:pt idx="12">
                  <c:v>84.8958333333333</c:v>
                </c:pt>
                <c:pt idx="13">
                  <c:v>94.53125</c:v>
                </c:pt>
                <c:pt idx="14">
                  <c:v>88.56</c:v>
                </c:pt>
                <c:pt idx="15">
                  <c:v>100</c:v>
                </c:pt>
              </c:numCache>
            </c:numRef>
          </c:val>
          <c:extLst>
            <c:ext xmlns:c16="http://schemas.microsoft.com/office/drawing/2014/chart" uri="{C3380CC4-5D6E-409C-BE32-E72D297353CC}">
              <c16:uniqueId val="{00000001-DACC-484B-9904-E6F91A70BB77}"/>
            </c:ext>
          </c:extLst>
        </c:ser>
        <c:dLbls>
          <c:showLegendKey val="0"/>
          <c:showVal val="0"/>
          <c:showCatName val="0"/>
          <c:showSerName val="0"/>
          <c:showPercent val="0"/>
          <c:showBubbleSize val="0"/>
        </c:dLbls>
        <c:gapWidth val="219"/>
        <c:overlap val="-27"/>
        <c:axId val="534358528"/>
        <c:axId val="534361408"/>
      </c:barChart>
      <c:catAx>
        <c:axId val="534358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crossAx val="534361408"/>
        <c:crosses val="autoZero"/>
        <c:auto val="1"/>
        <c:lblAlgn val="ctr"/>
        <c:lblOffset val="100"/>
        <c:noMultiLvlLbl val="0"/>
      </c:catAx>
      <c:valAx>
        <c:axId val="5343614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crossAx val="534358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F2303"/>
          </a:solidFill>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0F2303"/>
                </a:solidFill>
                <a:latin typeface="+mn-lt"/>
                <a:ea typeface="+mn-ea"/>
                <a:cs typeface="+mn-cs"/>
              </a:defRPr>
            </a:pPr>
            <a:r>
              <a:rPr lang="tr-TR"/>
              <a:t>Ders Veren Öğretim Üyelerinden Ortalama Memnuniyet Çizelgesi</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0F2303"/>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Hedeflenen</c:v>
                </c:pt>
              </c:strCache>
            </c:strRef>
          </c:tx>
          <c:spPr>
            <a:solidFill>
              <a:schemeClr val="accent1"/>
            </a:solidFill>
            <a:ln>
              <a:noFill/>
            </a:ln>
            <a:effectLst/>
          </c:spPr>
          <c:invertIfNegative val="0"/>
          <c:cat>
            <c:strRef>
              <c:f>Sayfa1!$A$2:$A$10</c:f>
              <c:strCache>
                <c:ptCount val="8"/>
                <c:pt idx="0">
                  <c:v>Aslı BAY</c:v>
                </c:pt>
                <c:pt idx="1">
                  <c:v>Cafer ÇALIŞKAN</c:v>
                </c:pt>
                <c:pt idx="2">
                  <c:v>Cesim ERTEN</c:v>
                </c:pt>
                <c:pt idx="3">
                  <c:v>Göksel ASLAN</c:v>
                </c:pt>
                <c:pt idx="4">
                  <c:v>Hilal KAZAN</c:v>
                </c:pt>
                <c:pt idx="5">
                  <c:v>Hülya VURAL</c:v>
                </c:pt>
                <c:pt idx="6">
                  <c:v>Kemal YÜKSEK</c:v>
                </c:pt>
                <c:pt idx="7">
                  <c:v>Shahram TAHERI</c:v>
                </c:pt>
              </c:strCache>
            </c:strRef>
          </c:cat>
          <c:val>
            <c:numRef>
              <c:f>Sayfa1!$B$2:$B$10</c:f>
              <c:numCache>
                <c:formatCode>General</c:formatCode>
                <c:ptCount val="9"/>
                <c:pt idx="0">
                  <c:v>80</c:v>
                </c:pt>
                <c:pt idx="1">
                  <c:v>80</c:v>
                </c:pt>
                <c:pt idx="2">
                  <c:v>80</c:v>
                </c:pt>
                <c:pt idx="3">
                  <c:v>80</c:v>
                </c:pt>
                <c:pt idx="4">
                  <c:v>80</c:v>
                </c:pt>
                <c:pt idx="5">
                  <c:v>80</c:v>
                </c:pt>
                <c:pt idx="6">
                  <c:v>80</c:v>
                </c:pt>
                <c:pt idx="7">
                  <c:v>80</c:v>
                </c:pt>
                <c:pt idx="8">
                  <c:v>0</c:v>
                </c:pt>
              </c:numCache>
            </c:numRef>
          </c:val>
          <c:extLst>
            <c:ext xmlns:c16="http://schemas.microsoft.com/office/drawing/2014/chart" uri="{C3380CC4-5D6E-409C-BE32-E72D297353CC}">
              <c16:uniqueId val="{00000000-F440-4604-9E6C-7FB5C9ADD849}"/>
            </c:ext>
          </c:extLst>
        </c:ser>
        <c:ser>
          <c:idx val="1"/>
          <c:order val="1"/>
          <c:tx>
            <c:strRef>
              <c:f>Sayfa1!$C$1</c:f>
              <c:strCache>
                <c:ptCount val="1"/>
                <c:pt idx="0">
                  <c:v>Gerçekleşen</c:v>
                </c:pt>
              </c:strCache>
            </c:strRef>
          </c:tx>
          <c:spPr>
            <a:solidFill>
              <a:schemeClr val="accent2"/>
            </a:solidFill>
            <a:ln>
              <a:noFill/>
            </a:ln>
            <a:effectLst/>
          </c:spPr>
          <c:invertIfNegative val="0"/>
          <c:cat>
            <c:strRef>
              <c:f>Sayfa1!$A$2:$A$10</c:f>
              <c:strCache>
                <c:ptCount val="8"/>
                <c:pt idx="0">
                  <c:v>Aslı BAY</c:v>
                </c:pt>
                <c:pt idx="1">
                  <c:v>Cafer ÇALIŞKAN</c:v>
                </c:pt>
                <c:pt idx="2">
                  <c:v>Cesim ERTEN</c:v>
                </c:pt>
                <c:pt idx="3">
                  <c:v>Göksel ASLAN</c:v>
                </c:pt>
                <c:pt idx="4">
                  <c:v>Hilal KAZAN</c:v>
                </c:pt>
                <c:pt idx="5">
                  <c:v>Hülya VURAL</c:v>
                </c:pt>
                <c:pt idx="6">
                  <c:v>Kemal YÜKSEK</c:v>
                </c:pt>
                <c:pt idx="7">
                  <c:v>Shahram TAHERI</c:v>
                </c:pt>
              </c:strCache>
            </c:strRef>
          </c:cat>
          <c:val>
            <c:numRef>
              <c:f>Sayfa1!$C$2:$C$10</c:f>
              <c:numCache>
                <c:formatCode>General</c:formatCode>
                <c:ptCount val="9"/>
                <c:pt idx="0">
                  <c:v>88.56</c:v>
                </c:pt>
                <c:pt idx="1">
                  <c:v>92.31</c:v>
                </c:pt>
                <c:pt idx="2">
                  <c:v>90.53</c:v>
                </c:pt>
                <c:pt idx="3">
                  <c:v>81.8</c:v>
                </c:pt>
                <c:pt idx="4">
                  <c:v>84.08</c:v>
                </c:pt>
                <c:pt idx="5">
                  <c:v>91.3</c:v>
                </c:pt>
                <c:pt idx="6">
                  <c:v>86.88</c:v>
                </c:pt>
                <c:pt idx="7">
                  <c:v>88.73</c:v>
                </c:pt>
                <c:pt idx="8">
                  <c:v>0</c:v>
                </c:pt>
              </c:numCache>
            </c:numRef>
          </c:val>
          <c:extLst>
            <c:ext xmlns:c16="http://schemas.microsoft.com/office/drawing/2014/chart" uri="{C3380CC4-5D6E-409C-BE32-E72D297353CC}">
              <c16:uniqueId val="{00000001-F440-4604-9E6C-7FB5C9ADD849}"/>
            </c:ext>
          </c:extLst>
        </c:ser>
        <c:dLbls>
          <c:showLegendKey val="0"/>
          <c:showVal val="0"/>
          <c:showCatName val="0"/>
          <c:showSerName val="0"/>
          <c:showPercent val="0"/>
          <c:showBubbleSize val="0"/>
        </c:dLbls>
        <c:gapWidth val="219"/>
        <c:overlap val="-27"/>
        <c:axId val="376629752"/>
        <c:axId val="376630112"/>
      </c:barChart>
      <c:catAx>
        <c:axId val="376629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crossAx val="376630112"/>
        <c:crosses val="autoZero"/>
        <c:auto val="1"/>
        <c:lblAlgn val="ctr"/>
        <c:lblOffset val="100"/>
        <c:noMultiLvlLbl val="0"/>
      </c:catAx>
      <c:valAx>
        <c:axId val="376630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crossAx val="376629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F2303"/>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F2303"/>
          </a:solidFill>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27.05.2024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3"/>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4"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27.05.2024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10"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8"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8"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1"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5"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7"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4"/>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7" y="4827213"/>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7"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5" y="4827211"/>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3" y="430216"/>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4" y="2861736"/>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1" y="2060577"/>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6"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27.05.2024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1"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1"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7"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7"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27.05.2024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27.05.2024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27.05.2024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8"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2" y="3129283"/>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27.05.2024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8"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27.05.2024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90"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27.05.2024</a:t>
            </a:fld>
            <a:endParaRPr lang="tr-TR"/>
          </a:p>
        </p:txBody>
      </p:sp>
      <p:sp>
        <p:nvSpPr>
          <p:cNvPr id="5" name="Footer Placeholder 4"/>
          <p:cNvSpPr>
            <a:spLocks noGrp="1"/>
          </p:cNvSpPr>
          <p:nvPr>
            <p:ph type="ftr" sz="quarter" idx="3"/>
          </p:nvPr>
        </p:nvSpPr>
        <p:spPr>
          <a:xfrm rot="5400000">
            <a:off x="6233336"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2" y="295738"/>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image" Target="../media/image7.emf"/><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134081" y="5590403"/>
            <a:ext cx="4875838" cy="430887"/>
          </a:xfrm>
          <a:prstGeom prst="rect">
            <a:avLst/>
          </a:prstGeom>
          <a:noFill/>
        </p:spPr>
        <p:txBody>
          <a:bodyPr wrap="square" rtlCol="0">
            <a:spAutoFit/>
          </a:bodyPr>
          <a:lstStyle/>
          <a:p>
            <a:r>
              <a:rPr lang="tr-TR" sz="2200" b="1" dirty="0">
                <a:solidFill>
                  <a:schemeClr val="accent5">
                    <a:lumMod val="50000"/>
                  </a:schemeClr>
                </a:solidFill>
              </a:rPr>
              <a:t>               BİLGİSAYAR MÜHENDİSLİĞİ</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a:t>
            </a:r>
            <a:r>
              <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3</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Grafik 9">
            <a:extLst>
              <a:ext uri="{FF2B5EF4-FFF2-40B4-BE49-F238E27FC236}">
                <a16:creationId xmlns:a16="http://schemas.microsoft.com/office/drawing/2014/main" id="{B309F3C6-933B-6156-D93E-E978F5D1A03B}"/>
              </a:ext>
            </a:extLst>
          </p:cNvPr>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7423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a:extLst>
              <a:ext uri="{FF2B5EF4-FFF2-40B4-BE49-F238E27FC236}">
                <a16:creationId xmlns:a16="http://schemas.microsoft.com/office/drawing/2014/main" id="{55E2DC76-40DE-4DE4-5755-9CB96B2843DD}"/>
              </a:ext>
            </a:extLst>
          </p:cNvPr>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1219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a:extLst>
              <a:ext uri="{FF2B5EF4-FFF2-40B4-BE49-F238E27FC236}">
                <a16:creationId xmlns:a16="http://schemas.microsoft.com/office/drawing/2014/main" id="{3CD9B1D2-31E9-F654-50C5-A7521091AA6C}"/>
              </a:ext>
            </a:extLst>
          </p:cNvPr>
          <p:cNvSpPr txBox="1"/>
          <p:nvPr/>
        </p:nvSpPr>
        <p:spPr>
          <a:xfrm>
            <a:off x="1655064" y="3125462"/>
            <a:ext cx="4992624" cy="369332"/>
          </a:xfrm>
          <a:prstGeom prst="rect">
            <a:avLst/>
          </a:prstGeom>
          <a:noFill/>
        </p:spPr>
        <p:txBody>
          <a:bodyPr wrap="square">
            <a:spAutoFit/>
          </a:bodyPr>
          <a:lstStyle/>
          <a:p>
            <a:r>
              <a:rPr lang="en-US" dirty="0" err="1">
                <a:solidFill>
                  <a:srgbClr val="0F2303"/>
                </a:solidFill>
              </a:rPr>
              <a:t>Birimimize</a:t>
            </a:r>
            <a:r>
              <a:rPr lang="en-US" dirty="0">
                <a:solidFill>
                  <a:srgbClr val="0F2303"/>
                </a:solidFill>
              </a:rPr>
              <a:t> </a:t>
            </a:r>
            <a:r>
              <a:rPr lang="en-US" dirty="0" err="1">
                <a:solidFill>
                  <a:srgbClr val="0F2303"/>
                </a:solidFill>
              </a:rPr>
              <a:t>gelen</a:t>
            </a:r>
            <a:r>
              <a:rPr lang="tr-TR" dirty="0">
                <a:solidFill>
                  <a:srgbClr val="0F2303"/>
                </a:solidFill>
              </a:rPr>
              <a:t> </a:t>
            </a:r>
            <a:r>
              <a:rPr lang="en-US" dirty="0" err="1">
                <a:solidFill>
                  <a:srgbClr val="0F2303"/>
                </a:solidFill>
              </a:rPr>
              <a:t>öneri</a:t>
            </a:r>
            <a:r>
              <a:rPr lang="en-US" dirty="0">
                <a:solidFill>
                  <a:srgbClr val="0F2303"/>
                </a:solidFill>
              </a:rPr>
              <a:t> </a:t>
            </a:r>
            <a:r>
              <a:rPr lang="en-US" dirty="0" err="1">
                <a:solidFill>
                  <a:srgbClr val="0F2303"/>
                </a:solidFill>
              </a:rPr>
              <a:t>ve</a:t>
            </a:r>
            <a:r>
              <a:rPr lang="en-US" dirty="0">
                <a:solidFill>
                  <a:srgbClr val="0F2303"/>
                </a:solidFill>
              </a:rPr>
              <a:t> </a:t>
            </a:r>
            <a:r>
              <a:rPr lang="en-US" dirty="0" err="1">
                <a:solidFill>
                  <a:srgbClr val="0F2303"/>
                </a:solidFill>
              </a:rPr>
              <a:t>şikayet</a:t>
            </a:r>
            <a:r>
              <a:rPr lang="en-US" dirty="0">
                <a:solidFill>
                  <a:srgbClr val="0F2303"/>
                </a:solidFill>
              </a:rPr>
              <a:t> </a:t>
            </a:r>
            <a:r>
              <a:rPr lang="en-US" dirty="0" err="1">
                <a:solidFill>
                  <a:srgbClr val="0F2303"/>
                </a:solidFill>
              </a:rPr>
              <a:t>bulunmamaktadır</a:t>
            </a:r>
            <a:r>
              <a:rPr lang="en-US" dirty="0">
                <a:solidFill>
                  <a:srgbClr val="0F2303"/>
                </a:solidFill>
              </a:rPr>
              <a:t>.</a:t>
            </a:r>
          </a:p>
        </p:txBody>
      </p:sp>
    </p:spTree>
    <p:extLst>
      <p:ext uri="{BB962C8B-B14F-4D97-AF65-F5344CB8AC3E}">
        <p14:creationId xmlns:p14="http://schemas.microsoft.com/office/powerpoint/2010/main" val="380593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6271404" y="338137"/>
            <a:ext cx="2941605" cy="2246769"/>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12" name="Resim 11">
            <a:extLst>
              <a:ext uri="{FF2B5EF4-FFF2-40B4-BE49-F238E27FC236}">
                <a16:creationId xmlns:a16="http://schemas.microsoft.com/office/drawing/2014/main" id="{9649AF3F-A1BF-B464-3A3E-42F3091C1E07}"/>
              </a:ext>
            </a:extLst>
          </p:cNvPr>
          <p:cNvPicPr>
            <a:picLocks noChangeAspect="1"/>
          </p:cNvPicPr>
          <p:nvPr/>
        </p:nvPicPr>
        <p:blipFill>
          <a:blip r:embed="rId2"/>
          <a:stretch>
            <a:fillRect/>
          </a:stretch>
        </p:blipFill>
        <p:spPr>
          <a:xfrm>
            <a:off x="1" y="-1"/>
            <a:ext cx="6349040" cy="6863361"/>
          </a:xfrm>
          <a:prstGeom prst="rect">
            <a:avLst/>
          </a:prstGeom>
        </p:spPr>
      </p:pic>
      <p:graphicFrame>
        <p:nvGraphicFramePr>
          <p:cNvPr id="14" name="Nesne 13">
            <a:extLst>
              <a:ext uri="{FF2B5EF4-FFF2-40B4-BE49-F238E27FC236}">
                <a16:creationId xmlns:a16="http://schemas.microsoft.com/office/drawing/2014/main" id="{6A9E082A-7B64-06D4-B98A-9DDCF801442A}"/>
              </a:ext>
            </a:extLst>
          </p:cNvPr>
          <p:cNvGraphicFramePr>
            <a:graphicFrameLocks noChangeAspect="1"/>
          </p:cNvGraphicFramePr>
          <p:nvPr>
            <p:extLst>
              <p:ext uri="{D42A27DB-BD31-4B8C-83A1-F6EECF244321}">
                <p14:modId xmlns:p14="http://schemas.microsoft.com/office/powerpoint/2010/main" val="3060019229"/>
              </p:ext>
            </p:extLst>
          </p:nvPr>
        </p:nvGraphicFramePr>
        <p:xfrm>
          <a:off x="6661298" y="2845369"/>
          <a:ext cx="2413690" cy="1936912"/>
        </p:xfrm>
        <a:graphic>
          <a:graphicData uri="http://schemas.openxmlformats.org/presentationml/2006/ole">
            <mc:AlternateContent xmlns:mc="http://schemas.openxmlformats.org/markup-compatibility/2006">
              <mc:Choice xmlns:v="urn:schemas-microsoft-com:vml" Requires="v">
                <p:oleObj name="Worksheet" r:id="rId3" imgW="2314594" imgH="1857477" progId="Excel.Sheet.12">
                  <p:embed/>
                </p:oleObj>
              </mc:Choice>
              <mc:Fallback>
                <p:oleObj name="Worksheet" r:id="rId3" imgW="2314594" imgH="1857477" progId="Excel.Sheet.12">
                  <p:embed/>
                  <p:pic>
                    <p:nvPicPr>
                      <p:cNvPr id="14" name="Nesne 13">
                        <a:extLst>
                          <a:ext uri="{FF2B5EF4-FFF2-40B4-BE49-F238E27FC236}">
                            <a16:creationId xmlns:a16="http://schemas.microsoft.com/office/drawing/2014/main" id="{6A9E082A-7B64-06D4-B98A-9DDCF801442A}"/>
                          </a:ext>
                        </a:extLst>
                      </p:cNvPr>
                      <p:cNvPicPr/>
                      <p:nvPr/>
                    </p:nvPicPr>
                    <p:blipFill>
                      <a:blip r:embed="rId4"/>
                      <a:stretch>
                        <a:fillRect/>
                      </a:stretch>
                    </p:blipFill>
                    <p:spPr>
                      <a:xfrm>
                        <a:off x="6661298" y="2845369"/>
                        <a:ext cx="2413690" cy="1936912"/>
                      </a:xfrm>
                      <a:prstGeom prst="rect">
                        <a:avLst/>
                      </a:prstGeom>
                    </p:spPr>
                  </p:pic>
                </p:oleObj>
              </mc:Fallback>
            </mc:AlternateContent>
          </a:graphicData>
        </a:graphic>
      </p:graphicFrame>
    </p:spTree>
    <p:extLst>
      <p:ext uri="{BB962C8B-B14F-4D97-AF65-F5344CB8AC3E}">
        <p14:creationId xmlns:p14="http://schemas.microsoft.com/office/powerpoint/2010/main" val="134635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7" name="Dikdörtgen 66">
            <a:extLst>
              <a:ext uri="{FF2B5EF4-FFF2-40B4-BE49-F238E27FC236}">
                <a16:creationId xmlns:a16="http://schemas.microsoft.com/office/drawing/2014/main" id="{46E47421-893B-8DC2-7103-B7BE2FC2D2CD}"/>
              </a:ext>
            </a:extLst>
          </p:cNvPr>
          <p:cNvSpPr/>
          <p:nvPr/>
        </p:nvSpPr>
        <p:spPr>
          <a:xfrm>
            <a:off x="579120" y="1475732"/>
            <a:ext cx="8479627" cy="878895"/>
          </a:xfrm>
          <a:prstGeom prst="rect">
            <a:avLst/>
          </a:prstGeom>
        </p:spPr>
        <p:txBody>
          <a:bodyPr wrap="square">
            <a:spAutoFit/>
          </a:bodyPr>
          <a:lstStyle/>
          <a:p>
            <a:pPr fontAlgn="base">
              <a:lnSpc>
                <a:spcPct val="150000"/>
              </a:lnSpc>
              <a:spcAft>
                <a:spcPts val="0"/>
              </a:spcAft>
            </a:pPr>
            <a:r>
              <a:rPr lang="tr-TR" b="0" i="0" dirty="0">
                <a:solidFill>
                  <a:srgbClr val="0F2303"/>
                </a:solidFill>
                <a:effectLst/>
                <a:latin typeface="-apple-system"/>
              </a:rPr>
              <a:t>COST Action </a:t>
            </a:r>
            <a:r>
              <a:rPr lang="tr-TR" b="0" i="0" dirty="0" err="1">
                <a:solidFill>
                  <a:srgbClr val="0F2303"/>
                </a:solidFill>
                <a:effectLst/>
                <a:latin typeface="-apple-system"/>
              </a:rPr>
              <a:t>Mye-InfoBank</a:t>
            </a:r>
            <a:r>
              <a:rPr lang="tr-TR" b="0" i="0" dirty="0">
                <a:solidFill>
                  <a:srgbClr val="0F2303"/>
                </a:solidFill>
                <a:effectLst/>
                <a:latin typeface="-apple-system"/>
              </a:rPr>
              <a:t> faaliyetleri kapsamında düzenlenen "</a:t>
            </a:r>
            <a:r>
              <a:rPr lang="tr-TR" b="0" i="0" dirty="0" err="1">
                <a:solidFill>
                  <a:srgbClr val="0F2303"/>
                </a:solidFill>
                <a:effectLst/>
                <a:latin typeface="-apple-system"/>
              </a:rPr>
              <a:t>scRNA-seq</a:t>
            </a:r>
            <a:r>
              <a:rPr lang="tr-TR" b="0" i="0" dirty="0">
                <a:solidFill>
                  <a:srgbClr val="0F2303"/>
                </a:solidFill>
                <a:effectLst/>
                <a:latin typeface="-apple-system"/>
              </a:rPr>
              <a:t> veri entegrasyonu" konusunda çok başarılı bir çalıştay gerçekleştirdik. </a:t>
            </a:r>
            <a:endParaRPr lang="tr-TR" dirty="0">
              <a:solidFill>
                <a:srgbClr val="0F2303"/>
              </a:solidFill>
              <a:latin typeface="Times New Roman" panose="02020603050405020304" pitchFamily="18" charset="0"/>
              <a:ea typeface="Times New Roman" panose="02020603050405020304" pitchFamily="18" charset="0"/>
            </a:endParaRPr>
          </a:p>
        </p:txBody>
      </p:sp>
      <p:pic>
        <p:nvPicPr>
          <p:cNvPr id="1026" name="Picture 2" descr="Bu resim için alternatif metin açıklaması yok">
            <a:extLst>
              <a:ext uri="{FF2B5EF4-FFF2-40B4-BE49-F238E27FC236}">
                <a16:creationId xmlns:a16="http://schemas.microsoft.com/office/drawing/2014/main" id="{7B3652AC-23F3-5F3A-B531-DC0C318654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561002"/>
            <a:ext cx="7620000" cy="3629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233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a:extLst>
              <a:ext uri="{FF2B5EF4-FFF2-40B4-BE49-F238E27FC236}">
                <a16:creationId xmlns:a16="http://schemas.microsoft.com/office/drawing/2014/main" id="{26DF8496-9CF7-52BE-1377-D27944ACB92A}"/>
              </a:ext>
            </a:extLst>
          </p:cNvPr>
          <p:cNvSpPr/>
          <p:nvPr/>
        </p:nvSpPr>
        <p:spPr>
          <a:xfrm>
            <a:off x="490636" y="2027129"/>
            <a:ext cx="8479627" cy="3366563"/>
          </a:xfrm>
          <a:prstGeom prst="rect">
            <a:avLst/>
          </a:prstGeom>
        </p:spPr>
        <p:txBody>
          <a:bodyPr wrap="square">
            <a:spAutoFit/>
          </a:bodyPr>
          <a:lstStyle/>
          <a:p>
            <a:pPr fontAlgn="base">
              <a:lnSpc>
                <a:spcPct val="150000"/>
              </a:lnSpc>
              <a:spcAft>
                <a:spcPts val="0"/>
              </a:spcAft>
            </a:pPr>
            <a:r>
              <a:rPr lang="tr-TR" dirty="0">
                <a:solidFill>
                  <a:srgbClr val="0C0D0D"/>
                </a:solidFill>
                <a:latin typeface="Times New Roman" panose="02020603050405020304" pitchFamily="18" charset="0"/>
                <a:ea typeface="Times New Roman" panose="02020603050405020304" pitchFamily="18" charset="0"/>
              </a:rPr>
              <a:t>Mühendislik Fakültesi’nde dış denetim için her yıl farklı bölümlerin seçilmesi, böylece tüm bölümlerin dış denetimin sağlayacağı otokontrol faydasından yararlanması sağlanmalıdır. Bugüne kadar yapılan tüm dış denetimlere Bilgisayar Mühendisliği bölümü fakülteden tek başına ya da bazı diğer bölümlerle birlikte katılmıştır.</a:t>
            </a:r>
          </a:p>
          <a:p>
            <a:pPr fontAlgn="base">
              <a:lnSpc>
                <a:spcPct val="150000"/>
              </a:lnSpc>
              <a:spcAft>
                <a:spcPts val="0"/>
              </a:spcAft>
            </a:pPr>
            <a:endParaRPr lang="tr-TR" dirty="0">
              <a:solidFill>
                <a:srgbClr val="0C0D0D"/>
              </a:solidFill>
              <a:latin typeface="Times New Roman" panose="02020603050405020304" pitchFamily="18" charset="0"/>
              <a:ea typeface="Times New Roman" panose="02020603050405020304" pitchFamily="18" charset="0"/>
            </a:endParaRPr>
          </a:p>
          <a:p>
            <a:pPr fontAlgn="base">
              <a:lnSpc>
                <a:spcPct val="150000"/>
              </a:lnSpc>
              <a:spcAft>
                <a:spcPts val="0"/>
              </a:spcAft>
            </a:pPr>
            <a:r>
              <a:rPr lang="tr-TR" dirty="0">
                <a:solidFill>
                  <a:srgbClr val="0C0D0D"/>
                </a:solidFill>
                <a:latin typeface="Times New Roman" panose="02020603050405020304" pitchFamily="18" charset="0"/>
                <a:ea typeface="Times New Roman" panose="02020603050405020304" pitchFamily="18" charset="0"/>
              </a:rPr>
              <a:t>Anket sonuçları işlenmiş şekilde süreçlere gönderilmeli. Her süreç verileri işleme sırasında aynı emeği tekraren vermektedir. Veriler kaynağında işlenirse iş gücü verimliliği artabilir.</a:t>
            </a:r>
          </a:p>
        </p:txBody>
      </p:sp>
    </p:spTree>
    <p:extLst>
      <p:ext uri="{BB962C8B-B14F-4D97-AF65-F5344CB8AC3E}">
        <p14:creationId xmlns:p14="http://schemas.microsoft.com/office/powerpoint/2010/main" val="251282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4868885"/>
            <a:ext cx="8352928" cy="788036"/>
          </a:xfrm>
          <a:prstGeom prst="rect">
            <a:avLst/>
          </a:prstGeom>
        </p:spPr>
        <p:txBody>
          <a:bodyPr wrap="square">
            <a:spAutoFit/>
          </a:bodyPr>
          <a:lstStyle/>
          <a:p>
            <a:pPr fontAlgn="base">
              <a:lnSpc>
                <a:spcPct val="150000"/>
              </a:lnSpc>
              <a:spcAft>
                <a:spcPts val="0"/>
              </a:spcAft>
            </a:pPr>
            <a:endParaRPr lang="tr-TR" sz="1400" dirty="0">
              <a:solidFill>
                <a:srgbClr val="0C0D0D"/>
              </a:solidFill>
              <a:highlight>
                <a:srgbClr val="FFFF00"/>
              </a:highlight>
              <a:ea typeface="Times New Roman" panose="02020603050405020304" pitchFamily="18" charset="0"/>
            </a:endParaRPr>
          </a:p>
          <a:p>
            <a:pPr fontAlgn="base">
              <a:lnSpc>
                <a:spcPct val="150000"/>
              </a:lnSpc>
              <a:spcAft>
                <a:spcPts val="0"/>
              </a:spcAft>
            </a:pPr>
            <a:endParaRPr lang="tr-TR" b="1" dirty="0">
              <a:solidFill>
                <a:srgbClr val="0C0D0D"/>
              </a:solidFill>
              <a:latin typeface="Calibri" panose="020F0502020204030204" pitchFamily="34" charset="0"/>
              <a:ea typeface="Times New Roman" panose="02020603050405020304" pitchFamily="18" charset="0"/>
            </a:endParaRPr>
          </a:p>
        </p:txBody>
      </p:sp>
      <p:sp>
        <p:nvSpPr>
          <p:cNvPr id="7" name="Dikdörtgen 6"/>
          <p:cNvSpPr/>
          <p:nvPr/>
        </p:nvSpPr>
        <p:spPr>
          <a:xfrm>
            <a:off x="490637" y="3508967"/>
            <a:ext cx="8352928" cy="1443921"/>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pPr>
            <a:r>
              <a:rPr lang="en-US" sz="1400" dirty="0" err="1">
                <a:solidFill>
                  <a:srgbClr val="0C0D0D"/>
                </a:solidFill>
                <a:latin typeface="Calibri" panose="020F0502020204030204" pitchFamily="34" charset="0"/>
              </a:rPr>
              <a:t>Bilgisayar</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bilimleri</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alanındaki</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ihtiyaçları</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karşılayabilecek</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insan</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kaynakları</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oluşturmak</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için</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gerekli</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eğitimsel</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altyapıyı</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sunan</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yürütülen</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araştırma</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faaliyetleriyle</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uluslararası</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düzeyde</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tanınan</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alandaki</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bilimsel</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ve</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teknolojik</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gelişmeleri</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takip</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eden</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bir</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bölüm</a:t>
            </a:r>
            <a:r>
              <a:rPr lang="en-US" sz="1400" dirty="0">
                <a:solidFill>
                  <a:srgbClr val="0C0D0D"/>
                </a:solidFill>
                <a:latin typeface="Calibri" panose="020F0502020204030204" pitchFamily="34" charset="0"/>
              </a:rPr>
              <a:t> </a:t>
            </a:r>
            <a:r>
              <a:rPr lang="en-US" sz="1400" dirty="0" err="1">
                <a:solidFill>
                  <a:srgbClr val="0C0D0D"/>
                </a:solidFill>
                <a:latin typeface="Calibri" panose="020F0502020204030204" pitchFamily="34" charset="0"/>
              </a:rPr>
              <a:t>olmaktır</a:t>
            </a:r>
            <a:r>
              <a:rPr lang="en-US" sz="1400" dirty="0">
                <a:solidFill>
                  <a:srgbClr val="0C0D0D"/>
                </a:solidFill>
                <a:latin typeface="Calibri" panose="020F0502020204030204" pitchFamily="34" charset="0"/>
              </a:rPr>
              <a:t>. </a:t>
            </a:r>
            <a:endParaRPr lang="tr-TR" sz="1400" dirty="0">
              <a:solidFill>
                <a:srgbClr val="0C0D0D"/>
              </a:solidFill>
              <a:latin typeface="Calibri" panose="020F0502020204030204" pitchFamily="34" charset="0"/>
            </a:endParaRPr>
          </a:p>
        </p:txBody>
      </p:sp>
      <p:sp>
        <p:nvSpPr>
          <p:cNvPr id="8" name="Dikdörtgen 7"/>
          <p:cNvSpPr/>
          <p:nvPr/>
        </p:nvSpPr>
        <p:spPr>
          <a:xfrm>
            <a:off x="490636" y="2027129"/>
            <a:ext cx="8479627" cy="1442767"/>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spcAft>
                <a:spcPts val="0"/>
              </a:spcAft>
            </a:pPr>
            <a:r>
              <a:rPr lang="tr-TR" sz="1400" dirty="0">
                <a:solidFill>
                  <a:srgbClr val="0C0D0D"/>
                </a:solidFill>
                <a:latin typeface="Calibri" panose="020F0502020204030204" pitchFamily="34" charset="0"/>
                <a:ea typeface="Times New Roman" panose="02020603050405020304" pitchFamily="18" charset="0"/>
              </a:rPr>
              <a:t>Gerek endüstride, gerekse akademik dünyada lider pozisyonlar için bilgisayar mühendisleri yetiştirmek ve bu bağlamda öğrencilere, hedefe yönelik, çağdaş ve dinamik bir eğitim sistemi ile analitik muhakeme, mühendislik tasarımı yetenekleri ve bir yazılım geliştirme projesinin bütün süreçlerinde gerekebilecek becerileri kazandırmaktır. </a:t>
            </a:r>
            <a:endParaRPr lang="tr-TR" sz="1400" dirty="0">
              <a:solidFill>
                <a:srgbClr val="0C0D0D"/>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6595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nvGraphicFramePr>
        <p:xfrm>
          <a:off x="181197" y="931415"/>
          <a:ext cx="8781606" cy="5787684"/>
        </p:xfrm>
        <a:graphic>
          <a:graphicData uri="http://schemas.openxmlformats.org/drawingml/2006/table">
            <a:tbl>
              <a:tblPr/>
              <a:tblGrid>
                <a:gridCol w="2095911">
                  <a:extLst>
                    <a:ext uri="{9D8B030D-6E8A-4147-A177-3AD203B41FA5}">
                      <a16:colId xmlns:a16="http://schemas.microsoft.com/office/drawing/2014/main" val="3918363564"/>
                    </a:ext>
                  </a:extLst>
                </a:gridCol>
                <a:gridCol w="2216939">
                  <a:extLst>
                    <a:ext uri="{9D8B030D-6E8A-4147-A177-3AD203B41FA5}">
                      <a16:colId xmlns:a16="http://schemas.microsoft.com/office/drawing/2014/main" val="1683979601"/>
                    </a:ext>
                  </a:extLst>
                </a:gridCol>
                <a:gridCol w="2234378">
                  <a:extLst>
                    <a:ext uri="{9D8B030D-6E8A-4147-A177-3AD203B41FA5}">
                      <a16:colId xmlns:a16="http://schemas.microsoft.com/office/drawing/2014/main" val="2592459544"/>
                    </a:ext>
                  </a:extLst>
                </a:gridCol>
                <a:gridCol w="2234378">
                  <a:extLst>
                    <a:ext uri="{9D8B030D-6E8A-4147-A177-3AD203B41FA5}">
                      <a16:colId xmlns:a16="http://schemas.microsoft.com/office/drawing/2014/main" val="588152821"/>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100" b="0" i="0" u="none" strike="noStrike" dirty="0">
                          <a:solidFill>
                            <a:srgbClr val="000000"/>
                          </a:solidFill>
                          <a:effectLst/>
                          <a:latin typeface="Calibri" panose="020F0502020204030204" pitchFamily="34" charset="0"/>
                        </a:rPr>
                        <a:t>G1- Eğitim dilinin İngilizce olması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Z1- Akademik kadronun sayıca  yetersiz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F1- Antalya'da ilk mezun veren Bilgisayar Mühendisliği Bölümü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T1- Mezun enflasyonunun Bilgisayar Mühendisliği bölümünde yaratacağı istihdam sorunları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100" b="0" i="0" u="none" strike="noStrike" dirty="0">
                          <a:solidFill>
                            <a:srgbClr val="000000"/>
                          </a:solidFill>
                          <a:effectLst/>
                          <a:latin typeface="Calibri" panose="020F0502020204030204" pitchFamily="34" charset="0"/>
                        </a:rPr>
                        <a:t>G2- Köklü dünya üniversitelerinde eğitim almış akademisyen kadrosu</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Z2- Doktora programının ve sadece bilgisayar bilimlerine yönelik yüksek lisans programının  olmaması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F2- Mezun öğrencilerimizin yeni mezun öğrencilerimize iş imkanları yaratması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T2- Öğrencilerin matematik başarısının her geçen yıl düşmesi sonucu derslerde beklenen kalitede eğitim verilememesi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100" b="0" i="0" u="none" strike="noStrike" dirty="0">
                          <a:solidFill>
                            <a:srgbClr val="000000"/>
                          </a:solidFill>
                          <a:effectLst/>
                          <a:latin typeface="Calibri" panose="020F0502020204030204" pitchFamily="34" charset="0"/>
                        </a:rPr>
                        <a:t>G3- Tezli yüksek lisans  programı (ECE) bulunması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Z3- İdari iş yoğunluğunun akademik işleri yavaşlatması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F3- Antalya şehrinin turizm yazılımlarıyla ilgili cazibe noktası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T3- Lisansüstü şehir içi diğer programların çoğalması sonucunda bölümlerimize ilginin azalması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100" b="0" i="0" u="none" strike="noStrike" dirty="0">
                          <a:solidFill>
                            <a:srgbClr val="000000"/>
                          </a:solidFill>
                          <a:effectLst/>
                          <a:latin typeface="Calibri" panose="020F0502020204030204" pitchFamily="34" charset="0"/>
                        </a:rPr>
                        <a:t>G4-  Akademik kadronun güçlü araştırma potansiyeli ile araştırma projesi alabilme yetisi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a:t>
                      </a:r>
                      <a:r>
                        <a:rPr lang="fr-FR" sz="1100" b="0" i="0" u="none" strike="noStrike" dirty="0">
                          <a:solidFill>
                            <a:srgbClr val="000000"/>
                          </a:solidFill>
                          <a:effectLst/>
                          <a:latin typeface="Calibri" panose="020F0502020204030204" pitchFamily="34" charset="0"/>
                        </a:rPr>
                        <a:t>Z4- </a:t>
                      </a:r>
                      <a:r>
                        <a:rPr lang="fr-FR" sz="1100" b="0" i="0" u="none" strike="noStrike" dirty="0" err="1">
                          <a:solidFill>
                            <a:srgbClr val="000000"/>
                          </a:solidFill>
                          <a:effectLst/>
                          <a:latin typeface="Calibri" panose="020F0502020204030204" pitchFamily="34" charset="0"/>
                        </a:rPr>
                        <a:t>Bölüme</a:t>
                      </a:r>
                      <a:r>
                        <a:rPr lang="fr-FR" sz="1100" b="0" i="0" u="none" strike="noStrike" dirty="0">
                          <a:solidFill>
                            <a:srgbClr val="000000"/>
                          </a:solidFill>
                          <a:effectLst/>
                          <a:latin typeface="Calibri" panose="020F0502020204030204" pitchFamily="34" charset="0"/>
                        </a:rPr>
                        <a:t> ait </a:t>
                      </a:r>
                      <a:r>
                        <a:rPr lang="fr-FR" sz="1100" b="0" i="0" u="none" strike="noStrike" dirty="0" err="1">
                          <a:solidFill>
                            <a:srgbClr val="000000"/>
                          </a:solidFill>
                          <a:effectLst/>
                          <a:latin typeface="Calibri" panose="020F0502020204030204" pitchFamily="34" charset="0"/>
                        </a:rPr>
                        <a:t>bir</a:t>
                      </a:r>
                      <a:r>
                        <a:rPr lang="fr-FR" sz="1100" b="0" i="0" u="none" strike="noStrike" dirty="0">
                          <a:solidFill>
                            <a:srgbClr val="000000"/>
                          </a:solidFill>
                          <a:effectLst/>
                          <a:latin typeface="Calibri" panose="020F0502020204030204" pitchFamily="34" charset="0"/>
                        </a:rPr>
                        <a:t> </a:t>
                      </a:r>
                      <a:r>
                        <a:rPr lang="fr-FR" sz="1100" b="0" i="0" u="none" strike="noStrike" dirty="0" err="1">
                          <a:solidFill>
                            <a:srgbClr val="000000"/>
                          </a:solidFill>
                          <a:effectLst/>
                          <a:latin typeface="Calibri" panose="020F0502020204030204" pitchFamily="34" charset="0"/>
                        </a:rPr>
                        <a:t>ortak</a:t>
                      </a:r>
                      <a:r>
                        <a:rPr lang="fr-FR" sz="1100" b="0" i="0" u="none" strike="noStrike" dirty="0">
                          <a:solidFill>
                            <a:srgbClr val="000000"/>
                          </a:solidFill>
                          <a:effectLst/>
                          <a:latin typeface="Calibri" panose="020F0502020204030204" pitchFamily="34" charset="0"/>
                        </a:rPr>
                        <a:t> </a:t>
                      </a:r>
                      <a:r>
                        <a:rPr lang="fr-FR" sz="1100" b="0" i="0" u="none" strike="noStrike" dirty="0" err="1">
                          <a:solidFill>
                            <a:srgbClr val="000000"/>
                          </a:solidFill>
                          <a:effectLst/>
                          <a:latin typeface="Calibri" panose="020F0502020204030204" pitchFamily="34" charset="0"/>
                        </a:rPr>
                        <a:t>alan</a:t>
                      </a:r>
                      <a:r>
                        <a:rPr lang="fr-FR" sz="1100" b="0" i="0" u="none" strike="noStrike" dirty="0">
                          <a:solidFill>
                            <a:srgbClr val="000000"/>
                          </a:solidFill>
                          <a:effectLst/>
                          <a:latin typeface="Calibri" panose="020F0502020204030204" pitchFamily="34" charset="0"/>
                        </a:rPr>
                        <a:t> </a:t>
                      </a:r>
                      <a:r>
                        <a:rPr lang="fr-FR" sz="1100" b="0" i="0" u="none" strike="noStrike" dirty="0" err="1">
                          <a:solidFill>
                            <a:srgbClr val="000000"/>
                          </a:solidFill>
                          <a:effectLst/>
                          <a:latin typeface="Calibri" panose="020F0502020204030204" pitchFamily="34" charset="0"/>
                        </a:rPr>
                        <a:t>olmaması</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F4- Elektronik gibi alanlarda da kendilerini gösterecek yeterlilikte öğrencilerimizin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T4- Ekonomik şartlardan dolayı öğrencilerin kendi şehirlerinde okumak istemeleri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100" b="0" i="0" u="none" strike="noStrike" dirty="0">
                          <a:solidFill>
                            <a:srgbClr val="000000"/>
                          </a:solidFill>
                          <a:effectLst/>
                          <a:latin typeface="Calibri" panose="020F0502020204030204" pitchFamily="34" charset="0"/>
                        </a:rPr>
                        <a:t>G5- Farklı kültürlerden öğrencilerin birlikte çalışabilme imkanı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Z5- Tüm bölümlere ortak dersler verilmesi nedeniyle  bölüm dışından destek alma zorunluluğu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F5- Dünya çapında en geçerli branşlardan birinin bilgisayar bilimi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T5- Tanıtım yetersizliği sonucu bölüm bilinirliğinin düşmesi ve aday öğrencilerin bölümü tercih etmemesi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100" b="0" i="0" u="none" strike="noStrike" dirty="0">
                          <a:solidFill>
                            <a:srgbClr val="000000"/>
                          </a:solidFill>
                          <a:effectLst/>
                          <a:latin typeface="Calibri" panose="020F0502020204030204" pitchFamily="34" charset="0"/>
                        </a:rPr>
                        <a:t>G6- Komşu üniversitelerde bulunan akademisyen ve öğrenciler ile ortak projeler çıkarılması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Z6- Artan öğrenci sayısına cevap verilememesi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F6- Yakın çevrede açılan Bilgisayar Mühendisliği bölümleri sayısının artması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T6- Yurtdışından bölümü tercih edebilecek öğrencilerin ülkenin ekonomik istikrarsızlığından  çekinmesi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100" b="0" i="0" u="none" strike="noStrike" dirty="0">
                          <a:solidFill>
                            <a:srgbClr val="000000"/>
                          </a:solidFill>
                          <a:effectLst/>
                          <a:latin typeface="Calibri" panose="020F0502020204030204" pitchFamily="34" charset="0"/>
                        </a:rPr>
                        <a:t>G7- Müfredatın ihtiyaçlara göre güncellenmesi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Z7- Araştırma görevlisi başına düşen asistanlık/</a:t>
                      </a:r>
                      <a:r>
                        <a:rPr lang="tr-TR" sz="1100" b="0" i="0" u="none" strike="noStrike" dirty="0" err="1">
                          <a:solidFill>
                            <a:srgbClr val="000000"/>
                          </a:solidFill>
                          <a:effectLst/>
                          <a:latin typeface="Calibri" panose="020F0502020204030204" pitchFamily="34" charset="0"/>
                        </a:rPr>
                        <a:t>lab</a:t>
                      </a:r>
                      <a:r>
                        <a:rPr lang="tr-TR" sz="1100" b="0" i="0" u="none" strike="noStrike" dirty="0">
                          <a:solidFill>
                            <a:srgbClr val="000000"/>
                          </a:solidFill>
                          <a:effectLst/>
                          <a:latin typeface="Calibri" panose="020F0502020204030204" pitchFamily="34" charset="0"/>
                        </a:rPr>
                        <a:t> sayısının fazla olması sebebiyle öğrenciye yeterli zaman ayrılamaması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F7- İş hayatında </a:t>
                      </a:r>
                      <a:r>
                        <a:rPr lang="tr-TR" sz="1100" b="0" i="0" u="none" strike="noStrike" dirty="0" err="1">
                          <a:solidFill>
                            <a:srgbClr val="000000"/>
                          </a:solidFill>
                          <a:effectLst/>
                          <a:latin typeface="Calibri" panose="020F0502020204030204" pitchFamily="34" charset="0"/>
                        </a:rPr>
                        <a:t>İngilizce'nin</a:t>
                      </a:r>
                      <a:r>
                        <a:rPr lang="tr-TR" sz="1100" b="0" i="0" u="none" strike="noStrike" dirty="0">
                          <a:solidFill>
                            <a:srgbClr val="000000"/>
                          </a:solidFill>
                          <a:effectLst/>
                          <a:latin typeface="Calibri" panose="020F0502020204030204" pitchFamily="34" charset="0"/>
                        </a:rPr>
                        <a:t> sağladığı avantajlar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T7- Öğrencilerin eğitimde yabancı dil sorunları yaşaması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100" b="0" i="0" u="none" strike="noStrike" dirty="0">
                          <a:solidFill>
                            <a:srgbClr val="000000"/>
                          </a:solidFill>
                          <a:effectLst/>
                          <a:latin typeface="Calibri" panose="020F0502020204030204" pitchFamily="34" charset="0"/>
                        </a:rPr>
                        <a:t>G8- Ulaşılabilir akademik kadro</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a:t>
                      </a:r>
                      <a:r>
                        <a:rPr lang="nb-NO" sz="1100" b="0" i="0" u="none" strike="noStrike" dirty="0">
                          <a:solidFill>
                            <a:srgbClr val="000000"/>
                          </a:solidFill>
                          <a:effectLst/>
                          <a:latin typeface="Calibri" panose="020F0502020204030204" pitchFamily="34" charset="0"/>
                        </a:rPr>
                        <a:t>Z8- Seminerlere yeterli katılım sağlanamaması</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F8- Pandemiden dolayı artan siber işlerin bölümümüze olan ilgiyi artırması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100" b="0" i="0" u="none" strike="noStrike" dirty="0">
                          <a:solidFill>
                            <a:srgbClr val="000000"/>
                          </a:solidFill>
                          <a:effectLst/>
                          <a:latin typeface="Calibri" panose="020F0502020204030204" pitchFamily="34" charset="0"/>
                        </a:rPr>
                        <a:t>G9- Mezunlarımızın yurtdışı ve yurtiçi iyi üniversitelerde lisansüstü eğitimlere kabul edilmesi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F9- Ekonomik şartlardan dolayı öğrencilerin kendi şehirlerinde okumayı tercih etmeleri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100" b="0" i="0" u="none" strike="noStrike" dirty="0">
                          <a:solidFill>
                            <a:srgbClr val="000000"/>
                          </a:solidFill>
                          <a:effectLst/>
                          <a:latin typeface="Calibri" panose="020F0502020204030204" pitchFamily="34" charset="0"/>
                        </a:rPr>
                        <a:t>G10- Bölüm bünyesinde bulunan Makine Öğrenimi laboratuvarı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100" b="0" i="0" u="none" strike="noStrike" dirty="0">
                          <a:solidFill>
                            <a:srgbClr val="000000"/>
                          </a:solidFill>
                          <a:effectLst/>
                          <a:latin typeface="Calibri" panose="020F0502020204030204" pitchFamily="34" charset="0"/>
                        </a:rPr>
                        <a:t>G11- Akademisyen &amp; öğrenci işbirliği ile projeler çıkarılması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spTree>
    <p:extLst>
      <p:ext uri="{BB962C8B-B14F-4D97-AF65-F5344CB8AC3E}">
        <p14:creationId xmlns:p14="http://schemas.microsoft.com/office/powerpoint/2010/main" val="105739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 1/2</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nvGraphicFramePr>
        <p:xfrm>
          <a:off x="2076429" y="941890"/>
          <a:ext cx="5097936" cy="5364253"/>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000" b="0" i="0" u="none" strike="noStrike" dirty="0">
                          <a:solidFill>
                            <a:srgbClr val="000000"/>
                          </a:solidFill>
                          <a:effectLst/>
                          <a:latin typeface="Calibri" panose="020F0502020204030204" pitchFamily="34" charset="0"/>
                        </a:rPr>
                        <a:t>Öğrenci Kulüpleri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Aktiviteleri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aktivitelerinin oluşturulması, konferans düzenlenmesi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000" b="0" i="0" u="none" strike="noStrike">
                          <a:solidFill>
                            <a:srgbClr val="000000"/>
                          </a:solidFill>
                          <a:effectLst/>
                          <a:latin typeface="Calibri" panose="020F0502020204030204" pitchFamily="34" charset="0"/>
                        </a:rPr>
                        <a:t>Fakültenin Diğer Bölümleri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Ders ve Akademik Çalışmalar İçin Destek-Güçlü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000" b="0" i="0" u="none" strike="noStrike">
                          <a:solidFill>
                            <a:srgbClr val="000000"/>
                          </a:solidFill>
                          <a:effectLst/>
                          <a:latin typeface="Calibri" panose="020F0502020204030204" pitchFamily="34" charset="0"/>
                        </a:rPr>
                        <a:t>Hakemli Dergiler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Çalışmalar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Hakemlik Yayınların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000" b="0" i="0" u="none" strike="noStrike">
                          <a:solidFill>
                            <a:srgbClr val="000000"/>
                          </a:solidFill>
                          <a:effectLst/>
                          <a:latin typeface="Calibri" panose="020F0502020204030204" pitchFamily="34" charset="0"/>
                        </a:rPr>
                        <a:t>Akdeniz Üniversitesi Teknokenti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Stajyer öğrenci verilmesi,  Firmaların kendi tanıtımları için seminer düzenlenmesi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000" b="0" i="0" u="none" strike="noStrike">
                          <a:solidFill>
                            <a:srgbClr val="000000"/>
                          </a:solidFill>
                          <a:effectLst/>
                          <a:latin typeface="Calibri" panose="020F0502020204030204" pitchFamily="34" charset="0"/>
                        </a:rPr>
                        <a:t>Öğrencilerin Staj Yaptığı Firmalar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 ve Memnuniyet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Stajyer öğrenci imkanı tanınması, potansiyel işbirlikleri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000" b="0" i="0" u="none" strike="noStrike">
                          <a:solidFill>
                            <a:srgbClr val="000000"/>
                          </a:solidFill>
                          <a:effectLst/>
                          <a:latin typeface="Calibri" panose="020F0502020204030204" pitchFamily="34" charset="0"/>
                        </a:rPr>
                        <a:t>Akreditasyon Kuruluşları (MÜDEK)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Eğitim standardları belirleme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Müfredat ve ders standartlarının oluşturulması - akreditasyon belgelerinin edinilmesi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000" b="0" i="0" u="none" strike="noStrike">
                          <a:solidFill>
                            <a:srgbClr val="000000"/>
                          </a:solidFill>
                          <a:effectLst/>
                          <a:latin typeface="Calibri" panose="020F0502020204030204" pitchFamily="34" charset="0"/>
                        </a:rPr>
                        <a:t>Google Developers Group Antalya</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ve Sektör Aktiviteleri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ve Sektör aktivitelerinin oluşturulması, konferans düzenlenmesi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000" b="0" i="0" u="none" strike="noStrike">
                          <a:solidFill>
                            <a:srgbClr val="000000"/>
                          </a:solidFill>
                          <a:effectLst/>
                          <a:latin typeface="Calibri" panose="020F0502020204030204" pitchFamily="34" charset="0"/>
                        </a:rPr>
                        <a:t>Uluslararası Meslek Örgütleri (IEEE,ACM,ISCB)</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Çalışmalar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çalışmalar, konferanslar ve seminerler düzenlenmesi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000" b="0" i="0" u="none" strike="noStrike">
                          <a:solidFill>
                            <a:srgbClr val="000000"/>
                          </a:solidFill>
                          <a:effectLst/>
                          <a:latin typeface="Calibri" panose="020F0502020204030204" pitchFamily="34" charset="0"/>
                        </a:rPr>
                        <a:t>Microsoft</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Uzaktan Eğitim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Teams yazılımıyla uzaktan eğitim hizmetlerinin verilmesi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000" b="0" i="0" u="none" strike="noStrike">
                          <a:solidFill>
                            <a:srgbClr val="000000"/>
                          </a:solidFill>
                          <a:effectLst/>
                          <a:latin typeface="Calibri" panose="020F0502020204030204" pitchFamily="34" charset="0"/>
                        </a:rPr>
                        <a:t>ISO Bağımsız Denetçisi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Kalite yönetim sistemi denetleme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ISO 9001:2015 şartlarına uyum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000" b="0" i="0" u="none" strike="noStrike">
                          <a:solidFill>
                            <a:srgbClr val="000000"/>
                          </a:solidFill>
                          <a:effectLst/>
                          <a:latin typeface="Calibri" panose="020F0502020204030204" pitchFamily="34" charset="0"/>
                        </a:rPr>
                        <a:t>YÖKAK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 Yaratıcı Üst Kurum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Uyum, Eğitim ve Akademik Başarı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000" b="0" i="0" u="none" strike="noStrike">
                          <a:solidFill>
                            <a:srgbClr val="000000"/>
                          </a:solidFill>
                          <a:effectLst/>
                          <a:latin typeface="Calibri" panose="020F0502020204030204" pitchFamily="34" charset="0"/>
                        </a:rPr>
                        <a:t>Akdeniz Üniversitesi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İşbirliği,Ortak Pazarda Rekabet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Akademik </a:t>
                      </a:r>
                      <a:r>
                        <a:rPr lang="tr-TR" sz="1000" b="0" i="0" u="none" strike="noStrike" dirty="0" err="1">
                          <a:solidFill>
                            <a:srgbClr val="000000"/>
                          </a:solidFill>
                          <a:effectLst/>
                          <a:latin typeface="Calibri" panose="020F0502020204030204" pitchFamily="34" charset="0"/>
                        </a:rPr>
                        <a:t>Destek,Sürdürülebilir</a:t>
                      </a:r>
                      <a:r>
                        <a:rPr lang="tr-TR" sz="1000" b="0" i="0" u="none" strike="noStrike" dirty="0">
                          <a:solidFill>
                            <a:srgbClr val="000000"/>
                          </a:solidFill>
                          <a:effectLst/>
                          <a:latin typeface="Calibri" panose="020F0502020204030204" pitchFamily="34" charset="0"/>
                        </a:rPr>
                        <a:t> İşbirliği, Ortak Proje ve Etkinlikler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 2/2</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nvGraphicFramePr>
        <p:xfrm>
          <a:off x="2076429" y="941890"/>
          <a:ext cx="5097936" cy="5716792"/>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000" b="0" i="0" u="none" strike="noStrike">
                          <a:solidFill>
                            <a:srgbClr val="000000"/>
                          </a:solidFill>
                          <a:effectLst/>
                          <a:latin typeface="Calibri" panose="020F0502020204030204" pitchFamily="34" charset="0"/>
                        </a:rPr>
                        <a:t>Rektörlük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Kurumu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Uyum,Akademik Başarı-Öğrenci Memnuniyeti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000" b="0" i="0" u="none" strike="noStrike">
                          <a:solidFill>
                            <a:srgbClr val="000000"/>
                          </a:solidFill>
                          <a:effectLst/>
                          <a:latin typeface="Calibri" panose="020F0502020204030204" pitchFamily="34" charset="0"/>
                        </a:rPr>
                        <a:t>Dekanlık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Fakülte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Uyum,Akademik Başarı-Öğrenci Memnuniyeti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000" b="0" i="0" u="none" strike="noStrike">
                          <a:solidFill>
                            <a:srgbClr val="000000"/>
                          </a:solidFill>
                          <a:effectLst/>
                          <a:latin typeface="Calibri" panose="020F0502020204030204" pitchFamily="34" charset="0"/>
                        </a:rPr>
                        <a:t>Bölüm Akademik Personeli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Hizmet Verme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Başarısı-Akademik Çalışmalar İçin Destek-Güçlü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000" b="0" i="0" u="none" strike="noStrike">
                          <a:solidFill>
                            <a:srgbClr val="000000"/>
                          </a:solidFill>
                          <a:effectLst/>
                          <a:latin typeface="Calibri" panose="020F0502020204030204" pitchFamily="34" charset="0"/>
                        </a:rPr>
                        <a:t>İdari Personel</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İdari Hizmet Verme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Güçlü İletişim ve 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000" b="0" i="0" u="none" strike="noStrike">
                          <a:solidFill>
                            <a:srgbClr val="000000"/>
                          </a:solidFill>
                          <a:effectLst/>
                          <a:latin typeface="Calibri" panose="020F0502020204030204" pitchFamily="34" charset="0"/>
                        </a:rPr>
                        <a:t>YÖK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 Yaratıcı Üst Kurum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Uyum, Eğitim ve Akademik Başarı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000" b="0" i="0" u="none" strike="noStrike">
                          <a:solidFill>
                            <a:srgbClr val="000000"/>
                          </a:solidFill>
                          <a:effectLst/>
                          <a:latin typeface="Calibri" panose="020F0502020204030204" pitchFamily="34" charset="0"/>
                        </a:rPr>
                        <a:t>Devam Eden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Hizmeti kullanan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Kaliteli Eğitim, Kariyer Planlama,Güçlü İletişim ve,Kurumsal Yapı, Akademik çalışma ortaklığı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000" b="0" i="0" u="none" strike="noStrike">
                          <a:solidFill>
                            <a:srgbClr val="000000"/>
                          </a:solidFill>
                          <a:effectLst/>
                          <a:latin typeface="Calibri" panose="020F0502020204030204" pitchFamily="34" charset="0"/>
                        </a:rPr>
                        <a:t>Mezun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Hizmetten Faydalanmış Olması,Kurumun Dış Yüzü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Etkin İletişim,Kariyer Planlaması,Marka Değeri Artışı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000" b="0" i="0" u="none" strike="noStrike">
                          <a:solidFill>
                            <a:srgbClr val="000000"/>
                          </a:solidFill>
                          <a:effectLst/>
                          <a:latin typeface="Calibri" panose="020F0502020204030204" pitchFamily="34" charset="0"/>
                        </a:rPr>
                        <a:t>Potansiyel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Tercih Etme Olasılığı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Etkin İletişim, Meslek Tanıtımı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000" b="0" i="0" u="none" strike="noStrike">
                          <a:solidFill>
                            <a:srgbClr val="000000"/>
                          </a:solidFill>
                          <a:effectLst/>
                          <a:latin typeface="Calibri" panose="020F0502020204030204" pitchFamily="34" charset="0"/>
                        </a:rPr>
                        <a:t>Diğer Üniversiteler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Pazarda Rekabet,Bilgi Paylaşımı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Sürdürülebilir Bilgi Paylaşımı,  Etkin İletişim, Ortak Projeler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000" b="0" i="0" u="none" strike="noStrike">
                          <a:solidFill>
                            <a:srgbClr val="000000"/>
                          </a:solidFill>
                          <a:effectLst/>
                          <a:latin typeface="Calibri" panose="020F0502020204030204" pitchFamily="34" charset="0"/>
                        </a:rPr>
                        <a:t>Ulusal Uluslararası Destek Kuruluşları (TÜBİTAK vb.)</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Hibe  Sağlayıcı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Projeler Üretilerek Bilimin Geliştirilmesi ve Yaygınlaştırılması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000" b="0" i="0" u="none" strike="noStrike">
                          <a:solidFill>
                            <a:srgbClr val="000000"/>
                          </a:solidFill>
                          <a:effectLst/>
                          <a:latin typeface="Calibri" panose="020F0502020204030204" pitchFamily="34" charset="0"/>
                        </a:rPr>
                        <a:t>Öğrenci Velileri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Dolaylı Müşteri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Kaliteli Eğitim,Sosyal İmkanlar,Kariyer Planlama,Güçlü İletişim ve 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000" b="0" i="0" u="none" strike="noStrike">
                          <a:solidFill>
                            <a:srgbClr val="000000"/>
                          </a:solidFill>
                          <a:effectLst/>
                          <a:latin typeface="Calibri" panose="020F0502020204030204" pitchFamily="34" charset="0"/>
                        </a:rPr>
                        <a:t>AOSB/ATSO</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Üniversite-Sanayi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Sürdürülebilir İşbirliği,Problemlere Bilimsel Çözüm,Nitelikli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000" b="0" i="0" u="none" strike="noStrike">
                          <a:solidFill>
                            <a:srgbClr val="000000"/>
                          </a:solidFill>
                          <a:effectLst/>
                          <a:latin typeface="Calibri" panose="020F0502020204030204" pitchFamily="34" charset="0"/>
                        </a:rPr>
                        <a:t>Bilgisayar Mühendisleri Odası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Bilgisayar Mühendisleri arasında iletişim, seminer vb. işbirlikleri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bl>
          </a:graphicData>
        </a:graphic>
      </p:graphicFrame>
    </p:spTree>
    <p:extLst>
      <p:ext uri="{BB962C8B-B14F-4D97-AF65-F5344CB8AC3E}">
        <p14:creationId xmlns:p14="http://schemas.microsoft.com/office/powerpoint/2010/main" val="4170521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nvGraphicFramePr>
        <p:xfrm>
          <a:off x="1696178" y="1385082"/>
          <a:ext cx="5472441" cy="2868361"/>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rtl="0" fontAlgn="ctr"/>
                      <a:r>
                        <a:rPr lang="tr-TR" sz="1200" u="none" strike="noStrike" dirty="0">
                          <a:solidFill>
                            <a:srgbClr val="000000"/>
                          </a:solidFill>
                          <a:effectLst/>
                          <a:latin typeface="Calibri" panose="020F0502020204030204" pitchFamily="34" charset="0"/>
                        </a:rPr>
                        <a:t> Yazılım Mühendisliği Uygulama Laboratuvarı</a:t>
                      </a:r>
                    </a:p>
                  </a:txBody>
                  <a:tcPr marL="9525" marR="9525" marT="9525"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200" u="none" strike="noStrike" dirty="0">
                          <a:solidFill>
                            <a:srgbClr val="000000"/>
                          </a:solidFill>
                          <a:effectLst/>
                          <a:latin typeface="Calibri" panose="020F0502020204030204" pitchFamily="34" charset="0"/>
                        </a:rPr>
                        <a:t>Bilgisayar Mühendisliği</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rtl="0" fontAlgn="ctr"/>
                      <a:r>
                        <a:rPr lang="tr-TR" sz="1200" u="none" strike="noStrike" dirty="0">
                          <a:solidFill>
                            <a:srgbClr val="000000"/>
                          </a:solidFill>
                          <a:effectLst/>
                          <a:latin typeface="Calibri" panose="020F0502020204030204" pitchFamily="34" charset="0"/>
                        </a:rPr>
                        <a:t>Mantık Tasarımı, Dijital Sistemleri, Gömülü Sistemler, Mikro denetleyiciler Uygulama Laboratuvarı </a:t>
                      </a:r>
                    </a:p>
                  </a:txBody>
                  <a:tcPr marL="9525" marR="9525" marT="9525"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200" u="none" strike="noStrike" dirty="0">
                          <a:solidFill>
                            <a:srgbClr val="000000"/>
                          </a:solidFill>
                          <a:effectLst/>
                          <a:latin typeface="Calibri" panose="020F0502020204030204" pitchFamily="34" charset="0"/>
                        </a:rPr>
                        <a:t>Bilgisayar Mühendisliği</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graphicFrame>
        <p:nvGraphicFramePr>
          <p:cNvPr id="3" name="Tablo 2">
            <a:extLst>
              <a:ext uri="{FF2B5EF4-FFF2-40B4-BE49-F238E27FC236}">
                <a16:creationId xmlns:a16="http://schemas.microsoft.com/office/drawing/2014/main" id="{079B8562-C5FC-A67B-46B4-55F034F4A57B}"/>
              </a:ext>
            </a:extLst>
          </p:cNvPr>
          <p:cNvGraphicFramePr>
            <a:graphicFrameLocks noGrp="1"/>
          </p:cNvGraphicFramePr>
          <p:nvPr/>
        </p:nvGraphicFramePr>
        <p:xfrm>
          <a:off x="1696175" y="5097358"/>
          <a:ext cx="5472441" cy="969645"/>
        </p:xfrm>
        <a:graphic>
          <a:graphicData uri="http://schemas.openxmlformats.org/drawingml/2006/table">
            <a:tbl>
              <a:tblPr/>
              <a:tblGrid>
                <a:gridCol w="1041192">
                  <a:extLst>
                    <a:ext uri="{9D8B030D-6E8A-4147-A177-3AD203B41FA5}">
                      <a16:colId xmlns:a16="http://schemas.microsoft.com/office/drawing/2014/main" val="4104398062"/>
                    </a:ext>
                  </a:extLst>
                </a:gridCol>
                <a:gridCol w="1101315">
                  <a:extLst>
                    <a:ext uri="{9D8B030D-6E8A-4147-A177-3AD203B41FA5}">
                      <a16:colId xmlns:a16="http://schemas.microsoft.com/office/drawing/2014/main" val="1899527525"/>
                    </a:ext>
                  </a:extLst>
                </a:gridCol>
                <a:gridCol w="1109978">
                  <a:extLst>
                    <a:ext uri="{9D8B030D-6E8A-4147-A177-3AD203B41FA5}">
                      <a16:colId xmlns:a16="http://schemas.microsoft.com/office/drawing/2014/main" val="1340985446"/>
                    </a:ext>
                  </a:extLst>
                </a:gridCol>
                <a:gridCol w="1109978">
                  <a:extLst>
                    <a:ext uri="{9D8B030D-6E8A-4147-A177-3AD203B41FA5}">
                      <a16:colId xmlns:a16="http://schemas.microsoft.com/office/drawing/2014/main" val="1178004177"/>
                    </a:ext>
                  </a:extLst>
                </a:gridCol>
                <a:gridCol w="1109978">
                  <a:extLst>
                    <a:ext uri="{9D8B030D-6E8A-4147-A177-3AD203B41FA5}">
                      <a16:colId xmlns:a16="http://schemas.microsoft.com/office/drawing/2014/main" val="2175482061"/>
                    </a:ext>
                  </a:extLst>
                </a:gridCol>
              </a:tblGrid>
              <a:tr h="333432">
                <a:tc>
                  <a:txBody>
                    <a:bodyPr/>
                    <a:lstStyle/>
                    <a:p>
                      <a:pPr algn="ctr" rtl="0" fontAlgn="ctr"/>
                      <a:r>
                        <a:rPr lang="tr-TR" sz="1200" u="none" strike="noStrike" dirty="0">
                          <a:solidFill>
                            <a:srgbClr val="000000"/>
                          </a:solidFill>
                          <a:effectLst/>
                          <a:latin typeface="Calibri" panose="020F0502020204030204" pitchFamily="34" charset="0"/>
                        </a:rPr>
                        <a:t>Veri Yoğun Uygulamaların Örneklendiği Küme Bilgisayar Ortamı</a:t>
                      </a:r>
                    </a:p>
                  </a:txBody>
                  <a:tcPr marL="9525" marR="9525" marT="9525"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200" u="none" strike="noStrike" dirty="0">
                          <a:solidFill>
                            <a:srgbClr val="000000"/>
                          </a:solidFill>
                          <a:effectLst/>
                          <a:latin typeface="Calibri" panose="020F0502020204030204" pitchFamily="34" charset="0"/>
                        </a:rPr>
                        <a:t>Bilgisayar Mühendisliği</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YÖK Asgari Koşulları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681729"/>
                  </a:ext>
                </a:extLst>
              </a:tr>
            </a:tbl>
          </a:graphicData>
        </a:graphic>
      </p:graphicFrame>
      <p:graphicFrame>
        <p:nvGraphicFramePr>
          <p:cNvPr id="4" name="Tablo 3">
            <a:extLst>
              <a:ext uri="{FF2B5EF4-FFF2-40B4-BE49-F238E27FC236}">
                <a16:creationId xmlns:a16="http://schemas.microsoft.com/office/drawing/2014/main" id="{B10631B7-8CDB-7974-6856-84931AFE3B1B}"/>
              </a:ext>
            </a:extLst>
          </p:cNvPr>
          <p:cNvGraphicFramePr>
            <a:graphicFrameLocks noGrp="1"/>
          </p:cNvGraphicFramePr>
          <p:nvPr/>
        </p:nvGraphicFramePr>
        <p:xfrm>
          <a:off x="1696176" y="4247728"/>
          <a:ext cx="5472441" cy="421005"/>
        </p:xfrm>
        <a:graphic>
          <a:graphicData uri="http://schemas.openxmlformats.org/drawingml/2006/table">
            <a:tbl>
              <a:tblPr/>
              <a:tblGrid>
                <a:gridCol w="1041192">
                  <a:extLst>
                    <a:ext uri="{9D8B030D-6E8A-4147-A177-3AD203B41FA5}">
                      <a16:colId xmlns:a16="http://schemas.microsoft.com/office/drawing/2014/main" val="4104398062"/>
                    </a:ext>
                  </a:extLst>
                </a:gridCol>
                <a:gridCol w="1101315">
                  <a:extLst>
                    <a:ext uri="{9D8B030D-6E8A-4147-A177-3AD203B41FA5}">
                      <a16:colId xmlns:a16="http://schemas.microsoft.com/office/drawing/2014/main" val="1899527525"/>
                    </a:ext>
                  </a:extLst>
                </a:gridCol>
                <a:gridCol w="1109978">
                  <a:extLst>
                    <a:ext uri="{9D8B030D-6E8A-4147-A177-3AD203B41FA5}">
                      <a16:colId xmlns:a16="http://schemas.microsoft.com/office/drawing/2014/main" val="1340985446"/>
                    </a:ext>
                  </a:extLst>
                </a:gridCol>
                <a:gridCol w="1109978">
                  <a:extLst>
                    <a:ext uri="{9D8B030D-6E8A-4147-A177-3AD203B41FA5}">
                      <a16:colId xmlns:a16="http://schemas.microsoft.com/office/drawing/2014/main" val="1178004177"/>
                    </a:ext>
                  </a:extLst>
                </a:gridCol>
                <a:gridCol w="1109978">
                  <a:extLst>
                    <a:ext uri="{9D8B030D-6E8A-4147-A177-3AD203B41FA5}">
                      <a16:colId xmlns:a16="http://schemas.microsoft.com/office/drawing/2014/main" val="2175482061"/>
                    </a:ext>
                  </a:extLst>
                </a:gridCol>
              </a:tblGrid>
              <a:tr h="333432">
                <a:tc>
                  <a:txBody>
                    <a:bodyPr/>
                    <a:lstStyle/>
                    <a:p>
                      <a:pPr algn="ctr" rtl="0" fontAlgn="ctr"/>
                      <a:r>
                        <a:rPr lang="tr-TR" sz="1200" u="none" strike="noStrike" dirty="0">
                          <a:solidFill>
                            <a:srgbClr val="000000"/>
                          </a:solidFill>
                          <a:effectLst/>
                          <a:latin typeface="Calibri" panose="020F0502020204030204" pitchFamily="34" charset="0"/>
                        </a:rPr>
                        <a:t>Bilgisayar Laboratuvarı</a:t>
                      </a:r>
                    </a:p>
                  </a:txBody>
                  <a:tcPr marL="9525" marR="9525" marT="9525"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200" u="none" strike="noStrike" dirty="0">
                          <a:solidFill>
                            <a:srgbClr val="000000"/>
                          </a:solidFill>
                          <a:effectLst/>
                          <a:latin typeface="Calibri" panose="020F0502020204030204" pitchFamily="34" charset="0"/>
                        </a:rPr>
                        <a:t>Bilgisayar Mühendisliği</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681729"/>
                  </a:ext>
                </a:extLst>
              </a:tr>
            </a:tbl>
          </a:graphicData>
        </a:graphic>
      </p:graphicFrame>
      <p:graphicFrame>
        <p:nvGraphicFramePr>
          <p:cNvPr id="5" name="Tablo 4">
            <a:extLst>
              <a:ext uri="{FF2B5EF4-FFF2-40B4-BE49-F238E27FC236}">
                <a16:creationId xmlns:a16="http://schemas.microsoft.com/office/drawing/2014/main" id="{C53B2E5B-77F2-19EF-F59E-DDEE104A1E65}"/>
              </a:ext>
            </a:extLst>
          </p:cNvPr>
          <p:cNvGraphicFramePr>
            <a:graphicFrameLocks noGrp="1"/>
          </p:cNvGraphicFramePr>
          <p:nvPr/>
        </p:nvGraphicFramePr>
        <p:xfrm>
          <a:off x="1696175" y="4672543"/>
          <a:ext cx="5472441" cy="421005"/>
        </p:xfrm>
        <a:graphic>
          <a:graphicData uri="http://schemas.openxmlformats.org/drawingml/2006/table">
            <a:tbl>
              <a:tblPr/>
              <a:tblGrid>
                <a:gridCol w="1041192">
                  <a:extLst>
                    <a:ext uri="{9D8B030D-6E8A-4147-A177-3AD203B41FA5}">
                      <a16:colId xmlns:a16="http://schemas.microsoft.com/office/drawing/2014/main" val="4104398062"/>
                    </a:ext>
                  </a:extLst>
                </a:gridCol>
                <a:gridCol w="1101315">
                  <a:extLst>
                    <a:ext uri="{9D8B030D-6E8A-4147-A177-3AD203B41FA5}">
                      <a16:colId xmlns:a16="http://schemas.microsoft.com/office/drawing/2014/main" val="1899527525"/>
                    </a:ext>
                  </a:extLst>
                </a:gridCol>
                <a:gridCol w="1109978">
                  <a:extLst>
                    <a:ext uri="{9D8B030D-6E8A-4147-A177-3AD203B41FA5}">
                      <a16:colId xmlns:a16="http://schemas.microsoft.com/office/drawing/2014/main" val="1340985446"/>
                    </a:ext>
                  </a:extLst>
                </a:gridCol>
                <a:gridCol w="1109978">
                  <a:extLst>
                    <a:ext uri="{9D8B030D-6E8A-4147-A177-3AD203B41FA5}">
                      <a16:colId xmlns:a16="http://schemas.microsoft.com/office/drawing/2014/main" val="1178004177"/>
                    </a:ext>
                  </a:extLst>
                </a:gridCol>
                <a:gridCol w="1109978">
                  <a:extLst>
                    <a:ext uri="{9D8B030D-6E8A-4147-A177-3AD203B41FA5}">
                      <a16:colId xmlns:a16="http://schemas.microsoft.com/office/drawing/2014/main" val="2175482061"/>
                    </a:ext>
                  </a:extLst>
                </a:gridCol>
              </a:tblGrid>
              <a:tr h="333432">
                <a:tc>
                  <a:txBody>
                    <a:bodyPr/>
                    <a:lstStyle/>
                    <a:p>
                      <a:pPr algn="ctr" rtl="0" fontAlgn="ctr"/>
                      <a:r>
                        <a:rPr lang="tr-TR" sz="1200" u="none" strike="noStrike" dirty="0">
                          <a:solidFill>
                            <a:srgbClr val="000000"/>
                          </a:solidFill>
                          <a:effectLst/>
                          <a:latin typeface="Calibri" panose="020F0502020204030204" pitchFamily="34" charset="0"/>
                        </a:rPr>
                        <a:t>Fizik Temel Bilim Laboratuvarı</a:t>
                      </a:r>
                    </a:p>
                  </a:txBody>
                  <a:tcPr marL="9525" marR="9525" marT="9525"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200" u="none" strike="noStrike" dirty="0">
                          <a:solidFill>
                            <a:srgbClr val="000000"/>
                          </a:solidFill>
                          <a:effectLst/>
                          <a:latin typeface="Calibri" panose="020F0502020204030204" pitchFamily="34" charset="0"/>
                        </a:rPr>
                        <a:t>Bilgisayar Mühendisliği</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681729"/>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3288619566"/>
              </p:ext>
            </p:extLst>
          </p:nvPr>
        </p:nvGraphicFramePr>
        <p:xfrm>
          <a:off x="633984" y="1385082"/>
          <a:ext cx="8119873" cy="4979142"/>
        </p:xfrm>
        <a:graphic>
          <a:graphicData uri="http://schemas.openxmlformats.org/drawingml/2006/table">
            <a:tbl>
              <a:tblPr/>
              <a:tblGrid>
                <a:gridCol w="1544895">
                  <a:extLst>
                    <a:ext uri="{9D8B030D-6E8A-4147-A177-3AD203B41FA5}">
                      <a16:colId xmlns:a16="http://schemas.microsoft.com/office/drawing/2014/main" val="3918363564"/>
                    </a:ext>
                  </a:extLst>
                </a:gridCol>
                <a:gridCol w="1634104">
                  <a:extLst>
                    <a:ext uri="{9D8B030D-6E8A-4147-A177-3AD203B41FA5}">
                      <a16:colId xmlns:a16="http://schemas.microsoft.com/office/drawing/2014/main" val="1683979601"/>
                    </a:ext>
                  </a:extLst>
                </a:gridCol>
                <a:gridCol w="1646958">
                  <a:extLst>
                    <a:ext uri="{9D8B030D-6E8A-4147-A177-3AD203B41FA5}">
                      <a16:colId xmlns:a16="http://schemas.microsoft.com/office/drawing/2014/main" val="2592459544"/>
                    </a:ext>
                  </a:extLst>
                </a:gridCol>
                <a:gridCol w="1646958">
                  <a:extLst>
                    <a:ext uri="{9D8B030D-6E8A-4147-A177-3AD203B41FA5}">
                      <a16:colId xmlns:a16="http://schemas.microsoft.com/office/drawing/2014/main" val="3383282758"/>
                    </a:ext>
                  </a:extLst>
                </a:gridCol>
                <a:gridCol w="1646958">
                  <a:extLst>
                    <a:ext uri="{9D8B030D-6E8A-4147-A177-3AD203B41FA5}">
                      <a16:colId xmlns:a16="http://schemas.microsoft.com/office/drawing/2014/main" val="494559924"/>
                    </a:ext>
                  </a:extLst>
                </a:gridCol>
              </a:tblGrid>
              <a:tr h="930796">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064892">
                <a:tc>
                  <a:txBody>
                    <a:bodyPr/>
                    <a:lstStyle/>
                    <a:p>
                      <a:pPr marL="0" algn="ctr" defTabSz="457207" rtl="0" eaLnBrk="1" fontAlgn="ctr" latinLnBrk="0" hangingPunct="1"/>
                      <a:r>
                        <a:rPr lang="tr-TR" sz="1400" u="none" strike="noStrike" kern="1200" dirty="0">
                          <a:solidFill>
                            <a:srgbClr val="000000"/>
                          </a:solidFill>
                          <a:effectLst/>
                          <a:latin typeface="Calibri" panose="020F0502020204030204" pitchFamily="34" charset="0"/>
                          <a:ea typeface="+mn-ea"/>
                          <a:cs typeface="+mn-cs"/>
                        </a:rPr>
                        <a:t>Bilgisayar Bilimleri Öğretim Üyesi</a:t>
                      </a:r>
                    </a:p>
                  </a:txBody>
                  <a:tcPr marL="9525" marR="9525" marT="9525"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u="none" strike="noStrike" kern="1200" dirty="0">
                          <a:solidFill>
                            <a:srgbClr val="000000"/>
                          </a:solidFill>
                          <a:effectLst/>
                          <a:latin typeface="Calibri" panose="020F0502020204030204" pitchFamily="34" charset="0"/>
                          <a:ea typeface="+mn-ea"/>
                          <a:cs typeface="+mn-cs"/>
                        </a:rPr>
                        <a:t>Bilgisayar Mühendisliği</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200" u="none" strike="noStrike" dirty="0">
                          <a:solidFill>
                            <a:srgbClr val="000000"/>
                          </a:solidFill>
                          <a:effectLst/>
                          <a:latin typeface="Calibri" panose="020F0502020204030204" pitchFamily="34" charset="0"/>
                        </a:rPr>
                        <a:t>0</a:t>
                      </a:r>
                      <a:endParaRPr lang="pt-BR" sz="1200" u="none" strike="noStrike" dirty="0">
                        <a:solidFill>
                          <a:srgbClr val="000000"/>
                        </a:solidFill>
                        <a:effectLst/>
                        <a:latin typeface="Calibri" panose="020F0502020204030204" pitchFamily="34" charset="0"/>
                      </a:endParaRP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endParaRPr lang="pt-BR" sz="140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709234">
                <a:tc>
                  <a:txBody>
                    <a:bodyPr/>
                    <a:lstStyle/>
                    <a:p>
                      <a:pPr algn="ctr" rtl="0" fontAlgn="ctr"/>
                      <a:r>
                        <a:rPr lang="tr-TR" sz="1400" u="none" strike="noStrike" dirty="0">
                          <a:solidFill>
                            <a:srgbClr val="000000"/>
                          </a:solidFill>
                          <a:effectLst/>
                          <a:latin typeface="Calibri" panose="020F0502020204030204" pitchFamily="34" charset="0"/>
                        </a:rPr>
                        <a:t>Bilgisayar Yazılımı Öğretim Üyesi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u="none" strike="noStrike" dirty="0">
                          <a:solidFill>
                            <a:srgbClr val="000000"/>
                          </a:solidFill>
                          <a:effectLst/>
                          <a:latin typeface="Calibri" panose="020F0502020204030204" pitchFamily="34" charset="0"/>
                        </a:rPr>
                        <a:t>Bilgisayar Mühendisliği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135450">
                <a:tc>
                  <a:txBody>
                    <a:bodyPr/>
                    <a:lstStyle/>
                    <a:p>
                      <a:pPr algn="ctr" rtl="0" fontAlgn="ctr"/>
                      <a:r>
                        <a:rPr lang="tr-TR" sz="1400" u="none" strike="noStrike" dirty="0">
                          <a:solidFill>
                            <a:srgbClr val="000000"/>
                          </a:solidFill>
                          <a:effectLst/>
                          <a:latin typeface="Calibri" panose="020F0502020204030204" pitchFamily="34" charset="0"/>
                        </a:rPr>
                        <a:t>Bilgisayar Donanımı Öğretim Üyesi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u="none" strike="noStrike" dirty="0">
                          <a:solidFill>
                            <a:srgbClr val="000000"/>
                          </a:solidFill>
                          <a:effectLst/>
                          <a:latin typeface="Calibri" panose="020F0502020204030204" pitchFamily="34" charset="0"/>
                        </a:rPr>
                        <a:t>Bilgisayar Mühendisliği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endParaRPr lang="pt-BR" sz="140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569385">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Araştırma Görevlisi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u="none" strike="noStrike" dirty="0">
                          <a:solidFill>
                            <a:srgbClr val="000000"/>
                          </a:solidFill>
                          <a:effectLst/>
                          <a:latin typeface="Calibri" panose="020F0502020204030204" pitchFamily="34" charset="0"/>
                        </a:rPr>
                        <a:t>Bilgisayar Mühendisliği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Bölüm öğrenci sayısı fazlalığı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0589346"/>
                  </a:ext>
                </a:extLst>
              </a:tr>
              <a:tr h="569385">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Yabancı Uyruklu Araştırma Görevlisi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u="none" strike="noStrike" dirty="0">
                          <a:solidFill>
                            <a:srgbClr val="000000"/>
                          </a:solidFill>
                          <a:effectLst/>
                          <a:latin typeface="Calibri" panose="020F0502020204030204" pitchFamily="34" charset="0"/>
                        </a:rPr>
                        <a:t>Bilgisayar Mühendisliği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0316987"/>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35739684"/>
              </p:ext>
            </p:extLst>
          </p:nvPr>
        </p:nvGraphicFramePr>
        <p:xfrm>
          <a:off x="545122" y="1801446"/>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a:solidFill>
                            <a:srgbClr val="0F2303"/>
                          </a:solidFill>
                        </a:rPr>
                        <a:t> Skoru yüksek olan risk bulunmamaktadır.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Grafik 5">
            <a:extLst>
              <a:ext uri="{FF2B5EF4-FFF2-40B4-BE49-F238E27FC236}">
                <a16:creationId xmlns:a16="http://schemas.microsoft.com/office/drawing/2014/main" id="{1E2824A2-DE6C-2B13-A838-7776DA700731}"/>
              </a:ext>
            </a:extLst>
          </p:cNvPr>
          <p:cNvGraphicFramePr/>
          <p:nvPr/>
        </p:nvGraphicFramePr>
        <p:xfrm>
          <a:off x="1763688" y="1739715"/>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3446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1254</TotalTime>
  <Words>1127</Words>
  <Application>Microsoft Office PowerPoint</Application>
  <PresentationFormat>Ekran Gösterisi (4:3)</PresentationFormat>
  <Paragraphs>216</Paragraphs>
  <Slides>15</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15</vt:i4>
      </vt:variant>
    </vt:vector>
  </HeadingPairs>
  <TitlesOfParts>
    <vt:vector size="22" baseType="lpstr">
      <vt:lpstr>-apple-system</vt:lpstr>
      <vt:lpstr>Calibri</vt:lpstr>
      <vt:lpstr>Calibri Light</vt:lpstr>
      <vt:lpstr>Times New Roman</vt:lpstr>
      <vt:lpstr>Wingdings 3</vt:lpstr>
      <vt:lpstr>İyon</vt:lpstr>
      <vt:lpstr>Microsoft Excel 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Serhan AKSOY</cp:lastModifiedBy>
  <cp:revision>67</cp:revision>
  <dcterms:created xsi:type="dcterms:W3CDTF">2020-01-20T10:44:30Z</dcterms:created>
  <dcterms:modified xsi:type="dcterms:W3CDTF">2024-05-27T11:59:18Z</dcterms:modified>
</cp:coreProperties>
</file>