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88" r:id="rId3"/>
    <p:sldId id="347" r:id="rId4"/>
    <p:sldId id="346" r:id="rId5"/>
    <p:sldId id="365" r:id="rId6"/>
    <p:sldId id="320" r:id="rId7"/>
    <p:sldId id="374" r:id="rId8"/>
    <p:sldId id="363" r:id="rId9"/>
    <p:sldId id="285" r:id="rId10"/>
    <p:sldId id="371" r:id="rId11"/>
    <p:sldId id="372" r:id="rId12"/>
    <p:sldId id="369" r:id="rId13"/>
    <p:sldId id="353" r:id="rId14"/>
    <p:sldId id="367" r:id="rId15"/>
    <p:sldId id="358" r:id="rId16"/>
    <p:sldId id="352" r:id="rId17"/>
    <p:sldId id="357" r:id="rId18"/>
    <p:sldId id="304" r:id="rId19"/>
    <p:sldId id="359" r:id="rId20"/>
    <p:sldId id="361" r:id="rId21"/>
    <p:sldId id="373" r:id="rId22"/>
    <p:sldId id="362"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288"/>
            <p14:sldId id="347"/>
            <p14:sldId id="346"/>
            <p14:sldId id="365"/>
            <p14:sldId id="320"/>
            <p14:sldId id="374"/>
            <p14:sldId id="363"/>
            <p14:sldId id="285"/>
            <p14:sldId id="371"/>
            <p14:sldId id="372"/>
            <p14:sldId id="369"/>
            <p14:sldId id="353"/>
            <p14:sldId id="367"/>
            <p14:sldId id="358"/>
            <p14:sldId id="352"/>
            <p14:sldId id="357"/>
            <p14:sldId id="304"/>
            <p14:sldId id="359"/>
            <p14:sldId id="361"/>
            <p14:sldId id="373"/>
            <p14:sldId id="362"/>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D0D"/>
    <a:srgbClr val="0F2303"/>
    <a:srgbClr val="001626"/>
    <a:srgbClr val="7AEE32"/>
    <a:srgbClr val="E626AF"/>
    <a:srgbClr val="1F0620"/>
    <a:srgbClr val="020424"/>
    <a:srgbClr val="D9D9D9"/>
    <a:srgbClr val="122204"/>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1A4775-898A-436B-ED57-6AAAFC6886EB}" v="607" dt="2024-05-23T18:33:05.377"/>
    <p1510:client id="{6CC625B2-591A-12E4-393E-1CB63B63DB65}" v="567" dt="2024-05-23T10:38:58.200"/>
    <p1510:client id="{BC3A9CD7-FEDD-9DFC-896C-4E9281E821CB}" v="514" dt="2024-05-23T12:26:51.29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45" autoAdjust="0"/>
    <p:restoredTop sz="94660"/>
  </p:normalViewPr>
  <p:slideViewPr>
    <p:cSldViewPr snapToGrid="0">
      <p:cViewPr varScale="1">
        <p:scale>
          <a:sx n="83" d="100"/>
          <a:sy n="83" d="100"/>
        </p:scale>
        <p:origin x="1531"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nuk Kullanıcı" userId="S::urn:spo:anon#d27c2caf09e81c8dfe2d62622b6b777de9c9c406bf4d6108218c7ed8532eba8a::" providerId="AD" clId="Web-{6CC625B2-591A-12E4-393E-1CB63B63DB65}"/>
    <pc:docChg chg="delSld modSld sldOrd modSection">
      <pc:chgData name="Konuk Kullanıcı" userId="S::urn:spo:anon#d27c2caf09e81c8dfe2d62622b6b777de9c9c406bf4d6108218c7ed8532eba8a::" providerId="AD" clId="Web-{6CC625B2-591A-12E4-393E-1CB63B63DB65}" dt="2024-05-23T10:37:33.653" v="308"/>
      <pc:docMkLst>
        <pc:docMk/>
      </pc:docMkLst>
      <pc:sldChg chg="modSp">
        <pc:chgData name="Konuk Kullanıcı" userId="S::urn:spo:anon#d27c2caf09e81c8dfe2d62622b6b777de9c9c406bf4d6108218c7ed8532eba8a::" providerId="AD" clId="Web-{6CC625B2-591A-12E4-393E-1CB63B63DB65}" dt="2024-05-23T10:22:27.825" v="64" actId="20577"/>
        <pc:sldMkLst>
          <pc:docMk/>
          <pc:sldMk cId="2340244422" sldId="278"/>
        </pc:sldMkLst>
        <pc:spChg chg="mod">
          <ac:chgData name="Konuk Kullanıcı" userId="S::urn:spo:anon#d27c2caf09e81c8dfe2d62622b6b777de9c9c406bf4d6108218c7ed8532eba8a::" providerId="AD" clId="Web-{6CC625B2-591A-12E4-393E-1CB63B63DB65}" dt="2024-05-23T10:22:27.825" v="64" actId="20577"/>
          <ac:spMkLst>
            <pc:docMk/>
            <pc:sldMk cId="2340244422" sldId="278"/>
            <ac:spMk id="5" creationId="{00000000-0000-0000-0000-000000000000}"/>
          </ac:spMkLst>
        </pc:spChg>
      </pc:sldChg>
      <pc:sldChg chg="modSp">
        <pc:chgData name="Konuk Kullanıcı" userId="S::urn:spo:anon#d27c2caf09e81c8dfe2d62622b6b777de9c9c406bf4d6108218c7ed8532eba8a::" providerId="AD" clId="Web-{6CC625B2-591A-12E4-393E-1CB63B63DB65}" dt="2024-05-23T10:33:21.153" v="302" actId="20577"/>
        <pc:sldMkLst>
          <pc:docMk/>
          <pc:sldMk cId="2309275913" sldId="304"/>
        </pc:sldMkLst>
        <pc:spChg chg="mod">
          <ac:chgData name="Konuk Kullanıcı" userId="S::urn:spo:anon#d27c2caf09e81c8dfe2d62622b6b777de9c9c406bf4d6108218c7ed8532eba8a::" providerId="AD" clId="Web-{6CC625B2-591A-12E4-393E-1CB63B63DB65}" dt="2024-05-23T10:33:21.153" v="302" actId="20577"/>
          <ac:spMkLst>
            <pc:docMk/>
            <pc:sldMk cId="2309275913" sldId="304"/>
            <ac:spMk id="3" creationId="{8C7FD1E3-CF6C-418F-9B78-70E0AF414015}"/>
          </ac:spMkLst>
        </pc:spChg>
      </pc:sldChg>
      <pc:sldChg chg="modSp">
        <pc:chgData name="Konuk Kullanıcı" userId="S::urn:spo:anon#d27c2caf09e81c8dfe2d62622b6b777de9c9c406bf4d6108218c7ed8532eba8a::" providerId="AD" clId="Web-{6CC625B2-591A-12E4-393E-1CB63B63DB65}" dt="2024-05-23T10:37:00.887" v="307" actId="20577"/>
        <pc:sldMkLst>
          <pc:docMk/>
          <pc:sldMk cId="2926320561" sldId="360"/>
        </pc:sldMkLst>
        <pc:spChg chg="mod">
          <ac:chgData name="Konuk Kullanıcı" userId="S::urn:spo:anon#d27c2caf09e81c8dfe2d62622b6b777de9c9c406bf4d6108218c7ed8532eba8a::" providerId="AD" clId="Web-{6CC625B2-591A-12E4-393E-1CB63B63DB65}" dt="2024-05-23T10:37:00.887" v="307" actId="20577"/>
          <ac:spMkLst>
            <pc:docMk/>
            <pc:sldMk cId="2926320561" sldId="360"/>
            <ac:spMk id="2" creationId="{556D41B4-11DD-4713-99BD-8BE3A53D29C3}"/>
          </ac:spMkLst>
        </pc:spChg>
      </pc:sldChg>
      <pc:sldChg chg="modSp ord">
        <pc:chgData name="Konuk Kullanıcı" userId="S::urn:spo:anon#d27c2caf09e81c8dfe2d62622b6b777de9c9c406bf4d6108218c7ed8532eba8a::" providerId="AD" clId="Web-{6CC625B2-591A-12E4-393E-1CB63B63DB65}" dt="2024-05-23T10:37:33.653" v="308"/>
        <pc:sldMkLst>
          <pc:docMk/>
          <pc:sldMk cId="2544252986" sldId="361"/>
        </pc:sldMkLst>
        <pc:spChg chg="mod">
          <ac:chgData name="Konuk Kullanıcı" userId="S::urn:spo:anon#d27c2caf09e81c8dfe2d62622b6b777de9c9c406bf4d6108218c7ed8532eba8a::" providerId="AD" clId="Web-{6CC625B2-591A-12E4-393E-1CB63B63DB65}" dt="2024-05-23T10:29:16.372" v="187" actId="20577"/>
          <ac:spMkLst>
            <pc:docMk/>
            <pc:sldMk cId="2544252986" sldId="361"/>
            <ac:spMk id="2" creationId="{3BADC53C-DCF9-4472-8D54-E9F287B87E03}"/>
          </ac:spMkLst>
        </pc:spChg>
      </pc:sldChg>
      <pc:sldChg chg="modSp">
        <pc:chgData name="Konuk Kullanıcı" userId="S::urn:spo:anon#d27c2caf09e81c8dfe2d62622b6b777de9c9c406bf4d6108218c7ed8532eba8a::" providerId="AD" clId="Web-{6CC625B2-591A-12E4-393E-1CB63B63DB65}" dt="2024-05-23T10:17:49.012" v="22"/>
        <pc:sldMkLst>
          <pc:docMk/>
          <pc:sldMk cId="1590165713" sldId="363"/>
        </pc:sldMkLst>
        <pc:graphicFrameChg chg="mod modGraphic">
          <ac:chgData name="Konuk Kullanıcı" userId="S::urn:spo:anon#d27c2caf09e81c8dfe2d62622b6b777de9c9c406bf4d6108218c7ed8532eba8a::" providerId="AD" clId="Web-{6CC625B2-591A-12E4-393E-1CB63B63DB65}" dt="2024-05-23T10:17:49.012" v="22"/>
          <ac:graphicFrameMkLst>
            <pc:docMk/>
            <pc:sldMk cId="1590165713" sldId="363"/>
            <ac:graphicFrameMk id="66" creationId="{4E4BC37B-8B6C-4421-8472-B24C6619D2F1}"/>
          </ac:graphicFrameMkLst>
        </pc:graphicFrameChg>
      </pc:sldChg>
      <pc:sldChg chg="modSp del">
        <pc:chgData name="Konuk Kullanıcı" userId="S::urn:spo:anon#d27c2caf09e81c8dfe2d62622b6b777de9c9c406bf4d6108218c7ed8532eba8a::" providerId="AD" clId="Web-{6CC625B2-591A-12E4-393E-1CB63B63DB65}" dt="2024-05-23T10:18:05.294" v="26"/>
        <pc:sldMkLst>
          <pc:docMk/>
          <pc:sldMk cId="449389284" sldId="364"/>
        </pc:sldMkLst>
        <pc:graphicFrameChg chg="modGraphic">
          <ac:chgData name="Konuk Kullanıcı" userId="S::urn:spo:anon#d27c2caf09e81c8dfe2d62622b6b777de9c9c406bf4d6108218c7ed8532eba8a::" providerId="AD" clId="Web-{6CC625B2-591A-12E4-393E-1CB63B63DB65}" dt="2024-05-23T10:18:00.372" v="25"/>
          <ac:graphicFrameMkLst>
            <pc:docMk/>
            <pc:sldMk cId="449389284" sldId="364"/>
            <ac:graphicFrameMk id="66" creationId="{0F23ED71-2D0A-4A91-BB06-5711D160085E}"/>
          </ac:graphicFrameMkLst>
        </pc:graphicFrameChg>
      </pc:sldChg>
      <pc:sldChg chg="modSp">
        <pc:chgData name="Konuk Kullanıcı" userId="S::urn:spo:anon#d27c2caf09e81c8dfe2d62622b6b777de9c9c406bf4d6108218c7ed8532eba8a::" providerId="AD" clId="Web-{6CC625B2-591A-12E4-393E-1CB63B63DB65}" dt="2024-05-23T10:18:29.778" v="27"/>
        <pc:sldMkLst>
          <pc:docMk/>
          <pc:sldMk cId="1930596066" sldId="372"/>
        </pc:sldMkLst>
        <pc:graphicFrameChg chg="modGraphic">
          <ac:chgData name="Konuk Kullanıcı" userId="S::urn:spo:anon#d27c2caf09e81c8dfe2d62622b6b777de9c9c406bf4d6108218c7ed8532eba8a::" providerId="AD" clId="Web-{6CC625B2-591A-12E4-393E-1CB63B63DB65}" dt="2024-05-23T10:18:29.778" v="27"/>
          <ac:graphicFrameMkLst>
            <pc:docMk/>
            <pc:sldMk cId="1930596066" sldId="372"/>
            <ac:graphicFrameMk id="2" creationId="{430E6963-D533-ABD9-491D-4D1375911D6E}"/>
          </ac:graphicFrameMkLst>
        </pc:graphicFrameChg>
      </pc:sldChg>
    </pc:docChg>
  </pc:docChgLst>
  <pc:docChgLst>
    <pc:chgData name="Şeyma KURU" userId="S::seyma.kuru@antalya.edu.tr::bfa168bb-b9a8-426a-ba1b-b24a54d9ee77" providerId="AD" clId="Web-{D50D9314-1C6B-CABE-9212-371B7DD14CC5}"/>
    <pc:docChg chg="modSld">
      <pc:chgData name="Şeyma KURU" userId="S::seyma.kuru@antalya.edu.tr::bfa168bb-b9a8-426a-ba1b-b24a54d9ee77" providerId="AD" clId="Web-{D50D9314-1C6B-CABE-9212-371B7DD14CC5}" dt="2024-05-14T07:14:45.932" v="6" actId="1076"/>
      <pc:docMkLst>
        <pc:docMk/>
      </pc:docMkLst>
      <pc:sldChg chg="modSp">
        <pc:chgData name="Şeyma KURU" userId="S::seyma.kuru@antalya.edu.tr::bfa168bb-b9a8-426a-ba1b-b24a54d9ee77" providerId="AD" clId="Web-{D50D9314-1C6B-CABE-9212-371B7DD14CC5}" dt="2024-05-14T07:14:45.932" v="6" actId="1076"/>
        <pc:sldMkLst>
          <pc:docMk/>
          <pc:sldMk cId="2388984537" sldId="347"/>
        </pc:sldMkLst>
        <pc:graphicFrameChg chg="mod modGraphic">
          <ac:chgData name="Şeyma KURU" userId="S::seyma.kuru@antalya.edu.tr::bfa168bb-b9a8-426a-ba1b-b24a54d9ee77" providerId="AD" clId="Web-{D50D9314-1C6B-CABE-9212-371B7DD14CC5}" dt="2024-05-14T07:14:45.932" v="6" actId="1076"/>
          <ac:graphicFrameMkLst>
            <pc:docMk/>
            <pc:sldMk cId="2388984537" sldId="347"/>
            <ac:graphicFrameMk id="4" creationId="{71D4A1E5-060A-49D3-A943-BEC00AFE7E9A}"/>
          </ac:graphicFrameMkLst>
        </pc:graphicFrameChg>
      </pc:sldChg>
    </pc:docChg>
  </pc:docChgLst>
  <pc:docChgLst>
    <pc:chgData name="Dicle Rojda TASMAN" userId="S::dicle.tasman@antalya.edu.tr::437a32e5-c603-4d30-8caf-afcdf419f3af" providerId="AD" clId="Web-{BC3A9CD7-FEDD-9DFC-896C-4E9281E821CB}"/>
    <pc:docChg chg="addSld delSld modSld modSection">
      <pc:chgData name="Dicle Rojda TASMAN" userId="S::dicle.tasman@antalya.edu.tr::437a32e5-c603-4d30-8caf-afcdf419f3af" providerId="AD" clId="Web-{BC3A9CD7-FEDD-9DFC-896C-4E9281E821CB}" dt="2024-05-23T12:26:51.293" v="273"/>
      <pc:docMkLst>
        <pc:docMk/>
      </pc:docMkLst>
      <pc:sldChg chg="addSp delSp modSp">
        <pc:chgData name="Dicle Rojda TASMAN" userId="S::dicle.tasman@antalya.edu.tr::437a32e5-c603-4d30-8caf-afcdf419f3af" providerId="AD" clId="Web-{BC3A9CD7-FEDD-9DFC-896C-4E9281E821CB}" dt="2024-05-23T12:26:45.371" v="272"/>
        <pc:sldMkLst>
          <pc:docMk/>
          <pc:sldMk cId="1666700588" sldId="353"/>
        </pc:sldMkLst>
        <pc:spChg chg="mod">
          <ac:chgData name="Dicle Rojda TASMAN" userId="S::dicle.tasman@antalya.edu.tr::437a32e5-c603-4d30-8caf-afcdf419f3af" providerId="AD" clId="Web-{BC3A9CD7-FEDD-9DFC-896C-4E9281E821CB}" dt="2024-05-23T12:26:45.371" v="272"/>
          <ac:spMkLst>
            <pc:docMk/>
            <pc:sldMk cId="1666700588" sldId="353"/>
            <ac:spMk id="49" creationId="{0983FF85-6A31-41EA-A11A-D71214CBEB4E}"/>
          </ac:spMkLst>
        </pc:spChg>
        <pc:graphicFrameChg chg="del">
          <ac:chgData name="Dicle Rojda TASMAN" userId="S::dicle.tasman@antalya.edu.tr::437a32e5-c603-4d30-8caf-afcdf419f3af" providerId="AD" clId="Web-{BC3A9CD7-FEDD-9DFC-896C-4E9281E821CB}" dt="2024-05-23T12:26:14.436" v="266"/>
          <ac:graphicFrameMkLst>
            <pc:docMk/>
            <pc:sldMk cId="1666700588" sldId="353"/>
            <ac:graphicFrameMk id="8" creationId="{20170BB3-3F72-E032-9D03-105CF9C90F2B}"/>
          </ac:graphicFrameMkLst>
        </pc:graphicFrameChg>
        <pc:picChg chg="add mod">
          <ac:chgData name="Dicle Rojda TASMAN" userId="S::dicle.tasman@antalya.edu.tr::437a32e5-c603-4d30-8caf-afcdf419f3af" providerId="AD" clId="Web-{BC3A9CD7-FEDD-9DFC-896C-4E9281E821CB}" dt="2024-05-23T12:26:30.230" v="270" actId="14100"/>
          <ac:picMkLst>
            <pc:docMk/>
            <pc:sldMk cId="1666700588" sldId="353"/>
            <ac:picMk id="2" creationId="{F0041A10-86C7-B1BB-934D-66CBE01FB3AF}"/>
          </ac:picMkLst>
        </pc:picChg>
      </pc:sldChg>
      <pc:sldChg chg="modSp del">
        <pc:chgData name="Dicle Rojda TASMAN" userId="S::dicle.tasman@antalya.edu.tr::437a32e5-c603-4d30-8caf-afcdf419f3af" providerId="AD" clId="Web-{BC3A9CD7-FEDD-9DFC-896C-4E9281E821CB}" dt="2024-05-23T10:50:24.162" v="261"/>
        <pc:sldMkLst>
          <pc:docMk/>
          <pc:sldMk cId="2926320561" sldId="360"/>
        </pc:sldMkLst>
        <pc:spChg chg="mod">
          <ac:chgData name="Dicle Rojda TASMAN" userId="S::dicle.tasman@antalya.edu.tr::437a32e5-c603-4d30-8caf-afcdf419f3af" providerId="AD" clId="Web-{BC3A9CD7-FEDD-9DFC-896C-4E9281E821CB}" dt="2024-05-23T10:49:08.457" v="258" actId="20577"/>
          <ac:spMkLst>
            <pc:docMk/>
            <pc:sldMk cId="2926320561" sldId="360"/>
            <ac:spMk id="2" creationId="{556D41B4-11DD-4713-99BD-8BE3A53D29C3}"/>
          </ac:spMkLst>
        </pc:spChg>
      </pc:sldChg>
      <pc:sldChg chg="modSp">
        <pc:chgData name="Dicle Rojda TASMAN" userId="S::dicle.tasman@antalya.edu.tr::437a32e5-c603-4d30-8caf-afcdf419f3af" providerId="AD" clId="Web-{BC3A9CD7-FEDD-9DFC-896C-4E9281E821CB}" dt="2024-05-23T10:49:39.911" v="260" actId="20577"/>
        <pc:sldMkLst>
          <pc:docMk/>
          <pc:sldMk cId="2544252986" sldId="361"/>
        </pc:sldMkLst>
        <pc:spChg chg="mod">
          <ac:chgData name="Dicle Rojda TASMAN" userId="S::dicle.tasman@antalya.edu.tr::437a32e5-c603-4d30-8caf-afcdf419f3af" providerId="AD" clId="Web-{BC3A9CD7-FEDD-9DFC-896C-4E9281E821CB}" dt="2024-05-23T10:48:09.111" v="249" actId="20577"/>
          <ac:spMkLst>
            <pc:docMk/>
            <pc:sldMk cId="2544252986" sldId="361"/>
            <ac:spMk id="2" creationId="{3BADC53C-DCF9-4472-8D54-E9F287B87E03}"/>
          </ac:spMkLst>
        </pc:spChg>
        <pc:spChg chg="mod">
          <ac:chgData name="Dicle Rojda TASMAN" userId="S::dicle.tasman@antalya.edu.tr::437a32e5-c603-4d30-8caf-afcdf419f3af" providerId="AD" clId="Web-{BC3A9CD7-FEDD-9DFC-896C-4E9281E821CB}" dt="2024-05-23T10:49:39.911" v="260" actId="20577"/>
          <ac:spMkLst>
            <pc:docMk/>
            <pc:sldMk cId="2544252986" sldId="361"/>
            <ac:spMk id="68" creationId="{7EC18F83-204B-487E-AFD6-153344F04A42}"/>
          </ac:spMkLst>
        </pc:spChg>
      </pc:sldChg>
      <pc:sldChg chg="addSp delSp modSp">
        <pc:chgData name="Dicle Rojda TASMAN" userId="S::dicle.tasman@antalya.edu.tr::437a32e5-c603-4d30-8caf-afcdf419f3af" providerId="AD" clId="Web-{BC3A9CD7-FEDD-9DFC-896C-4E9281E821CB}" dt="2024-05-23T12:26:51.293" v="273"/>
        <pc:sldMkLst>
          <pc:docMk/>
          <pc:sldMk cId="324257916" sldId="367"/>
        </pc:sldMkLst>
        <pc:spChg chg="mod">
          <ac:chgData name="Dicle Rojda TASMAN" userId="S::dicle.tasman@antalya.edu.tr::437a32e5-c603-4d30-8caf-afcdf419f3af" providerId="AD" clId="Web-{BC3A9CD7-FEDD-9DFC-896C-4E9281E821CB}" dt="2024-05-23T12:26:51.293" v="273"/>
          <ac:spMkLst>
            <pc:docMk/>
            <pc:sldMk cId="324257916" sldId="367"/>
            <ac:spMk id="49" creationId="{0983FF85-6A31-41EA-A11A-D71214CBEB4E}"/>
          </ac:spMkLst>
        </pc:spChg>
        <pc:graphicFrameChg chg="del">
          <ac:chgData name="Dicle Rojda TASMAN" userId="S::dicle.tasman@antalya.edu.tr::437a32e5-c603-4d30-8caf-afcdf419f3af" providerId="AD" clId="Web-{BC3A9CD7-FEDD-9DFC-896C-4E9281E821CB}" dt="2024-05-23T12:26:00.120" v="262"/>
          <ac:graphicFrameMkLst>
            <pc:docMk/>
            <pc:sldMk cId="324257916" sldId="367"/>
            <ac:graphicFrameMk id="5" creationId="{2D9FC523-35F9-1413-F69D-C6A1A7F83601}"/>
          </ac:graphicFrameMkLst>
        </pc:graphicFrameChg>
        <pc:picChg chg="add mod">
          <ac:chgData name="Dicle Rojda TASMAN" userId="S::dicle.tasman@antalya.edu.tr::437a32e5-c603-4d30-8caf-afcdf419f3af" providerId="AD" clId="Web-{BC3A9CD7-FEDD-9DFC-896C-4E9281E821CB}" dt="2024-05-23T12:26:12.042" v="265" actId="1076"/>
          <ac:picMkLst>
            <pc:docMk/>
            <pc:sldMk cId="324257916" sldId="367"/>
            <ac:picMk id="2" creationId="{6FF5D58C-8388-46D1-9E9A-03C691E99E7F}"/>
          </ac:picMkLst>
        </pc:picChg>
      </pc:sldChg>
      <pc:sldChg chg="add replId">
        <pc:chgData name="Dicle Rojda TASMAN" userId="S::dicle.tasman@antalya.edu.tr::437a32e5-c603-4d30-8caf-afcdf419f3af" providerId="AD" clId="Web-{BC3A9CD7-FEDD-9DFC-896C-4E9281E821CB}" dt="2024-05-23T10:49:13.082" v="259"/>
        <pc:sldMkLst>
          <pc:docMk/>
          <pc:sldMk cId="1189169496" sldId="373"/>
        </pc:sldMkLst>
      </pc:sldChg>
    </pc:docChg>
  </pc:docChgLst>
  <pc:docChgLst>
    <pc:chgData name="Merve GÖLCÜK" userId="S::merve.golcuk@antalya.edu.tr::ddd30173-1172-4dd2-ab68-460fdaa57805" providerId="AD" clId="Web-{5A1A4775-898A-436B-ED57-6AAAFC6886EB}"/>
    <pc:docChg chg="modSld">
      <pc:chgData name="Merve GÖLCÜK" userId="S::merve.golcuk@antalya.edu.tr::ddd30173-1172-4dd2-ab68-460fdaa57805" providerId="AD" clId="Web-{5A1A4775-898A-436B-ED57-6AAAFC6886EB}" dt="2024-05-23T18:33:05.377" v="600"/>
      <pc:docMkLst>
        <pc:docMk/>
      </pc:docMkLst>
      <pc:sldChg chg="modSp">
        <pc:chgData name="Merve GÖLCÜK" userId="S::merve.golcuk@antalya.edu.tr::ddd30173-1172-4dd2-ab68-460fdaa57805" providerId="AD" clId="Web-{5A1A4775-898A-436B-ED57-6AAAFC6886EB}" dt="2024-05-23T18:33:05.377" v="600"/>
        <pc:sldMkLst>
          <pc:docMk/>
          <pc:sldMk cId="323894734" sldId="320"/>
        </pc:sldMkLst>
        <pc:graphicFrameChg chg="mod modGraphic">
          <ac:chgData name="Merve GÖLCÜK" userId="S::merve.golcuk@antalya.edu.tr::ddd30173-1172-4dd2-ab68-460fdaa57805" providerId="AD" clId="Web-{5A1A4775-898A-436B-ED57-6AAAFC6886EB}" dt="2024-05-23T18:33:05.377" v="600"/>
          <ac:graphicFrameMkLst>
            <pc:docMk/>
            <pc:sldMk cId="323894734" sldId="320"/>
            <ac:graphicFrameMk id="66" creationId="{8304B644-425E-4186-B593-E25613CE91FE}"/>
          </ac:graphicFrameMkLst>
        </pc:graphicFrameChg>
      </pc:sldChg>
    </pc:docChg>
  </pc:docChgLst>
  <pc:docChgLst>
    <pc:chgData name="Şeyma KURU" userId="S::seyma.kuru@antalya.edu.tr::bfa168bb-b9a8-426a-ba1b-b24a54d9ee77" providerId="AD" clId="Web-{80447D74-1789-023D-5F61-EF29DFF6D950}"/>
    <pc:docChg chg="modSld">
      <pc:chgData name="Şeyma KURU" userId="S::seyma.kuru@antalya.edu.tr::bfa168bb-b9a8-426a-ba1b-b24a54d9ee77" providerId="AD" clId="Web-{80447D74-1789-023D-5F61-EF29DFF6D950}" dt="2024-05-15T11:11:58.068" v="240" actId="20577"/>
      <pc:docMkLst>
        <pc:docMk/>
      </pc:docMkLst>
      <pc:sldChg chg="modSp">
        <pc:chgData name="Şeyma KURU" userId="S::seyma.kuru@antalya.edu.tr::bfa168bb-b9a8-426a-ba1b-b24a54d9ee77" providerId="AD" clId="Web-{80447D74-1789-023D-5F61-EF29DFF6D950}" dt="2024-05-15T11:06:56.276" v="11" actId="20577"/>
        <pc:sldMkLst>
          <pc:docMk/>
          <pc:sldMk cId="2179233219" sldId="359"/>
        </pc:sldMkLst>
        <pc:spChg chg="mod">
          <ac:chgData name="Şeyma KURU" userId="S::seyma.kuru@antalya.edu.tr::bfa168bb-b9a8-426a-ba1b-b24a54d9ee77" providerId="AD" clId="Web-{80447D74-1789-023D-5F61-EF29DFF6D950}" dt="2024-05-15T11:06:56.276" v="11" actId="20577"/>
          <ac:spMkLst>
            <pc:docMk/>
            <pc:sldMk cId="2179233219" sldId="359"/>
            <ac:spMk id="2" creationId="{28D8DCC7-313A-41A8-91CA-DABB7362A452}"/>
          </ac:spMkLst>
        </pc:spChg>
      </pc:sldChg>
      <pc:sldChg chg="modSp">
        <pc:chgData name="Şeyma KURU" userId="S::seyma.kuru@antalya.edu.tr::bfa168bb-b9a8-426a-ba1b-b24a54d9ee77" providerId="AD" clId="Web-{80447D74-1789-023D-5F61-EF29DFF6D950}" dt="2024-05-15T11:08:44.889" v="53" actId="20577"/>
        <pc:sldMkLst>
          <pc:docMk/>
          <pc:sldMk cId="2926320561" sldId="360"/>
        </pc:sldMkLst>
        <pc:spChg chg="mod">
          <ac:chgData name="Şeyma KURU" userId="S::seyma.kuru@antalya.edu.tr::bfa168bb-b9a8-426a-ba1b-b24a54d9ee77" providerId="AD" clId="Web-{80447D74-1789-023D-5F61-EF29DFF6D950}" dt="2024-05-15T11:08:44.889" v="53" actId="20577"/>
          <ac:spMkLst>
            <pc:docMk/>
            <pc:sldMk cId="2926320561" sldId="360"/>
            <ac:spMk id="2" creationId="{556D41B4-11DD-4713-99BD-8BE3A53D29C3}"/>
          </ac:spMkLst>
        </pc:spChg>
      </pc:sldChg>
      <pc:sldChg chg="modSp">
        <pc:chgData name="Şeyma KURU" userId="S::seyma.kuru@antalya.edu.tr::bfa168bb-b9a8-426a-ba1b-b24a54d9ee77" providerId="AD" clId="Web-{80447D74-1789-023D-5F61-EF29DFF6D950}" dt="2024-05-15T11:11:58.068" v="240" actId="20577"/>
        <pc:sldMkLst>
          <pc:docMk/>
          <pc:sldMk cId="2544252986" sldId="361"/>
        </pc:sldMkLst>
        <pc:spChg chg="mod">
          <ac:chgData name="Şeyma KURU" userId="S::seyma.kuru@antalya.edu.tr::bfa168bb-b9a8-426a-ba1b-b24a54d9ee77" providerId="AD" clId="Web-{80447D74-1789-023D-5F61-EF29DFF6D950}" dt="2024-05-15T11:11:58.068" v="240" actId="20577"/>
          <ac:spMkLst>
            <pc:docMk/>
            <pc:sldMk cId="2544252986" sldId="361"/>
            <ac:spMk id="2" creationId="{3BADC53C-DCF9-4472-8D54-E9F287B87E03}"/>
          </ac:spMkLst>
        </pc:spChg>
      </pc:sldChg>
    </pc:docChg>
  </pc:docChgLst>
  <pc:docChgLst>
    <pc:chgData name="Şeyma KURU" userId="S::seyma.kuru@antalya.edu.tr::bfa168bb-b9a8-426a-ba1b-b24a54d9ee77" providerId="AD" clId="Web-{263A3CDD-36B0-E70D-43E1-88A41DAD4C82}"/>
    <pc:docChg chg="modSld">
      <pc:chgData name="Şeyma KURU" userId="S::seyma.kuru@antalya.edu.tr::bfa168bb-b9a8-426a-ba1b-b24a54d9ee77" providerId="AD" clId="Web-{263A3CDD-36B0-E70D-43E1-88A41DAD4C82}" dt="2024-05-06T08:55:18.601" v="137"/>
      <pc:docMkLst>
        <pc:docMk/>
      </pc:docMkLst>
      <pc:sldChg chg="modSp">
        <pc:chgData name="Şeyma KURU" userId="S::seyma.kuru@antalya.edu.tr::bfa168bb-b9a8-426a-ba1b-b24a54d9ee77" providerId="AD" clId="Web-{263A3CDD-36B0-E70D-43E1-88A41DAD4C82}" dt="2024-05-06T08:55:18.601" v="137"/>
        <pc:sldMkLst>
          <pc:docMk/>
          <pc:sldMk cId="2388984537" sldId="347"/>
        </pc:sldMkLst>
        <pc:graphicFrameChg chg="mod modGraphic">
          <ac:chgData name="Şeyma KURU" userId="S::seyma.kuru@antalya.edu.tr::bfa168bb-b9a8-426a-ba1b-b24a54d9ee77" providerId="AD" clId="Web-{263A3CDD-36B0-E70D-43E1-88A41DAD4C82}" dt="2024-05-06T08:55:18.601" v="137"/>
          <ac:graphicFrameMkLst>
            <pc:docMk/>
            <pc:sldMk cId="2388984537" sldId="347"/>
            <ac:graphicFrameMk id="4" creationId="{71D4A1E5-060A-49D3-A943-BEC00AFE7E9A}"/>
          </ac:graphicFrameMkLst>
        </pc:graphicFrameChg>
      </pc:sldChg>
    </pc:docChg>
  </pc:docChgLst>
  <pc:docChgLst>
    <pc:chgData name="Şeyma KURU" userId="bfa168bb-b9a8-426a-ba1b-b24a54d9ee77" providerId="ADAL" clId="{ECA1F9E2-93A2-40D3-B333-A7A78F239D19}"/>
    <pc:docChg chg="undo redo custSel modSld">
      <pc:chgData name="Şeyma KURU" userId="bfa168bb-b9a8-426a-ba1b-b24a54d9ee77" providerId="ADAL" clId="{ECA1F9E2-93A2-40D3-B333-A7A78F239D19}" dt="2024-05-14T13:56:05.693" v="883" actId="20577"/>
      <pc:docMkLst>
        <pc:docMk/>
      </pc:docMkLst>
      <pc:sldChg chg="modSp mod">
        <pc:chgData name="Şeyma KURU" userId="bfa168bb-b9a8-426a-ba1b-b24a54d9ee77" providerId="ADAL" clId="{ECA1F9E2-93A2-40D3-B333-A7A78F239D19}" dt="2024-05-14T07:25:53.045" v="32" actId="13926"/>
        <pc:sldMkLst>
          <pc:docMk/>
          <pc:sldMk cId="2309275913" sldId="304"/>
        </pc:sldMkLst>
        <pc:spChg chg="mod">
          <ac:chgData name="Şeyma KURU" userId="bfa168bb-b9a8-426a-ba1b-b24a54d9ee77" providerId="ADAL" clId="{ECA1F9E2-93A2-40D3-B333-A7A78F239D19}" dt="2024-05-14T07:25:53.045" v="32" actId="13926"/>
          <ac:spMkLst>
            <pc:docMk/>
            <pc:sldMk cId="2309275913" sldId="304"/>
            <ac:spMk id="3" creationId="{8C7FD1E3-CF6C-418F-9B78-70E0AF414015}"/>
          </ac:spMkLst>
        </pc:spChg>
      </pc:sldChg>
      <pc:sldChg chg="modSp mod">
        <pc:chgData name="Şeyma KURU" userId="bfa168bb-b9a8-426a-ba1b-b24a54d9ee77" providerId="ADAL" clId="{ECA1F9E2-93A2-40D3-B333-A7A78F239D19}" dt="2024-05-14T07:17:34.387" v="22" actId="2711"/>
        <pc:sldMkLst>
          <pc:docMk/>
          <pc:sldMk cId="2388984537" sldId="347"/>
        </pc:sldMkLst>
        <pc:graphicFrameChg chg="mod modGraphic">
          <ac:chgData name="Şeyma KURU" userId="bfa168bb-b9a8-426a-ba1b-b24a54d9ee77" providerId="ADAL" clId="{ECA1F9E2-93A2-40D3-B333-A7A78F239D19}" dt="2024-05-14T07:17:34.387" v="22" actId="2711"/>
          <ac:graphicFrameMkLst>
            <pc:docMk/>
            <pc:sldMk cId="2388984537" sldId="347"/>
            <ac:graphicFrameMk id="4" creationId="{71D4A1E5-060A-49D3-A943-BEC00AFE7E9A}"/>
          </ac:graphicFrameMkLst>
        </pc:graphicFrameChg>
      </pc:sldChg>
      <pc:sldChg chg="modSp mod">
        <pc:chgData name="Şeyma KURU" userId="bfa168bb-b9a8-426a-ba1b-b24a54d9ee77" providerId="ADAL" clId="{ECA1F9E2-93A2-40D3-B333-A7A78F239D19}" dt="2024-05-14T12:34:37.236" v="67" actId="1076"/>
        <pc:sldMkLst>
          <pc:docMk/>
          <pc:sldMk cId="1082165541" sldId="352"/>
        </pc:sldMkLst>
        <pc:spChg chg="mod">
          <ac:chgData name="Şeyma KURU" userId="bfa168bb-b9a8-426a-ba1b-b24a54d9ee77" providerId="ADAL" clId="{ECA1F9E2-93A2-40D3-B333-A7A78F239D19}" dt="2024-05-14T12:34:37.236" v="67" actId="1076"/>
          <ac:spMkLst>
            <pc:docMk/>
            <pc:sldMk cId="1082165541" sldId="352"/>
            <ac:spMk id="5" creationId="{00000000-0000-0000-0000-000000000000}"/>
          </ac:spMkLst>
        </pc:spChg>
        <pc:graphicFrameChg chg="mod modGraphic">
          <ac:chgData name="Şeyma KURU" userId="bfa168bb-b9a8-426a-ba1b-b24a54d9ee77" providerId="ADAL" clId="{ECA1F9E2-93A2-40D3-B333-A7A78F239D19}" dt="2024-05-14T12:34:32.036" v="66" actId="1076"/>
          <ac:graphicFrameMkLst>
            <pc:docMk/>
            <pc:sldMk cId="1082165541" sldId="352"/>
            <ac:graphicFrameMk id="3" creationId="{DAF2745D-7ACC-D507-5AFD-88FA23373BDF}"/>
          </ac:graphicFrameMkLst>
        </pc:graphicFrameChg>
        <pc:graphicFrameChg chg="mod modGraphic">
          <ac:chgData name="Şeyma KURU" userId="bfa168bb-b9a8-426a-ba1b-b24a54d9ee77" providerId="ADAL" clId="{ECA1F9E2-93A2-40D3-B333-A7A78F239D19}" dt="2024-05-14T12:34:26.425" v="65" actId="255"/>
          <ac:graphicFrameMkLst>
            <pc:docMk/>
            <pc:sldMk cId="1082165541" sldId="352"/>
            <ac:graphicFrameMk id="6" creationId="{696065E7-A147-0BCA-EE93-9AF853C81DBE}"/>
          </ac:graphicFrameMkLst>
        </pc:graphicFrameChg>
      </pc:sldChg>
      <pc:sldChg chg="addSp delSp modSp mod">
        <pc:chgData name="Şeyma KURU" userId="bfa168bb-b9a8-426a-ba1b-b24a54d9ee77" providerId="ADAL" clId="{ECA1F9E2-93A2-40D3-B333-A7A78F239D19}" dt="2024-05-14T07:26:47.230" v="33" actId="1076"/>
        <pc:sldMkLst>
          <pc:docMk/>
          <pc:sldMk cId="1346354361" sldId="357"/>
        </pc:sldMkLst>
        <pc:spChg chg="mod">
          <ac:chgData name="Şeyma KURU" userId="bfa168bb-b9a8-426a-ba1b-b24a54d9ee77" providerId="ADAL" clId="{ECA1F9E2-93A2-40D3-B333-A7A78F239D19}" dt="2024-05-14T07:26:47.230" v="33" actId="1076"/>
          <ac:spMkLst>
            <pc:docMk/>
            <pc:sldMk cId="1346354361" sldId="357"/>
            <ac:spMk id="49" creationId="{0983FF85-6A31-41EA-A11A-D71214CBEB4E}"/>
          </ac:spMkLst>
        </pc:spChg>
        <pc:picChg chg="del">
          <ac:chgData name="Şeyma KURU" userId="bfa168bb-b9a8-426a-ba1b-b24a54d9ee77" providerId="ADAL" clId="{ECA1F9E2-93A2-40D3-B333-A7A78F239D19}" dt="2024-05-14T07:20:34.558" v="23" actId="478"/>
          <ac:picMkLst>
            <pc:docMk/>
            <pc:sldMk cId="1346354361" sldId="357"/>
            <ac:picMk id="3" creationId="{A9892AEB-1CBE-4E1F-8911-7B3938FC34A0}"/>
          </ac:picMkLst>
        </pc:picChg>
        <pc:picChg chg="add mod">
          <ac:chgData name="Şeyma KURU" userId="bfa168bb-b9a8-426a-ba1b-b24a54d9ee77" providerId="ADAL" clId="{ECA1F9E2-93A2-40D3-B333-A7A78F239D19}" dt="2024-05-14T07:21:17.815" v="29" actId="1076"/>
          <ac:picMkLst>
            <pc:docMk/>
            <pc:sldMk cId="1346354361" sldId="357"/>
            <ac:picMk id="4" creationId="{883295A7-1865-5B2D-F8B4-BA4FBCB14858}"/>
          </ac:picMkLst>
        </pc:picChg>
      </pc:sldChg>
      <pc:sldChg chg="modSp mod">
        <pc:chgData name="Şeyma KURU" userId="bfa168bb-b9a8-426a-ba1b-b24a54d9ee77" providerId="ADAL" clId="{ECA1F9E2-93A2-40D3-B333-A7A78F239D19}" dt="2024-05-14T13:45:17.618" v="364" actId="13926"/>
        <pc:sldMkLst>
          <pc:docMk/>
          <pc:sldMk cId="2179233219" sldId="359"/>
        </pc:sldMkLst>
        <pc:spChg chg="mod">
          <ac:chgData name="Şeyma KURU" userId="bfa168bb-b9a8-426a-ba1b-b24a54d9ee77" providerId="ADAL" clId="{ECA1F9E2-93A2-40D3-B333-A7A78F239D19}" dt="2024-05-14T13:45:17.618" v="364" actId="13926"/>
          <ac:spMkLst>
            <pc:docMk/>
            <pc:sldMk cId="2179233219" sldId="359"/>
            <ac:spMk id="2" creationId="{28D8DCC7-313A-41A8-91CA-DABB7362A452}"/>
          </ac:spMkLst>
        </pc:spChg>
      </pc:sldChg>
      <pc:sldChg chg="delSp modSp mod">
        <pc:chgData name="Şeyma KURU" userId="bfa168bb-b9a8-426a-ba1b-b24a54d9ee77" providerId="ADAL" clId="{ECA1F9E2-93A2-40D3-B333-A7A78F239D19}" dt="2024-05-14T13:50:40.559" v="599"/>
        <pc:sldMkLst>
          <pc:docMk/>
          <pc:sldMk cId="2926320561" sldId="360"/>
        </pc:sldMkLst>
        <pc:spChg chg="del mod">
          <ac:chgData name="Şeyma KURU" userId="bfa168bb-b9a8-426a-ba1b-b24a54d9ee77" providerId="ADAL" clId="{ECA1F9E2-93A2-40D3-B333-A7A78F239D19}" dt="2024-05-14T13:50:40.559" v="599"/>
          <ac:spMkLst>
            <pc:docMk/>
            <pc:sldMk cId="2926320561" sldId="360"/>
            <ac:spMk id="3" creationId="{4E3099BB-0460-2686-58C7-06E22C1642EB}"/>
          </ac:spMkLst>
        </pc:spChg>
      </pc:sldChg>
      <pc:sldChg chg="addSp delSp modSp mod chgLayout">
        <pc:chgData name="Şeyma KURU" userId="bfa168bb-b9a8-426a-ba1b-b24a54d9ee77" providerId="ADAL" clId="{ECA1F9E2-93A2-40D3-B333-A7A78F239D19}" dt="2024-05-14T13:56:05.693" v="883" actId="20577"/>
        <pc:sldMkLst>
          <pc:docMk/>
          <pc:sldMk cId="2544252986" sldId="361"/>
        </pc:sldMkLst>
        <pc:spChg chg="mod">
          <ac:chgData name="Şeyma KURU" userId="bfa168bb-b9a8-426a-ba1b-b24a54d9ee77" providerId="ADAL" clId="{ECA1F9E2-93A2-40D3-B333-A7A78F239D19}" dt="2024-05-14T13:56:05.693" v="883" actId="20577"/>
          <ac:spMkLst>
            <pc:docMk/>
            <pc:sldMk cId="2544252986" sldId="361"/>
            <ac:spMk id="2" creationId="{3BADC53C-DCF9-4472-8D54-E9F287B87E03}"/>
          </ac:spMkLst>
        </pc:spChg>
        <pc:spChg chg="add del mod ord">
          <ac:chgData name="Şeyma KURU" userId="bfa168bb-b9a8-426a-ba1b-b24a54d9ee77" providerId="ADAL" clId="{ECA1F9E2-93A2-40D3-B333-A7A78F239D19}" dt="2024-05-14T13:47:34.380" v="393" actId="6264"/>
          <ac:spMkLst>
            <pc:docMk/>
            <pc:sldMk cId="2544252986" sldId="361"/>
            <ac:spMk id="3" creationId="{41C7CDE8-D256-4A8B-7CE7-3AF773A16E16}"/>
          </ac:spMkLst>
        </pc:spChg>
        <pc:spChg chg="add del mod ord">
          <ac:chgData name="Şeyma KURU" userId="bfa168bb-b9a8-426a-ba1b-b24a54d9ee77" providerId="ADAL" clId="{ECA1F9E2-93A2-40D3-B333-A7A78F239D19}" dt="2024-05-14T13:47:34.380" v="393" actId="6264"/>
          <ac:spMkLst>
            <pc:docMk/>
            <pc:sldMk cId="2544252986" sldId="361"/>
            <ac:spMk id="4" creationId="{9D929C8B-A2DC-8833-50E9-1E0E020DB2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28.05.2024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68F1CBD-092F-46C9-A4DE-6EE6E628FC19}" type="slidenum">
              <a:rPr lang="tr-TR" smtClean="0"/>
              <a:t>3</a:t>
            </a:fld>
            <a:endParaRPr lang="tr-TR"/>
          </a:p>
        </p:txBody>
      </p:sp>
    </p:spTree>
    <p:extLst>
      <p:ext uri="{BB962C8B-B14F-4D97-AF65-F5344CB8AC3E}">
        <p14:creationId xmlns:p14="http://schemas.microsoft.com/office/powerpoint/2010/main" val="1839293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28.05.2024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28.05.2024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28.05.2024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28.05.2024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28.05.2024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28.05.2024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28.05.2024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843808" y="5512332"/>
            <a:ext cx="3456384" cy="830997"/>
          </a:xfrm>
          <a:prstGeom prst="rect">
            <a:avLst/>
          </a:prstGeom>
          <a:noFill/>
        </p:spPr>
        <p:txBody>
          <a:bodyPr wrap="square" lIns="91440" tIns="45720" rIns="91440" bIns="45720" rtlCol="0" anchor="t">
            <a:spAutoFit/>
          </a:bodyPr>
          <a:lstStyle/>
          <a:p>
            <a:pPr algn="ctr"/>
            <a:r>
              <a:rPr lang="tr-TR" sz="3200" b="1" dirty="0">
                <a:solidFill>
                  <a:schemeClr val="accent5">
                    <a:lumMod val="50000"/>
                  </a:schemeClr>
                </a:solidFill>
              </a:rPr>
              <a:t>Psikoloji Bölümü</a:t>
            </a:r>
          </a:p>
          <a:p>
            <a:pPr algn="ctr"/>
            <a:endParaRPr lang="tr-TR" sz="1400" b="1" dirty="0">
              <a:solidFill>
                <a:schemeClr val="accent5">
                  <a:lumMod val="50000"/>
                </a:schemeClr>
              </a:solidFill>
              <a:cs typeface="Calibri"/>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a:ln w="0"/>
                <a:solidFill>
                  <a:schemeClr val="tx2">
                    <a:lumMod val="50000"/>
                  </a:schemeClr>
                </a:solidFill>
                <a:effectLst>
                  <a:innerShdw blurRad="63500" dist="50800" dir="13500000">
                    <a:srgbClr val="000000">
                      <a:alpha val="50000"/>
                    </a:srgbClr>
                  </a:innerShdw>
                </a:effectLst>
                <a:latin typeface="Calibri"/>
                <a:ea typeface="+mj-ea"/>
                <a:cs typeface="Calibri"/>
              </a:rPr>
              <a:t> 2023 </a:t>
            </a: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a:extLst>
              <a:ext uri="{FF2B5EF4-FFF2-40B4-BE49-F238E27FC236}">
                <a16:creationId xmlns:a16="http://schemas.microsoft.com/office/drawing/2014/main" id="{430E6963-D533-ABD9-491D-4D1375911D6E}"/>
              </a:ext>
            </a:extLst>
          </p:cNvPr>
          <p:cNvGraphicFramePr>
            <a:graphicFrameLocks noGrp="1"/>
          </p:cNvGraphicFramePr>
          <p:nvPr>
            <p:extLst>
              <p:ext uri="{D42A27DB-BD31-4B8C-83A1-F6EECF244321}">
                <p14:modId xmlns:p14="http://schemas.microsoft.com/office/powerpoint/2010/main" val="3569978344"/>
              </p:ext>
            </p:extLst>
          </p:nvPr>
        </p:nvGraphicFramePr>
        <p:xfrm>
          <a:off x="470388" y="2248714"/>
          <a:ext cx="8203223" cy="372618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Riskin</a:t>
                      </a:r>
                      <a:r>
                        <a:rPr lang="tr-TR" sz="1800" baseline="0" dirty="0">
                          <a:solidFill>
                            <a:srgbClr val="0F2303"/>
                          </a:solidFill>
                        </a:rPr>
                        <a:t> Tanımı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Z-5  Son bir dönemde kurumdan ayrılan öğretim üyesi sayısının fazla olmasına bağlı olarak farklı içeriklerde açılabilecek ders sayısındaki kısıtlılıklar </a:t>
                      </a:r>
                      <a:endParaRPr lang="tr-TR" sz="1800"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Termin Tarihi </a:t>
                      </a:r>
                      <a:r>
                        <a:rPr lang="tr-TR" sz="1800" baseline="0" dirty="0">
                          <a:solidFill>
                            <a:srgbClr val="0F2303"/>
                          </a:solidFill>
                        </a:rPr>
                        <a:t>:</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İhtiyaç üst yönetimin bilgisi dahilinde olmakla birlikte öğretim üyesi bulmakta zorlanılmaktadır. 30.09.2024 tarihine kadar alım yapılması için bölüm tarafından da çalışmalar devam etmektedir.</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Sorumlu</a:t>
                      </a:r>
                      <a:r>
                        <a:rPr lang="tr-TR" sz="1800" baseline="0" dirty="0">
                          <a:solidFill>
                            <a:srgbClr val="0F2303"/>
                          </a:solidFill>
                        </a:rPr>
                        <a:t> Birim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Üst Yönetim</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0" i="0" kern="1200" dirty="0">
                          <a:solidFill>
                            <a:srgbClr val="0C0D0D"/>
                          </a:solidFill>
                          <a:effectLst/>
                          <a:latin typeface="+mn-lt"/>
                          <a:ea typeface="+mn-ea"/>
                          <a:cs typeface="+mn-cs"/>
                        </a:rPr>
                        <a:t>Öğretim elemanı sayısının arttırılması. Dışarıdan görevlendirmelerle çeşitli derslerin açılması sağlanmaya çalışılmaktadır. Ancak yeterli öğretim üyesinin olması ders açma sürecini kolaylaştıracak ve dışarıdaki birimlerle </a:t>
                      </a:r>
                      <a:r>
                        <a:rPr lang="tr-TR" sz="1800" b="0" i="0" kern="1200" dirty="0" smtClean="0">
                          <a:solidFill>
                            <a:srgbClr val="0C0D0D"/>
                          </a:solidFill>
                          <a:effectLst/>
                          <a:latin typeface="+mn-lt"/>
                          <a:ea typeface="+mn-ea"/>
                          <a:cs typeface="+mn-cs"/>
                        </a:rPr>
                        <a:t>yazışma süreçleri </a:t>
                      </a:r>
                      <a:r>
                        <a:rPr lang="tr-TR" sz="1800" b="0" i="0" kern="1200" dirty="0">
                          <a:solidFill>
                            <a:srgbClr val="0C0D0D"/>
                          </a:solidFill>
                          <a:effectLst/>
                          <a:latin typeface="+mn-lt"/>
                          <a:ea typeface="+mn-ea"/>
                          <a:cs typeface="+mn-cs"/>
                        </a:rPr>
                        <a:t>açısından daha sürdürülebilir olacaktır.</a:t>
                      </a:r>
                      <a:endParaRPr lang="tr-TR" sz="18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736370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1">
            <a:extLst>
              <a:ext uri="{FF2B5EF4-FFF2-40B4-BE49-F238E27FC236}">
                <a16:creationId xmlns:a16="http://schemas.microsoft.com/office/drawing/2014/main" id="{430E6963-D533-ABD9-491D-4D1375911D6E}"/>
              </a:ext>
            </a:extLst>
          </p:cNvPr>
          <p:cNvGraphicFramePr>
            <a:graphicFrameLocks noGrp="1"/>
          </p:cNvGraphicFramePr>
          <p:nvPr>
            <p:extLst>
              <p:ext uri="{D42A27DB-BD31-4B8C-83A1-F6EECF244321}">
                <p14:modId xmlns:p14="http://schemas.microsoft.com/office/powerpoint/2010/main" val="3481843786"/>
              </p:ext>
            </p:extLst>
          </p:nvPr>
        </p:nvGraphicFramePr>
        <p:xfrm>
          <a:off x="470388" y="2248714"/>
          <a:ext cx="8203223" cy="3177540"/>
        </p:xfrm>
        <a:graphic>
          <a:graphicData uri="http://schemas.openxmlformats.org/drawingml/2006/table">
            <a:tbl>
              <a:tblPr firstRow="1" bandRow="1">
                <a:tableStyleId>{3B4B98B0-60AC-42C2-AFA5-B58CD77FA1E5}</a:tableStyleId>
              </a:tblPr>
              <a:tblGrid>
                <a:gridCol w="1894121">
                  <a:extLst>
                    <a:ext uri="{9D8B030D-6E8A-4147-A177-3AD203B41FA5}">
                      <a16:colId xmlns:a16="http://schemas.microsoft.com/office/drawing/2014/main" val="3521804200"/>
                    </a:ext>
                  </a:extLst>
                </a:gridCol>
                <a:gridCol w="6309102">
                  <a:extLst>
                    <a:ext uri="{9D8B030D-6E8A-4147-A177-3AD203B41FA5}">
                      <a16:colId xmlns:a16="http://schemas.microsoft.com/office/drawing/2014/main" val="2784112581"/>
                    </a:ext>
                  </a:extLst>
                </a:gridCol>
              </a:tblGrid>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Riskin</a:t>
                      </a:r>
                      <a:r>
                        <a:rPr lang="tr-TR" sz="1800" baseline="0" dirty="0">
                          <a:solidFill>
                            <a:srgbClr val="0F2303"/>
                          </a:solidFill>
                        </a:rPr>
                        <a:t> Tanımı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0" i="0" kern="1200" dirty="0">
                          <a:solidFill>
                            <a:srgbClr val="0C0D0D"/>
                          </a:solidFill>
                          <a:effectLst/>
                          <a:latin typeface="+mn-lt"/>
                          <a:ea typeface="+mn-ea"/>
                          <a:cs typeface="+mn-cs"/>
                        </a:rPr>
                        <a:t>Z-6 Tam zamanlı öğretim elemanı sayısının yetersiz olmasından dolayı idari sorumlulukların akademik çalışmaları yavaşlatması</a:t>
                      </a:r>
                      <a:endParaRPr lang="tr-TR" sz="1800" dirty="0">
                        <a:solidFill>
                          <a:srgbClr val="0C0D0D"/>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Termin Tarihi </a:t>
                      </a:r>
                      <a:r>
                        <a:rPr lang="tr-TR" sz="1800" baseline="0" dirty="0">
                          <a:solidFill>
                            <a:srgbClr val="0F2303"/>
                          </a:solidFill>
                        </a:rPr>
                        <a:t>:</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İhtiyaç üst yönetimin bilgisi dahilinde olmakla birlikte öğretim üyesi bulmakta zorlanılmaktadır. 30.09.2024 tarihine kadar alım yapılması için bölüm tarafından da çalışmalar devam etmektedir.</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Sorumlu</a:t>
                      </a:r>
                      <a:r>
                        <a:rPr lang="tr-TR" sz="1800" baseline="0" dirty="0">
                          <a:solidFill>
                            <a:srgbClr val="0F2303"/>
                          </a:solidFill>
                        </a:rPr>
                        <a:t> Birim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Üst Yönetim</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4343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0" i="0" kern="1200" dirty="0">
                          <a:solidFill>
                            <a:srgbClr val="0C0D0D"/>
                          </a:solidFill>
                          <a:effectLst/>
                          <a:latin typeface="+mn-lt"/>
                          <a:ea typeface="+mn-ea"/>
                          <a:cs typeface="+mn-cs"/>
                        </a:rPr>
                        <a:t>Öğrenci kontenjanlarının artması ve halihazırda bölümün genel idari iş yoğunluğunun fazla olması nedeniyle öğretim üyelerine destek olacak araştırma görevlisi sayısının arttırılması. İlgili birime 21.02.2024 tarihinde kadro talebinde bulunulmuştur.</a:t>
                      </a:r>
                      <a:endParaRPr lang="tr-TR" sz="1800"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930596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024465858"/>
              </p:ext>
            </p:extLst>
          </p:nvPr>
        </p:nvGraphicFramePr>
        <p:xfrm>
          <a:off x="545121" y="1902107"/>
          <a:ext cx="8203223" cy="44805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27330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F2303"/>
                          </a:solidFill>
                        </a:rPr>
                        <a:t>Riskin</a:t>
                      </a:r>
                      <a:r>
                        <a:rPr lang="tr-TR" baseline="0" dirty="0">
                          <a:solidFill>
                            <a:srgbClr val="0F2303"/>
                          </a:solidFill>
                        </a:rPr>
                        <a:t> Tanımı :</a:t>
                      </a:r>
                      <a:endParaRPr lang="tr-TR" dirty="0">
                        <a:solidFill>
                          <a:srgbClr val="0F2303"/>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Z-7 </a:t>
                      </a:r>
                      <a:r>
                        <a:rPr lang="tr-TR" sz="1800" b="0" i="0" u="none" strike="noStrike" dirty="0">
                          <a:solidFill>
                            <a:srgbClr val="000000"/>
                          </a:solidFill>
                          <a:effectLst/>
                          <a:latin typeface="+mn-lt"/>
                        </a:rPr>
                        <a:t>Öğrenci kontenjanlarının fazla olmasının uygulamalı ve etkileşimli derslere imkan vermemesi</a:t>
                      </a:r>
                      <a:endParaRPr lang="tr-TR"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27330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F2303"/>
                          </a:solidFill>
                        </a:rPr>
                        <a:t>Termin Tarihi </a:t>
                      </a:r>
                      <a:r>
                        <a:rPr lang="tr-TR" baseline="0" dirty="0">
                          <a:solidFill>
                            <a:srgbClr val="0F2303"/>
                          </a:solidFill>
                        </a:rPr>
                        <a:t>:</a:t>
                      </a:r>
                      <a:endParaRPr lang="tr-TR"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 İhtiyaç üst yönetimin bilgisi dahilinde olmakla birlikte öğretim üyesi bulmakta zorlanılmaktadır. Araştırma görevlisi için ise ilgili birime 21.02.2024 tarihinde kadro talebinde bulunulmuştur. Bölüm tarafından 30.09.2024 tarihine kadar alım yapılması için bölüm tarafından da çalışmalar devam etmektedir.</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27330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F2303"/>
                          </a:solidFill>
                        </a:rPr>
                        <a:t>Sorumlu</a:t>
                      </a:r>
                      <a:r>
                        <a:rPr lang="tr-TR" baseline="0" dirty="0">
                          <a:solidFill>
                            <a:srgbClr val="0F2303"/>
                          </a:solidFill>
                        </a:rPr>
                        <a:t> Birim :</a:t>
                      </a:r>
                      <a:endParaRPr lang="tr-TR"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Üst Yönetim</a:t>
                      </a:r>
                      <a:endParaRPr lang="tr-TR"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27330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F2303"/>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0" i="0" kern="1200" dirty="0">
                          <a:solidFill>
                            <a:srgbClr val="0C0D0D"/>
                          </a:solidFill>
                          <a:effectLst/>
                          <a:latin typeface="+mn-lt"/>
                          <a:ea typeface="+mn-ea"/>
                          <a:cs typeface="+mn-cs"/>
                        </a:rPr>
                        <a:t>Grup ödevleri ve çalışmalarının değerlendirmelere dahil edilmesi yoluyla süreç kolaylaştırılmaya çalışılmaktadır. Ancak araştırma görevlisi sayısının arttırılması ile araştırma görevlilerinin ders işlenişiyle ilgili destek vermesi (uygulamalı derslerin yürütülmesi, ödevlerin değerlendirilmesi gibi konularda) sağlanabilecektir. Öğretim üyesi sayısının arttırılması ile de daha fazla seçmeli ders açılabilecektir</a:t>
                      </a:r>
                      <a:r>
                        <a:rPr lang="tr-TR" sz="1800" b="0" i="0" kern="1200" dirty="0" smtClean="0">
                          <a:solidFill>
                            <a:srgbClr val="0C0D0D"/>
                          </a:solidFill>
                          <a:effectLst/>
                          <a:latin typeface="+mn-lt"/>
                          <a:ea typeface="+mn-ea"/>
                          <a:cs typeface="+mn-cs"/>
                        </a:rPr>
                        <a:t>.</a:t>
                      </a:r>
                      <a:endParaRPr lang="tr-TR" dirty="0">
                        <a:solidFill>
                          <a:srgbClr val="0C0D0D"/>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938406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graph with numbers and lines&#10;&#10;Description automatically generated">
            <a:extLst>
              <a:ext uri="{FF2B5EF4-FFF2-40B4-BE49-F238E27FC236}">
                <a16:creationId xmlns:a16="http://schemas.microsoft.com/office/drawing/2014/main" id="{F0041A10-86C7-B1BB-934D-66CBE01FB3AF}"/>
              </a:ext>
            </a:extLst>
          </p:cNvPr>
          <p:cNvPicPr>
            <a:picLocks noChangeAspect="1"/>
          </p:cNvPicPr>
          <p:nvPr/>
        </p:nvPicPr>
        <p:blipFill>
          <a:blip r:embed="rId3"/>
          <a:stretch>
            <a:fillRect/>
          </a:stretch>
        </p:blipFill>
        <p:spPr>
          <a:xfrm>
            <a:off x="828675" y="1470891"/>
            <a:ext cx="7486650" cy="4747491"/>
          </a:xfrm>
          <a:prstGeom prst="rect">
            <a:avLst/>
          </a:prstGeom>
        </p:spPr>
      </p:pic>
    </p:spTree>
    <p:extLst>
      <p:ext uri="{BB962C8B-B14F-4D97-AF65-F5344CB8AC3E}">
        <p14:creationId xmlns:p14="http://schemas.microsoft.com/office/powerpoint/2010/main" val="1666700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graph with blue lines and numbers&#10;&#10;Description automatically generated">
            <a:extLst>
              <a:ext uri="{FF2B5EF4-FFF2-40B4-BE49-F238E27FC236}">
                <a16:creationId xmlns:a16="http://schemas.microsoft.com/office/drawing/2014/main" id="{6FF5D58C-8388-46D1-9E9A-03C691E99E7F}"/>
              </a:ext>
            </a:extLst>
          </p:cNvPr>
          <p:cNvPicPr>
            <a:picLocks noChangeAspect="1"/>
          </p:cNvPicPr>
          <p:nvPr/>
        </p:nvPicPr>
        <p:blipFill>
          <a:blip r:embed="rId3"/>
          <a:stretch>
            <a:fillRect/>
          </a:stretch>
        </p:blipFill>
        <p:spPr>
          <a:xfrm>
            <a:off x="995363" y="1842077"/>
            <a:ext cx="7153275" cy="4305300"/>
          </a:xfrm>
          <a:prstGeom prst="rect">
            <a:avLst/>
          </a:prstGeom>
        </p:spPr>
      </p:pic>
    </p:spTree>
    <p:extLst>
      <p:ext uri="{BB962C8B-B14F-4D97-AF65-F5344CB8AC3E}">
        <p14:creationId xmlns:p14="http://schemas.microsoft.com/office/powerpoint/2010/main" val="324257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9C1DFA81-866E-4552-A650-65B7E3A586BB}"/>
              </a:ext>
            </a:extLst>
          </p:cNvPr>
          <p:cNvSpPr txBox="1"/>
          <p:nvPr/>
        </p:nvSpPr>
        <p:spPr>
          <a:xfrm>
            <a:off x="447040" y="3078480"/>
            <a:ext cx="846328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err="1">
                <a:solidFill>
                  <a:srgbClr val="0F2303"/>
                </a:solidFill>
              </a:rPr>
              <a:t>Birimimize</a:t>
            </a:r>
            <a:r>
              <a:rPr lang="en-US" sz="2000" b="1" dirty="0">
                <a:solidFill>
                  <a:srgbClr val="0F2303"/>
                </a:solidFill>
              </a:rPr>
              <a:t> </a:t>
            </a:r>
            <a:r>
              <a:rPr lang="en-US" sz="2000" b="1" dirty="0" err="1">
                <a:solidFill>
                  <a:srgbClr val="0F2303"/>
                </a:solidFill>
              </a:rPr>
              <a:t>şikayet</a:t>
            </a:r>
            <a:r>
              <a:rPr lang="en-US" sz="2000" b="1" dirty="0">
                <a:solidFill>
                  <a:srgbClr val="0F2303"/>
                </a:solidFill>
              </a:rPr>
              <a:t> </a:t>
            </a:r>
            <a:r>
              <a:rPr lang="en-US" sz="2000" b="1" dirty="0" err="1">
                <a:solidFill>
                  <a:srgbClr val="0F2303"/>
                </a:solidFill>
              </a:rPr>
              <a:t>sistemi</a:t>
            </a:r>
            <a:r>
              <a:rPr lang="en-US" sz="2000" b="1" dirty="0">
                <a:solidFill>
                  <a:srgbClr val="0F2303"/>
                </a:solidFill>
              </a:rPr>
              <a:t> </a:t>
            </a:r>
            <a:r>
              <a:rPr lang="en-US" sz="2000" b="1" dirty="0" err="1">
                <a:solidFill>
                  <a:srgbClr val="0F2303"/>
                </a:solidFill>
              </a:rPr>
              <a:t>üzerinden</a:t>
            </a:r>
            <a:r>
              <a:rPr lang="en-US" sz="2000" b="1" dirty="0">
                <a:solidFill>
                  <a:srgbClr val="0F2303"/>
                </a:solidFill>
              </a:rPr>
              <a:t> </a:t>
            </a:r>
            <a:r>
              <a:rPr lang="en-US" sz="2000" b="1" dirty="0" err="1">
                <a:solidFill>
                  <a:srgbClr val="0F2303"/>
                </a:solidFill>
              </a:rPr>
              <a:t>gelen</a:t>
            </a:r>
            <a:r>
              <a:rPr lang="en-US" sz="2000" b="1" dirty="0">
                <a:solidFill>
                  <a:srgbClr val="0F2303"/>
                </a:solidFill>
              </a:rPr>
              <a:t> </a:t>
            </a:r>
            <a:r>
              <a:rPr lang="en-US" sz="2000" b="1" dirty="0" err="1">
                <a:solidFill>
                  <a:srgbClr val="0F2303"/>
                </a:solidFill>
              </a:rPr>
              <a:t>öneri</a:t>
            </a:r>
            <a:r>
              <a:rPr lang="en-US" sz="2000" b="1" dirty="0">
                <a:solidFill>
                  <a:srgbClr val="0F2303"/>
                </a:solidFill>
              </a:rPr>
              <a:t> </a:t>
            </a:r>
            <a:r>
              <a:rPr lang="en-US" sz="2000" b="1" dirty="0" err="1">
                <a:solidFill>
                  <a:srgbClr val="0F2303"/>
                </a:solidFill>
              </a:rPr>
              <a:t>ve</a:t>
            </a:r>
            <a:r>
              <a:rPr lang="en-US" sz="2000" b="1" dirty="0">
                <a:solidFill>
                  <a:srgbClr val="0F2303"/>
                </a:solidFill>
              </a:rPr>
              <a:t> </a:t>
            </a:r>
            <a:r>
              <a:rPr lang="en-US" sz="2000" b="1" dirty="0" err="1">
                <a:solidFill>
                  <a:srgbClr val="0F2303"/>
                </a:solidFill>
              </a:rPr>
              <a:t>şikayet</a:t>
            </a:r>
            <a:r>
              <a:rPr lang="en-US" sz="2000" b="1" dirty="0">
                <a:solidFill>
                  <a:srgbClr val="0F2303"/>
                </a:solidFill>
              </a:rPr>
              <a:t> </a:t>
            </a:r>
            <a:r>
              <a:rPr lang="en-US" sz="2000" b="1" dirty="0" err="1">
                <a:solidFill>
                  <a:srgbClr val="0F2303"/>
                </a:solidFill>
              </a:rPr>
              <a:t>bulunmamaktadır</a:t>
            </a:r>
            <a:r>
              <a:rPr lang="en-US" sz="2000" b="1" dirty="0">
                <a:solidFill>
                  <a:srgbClr val="0F2303"/>
                </a:solidFill>
              </a:rPr>
              <a:t>. </a:t>
            </a:r>
            <a:endParaRPr lang="en-US" sz="2000" b="1" dirty="0">
              <a:solidFill>
                <a:srgbClr val="0F2303"/>
              </a:solidFill>
              <a:cs typeface="Calibri"/>
            </a:endParaRPr>
          </a:p>
          <a:p>
            <a:endParaRPr lang="tr-TR" sz="2000" b="1" dirty="0">
              <a:cs typeface="Calibri"/>
            </a:endParaRPr>
          </a:p>
          <a:p>
            <a:r>
              <a:rPr lang="en-US" sz="2000" b="1" dirty="0" err="1">
                <a:solidFill>
                  <a:srgbClr val="0F2303"/>
                </a:solidFill>
              </a:rPr>
              <a:t>Anketlere</a:t>
            </a:r>
            <a:r>
              <a:rPr lang="en-US" sz="2000" b="1" dirty="0">
                <a:solidFill>
                  <a:srgbClr val="0F2303"/>
                </a:solidFill>
              </a:rPr>
              <a:t> </a:t>
            </a:r>
            <a:r>
              <a:rPr lang="en-US" sz="2000" b="1" dirty="0" err="1">
                <a:solidFill>
                  <a:srgbClr val="0F2303"/>
                </a:solidFill>
              </a:rPr>
              <a:t>gelen</a:t>
            </a:r>
            <a:r>
              <a:rPr lang="en-US" sz="2000" b="1" dirty="0">
                <a:solidFill>
                  <a:srgbClr val="0F2303"/>
                </a:solidFill>
              </a:rPr>
              <a:t> </a:t>
            </a:r>
            <a:r>
              <a:rPr lang="en-US" sz="2000" b="1" dirty="0" err="1">
                <a:solidFill>
                  <a:srgbClr val="0F2303"/>
                </a:solidFill>
              </a:rPr>
              <a:t>yorumlara</a:t>
            </a:r>
            <a:r>
              <a:rPr lang="en-US" sz="2000" b="1" dirty="0">
                <a:solidFill>
                  <a:srgbClr val="0F2303"/>
                </a:solidFill>
              </a:rPr>
              <a:t> </a:t>
            </a:r>
            <a:r>
              <a:rPr lang="en-US" sz="2000" b="1" dirty="0" err="1">
                <a:solidFill>
                  <a:srgbClr val="0F2303"/>
                </a:solidFill>
              </a:rPr>
              <a:t>aksiyon</a:t>
            </a:r>
            <a:r>
              <a:rPr lang="en-US" sz="2000" b="1" dirty="0">
                <a:solidFill>
                  <a:srgbClr val="0F2303"/>
                </a:solidFill>
              </a:rPr>
              <a:t> </a:t>
            </a:r>
            <a:r>
              <a:rPr lang="en-US" sz="2000" b="1" dirty="0" err="1">
                <a:solidFill>
                  <a:srgbClr val="0F2303"/>
                </a:solidFill>
              </a:rPr>
              <a:t>alınmış</a:t>
            </a:r>
            <a:r>
              <a:rPr lang="en-US" sz="2000" b="1" dirty="0">
                <a:solidFill>
                  <a:srgbClr val="0F2303"/>
                </a:solidFill>
              </a:rPr>
              <a:t> </a:t>
            </a:r>
            <a:r>
              <a:rPr lang="en-US" sz="2000" b="1" dirty="0" err="1">
                <a:solidFill>
                  <a:srgbClr val="0F2303"/>
                </a:solidFill>
              </a:rPr>
              <a:t>ve</a:t>
            </a:r>
            <a:r>
              <a:rPr lang="en-US" sz="2000" b="1" dirty="0">
                <a:solidFill>
                  <a:srgbClr val="0F2303"/>
                </a:solidFill>
              </a:rPr>
              <a:t> </a:t>
            </a:r>
            <a:r>
              <a:rPr lang="en-US" sz="2000" b="1" dirty="0" err="1">
                <a:solidFill>
                  <a:srgbClr val="0F2303"/>
                </a:solidFill>
              </a:rPr>
              <a:t>zamanında</a:t>
            </a:r>
            <a:r>
              <a:rPr lang="en-US" sz="2000" b="1" dirty="0">
                <a:solidFill>
                  <a:srgbClr val="0F2303"/>
                </a:solidFill>
              </a:rPr>
              <a:t> </a:t>
            </a:r>
            <a:r>
              <a:rPr lang="en-US" sz="2000" b="1" dirty="0" err="1">
                <a:solidFill>
                  <a:srgbClr val="0F2303"/>
                </a:solidFill>
              </a:rPr>
              <a:t>AAP’ler</a:t>
            </a:r>
            <a:r>
              <a:rPr lang="en-US" sz="2000" b="1" dirty="0">
                <a:solidFill>
                  <a:srgbClr val="0F2303"/>
                </a:solidFill>
              </a:rPr>
              <a:t> </a:t>
            </a:r>
            <a:r>
              <a:rPr lang="en-US" sz="2000" b="1" dirty="0" err="1">
                <a:solidFill>
                  <a:srgbClr val="0F2303"/>
                </a:solidFill>
              </a:rPr>
              <a:t>kapatılmıştır</a:t>
            </a:r>
            <a:r>
              <a:rPr lang="en-US" sz="2000" b="1" dirty="0">
                <a:solidFill>
                  <a:srgbClr val="0F2303"/>
                </a:solidFill>
              </a:rPr>
              <a:t>.</a:t>
            </a:r>
            <a:endParaRPr lang="en-US" dirty="0">
              <a:solidFill>
                <a:srgbClr val="0F2303"/>
              </a:solidFill>
              <a:cs typeface="Calibri"/>
            </a:endParaRPr>
          </a:p>
        </p:txBody>
      </p:sp>
    </p:spTree>
    <p:extLst>
      <p:ext uri="{BB962C8B-B14F-4D97-AF65-F5344CB8AC3E}">
        <p14:creationId xmlns:p14="http://schemas.microsoft.com/office/powerpoint/2010/main" val="3805939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82929" y="518030"/>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a:extLst>
              <a:ext uri="{FF2B5EF4-FFF2-40B4-BE49-F238E27FC236}">
                <a16:creationId xmlns:a16="http://schemas.microsoft.com/office/drawing/2014/main" id="{DAF2745D-7ACC-D507-5AFD-88FA23373BDF}"/>
              </a:ext>
            </a:extLst>
          </p:cNvPr>
          <p:cNvGraphicFramePr>
            <a:graphicFrameLocks noGrp="1"/>
          </p:cNvGraphicFramePr>
          <p:nvPr>
            <p:extLst>
              <p:ext uri="{D42A27DB-BD31-4B8C-83A1-F6EECF244321}">
                <p14:modId xmlns:p14="http://schemas.microsoft.com/office/powerpoint/2010/main" val="4250162306"/>
              </p:ext>
            </p:extLst>
          </p:nvPr>
        </p:nvGraphicFramePr>
        <p:xfrm>
          <a:off x="470387" y="1373912"/>
          <a:ext cx="8203223" cy="2249959"/>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49096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Bulgu (DF</a:t>
                      </a:r>
                      <a:r>
                        <a:rPr lang="tr-TR" sz="1400" baseline="0" dirty="0">
                          <a:solidFill>
                            <a:srgbClr val="0C0D0D"/>
                          </a:solidFill>
                        </a:rPr>
                        <a:t>) </a:t>
                      </a:r>
                      <a:r>
                        <a:rPr lang="tr-TR" sz="1400" dirty="0">
                          <a:solidFill>
                            <a:srgbClr val="0C0D0D"/>
                          </a:solidFill>
                        </a:rPr>
                        <a:t>Tanımı </a:t>
                      </a:r>
                      <a:r>
                        <a:rPr lang="tr-TR" sz="1400" baseline="0" dirty="0">
                          <a:solidFill>
                            <a:srgbClr val="0C0D0D"/>
                          </a:solidFill>
                        </a:rPr>
                        <a:t>: </a:t>
                      </a:r>
                    </a:p>
                    <a:p>
                      <a:pPr marL="0" marR="0" indent="0" algn="l" defTabSz="457207" rtl="0" eaLnBrk="1" fontAlgn="auto" latinLnBrk="0" hangingPunct="1">
                        <a:lnSpc>
                          <a:spcPct val="100000"/>
                        </a:lnSpc>
                        <a:spcBef>
                          <a:spcPts val="0"/>
                        </a:spcBef>
                        <a:spcAft>
                          <a:spcPts val="0"/>
                        </a:spcAft>
                        <a:buClrTx/>
                        <a:buSzTx/>
                        <a:buFontTx/>
                        <a:buNone/>
                        <a:tabLst/>
                        <a:defRPr/>
                      </a:pPr>
                      <a:r>
                        <a:rPr lang="tr-TR" sz="1400" b="0" baseline="0" dirty="0">
                          <a:solidFill>
                            <a:srgbClr val="0C0D0D"/>
                          </a:solidFill>
                        </a:rPr>
                        <a:t>(Kalite-Hedef Uygunsuzluğu)</a:t>
                      </a:r>
                      <a:endParaRPr lang="tr-TR" sz="1400" b="0" dirty="0">
                        <a:solidFill>
                          <a:srgbClr val="0C0D0D"/>
                        </a:solidFill>
                      </a:endParaRPr>
                    </a:p>
                  </a:txBody>
                  <a:tcPr>
                    <a:solidFill>
                      <a:schemeClr val="accent6">
                        <a:lumMod val="20000"/>
                        <a:lumOff val="80000"/>
                      </a:schemeClr>
                    </a:solidFill>
                  </a:tcPr>
                </a:tc>
                <a:tc>
                  <a:txBody>
                    <a:bodyPr/>
                    <a:lstStyle/>
                    <a:p>
                      <a:r>
                        <a:rPr lang="tr-TR" sz="1400" b="0" i="0" kern="1200" dirty="0">
                          <a:solidFill>
                            <a:srgbClr val="0C0D0D"/>
                          </a:solidFill>
                          <a:effectLst/>
                          <a:latin typeface="+mn-lt"/>
                          <a:ea typeface="+mn-ea"/>
                          <a:cs typeface="+mn-cs"/>
                        </a:rPr>
                        <a:t>Ulusal hakemli dergilerde yayımlanmış öğretim elemanı başına düşen yayın sayısı</a:t>
                      </a:r>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28055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Termin Tarihi</a:t>
                      </a:r>
                      <a:r>
                        <a:rPr lang="tr-TR" sz="1400" baseline="0" dirty="0">
                          <a:solidFill>
                            <a:srgbClr val="0C0D0D"/>
                          </a:solidFill>
                        </a:rPr>
                        <a:t> :</a:t>
                      </a:r>
                      <a:endParaRPr lang="tr-TR" sz="1400"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30.09.2024</a:t>
                      </a:r>
                    </a:p>
                  </a:txBody>
                  <a:tcPr>
                    <a:solidFill>
                      <a:schemeClr val="accent6">
                        <a:lumMod val="20000"/>
                        <a:lumOff val="80000"/>
                      </a:schemeClr>
                    </a:solidFill>
                  </a:tcPr>
                </a:tc>
                <a:extLst>
                  <a:ext uri="{0D108BD9-81ED-4DB2-BD59-A6C34878D82A}">
                    <a16:rowId xmlns:a16="http://schemas.microsoft.com/office/drawing/2014/main" val="3702495391"/>
                  </a:ext>
                </a:extLst>
              </a:tr>
              <a:tr h="28055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Yapılan Geçici</a:t>
                      </a:r>
                      <a:r>
                        <a:rPr lang="tr-TR" sz="1400" baseline="0" dirty="0">
                          <a:solidFill>
                            <a:srgbClr val="0C0D0D"/>
                          </a:solidFill>
                        </a:rPr>
                        <a:t> Faaliyet :</a:t>
                      </a:r>
                      <a:endParaRPr lang="tr-TR" sz="1400"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112219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Yapılan Kalıcı</a:t>
                      </a:r>
                      <a:r>
                        <a:rPr lang="tr-TR" sz="1400" baseline="0" dirty="0">
                          <a:solidFill>
                            <a:srgbClr val="0C0D0D"/>
                          </a:solidFill>
                        </a:rPr>
                        <a:t> Faaliyet :</a:t>
                      </a:r>
                      <a:endParaRPr lang="tr-TR" sz="1400"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Öğretim elemanı ihtiyacı rektörlüğü iletildi. Ayrıca sosyal medya üzerinden, Psikoloji alanındaki kişilerin olduğu mail ve mesaj listelerinde duyurular yapılmış ve yapılmaktadır.</a:t>
                      </a:r>
                    </a:p>
                    <a:p>
                      <a:r>
                        <a:rPr lang="tr-TR" sz="1400" dirty="0">
                          <a:solidFill>
                            <a:srgbClr val="0C0D0D"/>
                          </a:solidFill>
                        </a:rPr>
                        <a:t>				</a:t>
                      </a: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696065E7-A147-0BCA-EE93-9AF853C81DBE}"/>
              </a:ext>
            </a:extLst>
          </p:cNvPr>
          <p:cNvGraphicFramePr>
            <a:graphicFrameLocks noGrp="1"/>
          </p:cNvGraphicFramePr>
          <p:nvPr>
            <p:extLst>
              <p:ext uri="{D42A27DB-BD31-4B8C-83A1-F6EECF244321}">
                <p14:modId xmlns:p14="http://schemas.microsoft.com/office/powerpoint/2010/main" val="1335890133"/>
              </p:ext>
            </p:extLst>
          </p:nvPr>
        </p:nvGraphicFramePr>
        <p:xfrm>
          <a:off x="470387" y="3900672"/>
          <a:ext cx="8203223" cy="2480673"/>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80021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Bulgu (DF</a:t>
                      </a:r>
                      <a:r>
                        <a:rPr lang="tr-TR" sz="1400" baseline="0" dirty="0">
                          <a:solidFill>
                            <a:srgbClr val="0C0D0D"/>
                          </a:solidFill>
                        </a:rPr>
                        <a:t>) </a:t>
                      </a:r>
                      <a:r>
                        <a:rPr lang="tr-TR" sz="1400" dirty="0">
                          <a:solidFill>
                            <a:srgbClr val="0C0D0D"/>
                          </a:solidFill>
                        </a:rPr>
                        <a:t>Tanımı </a:t>
                      </a:r>
                      <a:r>
                        <a:rPr lang="tr-TR" sz="1400" baseline="0" dirty="0">
                          <a:solidFill>
                            <a:srgbClr val="0C0D0D"/>
                          </a:solidFill>
                        </a:rPr>
                        <a:t>:</a:t>
                      </a:r>
                    </a:p>
                    <a:p>
                      <a:pPr marL="0" marR="0" lvl="0" indent="0" algn="l" defTabSz="457207" rtl="0" eaLnBrk="1" fontAlgn="auto" latinLnBrk="0" hangingPunct="1">
                        <a:lnSpc>
                          <a:spcPct val="100000"/>
                        </a:lnSpc>
                        <a:spcBef>
                          <a:spcPts val="0"/>
                        </a:spcBef>
                        <a:spcAft>
                          <a:spcPts val="0"/>
                        </a:spcAft>
                        <a:buClrTx/>
                        <a:buSzTx/>
                        <a:buFontTx/>
                        <a:buNone/>
                        <a:tabLst/>
                        <a:defRPr/>
                      </a:pPr>
                      <a:r>
                        <a:rPr lang="tr-TR" sz="1400" b="0" baseline="0" dirty="0">
                          <a:solidFill>
                            <a:srgbClr val="0C0D0D"/>
                          </a:solidFill>
                        </a:rPr>
                        <a:t>(Kalite-Hedef Uygunsuzluğu)</a:t>
                      </a:r>
                      <a:endParaRPr lang="tr-TR" sz="1400" b="0"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Öğretim elemanı başına düşen SCI, SSCI ve AHCI endeksli dergilerde ortalama yayın sayısı</a:t>
                      </a:r>
                      <a:r>
                        <a:rPr lang="tr-TR" sz="1400" dirty="0">
                          <a:solidFill>
                            <a:srgbClr val="0C0D0D"/>
                          </a:solidFill>
                        </a:rPr>
                        <a:t>					</a:t>
                      </a:r>
                    </a:p>
                  </a:txBody>
                  <a:tcPr>
                    <a:solidFill>
                      <a:schemeClr val="accent6">
                        <a:lumMod val="20000"/>
                        <a:lumOff val="80000"/>
                      </a:schemeClr>
                    </a:solidFill>
                  </a:tcPr>
                </a:tc>
                <a:extLst>
                  <a:ext uri="{0D108BD9-81ED-4DB2-BD59-A6C34878D82A}">
                    <a16:rowId xmlns:a16="http://schemas.microsoft.com/office/drawing/2014/main" val="2463863686"/>
                  </a:ext>
                </a:extLst>
              </a:tr>
              <a:tr h="3200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Termin Tarihi</a:t>
                      </a:r>
                      <a:r>
                        <a:rPr lang="tr-TR" sz="1400" baseline="0" dirty="0">
                          <a:solidFill>
                            <a:srgbClr val="0C0D0D"/>
                          </a:solidFill>
                        </a:rPr>
                        <a:t> :</a:t>
                      </a:r>
                      <a:endParaRPr lang="tr-TR" sz="1400"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30.09.2024</a:t>
                      </a:r>
                    </a:p>
                  </a:txBody>
                  <a:tcPr>
                    <a:solidFill>
                      <a:schemeClr val="accent6">
                        <a:lumMod val="20000"/>
                        <a:lumOff val="80000"/>
                      </a:schemeClr>
                    </a:solidFill>
                  </a:tcPr>
                </a:tc>
                <a:extLst>
                  <a:ext uri="{0D108BD9-81ED-4DB2-BD59-A6C34878D82A}">
                    <a16:rowId xmlns:a16="http://schemas.microsoft.com/office/drawing/2014/main" val="3702495391"/>
                  </a:ext>
                </a:extLst>
              </a:tr>
              <a:tr h="32008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Yapılan Geçici</a:t>
                      </a:r>
                      <a:r>
                        <a:rPr lang="tr-TR" sz="1400" baseline="0" dirty="0">
                          <a:solidFill>
                            <a:srgbClr val="0C0D0D"/>
                          </a:solidFill>
                        </a:rPr>
                        <a:t> Faaliyet :</a:t>
                      </a:r>
                      <a:endParaRPr lang="tr-TR" sz="1400"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571400847"/>
                  </a:ext>
                </a:extLst>
              </a:tr>
              <a:tr h="104028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Yapılan Kalıcı</a:t>
                      </a:r>
                      <a:r>
                        <a:rPr lang="tr-TR" sz="1400" baseline="0" dirty="0">
                          <a:solidFill>
                            <a:srgbClr val="0C0D0D"/>
                          </a:solidFill>
                        </a:rPr>
                        <a:t> Faaliyet :</a:t>
                      </a:r>
                      <a:endParaRPr lang="tr-TR" sz="1400"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Öğretim elemanı ihtiyacı rektörlüğü iletildi. Ayrıca sosyal medya üzerinden, Psikoloji alanındaki kişilerin olduğu mail ve mesaj listelerinde duyurular yapılmış ve yapılmaktadır.</a:t>
                      </a: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96013" y="910043"/>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4" name="Resim 3" descr="metin, ekran görüntüsü, yazı tipi, renklilik içeren bir resim&#10;&#10;Açıklama otomatik olarak oluşturuldu">
            <a:extLst>
              <a:ext uri="{FF2B5EF4-FFF2-40B4-BE49-F238E27FC236}">
                <a16:creationId xmlns:a16="http://schemas.microsoft.com/office/drawing/2014/main" id="{883295A7-1865-5B2D-F8B4-BA4FBCB148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76" y="2657255"/>
            <a:ext cx="9005847" cy="2624864"/>
          </a:xfrm>
          <a:prstGeom prst="rect">
            <a:avLst/>
          </a:prstGeom>
        </p:spPr>
      </p:pic>
    </p:spTree>
    <p:extLst>
      <p:ext uri="{BB962C8B-B14F-4D97-AF65-F5344CB8AC3E}">
        <p14:creationId xmlns:p14="http://schemas.microsoft.com/office/powerpoint/2010/main" val="1346354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C7FD1E3-CF6C-418F-9B78-70E0AF414015}"/>
              </a:ext>
            </a:extLst>
          </p:cNvPr>
          <p:cNvSpPr txBox="1"/>
          <p:nvPr/>
        </p:nvSpPr>
        <p:spPr>
          <a:xfrm>
            <a:off x="111760" y="1473200"/>
            <a:ext cx="8818880" cy="49040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Font typeface="Arial"/>
              <a:buChar char="•"/>
            </a:pPr>
            <a:r>
              <a:rPr lang="en-US" sz="1500" dirty="0" err="1">
                <a:solidFill>
                  <a:srgbClr val="0F2303"/>
                </a:solidFill>
                <a:cs typeface="Calibri"/>
              </a:rPr>
              <a:t>Psikoloji</a:t>
            </a:r>
            <a:r>
              <a:rPr lang="en-US" sz="1500" dirty="0">
                <a:solidFill>
                  <a:srgbClr val="0F2303"/>
                </a:solidFill>
                <a:cs typeface="Calibri"/>
              </a:rPr>
              <a:t> </a:t>
            </a:r>
            <a:r>
              <a:rPr lang="en-US" sz="1500" dirty="0" err="1">
                <a:solidFill>
                  <a:srgbClr val="0F2303"/>
                </a:solidFill>
                <a:cs typeface="Calibri"/>
              </a:rPr>
              <a:t>biliminin</a:t>
            </a:r>
            <a:r>
              <a:rPr lang="en-US" sz="1500" dirty="0">
                <a:solidFill>
                  <a:srgbClr val="0F2303"/>
                </a:solidFill>
                <a:cs typeface="Calibri"/>
              </a:rPr>
              <a:t> </a:t>
            </a:r>
            <a:r>
              <a:rPr lang="en-US" sz="1500" dirty="0" err="1">
                <a:solidFill>
                  <a:srgbClr val="0F2303"/>
                </a:solidFill>
                <a:cs typeface="Calibri"/>
              </a:rPr>
              <a:t>konusunun</a:t>
            </a:r>
            <a:r>
              <a:rPr lang="en-US" sz="1500" dirty="0">
                <a:solidFill>
                  <a:srgbClr val="0F2303"/>
                </a:solidFill>
                <a:cs typeface="Calibri"/>
              </a:rPr>
              <a:t> </a:t>
            </a:r>
            <a:r>
              <a:rPr lang="en-US" sz="1500" dirty="0" err="1">
                <a:solidFill>
                  <a:srgbClr val="0F2303"/>
                </a:solidFill>
                <a:cs typeface="Calibri"/>
              </a:rPr>
              <a:t>en</a:t>
            </a:r>
            <a:r>
              <a:rPr lang="en-US" sz="1500" dirty="0">
                <a:solidFill>
                  <a:srgbClr val="0F2303"/>
                </a:solidFill>
                <a:cs typeface="Calibri"/>
              </a:rPr>
              <a:t> </a:t>
            </a:r>
            <a:r>
              <a:rPr lang="en-US" sz="1500" dirty="0" err="1">
                <a:solidFill>
                  <a:srgbClr val="0F2303"/>
                </a:solidFill>
                <a:cs typeface="Calibri"/>
              </a:rPr>
              <a:t>temelde</a:t>
            </a:r>
            <a:r>
              <a:rPr lang="en-US" sz="1500" dirty="0">
                <a:solidFill>
                  <a:srgbClr val="0F2303"/>
                </a:solidFill>
                <a:cs typeface="Calibri"/>
              </a:rPr>
              <a:t> </a:t>
            </a:r>
            <a:r>
              <a:rPr lang="en-US" sz="1500" dirty="0" err="1">
                <a:solidFill>
                  <a:srgbClr val="0F2303"/>
                </a:solidFill>
                <a:cs typeface="Calibri"/>
              </a:rPr>
              <a:t>insan</a:t>
            </a:r>
            <a:r>
              <a:rPr lang="en-US" sz="1500" dirty="0">
                <a:solidFill>
                  <a:srgbClr val="0F2303"/>
                </a:solidFill>
                <a:cs typeface="Calibri"/>
              </a:rPr>
              <a:t> </a:t>
            </a:r>
            <a:r>
              <a:rPr lang="en-US" sz="1500" dirty="0" err="1">
                <a:solidFill>
                  <a:srgbClr val="0F2303"/>
                </a:solidFill>
                <a:cs typeface="Calibri"/>
              </a:rPr>
              <a:t>olması</a:t>
            </a:r>
            <a:r>
              <a:rPr lang="en-US" sz="1500" dirty="0">
                <a:solidFill>
                  <a:srgbClr val="0F2303"/>
                </a:solidFill>
                <a:cs typeface="Calibri"/>
              </a:rPr>
              <a:t> </a:t>
            </a:r>
            <a:r>
              <a:rPr lang="en-US" sz="1500" dirty="0" err="1">
                <a:solidFill>
                  <a:srgbClr val="0F2303"/>
                </a:solidFill>
                <a:cs typeface="Calibri"/>
              </a:rPr>
              <a:t>sebebiyle</a:t>
            </a:r>
            <a:r>
              <a:rPr lang="en-US" sz="1500" dirty="0">
                <a:solidFill>
                  <a:srgbClr val="0F2303"/>
                </a:solidFill>
                <a:cs typeface="Calibri"/>
              </a:rPr>
              <a:t> </a:t>
            </a:r>
            <a:r>
              <a:rPr lang="en-US" sz="1500" dirty="0" err="1">
                <a:solidFill>
                  <a:srgbClr val="0F2303"/>
                </a:solidFill>
                <a:cs typeface="Calibri"/>
              </a:rPr>
              <a:t>derslerin</a:t>
            </a:r>
            <a:r>
              <a:rPr lang="en-US" sz="1500" dirty="0">
                <a:solidFill>
                  <a:srgbClr val="0F2303"/>
                </a:solidFill>
                <a:cs typeface="Calibri"/>
              </a:rPr>
              <a:t> </a:t>
            </a:r>
            <a:r>
              <a:rPr lang="en-US" sz="1500" dirty="0" err="1">
                <a:solidFill>
                  <a:srgbClr val="0F2303"/>
                </a:solidFill>
                <a:cs typeface="Calibri"/>
              </a:rPr>
              <a:t>etkileşimli</a:t>
            </a:r>
            <a:r>
              <a:rPr lang="en-US" sz="1500" dirty="0">
                <a:solidFill>
                  <a:srgbClr val="0F2303"/>
                </a:solidFill>
                <a:cs typeface="Calibri"/>
              </a:rPr>
              <a:t> </a:t>
            </a:r>
            <a:r>
              <a:rPr lang="en-US" sz="1500" dirty="0" err="1">
                <a:solidFill>
                  <a:srgbClr val="0F2303"/>
                </a:solidFill>
                <a:cs typeface="Calibri"/>
              </a:rPr>
              <a:t>şekilde</a:t>
            </a:r>
            <a:r>
              <a:rPr lang="en-US" sz="1500" dirty="0">
                <a:solidFill>
                  <a:srgbClr val="0F2303"/>
                </a:solidFill>
                <a:cs typeface="Calibri"/>
              </a:rPr>
              <a:t> </a:t>
            </a:r>
            <a:r>
              <a:rPr lang="en-US" sz="1500" dirty="0" err="1">
                <a:solidFill>
                  <a:srgbClr val="0F2303"/>
                </a:solidFill>
                <a:cs typeface="Calibri"/>
              </a:rPr>
              <a:t>yürütülmesi</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öğrencilerin</a:t>
            </a:r>
            <a:r>
              <a:rPr lang="en-US" sz="1500" dirty="0">
                <a:solidFill>
                  <a:srgbClr val="0F2303"/>
                </a:solidFill>
                <a:cs typeface="Calibri"/>
              </a:rPr>
              <a:t> </a:t>
            </a:r>
            <a:r>
              <a:rPr lang="en-US" sz="1500" dirty="0" err="1">
                <a:solidFill>
                  <a:srgbClr val="0F2303"/>
                </a:solidFill>
                <a:cs typeface="Calibri"/>
              </a:rPr>
              <a:t>kendilerine</a:t>
            </a:r>
            <a:r>
              <a:rPr lang="en-US" sz="1500" dirty="0">
                <a:solidFill>
                  <a:srgbClr val="0F2303"/>
                </a:solidFill>
                <a:cs typeface="Calibri"/>
              </a:rPr>
              <a:t> </a:t>
            </a:r>
            <a:r>
              <a:rPr lang="en-US" sz="1500" dirty="0" err="1">
                <a:solidFill>
                  <a:srgbClr val="0F2303"/>
                </a:solidFill>
                <a:cs typeface="Calibri"/>
              </a:rPr>
              <a:t>olan</a:t>
            </a:r>
            <a:r>
              <a:rPr lang="en-US" sz="1500" dirty="0">
                <a:solidFill>
                  <a:srgbClr val="0F2303"/>
                </a:solidFill>
                <a:cs typeface="Calibri"/>
              </a:rPr>
              <a:t> </a:t>
            </a:r>
            <a:r>
              <a:rPr lang="en-US" sz="1500" dirty="0" err="1">
                <a:solidFill>
                  <a:srgbClr val="0F2303"/>
                </a:solidFill>
                <a:cs typeface="Calibri"/>
              </a:rPr>
              <a:t>meraklarını</a:t>
            </a:r>
            <a:r>
              <a:rPr lang="en-US" sz="1500" dirty="0">
                <a:solidFill>
                  <a:srgbClr val="0F2303"/>
                </a:solidFill>
                <a:cs typeface="Calibri"/>
              </a:rPr>
              <a:t> </a:t>
            </a:r>
            <a:r>
              <a:rPr lang="en-US" sz="1500" dirty="0" err="1">
                <a:solidFill>
                  <a:srgbClr val="0F2303"/>
                </a:solidFill>
                <a:cs typeface="Calibri"/>
              </a:rPr>
              <a:t>arttırmaya</a:t>
            </a:r>
            <a:r>
              <a:rPr lang="en-US" sz="1500" dirty="0">
                <a:solidFill>
                  <a:srgbClr val="0F2303"/>
                </a:solidFill>
                <a:cs typeface="Calibri"/>
              </a:rPr>
              <a:t> </a:t>
            </a:r>
            <a:r>
              <a:rPr lang="en-US" sz="1500" dirty="0" err="1">
                <a:solidFill>
                  <a:srgbClr val="0F2303"/>
                </a:solidFill>
                <a:cs typeface="Calibri"/>
              </a:rPr>
              <a:t>yönelik</a:t>
            </a:r>
            <a:r>
              <a:rPr lang="en-US" sz="1500" dirty="0">
                <a:solidFill>
                  <a:srgbClr val="0F2303"/>
                </a:solidFill>
                <a:cs typeface="Calibri"/>
              </a:rPr>
              <a:t> </a:t>
            </a:r>
            <a:r>
              <a:rPr lang="en-US" sz="1500" dirty="0" err="1">
                <a:solidFill>
                  <a:srgbClr val="0F2303"/>
                </a:solidFill>
                <a:cs typeface="Calibri"/>
              </a:rPr>
              <a:t>ders</a:t>
            </a:r>
            <a:r>
              <a:rPr lang="en-US" sz="1500" dirty="0">
                <a:solidFill>
                  <a:srgbClr val="0F2303"/>
                </a:solidFill>
                <a:cs typeface="Calibri"/>
              </a:rPr>
              <a:t> </a:t>
            </a:r>
            <a:r>
              <a:rPr lang="en-US" sz="1500" dirty="0" err="1">
                <a:solidFill>
                  <a:srgbClr val="0F2303"/>
                </a:solidFill>
                <a:cs typeface="Calibri"/>
              </a:rPr>
              <a:t>içerik</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işleyişinin</a:t>
            </a:r>
            <a:r>
              <a:rPr lang="en-US" sz="1500" dirty="0">
                <a:solidFill>
                  <a:srgbClr val="0F2303"/>
                </a:solidFill>
                <a:cs typeface="Calibri"/>
              </a:rPr>
              <a:t> </a:t>
            </a:r>
            <a:r>
              <a:rPr lang="en-US" sz="1500" dirty="0" err="1">
                <a:solidFill>
                  <a:srgbClr val="0F2303"/>
                </a:solidFill>
                <a:cs typeface="Calibri"/>
              </a:rPr>
              <a:t>belirlenmesi</a:t>
            </a:r>
            <a:r>
              <a:rPr lang="en-US" sz="1500" dirty="0">
                <a:solidFill>
                  <a:srgbClr val="0F2303"/>
                </a:solidFill>
                <a:cs typeface="Calibri"/>
              </a:rPr>
              <a:t>.</a:t>
            </a:r>
            <a:endParaRPr lang="en-US" sz="1500" dirty="0">
              <a:cs typeface="Calibri" panose="020F0502020204030204"/>
            </a:endParaRPr>
          </a:p>
          <a:p>
            <a:pPr marL="342900" indent="-342900">
              <a:lnSpc>
                <a:spcPct val="150000"/>
              </a:lnSpc>
              <a:buFont typeface="Arial"/>
              <a:buChar char="•"/>
            </a:pPr>
            <a:r>
              <a:rPr lang="en-US" sz="1500" dirty="0" err="1">
                <a:solidFill>
                  <a:srgbClr val="0F2303"/>
                </a:solidFill>
                <a:cs typeface="Calibri"/>
              </a:rPr>
              <a:t>Öğrencileri</a:t>
            </a:r>
            <a:r>
              <a:rPr lang="en-US" sz="1500" dirty="0">
                <a:solidFill>
                  <a:srgbClr val="0F2303"/>
                </a:solidFill>
                <a:cs typeface="Calibri"/>
              </a:rPr>
              <a:t> </a:t>
            </a:r>
            <a:r>
              <a:rPr lang="en-US" sz="1500" dirty="0" err="1">
                <a:solidFill>
                  <a:srgbClr val="0F2303"/>
                </a:solidFill>
                <a:cs typeface="Calibri"/>
              </a:rPr>
              <a:t>sınıf</a:t>
            </a:r>
            <a:r>
              <a:rPr lang="en-US" sz="1500" dirty="0">
                <a:solidFill>
                  <a:srgbClr val="0F2303"/>
                </a:solidFill>
                <a:cs typeface="Calibri"/>
              </a:rPr>
              <a:t> </a:t>
            </a:r>
            <a:r>
              <a:rPr lang="en-US" sz="1500" dirty="0" err="1">
                <a:solidFill>
                  <a:srgbClr val="0F2303"/>
                </a:solidFill>
                <a:cs typeface="Calibri"/>
              </a:rPr>
              <a:t>içi</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sınıf</a:t>
            </a:r>
            <a:r>
              <a:rPr lang="en-US" sz="1500" dirty="0">
                <a:solidFill>
                  <a:srgbClr val="0F2303"/>
                </a:solidFill>
                <a:cs typeface="Calibri"/>
              </a:rPr>
              <a:t> </a:t>
            </a:r>
            <a:r>
              <a:rPr lang="en-US" sz="1500" dirty="0" err="1">
                <a:solidFill>
                  <a:srgbClr val="0F2303"/>
                </a:solidFill>
                <a:cs typeface="Calibri"/>
              </a:rPr>
              <a:t>dışı</a:t>
            </a:r>
            <a:r>
              <a:rPr lang="en-US" sz="1500" dirty="0">
                <a:solidFill>
                  <a:srgbClr val="0F2303"/>
                </a:solidFill>
                <a:cs typeface="Calibri"/>
              </a:rPr>
              <a:t> </a:t>
            </a:r>
            <a:r>
              <a:rPr lang="en-US" sz="1500" dirty="0" err="1">
                <a:solidFill>
                  <a:srgbClr val="0F2303"/>
                </a:solidFill>
                <a:cs typeface="Calibri"/>
              </a:rPr>
              <a:t>aktivitilerle</a:t>
            </a:r>
            <a:r>
              <a:rPr lang="en-US" sz="1500" dirty="0">
                <a:solidFill>
                  <a:srgbClr val="0F2303"/>
                </a:solidFill>
                <a:cs typeface="Calibri"/>
              </a:rPr>
              <a:t> </a:t>
            </a:r>
            <a:r>
              <a:rPr lang="en-US" sz="1500" dirty="0" err="1">
                <a:solidFill>
                  <a:srgbClr val="0F2303"/>
                </a:solidFill>
                <a:cs typeface="Calibri"/>
              </a:rPr>
              <a:t>öğrenme</a:t>
            </a:r>
            <a:r>
              <a:rPr lang="en-US" sz="1500" dirty="0">
                <a:solidFill>
                  <a:srgbClr val="0F2303"/>
                </a:solidFill>
                <a:cs typeface="Calibri"/>
              </a:rPr>
              <a:t> </a:t>
            </a:r>
            <a:r>
              <a:rPr lang="en-US" sz="1500" dirty="0" err="1">
                <a:solidFill>
                  <a:srgbClr val="0F2303"/>
                </a:solidFill>
                <a:cs typeface="Calibri"/>
              </a:rPr>
              <a:t>sürecine</a:t>
            </a:r>
            <a:r>
              <a:rPr lang="en-US" sz="1500" dirty="0">
                <a:solidFill>
                  <a:srgbClr val="0F2303"/>
                </a:solidFill>
                <a:cs typeface="Calibri"/>
              </a:rPr>
              <a:t> </a:t>
            </a:r>
            <a:r>
              <a:rPr lang="en-US" sz="1500" dirty="0" err="1">
                <a:solidFill>
                  <a:srgbClr val="0F2303"/>
                </a:solidFill>
                <a:cs typeface="Calibri"/>
              </a:rPr>
              <a:t>dahil</a:t>
            </a:r>
            <a:r>
              <a:rPr lang="en-US" sz="1500" dirty="0">
                <a:solidFill>
                  <a:srgbClr val="0F2303"/>
                </a:solidFill>
                <a:cs typeface="Calibri"/>
              </a:rPr>
              <a:t> </a:t>
            </a:r>
            <a:r>
              <a:rPr lang="en-US" sz="1500" dirty="0" err="1">
                <a:solidFill>
                  <a:srgbClr val="0F2303"/>
                </a:solidFill>
                <a:cs typeface="Calibri"/>
              </a:rPr>
              <a:t>etmeyi</a:t>
            </a:r>
            <a:r>
              <a:rPr lang="en-US" sz="1500" dirty="0">
                <a:solidFill>
                  <a:srgbClr val="0F2303"/>
                </a:solidFill>
                <a:cs typeface="Calibri"/>
              </a:rPr>
              <a:t> </a:t>
            </a:r>
            <a:r>
              <a:rPr lang="en-US" sz="1500" dirty="0" err="1">
                <a:solidFill>
                  <a:srgbClr val="0F2303"/>
                </a:solidFill>
                <a:cs typeface="Calibri"/>
              </a:rPr>
              <a:t>amaçlayan</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iletişime</a:t>
            </a:r>
            <a:r>
              <a:rPr lang="en-US" sz="1500" dirty="0">
                <a:solidFill>
                  <a:srgbClr val="0F2303"/>
                </a:solidFill>
                <a:cs typeface="Calibri"/>
              </a:rPr>
              <a:t> </a:t>
            </a:r>
            <a:r>
              <a:rPr lang="en-US" sz="1500" dirty="0" err="1">
                <a:solidFill>
                  <a:srgbClr val="0F2303"/>
                </a:solidFill>
                <a:cs typeface="Calibri"/>
              </a:rPr>
              <a:t>açık</a:t>
            </a:r>
            <a:r>
              <a:rPr lang="en-US" sz="1500" dirty="0">
                <a:solidFill>
                  <a:srgbClr val="0F2303"/>
                </a:solidFill>
                <a:cs typeface="Calibri"/>
              </a:rPr>
              <a:t> </a:t>
            </a:r>
            <a:r>
              <a:rPr lang="en-US" sz="1500" dirty="0" err="1">
                <a:solidFill>
                  <a:srgbClr val="0F2303"/>
                </a:solidFill>
                <a:cs typeface="Calibri"/>
              </a:rPr>
              <a:t>bir</a:t>
            </a:r>
            <a:r>
              <a:rPr lang="en-US" sz="1500" dirty="0">
                <a:solidFill>
                  <a:srgbClr val="0F2303"/>
                </a:solidFill>
                <a:cs typeface="Calibri"/>
              </a:rPr>
              <a:t> </a:t>
            </a:r>
            <a:r>
              <a:rPr lang="en-US" sz="1500" dirty="0" err="1">
                <a:solidFill>
                  <a:srgbClr val="0F2303"/>
                </a:solidFill>
                <a:cs typeface="Calibri"/>
              </a:rPr>
              <a:t>tutumun</a:t>
            </a:r>
            <a:r>
              <a:rPr lang="en-US" sz="1500" dirty="0">
                <a:solidFill>
                  <a:srgbClr val="0F2303"/>
                </a:solidFill>
                <a:cs typeface="Calibri"/>
              </a:rPr>
              <a:t> </a:t>
            </a:r>
            <a:r>
              <a:rPr lang="en-US" sz="1500" dirty="0" err="1">
                <a:solidFill>
                  <a:srgbClr val="0F2303"/>
                </a:solidFill>
                <a:cs typeface="Calibri"/>
              </a:rPr>
              <a:t>benimsenmesi</a:t>
            </a:r>
            <a:endParaRPr lang="en-US" sz="1500" dirty="0">
              <a:solidFill>
                <a:srgbClr val="0F2303"/>
              </a:solidFill>
              <a:cs typeface="Calibri"/>
            </a:endParaRPr>
          </a:p>
          <a:p>
            <a:pPr marL="342900" indent="-342900">
              <a:lnSpc>
                <a:spcPct val="150000"/>
              </a:lnSpc>
              <a:buFont typeface="Arial"/>
              <a:buChar char="•"/>
            </a:pPr>
            <a:r>
              <a:rPr lang="en-US" sz="1500" dirty="0" err="1">
                <a:solidFill>
                  <a:srgbClr val="0F2303"/>
                </a:solidFill>
                <a:cs typeface="Calibri"/>
              </a:rPr>
              <a:t>Öğrencilerin</a:t>
            </a:r>
            <a:r>
              <a:rPr lang="en-US" sz="1500" dirty="0">
                <a:solidFill>
                  <a:srgbClr val="0F2303"/>
                </a:solidFill>
                <a:cs typeface="Calibri"/>
              </a:rPr>
              <a:t> </a:t>
            </a:r>
            <a:r>
              <a:rPr lang="en-US" sz="1500" dirty="0" err="1">
                <a:solidFill>
                  <a:srgbClr val="0F2303"/>
                </a:solidFill>
                <a:cs typeface="Calibri"/>
              </a:rPr>
              <a:t>memnuniyetini</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psikolojik</a:t>
            </a:r>
            <a:r>
              <a:rPr lang="en-US" sz="1500" dirty="0">
                <a:solidFill>
                  <a:srgbClr val="0F2303"/>
                </a:solidFill>
                <a:cs typeface="Calibri"/>
              </a:rPr>
              <a:t> iyi </a:t>
            </a:r>
            <a:r>
              <a:rPr lang="en-US" sz="1500" dirty="0" err="1">
                <a:solidFill>
                  <a:srgbClr val="0F2303"/>
                </a:solidFill>
                <a:cs typeface="Calibri"/>
              </a:rPr>
              <a:t>oluşlarını</a:t>
            </a:r>
            <a:r>
              <a:rPr lang="en-US" sz="1500" dirty="0">
                <a:solidFill>
                  <a:srgbClr val="0F2303"/>
                </a:solidFill>
                <a:cs typeface="Calibri"/>
              </a:rPr>
              <a:t> </a:t>
            </a:r>
            <a:r>
              <a:rPr lang="en-US" sz="1500" dirty="0" err="1">
                <a:solidFill>
                  <a:srgbClr val="0F2303"/>
                </a:solidFill>
                <a:cs typeface="Calibri"/>
              </a:rPr>
              <a:t>önemseyen</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sorularına</a:t>
            </a:r>
            <a:r>
              <a:rPr lang="en-US" sz="1500" dirty="0">
                <a:solidFill>
                  <a:srgbClr val="0F2303"/>
                </a:solidFill>
                <a:cs typeface="Calibri"/>
              </a:rPr>
              <a:t> </a:t>
            </a:r>
            <a:r>
              <a:rPr lang="en-US" sz="1500" dirty="0" err="1">
                <a:solidFill>
                  <a:srgbClr val="0F2303"/>
                </a:solidFill>
                <a:cs typeface="Calibri"/>
              </a:rPr>
              <a:t>cevap</a:t>
            </a:r>
            <a:r>
              <a:rPr lang="en-US" sz="1500" dirty="0">
                <a:solidFill>
                  <a:srgbClr val="0F2303"/>
                </a:solidFill>
                <a:cs typeface="Calibri"/>
              </a:rPr>
              <a:t> </a:t>
            </a:r>
            <a:r>
              <a:rPr lang="en-US" sz="1500" dirty="0" err="1">
                <a:solidFill>
                  <a:srgbClr val="0F2303"/>
                </a:solidFill>
                <a:cs typeface="Calibri"/>
              </a:rPr>
              <a:t>veren</a:t>
            </a:r>
            <a:r>
              <a:rPr lang="en-US" sz="1500" dirty="0">
                <a:solidFill>
                  <a:srgbClr val="0F2303"/>
                </a:solidFill>
                <a:cs typeface="Calibri"/>
              </a:rPr>
              <a:t> </a:t>
            </a:r>
            <a:r>
              <a:rPr lang="en-US" sz="1500" dirty="0" err="1">
                <a:solidFill>
                  <a:srgbClr val="0F2303"/>
                </a:solidFill>
                <a:cs typeface="Calibri"/>
              </a:rPr>
              <a:t>öğrenci</a:t>
            </a:r>
            <a:r>
              <a:rPr lang="en-US" sz="1500" dirty="0">
                <a:solidFill>
                  <a:srgbClr val="0F2303"/>
                </a:solidFill>
                <a:cs typeface="Calibri"/>
              </a:rPr>
              <a:t> </a:t>
            </a:r>
            <a:r>
              <a:rPr lang="en-US" sz="1500" dirty="0" err="1">
                <a:solidFill>
                  <a:srgbClr val="0F2303"/>
                </a:solidFill>
                <a:cs typeface="Calibri"/>
              </a:rPr>
              <a:t>odaklı</a:t>
            </a:r>
            <a:r>
              <a:rPr lang="en-US" sz="1500" dirty="0">
                <a:solidFill>
                  <a:srgbClr val="0F2303"/>
                </a:solidFill>
                <a:cs typeface="Calibri"/>
              </a:rPr>
              <a:t> </a:t>
            </a:r>
            <a:r>
              <a:rPr lang="en-US" sz="1500" dirty="0" err="1">
                <a:solidFill>
                  <a:srgbClr val="0F2303"/>
                </a:solidFill>
                <a:cs typeface="Calibri"/>
              </a:rPr>
              <a:t>yaklaşımın</a:t>
            </a:r>
            <a:r>
              <a:rPr lang="en-US" sz="1500" dirty="0">
                <a:solidFill>
                  <a:srgbClr val="0F2303"/>
                </a:solidFill>
                <a:cs typeface="Calibri"/>
              </a:rPr>
              <a:t> </a:t>
            </a:r>
            <a:r>
              <a:rPr lang="en-US" sz="1500" dirty="0" err="1">
                <a:solidFill>
                  <a:srgbClr val="0F2303"/>
                </a:solidFill>
                <a:cs typeface="Calibri"/>
              </a:rPr>
              <a:t>temel</a:t>
            </a:r>
            <a:r>
              <a:rPr lang="en-US" sz="1500" dirty="0">
                <a:solidFill>
                  <a:srgbClr val="0F2303"/>
                </a:solidFill>
                <a:cs typeface="Calibri"/>
              </a:rPr>
              <a:t> </a:t>
            </a:r>
            <a:r>
              <a:rPr lang="en-US" sz="1500" dirty="0" err="1">
                <a:solidFill>
                  <a:srgbClr val="0F2303"/>
                </a:solidFill>
                <a:cs typeface="Calibri"/>
              </a:rPr>
              <a:t>alınması</a:t>
            </a:r>
            <a:endParaRPr lang="en-US" sz="1500" dirty="0">
              <a:solidFill>
                <a:srgbClr val="0F2303"/>
              </a:solidFill>
              <a:cs typeface="Calibri"/>
            </a:endParaRPr>
          </a:p>
          <a:p>
            <a:pPr marL="342900" indent="-342900">
              <a:lnSpc>
                <a:spcPct val="150000"/>
              </a:lnSpc>
              <a:buFont typeface="Arial"/>
              <a:buChar char="•"/>
            </a:pPr>
            <a:r>
              <a:rPr lang="en-US" sz="1500" dirty="0">
                <a:solidFill>
                  <a:srgbClr val="0F2303"/>
                </a:solidFill>
                <a:cs typeface="Calibri"/>
              </a:rPr>
              <a:t>PSYC 204 </a:t>
            </a:r>
            <a:r>
              <a:rPr lang="en-US" sz="1500" dirty="0" err="1">
                <a:solidFill>
                  <a:srgbClr val="0F2303"/>
                </a:solidFill>
                <a:cs typeface="Calibri"/>
              </a:rPr>
              <a:t>Yaşam</a:t>
            </a:r>
            <a:r>
              <a:rPr lang="en-US" sz="1500" dirty="0">
                <a:solidFill>
                  <a:srgbClr val="0F2303"/>
                </a:solidFill>
                <a:cs typeface="Calibri"/>
              </a:rPr>
              <a:t> Boyu </a:t>
            </a:r>
            <a:r>
              <a:rPr lang="en-US" sz="1500" dirty="0" err="1">
                <a:solidFill>
                  <a:srgbClr val="0F2303"/>
                </a:solidFill>
                <a:cs typeface="Calibri"/>
              </a:rPr>
              <a:t>Gelişim</a:t>
            </a:r>
            <a:r>
              <a:rPr lang="en-US" sz="1500" dirty="0">
                <a:solidFill>
                  <a:srgbClr val="0F2303"/>
                </a:solidFill>
                <a:cs typeface="Calibri"/>
              </a:rPr>
              <a:t> </a:t>
            </a:r>
            <a:r>
              <a:rPr lang="en-US" sz="1500" dirty="0" err="1">
                <a:solidFill>
                  <a:srgbClr val="0F2303"/>
                </a:solidFill>
                <a:cs typeface="Calibri"/>
              </a:rPr>
              <a:t>dersi</a:t>
            </a:r>
            <a:r>
              <a:rPr lang="en-US" sz="1500" dirty="0">
                <a:solidFill>
                  <a:srgbClr val="0F2303"/>
                </a:solidFill>
                <a:cs typeface="Calibri"/>
              </a:rPr>
              <a:t> </a:t>
            </a:r>
            <a:r>
              <a:rPr lang="en-US" sz="1500" dirty="0" err="1">
                <a:solidFill>
                  <a:srgbClr val="0F2303"/>
                </a:solidFill>
                <a:cs typeface="Calibri"/>
              </a:rPr>
              <a:t>kapsamında</a:t>
            </a:r>
            <a:r>
              <a:rPr lang="en-US" sz="1500" dirty="0">
                <a:solidFill>
                  <a:srgbClr val="0F2303"/>
                </a:solidFill>
                <a:cs typeface="Calibri"/>
              </a:rPr>
              <a:t> </a:t>
            </a:r>
            <a:r>
              <a:rPr lang="en-US" sz="1500" dirty="0" err="1">
                <a:solidFill>
                  <a:srgbClr val="0F2303"/>
                </a:solidFill>
                <a:cs typeface="Calibri"/>
              </a:rPr>
              <a:t>gelişimsel</a:t>
            </a:r>
            <a:r>
              <a:rPr lang="en-US" sz="1500" dirty="0">
                <a:solidFill>
                  <a:srgbClr val="0F2303"/>
                </a:solidFill>
                <a:cs typeface="Calibri"/>
              </a:rPr>
              <a:t> </a:t>
            </a:r>
            <a:r>
              <a:rPr lang="en-US" sz="1500" dirty="0" err="1">
                <a:solidFill>
                  <a:srgbClr val="0F2303"/>
                </a:solidFill>
                <a:cs typeface="Calibri"/>
              </a:rPr>
              <a:t>alanlarla</a:t>
            </a:r>
            <a:r>
              <a:rPr lang="en-US" sz="1500" dirty="0">
                <a:solidFill>
                  <a:srgbClr val="0F2303"/>
                </a:solidFill>
                <a:cs typeface="Calibri"/>
              </a:rPr>
              <a:t> </a:t>
            </a:r>
            <a:r>
              <a:rPr lang="en-US" sz="1500" dirty="0" err="1">
                <a:solidFill>
                  <a:srgbClr val="0F2303"/>
                </a:solidFill>
                <a:cs typeface="Calibri"/>
              </a:rPr>
              <a:t>ilgili</a:t>
            </a:r>
            <a:r>
              <a:rPr lang="en-US" sz="1500" dirty="0">
                <a:solidFill>
                  <a:srgbClr val="0F2303"/>
                </a:solidFill>
                <a:cs typeface="Calibri"/>
              </a:rPr>
              <a:t> </a:t>
            </a:r>
            <a:r>
              <a:rPr lang="en-US" sz="1500" dirty="0" err="1">
                <a:solidFill>
                  <a:srgbClr val="0F2303"/>
                </a:solidFill>
                <a:cs typeface="Calibri"/>
              </a:rPr>
              <a:t>farklı</a:t>
            </a:r>
            <a:r>
              <a:rPr lang="en-US" sz="1500" dirty="0">
                <a:solidFill>
                  <a:srgbClr val="0F2303"/>
                </a:solidFill>
                <a:cs typeface="Calibri"/>
              </a:rPr>
              <a:t> </a:t>
            </a:r>
            <a:r>
              <a:rPr lang="en-US" sz="1500" dirty="0" err="1">
                <a:solidFill>
                  <a:srgbClr val="0F2303"/>
                </a:solidFill>
                <a:cs typeface="Calibri"/>
              </a:rPr>
              <a:t>yaş</a:t>
            </a:r>
            <a:r>
              <a:rPr lang="en-US" sz="1500" dirty="0">
                <a:solidFill>
                  <a:srgbClr val="0F2303"/>
                </a:solidFill>
                <a:cs typeface="Calibri"/>
              </a:rPr>
              <a:t> </a:t>
            </a:r>
            <a:r>
              <a:rPr lang="en-US" sz="1500" dirty="0" err="1">
                <a:solidFill>
                  <a:srgbClr val="0F2303"/>
                </a:solidFill>
                <a:cs typeface="Calibri"/>
              </a:rPr>
              <a:t>gruplarından</a:t>
            </a:r>
            <a:r>
              <a:rPr lang="en-US" sz="1500" dirty="0">
                <a:solidFill>
                  <a:srgbClr val="0F2303"/>
                </a:solidFill>
                <a:cs typeface="Calibri"/>
              </a:rPr>
              <a:t> </a:t>
            </a:r>
            <a:r>
              <a:rPr lang="en-US" sz="1500" dirty="0" err="1">
                <a:solidFill>
                  <a:srgbClr val="0F2303"/>
                </a:solidFill>
                <a:cs typeface="Calibri"/>
              </a:rPr>
              <a:t>kişilerle</a:t>
            </a:r>
            <a:r>
              <a:rPr lang="en-US" sz="1500" dirty="0">
                <a:solidFill>
                  <a:srgbClr val="0F2303"/>
                </a:solidFill>
                <a:cs typeface="Calibri"/>
              </a:rPr>
              <a:t> </a:t>
            </a:r>
            <a:r>
              <a:rPr lang="en-US" sz="1500" dirty="0" err="1">
                <a:solidFill>
                  <a:srgbClr val="0F2303"/>
                </a:solidFill>
                <a:cs typeface="Calibri"/>
              </a:rPr>
              <a:t>görüşmeler</a:t>
            </a:r>
            <a:r>
              <a:rPr lang="en-US" sz="1500" dirty="0">
                <a:solidFill>
                  <a:srgbClr val="0F2303"/>
                </a:solidFill>
                <a:cs typeface="Calibri"/>
              </a:rPr>
              <a:t> </a:t>
            </a:r>
            <a:r>
              <a:rPr lang="en-US" sz="1500" dirty="0" err="1">
                <a:solidFill>
                  <a:srgbClr val="0F2303"/>
                </a:solidFill>
                <a:cs typeface="Calibri"/>
              </a:rPr>
              <a:t>yaparak</a:t>
            </a:r>
            <a:r>
              <a:rPr lang="en-US" sz="1500" dirty="0">
                <a:solidFill>
                  <a:srgbClr val="0F2303"/>
                </a:solidFill>
                <a:cs typeface="Calibri"/>
              </a:rPr>
              <a:t> </a:t>
            </a:r>
            <a:r>
              <a:rPr lang="en-US" sz="1500" dirty="0" err="1">
                <a:solidFill>
                  <a:srgbClr val="0F2303"/>
                </a:solidFill>
                <a:cs typeface="Calibri"/>
              </a:rPr>
              <a:t>veya</a:t>
            </a:r>
            <a:r>
              <a:rPr lang="en-US" sz="1500" dirty="0">
                <a:solidFill>
                  <a:srgbClr val="0F2303"/>
                </a:solidFill>
                <a:cs typeface="Calibri"/>
              </a:rPr>
              <a:t> </a:t>
            </a:r>
            <a:r>
              <a:rPr lang="en-US" sz="1500" dirty="0" err="1">
                <a:solidFill>
                  <a:srgbClr val="0F2303"/>
                </a:solidFill>
                <a:cs typeface="Calibri"/>
              </a:rPr>
              <a:t>uygulamalar</a:t>
            </a:r>
            <a:r>
              <a:rPr lang="en-US" sz="1500" dirty="0">
                <a:solidFill>
                  <a:srgbClr val="0F2303"/>
                </a:solidFill>
                <a:cs typeface="Calibri"/>
              </a:rPr>
              <a:t> </a:t>
            </a:r>
            <a:r>
              <a:rPr lang="en-US" sz="1500" dirty="0" err="1">
                <a:solidFill>
                  <a:srgbClr val="0F2303"/>
                </a:solidFill>
                <a:cs typeface="Calibri"/>
              </a:rPr>
              <a:t>yaparak</a:t>
            </a:r>
            <a:r>
              <a:rPr lang="en-US" sz="1500" dirty="0">
                <a:solidFill>
                  <a:srgbClr val="0F2303"/>
                </a:solidFill>
                <a:cs typeface="Calibri"/>
              </a:rPr>
              <a:t> </a:t>
            </a:r>
            <a:r>
              <a:rPr lang="en-US" sz="1500" dirty="0" err="1">
                <a:solidFill>
                  <a:srgbClr val="0F2303"/>
                </a:solidFill>
                <a:cs typeface="Calibri"/>
              </a:rPr>
              <a:t>saha</a:t>
            </a:r>
            <a:r>
              <a:rPr lang="en-US" sz="1500" dirty="0">
                <a:solidFill>
                  <a:srgbClr val="0F2303"/>
                </a:solidFill>
                <a:cs typeface="Calibri"/>
              </a:rPr>
              <a:t> </a:t>
            </a:r>
            <a:r>
              <a:rPr lang="en-US" sz="1500" dirty="0" err="1">
                <a:solidFill>
                  <a:srgbClr val="0F2303"/>
                </a:solidFill>
                <a:cs typeface="Calibri"/>
              </a:rPr>
              <a:t>deneyimi</a:t>
            </a:r>
            <a:r>
              <a:rPr lang="en-US" sz="1500" dirty="0">
                <a:solidFill>
                  <a:srgbClr val="0F2303"/>
                </a:solidFill>
                <a:cs typeface="Calibri"/>
              </a:rPr>
              <a:t> </a:t>
            </a:r>
            <a:r>
              <a:rPr lang="en-US" sz="1500" dirty="0" err="1">
                <a:solidFill>
                  <a:srgbClr val="0F2303"/>
                </a:solidFill>
                <a:cs typeface="Calibri"/>
              </a:rPr>
              <a:t>kazanmaktadırlar</a:t>
            </a:r>
            <a:endParaRPr lang="en-US" sz="1500" dirty="0">
              <a:solidFill>
                <a:srgbClr val="0F2303"/>
              </a:solidFill>
              <a:cs typeface="Calibri"/>
            </a:endParaRPr>
          </a:p>
          <a:p>
            <a:pPr marL="342900" indent="-342900">
              <a:lnSpc>
                <a:spcPct val="150000"/>
              </a:lnSpc>
              <a:buFont typeface="Arial"/>
              <a:buChar char="•"/>
            </a:pPr>
            <a:r>
              <a:rPr lang="en-US" sz="1500" dirty="0">
                <a:solidFill>
                  <a:srgbClr val="0F2303"/>
                </a:solidFill>
                <a:cs typeface="Calibri"/>
              </a:rPr>
              <a:t>PSYC 1</a:t>
            </a:r>
            <a:r>
              <a:rPr lang="tr-TR" sz="1500" dirty="0">
                <a:solidFill>
                  <a:srgbClr val="0F2303"/>
                </a:solidFill>
                <a:cs typeface="Calibri"/>
              </a:rPr>
              <a:t>4</a:t>
            </a:r>
            <a:r>
              <a:rPr lang="en-US" sz="1500" dirty="0">
                <a:solidFill>
                  <a:srgbClr val="0F2303"/>
                </a:solidFill>
                <a:cs typeface="Calibri"/>
              </a:rPr>
              <a:t>4, PSYC 205 </a:t>
            </a:r>
            <a:r>
              <a:rPr lang="en-US" sz="1500" dirty="0" err="1">
                <a:solidFill>
                  <a:srgbClr val="0F2303"/>
                </a:solidFill>
                <a:cs typeface="Calibri"/>
              </a:rPr>
              <a:t>ve</a:t>
            </a:r>
            <a:r>
              <a:rPr lang="en-US" sz="1500" dirty="0">
                <a:solidFill>
                  <a:srgbClr val="0F2303"/>
                </a:solidFill>
                <a:cs typeface="Calibri"/>
              </a:rPr>
              <a:t> PSYC 3</a:t>
            </a:r>
            <a:r>
              <a:rPr lang="tr-TR" sz="1500" dirty="0">
                <a:solidFill>
                  <a:srgbClr val="0F2303"/>
                </a:solidFill>
                <a:cs typeface="Calibri"/>
              </a:rPr>
              <a:t>4</a:t>
            </a:r>
            <a:r>
              <a:rPr lang="en-US" sz="1500" dirty="0">
                <a:solidFill>
                  <a:srgbClr val="0F2303"/>
                </a:solidFill>
                <a:cs typeface="Calibri"/>
              </a:rPr>
              <a:t>1 </a:t>
            </a:r>
            <a:r>
              <a:rPr lang="en-US" sz="1500" dirty="0" err="1">
                <a:solidFill>
                  <a:srgbClr val="0F2303"/>
                </a:solidFill>
                <a:cs typeface="Calibri"/>
              </a:rPr>
              <a:t>araştırma</a:t>
            </a:r>
            <a:r>
              <a:rPr lang="en-US" sz="1500" dirty="0">
                <a:solidFill>
                  <a:srgbClr val="0F2303"/>
                </a:solidFill>
                <a:cs typeface="Calibri"/>
              </a:rPr>
              <a:t> </a:t>
            </a:r>
            <a:r>
              <a:rPr lang="en-US" sz="1500" dirty="0" err="1">
                <a:solidFill>
                  <a:srgbClr val="0F2303"/>
                </a:solidFill>
                <a:cs typeface="Calibri"/>
              </a:rPr>
              <a:t>dersleri</a:t>
            </a:r>
            <a:r>
              <a:rPr lang="en-US" sz="1500" dirty="0">
                <a:solidFill>
                  <a:srgbClr val="0F2303"/>
                </a:solidFill>
                <a:cs typeface="Calibri"/>
              </a:rPr>
              <a:t> </a:t>
            </a:r>
            <a:r>
              <a:rPr lang="en-US" sz="1500" dirty="0" err="1">
                <a:solidFill>
                  <a:srgbClr val="0F2303"/>
                </a:solidFill>
                <a:cs typeface="Calibri"/>
              </a:rPr>
              <a:t>ile</a:t>
            </a:r>
            <a:r>
              <a:rPr lang="en-US" sz="1500" dirty="0">
                <a:solidFill>
                  <a:srgbClr val="0F2303"/>
                </a:solidFill>
                <a:cs typeface="Calibri"/>
              </a:rPr>
              <a:t> </a:t>
            </a:r>
            <a:r>
              <a:rPr lang="en-US" sz="1500" dirty="0" err="1">
                <a:solidFill>
                  <a:srgbClr val="0F2303"/>
                </a:solidFill>
                <a:cs typeface="Calibri"/>
              </a:rPr>
              <a:t>öğrencilerin</a:t>
            </a:r>
            <a:r>
              <a:rPr lang="en-US" sz="1500" dirty="0">
                <a:solidFill>
                  <a:srgbClr val="0F2303"/>
                </a:solidFill>
                <a:cs typeface="Calibri"/>
              </a:rPr>
              <a:t> </a:t>
            </a:r>
            <a:r>
              <a:rPr lang="en-US" sz="1500" dirty="0" err="1">
                <a:solidFill>
                  <a:srgbClr val="0F2303"/>
                </a:solidFill>
                <a:cs typeface="Calibri"/>
              </a:rPr>
              <a:t>bir</a:t>
            </a:r>
            <a:r>
              <a:rPr lang="en-US" sz="1500" dirty="0">
                <a:solidFill>
                  <a:srgbClr val="0F2303"/>
                </a:solidFill>
                <a:cs typeface="Calibri"/>
              </a:rPr>
              <a:t> </a:t>
            </a:r>
            <a:r>
              <a:rPr lang="en-US" sz="1500" dirty="0" err="1">
                <a:solidFill>
                  <a:srgbClr val="0F2303"/>
                </a:solidFill>
                <a:cs typeface="Calibri"/>
              </a:rPr>
              <a:t>araştırma</a:t>
            </a:r>
            <a:r>
              <a:rPr lang="en-US" sz="1500" dirty="0">
                <a:solidFill>
                  <a:srgbClr val="0F2303"/>
                </a:solidFill>
                <a:cs typeface="Calibri"/>
              </a:rPr>
              <a:t> </a:t>
            </a:r>
            <a:r>
              <a:rPr lang="en-US" sz="1500" dirty="0" err="1">
                <a:solidFill>
                  <a:srgbClr val="0F2303"/>
                </a:solidFill>
                <a:cs typeface="Calibri"/>
              </a:rPr>
              <a:t>sürecini</a:t>
            </a:r>
            <a:r>
              <a:rPr lang="en-US" sz="1500" dirty="0">
                <a:solidFill>
                  <a:srgbClr val="0F2303"/>
                </a:solidFill>
                <a:cs typeface="Calibri"/>
              </a:rPr>
              <a:t> </a:t>
            </a:r>
            <a:r>
              <a:rPr lang="en-US" sz="1500" dirty="0" err="1">
                <a:solidFill>
                  <a:srgbClr val="0F2303"/>
                </a:solidFill>
                <a:cs typeface="Calibri"/>
              </a:rPr>
              <a:t>deneyimlemekte</a:t>
            </a:r>
            <a:r>
              <a:rPr lang="en-US" sz="1500" dirty="0">
                <a:solidFill>
                  <a:srgbClr val="0F2303"/>
                </a:solidFill>
                <a:cs typeface="Calibri"/>
              </a:rPr>
              <a:t>, </a:t>
            </a:r>
            <a:r>
              <a:rPr lang="en-US" sz="1500" dirty="0" err="1">
                <a:solidFill>
                  <a:srgbClr val="0F2303"/>
                </a:solidFill>
                <a:cs typeface="Calibri"/>
              </a:rPr>
              <a:t>araştırma</a:t>
            </a:r>
            <a:r>
              <a:rPr lang="en-US" sz="1500" dirty="0">
                <a:solidFill>
                  <a:srgbClr val="0F2303"/>
                </a:solidFill>
                <a:cs typeface="Calibri"/>
              </a:rPr>
              <a:t> </a:t>
            </a:r>
            <a:r>
              <a:rPr lang="en-US" sz="1500" dirty="0" err="1">
                <a:solidFill>
                  <a:srgbClr val="0F2303"/>
                </a:solidFill>
                <a:cs typeface="Calibri"/>
              </a:rPr>
              <a:t>önerisi</a:t>
            </a:r>
            <a:r>
              <a:rPr lang="en-US" sz="1500" dirty="0">
                <a:solidFill>
                  <a:srgbClr val="0F2303"/>
                </a:solidFill>
                <a:cs typeface="Calibri"/>
              </a:rPr>
              <a:t> </a:t>
            </a:r>
            <a:r>
              <a:rPr lang="en-US" sz="1500" dirty="0" err="1">
                <a:solidFill>
                  <a:srgbClr val="0F2303"/>
                </a:solidFill>
                <a:cs typeface="Calibri"/>
              </a:rPr>
              <a:t>yazmakta</a:t>
            </a:r>
            <a:r>
              <a:rPr lang="en-US" sz="1500" dirty="0">
                <a:solidFill>
                  <a:srgbClr val="0F2303"/>
                </a:solidFill>
                <a:cs typeface="Calibri"/>
              </a:rPr>
              <a:t> </a:t>
            </a:r>
            <a:r>
              <a:rPr lang="en-US" sz="1500" dirty="0" err="1">
                <a:solidFill>
                  <a:srgbClr val="0F2303"/>
                </a:solidFill>
                <a:cs typeface="Calibri"/>
              </a:rPr>
              <a:t>böylece</a:t>
            </a:r>
            <a:r>
              <a:rPr lang="en-US" sz="1500" dirty="0">
                <a:solidFill>
                  <a:srgbClr val="0F2303"/>
                </a:solidFill>
                <a:cs typeface="Calibri"/>
              </a:rPr>
              <a:t> </a:t>
            </a:r>
            <a:r>
              <a:rPr lang="en-US" sz="1500" dirty="0" err="1">
                <a:solidFill>
                  <a:srgbClr val="0F2303"/>
                </a:solidFill>
                <a:cs typeface="Calibri"/>
              </a:rPr>
              <a:t>bilimsel</a:t>
            </a:r>
            <a:r>
              <a:rPr lang="en-US" sz="1500" dirty="0">
                <a:solidFill>
                  <a:srgbClr val="0F2303"/>
                </a:solidFill>
                <a:cs typeface="Calibri"/>
              </a:rPr>
              <a:t> </a:t>
            </a:r>
            <a:r>
              <a:rPr lang="en-US" sz="1500" dirty="0" err="1">
                <a:solidFill>
                  <a:srgbClr val="0F2303"/>
                </a:solidFill>
                <a:cs typeface="Calibri"/>
              </a:rPr>
              <a:t>yöntemi</a:t>
            </a:r>
            <a:r>
              <a:rPr lang="en-US" sz="1500" dirty="0">
                <a:solidFill>
                  <a:srgbClr val="0F2303"/>
                </a:solidFill>
                <a:cs typeface="Calibri"/>
              </a:rPr>
              <a:t> </a:t>
            </a:r>
            <a:r>
              <a:rPr lang="en-US" sz="1500" dirty="0" err="1">
                <a:solidFill>
                  <a:srgbClr val="0F2303"/>
                </a:solidFill>
                <a:cs typeface="Calibri"/>
              </a:rPr>
              <a:t>öğrenmektedirler</a:t>
            </a:r>
            <a:r>
              <a:rPr lang="en-US" sz="1500" dirty="0">
                <a:solidFill>
                  <a:srgbClr val="0F2303"/>
                </a:solidFill>
                <a:cs typeface="Calibri"/>
              </a:rPr>
              <a:t>.</a:t>
            </a:r>
          </a:p>
          <a:p>
            <a:pPr marL="342900" indent="-342900">
              <a:lnSpc>
                <a:spcPct val="150000"/>
              </a:lnSpc>
              <a:buFont typeface="Arial"/>
              <a:buChar char="•"/>
            </a:pPr>
            <a:r>
              <a:rPr lang="en-US" sz="1500" dirty="0">
                <a:solidFill>
                  <a:srgbClr val="0F2303"/>
                </a:solidFill>
                <a:cs typeface="Calibri"/>
              </a:rPr>
              <a:t>PSYC 2</a:t>
            </a:r>
            <a:r>
              <a:rPr lang="tr-TR" sz="1500" dirty="0">
                <a:solidFill>
                  <a:srgbClr val="0F2303"/>
                </a:solidFill>
                <a:cs typeface="Calibri"/>
              </a:rPr>
              <a:t>4</a:t>
            </a:r>
            <a:r>
              <a:rPr lang="en-US" sz="1500" dirty="0">
                <a:solidFill>
                  <a:srgbClr val="0F2303"/>
                </a:solidFill>
                <a:cs typeface="Calibri"/>
              </a:rPr>
              <a:t>1 </a:t>
            </a:r>
            <a:r>
              <a:rPr lang="en-US" sz="1500" dirty="0" err="1">
                <a:solidFill>
                  <a:srgbClr val="0F2303"/>
                </a:solidFill>
                <a:cs typeface="Calibri"/>
              </a:rPr>
              <a:t>ve</a:t>
            </a:r>
            <a:r>
              <a:rPr lang="en-US" sz="1500" dirty="0">
                <a:solidFill>
                  <a:srgbClr val="0F2303"/>
                </a:solidFill>
                <a:cs typeface="Calibri"/>
              </a:rPr>
              <a:t> PSYC 2</a:t>
            </a:r>
            <a:r>
              <a:rPr lang="tr-TR" sz="1500" dirty="0">
                <a:solidFill>
                  <a:srgbClr val="0F2303"/>
                </a:solidFill>
                <a:cs typeface="Calibri"/>
              </a:rPr>
              <a:t>4</a:t>
            </a:r>
            <a:r>
              <a:rPr lang="en-US" sz="1500" dirty="0">
                <a:solidFill>
                  <a:srgbClr val="0F2303"/>
                </a:solidFill>
                <a:cs typeface="Calibri"/>
              </a:rPr>
              <a:t>2 </a:t>
            </a:r>
            <a:r>
              <a:rPr lang="en-US" sz="1500" dirty="0" err="1">
                <a:solidFill>
                  <a:srgbClr val="0F2303"/>
                </a:solidFill>
                <a:cs typeface="Calibri"/>
              </a:rPr>
              <a:t>kodlu</a:t>
            </a:r>
            <a:r>
              <a:rPr lang="en-US" sz="1500" dirty="0">
                <a:solidFill>
                  <a:srgbClr val="0F2303"/>
                </a:solidFill>
                <a:cs typeface="Calibri"/>
              </a:rPr>
              <a:t> </a:t>
            </a:r>
            <a:r>
              <a:rPr lang="en-US" sz="1500" dirty="0" err="1">
                <a:solidFill>
                  <a:srgbClr val="0F2303"/>
                </a:solidFill>
                <a:cs typeface="Calibri"/>
              </a:rPr>
              <a:t>istatistik</a:t>
            </a:r>
            <a:r>
              <a:rPr lang="en-US" sz="1500" dirty="0">
                <a:solidFill>
                  <a:srgbClr val="0F2303"/>
                </a:solidFill>
                <a:cs typeface="Calibri"/>
              </a:rPr>
              <a:t> </a:t>
            </a:r>
            <a:r>
              <a:rPr lang="en-US" sz="1500" dirty="0" err="1">
                <a:solidFill>
                  <a:srgbClr val="0F2303"/>
                </a:solidFill>
                <a:cs typeface="Calibri"/>
              </a:rPr>
              <a:t>derslerinde</a:t>
            </a:r>
            <a:r>
              <a:rPr lang="en-US" sz="1500" dirty="0">
                <a:solidFill>
                  <a:srgbClr val="0F2303"/>
                </a:solidFill>
                <a:cs typeface="Calibri"/>
              </a:rPr>
              <a:t> yeni </a:t>
            </a:r>
            <a:r>
              <a:rPr lang="en-US" sz="1500" dirty="0" err="1">
                <a:solidFill>
                  <a:srgbClr val="0F2303"/>
                </a:solidFill>
                <a:cs typeface="Calibri"/>
              </a:rPr>
              <a:t>üyeliğini</a:t>
            </a:r>
            <a:r>
              <a:rPr lang="en-US" sz="1500" dirty="0">
                <a:solidFill>
                  <a:srgbClr val="0F2303"/>
                </a:solidFill>
                <a:cs typeface="Calibri"/>
              </a:rPr>
              <a:t> </a:t>
            </a:r>
            <a:r>
              <a:rPr lang="en-US" sz="1500" dirty="0" err="1">
                <a:solidFill>
                  <a:srgbClr val="0F2303"/>
                </a:solidFill>
                <a:cs typeface="Calibri"/>
              </a:rPr>
              <a:t>aldığımız</a:t>
            </a:r>
            <a:r>
              <a:rPr lang="en-US" sz="1500" dirty="0">
                <a:solidFill>
                  <a:srgbClr val="0F2303"/>
                </a:solidFill>
                <a:cs typeface="Calibri"/>
              </a:rPr>
              <a:t> SPSS </a:t>
            </a:r>
            <a:r>
              <a:rPr lang="en-US" sz="1500" dirty="0" err="1">
                <a:solidFill>
                  <a:srgbClr val="0F2303"/>
                </a:solidFill>
                <a:cs typeface="Calibri"/>
              </a:rPr>
              <a:t>uygulaması</a:t>
            </a:r>
            <a:r>
              <a:rPr lang="en-US" sz="1500" dirty="0">
                <a:solidFill>
                  <a:srgbClr val="0F2303"/>
                </a:solidFill>
                <a:cs typeface="Calibri"/>
              </a:rPr>
              <a:t> </a:t>
            </a:r>
            <a:r>
              <a:rPr lang="en-US" sz="1500" dirty="0" err="1">
                <a:solidFill>
                  <a:srgbClr val="0F2303"/>
                </a:solidFill>
                <a:cs typeface="Calibri"/>
              </a:rPr>
              <a:t>ile</a:t>
            </a:r>
            <a:r>
              <a:rPr lang="en-US" sz="1500" dirty="0">
                <a:solidFill>
                  <a:srgbClr val="0F2303"/>
                </a:solidFill>
                <a:cs typeface="Calibri"/>
              </a:rPr>
              <a:t> lab </a:t>
            </a:r>
            <a:r>
              <a:rPr lang="en-US" sz="1500" dirty="0" err="1">
                <a:solidFill>
                  <a:srgbClr val="0F2303"/>
                </a:solidFill>
                <a:cs typeface="Calibri"/>
              </a:rPr>
              <a:t>saatlerinde</a:t>
            </a:r>
            <a:r>
              <a:rPr lang="en-US" sz="1500" dirty="0">
                <a:solidFill>
                  <a:srgbClr val="0F2303"/>
                </a:solidFill>
                <a:cs typeface="Calibri"/>
              </a:rPr>
              <a:t> </a:t>
            </a:r>
            <a:r>
              <a:rPr lang="en-US" sz="1500" dirty="0" err="1">
                <a:solidFill>
                  <a:srgbClr val="0F2303"/>
                </a:solidFill>
                <a:cs typeface="Calibri"/>
              </a:rPr>
              <a:t>analiz</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uygulamaların</a:t>
            </a:r>
            <a:r>
              <a:rPr lang="en-US" sz="1500" dirty="0">
                <a:solidFill>
                  <a:srgbClr val="0F2303"/>
                </a:solidFill>
                <a:cs typeface="Calibri"/>
              </a:rPr>
              <a:t> </a:t>
            </a:r>
            <a:r>
              <a:rPr lang="en-US" sz="1500" dirty="0" err="1">
                <a:solidFill>
                  <a:srgbClr val="0F2303"/>
                </a:solidFill>
                <a:cs typeface="Calibri"/>
              </a:rPr>
              <a:t>yapılması</a:t>
            </a:r>
            <a:r>
              <a:rPr lang="en-US" sz="1500" dirty="0">
                <a:solidFill>
                  <a:srgbClr val="0F2303"/>
                </a:solidFill>
                <a:cs typeface="Calibri"/>
              </a:rPr>
              <a:t> </a:t>
            </a:r>
            <a:endParaRPr lang="tr-TR" sz="1500" dirty="0">
              <a:solidFill>
                <a:srgbClr val="0F2303"/>
              </a:solidFill>
              <a:cs typeface="Calibri"/>
            </a:endParaRPr>
          </a:p>
          <a:p>
            <a:pPr marL="342900" indent="-342900">
              <a:lnSpc>
                <a:spcPct val="150000"/>
              </a:lnSpc>
              <a:buFont typeface="Arial"/>
              <a:buChar char="•"/>
            </a:pPr>
            <a:r>
              <a:rPr lang="en-US" sz="1500" dirty="0">
                <a:solidFill>
                  <a:srgbClr val="0F2303"/>
                </a:solidFill>
                <a:cs typeface="Calibri"/>
              </a:rPr>
              <a:t>PSYC 305 </a:t>
            </a:r>
            <a:r>
              <a:rPr lang="en-US" sz="1500" dirty="0" err="1">
                <a:solidFill>
                  <a:srgbClr val="0F2303"/>
                </a:solidFill>
                <a:cs typeface="Calibri"/>
              </a:rPr>
              <a:t>Kişilik</a:t>
            </a:r>
            <a:r>
              <a:rPr lang="en-US" sz="1500" dirty="0">
                <a:solidFill>
                  <a:srgbClr val="0F2303"/>
                </a:solidFill>
                <a:cs typeface="Calibri"/>
              </a:rPr>
              <a:t> </a:t>
            </a:r>
            <a:r>
              <a:rPr lang="en-US" sz="1500" dirty="0" err="1">
                <a:solidFill>
                  <a:srgbClr val="0F2303"/>
                </a:solidFill>
                <a:cs typeface="Calibri"/>
              </a:rPr>
              <a:t>Kuramları</a:t>
            </a:r>
            <a:r>
              <a:rPr lang="en-US" sz="1500" dirty="0">
                <a:solidFill>
                  <a:srgbClr val="0F2303"/>
                </a:solidFill>
                <a:cs typeface="Calibri"/>
              </a:rPr>
              <a:t> </a:t>
            </a:r>
            <a:r>
              <a:rPr lang="en-US" sz="1500" dirty="0" err="1">
                <a:solidFill>
                  <a:srgbClr val="0F2303"/>
                </a:solidFill>
                <a:cs typeface="Calibri"/>
              </a:rPr>
              <a:t>dersi</a:t>
            </a:r>
            <a:r>
              <a:rPr lang="en-US" sz="1500" dirty="0">
                <a:solidFill>
                  <a:srgbClr val="0F2303"/>
                </a:solidFill>
                <a:cs typeface="Calibri"/>
              </a:rPr>
              <a:t> </a:t>
            </a:r>
            <a:r>
              <a:rPr lang="en-US" sz="1500" dirty="0" err="1">
                <a:solidFill>
                  <a:srgbClr val="0F2303"/>
                </a:solidFill>
                <a:cs typeface="Calibri"/>
              </a:rPr>
              <a:t>kapsamında</a:t>
            </a:r>
            <a:r>
              <a:rPr lang="en-US" sz="1500" dirty="0">
                <a:solidFill>
                  <a:srgbClr val="0F2303"/>
                </a:solidFill>
                <a:cs typeface="Calibri"/>
              </a:rPr>
              <a:t> </a:t>
            </a:r>
            <a:r>
              <a:rPr lang="en-US" sz="1500" dirty="0" err="1">
                <a:solidFill>
                  <a:srgbClr val="0F2303"/>
                </a:solidFill>
                <a:cs typeface="Calibri"/>
              </a:rPr>
              <a:t>farklı</a:t>
            </a:r>
            <a:r>
              <a:rPr lang="en-US" sz="1500" dirty="0">
                <a:solidFill>
                  <a:srgbClr val="0F2303"/>
                </a:solidFill>
                <a:cs typeface="Calibri"/>
              </a:rPr>
              <a:t> </a:t>
            </a:r>
            <a:r>
              <a:rPr lang="en-US" sz="1500" dirty="0" err="1">
                <a:solidFill>
                  <a:srgbClr val="0F2303"/>
                </a:solidFill>
                <a:cs typeface="Calibri"/>
              </a:rPr>
              <a:t>teorik</a:t>
            </a:r>
            <a:r>
              <a:rPr lang="en-US" sz="1500" dirty="0">
                <a:solidFill>
                  <a:srgbClr val="0F2303"/>
                </a:solidFill>
                <a:cs typeface="Calibri"/>
              </a:rPr>
              <a:t> </a:t>
            </a:r>
            <a:r>
              <a:rPr lang="en-US" sz="1500" dirty="0" err="1">
                <a:solidFill>
                  <a:srgbClr val="0F2303"/>
                </a:solidFill>
                <a:cs typeface="Calibri"/>
              </a:rPr>
              <a:t>bakış</a:t>
            </a:r>
            <a:r>
              <a:rPr lang="en-US" sz="1500" dirty="0">
                <a:solidFill>
                  <a:srgbClr val="0F2303"/>
                </a:solidFill>
                <a:cs typeface="Calibri"/>
              </a:rPr>
              <a:t> </a:t>
            </a:r>
            <a:r>
              <a:rPr lang="en-US" sz="1500" dirty="0" err="1">
                <a:solidFill>
                  <a:srgbClr val="0F2303"/>
                </a:solidFill>
                <a:cs typeface="Calibri"/>
              </a:rPr>
              <a:t>açılarının</a:t>
            </a:r>
            <a:r>
              <a:rPr lang="en-US" sz="1500" dirty="0">
                <a:solidFill>
                  <a:srgbClr val="0F2303"/>
                </a:solidFill>
                <a:cs typeface="Calibri"/>
              </a:rPr>
              <a:t> </a:t>
            </a:r>
            <a:r>
              <a:rPr lang="en-US" sz="1500" dirty="0" err="1">
                <a:solidFill>
                  <a:srgbClr val="0F2303"/>
                </a:solidFill>
                <a:cs typeface="Calibri"/>
              </a:rPr>
              <a:t>öğrenilmesi</a:t>
            </a:r>
            <a:r>
              <a:rPr lang="en-US" sz="1500" dirty="0">
                <a:solidFill>
                  <a:srgbClr val="0F2303"/>
                </a:solidFill>
                <a:cs typeface="Calibri"/>
              </a:rPr>
              <a:t>, </a:t>
            </a:r>
            <a:r>
              <a:rPr lang="en-US" sz="1500" dirty="0" err="1">
                <a:solidFill>
                  <a:srgbClr val="0F2303"/>
                </a:solidFill>
                <a:cs typeface="Calibri"/>
              </a:rPr>
              <a:t>karşılaştırılması</a:t>
            </a:r>
            <a:r>
              <a:rPr lang="en-US" sz="1500" dirty="0">
                <a:solidFill>
                  <a:srgbClr val="0F2303"/>
                </a:solidFill>
                <a:cs typeface="Calibri"/>
              </a:rPr>
              <a:t> </a:t>
            </a:r>
            <a:r>
              <a:rPr lang="en-US" sz="1500" dirty="0" err="1">
                <a:solidFill>
                  <a:srgbClr val="0F2303"/>
                </a:solidFill>
                <a:cs typeface="Calibri"/>
              </a:rPr>
              <a:t>ve</a:t>
            </a:r>
            <a:r>
              <a:rPr lang="en-US" sz="1500" dirty="0">
                <a:solidFill>
                  <a:srgbClr val="0F2303"/>
                </a:solidFill>
                <a:cs typeface="Calibri"/>
              </a:rPr>
              <a:t> </a:t>
            </a:r>
            <a:r>
              <a:rPr lang="en-US" sz="1500" dirty="0" err="1">
                <a:solidFill>
                  <a:srgbClr val="0F2303"/>
                </a:solidFill>
                <a:cs typeface="Calibri"/>
              </a:rPr>
              <a:t>psikoloji</a:t>
            </a:r>
            <a:r>
              <a:rPr lang="en-US" sz="1500" dirty="0">
                <a:solidFill>
                  <a:srgbClr val="0F2303"/>
                </a:solidFill>
                <a:cs typeface="Calibri"/>
              </a:rPr>
              <a:t> </a:t>
            </a:r>
            <a:r>
              <a:rPr lang="en-US" sz="1500" dirty="0" err="1">
                <a:solidFill>
                  <a:srgbClr val="0F2303"/>
                </a:solidFill>
                <a:cs typeface="Calibri"/>
              </a:rPr>
              <a:t>eğitimi</a:t>
            </a:r>
            <a:r>
              <a:rPr lang="en-US" sz="1500" dirty="0">
                <a:solidFill>
                  <a:srgbClr val="0F2303"/>
                </a:solidFill>
                <a:cs typeface="Calibri"/>
              </a:rPr>
              <a:t> </a:t>
            </a:r>
            <a:r>
              <a:rPr lang="en-US" sz="1500" dirty="0" err="1">
                <a:solidFill>
                  <a:srgbClr val="0F2303"/>
                </a:solidFill>
                <a:cs typeface="Calibri"/>
              </a:rPr>
              <a:t>içinde</a:t>
            </a:r>
            <a:r>
              <a:rPr lang="en-US" sz="1500" dirty="0">
                <a:solidFill>
                  <a:srgbClr val="0F2303"/>
                </a:solidFill>
                <a:cs typeface="Calibri"/>
              </a:rPr>
              <a:t> </a:t>
            </a:r>
            <a:r>
              <a:rPr lang="en-US" sz="1500" dirty="0" err="1">
                <a:solidFill>
                  <a:srgbClr val="0F2303"/>
                </a:solidFill>
                <a:cs typeface="Calibri"/>
              </a:rPr>
              <a:t>bütünleşmesi</a:t>
            </a:r>
            <a:endParaRPr lang="en-US" sz="1500" dirty="0">
              <a:solidFill>
                <a:srgbClr val="0F2303"/>
              </a:solidFill>
              <a:cs typeface="Calibri"/>
            </a:endParaRPr>
          </a:p>
        </p:txBody>
      </p:sp>
    </p:spTree>
    <p:extLst>
      <p:ext uri="{BB962C8B-B14F-4D97-AF65-F5344CB8AC3E}">
        <p14:creationId xmlns:p14="http://schemas.microsoft.com/office/powerpoint/2010/main" val="2309275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8D8DCC7-313A-41A8-91CA-DABB7362A452}"/>
              </a:ext>
            </a:extLst>
          </p:cNvPr>
          <p:cNvSpPr txBox="1"/>
          <p:nvPr/>
        </p:nvSpPr>
        <p:spPr>
          <a:xfrm>
            <a:off x="285991" y="1315634"/>
            <a:ext cx="8646160" cy="52247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sz="1600" dirty="0">
              <a:solidFill>
                <a:srgbClr val="0F2303"/>
              </a:solidFill>
              <a:ea typeface="+mn-lt"/>
              <a:cs typeface="+mn-lt"/>
            </a:endParaRPr>
          </a:p>
          <a:p>
            <a:pPr marL="342900" indent="-342900">
              <a:lnSpc>
                <a:spcPct val="150000"/>
              </a:lnSpc>
              <a:buFont typeface="Arial"/>
              <a:buChar char="•"/>
            </a:pPr>
            <a:r>
              <a:rPr lang="en-US" sz="1600" dirty="0">
                <a:solidFill>
                  <a:srgbClr val="0F2303"/>
                </a:solidFill>
                <a:ea typeface="+mn-lt"/>
                <a:cs typeface="+mn-lt"/>
              </a:rPr>
              <a:t>Dr. </a:t>
            </a:r>
            <a:r>
              <a:rPr lang="en-US" sz="1600" dirty="0" err="1">
                <a:solidFill>
                  <a:srgbClr val="0F2303"/>
                </a:solidFill>
                <a:ea typeface="+mn-lt"/>
                <a:cs typeface="+mn-lt"/>
              </a:rPr>
              <a:t>Öğr</a:t>
            </a:r>
            <a:r>
              <a:rPr lang="en-US" sz="1600" dirty="0">
                <a:solidFill>
                  <a:srgbClr val="0F2303"/>
                </a:solidFill>
                <a:ea typeface="+mn-lt"/>
                <a:cs typeface="+mn-lt"/>
              </a:rPr>
              <a:t>. </a:t>
            </a:r>
            <a:r>
              <a:rPr lang="en-US" sz="1600" dirty="0" err="1">
                <a:solidFill>
                  <a:srgbClr val="0F2303"/>
                </a:solidFill>
                <a:ea typeface="+mn-lt"/>
                <a:cs typeface="+mn-lt"/>
              </a:rPr>
              <a:t>Üyesi</a:t>
            </a:r>
            <a:r>
              <a:rPr lang="en-US" sz="1600" dirty="0">
                <a:solidFill>
                  <a:srgbClr val="0F2303"/>
                </a:solidFill>
                <a:ea typeface="+mn-lt"/>
                <a:cs typeface="+mn-lt"/>
              </a:rPr>
              <a:t> </a:t>
            </a:r>
            <a:r>
              <a:rPr lang="en-US" sz="1600" b="1" dirty="0">
                <a:solidFill>
                  <a:srgbClr val="0F2303"/>
                </a:solidFill>
                <a:ea typeface="+mn-lt"/>
                <a:cs typeface="+mn-lt"/>
              </a:rPr>
              <a:t>Gizem SARISOY AKSÜT</a:t>
            </a:r>
            <a:r>
              <a:rPr lang="en-US" sz="1600" dirty="0">
                <a:solidFill>
                  <a:srgbClr val="0F2303"/>
                </a:solidFill>
                <a:ea typeface="+mn-lt"/>
                <a:cs typeface="+mn-lt"/>
              </a:rPr>
              <a:t>' </a:t>
            </a:r>
            <a:r>
              <a:rPr lang="en-US" sz="1600" dirty="0" err="1">
                <a:solidFill>
                  <a:srgbClr val="0F2303"/>
                </a:solidFill>
                <a:ea typeface="+mn-lt"/>
                <a:cs typeface="+mn-lt"/>
              </a:rPr>
              <a:t>ün</a:t>
            </a:r>
            <a:r>
              <a:rPr lang="en-US" sz="1600" dirty="0">
                <a:solidFill>
                  <a:srgbClr val="0F2303"/>
                </a:solidFill>
                <a:ea typeface="+mn-lt"/>
                <a:cs typeface="+mn-lt"/>
              </a:rPr>
              <a:t> </a:t>
            </a:r>
            <a:r>
              <a:rPr lang="en-US" sz="1600" dirty="0" err="1">
                <a:solidFill>
                  <a:srgbClr val="0F2303"/>
                </a:solidFill>
                <a:ea typeface="+mn-lt"/>
                <a:cs typeface="+mn-lt"/>
              </a:rPr>
              <a:t>Danışman</a:t>
            </a:r>
            <a:r>
              <a:rPr lang="en-US" sz="1600" dirty="0">
                <a:solidFill>
                  <a:srgbClr val="0F2303"/>
                </a:solidFill>
                <a:ea typeface="+mn-lt"/>
                <a:cs typeface="+mn-lt"/>
              </a:rPr>
              <a:t> , 4. </a:t>
            </a:r>
            <a:r>
              <a:rPr lang="en-US" sz="1600" dirty="0" err="1">
                <a:solidFill>
                  <a:srgbClr val="0F2303"/>
                </a:solidFill>
                <a:ea typeface="+mn-lt"/>
                <a:cs typeface="+mn-lt"/>
              </a:rPr>
              <a:t>sınıf</a:t>
            </a:r>
            <a:r>
              <a:rPr lang="en-US" sz="1600" dirty="0">
                <a:solidFill>
                  <a:srgbClr val="0F2303"/>
                </a:solidFill>
                <a:ea typeface="+mn-lt"/>
                <a:cs typeface="+mn-lt"/>
              </a:rPr>
              <a:t> </a:t>
            </a:r>
            <a:r>
              <a:rPr lang="en-US" sz="1600" dirty="0" err="1">
                <a:solidFill>
                  <a:srgbClr val="0F2303"/>
                </a:solidFill>
                <a:ea typeface="+mn-lt"/>
                <a:cs typeface="+mn-lt"/>
              </a:rPr>
              <a:t>öğrencisi</a:t>
            </a:r>
            <a:r>
              <a:rPr lang="en-US" sz="1600" dirty="0">
                <a:solidFill>
                  <a:srgbClr val="0F2303"/>
                </a:solidFill>
                <a:ea typeface="+mn-lt"/>
                <a:cs typeface="+mn-lt"/>
              </a:rPr>
              <a:t> </a:t>
            </a:r>
            <a:r>
              <a:rPr lang="en-US" sz="1600" b="1" dirty="0">
                <a:solidFill>
                  <a:srgbClr val="0F2303"/>
                </a:solidFill>
                <a:ea typeface="+mn-lt"/>
                <a:cs typeface="+mn-lt"/>
              </a:rPr>
              <a:t>Begüm AYDIN</a:t>
            </a:r>
            <a:r>
              <a:rPr lang="en-US" sz="1600" dirty="0">
                <a:solidFill>
                  <a:srgbClr val="0F2303"/>
                </a:solidFill>
                <a:ea typeface="+mn-lt"/>
                <a:cs typeface="+mn-lt"/>
              </a:rPr>
              <a:t>' </a:t>
            </a:r>
            <a:r>
              <a:rPr lang="en-US" sz="1600" dirty="0" err="1">
                <a:solidFill>
                  <a:srgbClr val="0F2303"/>
                </a:solidFill>
                <a:ea typeface="+mn-lt"/>
                <a:cs typeface="+mn-lt"/>
              </a:rPr>
              <a:t>ın</a:t>
            </a:r>
            <a:r>
              <a:rPr lang="en-US" sz="1600" dirty="0">
                <a:solidFill>
                  <a:srgbClr val="0F2303"/>
                </a:solidFill>
                <a:ea typeface="+mn-lt"/>
                <a:cs typeface="+mn-lt"/>
              </a:rPr>
              <a:t> </a:t>
            </a:r>
            <a:r>
              <a:rPr lang="en-US" sz="1600" dirty="0" err="1">
                <a:solidFill>
                  <a:srgbClr val="0F2303"/>
                </a:solidFill>
                <a:ea typeface="+mn-lt"/>
                <a:cs typeface="+mn-lt"/>
              </a:rPr>
              <a:t>Yürütücü</a:t>
            </a:r>
            <a:r>
              <a:rPr lang="en-US" sz="1600" dirty="0">
                <a:solidFill>
                  <a:srgbClr val="0F2303"/>
                </a:solidFill>
                <a:ea typeface="+mn-lt"/>
                <a:cs typeface="+mn-lt"/>
              </a:rPr>
              <a:t> </a:t>
            </a:r>
            <a:r>
              <a:rPr lang="en-US" sz="1600" dirty="0" err="1">
                <a:solidFill>
                  <a:srgbClr val="0F2303"/>
                </a:solidFill>
                <a:ea typeface="+mn-lt"/>
                <a:cs typeface="+mn-lt"/>
              </a:rPr>
              <a:t>olarak</a:t>
            </a:r>
            <a:r>
              <a:rPr lang="en-US" sz="1600" dirty="0">
                <a:solidFill>
                  <a:srgbClr val="0F2303"/>
                </a:solidFill>
                <a:ea typeface="+mn-lt"/>
                <a:cs typeface="+mn-lt"/>
              </a:rPr>
              <a:t> </a:t>
            </a:r>
            <a:r>
              <a:rPr lang="en-US" sz="1600" dirty="0" err="1">
                <a:solidFill>
                  <a:srgbClr val="0F2303"/>
                </a:solidFill>
                <a:ea typeface="+mn-lt"/>
                <a:cs typeface="+mn-lt"/>
              </a:rPr>
              <a:t>görev</a:t>
            </a:r>
            <a:r>
              <a:rPr lang="en-US" sz="1600" dirty="0">
                <a:solidFill>
                  <a:srgbClr val="0F2303"/>
                </a:solidFill>
                <a:ea typeface="+mn-lt"/>
                <a:cs typeface="+mn-lt"/>
              </a:rPr>
              <a:t> </a:t>
            </a:r>
            <a:r>
              <a:rPr lang="en-US" sz="1600" dirty="0" err="1">
                <a:solidFill>
                  <a:srgbClr val="0F2303"/>
                </a:solidFill>
                <a:ea typeface="+mn-lt"/>
                <a:cs typeface="+mn-lt"/>
              </a:rPr>
              <a:t>aldığı</a:t>
            </a:r>
            <a:r>
              <a:rPr lang="en-US" sz="1600" dirty="0">
                <a:solidFill>
                  <a:srgbClr val="0F2303"/>
                </a:solidFill>
                <a:ea typeface="+mn-lt"/>
                <a:cs typeface="+mn-lt"/>
              </a:rPr>
              <a:t> “"</a:t>
            </a:r>
            <a:r>
              <a:rPr lang="en-US" sz="1600" dirty="0" err="1">
                <a:solidFill>
                  <a:srgbClr val="0F2303"/>
                </a:solidFill>
                <a:ea typeface="+mn-lt"/>
                <a:cs typeface="+mn-lt"/>
              </a:rPr>
              <a:t>Algılanan</a:t>
            </a:r>
            <a:r>
              <a:rPr lang="en-US" sz="1600" dirty="0">
                <a:solidFill>
                  <a:srgbClr val="0F2303"/>
                </a:solidFill>
                <a:ea typeface="+mn-lt"/>
                <a:cs typeface="+mn-lt"/>
              </a:rPr>
              <a:t> </a:t>
            </a:r>
            <a:r>
              <a:rPr lang="en-US" sz="1600" dirty="0" err="1">
                <a:solidFill>
                  <a:srgbClr val="0F2303"/>
                </a:solidFill>
                <a:ea typeface="+mn-lt"/>
                <a:cs typeface="+mn-lt"/>
              </a:rPr>
              <a:t>Ebeveyn</a:t>
            </a:r>
            <a:r>
              <a:rPr lang="en-US" sz="1600" dirty="0">
                <a:solidFill>
                  <a:srgbClr val="0F2303"/>
                </a:solidFill>
                <a:ea typeface="+mn-lt"/>
                <a:cs typeface="+mn-lt"/>
              </a:rPr>
              <a:t> </a:t>
            </a:r>
            <a:r>
              <a:rPr lang="en-US" sz="1600" dirty="0" err="1">
                <a:solidFill>
                  <a:srgbClr val="0F2303"/>
                </a:solidFill>
                <a:ea typeface="+mn-lt"/>
                <a:cs typeface="+mn-lt"/>
              </a:rPr>
              <a:t>Psikolojik</a:t>
            </a:r>
            <a:r>
              <a:rPr lang="en-US" sz="1600" dirty="0">
                <a:solidFill>
                  <a:srgbClr val="0F2303"/>
                </a:solidFill>
                <a:ea typeface="+mn-lt"/>
                <a:cs typeface="+mn-lt"/>
              </a:rPr>
              <a:t> </a:t>
            </a:r>
            <a:r>
              <a:rPr lang="en-US" sz="1600" dirty="0" err="1">
                <a:solidFill>
                  <a:srgbClr val="0F2303"/>
                </a:solidFill>
                <a:ea typeface="+mn-lt"/>
                <a:cs typeface="+mn-lt"/>
              </a:rPr>
              <a:t>Kontrolü</a:t>
            </a:r>
            <a:r>
              <a:rPr lang="en-US" sz="1600" dirty="0">
                <a:solidFill>
                  <a:srgbClr val="0F2303"/>
                </a:solidFill>
                <a:ea typeface="+mn-lt"/>
                <a:cs typeface="+mn-lt"/>
              </a:rPr>
              <a:t> </a:t>
            </a:r>
            <a:r>
              <a:rPr lang="en-US" sz="1600" dirty="0" err="1">
                <a:solidFill>
                  <a:srgbClr val="0F2303"/>
                </a:solidFill>
                <a:ea typeface="+mn-lt"/>
                <a:cs typeface="+mn-lt"/>
              </a:rPr>
              <a:t>ve</a:t>
            </a:r>
            <a:r>
              <a:rPr lang="en-US" sz="1600" dirty="0">
                <a:solidFill>
                  <a:srgbClr val="0F2303"/>
                </a:solidFill>
                <a:ea typeface="+mn-lt"/>
                <a:cs typeface="+mn-lt"/>
              </a:rPr>
              <a:t> Yeme </a:t>
            </a:r>
            <a:r>
              <a:rPr lang="en-US" sz="1600" dirty="0" err="1">
                <a:solidFill>
                  <a:srgbClr val="0F2303"/>
                </a:solidFill>
                <a:ea typeface="+mn-lt"/>
                <a:cs typeface="+mn-lt"/>
              </a:rPr>
              <a:t>Tutumları</a:t>
            </a:r>
            <a:r>
              <a:rPr lang="en-US" sz="1600" dirty="0">
                <a:solidFill>
                  <a:srgbClr val="0F2303"/>
                </a:solidFill>
                <a:ea typeface="+mn-lt"/>
                <a:cs typeface="+mn-lt"/>
              </a:rPr>
              <a:t> </a:t>
            </a:r>
            <a:r>
              <a:rPr lang="en-US" sz="1600" dirty="0" err="1">
                <a:solidFill>
                  <a:srgbClr val="0F2303"/>
                </a:solidFill>
                <a:ea typeface="+mn-lt"/>
                <a:cs typeface="+mn-lt"/>
              </a:rPr>
              <a:t>Arasındaki</a:t>
            </a:r>
            <a:r>
              <a:rPr lang="en-US" sz="1600" dirty="0">
                <a:solidFill>
                  <a:srgbClr val="0F2303"/>
                </a:solidFill>
                <a:ea typeface="+mn-lt"/>
                <a:cs typeface="+mn-lt"/>
              </a:rPr>
              <a:t> </a:t>
            </a:r>
            <a:r>
              <a:rPr lang="en-US" sz="1600" dirty="0" err="1">
                <a:solidFill>
                  <a:srgbClr val="0F2303"/>
                </a:solidFill>
                <a:ea typeface="+mn-lt"/>
                <a:cs typeface="+mn-lt"/>
              </a:rPr>
              <a:t>İlişkide</a:t>
            </a:r>
            <a:r>
              <a:rPr lang="en-US" sz="1600" dirty="0">
                <a:solidFill>
                  <a:srgbClr val="0F2303"/>
                </a:solidFill>
                <a:ea typeface="+mn-lt"/>
                <a:cs typeface="+mn-lt"/>
              </a:rPr>
              <a:t> </a:t>
            </a:r>
            <a:r>
              <a:rPr lang="en-US" sz="1600" dirty="0" err="1">
                <a:solidFill>
                  <a:srgbClr val="0F2303"/>
                </a:solidFill>
                <a:ea typeface="+mn-lt"/>
                <a:cs typeface="+mn-lt"/>
              </a:rPr>
              <a:t>Utanç</a:t>
            </a:r>
            <a:r>
              <a:rPr lang="en-US" sz="1600" dirty="0">
                <a:solidFill>
                  <a:srgbClr val="0F2303"/>
                </a:solidFill>
                <a:ea typeface="+mn-lt"/>
                <a:cs typeface="+mn-lt"/>
              </a:rPr>
              <a:t> </a:t>
            </a:r>
            <a:r>
              <a:rPr lang="en-US" sz="1600" dirty="0" err="1">
                <a:solidFill>
                  <a:srgbClr val="0F2303"/>
                </a:solidFill>
                <a:ea typeface="+mn-lt"/>
                <a:cs typeface="+mn-lt"/>
              </a:rPr>
              <a:t>ve</a:t>
            </a:r>
            <a:r>
              <a:rPr lang="en-US" sz="1600" dirty="0">
                <a:solidFill>
                  <a:srgbClr val="0F2303"/>
                </a:solidFill>
                <a:ea typeface="+mn-lt"/>
                <a:cs typeface="+mn-lt"/>
              </a:rPr>
              <a:t> </a:t>
            </a:r>
            <a:r>
              <a:rPr lang="en-US" sz="1600" dirty="0" err="1">
                <a:solidFill>
                  <a:srgbClr val="0F2303"/>
                </a:solidFill>
                <a:ea typeface="+mn-lt"/>
                <a:cs typeface="+mn-lt"/>
              </a:rPr>
              <a:t>Öz</a:t>
            </a:r>
            <a:r>
              <a:rPr lang="en-US" sz="1600" dirty="0">
                <a:solidFill>
                  <a:srgbClr val="0F2303"/>
                </a:solidFill>
                <a:ea typeface="+mn-lt"/>
                <a:cs typeface="+mn-lt"/>
              </a:rPr>
              <a:t> </a:t>
            </a:r>
            <a:r>
              <a:rPr lang="en-US" sz="1600" dirty="0" err="1">
                <a:solidFill>
                  <a:srgbClr val="0F2303"/>
                </a:solidFill>
                <a:ea typeface="+mn-lt"/>
                <a:cs typeface="+mn-lt"/>
              </a:rPr>
              <a:t>şefkatin</a:t>
            </a:r>
            <a:r>
              <a:rPr lang="en-US" sz="1600" dirty="0">
                <a:solidFill>
                  <a:srgbClr val="0F2303"/>
                </a:solidFill>
                <a:ea typeface="+mn-lt"/>
                <a:cs typeface="+mn-lt"/>
              </a:rPr>
              <a:t> </a:t>
            </a:r>
            <a:r>
              <a:rPr lang="en-US" sz="1600" dirty="0" err="1">
                <a:solidFill>
                  <a:srgbClr val="0F2303"/>
                </a:solidFill>
                <a:ea typeface="+mn-lt"/>
                <a:cs typeface="+mn-lt"/>
              </a:rPr>
              <a:t>Rolü</a:t>
            </a:r>
            <a:r>
              <a:rPr lang="en-US" sz="1600" dirty="0">
                <a:solidFill>
                  <a:srgbClr val="0F2303"/>
                </a:solidFill>
                <a:ea typeface="+mn-lt"/>
                <a:cs typeface="+mn-lt"/>
              </a:rPr>
              <a:t>” </a:t>
            </a:r>
            <a:r>
              <a:rPr lang="en-US" sz="1600" dirty="0" err="1">
                <a:solidFill>
                  <a:srgbClr val="0F2303"/>
                </a:solidFill>
                <a:ea typeface="+mn-lt"/>
                <a:cs typeface="+mn-lt"/>
              </a:rPr>
              <a:t>başlıklı</a:t>
            </a:r>
            <a:r>
              <a:rPr lang="en-US" sz="1600" dirty="0">
                <a:solidFill>
                  <a:srgbClr val="0F2303"/>
                </a:solidFill>
                <a:ea typeface="+mn-lt"/>
                <a:cs typeface="+mn-lt"/>
              </a:rPr>
              <a:t> </a:t>
            </a:r>
            <a:r>
              <a:rPr lang="en-US" sz="1600" dirty="0" err="1">
                <a:solidFill>
                  <a:srgbClr val="0F2303"/>
                </a:solidFill>
                <a:ea typeface="+mn-lt"/>
                <a:cs typeface="+mn-lt"/>
              </a:rPr>
              <a:t>proje</a:t>
            </a:r>
            <a:r>
              <a:rPr lang="tr-TR" sz="1600" dirty="0">
                <a:solidFill>
                  <a:srgbClr val="0F2303"/>
                </a:solidFill>
                <a:ea typeface="+mn-lt"/>
                <a:cs typeface="+mn-lt"/>
              </a:rPr>
              <a:t>,</a:t>
            </a:r>
            <a:r>
              <a:rPr lang="en-US" sz="1600" dirty="0">
                <a:solidFill>
                  <a:srgbClr val="0F2303"/>
                </a:solidFill>
                <a:ea typeface="+mn-lt"/>
                <a:cs typeface="+mn-lt"/>
              </a:rPr>
              <a:t> </a:t>
            </a:r>
            <a:r>
              <a:rPr lang="tr-TR" sz="1600" b="1" dirty="0">
                <a:solidFill>
                  <a:srgbClr val="0F2303"/>
                </a:solidFill>
                <a:ea typeface="+mn-lt"/>
                <a:cs typeface="+mn-lt"/>
              </a:rPr>
              <a:t>Tübitak </a:t>
            </a:r>
            <a:r>
              <a:rPr lang="en-US" sz="1600" b="1" dirty="0">
                <a:solidFill>
                  <a:srgbClr val="0F2303"/>
                </a:solidFill>
                <a:ea typeface="+mn-lt"/>
                <a:cs typeface="+mn-lt"/>
              </a:rPr>
              <a:t>2209-A </a:t>
            </a:r>
            <a:r>
              <a:rPr lang="en-US" sz="1600" b="1" dirty="0" err="1">
                <a:solidFill>
                  <a:srgbClr val="0F2303"/>
                </a:solidFill>
                <a:ea typeface="+mn-lt"/>
                <a:cs typeface="+mn-lt"/>
              </a:rPr>
              <a:t>Üniversite</a:t>
            </a:r>
            <a:r>
              <a:rPr lang="en-US" sz="1600" b="1" dirty="0">
                <a:solidFill>
                  <a:srgbClr val="0F2303"/>
                </a:solidFill>
                <a:ea typeface="+mn-lt"/>
                <a:cs typeface="+mn-lt"/>
              </a:rPr>
              <a:t> </a:t>
            </a:r>
            <a:r>
              <a:rPr lang="en-US" sz="1600" b="1" dirty="0" err="1">
                <a:solidFill>
                  <a:srgbClr val="0F2303"/>
                </a:solidFill>
                <a:ea typeface="+mn-lt"/>
                <a:cs typeface="+mn-lt"/>
              </a:rPr>
              <a:t>Öğrencileri</a:t>
            </a:r>
            <a:r>
              <a:rPr lang="en-US" sz="1600" b="1" dirty="0">
                <a:solidFill>
                  <a:srgbClr val="0F2303"/>
                </a:solidFill>
                <a:ea typeface="+mn-lt"/>
                <a:cs typeface="+mn-lt"/>
              </a:rPr>
              <a:t> </a:t>
            </a:r>
            <a:r>
              <a:rPr lang="en-US" sz="1600" b="1" dirty="0" err="1">
                <a:solidFill>
                  <a:srgbClr val="0F2303"/>
                </a:solidFill>
                <a:ea typeface="+mn-lt"/>
                <a:cs typeface="+mn-lt"/>
              </a:rPr>
              <a:t>Araştırma</a:t>
            </a:r>
            <a:r>
              <a:rPr lang="en-US" sz="1600" b="1" dirty="0">
                <a:solidFill>
                  <a:srgbClr val="0F2303"/>
                </a:solidFill>
                <a:ea typeface="+mn-lt"/>
                <a:cs typeface="+mn-lt"/>
              </a:rPr>
              <a:t> </a:t>
            </a:r>
            <a:r>
              <a:rPr lang="en-US" sz="1600" b="1" dirty="0" err="1">
                <a:solidFill>
                  <a:srgbClr val="0F2303"/>
                </a:solidFill>
                <a:ea typeface="+mn-lt"/>
                <a:cs typeface="+mn-lt"/>
              </a:rPr>
              <a:t>Projeleri</a:t>
            </a:r>
            <a:r>
              <a:rPr lang="en-US" sz="1600" b="1" dirty="0">
                <a:solidFill>
                  <a:srgbClr val="0F2303"/>
                </a:solidFill>
                <a:ea typeface="+mn-lt"/>
                <a:cs typeface="+mn-lt"/>
              </a:rPr>
              <a:t> </a:t>
            </a:r>
            <a:r>
              <a:rPr lang="en-US" sz="1600" b="1" dirty="0" err="1">
                <a:solidFill>
                  <a:srgbClr val="0F2303"/>
                </a:solidFill>
                <a:ea typeface="+mn-lt"/>
                <a:cs typeface="+mn-lt"/>
              </a:rPr>
              <a:t>Destekleme</a:t>
            </a:r>
            <a:r>
              <a:rPr lang="en-US" sz="1600" b="1" dirty="0">
                <a:solidFill>
                  <a:srgbClr val="0F2303"/>
                </a:solidFill>
                <a:ea typeface="+mn-lt"/>
                <a:cs typeface="+mn-lt"/>
              </a:rPr>
              <a:t> </a:t>
            </a:r>
            <a:r>
              <a:rPr lang="en-US" sz="1600" b="1" dirty="0" err="1">
                <a:solidFill>
                  <a:srgbClr val="0F2303"/>
                </a:solidFill>
                <a:ea typeface="+mn-lt"/>
                <a:cs typeface="+mn-lt"/>
              </a:rPr>
              <a:t>Programı</a:t>
            </a:r>
            <a:r>
              <a:rPr lang="en-US" sz="1600" b="1" dirty="0">
                <a:solidFill>
                  <a:srgbClr val="0F2303"/>
                </a:solidFill>
                <a:ea typeface="+mn-lt"/>
                <a:cs typeface="+mn-lt"/>
              </a:rPr>
              <a:t> </a:t>
            </a:r>
            <a:r>
              <a:rPr lang="en-US" sz="1600" dirty="0">
                <a:solidFill>
                  <a:srgbClr val="0F2303"/>
                </a:solidFill>
                <a:ea typeface="+mn-lt"/>
                <a:cs typeface="+mn-lt"/>
              </a:rPr>
              <a:t>2023 </a:t>
            </a:r>
            <a:r>
              <a:rPr lang="en-US" sz="1600" dirty="0" err="1">
                <a:solidFill>
                  <a:srgbClr val="0F2303"/>
                </a:solidFill>
                <a:ea typeface="+mn-lt"/>
                <a:cs typeface="+mn-lt"/>
              </a:rPr>
              <a:t>yılı</a:t>
            </a:r>
            <a:r>
              <a:rPr lang="en-US" sz="1600" dirty="0">
                <a:solidFill>
                  <a:srgbClr val="0F2303"/>
                </a:solidFill>
                <a:ea typeface="+mn-lt"/>
                <a:cs typeface="+mn-lt"/>
              </a:rPr>
              <a:t> 2. </a:t>
            </a:r>
            <a:r>
              <a:rPr lang="en-US" sz="1600" dirty="0" err="1">
                <a:solidFill>
                  <a:srgbClr val="0F2303"/>
                </a:solidFill>
                <a:ea typeface="+mn-lt"/>
                <a:cs typeface="+mn-lt"/>
              </a:rPr>
              <a:t>dönem</a:t>
            </a:r>
            <a:r>
              <a:rPr lang="en-US" sz="1600" dirty="0">
                <a:solidFill>
                  <a:srgbClr val="0F2303"/>
                </a:solidFill>
                <a:ea typeface="+mn-lt"/>
                <a:cs typeface="+mn-lt"/>
              </a:rPr>
              <a:t> </a:t>
            </a:r>
            <a:r>
              <a:rPr lang="en-US" sz="1600" dirty="0" err="1">
                <a:solidFill>
                  <a:srgbClr val="0F2303"/>
                </a:solidFill>
                <a:ea typeface="+mn-lt"/>
                <a:cs typeface="+mn-lt"/>
              </a:rPr>
              <a:t>kapsamında</a:t>
            </a:r>
            <a:r>
              <a:rPr lang="en-US" sz="1600" dirty="0">
                <a:solidFill>
                  <a:srgbClr val="0F2303"/>
                </a:solidFill>
                <a:ea typeface="+mn-lt"/>
                <a:cs typeface="+mn-lt"/>
              </a:rPr>
              <a:t> </a:t>
            </a:r>
            <a:r>
              <a:rPr lang="en-US" sz="1600" dirty="0" err="1">
                <a:solidFill>
                  <a:srgbClr val="0F2303"/>
                </a:solidFill>
                <a:ea typeface="+mn-lt"/>
                <a:cs typeface="+mn-lt"/>
              </a:rPr>
              <a:t>desteklenmeye</a:t>
            </a:r>
            <a:r>
              <a:rPr lang="en-US" sz="1600" dirty="0">
                <a:solidFill>
                  <a:srgbClr val="0F2303"/>
                </a:solidFill>
                <a:ea typeface="+mn-lt"/>
                <a:cs typeface="+mn-lt"/>
              </a:rPr>
              <a:t> </a:t>
            </a:r>
            <a:r>
              <a:rPr lang="en-US" sz="1600" dirty="0" err="1">
                <a:solidFill>
                  <a:srgbClr val="0F2303"/>
                </a:solidFill>
                <a:ea typeface="+mn-lt"/>
                <a:cs typeface="+mn-lt"/>
              </a:rPr>
              <a:t>hak</a:t>
            </a:r>
            <a:r>
              <a:rPr lang="en-US" sz="1600" dirty="0">
                <a:solidFill>
                  <a:srgbClr val="0F2303"/>
                </a:solidFill>
                <a:ea typeface="+mn-lt"/>
                <a:cs typeface="+mn-lt"/>
              </a:rPr>
              <a:t> </a:t>
            </a:r>
            <a:r>
              <a:rPr lang="en-US" sz="1600" dirty="0" err="1">
                <a:solidFill>
                  <a:srgbClr val="0F2303"/>
                </a:solidFill>
                <a:ea typeface="+mn-lt"/>
                <a:cs typeface="+mn-lt"/>
              </a:rPr>
              <a:t>kazanmıştır</a:t>
            </a:r>
            <a:r>
              <a:rPr lang="en-US" sz="1600" dirty="0">
                <a:solidFill>
                  <a:srgbClr val="0F2303"/>
                </a:solidFill>
                <a:ea typeface="+mn-lt"/>
                <a:cs typeface="+mn-lt"/>
              </a:rPr>
              <a:t>.</a:t>
            </a:r>
            <a:endParaRPr lang="tr-TR" sz="1600" dirty="0">
              <a:solidFill>
                <a:srgbClr val="0F2303"/>
              </a:solidFill>
              <a:ea typeface="+mn-lt"/>
              <a:cs typeface="+mn-lt"/>
            </a:endParaRPr>
          </a:p>
          <a:p>
            <a:pPr marL="342900" indent="-342900">
              <a:lnSpc>
                <a:spcPct val="150000"/>
              </a:lnSpc>
              <a:buFont typeface="Arial"/>
              <a:buChar char="•"/>
            </a:pPr>
            <a:r>
              <a:rPr lang="en-US" sz="1600" dirty="0" smtClean="0">
                <a:solidFill>
                  <a:srgbClr val="0C0D0D"/>
                </a:solidFill>
                <a:cs typeface="Calibri"/>
              </a:rPr>
              <a:t>202</a:t>
            </a:r>
            <a:r>
              <a:rPr lang="tr-TR" sz="1600" dirty="0" smtClean="0">
                <a:solidFill>
                  <a:srgbClr val="0C0D0D"/>
                </a:solidFill>
                <a:cs typeface="Calibri"/>
              </a:rPr>
              <a:t>3</a:t>
            </a:r>
            <a:r>
              <a:rPr lang="en-US" sz="1600" dirty="0" smtClean="0">
                <a:solidFill>
                  <a:srgbClr val="0C0D0D"/>
                </a:solidFill>
                <a:cs typeface="Calibri"/>
              </a:rPr>
              <a:t> </a:t>
            </a:r>
            <a:r>
              <a:rPr lang="en-US" sz="1600" dirty="0" err="1" smtClean="0">
                <a:solidFill>
                  <a:srgbClr val="0F2303"/>
                </a:solidFill>
                <a:cs typeface="Calibri"/>
              </a:rPr>
              <a:t>yıl</a:t>
            </a:r>
            <a:r>
              <a:rPr lang="tr-TR" sz="1600" dirty="0" err="1" smtClean="0">
                <a:solidFill>
                  <a:srgbClr val="0F2303"/>
                </a:solidFill>
                <a:cs typeface="Calibri"/>
              </a:rPr>
              <a:t>ında</a:t>
            </a:r>
            <a:r>
              <a:rPr lang="tr-TR" sz="1600" dirty="0" smtClean="0">
                <a:solidFill>
                  <a:srgbClr val="0F2303"/>
                </a:solidFill>
                <a:cs typeface="Calibri"/>
              </a:rPr>
              <a:t> </a:t>
            </a:r>
            <a:r>
              <a:rPr lang="tr-TR" sz="1600" dirty="0">
                <a:solidFill>
                  <a:srgbClr val="0F2303"/>
                </a:solidFill>
                <a:cs typeface="Calibri"/>
              </a:rPr>
              <a:t>bölüm öğretim üyelerinin çalışmaları </a:t>
            </a:r>
            <a:r>
              <a:rPr lang="tr-TR" sz="1600" b="1" dirty="0">
                <a:solidFill>
                  <a:srgbClr val="0F2303"/>
                </a:solidFill>
                <a:cs typeface="Calibri"/>
              </a:rPr>
              <a:t>1 SCI-E yayını,</a:t>
            </a:r>
            <a:r>
              <a:rPr lang="tr-TR" sz="1600" b="1" dirty="0">
                <a:solidFill>
                  <a:srgbClr val="0F2303"/>
                </a:solidFill>
                <a:ea typeface="+mn-lt"/>
                <a:cs typeface="+mn-lt"/>
              </a:rPr>
              <a:t> </a:t>
            </a:r>
            <a:r>
              <a:rPr lang="tr-TR" sz="1600" b="1" dirty="0" smtClean="0">
                <a:solidFill>
                  <a:srgbClr val="0F2303"/>
                </a:solidFill>
                <a:ea typeface="+mn-lt"/>
                <a:cs typeface="+mn-lt"/>
              </a:rPr>
              <a:t>5 </a:t>
            </a:r>
            <a:r>
              <a:rPr lang="tr-TR" sz="1600" b="1" dirty="0">
                <a:solidFill>
                  <a:srgbClr val="0F2303"/>
                </a:solidFill>
                <a:ea typeface="+mn-lt"/>
                <a:cs typeface="+mn-lt"/>
              </a:rPr>
              <a:t>TR dizin yayını </a:t>
            </a:r>
            <a:r>
              <a:rPr lang="tr-TR" sz="1600" dirty="0">
                <a:solidFill>
                  <a:srgbClr val="0F2303"/>
                </a:solidFill>
                <a:ea typeface="+mn-lt"/>
                <a:cs typeface="+mn-lt"/>
              </a:rPr>
              <a:t>ve </a:t>
            </a:r>
            <a:r>
              <a:rPr lang="en-US" sz="1600" b="1" dirty="0">
                <a:solidFill>
                  <a:srgbClr val="0F2303"/>
                </a:solidFill>
                <a:cs typeface="Calibri"/>
              </a:rPr>
              <a:t>1 </a:t>
            </a:r>
            <a:r>
              <a:rPr lang="en-US" sz="1600" b="1" dirty="0" err="1">
                <a:solidFill>
                  <a:srgbClr val="0F2303"/>
                </a:solidFill>
                <a:cs typeface="Calibri"/>
              </a:rPr>
              <a:t>kitap</a:t>
            </a:r>
            <a:r>
              <a:rPr lang="en-US" sz="1600" b="1" dirty="0">
                <a:solidFill>
                  <a:srgbClr val="0F2303"/>
                </a:solidFill>
                <a:cs typeface="Calibri"/>
              </a:rPr>
              <a:t> </a:t>
            </a:r>
            <a:r>
              <a:rPr lang="en-US" sz="1600" b="1" dirty="0" err="1">
                <a:solidFill>
                  <a:srgbClr val="0F2303"/>
                </a:solidFill>
                <a:cs typeface="Calibri"/>
              </a:rPr>
              <a:t>bölümü</a:t>
            </a:r>
            <a:r>
              <a:rPr lang="tr-TR" sz="1600" b="1" dirty="0">
                <a:solidFill>
                  <a:srgbClr val="0F2303"/>
                </a:solidFill>
                <a:cs typeface="Calibri"/>
              </a:rPr>
              <a:t> </a:t>
            </a:r>
            <a:r>
              <a:rPr lang="tr-TR" sz="1600" dirty="0">
                <a:solidFill>
                  <a:srgbClr val="0F2303"/>
                </a:solidFill>
                <a:cs typeface="Calibri"/>
              </a:rPr>
              <a:t>olarak yayımlanmıştır.</a:t>
            </a:r>
          </a:p>
          <a:p>
            <a:pPr marL="342900" indent="-342900">
              <a:lnSpc>
                <a:spcPct val="150000"/>
              </a:lnSpc>
              <a:buFont typeface="Arial"/>
              <a:buChar char="•"/>
            </a:pPr>
            <a:r>
              <a:rPr lang="tr-TR" sz="1600" dirty="0" err="1">
                <a:solidFill>
                  <a:srgbClr val="0F2303"/>
                </a:solidFill>
                <a:cs typeface="Calibri"/>
              </a:rPr>
              <a:t>Society</a:t>
            </a:r>
            <a:r>
              <a:rPr lang="tr-TR" sz="1600" dirty="0">
                <a:solidFill>
                  <a:srgbClr val="0F2303"/>
                </a:solidFill>
                <a:cs typeface="Calibri"/>
              </a:rPr>
              <a:t> </a:t>
            </a:r>
            <a:r>
              <a:rPr lang="tr-TR" sz="1600" dirty="0" err="1">
                <a:solidFill>
                  <a:srgbClr val="0F2303"/>
                </a:solidFill>
                <a:cs typeface="Calibri"/>
              </a:rPr>
              <a:t>for</a:t>
            </a:r>
            <a:r>
              <a:rPr lang="tr-TR" sz="1600" dirty="0">
                <a:solidFill>
                  <a:srgbClr val="0F2303"/>
                </a:solidFill>
                <a:cs typeface="Calibri"/>
              </a:rPr>
              <a:t> </a:t>
            </a:r>
            <a:r>
              <a:rPr lang="tr-TR" sz="1600" dirty="0" err="1">
                <a:solidFill>
                  <a:srgbClr val="0F2303"/>
                </a:solidFill>
                <a:cs typeface="Calibri"/>
              </a:rPr>
              <a:t>Research</a:t>
            </a:r>
            <a:r>
              <a:rPr lang="tr-TR" sz="1600" dirty="0">
                <a:solidFill>
                  <a:srgbClr val="0F2303"/>
                </a:solidFill>
                <a:cs typeface="Calibri"/>
              </a:rPr>
              <a:t> in Child Development (SRCD) uluslararası kongrede 4 ve Işık Savaşır Klinik Psikoloji Sempozyumunda 3 bildiri sunulmuştur.</a:t>
            </a:r>
          </a:p>
          <a:p>
            <a:pPr marL="342900" indent="-342900">
              <a:lnSpc>
                <a:spcPct val="150000"/>
              </a:lnSpc>
              <a:buFont typeface="Arial"/>
              <a:buChar char="•"/>
            </a:pPr>
            <a:r>
              <a:rPr lang="tr-TR" sz="1600" dirty="0">
                <a:solidFill>
                  <a:srgbClr val="0F2303"/>
                </a:solidFill>
                <a:cs typeface="Calibri"/>
              </a:rPr>
              <a:t>Bölümümüzde yer alan öğretim üyeleri öğretim yetkinliklerini geliştirmek ve iyileştirmek amacıyla akademik dönem boyunca farklı eğitimler ve seminerlere katılım sağlamaktadırlar. Bölüm öğretim elemanlarımız halihazırda Psikodrama ve Varoluşçu Psikoterapi alanlarında eğitimlerini sürdürmektedirler.</a:t>
            </a:r>
          </a:p>
          <a:p>
            <a:pPr marL="342900" indent="-342900">
              <a:lnSpc>
                <a:spcPct val="150000"/>
              </a:lnSpc>
              <a:buFont typeface="Arial"/>
              <a:buChar char="•"/>
            </a:pPr>
            <a:r>
              <a:rPr lang="tr-TR" sz="1600" dirty="0">
                <a:solidFill>
                  <a:srgbClr val="0F2303"/>
                </a:solidFill>
                <a:cs typeface="Calibri"/>
              </a:rPr>
              <a:t>B</a:t>
            </a:r>
            <a:r>
              <a:rPr lang="en-US" sz="1600" dirty="0" err="1">
                <a:solidFill>
                  <a:srgbClr val="0F2303"/>
                </a:solidFill>
                <a:cs typeface="Calibri"/>
              </a:rPr>
              <a:t>ölüm</a:t>
            </a:r>
            <a:r>
              <a:rPr lang="en-US" sz="1600" dirty="0">
                <a:solidFill>
                  <a:srgbClr val="0F2303"/>
                </a:solidFill>
                <a:cs typeface="Calibri"/>
              </a:rPr>
              <a:t> </a:t>
            </a:r>
            <a:r>
              <a:rPr lang="en-US" sz="1600" dirty="0" err="1">
                <a:solidFill>
                  <a:srgbClr val="0F2303"/>
                </a:solidFill>
                <a:cs typeface="Calibri"/>
              </a:rPr>
              <a:t>öğretim</a:t>
            </a:r>
            <a:r>
              <a:rPr lang="en-US" sz="1600" dirty="0">
                <a:solidFill>
                  <a:srgbClr val="0F2303"/>
                </a:solidFill>
                <a:cs typeface="Calibri"/>
              </a:rPr>
              <a:t> </a:t>
            </a:r>
            <a:r>
              <a:rPr lang="en-US" sz="1600" dirty="0" err="1">
                <a:solidFill>
                  <a:srgbClr val="0F2303"/>
                </a:solidFill>
                <a:cs typeface="Calibri"/>
              </a:rPr>
              <a:t>üyelerinin</a:t>
            </a:r>
            <a:r>
              <a:rPr lang="en-US" sz="1600" dirty="0">
                <a:solidFill>
                  <a:srgbClr val="0F2303"/>
                </a:solidFill>
                <a:cs typeface="Calibri"/>
              </a:rPr>
              <a:t> </a:t>
            </a:r>
            <a:r>
              <a:rPr lang="en-US" sz="1600" dirty="0" err="1">
                <a:solidFill>
                  <a:srgbClr val="0F2303"/>
                </a:solidFill>
                <a:cs typeface="Calibri"/>
              </a:rPr>
              <a:t>psikoloji</a:t>
            </a:r>
            <a:r>
              <a:rPr lang="en-US" sz="1600" dirty="0">
                <a:solidFill>
                  <a:srgbClr val="0F2303"/>
                </a:solidFill>
                <a:cs typeface="Calibri"/>
              </a:rPr>
              <a:t> </a:t>
            </a:r>
            <a:r>
              <a:rPr lang="en-US" sz="1600" dirty="0" err="1">
                <a:solidFill>
                  <a:srgbClr val="0F2303"/>
                </a:solidFill>
                <a:cs typeface="Calibri"/>
              </a:rPr>
              <a:t>alanındaki</a:t>
            </a:r>
            <a:r>
              <a:rPr lang="en-US" sz="1600" dirty="0">
                <a:solidFill>
                  <a:srgbClr val="0F2303"/>
                </a:solidFill>
                <a:cs typeface="Calibri"/>
              </a:rPr>
              <a:t> </a:t>
            </a:r>
            <a:r>
              <a:rPr lang="en-US" sz="1600" dirty="0" err="1">
                <a:solidFill>
                  <a:srgbClr val="0F2303"/>
                </a:solidFill>
                <a:cs typeface="Calibri"/>
              </a:rPr>
              <a:t>dergilerde</a:t>
            </a:r>
            <a:r>
              <a:rPr lang="en-US" sz="1600" dirty="0">
                <a:solidFill>
                  <a:srgbClr val="0F2303"/>
                </a:solidFill>
                <a:cs typeface="Calibri"/>
              </a:rPr>
              <a:t> </a:t>
            </a:r>
            <a:r>
              <a:rPr lang="en-US" sz="1600" dirty="0" err="1">
                <a:solidFill>
                  <a:srgbClr val="0F2303"/>
                </a:solidFill>
                <a:cs typeface="Calibri"/>
              </a:rPr>
              <a:t>hakemlikleri</a:t>
            </a:r>
            <a:r>
              <a:rPr lang="en-US" sz="1600" dirty="0">
                <a:solidFill>
                  <a:srgbClr val="0F2303"/>
                </a:solidFill>
                <a:cs typeface="Calibri"/>
              </a:rPr>
              <a:t> </a:t>
            </a:r>
            <a:r>
              <a:rPr lang="en-US" sz="1600" dirty="0" err="1">
                <a:solidFill>
                  <a:srgbClr val="0F2303"/>
                </a:solidFill>
                <a:cs typeface="Calibri"/>
              </a:rPr>
              <a:t>bulunmaktadır</a:t>
            </a:r>
            <a:r>
              <a:rPr lang="en-US" sz="1600" dirty="0">
                <a:solidFill>
                  <a:srgbClr val="0F2303"/>
                </a:solidFill>
                <a:cs typeface="Calibri"/>
              </a:rPr>
              <a:t>.</a:t>
            </a:r>
          </a:p>
        </p:txBody>
      </p:sp>
    </p:spTree>
    <p:extLst>
      <p:ext uri="{BB962C8B-B14F-4D97-AF65-F5344CB8AC3E}">
        <p14:creationId xmlns:p14="http://schemas.microsoft.com/office/powerpoint/2010/main" val="2179233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tx1">
                    <a:lumMod val="75000"/>
                  </a:schemeClr>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493955" y="4955087"/>
            <a:ext cx="8352928" cy="1767087"/>
          </a:xfrm>
          <a:prstGeom prst="rect">
            <a:avLst/>
          </a:prstGeom>
        </p:spPr>
        <p:txBody>
          <a:bodyPr wrap="square" lIns="91440" tIns="45720" rIns="91440" bIns="45720" anchor="t">
            <a:spAutoFit/>
          </a:bodyPr>
          <a:lstStyle/>
          <a:p>
            <a:pPr fontAlgn="base">
              <a:lnSpc>
                <a:spcPct val="150000"/>
              </a:lnSpc>
              <a:spcAft>
                <a:spcPts val="0"/>
              </a:spcAft>
            </a:pPr>
            <a:r>
              <a:rPr lang="tr-TR" b="1" dirty="0">
                <a:latin typeface="Calibri"/>
                <a:ea typeface="Times New Roman" panose="02020603050405020304" pitchFamily="18" charset="0"/>
                <a:cs typeface="Calibri"/>
              </a:rPr>
              <a:t>ÇALIŞMA POLİTİKASI</a:t>
            </a:r>
          </a:p>
          <a:p>
            <a:pPr algn="just">
              <a:lnSpc>
                <a:spcPct val="150000"/>
              </a:lnSpc>
            </a:pPr>
            <a:r>
              <a:rPr lang="tr-TR" sz="1400" dirty="0">
                <a:solidFill>
                  <a:srgbClr val="0F2303"/>
                </a:solidFill>
                <a:ea typeface="+mn-lt"/>
                <a:cs typeface="+mn-lt"/>
              </a:rPr>
              <a:t>Paydaşların katkılarıyla gelişen eğitim-öğretim ve araştırma konusunda evrensel niteliğe sahip olmak. Mevzuat ve standartlarla uyumlu olarak önerileri dikkate almak ve şikayetleri en kısa sürede çözümlemek. Öğretim elamanlarının huzurlu bir ortamda, iş birliği içerisinde ve üretken olabilmeleri için motivasyonlarının izlenmesi ve arttırılmasını sağlamak.</a:t>
            </a:r>
            <a:endParaRPr lang="tr-TR" sz="1400" dirty="0">
              <a:solidFill>
                <a:srgbClr val="0F2303"/>
              </a:solidFill>
              <a:cs typeface="Calibri"/>
            </a:endParaRPr>
          </a:p>
        </p:txBody>
      </p:sp>
      <p:sp>
        <p:nvSpPr>
          <p:cNvPr id="7" name="Dikdörtgen 6"/>
          <p:cNvSpPr/>
          <p:nvPr/>
        </p:nvSpPr>
        <p:spPr>
          <a:xfrm>
            <a:off x="503655" y="3508427"/>
            <a:ext cx="8352928" cy="1442767"/>
          </a:xfrm>
          <a:prstGeom prst="rect">
            <a:avLst/>
          </a:prstGeom>
        </p:spPr>
        <p:txBody>
          <a:bodyPr wrap="square" lIns="91440" tIns="45720" rIns="91440" bIns="45720" anchor="t">
            <a:spAutoFit/>
          </a:bodyPr>
          <a:lstStyle/>
          <a:p>
            <a:pPr>
              <a:lnSpc>
                <a:spcPct val="150000"/>
              </a:lnSpc>
            </a:pPr>
            <a:r>
              <a:rPr lang="tr-TR" b="1" dirty="0">
                <a:ea typeface="+mn-lt"/>
                <a:cs typeface="+mn-lt"/>
              </a:rPr>
              <a:t>PSİKOLOJİ BÖLÜMÜ</a:t>
            </a:r>
            <a:r>
              <a:rPr lang="tr-TR" b="1" dirty="0">
                <a:solidFill>
                  <a:srgbClr val="FF0000"/>
                </a:solidFill>
                <a:latin typeface="Calibri"/>
                <a:ea typeface="Times New Roman" panose="02020603050405020304" pitchFamily="18" charset="0"/>
                <a:cs typeface="Calibri"/>
              </a:rPr>
              <a:t> </a:t>
            </a:r>
            <a:r>
              <a:rPr lang="tr-TR" b="1" dirty="0">
                <a:latin typeface="Calibri"/>
                <a:ea typeface="Times New Roman" panose="02020603050405020304" pitchFamily="18" charset="0"/>
                <a:cs typeface="Calibri"/>
              </a:rPr>
              <a:t>VİZYONU</a:t>
            </a:r>
            <a:endParaRPr lang="en-US" dirty="0">
              <a:latin typeface="Calibri"/>
              <a:cs typeface="Calibri"/>
            </a:endParaRPr>
          </a:p>
          <a:p>
            <a:pPr fontAlgn="base">
              <a:lnSpc>
                <a:spcPct val="150000"/>
              </a:lnSpc>
              <a:spcAft>
                <a:spcPts val="0"/>
              </a:spcAft>
            </a:pPr>
            <a:r>
              <a:rPr lang="tr-TR" sz="1400" b="0" i="0" dirty="0">
                <a:solidFill>
                  <a:srgbClr val="000000"/>
                </a:solidFill>
                <a:effectLst/>
                <a:latin typeface="Calibri" panose="020F0502020204030204" pitchFamily="34" charset="0"/>
              </a:rPr>
              <a:t>Yeniliklere ve gelişime açık bir eğitim anlayışını benimseyen, uygulama odaklı çalışmalarla topluma katkı sağlama konusunda girişimci bir bölüm olmak. Aynı zamanda, ulusal ve uluslararası alanda tanınırlığı artıracak bilimsel araştırma ve yayınlar üreterek akredite bir psikoloji bölümü olmak.  </a:t>
            </a:r>
            <a:endParaRPr lang="tr-TR" sz="1400" b="1" dirty="0">
              <a:solidFill>
                <a:srgbClr val="0C0D0D"/>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503655" y="1168166"/>
            <a:ext cx="8352928" cy="2412007"/>
          </a:xfrm>
          <a:prstGeom prst="rect">
            <a:avLst/>
          </a:prstGeom>
        </p:spPr>
        <p:txBody>
          <a:bodyPr wrap="square" lIns="91440" tIns="45720" rIns="91440" bIns="45720" anchor="t">
            <a:spAutoFit/>
          </a:bodyPr>
          <a:lstStyle/>
          <a:p>
            <a:pPr fontAlgn="base">
              <a:lnSpc>
                <a:spcPct val="150000"/>
              </a:lnSpc>
            </a:pPr>
            <a:r>
              <a:rPr lang="tr-TR" b="1" dirty="0">
                <a:latin typeface="Calibri"/>
                <a:cs typeface="Calibri"/>
              </a:rPr>
              <a:t>PSİKOLOJİ BÖLÜMÜ MİSYONU</a:t>
            </a:r>
            <a:endParaRPr lang="en-US" dirty="0"/>
          </a:p>
          <a:p>
            <a:pPr algn="l" rtl="0" fontAlgn="base">
              <a:lnSpc>
                <a:spcPct val="150000"/>
              </a:lnSpc>
            </a:pPr>
            <a:r>
              <a:rPr lang="tr-TR" sz="1400" b="0" i="0" dirty="0">
                <a:solidFill>
                  <a:srgbClr val="000000"/>
                </a:solidFill>
                <a:effectLst/>
                <a:latin typeface="Calibri" panose="020F0502020204030204" pitchFamily="34" charset="0"/>
              </a:rPr>
              <a:t>Nitelikli ve psikolojinin her alt alanını kapsayan akademik kadrosu ile bilimsellik ön plandadır. </a:t>
            </a:r>
            <a:endParaRPr lang="tr-TR" sz="1400" b="0" i="0" dirty="0">
              <a:solidFill>
                <a:srgbClr val="000000"/>
              </a:solidFill>
              <a:effectLst/>
              <a:latin typeface="Segoe UI" panose="020B0502040204020203" pitchFamily="34" charset="0"/>
            </a:endParaRPr>
          </a:p>
          <a:p>
            <a:pPr algn="l" rtl="0" fontAlgn="base">
              <a:lnSpc>
                <a:spcPct val="150000"/>
              </a:lnSpc>
            </a:pPr>
            <a:r>
              <a:rPr lang="tr-TR" sz="1400" b="0" i="0" dirty="0">
                <a:solidFill>
                  <a:srgbClr val="000000"/>
                </a:solidFill>
                <a:effectLst/>
                <a:latin typeface="Calibri" panose="020F0502020204030204" pitchFamily="34" charset="0"/>
              </a:rPr>
              <a:t>Bilimsel yöntem temel alınarak yapılan araştırma ve uygulamalar ile hem akademik çalışmalara hem de topluma önemli katkıda bulunur. </a:t>
            </a:r>
            <a:endParaRPr lang="tr-TR" sz="1400" b="0" i="0" dirty="0">
              <a:solidFill>
                <a:srgbClr val="000000"/>
              </a:solidFill>
              <a:effectLst/>
              <a:latin typeface="Segoe UI" panose="020B0502040204020203" pitchFamily="34" charset="0"/>
            </a:endParaRPr>
          </a:p>
          <a:p>
            <a:pPr algn="l" rtl="0" fontAlgn="base">
              <a:lnSpc>
                <a:spcPct val="150000"/>
              </a:lnSpc>
            </a:pPr>
            <a:r>
              <a:rPr lang="tr-TR" sz="1400" b="0" i="0" dirty="0">
                <a:solidFill>
                  <a:srgbClr val="000000"/>
                </a:solidFill>
                <a:effectLst/>
                <a:latin typeface="Calibri" panose="020F0502020204030204" pitchFamily="34" charset="0"/>
              </a:rPr>
              <a:t>Her bireyin fenomenolojisini zenginlik olarak ele alan ve mesleki gelişimin ötesinde, bireyin kendini tanıma, eleştirel ve bilimsel düşünme, yaratıcı ve üretkenlik potansiyelinin geliştirilmesine katkı sağlayan bir yaklaşımı benimser. </a:t>
            </a:r>
            <a:endParaRPr lang="tr-TR" sz="14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dirty="0">
              <a:solidFill>
                <a:schemeClr val="tx2"/>
              </a:solidFill>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BADC53C-DCF9-4472-8D54-E9F287B87E03}"/>
              </a:ext>
            </a:extLst>
          </p:cNvPr>
          <p:cNvSpPr txBox="1"/>
          <p:nvPr/>
        </p:nvSpPr>
        <p:spPr>
          <a:xfrm>
            <a:off x="397163" y="1517668"/>
            <a:ext cx="8432800" cy="54508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lnSpc>
                <a:spcPct val="150000"/>
              </a:lnSpc>
              <a:buFont typeface="Arial,Sans-Serif"/>
              <a:buChar char="•"/>
            </a:pPr>
            <a:r>
              <a:rPr lang="tr-TR" dirty="0">
                <a:solidFill>
                  <a:srgbClr val="0F2303"/>
                </a:solidFill>
                <a:ea typeface="Calibri"/>
                <a:cs typeface="Calibri"/>
              </a:rPr>
              <a:t>6 Şubat 2023 Depremi sonrasında üniversite personeline yönelik bilgilendirme amaçlı </a:t>
            </a:r>
            <a:r>
              <a:rPr lang="tr-TR" b="1" dirty="0">
                <a:solidFill>
                  <a:srgbClr val="0F2303"/>
                </a:solidFill>
                <a:ea typeface="Calibri"/>
                <a:cs typeface="Calibri"/>
              </a:rPr>
              <a:t>psikososyal destek eğitimi </a:t>
            </a:r>
            <a:r>
              <a:rPr lang="tr-TR" dirty="0">
                <a:solidFill>
                  <a:srgbClr val="0F2303"/>
                </a:solidFill>
                <a:ea typeface="Calibri"/>
                <a:cs typeface="Calibri"/>
              </a:rPr>
              <a:t>verilmiştir. Ayrıca depremden etkilenen çocuklar için </a:t>
            </a:r>
            <a:r>
              <a:rPr lang="tr-TR" b="1" dirty="0">
                <a:solidFill>
                  <a:srgbClr val="0F2303"/>
                </a:solidFill>
                <a:ea typeface="Calibri"/>
                <a:cs typeface="Calibri"/>
              </a:rPr>
              <a:t>oyuncak toplama kampanyası </a:t>
            </a:r>
            <a:r>
              <a:rPr lang="tr-TR" dirty="0" smtClean="0">
                <a:solidFill>
                  <a:srgbClr val="0F2303"/>
                </a:solidFill>
                <a:ea typeface="Calibri"/>
                <a:cs typeface="Calibri"/>
              </a:rPr>
              <a:t>yürütülmüştür.</a:t>
            </a:r>
            <a:endParaRPr lang="en-US" dirty="0">
              <a:solidFill>
                <a:srgbClr val="8AD0D5"/>
              </a:solidFill>
              <a:ea typeface="Calibri"/>
              <a:cs typeface="Calibri"/>
            </a:endParaRPr>
          </a:p>
          <a:p>
            <a:pPr marL="285750" indent="-285750" algn="just">
              <a:lnSpc>
                <a:spcPct val="150000"/>
              </a:lnSpc>
              <a:buFont typeface="Arial,Sans-Serif"/>
              <a:buChar char="•"/>
            </a:pPr>
            <a:r>
              <a:rPr lang="tr-TR" dirty="0">
                <a:solidFill>
                  <a:srgbClr val="0F2303"/>
                </a:solidFill>
                <a:ea typeface="Calibri"/>
                <a:cs typeface="Calibri"/>
              </a:rPr>
              <a:t>Akdeniz Üniversitesi Deprem Mağdurları Destek Projesi kapsamında </a:t>
            </a:r>
            <a:r>
              <a:rPr lang="tr-TR" b="1" dirty="0">
                <a:solidFill>
                  <a:srgbClr val="0F2303"/>
                </a:solidFill>
                <a:ea typeface="Calibri"/>
                <a:cs typeface="Calibri"/>
              </a:rPr>
              <a:t>Kum Terapisinde Travma ve Kaynaklarımız</a:t>
            </a:r>
            <a:r>
              <a:rPr lang="tr-TR" dirty="0">
                <a:solidFill>
                  <a:srgbClr val="0F2303"/>
                </a:solidFill>
                <a:ea typeface="Calibri"/>
                <a:cs typeface="Calibri"/>
              </a:rPr>
              <a:t> başlıklı eğitime katılım sağlanmıştır.</a:t>
            </a:r>
          </a:p>
          <a:p>
            <a:pPr marL="285750" indent="-285750" algn="just">
              <a:lnSpc>
                <a:spcPct val="150000"/>
              </a:lnSpc>
              <a:buFont typeface="Arial,Sans-Serif"/>
              <a:buChar char="•"/>
            </a:pPr>
            <a:r>
              <a:rPr lang="tr-TR" dirty="0">
                <a:solidFill>
                  <a:srgbClr val="0F2303"/>
                </a:solidFill>
                <a:ea typeface="Calibri"/>
                <a:cs typeface="Calibri"/>
              </a:rPr>
              <a:t>Çocukların ve deprem travması yaşamış çocukların sosyal ve duygusal gelişimini desteklemek amacıyla geliştirilen </a:t>
            </a:r>
            <a:r>
              <a:rPr lang="tr-TR" b="1" dirty="0">
                <a:solidFill>
                  <a:srgbClr val="0F2303"/>
                </a:solidFill>
                <a:ea typeface="Calibri"/>
                <a:cs typeface="Calibri"/>
              </a:rPr>
              <a:t>PERGEL Projesinin eğitici eğitimi</a:t>
            </a:r>
            <a:r>
              <a:rPr lang="tr-TR" dirty="0">
                <a:solidFill>
                  <a:srgbClr val="0F2303"/>
                </a:solidFill>
                <a:ea typeface="Calibri"/>
                <a:cs typeface="Calibri"/>
              </a:rPr>
              <a:t>  Antalya, Kıbrıs ve İstanbul'da gerçekleştirilmiştir.</a:t>
            </a:r>
          </a:p>
          <a:p>
            <a:pPr marL="285750" indent="-285750" algn="just">
              <a:lnSpc>
                <a:spcPct val="150000"/>
              </a:lnSpc>
              <a:buFont typeface="Arial,Sans-Serif"/>
              <a:buChar char="•"/>
            </a:pPr>
            <a:r>
              <a:rPr lang="tr-TR" dirty="0">
                <a:solidFill>
                  <a:srgbClr val="0F2303"/>
                </a:solidFill>
                <a:ea typeface="Calibri"/>
                <a:cs typeface="Calibri"/>
              </a:rPr>
              <a:t>Dönem içinde yapılan bilimsel etkinliklerle hem öğrencilerimizin psikoloji alanındaki belirli konulara dair farkındalığının artırılmasına hem de toplumun bilinçlendirilmesine katkıda bulunulmuştur (</a:t>
            </a:r>
            <a:r>
              <a:rPr lang="tr-TR" b="1" dirty="0">
                <a:solidFill>
                  <a:srgbClr val="0F2303"/>
                </a:solidFill>
                <a:ea typeface="Calibri"/>
                <a:cs typeface="Calibri"/>
              </a:rPr>
              <a:t>Nöropsikoloji ve </a:t>
            </a:r>
            <a:r>
              <a:rPr lang="tr-TR" b="1" dirty="0" smtClean="0">
                <a:solidFill>
                  <a:srgbClr val="0F2303"/>
                </a:solidFill>
                <a:ea typeface="Calibri"/>
                <a:cs typeface="Calibri"/>
              </a:rPr>
              <a:t>Otizm </a:t>
            </a:r>
            <a:r>
              <a:rPr lang="tr-TR" b="1" dirty="0">
                <a:solidFill>
                  <a:srgbClr val="0F2303"/>
                </a:solidFill>
                <a:ea typeface="Calibri"/>
                <a:cs typeface="Calibri"/>
              </a:rPr>
              <a:t>Farkındalık Etkinlikleri</a:t>
            </a:r>
            <a:r>
              <a:rPr lang="tr-TR" dirty="0">
                <a:solidFill>
                  <a:srgbClr val="0F2303"/>
                </a:solidFill>
                <a:ea typeface="Calibri"/>
                <a:cs typeface="Calibri"/>
              </a:rPr>
              <a:t>).</a:t>
            </a:r>
          </a:p>
          <a:p>
            <a:pPr marL="285750" indent="-285750" algn="just">
              <a:lnSpc>
                <a:spcPct val="150000"/>
              </a:lnSpc>
              <a:buFont typeface="Arial,Sans-Serif"/>
              <a:buChar char="•"/>
            </a:pPr>
            <a:endParaRPr lang="tr-TR" dirty="0">
              <a:solidFill>
                <a:srgbClr val="0F2303"/>
              </a:solidFill>
              <a:ea typeface="Calibri"/>
              <a:cs typeface="Calibri"/>
            </a:endParaRPr>
          </a:p>
        </p:txBody>
      </p:sp>
    </p:spTree>
    <p:extLst>
      <p:ext uri="{BB962C8B-B14F-4D97-AF65-F5344CB8AC3E}">
        <p14:creationId xmlns:p14="http://schemas.microsoft.com/office/powerpoint/2010/main" val="2544252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BADC53C-DCF9-4472-8D54-E9F287B87E03}"/>
              </a:ext>
            </a:extLst>
          </p:cNvPr>
          <p:cNvSpPr txBox="1"/>
          <p:nvPr/>
        </p:nvSpPr>
        <p:spPr>
          <a:xfrm>
            <a:off x="378691" y="1652184"/>
            <a:ext cx="8432800" cy="54508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lnSpc>
                <a:spcPct val="150000"/>
              </a:lnSpc>
              <a:buFont typeface="Arial,Sans-Serif"/>
              <a:buChar char="•"/>
            </a:pPr>
            <a:r>
              <a:rPr lang="tr-TR" dirty="0">
                <a:solidFill>
                  <a:srgbClr val="0F2303"/>
                </a:solidFill>
                <a:ea typeface="Calibri"/>
                <a:cs typeface="Calibri"/>
              </a:rPr>
              <a:t>6 Şubat 2023 Depremi sonrasında üniversite personeline yönelik bilgilendirme amaçlı psikososyal destek eğitimi verilmiştir. Ayrıca depremden etkilenen çocuklar için oyuncak toplama kampanyası başlatılmıştır.</a:t>
            </a:r>
            <a:endParaRPr lang="en-US" dirty="0">
              <a:solidFill>
                <a:srgbClr val="8AD0D5"/>
              </a:solidFill>
              <a:ea typeface="Calibri"/>
              <a:cs typeface="Calibri"/>
            </a:endParaRPr>
          </a:p>
          <a:p>
            <a:pPr marL="285750" indent="-285750" algn="just">
              <a:lnSpc>
                <a:spcPct val="150000"/>
              </a:lnSpc>
              <a:buFont typeface="Arial,Sans-Serif"/>
              <a:buChar char="•"/>
            </a:pPr>
            <a:r>
              <a:rPr lang="tr-TR" dirty="0">
                <a:solidFill>
                  <a:srgbClr val="0F2303"/>
                </a:solidFill>
                <a:ea typeface="Calibri"/>
                <a:cs typeface="Calibri"/>
              </a:rPr>
              <a:t>Akdeniz Üniversitesi Deprem Mağdurları Destek Projesi kapsamında Kum Terapisinde Travma ve Kaynaklarımız başlıklı eğitime katılım sağlanmıştır.</a:t>
            </a:r>
          </a:p>
          <a:p>
            <a:pPr marL="285750" indent="-285750" algn="just">
              <a:lnSpc>
                <a:spcPct val="150000"/>
              </a:lnSpc>
              <a:buFont typeface="Arial,Sans-Serif"/>
              <a:buChar char="•"/>
            </a:pPr>
            <a:r>
              <a:rPr lang="tr-TR" dirty="0">
                <a:solidFill>
                  <a:srgbClr val="0F2303"/>
                </a:solidFill>
                <a:ea typeface="Calibri"/>
                <a:cs typeface="Calibri"/>
              </a:rPr>
              <a:t>Çocukların ve deprem travması yaşamış çocukların sosyal ve duygusal gelişimini desteklemek amacıyla geliştirilen PERGEL Projesinin eğitici eğitimi  Antalya, Kıbrıs ve İstanbul'da gerçekleştirilmiştir.</a:t>
            </a:r>
          </a:p>
          <a:p>
            <a:pPr marL="285750" indent="-285750" algn="just">
              <a:lnSpc>
                <a:spcPct val="150000"/>
              </a:lnSpc>
              <a:buFont typeface="Arial,Sans-Serif"/>
              <a:buChar char="•"/>
            </a:pPr>
            <a:r>
              <a:rPr lang="tr-TR" dirty="0">
                <a:solidFill>
                  <a:srgbClr val="0F2303"/>
                </a:solidFill>
                <a:ea typeface="Calibri"/>
                <a:cs typeface="Calibri"/>
              </a:rPr>
              <a:t>Dönem içinde yapılan bilimsel etkinliklerle hem öğrencilerimizin psikoloji alanındaki belirli konulara dair farkındalığının artırılmasına hem de toplumun bilinçlendirilmesine katkıda bulunulmuştur (Nöropsikoloji ve </a:t>
            </a:r>
            <a:r>
              <a:rPr lang="tr-TR" dirty="0" smtClean="0">
                <a:solidFill>
                  <a:srgbClr val="0F2303"/>
                </a:solidFill>
                <a:ea typeface="Calibri"/>
                <a:cs typeface="Calibri"/>
              </a:rPr>
              <a:t>Otizm </a:t>
            </a:r>
            <a:r>
              <a:rPr lang="tr-TR" dirty="0">
                <a:solidFill>
                  <a:srgbClr val="0F2303"/>
                </a:solidFill>
                <a:ea typeface="Calibri"/>
                <a:cs typeface="Calibri"/>
              </a:rPr>
              <a:t>Farkındalık Etkinlikleri).</a:t>
            </a:r>
          </a:p>
          <a:p>
            <a:pPr marL="285750" indent="-285750" algn="just">
              <a:lnSpc>
                <a:spcPct val="150000"/>
              </a:lnSpc>
              <a:buFont typeface="Arial,Sans-Serif"/>
              <a:buChar char="•"/>
            </a:pPr>
            <a:endParaRPr lang="tr-TR" dirty="0">
              <a:solidFill>
                <a:srgbClr val="0F2303"/>
              </a:solidFill>
              <a:ea typeface="Calibri"/>
              <a:cs typeface="Calibri"/>
            </a:endParaRPr>
          </a:p>
        </p:txBody>
      </p:sp>
      <p:sp>
        <p:nvSpPr>
          <p:cNvPr id="65" name="Metin kutusu 4">
            <a:extLst>
              <a:ext uri="{FF2B5EF4-FFF2-40B4-BE49-F238E27FC236}">
                <a16:creationId xmlns:a16="http://schemas.microsoft.com/office/drawing/2014/main" id="{7EC18F83-204B-487E-AFD6-153344F04A42}"/>
              </a:ext>
            </a:extLst>
          </p:cNvPr>
          <p:cNvSpPr txBox="1"/>
          <p:nvPr/>
        </p:nvSpPr>
        <p:spPr>
          <a:xfrm>
            <a:off x="1590363" y="70721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rPr>
              <a:t>TOPLUMSAL KATKI ALANINDA</a:t>
            </a:r>
            <a:endParaRPr lang="en-US" sz="2700" dirty="0">
              <a:solidFill>
                <a:schemeClr val="accent6"/>
              </a:solidFill>
            </a:endParaRPr>
          </a:p>
        </p:txBody>
      </p:sp>
    </p:spTree>
    <p:extLst>
      <p:ext uri="{BB962C8B-B14F-4D97-AF65-F5344CB8AC3E}">
        <p14:creationId xmlns:p14="http://schemas.microsoft.com/office/powerpoint/2010/main" val="11891694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F55B941-9CD1-44AC-83DE-B54033A5E768}"/>
              </a:ext>
            </a:extLst>
          </p:cNvPr>
          <p:cNvSpPr txBox="1"/>
          <p:nvPr/>
        </p:nvSpPr>
        <p:spPr>
          <a:xfrm>
            <a:off x="243840" y="1788160"/>
            <a:ext cx="8646160"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Font typeface="Arial"/>
              <a:buChar char="•"/>
            </a:pPr>
            <a:r>
              <a:rPr lang="en-US" sz="2000" dirty="0" err="1">
                <a:solidFill>
                  <a:srgbClr val="0F2303"/>
                </a:solidFill>
                <a:ea typeface="+mn-lt"/>
                <a:cs typeface="+mn-lt"/>
              </a:rPr>
              <a:t>Bölümün</a:t>
            </a:r>
            <a:r>
              <a:rPr lang="en-US" sz="2000" dirty="0">
                <a:solidFill>
                  <a:srgbClr val="0F2303"/>
                </a:solidFill>
                <a:ea typeface="+mn-lt"/>
                <a:cs typeface="+mn-lt"/>
              </a:rPr>
              <a:t> </a:t>
            </a:r>
            <a:r>
              <a:rPr lang="en-US" sz="2000" dirty="0" err="1">
                <a:solidFill>
                  <a:srgbClr val="0F2303"/>
                </a:solidFill>
                <a:ea typeface="+mn-lt"/>
                <a:cs typeface="+mn-lt"/>
              </a:rPr>
              <a:t>hocalarının</a:t>
            </a:r>
            <a:r>
              <a:rPr lang="en-US" sz="2000" dirty="0">
                <a:solidFill>
                  <a:srgbClr val="0F2303"/>
                </a:solidFill>
                <a:ea typeface="+mn-lt"/>
                <a:cs typeface="+mn-lt"/>
              </a:rPr>
              <a:t> </a:t>
            </a:r>
            <a:r>
              <a:rPr lang="en-US" sz="2000" dirty="0" err="1">
                <a:solidFill>
                  <a:srgbClr val="0F2303"/>
                </a:solidFill>
                <a:ea typeface="+mn-lt"/>
                <a:cs typeface="+mn-lt"/>
              </a:rPr>
              <a:t>ortak</a:t>
            </a:r>
            <a:r>
              <a:rPr lang="en-US" sz="2000" dirty="0">
                <a:solidFill>
                  <a:srgbClr val="0F2303"/>
                </a:solidFill>
                <a:ea typeface="+mn-lt"/>
                <a:cs typeface="+mn-lt"/>
              </a:rPr>
              <a:t> </a:t>
            </a:r>
            <a:r>
              <a:rPr lang="en-US" sz="2000" dirty="0" err="1">
                <a:solidFill>
                  <a:srgbClr val="0F2303"/>
                </a:solidFill>
                <a:ea typeface="+mn-lt"/>
                <a:cs typeface="+mn-lt"/>
              </a:rPr>
              <a:t>katkılarını</a:t>
            </a:r>
            <a:r>
              <a:rPr lang="en-US" sz="2000" dirty="0">
                <a:solidFill>
                  <a:srgbClr val="0F2303"/>
                </a:solidFill>
                <a:ea typeface="+mn-lt"/>
                <a:cs typeface="+mn-lt"/>
              </a:rPr>
              <a:t> </a:t>
            </a:r>
            <a:r>
              <a:rPr lang="en-US" sz="2000" dirty="0" err="1">
                <a:solidFill>
                  <a:srgbClr val="0F2303"/>
                </a:solidFill>
                <a:ea typeface="+mn-lt"/>
                <a:cs typeface="+mn-lt"/>
              </a:rPr>
              <a:t>gerektiren</a:t>
            </a:r>
            <a:r>
              <a:rPr lang="en-US" sz="2000" dirty="0">
                <a:solidFill>
                  <a:srgbClr val="0F2303"/>
                </a:solidFill>
                <a:ea typeface="+mn-lt"/>
                <a:cs typeface="+mn-lt"/>
              </a:rPr>
              <a:t> </a:t>
            </a:r>
            <a:r>
              <a:rPr lang="en-US" sz="2000" dirty="0" err="1">
                <a:solidFill>
                  <a:srgbClr val="0F2303"/>
                </a:solidFill>
                <a:ea typeface="+mn-lt"/>
                <a:cs typeface="+mn-lt"/>
              </a:rPr>
              <a:t>işlerin</a:t>
            </a:r>
            <a:r>
              <a:rPr lang="en-US" sz="2000" dirty="0">
                <a:solidFill>
                  <a:srgbClr val="0F2303"/>
                </a:solidFill>
                <a:ea typeface="+mn-lt"/>
                <a:cs typeface="+mn-lt"/>
              </a:rPr>
              <a:t> </a:t>
            </a:r>
            <a:r>
              <a:rPr lang="tr-TR" sz="2000" dirty="0">
                <a:solidFill>
                  <a:srgbClr val="0F2303"/>
                </a:solidFill>
                <a:ea typeface="+mn-lt"/>
                <a:cs typeface="+mn-lt"/>
              </a:rPr>
              <a:t>O</a:t>
            </a:r>
            <a:r>
              <a:rPr lang="en-US" sz="2000" dirty="0" smtClean="0">
                <a:solidFill>
                  <a:srgbClr val="0F2303"/>
                </a:solidFill>
                <a:ea typeface="+mn-lt"/>
                <a:cs typeface="+mn-lt"/>
              </a:rPr>
              <a:t>ne</a:t>
            </a:r>
            <a:r>
              <a:rPr lang="tr-TR" sz="2000" dirty="0" smtClean="0">
                <a:solidFill>
                  <a:srgbClr val="0F2303"/>
                </a:solidFill>
                <a:ea typeface="+mn-lt"/>
                <a:cs typeface="+mn-lt"/>
              </a:rPr>
              <a:t>D</a:t>
            </a:r>
            <a:r>
              <a:rPr lang="en-US" sz="2000" dirty="0" smtClean="0">
                <a:solidFill>
                  <a:srgbClr val="0F2303"/>
                </a:solidFill>
                <a:ea typeface="+mn-lt"/>
                <a:cs typeface="+mn-lt"/>
              </a:rPr>
              <a:t>rive </a:t>
            </a:r>
            <a:r>
              <a:rPr lang="en-US" sz="2000" dirty="0" err="1">
                <a:solidFill>
                  <a:srgbClr val="0F2303"/>
                </a:solidFill>
                <a:ea typeface="+mn-lt"/>
                <a:cs typeface="+mn-lt"/>
              </a:rPr>
              <a:t>üzerinden</a:t>
            </a:r>
            <a:r>
              <a:rPr lang="en-US" sz="2000" dirty="0">
                <a:solidFill>
                  <a:srgbClr val="0F2303"/>
                </a:solidFill>
                <a:ea typeface="+mn-lt"/>
                <a:cs typeface="+mn-lt"/>
              </a:rPr>
              <a:t> </a:t>
            </a:r>
            <a:r>
              <a:rPr lang="en-US" sz="2000" dirty="0" err="1">
                <a:solidFill>
                  <a:srgbClr val="0F2303"/>
                </a:solidFill>
                <a:ea typeface="+mn-lt"/>
                <a:cs typeface="+mn-lt"/>
              </a:rPr>
              <a:t>yapılması</a:t>
            </a:r>
            <a:r>
              <a:rPr lang="en-US" sz="2000" dirty="0">
                <a:solidFill>
                  <a:srgbClr val="0F2303"/>
                </a:solidFill>
                <a:ea typeface="+mn-lt"/>
                <a:cs typeface="+mn-lt"/>
              </a:rPr>
              <a:t> </a:t>
            </a:r>
            <a:r>
              <a:rPr lang="en-US" sz="2000" dirty="0" err="1">
                <a:solidFill>
                  <a:srgbClr val="0F2303"/>
                </a:solidFill>
                <a:ea typeface="+mn-lt"/>
                <a:cs typeface="+mn-lt"/>
              </a:rPr>
              <a:t>kurumsal</a:t>
            </a:r>
            <a:r>
              <a:rPr lang="en-US" sz="2000" dirty="0">
                <a:solidFill>
                  <a:srgbClr val="0F2303"/>
                </a:solidFill>
                <a:ea typeface="+mn-lt"/>
                <a:cs typeface="+mn-lt"/>
              </a:rPr>
              <a:t> </a:t>
            </a:r>
            <a:r>
              <a:rPr lang="en-US" sz="2000" dirty="0" err="1">
                <a:solidFill>
                  <a:srgbClr val="0F2303"/>
                </a:solidFill>
                <a:ea typeface="+mn-lt"/>
                <a:cs typeface="+mn-lt"/>
              </a:rPr>
              <a:t>hafızanın</a:t>
            </a:r>
            <a:r>
              <a:rPr lang="en-US" sz="2000" dirty="0">
                <a:solidFill>
                  <a:srgbClr val="0F2303"/>
                </a:solidFill>
                <a:ea typeface="+mn-lt"/>
                <a:cs typeface="+mn-lt"/>
              </a:rPr>
              <a:t> </a:t>
            </a:r>
            <a:r>
              <a:rPr lang="en-US" sz="2000" dirty="0" err="1">
                <a:solidFill>
                  <a:srgbClr val="0F2303"/>
                </a:solidFill>
                <a:ea typeface="+mn-lt"/>
                <a:cs typeface="+mn-lt"/>
              </a:rPr>
              <a:t>oluşturulması</a:t>
            </a:r>
            <a:r>
              <a:rPr lang="en-US" sz="2000" dirty="0">
                <a:solidFill>
                  <a:srgbClr val="0F2303"/>
                </a:solidFill>
                <a:ea typeface="+mn-lt"/>
                <a:cs typeface="+mn-lt"/>
              </a:rPr>
              <a:t> </a:t>
            </a:r>
            <a:r>
              <a:rPr lang="en-US" sz="2000" dirty="0" err="1">
                <a:solidFill>
                  <a:srgbClr val="0F2303"/>
                </a:solidFill>
                <a:ea typeface="+mn-lt"/>
                <a:cs typeface="+mn-lt"/>
              </a:rPr>
              <a:t>ve</a:t>
            </a:r>
            <a:r>
              <a:rPr lang="en-US" sz="2000" dirty="0">
                <a:solidFill>
                  <a:srgbClr val="0F2303"/>
                </a:solidFill>
                <a:ea typeface="+mn-lt"/>
                <a:cs typeface="+mn-lt"/>
              </a:rPr>
              <a:t> </a:t>
            </a:r>
            <a:r>
              <a:rPr lang="en-US" sz="2000" dirty="0" err="1">
                <a:solidFill>
                  <a:srgbClr val="0F2303"/>
                </a:solidFill>
                <a:ea typeface="+mn-lt"/>
                <a:cs typeface="+mn-lt"/>
              </a:rPr>
              <a:t>bölümün</a:t>
            </a:r>
            <a:r>
              <a:rPr lang="en-US" sz="2000" dirty="0">
                <a:solidFill>
                  <a:srgbClr val="0F2303"/>
                </a:solidFill>
                <a:ea typeface="+mn-lt"/>
                <a:cs typeface="+mn-lt"/>
              </a:rPr>
              <a:t> </a:t>
            </a:r>
            <a:r>
              <a:rPr lang="en-US" sz="2000" dirty="0" err="1">
                <a:solidFill>
                  <a:srgbClr val="0F2303"/>
                </a:solidFill>
                <a:ea typeface="+mn-lt"/>
                <a:cs typeface="+mn-lt"/>
              </a:rPr>
              <a:t>iç</a:t>
            </a:r>
            <a:r>
              <a:rPr lang="en-US" sz="2000" dirty="0">
                <a:solidFill>
                  <a:srgbClr val="0F2303"/>
                </a:solidFill>
                <a:ea typeface="+mn-lt"/>
                <a:cs typeface="+mn-lt"/>
              </a:rPr>
              <a:t> </a:t>
            </a:r>
            <a:r>
              <a:rPr lang="en-US" sz="2000" dirty="0" err="1">
                <a:solidFill>
                  <a:srgbClr val="0F2303"/>
                </a:solidFill>
                <a:ea typeface="+mn-lt"/>
                <a:cs typeface="+mn-lt"/>
              </a:rPr>
              <a:t>işleyişinde</a:t>
            </a:r>
            <a:r>
              <a:rPr lang="en-US" sz="2000" dirty="0">
                <a:solidFill>
                  <a:srgbClr val="0F2303"/>
                </a:solidFill>
                <a:ea typeface="+mn-lt"/>
                <a:cs typeface="+mn-lt"/>
              </a:rPr>
              <a:t> </a:t>
            </a:r>
            <a:r>
              <a:rPr lang="en-US" sz="2000" dirty="0" err="1">
                <a:solidFill>
                  <a:srgbClr val="0F2303"/>
                </a:solidFill>
                <a:ea typeface="+mn-lt"/>
                <a:cs typeface="+mn-lt"/>
              </a:rPr>
              <a:t>verimliliğe</a:t>
            </a:r>
            <a:r>
              <a:rPr lang="en-US" sz="2000" dirty="0">
                <a:solidFill>
                  <a:srgbClr val="0F2303"/>
                </a:solidFill>
                <a:ea typeface="+mn-lt"/>
                <a:cs typeface="+mn-lt"/>
              </a:rPr>
              <a:t> </a:t>
            </a:r>
            <a:r>
              <a:rPr lang="en-US" sz="2000" dirty="0" err="1">
                <a:solidFill>
                  <a:srgbClr val="0F2303"/>
                </a:solidFill>
                <a:ea typeface="+mn-lt"/>
                <a:cs typeface="+mn-lt"/>
              </a:rPr>
              <a:t>katkı</a:t>
            </a:r>
            <a:r>
              <a:rPr lang="en-US" sz="2000" dirty="0">
                <a:solidFill>
                  <a:srgbClr val="0F2303"/>
                </a:solidFill>
                <a:ea typeface="+mn-lt"/>
                <a:cs typeface="+mn-lt"/>
              </a:rPr>
              <a:t> </a:t>
            </a:r>
            <a:r>
              <a:rPr lang="en-US" sz="2000" dirty="0" err="1">
                <a:solidFill>
                  <a:srgbClr val="0F2303"/>
                </a:solidFill>
                <a:ea typeface="+mn-lt"/>
                <a:cs typeface="+mn-lt"/>
              </a:rPr>
              <a:t>sağlamıştır</a:t>
            </a:r>
            <a:r>
              <a:rPr lang="en-US" sz="2000" dirty="0">
                <a:solidFill>
                  <a:srgbClr val="0F2303"/>
                </a:solidFill>
                <a:ea typeface="+mn-lt"/>
                <a:cs typeface="+mn-lt"/>
              </a:rPr>
              <a:t>.</a:t>
            </a:r>
            <a:endParaRPr lang="en-US" dirty="0">
              <a:solidFill>
                <a:srgbClr val="0F2303"/>
              </a:solidFill>
              <a:ea typeface="+mn-lt"/>
              <a:cs typeface="+mn-lt"/>
            </a:endParaRPr>
          </a:p>
          <a:p>
            <a:pPr marL="342900" indent="-342900">
              <a:lnSpc>
                <a:spcPct val="150000"/>
              </a:lnSpc>
              <a:buFont typeface="Arial"/>
              <a:buChar char="•"/>
            </a:pPr>
            <a:r>
              <a:rPr lang="en-US" sz="2000" dirty="0" err="1">
                <a:solidFill>
                  <a:srgbClr val="0F2303"/>
                </a:solidFill>
                <a:ea typeface="+mn-lt"/>
                <a:cs typeface="+mn-lt"/>
              </a:rPr>
              <a:t>Bölüme</a:t>
            </a:r>
            <a:r>
              <a:rPr lang="en-US" sz="2000" dirty="0">
                <a:solidFill>
                  <a:srgbClr val="0F2303"/>
                </a:solidFill>
                <a:ea typeface="+mn-lt"/>
                <a:cs typeface="+mn-lt"/>
              </a:rPr>
              <a:t> </a:t>
            </a:r>
            <a:r>
              <a:rPr lang="en-US" sz="2000" dirty="0" err="1">
                <a:solidFill>
                  <a:srgbClr val="0F2303"/>
                </a:solidFill>
                <a:ea typeface="+mn-lt"/>
                <a:cs typeface="+mn-lt"/>
              </a:rPr>
              <a:t>dair</a:t>
            </a:r>
            <a:r>
              <a:rPr lang="en-US" sz="2000" dirty="0">
                <a:solidFill>
                  <a:srgbClr val="0F2303"/>
                </a:solidFill>
                <a:ea typeface="+mn-lt"/>
                <a:cs typeface="+mn-lt"/>
              </a:rPr>
              <a:t> </a:t>
            </a:r>
            <a:r>
              <a:rPr lang="en-US" sz="2000" dirty="0" err="1">
                <a:solidFill>
                  <a:srgbClr val="0F2303"/>
                </a:solidFill>
                <a:ea typeface="+mn-lt"/>
                <a:cs typeface="+mn-lt"/>
              </a:rPr>
              <a:t>idari</a:t>
            </a:r>
            <a:r>
              <a:rPr lang="en-US" sz="2000" dirty="0">
                <a:solidFill>
                  <a:srgbClr val="0F2303"/>
                </a:solidFill>
                <a:ea typeface="+mn-lt"/>
                <a:cs typeface="+mn-lt"/>
              </a:rPr>
              <a:t> </a:t>
            </a:r>
            <a:r>
              <a:rPr lang="en-US" sz="2000" dirty="0" err="1">
                <a:solidFill>
                  <a:srgbClr val="0F2303"/>
                </a:solidFill>
                <a:ea typeface="+mn-lt"/>
                <a:cs typeface="+mn-lt"/>
              </a:rPr>
              <a:t>işlerin</a:t>
            </a:r>
            <a:r>
              <a:rPr lang="en-US" sz="2000" dirty="0">
                <a:solidFill>
                  <a:srgbClr val="0F2303"/>
                </a:solidFill>
                <a:ea typeface="+mn-lt"/>
                <a:cs typeface="+mn-lt"/>
              </a:rPr>
              <a:t> </a:t>
            </a:r>
            <a:r>
              <a:rPr lang="en-US" sz="2000" dirty="0" err="1">
                <a:solidFill>
                  <a:srgbClr val="0F2303"/>
                </a:solidFill>
                <a:ea typeface="+mn-lt"/>
                <a:cs typeface="+mn-lt"/>
              </a:rPr>
              <a:t>yerine</a:t>
            </a:r>
            <a:r>
              <a:rPr lang="en-US" sz="2000" dirty="0">
                <a:solidFill>
                  <a:srgbClr val="0F2303"/>
                </a:solidFill>
                <a:ea typeface="+mn-lt"/>
                <a:cs typeface="+mn-lt"/>
              </a:rPr>
              <a:t> </a:t>
            </a:r>
            <a:r>
              <a:rPr lang="en-US" sz="2000" dirty="0" err="1">
                <a:solidFill>
                  <a:srgbClr val="0F2303"/>
                </a:solidFill>
                <a:ea typeface="+mn-lt"/>
                <a:cs typeface="+mn-lt"/>
              </a:rPr>
              <a:t>getirilmesi</a:t>
            </a:r>
            <a:r>
              <a:rPr lang="en-US" sz="2000" dirty="0">
                <a:solidFill>
                  <a:srgbClr val="0F2303"/>
                </a:solidFill>
                <a:ea typeface="+mn-lt"/>
                <a:cs typeface="+mn-lt"/>
              </a:rPr>
              <a:t> </a:t>
            </a:r>
            <a:r>
              <a:rPr lang="en-US" sz="2000" dirty="0" err="1">
                <a:solidFill>
                  <a:srgbClr val="0F2303"/>
                </a:solidFill>
                <a:ea typeface="+mn-lt"/>
                <a:cs typeface="+mn-lt"/>
              </a:rPr>
              <a:t>için</a:t>
            </a:r>
            <a:r>
              <a:rPr lang="en-US" sz="2000" dirty="0">
                <a:solidFill>
                  <a:srgbClr val="0F2303"/>
                </a:solidFill>
                <a:ea typeface="+mn-lt"/>
                <a:cs typeface="+mn-lt"/>
              </a:rPr>
              <a:t> </a:t>
            </a:r>
            <a:r>
              <a:rPr lang="en-US" sz="2000" dirty="0" err="1">
                <a:solidFill>
                  <a:srgbClr val="0F2303"/>
                </a:solidFill>
                <a:ea typeface="+mn-lt"/>
                <a:cs typeface="+mn-lt"/>
              </a:rPr>
              <a:t>komite</a:t>
            </a:r>
            <a:r>
              <a:rPr lang="en-US" sz="2000" dirty="0">
                <a:solidFill>
                  <a:srgbClr val="0F2303"/>
                </a:solidFill>
                <a:ea typeface="+mn-lt"/>
                <a:cs typeface="+mn-lt"/>
              </a:rPr>
              <a:t> </a:t>
            </a:r>
            <a:r>
              <a:rPr lang="en-US" sz="2000" dirty="0" err="1">
                <a:solidFill>
                  <a:srgbClr val="0F2303"/>
                </a:solidFill>
                <a:ea typeface="+mn-lt"/>
                <a:cs typeface="+mn-lt"/>
              </a:rPr>
              <a:t>yöntemi</a:t>
            </a:r>
            <a:r>
              <a:rPr lang="en-US" sz="2000" dirty="0">
                <a:solidFill>
                  <a:srgbClr val="0F2303"/>
                </a:solidFill>
                <a:ea typeface="+mn-lt"/>
                <a:cs typeface="+mn-lt"/>
              </a:rPr>
              <a:t> (</a:t>
            </a:r>
            <a:r>
              <a:rPr lang="en-US" sz="2000" dirty="0" err="1">
                <a:solidFill>
                  <a:srgbClr val="0F2303"/>
                </a:solidFill>
                <a:ea typeface="+mn-lt"/>
                <a:cs typeface="+mn-lt"/>
              </a:rPr>
              <a:t>müfredat</a:t>
            </a:r>
            <a:r>
              <a:rPr lang="en-US" sz="2000" dirty="0">
                <a:solidFill>
                  <a:srgbClr val="0F2303"/>
                </a:solidFill>
                <a:ea typeface="+mn-lt"/>
                <a:cs typeface="+mn-lt"/>
              </a:rPr>
              <a:t> </a:t>
            </a:r>
            <a:r>
              <a:rPr lang="en-US" sz="2000" dirty="0" err="1">
                <a:solidFill>
                  <a:srgbClr val="0F2303"/>
                </a:solidFill>
                <a:ea typeface="+mn-lt"/>
                <a:cs typeface="+mn-lt"/>
              </a:rPr>
              <a:t>komi</a:t>
            </a:r>
            <a:r>
              <a:rPr lang="tr-TR" sz="2000" dirty="0" err="1">
                <a:solidFill>
                  <a:srgbClr val="0F2303"/>
                </a:solidFill>
                <a:ea typeface="+mn-lt"/>
                <a:cs typeface="+mn-lt"/>
              </a:rPr>
              <a:t>syonu</a:t>
            </a:r>
            <a:r>
              <a:rPr lang="en-US" sz="2000" dirty="0">
                <a:solidFill>
                  <a:srgbClr val="0F2303"/>
                </a:solidFill>
                <a:ea typeface="+mn-lt"/>
                <a:cs typeface="+mn-lt"/>
              </a:rPr>
              <a:t>, </a:t>
            </a:r>
            <a:r>
              <a:rPr lang="en-US" sz="2000" dirty="0" err="1">
                <a:solidFill>
                  <a:srgbClr val="0F2303"/>
                </a:solidFill>
                <a:ea typeface="+mn-lt"/>
                <a:cs typeface="+mn-lt"/>
              </a:rPr>
              <a:t>kalite</a:t>
            </a:r>
            <a:r>
              <a:rPr lang="en-US" sz="2000" dirty="0">
                <a:solidFill>
                  <a:srgbClr val="0F2303"/>
                </a:solidFill>
                <a:ea typeface="+mn-lt"/>
                <a:cs typeface="+mn-lt"/>
              </a:rPr>
              <a:t> </a:t>
            </a:r>
            <a:r>
              <a:rPr lang="en-US" sz="2000" dirty="0" err="1">
                <a:solidFill>
                  <a:srgbClr val="0F2303"/>
                </a:solidFill>
                <a:ea typeface="+mn-lt"/>
                <a:cs typeface="+mn-lt"/>
              </a:rPr>
              <a:t>komi</a:t>
            </a:r>
            <a:r>
              <a:rPr lang="tr-TR" sz="2000" dirty="0" err="1">
                <a:solidFill>
                  <a:srgbClr val="0F2303"/>
                </a:solidFill>
                <a:ea typeface="+mn-lt"/>
                <a:cs typeface="+mn-lt"/>
              </a:rPr>
              <a:t>syonu</a:t>
            </a:r>
            <a:r>
              <a:rPr lang="en-US" sz="2000" dirty="0">
                <a:solidFill>
                  <a:srgbClr val="0F2303"/>
                </a:solidFill>
                <a:ea typeface="+mn-lt"/>
                <a:cs typeface="+mn-lt"/>
              </a:rPr>
              <a:t>, </a:t>
            </a:r>
            <a:r>
              <a:rPr lang="en-US" sz="2000" dirty="0" err="1">
                <a:solidFill>
                  <a:srgbClr val="0F2303"/>
                </a:solidFill>
                <a:ea typeface="+mn-lt"/>
                <a:cs typeface="+mn-lt"/>
              </a:rPr>
              <a:t>erasmus</a:t>
            </a:r>
            <a:r>
              <a:rPr lang="en-US" sz="2000" dirty="0">
                <a:solidFill>
                  <a:srgbClr val="0F2303"/>
                </a:solidFill>
                <a:ea typeface="+mn-lt"/>
                <a:cs typeface="+mn-lt"/>
              </a:rPr>
              <a:t> </a:t>
            </a:r>
            <a:r>
              <a:rPr lang="en-US" sz="2000" dirty="0" err="1">
                <a:solidFill>
                  <a:srgbClr val="0F2303"/>
                </a:solidFill>
                <a:ea typeface="+mn-lt"/>
                <a:cs typeface="+mn-lt"/>
              </a:rPr>
              <a:t>komi</a:t>
            </a:r>
            <a:r>
              <a:rPr lang="tr-TR" sz="2000" dirty="0" err="1">
                <a:solidFill>
                  <a:srgbClr val="0F2303"/>
                </a:solidFill>
                <a:ea typeface="+mn-lt"/>
                <a:cs typeface="+mn-lt"/>
              </a:rPr>
              <a:t>tesi</a:t>
            </a:r>
            <a:r>
              <a:rPr lang="en-US" sz="2000" dirty="0">
                <a:solidFill>
                  <a:srgbClr val="0F2303"/>
                </a:solidFill>
                <a:ea typeface="+mn-lt"/>
                <a:cs typeface="+mn-lt"/>
              </a:rPr>
              <a:t>, </a:t>
            </a:r>
            <a:r>
              <a:rPr lang="en-US" sz="2000" dirty="0" err="1">
                <a:solidFill>
                  <a:srgbClr val="0F2303"/>
                </a:solidFill>
                <a:ea typeface="+mn-lt"/>
                <a:cs typeface="+mn-lt"/>
              </a:rPr>
              <a:t>staj-akreditasyon</a:t>
            </a:r>
            <a:r>
              <a:rPr lang="en-US" sz="2000" dirty="0">
                <a:solidFill>
                  <a:srgbClr val="0F2303"/>
                </a:solidFill>
                <a:ea typeface="+mn-lt"/>
                <a:cs typeface="+mn-lt"/>
              </a:rPr>
              <a:t> </a:t>
            </a:r>
            <a:r>
              <a:rPr lang="en-US" sz="2000" dirty="0" err="1">
                <a:solidFill>
                  <a:srgbClr val="0F2303"/>
                </a:solidFill>
                <a:ea typeface="+mn-lt"/>
                <a:cs typeface="+mn-lt"/>
              </a:rPr>
              <a:t>sorumlusu</a:t>
            </a:r>
            <a:r>
              <a:rPr lang="en-US" sz="2000" dirty="0">
                <a:solidFill>
                  <a:srgbClr val="0F2303"/>
                </a:solidFill>
                <a:ea typeface="+mn-lt"/>
                <a:cs typeface="+mn-lt"/>
              </a:rPr>
              <a:t>) </a:t>
            </a:r>
            <a:r>
              <a:rPr lang="en-US" sz="2000" dirty="0" err="1">
                <a:solidFill>
                  <a:srgbClr val="0F2303"/>
                </a:solidFill>
                <a:ea typeface="+mn-lt"/>
                <a:cs typeface="+mn-lt"/>
              </a:rPr>
              <a:t>uygulanmaktadır</a:t>
            </a:r>
            <a:r>
              <a:rPr lang="en-US" sz="2000" dirty="0">
                <a:solidFill>
                  <a:srgbClr val="0F2303"/>
                </a:solidFill>
                <a:ea typeface="+mn-lt"/>
                <a:cs typeface="+mn-lt"/>
              </a:rPr>
              <a:t>.   </a:t>
            </a:r>
            <a:endParaRPr lang="en-US" dirty="0">
              <a:solidFill>
                <a:srgbClr val="0F2303"/>
              </a:solidFill>
              <a:cs typeface="Calibri" panose="020F0502020204030204"/>
            </a:endParaRPr>
          </a:p>
          <a:p>
            <a:pPr marL="342900" indent="-342900">
              <a:lnSpc>
                <a:spcPct val="150000"/>
              </a:lnSpc>
              <a:buFont typeface="Arial"/>
              <a:buChar char="•"/>
            </a:pPr>
            <a:r>
              <a:rPr lang="en-US" sz="2000" dirty="0" err="1">
                <a:solidFill>
                  <a:srgbClr val="0F2303"/>
                </a:solidFill>
                <a:ea typeface="+mn-lt"/>
                <a:cs typeface="+mn-lt"/>
              </a:rPr>
              <a:t>Bölüm</a:t>
            </a:r>
            <a:r>
              <a:rPr lang="en-US" sz="2000" dirty="0">
                <a:solidFill>
                  <a:srgbClr val="0F2303"/>
                </a:solidFill>
                <a:ea typeface="+mn-lt"/>
                <a:cs typeface="+mn-lt"/>
              </a:rPr>
              <a:t> </a:t>
            </a:r>
            <a:r>
              <a:rPr lang="en-US" sz="2000" dirty="0" err="1">
                <a:solidFill>
                  <a:srgbClr val="0F2303"/>
                </a:solidFill>
                <a:ea typeface="+mn-lt"/>
                <a:cs typeface="+mn-lt"/>
              </a:rPr>
              <a:t>toplantılarının</a:t>
            </a:r>
            <a:r>
              <a:rPr lang="en-US" sz="2000" dirty="0">
                <a:solidFill>
                  <a:srgbClr val="0F2303"/>
                </a:solidFill>
                <a:ea typeface="+mn-lt"/>
                <a:cs typeface="+mn-lt"/>
              </a:rPr>
              <a:t> </a:t>
            </a:r>
            <a:r>
              <a:rPr lang="en-US" sz="2000" dirty="0" err="1" smtClean="0">
                <a:solidFill>
                  <a:srgbClr val="0F2303"/>
                </a:solidFill>
                <a:ea typeface="+mn-lt"/>
                <a:cs typeface="+mn-lt"/>
              </a:rPr>
              <a:t>gündemi</a:t>
            </a:r>
            <a:r>
              <a:rPr lang="tr-TR" sz="2000" dirty="0" err="1" smtClean="0">
                <a:solidFill>
                  <a:srgbClr val="0F2303"/>
                </a:solidFill>
                <a:ea typeface="+mn-lt"/>
                <a:cs typeface="+mn-lt"/>
              </a:rPr>
              <a:t>nin</a:t>
            </a:r>
            <a:r>
              <a:rPr lang="en-US" sz="2000" dirty="0" smtClean="0">
                <a:solidFill>
                  <a:srgbClr val="0F2303"/>
                </a:solidFill>
                <a:ea typeface="+mn-lt"/>
                <a:cs typeface="+mn-lt"/>
              </a:rPr>
              <a:t> </a:t>
            </a:r>
            <a:r>
              <a:rPr lang="en-US" sz="2000" dirty="0" err="1" smtClean="0">
                <a:solidFill>
                  <a:srgbClr val="0F2303"/>
                </a:solidFill>
                <a:ea typeface="+mn-lt"/>
                <a:cs typeface="+mn-lt"/>
              </a:rPr>
              <a:t>kalite</a:t>
            </a:r>
            <a:r>
              <a:rPr lang="tr-TR" sz="2000" dirty="0" smtClean="0">
                <a:solidFill>
                  <a:srgbClr val="0F2303"/>
                </a:solidFill>
                <a:ea typeface="+mn-lt"/>
                <a:cs typeface="+mn-lt"/>
              </a:rPr>
              <a:t> </a:t>
            </a:r>
            <a:r>
              <a:rPr lang="en-US" sz="2000" dirty="0" err="1" smtClean="0">
                <a:solidFill>
                  <a:srgbClr val="0F2303"/>
                </a:solidFill>
                <a:ea typeface="+mn-lt"/>
                <a:cs typeface="+mn-lt"/>
              </a:rPr>
              <a:t>sürecinin</a:t>
            </a:r>
            <a:r>
              <a:rPr lang="en-US" sz="2000" dirty="0">
                <a:solidFill>
                  <a:srgbClr val="0F2303"/>
                </a:solidFill>
                <a:ea typeface="+mn-lt"/>
                <a:cs typeface="+mn-lt"/>
              </a:rPr>
              <a:t> </a:t>
            </a:r>
            <a:r>
              <a:rPr lang="en-US" sz="2000" dirty="0" err="1">
                <a:solidFill>
                  <a:srgbClr val="0F2303"/>
                </a:solidFill>
                <a:ea typeface="+mn-lt"/>
                <a:cs typeface="+mn-lt"/>
              </a:rPr>
              <a:t>farkındalığıyla</a:t>
            </a:r>
            <a:r>
              <a:rPr lang="en-US" sz="2000" dirty="0">
                <a:solidFill>
                  <a:srgbClr val="0F2303"/>
                </a:solidFill>
                <a:ea typeface="+mn-lt"/>
                <a:cs typeface="+mn-lt"/>
              </a:rPr>
              <a:t> </a:t>
            </a:r>
            <a:r>
              <a:rPr lang="en-US" sz="2000" dirty="0" err="1">
                <a:solidFill>
                  <a:srgbClr val="0F2303"/>
                </a:solidFill>
                <a:ea typeface="+mn-lt"/>
                <a:cs typeface="+mn-lt"/>
              </a:rPr>
              <a:t>oluşturulması</a:t>
            </a:r>
            <a:r>
              <a:rPr lang="en-US" sz="2000" dirty="0">
                <a:solidFill>
                  <a:srgbClr val="0F2303"/>
                </a:solidFill>
                <a:ea typeface="+mn-lt"/>
                <a:cs typeface="+mn-lt"/>
              </a:rPr>
              <a:t>, </a:t>
            </a:r>
            <a:r>
              <a:rPr lang="en-US" sz="2000" dirty="0" err="1">
                <a:solidFill>
                  <a:srgbClr val="0F2303"/>
                </a:solidFill>
                <a:ea typeface="+mn-lt"/>
                <a:cs typeface="+mn-lt"/>
              </a:rPr>
              <a:t>kalite</a:t>
            </a:r>
            <a:r>
              <a:rPr lang="en-US" sz="2000" dirty="0">
                <a:solidFill>
                  <a:srgbClr val="0F2303"/>
                </a:solidFill>
                <a:ea typeface="+mn-lt"/>
                <a:cs typeface="+mn-lt"/>
              </a:rPr>
              <a:t> </a:t>
            </a:r>
            <a:r>
              <a:rPr lang="en-US" sz="2000" dirty="0" err="1">
                <a:solidFill>
                  <a:srgbClr val="0F2303"/>
                </a:solidFill>
                <a:ea typeface="+mn-lt"/>
                <a:cs typeface="+mn-lt"/>
              </a:rPr>
              <a:t>sürecinin</a:t>
            </a:r>
            <a:r>
              <a:rPr lang="en-US" sz="2000" dirty="0">
                <a:solidFill>
                  <a:srgbClr val="0F2303"/>
                </a:solidFill>
                <a:ea typeface="+mn-lt"/>
                <a:cs typeface="+mn-lt"/>
              </a:rPr>
              <a:t> </a:t>
            </a:r>
            <a:r>
              <a:rPr lang="en-US" sz="2000" dirty="0" err="1">
                <a:solidFill>
                  <a:srgbClr val="0F2303"/>
                </a:solidFill>
                <a:ea typeface="+mn-lt"/>
                <a:cs typeface="+mn-lt"/>
              </a:rPr>
              <a:t>içselleştirilmesine</a:t>
            </a:r>
            <a:r>
              <a:rPr lang="en-US" sz="2000" dirty="0">
                <a:solidFill>
                  <a:srgbClr val="0F2303"/>
                </a:solidFill>
                <a:ea typeface="+mn-lt"/>
                <a:cs typeface="+mn-lt"/>
              </a:rPr>
              <a:t> </a:t>
            </a:r>
            <a:r>
              <a:rPr lang="en-US" sz="2000" dirty="0" err="1">
                <a:solidFill>
                  <a:srgbClr val="0F2303"/>
                </a:solidFill>
                <a:ea typeface="+mn-lt"/>
                <a:cs typeface="+mn-lt"/>
              </a:rPr>
              <a:t>katkı</a:t>
            </a:r>
            <a:r>
              <a:rPr lang="en-US" sz="2000" dirty="0">
                <a:solidFill>
                  <a:srgbClr val="0F2303"/>
                </a:solidFill>
                <a:ea typeface="+mn-lt"/>
                <a:cs typeface="+mn-lt"/>
              </a:rPr>
              <a:t> </a:t>
            </a:r>
            <a:r>
              <a:rPr lang="en-US" sz="2000" dirty="0" err="1">
                <a:solidFill>
                  <a:srgbClr val="0F2303"/>
                </a:solidFill>
                <a:ea typeface="+mn-lt"/>
                <a:cs typeface="+mn-lt"/>
              </a:rPr>
              <a:t>sağlamıştır</a:t>
            </a:r>
            <a:r>
              <a:rPr lang="en-US" sz="2000" dirty="0">
                <a:solidFill>
                  <a:srgbClr val="0F2303"/>
                </a:solidFill>
                <a:ea typeface="+mn-lt"/>
                <a:cs typeface="+mn-lt"/>
              </a:rPr>
              <a:t>.</a:t>
            </a:r>
            <a:endParaRPr lang="en-US" dirty="0">
              <a:solidFill>
                <a:srgbClr val="0F2303"/>
              </a:solidFill>
              <a:ea typeface="+mn-lt"/>
              <a:cs typeface="+mn-lt"/>
            </a:endParaRPr>
          </a:p>
          <a:p>
            <a:pPr marL="342900" indent="-342900">
              <a:lnSpc>
                <a:spcPct val="150000"/>
              </a:lnSpc>
              <a:buFont typeface="Arial"/>
              <a:buChar char="•"/>
            </a:pPr>
            <a:endParaRPr lang="en-US" sz="2000" dirty="0">
              <a:solidFill>
                <a:srgbClr val="0F2303"/>
              </a:solidFill>
              <a:ea typeface="+mn-lt"/>
              <a:cs typeface="+mn-lt"/>
            </a:endParaRPr>
          </a:p>
        </p:txBody>
      </p:sp>
    </p:spTree>
    <p:extLst>
      <p:ext uri="{BB962C8B-B14F-4D97-AF65-F5344CB8AC3E}">
        <p14:creationId xmlns:p14="http://schemas.microsoft.com/office/powerpoint/2010/main" val="1784154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39F71ED-8098-4BCD-8557-24A1115247C6}"/>
              </a:ext>
            </a:extLst>
          </p:cNvPr>
          <p:cNvSpPr txBox="1"/>
          <p:nvPr/>
        </p:nvSpPr>
        <p:spPr>
          <a:xfrm>
            <a:off x="243840" y="1788160"/>
            <a:ext cx="8646160" cy="49398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50000"/>
              </a:lnSpc>
              <a:buFont typeface="Arial"/>
              <a:buChar char="•"/>
            </a:pPr>
            <a:r>
              <a:rPr lang="en-US" sz="2000" dirty="0" err="1">
                <a:solidFill>
                  <a:srgbClr val="0F2303"/>
                </a:solidFill>
                <a:ea typeface="+mn-lt"/>
                <a:cs typeface="+mn-lt"/>
              </a:rPr>
              <a:t>Psikoloji</a:t>
            </a:r>
            <a:r>
              <a:rPr lang="en-US" sz="2000" dirty="0">
                <a:solidFill>
                  <a:srgbClr val="0F2303"/>
                </a:solidFill>
                <a:ea typeface="+mn-lt"/>
                <a:cs typeface="+mn-lt"/>
              </a:rPr>
              <a:t> </a:t>
            </a:r>
            <a:r>
              <a:rPr lang="en-US" sz="2000" dirty="0" err="1">
                <a:solidFill>
                  <a:srgbClr val="0F2303"/>
                </a:solidFill>
                <a:ea typeface="+mn-lt"/>
                <a:cs typeface="+mn-lt"/>
              </a:rPr>
              <a:t>bölümünün</a:t>
            </a:r>
            <a:r>
              <a:rPr lang="en-US" sz="2000" dirty="0">
                <a:solidFill>
                  <a:srgbClr val="0F2303"/>
                </a:solidFill>
                <a:ea typeface="+mn-lt"/>
                <a:cs typeface="+mn-lt"/>
              </a:rPr>
              <a:t> </a:t>
            </a:r>
            <a:r>
              <a:rPr lang="en-US" sz="2000" dirty="0" err="1">
                <a:solidFill>
                  <a:srgbClr val="0F2303"/>
                </a:solidFill>
                <a:ea typeface="+mn-lt"/>
                <a:cs typeface="+mn-lt"/>
              </a:rPr>
              <a:t>potansiyelini</a:t>
            </a:r>
            <a:r>
              <a:rPr lang="en-US" sz="2000" dirty="0">
                <a:solidFill>
                  <a:srgbClr val="0F2303"/>
                </a:solidFill>
                <a:ea typeface="+mn-lt"/>
                <a:cs typeface="+mn-lt"/>
              </a:rPr>
              <a:t> </a:t>
            </a:r>
            <a:r>
              <a:rPr lang="en-US" sz="2000" dirty="0" err="1">
                <a:solidFill>
                  <a:srgbClr val="0F2303"/>
                </a:solidFill>
                <a:ea typeface="+mn-lt"/>
                <a:cs typeface="+mn-lt"/>
              </a:rPr>
              <a:t>gerçekleştirmesi</a:t>
            </a:r>
            <a:r>
              <a:rPr lang="en-US" sz="2000" dirty="0">
                <a:solidFill>
                  <a:srgbClr val="0F2303"/>
                </a:solidFill>
                <a:ea typeface="+mn-lt"/>
                <a:cs typeface="+mn-lt"/>
              </a:rPr>
              <a:t> </a:t>
            </a:r>
            <a:r>
              <a:rPr lang="en-US" sz="2000" dirty="0" err="1">
                <a:solidFill>
                  <a:srgbClr val="0F2303"/>
                </a:solidFill>
                <a:ea typeface="+mn-lt"/>
                <a:cs typeface="+mn-lt"/>
              </a:rPr>
              <a:t>için</a:t>
            </a:r>
            <a:r>
              <a:rPr lang="en-US" sz="2000" dirty="0">
                <a:solidFill>
                  <a:srgbClr val="0F2303"/>
                </a:solidFill>
                <a:ea typeface="+mn-lt"/>
                <a:cs typeface="+mn-lt"/>
              </a:rPr>
              <a:t> </a:t>
            </a:r>
            <a:r>
              <a:rPr lang="en-US" sz="2000" dirty="0" err="1">
                <a:solidFill>
                  <a:srgbClr val="0F2303"/>
                </a:solidFill>
                <a:ea typeface="+mn-lt"/>
                <a:cs typeface="+mn-lt"/>
              </a:rPr>
              <a:t>gerekli</a:t>
            </a:r>
            <a:r>
              <a:rPr lang="en-US" sz="2000" dirty="0">
                <a:solidFill>
                  <a:srgbClr val="0F2303"/>
                </a:solidFill>
                <a:ea typeface="+mn-lt"/>
                <a:cs typeface="+mn-lt"/>
              </a:rPr>
              <a:t>  </a:t>
            </a:r>
            <a:r>
              <a:rPr lang="en-US" sz="2000" dirty="0" err="1">
                <a:solidFill>
                  <a:srgbClr val="0F2303"/>
                </a:solidFill>
                <a:ea typeface="+mn-lt"/>
                <a:cs typeface="+mn-lt"/>
              </a:rPr>
              <a:t>insan</a:t>
            </a:r>
            <a:r>
              <a:rPr lang="en-US" sz="2000" dirty="0">
                <a:solidFill>
                  <a:srgbClr val="0F2303"/>
                </a:solidFill>
                <a:ea typeface="+mn-lt"/>
                <a:cs typeface="+mn-lt"/>
              </a:rPr>
              <a:t> </a:t>
            </a:r>
            <a:r>
              <a:rPr lang="en-US" sz="2000" dirty="0" err="1">
                <a:solidFill>
                  <a:srgbClr val="0F2303"/>
                </a:solidFill>
                <a:ea typeface="+mn-lt"/>
                <a:cs typeface="+mn-lt"/>
              </a:rPr>
              <a:t>ve</a:t>
            </a:r>
            <a:r>
              <a:rPr lang="en-US" sz="2000" dirty="0">
                <a:solidFill>
                  <a:srgbClr val="0F2303"/>
                </a:solidFill>
                <a:ea typeface="+mn-lt"/>
                <a:cs typeface="+mn-lt"/>
              </a:rPr>
              <a:t> </a:t>
            </a:r>
            <a:r>
              <a:rPr lang="en-US" sz="2000" dirty="0" err="1">
                <a:solidFill>
                  <a:srgbClr val="0F2303"/>
                </a:solidFill>
                <a:ea typeface="+mn-lt"/>
                <a:cs typeface="+mn-lt"/>
              </a:rPr>
              <a:t>teknolojik</a:t>
            </a:r>
            <a:r>
              <a:rPr lang="en-US" sz="2000" dirty="0">
                <a:solidFill>
                  <a:srgbClr val="0F2303"/>
                </a:solidFill>
                <a:ea typeface="+mn-lt"/>
                <a:cs typeface="+mn-lt"/>
              </a:rPr>
              <a:t> </a:t>
            </a:r>
            <a:r>
              <a:rPr lang="en-US" sz="2000" dirty="0" err="1">
                <a:solidFill>
                  <a:srgbClr val="0F2303"/>
                </a:solidFill>
                <a:ea typeface="+mn-lt"/>
                <a:cs typeface="+mn-lt"/>
              </a:rPr>
              <a:t>kaynakların</a:t>
            </a:r>
            <a:r>
              <a:rPr lang="en-US" sz="2000" dirty="0">
                <a:solidFill>
                  <a:srgbClr val="0F2303"/>
                </a:solidFill>
                <a:ea typeface="+mn-lt"/>
                <a:cs typeface="+mn-lt"/>
              </a:rPr>
              <a:t> </a:t>
            </a:r>
            <a:r>
              <a:rPr lang="en-US" sz="2000" dirty="0" err="1">
                <a:solidFill>
                  <a:srgbClr val="0F2303"/>
                </a:solidFill>
                <a:ea typeface="+mn-lt"/>
                <a:cs typeface="+mn-lt"/>
              </a:rPr>
              <a:t>sağlanması</a:t>
            </a:r>
            <a:r>
              <a:rPr lang="en-US" sz="2000" dirty="0">
                <a:solidFill>
                  <a:srgbClr val="0F2303"/>
                </a:solidFill>
                <a:ea typeface="+mn-lt"/>
                <a:cs typeface="+mn-lt"/>
              </a:rPr>
              <a:t>, </a:t>
            </a:r>
            <a:r>
              <a:rPr lang="en-US" sz="2000" dirty="0" err="1">
                <a:solidFill>
                  <a:srgbClr val="0F2303"/>
                </a:solidFill>
                <a:ea typeface="+mn-lt"/>
                <a:cs typeface="+mn-lt"/>
              </a:rPr>
              <a:t>eksiklerin</a:t>
            </a:r>
            <a:r>
              <a:rPr lang="en-US" sz="2000" dirty="0">
                <a:solidFill>
                  <a:srgbClr val="0F2303"/>
                </a:solidFill>
                <a:ea typeface="+mn-lt"/>
                <a:cs typeface="+mn-lt"/>
              </a:rPr>
              <a:t> </a:t>
            </a:r>
            <a:r>
              <a:rPr lang="en-US" sz="2000" dirty="0" err="1">
                <a:solidFill>
                  <a:srgbClr val="0F2303"/>
                </a:solidFill>
                <a:ea typeface="+mn-lt"/>
                <a:cs typeface="+mn-lt"/>
              </a:rPr>
              <a:t>giderilmesi</a:t>
            </a:r>
            <a:r>
              <a:rPr lang="en-US" sz="2000" dirty="0">
                <a:solidFill>
                  <a:srgbClr val="0F2303"/>
                </a:solidFill>
                <a:ea typeface="+mn-lt"/>
                <a:cs typeface="+mn-lt"/>
              </a:rPr>
              <a:t> </a:t>
            </a:r>
            <a:r>
              <a:rPr lang="en-US" sz="2000" dirty="0" err="1">
                <a:solidFill>
                  <a:srgbClr val="0F2303"/>
                </a:solidFill>
                <a:ea typeface="+mn-lt"/>
                <a:cs typeface="+mn-lt"/>
              </a:rPr>
              <a:t>konusunda</a:t>
            </a:r>
            <a:r>
              <a:rPr lang="en-US" sz="2000" dirty="0">
                <a:solidFill>
                  <a:srgbClr val="0F2303"/>
                </a:solidFill>
                <a:ea typeface="+mn-lt"/>
                <a:cs typeface="+mn-lt"/>
              </a:rPr>
              <a:t> </a:t>
            </a:r>
            <a:r>
              <a:rPr lang="en-US" sz="2000" dirty="0" err="1">
                <a:solidFill>
                  <a:srgbClr val="0F2303"/>
                </a:solidFill>
                <a:ea typeface="+mn-lt"/>
                <a:cs typeface="+mn-lt"/>
              </a:rPr>
              <a:t>harekete</a:t>
            </a:r>
            <a:r>
              <a:rPr lang="en-US" sz="2000" dirty="0">
                <a:solidFill>
                  <a:srgbClr val="0F2303"/>
                </a:solidFill>
                <a:ea typeface="+mn-lt"/>
                <a:cs typeface="+mn-lt"/>
              </a:rPr>
              <a:t> </a:t>
            </a:r>
            <a:r>
              <a:rPr lang="en-US" sz="2000" dirty="0" err="1">
                <a:solidFill>
                  <a:srgbClr val="0F2303"/>
                </a:solidFill>
                <a:ea typeface="+mn-lt"/>
                <a:cs typeface="+mn-lt"/>
              </a:rPr>
              <a:t>geçilmesi</a:t>
            </a:r>
            <a:r>
              <a:rPr lang="en-US" sz="2000" dirty="0">
                <a:solidFill>
                  <a:srgbClr val="0F2303"/>
                </a:solidFill>
                <a:ea typeface="+mn-lt"/>
                <a:cs typeface="+mn-lt"/>
              </a:rPr>
              <a:t>.</a:t>
            </a:r>
            <a:endParaRPr lang="en-US" sz="2000" dirty="0">
              <a:solidFill>
                <a:srgbClr val="0F2303"/>
              </a:solidFill>
              <a:cs typeface="Calibri"/>
            </a:endParaRPr>
          </a:p>
          <a:p>
            <a:pPr marL="342900" indent="-342900">
              <a:lnSpc>
                <a:spcPct val="150000"/>
              </a:lnSpc>
              <a:buFont typeface="Arial"/>
              <a:buChar char="•"/>
            </a:pPr>
            <a:r>
              <a:rPr lang="en-US" sz="2000" dirty="0" err="1">
                <a:solidFill>
                  <a:srgbClr val="0C0D0D"/>
                </a:solidFill>
                <a:ea typeface="+mn-lt"/>
                <a:cs typeface="+mn-lt"/>
              </a:rPr>
              <a:t>Bölüm</a:t>
            </a:r>
            <a:r>
              <a:rPr lang="en-US" sz="2000" dirty="0">
                <a:solidFill>
                  <a:srgbClr val="0C0D0D"/>
                </a:solidFill>
                <a:ea typeface="+mn-lt"/>
                <a:cs typeface="+mn-lt"/>
              </a:rPr>
              <a:t> </a:t>
            </a:r>
            <a:r>
              <a:rPr lang="en-US" sz="2000" dirty="0" err="1">
                <a:solidFill>
                  <a:srgbClr val="0C0D0D"/>
                </a:solidFill>
                <a:ea typeface="+mn-lt"/>
                <a:cs typeface="+mn-lt"/>
              </a:rPr>
              <a:t>öğretim</a:t>
            </a:r>
            <a:r>
              <a:rPr lang="en-US" sz="2000" dirty="0">
                <a:solidFill>
                  <a:srgbClr val="0C0D0D"/>
                </a:solidFill>
                <a:ea typeface="+mn-lt"/>
                <a:cs typeface="+mn-lt"/>
              </a:rPr>
              <a:t> </a:t>
            </a:r>
            <a:r>
              <a:rPr lang="en-US" sz="2000" dirty="0" err="1">
                <a:solidFill>
                  <a:srgbClr val="0C0D0D"/>
                </a:solidFill>
                <a:ea typeface="+mn-lt"/>
                <a:cs typeface="+mn-lt"/>
              </a:rPr>
              <a:t>elemanlarının</a:t>
            </a:r>
            <a:r>
              <a:rPr lang="en-US" sz="2000" dirty="0">
                <a:solidFill>
                  <a:srgbClr val="0C0D0D"/>
                </a:solidFill>
                <a:ea typeface="+mn-lt"/>
                <a:cs typeface="+mn-lt"/>
              </a:rPr>
              <a:t> </a:t>
            </a:r>
            <a:r>
              <a:rPr lang="en-US" sz="2000" dirty="0" err="1">
                <a:solidFill>
                  <a:srgbClr val="0C0D0D"/>
                </a:solidFill>
                <a:ea typeface="+mn-lt"/>
                <a:cs typeface="+mn-lt"/>
              </a:rPr>
              <a:t>ulusal</a:t>
            </a:r>
            <a:r>
              <a:rPr lang="en-US" sz="2000" dirty="0">
                <a:solidFill>
                  <a:srgbClr val="0C0D0D"/>
                </a:solidFill>
                <a:ea typeface="+mn-lt"/>
                <a:cs typeface="+mn-lt"/>
              </a:rPr>
              <a:t> </a:t>
            </a:r>
            <a:r>
              <a:rPr lang="en-US" sz="2000" dirty="0" err="1">
                <a:solidFill>
                  <a:srgbClr val="0C0D0D"/>
                </a:solidFill>
                <a:ea typeface="+mn-lt"/>
                <a:cs typeface="+mn-lt"/>
              </a:rPr>
              <a:t>ve</a:t>
            </a:r>
            <a:r>
              <a:rPr lang="en-US" sz="2000" dirty="0">
                <a:solidFill>
                  <a:srgbClr val="0C0D0D"/>
                </a:solidFill>
                <a:ea typeface="+mn-lt"/>
                <a:cs typeface="+mn-lt"/>
              </a:rPr>
              <a:t> </a:t>
            </a:r>
            <a:r>
              <a:rPr lang="en-US" sz="2000" dirty="0" err="1">
                <a:solidFill>
                  <a:srgbClr val="0C0D0D"/>
                </a:solidFill>
                <a:ea typeface="+mn-lt"/>
                <a:cs typeface="+mn-lt"/>
              </a:rPr>
              <a:t>uluslararası</a:t>
            </a:r>
            <a:r>
              <a:rPr lang="en-US" sz="2000" dirty="0">
                <a:solidFill>
                  <a:srgbClr val="0C0D0D"/>
                </a:solidFill>
                <a:ea typeface="+mn-lt"/>
                <a:cs typeface="+mn-lt"/>
              </a:rPr>
              <a:t> </a:t>
            </a:r>
            <a:r>
              <a:rPr lang="en-US" sz="2000" dirty="0" err="1">
                <a:solidFill>
                  <a:srgbClr val="0C0D0D"/>
                </a:solidFill>
                <a:ea typeface="+mn-lt"/>
                <a:cs typeface="+mn-lt"/>
              </a:rPr>
              <a:t>bilimsel</a:t>
            </a:r>
            <a:r>
              <a:rPr lang="en-US" sz="2000" dirty="0">
                <a:solidFill>
                  <a:srgbClr val="0C0D0D"/>
                </a:solidFill>
                <a:ea typeface="+mn-lt"/>
                <a:cs typeface="+mn-lt"/>
              </a:rPr>
              <a:t> </a:t>
            </a:r>
            <a:r>
              <a:rPr lang="en-US" sz="2000" dirty="0" err="1">
                <a:solidFill>
                  <a:srgbClr val="0C0D0D"/>
                </a:solidFill>
                <a:ea typeface="+mn-lt"/>
                <a:cs typeface="+mn-lt"/>
              </a:rPr>
              <a:t>etkinlere</a:t>
            </a:r>
            <a:r>
              <a:rPr lang="en-US" sz="2000" dirty="0">
                <a:solidFill>
                  <a:srgbClr val="0C0D0D"/>
                </a:solidFill>
                <a:ea typeface="+mn-lt"/>
                <a:cs typeface="+mn-lt"/>
              </a:rPr>
              <a:t> </a:t>
            </a:r>
            <a:r>
              <a:rPr lang="en-US" sz="2000" dirty="0" err="1">
                <a:solidFill>
                  <a:srgbClr val="0C0D0D"/>
                </a:solidFill>
                <a:ea typeface="+mn-lt"/>
                <a:cs typeface="+mn-lt"/>
              </a:rPr>
              <a:t>katılımı</a:t>
            </a:r>
            <a:r>
              <a:rPr lang="en-US" sz="2000" dirty="0">
                <a:solidFill>
                  <a:srgbClr val="0C0D0D"/>
                </a:solidFill>
                <a:ea typeface="+mn-lt"/>
                <a:cs typeface="+mn-lt"/>
              </a:rPr>
              <a:t> </a:t>
            </a:r>
            <a:r>
              <a:rPr lang="en-US" sz="2000" dirty="0" err="1">
                <a:solidFill>
                  <a:srgbClr val="0C0D0D"/>
                </a:solidFill>
                <a:ea typeface="+mn-lt"/>
                <a:cs typeface="+mn-lt"/>
              </a:rPr>
              <a:t>için</a:t>
            </a:r>
            <a:r>
              <a:rPr lang="en-US" sz="2000" dirty="0">
                <a:solidFill>
                  <a:srgbClr val="0C0D0D"/>
                </a:solidFill>
                <a:ea typeface="+mn-lt"/>
                <a:cs typeface="+mn-lt"/>
              </a:rPr>
              <a:t> </a:t>
            </a:r>
            <a:r>
              <a:rPr lang="en-US" sz="2000" dirty="0" err="1">
                <a:solidFill>
                  <a:srgbClr val="0C0D0D"/>
                </a:solidFill>
                <a:ea typeface="+mn-lt"/>
                <a:cs typeface="+mn-lt"/>
              </a:rPr>
              <a:t>kaynak</a:t>
            </a:r>
            <a:r>
              <a:rPr lang="en-US" sz="2000" dirty="0">
                <a:solidFill>
                  <a:srgbClr val="0C0D0D"/>
                </a:solidFill>
                <a:ea typeface="+mn-lt"/>
                <a:cs typeface="+mn-lt"/>
              </a:rPr>
              <a:t> </a:t>
            </a:r>
            <a:r>
              <a:rPr lang="en-US" sz="2000" dirty="0" err="1">
                <a:solidFill>
                  <a:srgbClr val="0C0D0D"/>
                </a:solidFill>
                <a:ea typeface="+mn-lt"/>
                <a:cs typeface="+mn-lt"/>
              </a:rPr>
              <a:t>sağlanması</a:t>
            </a:r>
            <a:r>
              <a:rPr lang="en-US" sz="2000" dirty="0">
                <a:solidFill>
                  <a:srgbClr val="0C0D0D"/>
                </a:solidFill>
                <a:ea typeface="+mn-lt"/>
                <a:cs typeface="+mn-lt"/>
              </a:rPr>
              <a:t> </a:t>
            </a:r>
            <a:r>
              <a:rPr lang="en-US" sz="2000" dirty="0" err="1">
                <a:solidFill>
                  <a:srgbClr val="0C0D0D"/>
                </a:solidFill>
                <a:ea typeface="+mn-lt"/>
                <a:cs typeface="+mn-lt"/>
              </a:rPr>
              <a:t>için</a:t>
            </a:r>
            <a:r>
              <a:rPr lang="en-US" sz="2000" dirty="0">
                <a:solidFill>
                  <a:srgbClr val="0C0D0D"/>
                </a:solidFill>
                <a:ea typeface="+mn-lt"/>
                <a:cs typeface="+mn-lt"/>
              </a:rPr>
              <a:t> </a:t>
            </a:r>
            <a:r>
              <a:rPr lang="en-US" sz="2000" dirty="0" err="1">
                <a:solidFill>
                  <a:srgbClr val="0C0D0D"/>
                </a:solidFill>
                <a:ea typeface="+mn-lt"/>
                <a:cs typeface="+mn-lt"/>
              </a:rPr>
              <a:t>girişimlerde</a:t>
            </a:r>
            <a:r>
              <a:rPr lang="en-US" sz="2000" dirty="0">
                <a:solidFill>
                  <a:srgbClr val="0C0D0D"/>
                </a:solidFill>
                <a:ea typeface="+mn-lt"/>
                <a:cs typeface="+mn-lt"/>
              </a:rPr>
              <a:t> </a:t>
            </a:r>
            <a:r>
              <a:rPr lang="en-US" sz="2000" dirty="0" err="1">
                <a:solidFill>
                  <a:srgbClr val="0C0D0D"/>
                </a:solidFill>
                <a:ea typeface="+mn-lt"/>
                <a:cs typeface="+mn-lt"/>
              </a:rPr>
              <a:t>bulunulması</a:t>
            </a:r>
            <a:r>
              <a:rPr lang="en-US" sz="2000" dirty="0">
                <a:solidFill>
                  <a:srgbClr val="0C0D0D"/>
                </a:solidFill>
                <a:ea typeface="+mn-lt"/>
                <a:cs typeface="+mn-lt"/>
              </a:rPr>
              <a:t>.</a:t>
            </a:r>
            <a:endParaRPr lang="en-US" dirty="0">
              <a:solidFill>
                <a:srgbClr val="0C0D0D"/>
              </a:solidFill>
              <a:ea typeface="+mn-lt"/>
              <a:cs typeface="+mn-lt"/>
            </a:endParaRPr>
          </a:p>
          <a:p>
            <a:pPr marL="342900" indent="-342900">
              <a:lnSpc>
                <a:spcPct val="150000"/>
              </a:lnSpc>
              <a:buFont typeface="Arial"/>
              <a:buChar char="•"/>
            </a:pPr>
            <a:r>
              <a:rPr lang="en-US" dirty="0" err="1">
                <a:solidFill>
                  <a:srgbClr val="0F2303"/>
                </a:solidFill>
                <a:ea typeface="+mn-lt"/>
                <a:cs typeface="+mn-lt"/>
              </a:rPr>
              <a:t>Düzenli</a:t>
            </a:r>
            <a:r>
              <a:rPr lang="en-US" dirty="0">
                <a:solidFill>
                  <a:srgbClr val="0F2303"/>
                </a:solidFill>
                <a:ea typeface="+mn-lt"/>
                <a:cs typeface="+mn-lt"/>
              </a:rPr>
              <a:t> </a:t>
            </a:r>
            <a:r>
              <a:rPr lang="en-US" dirty="0" err="1">
                <a:solidFill>
                  <a:srgbClr val="0F2303"/>
                </a:solidFill>
                <a:ea typeface="+mn-lt"/>
                <a:cs typeface="+mn-lt"/>
              </a:rPr>
              <a:t>bölüm</a:t>
            </a:r>
            <a:r>
              <a:rPr lang="en-US" dirty="0">
                <a:solidFill>
                  <a:srgbClr val="0F2303"/>
                </a:solidFill>
                <a:ea typeface="+mn-lt"/>
                <a:cs typeface="+mn-lt"/>
              </a:rPr>
              <a:t> </a:t>
            </a:r>
            <a:r>
              <a:rPr lang="en-US" dirty="0" err="1">
                <a:solidFill>
                  <a:srgbClr val="0F2303"/>
                </a:solidFill>
                <a:ea typeface="+mn-lt"/>
                <a:cs typeface="+mn-lt"/>
              </a:rPr>
              <a:t>içi</a:t>
            </a:r>
            <a:r>
              <a:rPr lang="en-US" dirty="0">
                <a:solidFill>
                  <a:srgbClr val="0F2303"/>
                </a:solidFill>
                <a:ea typeface="+mn-lt"/>
                <a:cs typeface="+mn-lt"/>
              </a:rPr>
              <a:t> </a:t>
            </a:r>
            <a:r>
              <a:rPr lang="en-US" dirty="0" err="1">
                <a:solidFill>
                  <a:srgbClr val="0F2303"/>
                </a:solidFill>
                <a:ea typeface="+mn-lt"/>
                <a:cs typeface="+mn-lt"/>
              </a:rPr>
              <a:t>bilimsel</a:t>
            </a:r>
            <a:r>
              <a:rPr lang="en-US" dirty="0">
                <a:solidFill>
                  <a:srgbClr val="0F2303"/>
                </a:solidFill>
                <a:ea typeface="+mn-lt"/>
                <a:cs typeface="+mn-lt"/>
              </a:rPr>
              <a:t> </a:t>
            </a:r>
            <a:r>
              <a:rPr lang="en-US" dirty="0" err="1">
                <a:solidFill>
                  <a:srgbClr val="0F2303"/>
                </a:solidFill>
                <a:ea typeface="+mn-lt"/>
                <a:cs typeface="+mn-lt"/>
              </a:rPr>
              <a:t>toplantıların</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paylaşımların</a:t>
            </a:r>
            <a:r>
              <a:rPr lang="en-US" dirty="0">
                <a:solidFill>
                  <a:srgbClr val="0F2303"/>
                </a:solidFill>
                <a:ea typeface="+mn-lt"/>
                <a:cs typeface="+mn-lt"/>
              </a:rPr>
              <a:t> </a:t>
            </a:r>
            <a:r>
              <a:rPr lang="en-US" dirty="0" err="1">
                <a:solidFill>
                  <a:srgbClr val="0F2303"/>
                </a:solidFill>
                <a:ea typeface="+mn-lt"/>
                <a:cs typeface="+mn-lt"/>
              </a:rPr>
              <a:t>gerçekleştirilmesi</a:t>
            </a:r>
            <a:r>
              <a:rPr lang="en-US" dirty="0">
                <a:solidFill>
                  <a:srgbClr val="0F2303"/>
                </a:solidFill>
                <a:ea typeface="+mn-lt"/>
                <a:cs typeface="+mn-lt"/>
              </a:rPr>
              <a:t>.</a:t>
            </a:r>
            <a:endParaRPr lang="en-US" sz="2000" dirty="0">
              <a:solidFill>
                <a:srgbClr val="0F2303"/>
              </a:solidFill>
              <a:ea typeface="+mn-lt"/>
              <a:cs typeface="+mn-lt"/>
            </a:endParaRPr>
          </a:p>
          <a:p>
            <a:pPr marL="342900" indent="-342900">
              <a:lnSpc>
                <a:spcPct val="150000"/>
              </a:lnSpc>
              <a:buFont typeface="Arial"/>
              <a:buChar char="•"/>
            </a:pPr>
            <a:r>
              <a:rPr lang="en-US" dirty="0" err="1">
                <a:solidFill>
                  <a:srgbClr val="0F2303"/>
                </a:solidFill>
                <a:ea typeface="+mn-lt"/>
                <a:cs typeface="+mn-lt"/>
              </a:rPr>
              <a:t>Eğitim</a:t>
            </a:r>
            <a:r>
              <a:rPr lang="en-US" dirty="0">
                <a:solidFill>
                  <a:srgbClr val="0F2303"/>
                </a:solidFill>
                <a:ea typeface="+mn-lt"/>
                <a:cs typeface="+mn-lt"/>
              </a:rPr>
              <a:t> </a:t>
            </a:r>
            <a:r>
              <a:rPr lang="en-US" dirty="0" err="1">
                <a:solidFill>
                  <a:srgbClr val="0F2303"/>
                </a:solidFill>
                <a:ea typeface="+mn-lt"/>
                <a:cs typeface="+mn-lt"/>
              </a:rPr>
              <a:t>öğretim</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bölüm</a:t>
            </a:r>
            <a:r>
              <a:rPr lang="en-US" dirty="0">
                <a:solidFill>
                  <a:srgbClr val="0F2303"/>
                </a:solidFill>
                <a:ea typeface="+mn-lt"/>
                <a:cs typeface="+mn-lt"/>
              </a:rPr>
              <a:t> </a:t>
            </a:r>
            <a:r>
              <a:rPr lang="en-US" dirty="0" err="1">
                <a:solidFill>
                  <a:srgbClr val="0F2303"/>
                </a:solidFill>
                <a:ea typeface="+mn-lt"/>
                <a:cs typeface="+mn-lt"/>
              </a:rPr>
              <a:t>içi</a:t>
            </a:r>
            <a:r>
              <a:rPr lang="en-US" dirty="0">
                <a:solidFill>
                  <a:srgbClr val="0F2303"/>
                </a:solidFill>
                <a:ea typeface="+mn-lt"/>
                <a:cs typeface="+mn-lt"/>
              </a:rPr>
              <a:t> </a:t>
            </a:r>
            <a:r>
              <a:rPr lang="en-US" dirty="0" err="1">
                <a:solidFill>
                  <a:srgbClr val="0F2303"/>
                </a:solidFill>
                <a:ea typeface="+mn-lt"/>
                <a:cs typeface="+mn-lt"/>
              </a:rPr>
              <a:t>işleyişlerdeki</a:t>
            </a:r>
            <a:r>
              <a:rPr lang="en-US" dirty="0">
                <a:solidFill>
                  <a:srgbClr val="0F2303"/>
                </a:solidFill>
                <a:ea typeface="+mn-lt"/>
                <a:cs typeface="+mn-lt"/>
              </a:rPr>
              <a:t> </a:t>
            </a:r>
            <a:r>
              <a:rPr lang="en-US" dirty="0" err="1">
                <a:solidFill>
                  <a:srgbClr val="0F2303"/>
                </a:solidFill>
                <a:ea typeface="+mn-lt"/>
                <a:cs typeface="+mn-lt"/>
              </a:rPr>
              <a:t>sorunların</a:t>
            </a:r>
            <a:r>
              <a:rPr lang="en-US" dirty="0">
                <a:solidFill>
                  <a:srgbClr val="0F2303"/>
                </a:solidFill>
                <a:ea typeface="+mn-lt"/>
                <a:cs typeface="+mn-lt"/>
              </a:rPr>
              <a:t> </a:t>
            </a:r>
            <a:r>
              <a:rPr lang="en-US" dirty="0" err="1">
                <a:solidFill>
                  <a:srgbClr val="0F2303"/>
                </a:solidFill>
                <a:ea typeface="+mn-lt"/>
                <a:cs typeface="+mn-lt"/>
              </a:rPr>
              <a:t>tartışılması</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olası</a:t>
            </a:r>
            <a:r>
              <a:rPr lang="en-US" dirty="0">
                <a:solidFill>
                  <a:srgbClr val="0F2303"/>
                </a:solidFill>
                <a:ea typeface="+mn-lt"/>
                <a:cs typeface="+mn-lt"/>
              </a:rPr>
              <a:t> </a:t>
            </a:r>
            <a:r>
              <a:rPr lang="en-US" dirty="0" err="1">
                <a:solidFill>
                  <a:srgbClr val="0F2303"/>
                </a:solidFill>
                <a:ea typeface="+mn-lt"/>
                <a:cs typeface="+mn-lt"/>
              </a:rPr>
              <a:t>çözüm</a:t>
            </a:r>
            <a:r>
              <a:rPr lang="en-US" dirty="0">
                <a:solidFill>
                  <a:srgbClr val="0F2303"/>
                </a:solidFill>
                <a:ea typeface="+mn-lt"/>
                <a:cs typeface="+mn-lt"/>
              </a:rPr>
              <a:t> </a:t>
            </a:r>
            <a:r>
              <a:rPr lang="en-US" dirty="0" err="1">
                <a:solidFill>
                  <a:srgbClr val="0F2303"/>
                </a:solidFill>
                <a:ea typeface="+mn-lt"/>
                <a:cs typeface="+mn-lt"/>
              </a:rPr>
              <a:t>önerileri</a:t>
            </a:r>
            <a:r>
              <a:rPr lang="en-US" dirty="0">
                <a:solidFill>
                  <a:srgbClr val="0F2303"/>
                </a:solidFill>
                <a:ea typeface="+mn-lt"/>
                <a:cs typeface="+mn-lt"/>
              </a:rPr>
              <a:t> </a:t>
            </a:r>
            <a:r>
              <a:rPr lang="en-US" dirty="0" err="1">
                <a:solidFill>
                  <a:srgbClr val="0F2303"/>
                </a:solidFill>
                <a:ea typeface="+mn-lt"/>
                <a:cs typeface="+mn-lt"/>
              </a:rPr>
              <a:t>için</a:t>
            </a:r>
            <a:r>
              <a:rPr lang="en-US" dirty="0">
                <a:solidFill>
                  <a:srgbClr val="0F2303"/>
                </a:solidFill>
                <a:ea typeface="+mn-lt"/>
                <a:cs typeface="+mn-lt"/>
              </a:rPr>
              <a:t> </a:t>
            </a:r>
            <a:r>
              <a:rPr lang="en-US" dirty="0" err="1">
                <a:solidFill>
                  <a:srgbClr val="0F2303"/>
                </a:solidFill>
                <a:ea typeface="+mn-lt"/>
                <a:cs typeface="+mn-lt"/>
              </a:rPr>
              <a:t>düzenli</a:t>
            </a:r>
            <a:r>
              <a:rPr lang="en-US" dirty="0">
                <a:solidFill>
                  <a:srgbClr val="0F2303"/>
                </a:solidFill>
                <a:ea typeface="+mn-lt"/>
                <a:cs typeface="+mn-lt"/>
              </a:rPr>
              <a:t> </a:t>
            </a:r>
            <a:r>
              <a:rPr lang="en-US" dirty="0" err="1">
                <a:solidFill>
                  <a:srgbClr val="0F2303"/>
                </a:solidFill>
                <a:ea typeface="+mn-lt"/>
                <a:cs typeface="+mn-lt"/>
              </a:rPr>
              <a:t>toplantılar</a:t>
            </a:r>
            <a:r>
              <a:rPr lang="en-US" dirty="0">
                <a:solidFill>
                  <a:srgbClr val="0F2303"/>
                </a:solidFill>
                <a:ea typeface="+mn-lt"/>
                <a:cs typeface="+mn-lt"/>
              </a:rPr>
              <a:t> </a:t>
            </a:r>
            <a:r>
              <a:rPr lang="en-US" dirty="0" err="1" smtClean="0">
                <a:solidFill>
                  <a:srgbClr val="0F2303"/>
                </a:solidFill>
                <a:ea typeface="+mn-lt"/>
                <a:cs typeface="+mn-lt"/>
              </a:rPr>
              <a:t>gerçekleştirmek</a:t>
            </a:r>
            <a:r>
              <a:rPr lang="en-US" dirty="0" smtClean="0">
                <a:solidFill>
                  <a:srgbClr val="0F2303"/>
                </a:solidFill>
                <a:ea typeface="+mn-lt"/>
                <a:cs typeface="+mn-lt"/>
              </a:rPr>
              <a:t>.</a:t>
            </a:r>
            <a:r>
              <a:rPr lang="tr-TR" dirty="0" smtClean="0">
                <a:solidFill>
                  <a:srgbClr val="0F2303"/>
                </a:solidFill>
                <a:ea typeface="+mn-lt"/>
                <a:cs typeface="+mn-lt"/>
              </a:rPr>
              <a:t> </a:t>
            </a:r>
            <a:r>
              <a:rPr lang="en-US" dirty="0">
                <a:solidFill>
                  <a:srgbClr val="0F2303"/>
                </a:solidFill>
                <a:ea typeface="+mn-lt"/>
                <a:cs typeface="+mn-lt"/>
              </a:rPr>
              <a:t> </a:t>
            </a:r>
          </a:p>
          <a:p>
            <a:pPr marL="342900" indent="-342900">
              <a:lnSpc>
                <a:spcPct val="150000"/>
              </a:lnSpc>
              <a:buFont typeface="Arial"/>
              <a:buChar char="•"/>
            </a:pPr>
            <a:r>
              <a:rPr lang="en-US" dirty="0" err="1">
                <a:solidFill>
                  <a:srgbClr val="0F2303"/>
                </a:solidFill>
                <a:ea typeface="+mn-lt"/>
                <a:cs typeface="+mn-lt"/>
              </a:rPr>
              <a:t>İç</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dış</a:t>
            </a:r>
            <a:r>
              <a:rPr lang="en-US" dirty="0">
                <a:solidFill>
                  <a:srgbClr val="0F2303"/>
                </a:solidFill>
                <a:ea typeface="+mn-lt"/>
                <a:cs typeface="+mn-lt"/>
              </a:rPr>
              <a:t> </a:t>
            </a:r>
            <a:r>
              <a:rPr lang="en-US" dirty="0" err="1">
                <a:solidFill>
                  <a:srgbClr val="0F2303"/>
                </a:solidFill>
                <a:ea typeface="+mn-lt"/>
                <a:cs typeface="+mn-lt"/>
              </a:rPr>
              <a:t>paydaşlardan</a:t>
            </a:r>
            <a:r>
              <a:rPr lang="en-US" dirty="0">
                <a:solidFill>
                  <a:srgbClr val="0F2303"/>
                </a:solidFill>
                <a:ea typeface="+mn-lt"/>
                <a:cs typeface="+mn-lt"/>
              </a:rPr>
              <a:t> </a:t>
            </a:r>
            <a:r>
              <a:rPr lang="en-US" dirty="0" err="1">
                <a:solidFill>
                  <a:srgbClr val="0F2303"/>
                </a:solidFill>
                <a:ea typeface="+mn-lt"/>
                <a:cs typeface="+mn-lt"/>
              </a:rPr>
              <a:t>geri</a:t>
            </a:r>
            <a:r>
              <a:rPr lang="en-US" dirty="0">
                <a:solidFill>
                  <a:srgbClr val="0F2303"/>
                </a:solidFill>
                <a:ea typeface="+mn-lt"/>
                <a:cs typeface="+mn-lt"/>
              </a:rPr>
              <a:t> </a:t>
            </a:r>
            <a:r>
              <a:rPr lang="en-US" dirty="0" err="1">
                <a:solidFill>
                  <a:srgbClr val="0F2303"/>
                </a:solidFill>
                <a:ea typeface="+mn-lt"/>
                <a:cs typeface="+mn-lt"/>
              </a:rPr>
              <a:t>bildirimler</a:t>
            </a:r>
            <a:r>
              <a:rPr lang="en-US" dirty="0">
                <a:solidFill>
                  <a:srgbClr val="0F2303"/>
                </a:solidFill>
                <a:ea typeface="+mn-lt"/>
                <a:cs typeface="+mn-lt"/>
              </a:rPr>
              <a:t> </a:t>
            </a:r>
            <a:r>
              <a:rPr lang="en-US" dirty="0" err="1">
                <a:solidFill>
                  <a:srgbClr val="0F2303"/>
                </a:solidFill>
                <a:ea typeface="+mn-lt"/>
                <a:cs typeface="+mn-lt"/>
              </a:rPr>
              <a:t>alınması</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bu</a:t>
            </a:r>
            <a:r>
              <a:rPr lang="en-US" dirty="0">
                <a:solidFill>
                  <a:srgbClr val="0F2303"/>
                </a:solidFill>
                <a:ea typeface="+mn-lt"/>
                <a:cs typeface="+mn-lt"/>
              </a:rPr>
              <a:t> </a:t>
            </a:r>
            <a:r>
              <a:rPr lang="en-US" dirty="0" err="1">
                <a:solidFill>
                  <a:srgbClr val="0F2303"/>
                </a:solidFill>
                <a:ea typeface="+mn-lt"/>
                <a:cs typeface="+mn-lt"/>
              </a:rPr>
              <a:t>doğrultuda</a:t>
            </a:r>
            <a:r>
              <a:rPr lang="en-US" dirty="0">
                <a:solidFill>
                  <a:srgbClr val="0F2303"/>
                </a:solidFill>
                <a:ea typeface="+mn-lt"/>
                <a:cs typeface="+mn-lt"/>
              </a:rPr>
              <a:t> </a:t>
            </a:r>
            <a:r>
              <a:rPr lang="en-US" dirty="0" err="1">
                <a:solidFill>
                  <a:srgbClr val="0F2303"/>
                </a:solidFill>
                <a:ea typeface="+mn-lt"/>
                <a:cs typeface="+mn-lt"/>
              </a:rPr>
              <a:t>değerlendirme</a:t>
            </a:r>
            <a:r>
              <a:rPr lang="en-US" dirty="0">
                <a:solidFill>
                  <a:srgbClr val="0F2303"/>
                </a:solidFill>
                <a:ea typeface="+mn-lt"/>
                <a:cs typeface="+mn-lt"/>
              </a:rPr>
              <a:t> </a:t>
            </a:r>
            <a:r>
              <a:rPr lang="en-US" dirty="0" err="1">
                <a:solidFill>
                  <a:srgbClr val="0F2303"/>
                </a:solidFill>
                <a:ea typeface="+mn-lt"/>
                <a:cs typeface="+mn-lt"/>
              </a:rPr>
              <a:t>ve</a:t>
            </a:r>
            <a:r>
              <a:rPr lang="en-US" dirty="0">
                <a:solidFill>
                  <a:srgbClr val="0F2303"/>
                </a:solidFill>
                <a:ea typeface="+mn-lt"/>
                <a:cs typeface="+mn-lt"/>
              </a:rPr>
              <a:t> </a:t>
            </a:r>
            <a:r>
              <a:rPr lang="en-US" dirty="0" err="1">
                <a:solidFill>
                  <a:srgbClr val="0F2303"/>
                </a:solidFill>
                <a:ea typeface="+mn-lt"/>
                <a:cs typeface="+mn-lt"/>
              </a:rPr>
              <a:t>düzenlemeler</a:t>
            </a:r>
            <a:r>
              <a:rPr lang="en-US" dirty="0">
                <a:solidFill>
                  <a:srgbClr val="0F2303"/>
                </a:solidFill>
                <a:ea typeface="+mn-lt"/>
                <a:cs typeface="+mn-lt"/>
              </a:rPr>
              <a:t> </a:t>
            </a:r>
            <a:r>
              <a:rPr lang="en-US" dirty="0" err="1">
                <a:solidFill>
                  <a:srgbClr val="0F2303"/>
                </a:solidFill>
                <a:ea typeface="+mn-lt"/>
                <a:cs typeface="+mn-lt"/>
              </a:rPr>
              <a:t>yapılması</a:t>
            </a:r>
            <a:r>
              <a:rPr lang="en-US" dirty="0">
                <a:solidFill>
                  <a:srgbClr val="0F2303"/>
                </a:solidFill>
                <a:ea typeface="+mn-lt"/>
                <a:cs typeface="+mn-lt"/>
              </a:rPr>
              <a:t>. </a:t>
            </a:r>
          </a:p>
          <a:p>
            <a:pPr marL="342900" indent="-342900">
              <a:lnSpc>
                <a:spcPct val="150000"/>
              </a:lnSpc>
              <a:buFont typeface="Arial"/>
              <a:buChar char="•"/>
            </a:pPr>
            <a:endParaRPr lang="en-US" sz="2000" dirty="0">
              <a:solidFill>
                <a:srgbClr val="0F2303"/>
              </a:solidFill>
              <a:ea typeface="+mn-lt"/>
              <a:cs typeface="+mn-lt"/>
            </a:endParaRPr>
          </a:p>
        </p:txBody>
      </p:sp>
      <p:sp>
        <p:nvSpPr>
          <p:cNvPr id="65"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smtClean="0">
                <a:solidFill>
                  <a:srgbClr val="0C0D0D"/>
                </a:solidFill>
                <a:latin typeface="+mn-lt"/>
              </a:rPr>
              <a:t>SÜREKLİ İYİLEŞTİRME ÖNERİLERİ</a:t>
            </a:r>
            <a:endParaRPr lang="en-US" sz="2700" dirty="0">
              <a:solidFill>
                <a:srgbClr val="0C0D0D"/>
              </a:solidFill>
              <a:latin typeface="+mn-lt"/>
            </a:endParaRP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533747" y="537546"/>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17147"/>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id="{71D4A1E5-060A-49D3-A943-BEC00AFE7E9A}"/>
              </a:ext>
            </a:extLst>
          </p:cNvPr>
          <p:cNvGraphicFramePr>
            <a:graphicFrameLocks noGrp="1"/>
          </p:cNvGraphicFramePr>
          <p:nvPr>
            <p:extLst>
              <p:ext uri="{D42A27DB-BD31-4B8C-83A1-F6EECF244321}">
                <p14:modId xmlns:p14="http://schemas.microsoft.com/office/powerpoint/2010/main" val="2500316896"/>
              </p:ext>
            </p:extLst>
          </p:nvPr>
        </p:nvGraphicFramePr>
        <p:xfrm>
          <a:off x="77821" y="1060173"/>
          <a:ext cx="8998085" cy="5731231"/>
        </p:xfrm>
        <a:graphic>
          <a:graphicData uri="http://schemas.openxmlformats.org/drawingml/2006/table">
            <a:tbl>
              <a:tblPr/>
              <a:tblGrid>
                <a:gridCol w="2224834">
                  <a:extLst>
                    <a:ext uri="{9D8B030D-6E8A-4147-A177-3AD203B41FA5}">
                      <a16:colId xmlns:a16="http://schemas.microsoft.com/office/drawing/2014/main" val="3918363564"/>
                    </a:ext>
                  </a:extLst>
                </a:gridCol>
                <a:gridCol w="2245971">
                  <a:extLst>
                    <a:ext uri="{9D8B030D-6E8A-4147-A177-3AD203B41FA5}">
                      <a16:colId xmlns:a16="http://schemas.microsoft.com/office/drawing/2014/main" val="1683979601"/>
                    </a:ext>
                  </a:extLst>
                </a:gridCol>
                <a:gridCol w="2263640">
                  <a:extLst>
                    <a:ext uri="{9D8B030D-6E8A-4147-A177-3AD203B41FA5}">
                      <a16:colId xmlns:a16="http://schemas.microsoft.com/office/drawing/2014/main" val="2592459544"/>
                    </a:ext>
                  </a:extLst>
                </a:gridCol>
                <a:gridCol w="2263640">
                  <a:extLst>
                    <a:ext uri="{9D8B030D-6E8A-4147-A177-3AD203B41FA5}">
                      <a16:colId xmlns:a16="http://schemas.microsoft.com/office/drawing/2014/main" val="588152821"/>
                    </a:ext>
                  </a:extLst>
                </a:gridCol>
              </a:tblGrid>
              <a:tr h="277574">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751229">
                <a:tc>
                  <a:txBody>
                    <a:bodyPr/>
                    <a:lstStyle/>
                    <a:p>
                      <a:pPr algn="ctr" fontAlgn="ctr"/>
                      <a:r>
                        <a:rPr lang="tr-TR" sz="800" b="0" i="0" u="none" strike="noStrike" dirty="0">
                          <a:solidFill>
                            <a:srgbClr val="0C0D0D"/>
                          </a:solidFill>
                          <a:effectLst/>
                          <a:latin typeface="Calibri"/>
                        </a:rPr>
                        <a:t>G1- Eğitim dilinin %100 İngilizce olmasından kaynaklı ders materyallerine uluslararası alandaki ve güncel ders materyallerinin (ders kitabı, makaleler gibi) entegre edilmesi, böylece ders içeriklerinin zenginleştirilmesi, öğrencilerin psikolojideki güncel gelişmeleri takip edebilmeleri</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Z1-Araştırma ve proje sayısının istenilen düzeyde olmaması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F1- Akdeniz bölgesinde psikoloji bölümü sayısının az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T1- Üniversiteye giriş </a:t>
                      </a:r>
                      <a:r>
                        <a:rPr lang="tr-TR" sz="800" b="0" i="0" u="none" strike="noStrike" dirty="0">
                          <a:solidFill>
                            <a:srgbClr val="0C0D0D"/>
                          </a:solidFill>
                          <a:effectLst/>
                          <a:latin typeface="Calibri (Gövde)"/>
                        </a:rPr>
                        <a:t>puan</a:t>
                      </a:r>
                      <a:r>
                        <a:rPr lang="tr-TR" sz="800" b="0" i="0" u="none" strike="noStrike" dirty="0">
                          <a:solidFill>
                            <a:srgbClr val="0C0D0D"/>
                          </a:solidFill>
                          <a:effectLst/>
                          <a:latin typeface="Calibri"/>
                        </a:rPr>
                        <a:t> sıralamasının geniş bir aralıkta olması nedeniyle öğrenci düzey farklılıkları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284446">
                <a:tc>
                  <a:txBody>
                    <a:bodyPr/>
                    <a:lstStyle/>
                    <a:p>
                      <a:pPr algn="ctr" fontAlgn="ctr"/>
                      <a:r>
                        <a:rPr lang="tr-TR" sz="800" b="0" i="0" u="none" strike="noStrike" dirty="0">
                          <a:solidFill>
                            <a:srgbClr val="0C0D0D"/>
                          </a:solidFill>
                          <a:effectLst/>
                          <a:latin typeface="Calibri"/>
                        </a:rPr>
                        <a:t>G2- Müfredatın uluslararası standartlara ve güncel ihtiyaçlara uygun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Z2- Bölüm öğretim elemanlarına sağlanması gereken teknik ekipmanların (</a:t>
                      </a:r>
                      <a:r>
                        <a:rPr lang="tr-TR" sz="800" b="0" i="0" u="none" strike="noStrike" err="1">
                          <a:solidFill>
                            <a:srgbClr val="0C0D0D"/>
                          </a:solidFill>
                          <a:effectLst/>
                          <a:latin typeface="Calibri"/>
                        </a:rPr>
                        <a:t>örn</a:t>
                      </a:r>
                      <a:r>
                        <a:rPr lang="tr-TR" sz="800" b="0" i="0" u="none" strike="noStrike" dirty="0">
                          <a:solidFill>
                            <a:srgbClr val="0C0D0D"/>
                          </a:solidFill>
                          <a:effectLst/>
                          <a:latin typeface="Calibri"/>
                        </a:rPr>
                        <a:t>; bilgisayar) eksikliği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F2- Akdeniz bölgesinde İngilizce eğitim veren tek psikoloji bölümü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T2- Psikoloji bölüm sayısının </a:t>
                      </a:r>
                      <a:r>
                        <a:rPr lang="tr-TR" sz="800" b="0" i="0" u="none" strike="noStrike" dirty="0">
                          <a:solidFill>
                            <a:srgbClr val="0C0D0D"/>
                          </a:solidFill>
                          <a:effectLst/>
                          <a:latin typeface="Calibri (Gövde)"/>
                        </a:rPr>
                        <a:t>ve kontenjanların</a:t>
                      </a:r>
                      <a:r>
                        <a:rPr lang="tr-TR" sz="800" b="0" i="0" u="none" strike="noStrike" dirty="0">
                          <a:solidFill>
                            <a:srgbClr val="0C0D0D"/>
                          </a:solidFill>
                          <a:effectLst/>
                          <a:latin typeface="Calibri"/>
                        </a:rPr>
                        <a:t> her geçen yıl artması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401142">
                <a:tc>
                  <a:txBody>
                    <a:bodyPr/>
                    <a:lstStyle/>
                    <a:p>
                      <a:pPr algn="ctr" fontAlgn="ctr"/>
                      <a:r>
                        <a:rPr lang="tr-TR" sz="800" b="0" i="0" u="none" strike="noStrike" dirty="0">
                          <a:solidFill>
                            <a:srgbClr val="0C0D0D"/>
                          </a:solidFill>
                          <a:effectLst/>
                          <a:latin typeface="Calibri"/>
                        </a:rPr>
                        <a:t>G3- Akademik kadronun genç, dinamik ve deneyimli kişilerden oluşması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Z3- Türk Psikologlar Derneği (TPD) akreditasyonunun bulunmaması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highlight>
                            <a:srgbClr val="FFFFFF"/>
                          </a:highlight>
                          <a:latin typeface="Calibri"/>
                        </a:rPr>
                        <a:t>F3- İngilizceyi etkin kullanabilen mezunların yurtdışında lisansüstü eğitim ve çalışma potansiyeli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T3- Artan mezun sayısına bağlı azalan istihdam oranları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284446">
                <a:tc>
                  <a:txBody>
                    <a:bodyPr/>
                    <a:lstStyle/>
                    <a:p>
                      <a:pPr algn="ctr" fontAlgn="ctr"/>
                      <a:r>
                        <a:rPr lang="tr-TR" sz="800" b="0" i="0" u="none" strike="noStrike" dirty="0">
                          <a:solidFill>
                            <a:srgbClr val="0C0D0D"/>
                          </a:solidFill>
                          <a:effectLst/>
                          <a:latin typeface="Calibri"/>
                        </a:rPr>
                        <a:t>G4- Öğrenci - akademisyen ilişkisinin ve iletişiminin güçlü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Z4- Psikolojinin farklı alt alanlarında uzmanlaşmış öğretim üyesi sayısının yetersiz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F4- Ülkemizde psikoloji bölümlerine olan talebin yüksek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T4- %100 İngilizce eğitime olan tereddütler</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401142">
                <a:tc>
                  <a:txBody>
                    <a:bodyPr/>
                    <a:lstStyle/>
                    <a:p>
                      <a:pPr algn="ctr" fontAlgn="ctr"/>
                      <a:r>
                        <a:rPr lang="tr-TR" sz="800" b="0" i="0" u="none" strike="noStrike" dirty="0">
                          <a:solidFill>
                            <a:srgbClr val="0C0D0D"/>
                          </a:solidFill>
                          <a:effectLst/>
                          <a:latin typeface="Calibri"/>
                        </a:rPr>
                        <a:t>G5- Klinik Tezli yüksek lisans programının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highlight>
                            <a:srgbClr val="FFFFFF"/>
                          </a:highlight>
                          <a:latin typeface="Calibri"/>
                        </a:rPr>
                        <a:t>Z5- Son bir dönemde kurumdan ayrılan öğretim üyesi sayısının fazla olmasına bağlı olarak farklı içeriklerde açılabilecek ders sayısındaki kısıtlılıklar</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F5- Bölümü insanı tanımaya yönelik motivasyonu yüksek öğrencilerin tercih ediyor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T5- Öğrencilerin İngilizce dil becerilerinin düşük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4525009"/>
                  </a:ext>
                </a:extLst>
              </a:tr>
              <a:tr h="517837">
                <a:tc>
                  <a:txBody>
                    <a:bodyPr/>
                    <a:lstStyle/>
                    <a:p>
                      <a:pPr algn="ctr" fontAlgn="ctr"/>
                      <a:r>
                        <a:rPr lang="tr-TR" sz="800" b="0" i="0" u="none" strike="noStrike" dirty="0">
                          <a:solidFill>
                            <a:srgbClr val="0C0D0D"/>
                          </a:solidFill>
                          <a:effectLst/>
                          <a:latin typeface="Calibri"/>
                        </a:rPr>
                        <a:t>G6- Lisans ve yüksek lisans programlarında gözlem ve görüşme amacıyla kullanılabilecek klinik psikoloji laboratuvarının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Z6- Tam zamanlı öğretim üyesinin az olmasından dolayı idari sorumlulukların akademik çalışmaları yavaşlatması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highlight>
                            <a:srgbClr val="FFFFFF"/>
                          </a:highlight>
                          <a:latin typeface="Calibri"/>
                        </a:rPr>
                        <a:t>F6- Lisans ve lisansüstü eğitimleri farklı üniversitelerden olan öğretim üyesi kadrosu sayesinde farklı üniversitelerin psikoloji bölümleri ile işbirliği potansiyeli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T6- Şehrin ve kurumun akademik ve ekonomik açıdan kısıtlılıklarının olması nedeniyle öğretim üyeleri tarafından tercih edilebilir olmaması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401142">
                <a:tc>
                  <a:txBody>
                    <a:bodyPr/>
                    <a:lstStyle/>
                    <a:p>
                      <a:pPr algn="ctr" fontAlgn="ctr"/>
                      <a:r>
                        <a:rPr lang="tr-TR" sz="800" b="0" i="0" u="none" strike="noStrike" dirty="0">
                          <a:solidFill>
                            <a:srgbClr val="0C0D0D"/>
                          </a:solidFill>
                          <a:effectLst/>
                          <a:latin typeface="Calibri"/>
                        </a:rPr>
                        <a:t>G7- Bölüm öğretim elemanlarının farklı üniversiteler ile işbirliği içerisinde akademik çalışmalar yürütüyor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Z7- Öğrenci kontenjanlarının fazla olmasının uygulamalı ve etkileşimli derslere imkan vermemesi.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F7-Alanda çalışan psikologların eğitimi konusunda Türk Psikologlar Derneği ile işbirliği potansiyeli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T7-Ülkemizde hastane, sosyal hizmetler, emniyet, adliye vb. kurumlarda çalışmak isteyecek adayların anadilde eğitimi tercih etmesi. </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688889">
                <a:tc>
                  <a:txBody>
                    <a:bodyPr/>
                    <a:lstStyle/>
                    <a:p>
                      <a:pPr algn="ctr" fontAlgn="ctr"/>
                      <a:r>
                        <a:rPr lang="tr-TR" sz="800" b="0" i="0" u="none" strike="noStrike" dirty="0">
                          <a:solidFill>
                            <a:srgbClr val="0C0D0D"/>
                          </a:solidFill>
                          <a:effectLst/>
                          <a:latin typeface="Calibri"/>
                        </a:rPr>
                        <a:t>G8- Bölüm öğretim elemanlarının araştırma becerileri açısından ve yöntemsel olarak donanımlı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0" i="0" u="none" strike="noStrike" dirty="0">
                          <a:solidFill>
                            <a:srgbClr val="0C0D0D"/>
                          </a:solidFill>
                          <a:effectLst/>
                          <a:latin typeface="Calibri"/>
                        </a:rPr>
                        <a:t>F8-Klinik Psikoloji yüksek lisans öğrencilerinin klinik ortamda alan deneyimi kazanması ve staj dersleri için hastanelerle iş birliği yapılması. Halihazırda Kepez Devlet Hastanesi ile işbirliği bulunması ve  benzer kurumlarla işbirliği potansiyeli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617326">
                <a:tc>
                  <a:txBody>
                    <a:bodyPr/>
                    <a:lstStyle/>
                    <a:p>
                      <a:pPr algn="ctr" fontAlgn="ctr"/>
                      <a:r>
                        <a:rPr lang="tr-TR" sz="800" b="0" i="0" u="none" strike="noStrike" dirty="0">
                          <a:solidFill>
                            <a:srgbClr val="0C0D0D"/>
                          </a:solidFill>
                          <a:effectLst/>
                          <a:latin typeface="Calibri"/>
                        </a:rPr>
                        <a:t>G9-Bir meslek örgütü olarak çalışan Türk Psikologlar Derneği ile işbirliği içerisinde eğitim, seminer vb. toplantılar yürüten öğretim üyelerinin olması.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415481">
                <a:tc>
                  <a:txBody>
                    <a:bodyPr/>
                    <a:lstStyle/>
                    <a:p>
                      <a:pPr algn="ctr" fontAlgn="ctr"/>
                      <a:r>
                        <a:rPr lang="tr-TR" sz="800" b="0" i="0" u="none" strike="noStrike" dirty="0">
                          <a:solidFill>
                            <a:srgbClr val="0C0D0D"/>
                          </a:solidFill>
                          <a:effectLst/>
                          <a:latin typeface="Calibri"/>
                        </a:rPr>
                        <a:t>G10- Bölüm öğretim elemanlarının iletişime açık olması, etkili iletişim becerilerinin güçlü olması ve sorunlara çözüm odaklı yaklaşımları </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dirty="0">
                        <a:solidFill>
                          <a:srgbClr val="0C0D0D"/>
                        </a:solidFill>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550802">
                <a:tc>
                  <a:txBody>
                    <a:bodyPr/>
                    <a:lstStyle/>
                    <a:p>
                      <a:pPr algn="ctr" fontAlgn="ctr"/>
                      <a:r>
                        <a:rPr lang="tr-TR" sz="800" b="0" i="0" u="none" strike="noStrike" dirty="0">
                          <a:solidFill>
                            <a:srgbClr val="0C0D0D"/>
                          </a:solidFill>
                          <a:effectLst/>
                          <a:latin typeface="Calibri"/>
                        </a:rPr>
                        <a:t>G11-Deneysel Psikoloji Laboratuvarı'na bilgisayarların alınması ve SPSS yazılımının bilgisayarlara kurulması</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dirty="0">
                        <a:solidFill>
                          <a:srgbClr val="0C0D0D"/>
                        </a:solidFill>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C0D0D"/>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bl>
          </a:graphicData>
        </a:graphic>
      </p:graphicFrame>
    </p:spTree>
    <p:extLst>
      <p:ext uri="{BB962C8B-B14F-4D97-AF65-F5344CB8AC3E}">
        <p14:creationId xmlns:p14="http://schemas.microsoft.com/office/powerpoint/2010/main" val="238898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a:extLst>
              <a:ext uri="{FF2B5EF4-FFF2-40B4-BE49-F238E27FC236}">
                <a16:creationId xmlns:a16="http://schemas.microsoft.com/office/drawing/2014/main" id="{AF65A758-EF88-D70D-7B3F-C5E255E675FF}"/>
              </a:ext>
            </a:extLst>
          </p:cNvPr>
          <p:cNvGraphicFramePr>
            <a:graphicFrameLocks noGrp="1"/>
          </p:cNvGraphicFramePr>
          <p:nvPr>
            <p:extLst>
              <p:ext uri="{D42A27DB-BD31-4B8C-83A1-F6EECF244321}">
                <p14:modId xmlns:p14="http://schemas.microsoft.com/office/powerpoint/2010/main" val="912097949"/>
              </p:ext>
            </p:extLst>
          </p:nvPr>
        </p:nvGraphicFramePr>
        <p:xfrm>
          <a:off x="301083" y="1204332"/>
          <a:ext cx="8575288" cy="5402499"/>
        </p:xfrm>
        <a:graphic>
          <a:graphicData uri="http://schemas.openxmlformats.org/drawingml/2006/table">
            <a:tbl>
              <a:tblPr/>
              <a:tblGrid>
                <a:gridCol w="2263697">
                  <a:extLst>
                    <a:ext uri="{9D8B030D-6E8A-4147-A177-3AD203B41FA5}">
                      <a16:colId xmlns:a16="http://schemas.microsoft.com/office/drawing/2014/main" val="3698211673"/>
                    </a:ext>
                  </a:extLst>
                </a:gridCol>
                <a:gridCol w="3689335">
                  <a:extLst>
                    <a:ext uri="{9D8B030D-6E8A-4147-A177-3AD203B41FA5}">
                      <a16:colId xmlns:a16="http://schemas.microsoft.com/office/drawing/2014/main" val="3404996228"/>
                    </a:ext>
                  </a:extLst>
                </a:gridCol>
                <a:gridCol w="2622256">
                  <a:extLst>
                    <a:ext uri="{9D8B030D-6E8A-4147-A177-3AD203B41FA5}">
                      <a16:colId xmlns:a16="http://schemas.microsoft.com/office/drawing/2014/main" val="2961871030"/>
                    </a:ext>
                  </a:extLst>
                </a:gridCol>
              </a:tblGrid>
              <a:tr h="472507">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143280"/>
                  </a:ext>
                </a:extLst>
              </a:tr>
              <a:tr h="451312">
                <a:tc>
                  <a:txBody>
                    <a:bodyPr/>
                    <a:lstStyle/>
                    <a:p>
                      <a:pPr algn="ctr" fontAlgn="ctr"/>
                      <a:r>
                        <a:rPr lang="tr-TR" sz="1100" b="0" i="0" u="none" strike="noStrike" dirty="0">
                          <a:solidFill>
                            <a:srgbClr val="000000"/>
                          </a:solidFill>
                          <a:effectLst/>
                          <a:latin typeface="Calibri" panose="020F0502020204030204" pitchFamily="34" charset="0"/>
                        </a:rPr>
                        <a:t>YÖK</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Bağlı olunan üst kurum olması.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Mevzuata uyum sağlanması, akademik başarı.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18437699"/>
                  </a:ext>
                </a:extLst>
              </a:tr>
              <a:tr h="563861">
                <a:tc>
                  <a:txBody>
                    <a:bodyPr/>
                    <a:lstStyle/>
                    <a:p>
                      <a:pPr algn="ctr" fontAlgn="ctr"/>
                      <a:r>
                        <a:rPr lang="tr-TR" sz="1100" b="0" i="0" u="none" strike="noStrike" dirty="0">
                          <a:solidFill>
                            <a:srgbClr val="000000"/>
                          </a:solidFill>
                          <a:effectLst/>
                          <a:latin typeface="Calibri" panose="020F0502020204030204" pitchFamily="34" charset="0"/>
                        </a:rPr>
                        <a:t>Rektörlük</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Üniversitedeki tüm akademik ve idari süreçlerde bağlı bulunan en üst birim olması.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Eğitim kalitesinden ödün verilmemesi, araştırmaların nitelikli yayınlara dönüştürülmesi, tüm konularda Rektörlükle koordineli çalışılması.  </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02118611"/>
                  </a:ext>
                </a:extLst>
              </a:tr>
              <a:tr h="425995">
                <a:tc>
                  <a:txBody>
                    <a:bodyPr/>
                    <a:lstStyle/>
                    <a:p>
                      <a:pPr algn="ctr" fontAlgn="ctr"/>
                      <a:r>
                        <a:rPr lang="tr-TR" sz="1100" b="0" i="0" u="none" strike="noStrike">
                          <a:solidFill>
                            <a:srgbClr val="000000"/>
                          </a:solidFill>
                          <a:effectLst/>
                          <a:latin typeface="Calibri" panose="020F0502020204030204" pitchFamily="34" charset="0"/>
                        </a:rPr>
                        <a:t>Dekanlık</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İktisadi, İdari ve Sosyal Bilimler Fakültesinde akademik ve idari süreçlerde ilgili en üst birim olması.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İdari işlerde koordineli ve etkin çalışma, öğretim kalitesinin arttırılması, nitelikli yayınlar yapılması. </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44971956"/>
                  </a:ext>
                </a:extLst>
              </a:tr>
              <a:tr h="387555">
                <a:tc>
                  <a:txBody>
                    <a:bodyPr/>
                    <a:lstStyle/>
                    <a:p>
                      <a:pPr algn="ctr" fontAlgn="ctr"/>
                      <a:r>
                        <a:rPr lang="tr-TR" sz="1100" b="0" i="0" u="none" strike="noStrike" dirty="0">
                          <a:solidFill>
                            <a:srgbClr val="000000"/>
                          </a:solidFill>
                          <a:effectLst/>
                          <a:latin typeface="Calibri" panose="020F0502020204030204" pitchFamily="34" charset="0"/>
                        </a:rPr>
                        <a:t>Bölüm öğretim </a:t>
                      </a:r>
                      <a:r>
                        <a:rPr lang="tr-TR" sz="1100" b="0" i="0" u="none" strike="noStrike" dirty="0" err="1">
                          <a:solidFill>
                            <a:srgbClr val="000000"/>
                          </a:solidFill>
                          <a:effectLst/>
                          <a:latin typeface="Calibri" panose="020F0502020204030204" pitchFamily="34" charset="0"/>
                        </a:rPr>
                        <a:t>elemanlari</a:t>
                      </a:r>
                      <a:endParaRPr lang="tr-TR" sz="1100" b="0" i="0" u="none" strike="noStrike" dirty="0">
                        <a:solidFill>
                          <a:srgbClr val="000000"/>
                        </a:solidFill>
                        <a:effectLst/>
                        <a:latin typeface="Calibri" panose="020F0502020204030204" pitchFamily="34" charset="0"/>
                      </a:endParaRP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Bölümü meydana getiren temel unsurlar olmaları.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Eğitim ve araştırma faaliyetlerinin sağlıklı yürütülmesi konusunda işleyişin sağlanması.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25633784"/>
                  </a:ext>
                </a:extLst>
              </a:tr>
              <a:tr h="593998">
                <a:tc>
                  <a:txBody>
                    <a:bodyPr/>
                    <a:lstStyle/>
                    <a:p>
                      <a:pPr algn="ctr" fontAlgn="ctr"/>
                      <a:r>
                        <a:rPr lang="tr-TR" sz="1100" b="0" i="0" u="none" strike="noStrike">
                          <a:solidFill>
                            <a:srgbClr val="000000"/>
                          </a:solidFill>
                          <a:effectLst/>
                          <a:latin typeface="Calibri" panose="020F0502020204030204" pitchFamily="34" charset="0"/>
                        </a:rPr>
                        <a:t>Fakültedeki Diğer Bölümler (Ekonomi, İşletme, Siyaset Bilimi ve Uluslararsı İlişkiler)</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Akademik ve idari konularda işbirliği.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Fakülteye ilişkin konularda iş birliği, akademik işbirliği, bölüm içi prosedürlerin diğer bölümlerle paylaşılması.</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82059590"/>
                  </a:ext>
                </a:extLst>
              </a:tr>
              <a:tr h="505286">
                <a:tc>
                  <a:txBody>
                    <a:bodyPr/>
                    <a:lstStyle/>
                    <a:p>
                      <a:pPr algn="ctr" fontAlgn="ctr"/>
                      <a:r>
                        <a:rPr lang="tr-TR" sz="1100" b="0" i="0" u="none" strike="noStrike">
                          <a:solidFill>
                            <a:srgbClr val="000000"/>
                          </a:solidFill>
                          <a:effectLst/>
                          <a:latin typeface="Calibri" panose="020F0502020204030204" pitchFamily="34" charset="0"/>
                        </a:rPr>
                        <a:t>Diğer Fakülteler (Turizm Fakültesi)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Üniversiteyi meydana getiren diğer akademik birimler olması nedeniyle doğal işbirliği gereksinimi. Ayrıca eğitim-öğretim konusunda (</a:t>
                      </a:r>
                      <a:r>
                        <a:rPr lang="tr-TR" sz="1100" b="0" i="0" u="none" strike="noStrike" dirty="0" err="1">
                          <a:solidFill>
                            <a:srgbClr val="000000"/>
                          </a:solidFill>
                          <a:effectLst/>
                          <a:latin typeface="Calibri" panose="020F0502020204030204" pitchFamily="34" charset="0"/>
                        </a:rPr>
                        <a:t>örn</a:t>
                      </a:r>
                      <a:r>
                        <a:rPr lang="tr-TR" sz="1100" b="0" i="0" u="none" strike="noStrike" dirty="0">
                          <a:solidFill>
                            <a:srgbClr val="000000"/>
                          </a:solidFill>
                          <a:effectLst/>
                          <a:latin typeface="Calibri" panose="020F0502020204030204" pitchFamily="34" charset="0"/>
                        </a:rPr>
                        <a:t>., alan dışı seçmeli dersler) işbirliği gereksinimi.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İdari ve akademik iş birliği.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80452556"/>
                  </a:ext>
                </a:extLst>
              </a:tr>
              <a:tr h="387555">
                <a:tc>
                  <a:txBody>
                    <a:bodyPr/>
                    <a:lstStyle/>
                    <a:p>
                      <a:pPr algn="ctr" fontAlgn="ctr"/>
                      <a:r>
                        <a:rPr lang="tr-TR" sz="1100" b="0" i="0" u="none" strike="noStrike" dirty="0">
                          <a:solidFill>
                            <a:srgbClr val="000000"/>
                          </a:solidFill>
                          <a:effectLst/>
                          <a:latin typeface="Calibri" panose="020F0502020204030204" pitchFamily="34" charset="0"/>
                        </a:rPr>
                        <a:t>Diğer Psikoloji Bölümleri (Abant İzzet Baysal, Acıbadem Üniversitesi)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Psikoloji eğitimi konusunda işbirliği ve standart oluşturma konusunda işbirliği gereksinimi.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Eğitim-Öğretim iş birliği</a:t>
                      </a:r>
                    </a:p>
                  </a:txBody>
                  <a:tcPr marL="4746" marR="4746" marT="4746" marB="2847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08229720"/>
                  </a:ext>
                </a:extLst>
              </a:tr>
              <a:tr h="387555">
                <a:tc>
                  <a:txBody>
                    <a:bodyPr/>
                    <a:lstStyle/>
                    <a:p>
                      <a:pPr algn="ctr" fontAlgn="ctr"/>
                      <a:r>
                        <a:rPr lang="tr-TR" sz="1100" b="0" i="0" u="none" strike="noStrike" dirty="0">
                          <a:solidFill>
                            <a:srgbClr val="000000"/>
                          </a:solidFill>
                          <a:effectLst/>
                          <a:latin typeface="Calibri" panose="020F0502020204030204" pitchFamily="34" charset="0"/>
                        </a:rPr>
                        <a:t>Kamu Kuruluşları (Eğitim - Araştırma Hastanesi)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Psikoloji eğitimi konusunda işbirliği.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Eğitim-Öğretim iş birliği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39060843"/>
                  </a:ext>
                </a:extLst>
              </a:tr>
              <a:tr h="387555">
                <a:tc>
                  <a:txBody>
                    <a:bodyPr/>
                    <a:lstStyle/>
                    <a:p>
                      <a:pPr algn="ctr" fontAlgn="ctr"/>
                      <a:r>
                        <a:rPr lang="tr-TR" sz="1100" b="0" i="0" u="none" strike="noStrike" dirty="0">
                          <a:solidFill>
                            <a:srgbClr val="000000"/>
                          </a:solidFill>
                          <a:effectLst/>
                          <a:latin typeface="Calibri" panose="020F0502020204030204" pitchFamily="34" charset="0"/>
                        </a:rPr>
                        <a:t>Öğrenci İşleri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Bölümde kayıtlı öğrencilerin kayıt ve takip işlerinde yetkili idari birim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Öğrencilerle ilgili tüm idari işler</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794081858"/>
                  </a:ext>
                </a:extLst>
              </a:tr>
              <a:tr h="387555">
                <a:tc>
                  <a:txBody>
                    <a:bodyPr/>
                    <a:lstStyle/>
                    <a:p>
                      <a:pPr algn="ctr" fontAlgn="ctr"/>
                      <a:r>
                        <a:rPr lang="tr-TR" sz="1100" b="0" i="0" u="none" strike="noStrike" dirty="0">
                          <a:solidFill>
                            <a:srgbClr val="000000"/>
                          </a:solidFill>
                          <a:effectLst/>
                          <a:latin typeface="Calibri" panose="020F0502020204030204" pitchFamily="34" charset="0"/>
                        </a:rPr>
                        <a:t>Kariyer Merkezi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Öğrencilerin kariyer planlaması konusunda düzenlenecek etkinliklerden sorumlu idari birim olması ve öğrencilerin sektörde istihdam edilmesi.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100" b="0" i="0" u="none" strike="noStrike" dirty="0">
                          <a:solidFill>
                            <a:srgbClr val="000000"/>
                          </a:solidFill>
                          <a:effectLst/>
                          <a:latin typeface="Calibri" panose="020F0502020204030204" pitchFamily="34" charset="0"/>
                        </a:rPr>
                        <a:t>Öğrenci ve mezunların kariyer planlamasında iş birliği.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51782527"/>
                  </a:ext>
                </a:extLst>
              </a:tr>
            </a:tbl>
          </a:graphicData>
        </a:graphic>
      </p:graphicFrame>
    </p:spTree>
    <p:extLst>
      <p:ext uri="{BB962C8B-B14F-4D97-AF65-F5344CB8AC3E}">
        <p14:creationId xmlns:p14="http://schemas.microsoft.com/office/powerpoint/2010/main" val="459836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4001875716"/>
              </p:ext>
            </p:extLst>
          </p:nvPr>
        </p:nvGraphicFramePr>
        <p:xfrm>
          <a:off x="323528" y="1190625"/>
          <a:ext cx="8534722" cy="5459453"/>
        </p:xfrm>
        <a:graphic>
          <a:graphicData uri="http://schemas.openxmlformats.org/drawingml/2006/table">
            <a:tbl>
              <a:tblPr/>
              <a:tblGrid>
                <a:gridCol w="2276797">
                  <a:extLst>
                    <a:ext uri="{9D8B030D-6E8A-4147-A177-3AD203B41FA5}">
                      <a16:colId xmlns:a16="http://schemas.microsoft.com/office/drawing/2014/main" val="3918363564"/>
                    </a:ext>
                  </a:extLst>
                </a:gridCol>
                <a:gridCol w="3461887">
                  <a:extLst>
                    <a:ext uri="{9D8B030D-6E8A-4147-A177-3AD203B41FA5}">
                      <a16:colId xmlns:a16="http://schemas.microsoft.com/office/drawing/2014/main" val="1683979601"/>
                    </a:ext>
                  </a:extLst>
                </a:gridCol>
                <a:gridCol w="2796038">
                  <a:extLst>
                    <a:ext uri="{9D8B030D-6E8A-4147-A177-3AD203B41FA5}">
                      <a16:colId xmlns:a16="http://schemas.microsoft.com/office/drawing/2014/main" val="2592459544"/>
                    </a:ext>
                  </a:extLst>
                </a:gridCol>
              </a:tblGrid>
              <a:tr h="515816">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78608">
                <a:tc>
                  <a:txBody>
                    <a:bodyPr/>
                    <a:lstStyle/>
                    <a:p>
                      <a:pPr algn="ctr" fontAlgn="ctr"/>
                      <a:r>
                        <a:rPr lang="tr-TR" sz="1100" b="0" i="0" u="none" strike="noStrike">
                          <a:solidFill>
                            <a:srgbClr val="000000"/>
                          </a:solidFill>
                          <a:effectLst/>
                          <a:latin typeface="Calibri" panose="020F0502020204030204" pitchFamily="34" charset="0"/>
                        </a:rPr>
                        <a:t>Uluslararası Öğrenci Ofisi</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Bölümü tercih eden uluslararası öğrencilerin işlemlerini yürüten idari birim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Uluslararası öğrencilerin uyum ve diğer süreçlerinde iş birliği.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579715">
                <a:tc>
                  <a:txBody>
                    <a:bodyPr/>
                    <a:lstStyle/>
                    <a:p>
                      <a:pPr algn="ctr" fontAlgn="ctr"/>
                      <a:r>
                        <a:rPr lang="tr-TR" sz="1100" b="0" i="0" u="none" strike="noStrike">
                          <a:solidFill>
                            <a:srgbClr val="000000"/>
                          </a:solidFill>
                          <a:effectLst/>
                          <a:latin typeface="Calibri" panose="020F0502020204030204" pitchFamily="34" charset="0"/>
                        </a:rPr>
                        <a:t>Erasmus Ofisi</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Bölüm Erasmus anlaşmaları doğrultusunda bölüme gelen ve giden öğrencilerin işlemleri yürüten idari birim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Erasmus anlaşmaları ile ortak partner sayısının arttırılması.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531533">
                <a:tc>
                  <a:txBody>
                    <a:bodyPr/>
                    <a:lstStyle/>
                    <a:p>
                      <a:pPr algn="ctr" fontAlgn="ctr"/>
                      <a:r>
                        <a:rPr lang="tr-TR" sz="1100" b="0" i="0" u="none" strike="noStrike">
                          <a:solidFill>
                            <a:srgbClr val="000000"/>
                          </a:solidFill>
                          <a:effectLst/>
                          <a:latin typeface="Calibri" panose="020F0502020204030204" pitchFamily="34" charset="0"/>
                        </a:rPr>
                        <a:t>Öğrenciler</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Bölümün öncelikli görevinin yüksek öğretim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Çağdaş ve evrensel öğretim teknikleri ile alana dair bilgi birikiminin etkili öğretimi.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406667">
                <a:tc>
                  <a:txBody>
                    <a:bodyPr/>
                    <a:lstStyle/>
                    <a:p>
                      <a:pPr algn="ctr" fontAlgn="ctr"/>
                      <a:r>
                        <a:rPr lang="tr-TR" sz="1100" b="0" i="0" u="none" strike="noStrike">
                          <a:solidFill>
                            <a:srgbClr val="000000"/>
                          </a:solidFill>
                          <a:effectLst/>
                          <a:latin typeface="Calibri" panose="020F0502020204030204" pitchFamily="34" charset="0"/>
                        </a:rPr>
                        <a:t>Aday Öğrenciler</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Potansiyel öğrenci olmaları.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Alana dair bilgilendirme ve mesleki tanıtım etkinlikleri.</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531533">
                <a:tc>
                  <a:txBody>
                    <a:bodyPr/>
                    <a:lstStyle/>
                    <a:p>
                      <a:pPr algn="ctr" fontAlgn="ctr"/>
                      <a:r>
                        <a:rPr lang="tr-TR" sz="1100" b="0" i="0" u="none" strike="noStrike">
                          <a:solidFill>
                            <a:srgbClr val="000000"/>
                          </a:solidFill>
                          <a:effectLst/>
                          <a:latin typeface="Calibri" panose="020F0502020204030204" pitchFamily="34" charset="0"/>
                        </a:rPr>
                        <a:t>Türk Psikologlar Derneği</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highlight>
                            <a:srgbClr val="FFFFFF"/>
                          </a:highlight>
                          <a:latin typeface="Calibri" panose="020F0502020204030204" pitchFamily="34" charset="0"/>
                        </a:rPr>
                        <a:t>Psikoloji bölümlerinin akredite edilmesi konusunda yetkili olması. Ayrıca Psikoloji alanında etkinlik ve işbirliği potansiyeli bulunması</a:t>
                      </a:r>
                      <a:r>
                        <a:rPr lang="tr-TR" sz="1000" b="0" i="0" u="none" strike="noStrike" dirty="0">
                          <a:solidFill>
                            <a:srgbClr val="000000"/>
                          </a:solidFill>
                          <a:effectLst/>
                          <a:highlight>
                            <a:srgbClr val="FFFFFF"/>
                          </a:highlight>
                          <a:latin typeface="Calibri" panose="020F0502020204030204" pitchFamily="34" charset="0"/>
                        </a:rPr>
                        <a:t>.</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Psikoloji eğitiminin uluslararası standartlarda olması için bölüm niteliğinin arttırılması.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541749">
                <a:tc>
                  <a:txBody>
                    <a:bodyPr/>
                    <a:lstStyle/>
                    <a:p>
                      <a:pPr algn="ctr" fontAlgn="ctr"/>
                      <a:r>
                        <a:rPr lang="tr-TR" sz="1100" b="0" i="0" u="none" strike="noStrike">
                          <a:solidFill>
                            <a:srgbClr val="000000"/>
                          </a:solidFill>
                          <a:effectLst/>
                          <a:latin typeface="Calibri" panose="020F0502020204030204" pitchFamily="34" charset="0"/>
                        </a:rPr>
                        <a:t>TUBİTAK </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Öğretim elemanlarının yürütecekleri araştırma ve akademik faaliyetlerde destek programları sunması.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İlgili destek programlarına başvuru ve değerlendirme süreçlerinde öğretim üyelerinin hakemlik yapmaları.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406667">
                <a:tc>
                  <a:txBody>
                    <a:bodyPr/>
                    <a:lstStyle/>
                    <a:p>
                      <a:pPr algn="ctr" fontAlgn="ctr"/>
                      <a:r>
                        <a:rPr lang="tr-TR" sz="1100" b="0" i="0" u="none" strike="noStrike">
                          <a:solidFill>
                            <a:srgbClr val="000000"/>
                          </a:solidFill>
                          <a:effectLst/>
                          <a:latin typeface="Calibri" panose="020F0502020204030204" pitchFamily="34" charset="0"/>
                        </a:rPr>
                        <a:t>Hakemli Dergiler</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Akademik çalışmaların yayınlandığı dergiler olması.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Yayınların seçiminde hakemlik yapılması.</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579715">
                <a:tc>
                  <a:txBody>
                    <a:bodyPr/>
                    <a:lstStyle/>
                    <a:p>
                      <a:pPr algn="ctr" fontAlgn="ctr"/>
                      <a:r>
                        <a:rPr lang="tr-TR" sz="1100" b="0" i="0" u="none" strike="noStrike">
                          <a:solidFill>
                            <a:srgbClr val="000000"/>
                          </a:solidFill>
                          <a:effectLst/>
                          <a:latin typeface="Calibri" panose="020F0502020204030204" pitchFamily="34" charset="0"/>
                        </a:rPr>
                        <a:t>Veliler</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Öğrencilerle ilişkileri sebebiyle.</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Öğrencilere gereken imkanların sunulduğunu ve iy bir eğitim verildiğini görmek.</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406667">
                <a:tc>
                  <a:txBody>
                    <a:bodyPr/>
                    <a:lstStyle/>
                    <a:p>
                      <a:pPr algn="ctr" fontAlgn="ctr"/>
                      <a:r>
                        <a:rPr lang="tr-TR" sz="1100" b="0" i="0" u="none" strike="noStrike">
                          <a:solidFill>
                            <a:srgbClr val="000000"/>
                          </a:solidFill>
                          <a:effectLst/>
                          <a:latin typeface="Calibri" panose="020F0502020204030204" pitchFamily="34" charset="0"/>
                        </a:rPr>
                        <a:t>YÖKAK</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Üniversitelerin kalite standartları denetimi nedeniyle</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a:solidFill>
                            <a:srgbClr val="000000"/>
                          </a:solidFill>
                          <a:effectLst/>
                          <a:latin typeface="Calibri" panose="020F0502020204030204" pitchFamily="34" charset="0"/>
                        </a:rPr>
                        <a:t>Birimlerin kalite standartlarında işliyor olduğunu görmek.</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531533">
                <a:tc>
                  <a:txBody>
                    <a:bodyPr/>
                    <a:lstStyle/>
                    <a:p>
                      <a:pPr algn="ctr" fontAlgn="ctr"/>
                      <a:r>
                        <a:rPr lang="tr-TR" sz="1100" b="0" i="0" u="none" strike="noStrike">
                          <a:solidFill>
                            <a:srgbClr val="000000"/>
                          </a:solidFill>
                          <a:effectLst/>
                          <a:latin typeface="Calibri" panose="020F0502020204030204" pitchFamily="34" charset="0"/>
                        </a:rPr>
                        <a:t>İSO Bağımsız Dış Denetçi</a:t>
                      </a:r>
                    </a:p>
                  </a:txBody>
                  <a:tcPr marL="7620" marR="7620" marT="762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rgbClr val="000000"/>
                          </a:solidFill>
                          <a:effectLst/>
                          <a:latin typeface="Calibri" panose="020F0502020204030204" pitchFamily="34" charset="0"/>
                        </a:rPr>
                        <a:t>Kalite standartları denetimi nedeniyle</a:t>
                      </a:r>
                    </a:p>
                    <a:p>
                      <a:pPr algn="ctr" fontAlgn="b"/>
                      <a:endParaRPr lang="tr-TR" sz="1100" b="0" i="0" u="none" strike="noStrike" dirty="0">
                        <a:solidFill>
                          <a:srgbClr val="000000"/>
                        </a:solidFill>
                        <a:effectLst/>
                        <a:latin typeface="Calibri" panose="020F0502020204030204" pitchFamily="34" charset="0"/>
                      </a:endParaRPr>
                    </a:p>
                  </a:txBody>
                  <a:tcPr marL="7620" marR="7620" marT="76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100" b="0" i="0" u="none" strike="noStrike" dirty="0">
                          <a:solidFill>
                            <a:srgbClr val="000000"/>
                          </a:solidFill>
                          <a:effectLst/>
                          <a:latin typeface="Calibri" panose="020F0502020204030204" pitchFamily="34" charset="0"/>
                        </a:rPr>
                        <a:t>Birimlerin kalite İSO standartlarına uygun  olduğunu görmek.</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bl>
          </a:graphicData>
        </a:graphic>
      </p:graphicFrame>
    </p:spTree>
    <p:extLst>
      <p:ext uri="{BB962C8B-B14F-4D97-AF65-F5344CB8AC3E}">
        <p14:creationId xmlns:p14="http://schemas.microsoft.com/office/powerpoint/2010/main" val="2505095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241621437"/>
              </p:ext>
            </p:extLst>
          </p:nvPr>
        </p:nvGraphicFramePr>
        <p:xfrm>
          <a:off x="365760" y="2184400"/>
          <a:ext cx="8622211" cy="3293224"/>
        </p:xfrm>
        <a:graphic>
          <a:graphicData uri="http://schemas.openxmlformats.org/drawingml/2006/table">
            <a:tbl>
              <a:tblPr/>
              <a:tblGrid>
                <a:gridCol w="1640471">
                  <a:extLst>
                    <a:ext uri="{9D8B030D-6E8A-4147-A177-3AD203B41FA5}">
                      <a16:colId xmlns:a16="http://schemas.microsoft.com/office/drawing/2014/main" val="3918363564"/>
                    </a:ext>
                  </a:extLst>
                </a:gridCol>
                <a:gridCol w="1272678">
                  <a:extLst>
                    <a:ext uri="{9D8B030D-6E8A-4147-A177-3AD203B41FA5}">
                      <a16:colId xmlns:a16="http://schemas.microsoft.com/office/drawing/2014/main" val="1683979601"/>
                    </a:ext>
                  </a:extLst>
                </a:gridCol>
                <a:gridCol w="1394691">
                  <a:extLst>
                    <a:ext uri="{9D8B030D-6E8A-4147-A177-3AD203B41FA5}">
                      <a16:colId xmlns:a16="http://schemas.microsoft.com/office/drawing/2014/main" val="2592459544"/>
                    </a:ext>
                  </a:extLst>
                </a:gridCol>
                <a:gridCol w="2169399">
                  <a:extLst>
                    <a:ext uri="{9D8B030D-6E8A-4147-A177-3AD203B41FA5}">
                      <a16:colId xmlns:a16="http://schemas.microsoft.com/office/drawing/2014/main" val="3383282758"/>
                    </a:ext>
                  </a:extLst>
                </a:gridCol>
                <a:gridCol w="2144972">
                  <a:extLst>
                    <a:ext uri="{9D8B030D-6E8A-4147-A177-3AD203B41FA5}">
                      <a16:colId xmlns:a16="http://schemas.microsoft.com/office/drawing/2014/main" val="494559924"/>
                    </a:ext>
                  </a:extLst>
                </a:gridCol>
              </a:tblGrid>
              <a:tr h="730401">
                <a:tc>
                  <a:txBody>
                    <a:bodyPr/>
                    <a:lstStyle/>
                    <a:p>
                      <a:pPr algn="ctr" fontAlgn="ctr"/>
                      <a:r>
                        <a:rPr lang="tr-TR" sz="1200" b="1" i="0" u="none" strike="noStrike" dirty="0">
                          <a:solidFill>
                            <a:srgbClr val="000000"/>
                          </a:solidFill>
                          <a:effectLst/>
                          <a:latin typeface="Calibri"/>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80355102"/>
                  </a:ext>
                </a:extLst>
              </a:tr>
              <a:tr h="1693202">
                <a:tc>
                  <a:txBody>
                    <a:bodyPr/>
                    <a:lstStyle/>
                    <a:p>
                      <a:pPr algn="ctr" fontAlgn="ctr"/>
                      <a:r>
                        <a:rPr lang="tr-TR" sz="1400" b="0" i="0" u="none" strike="noStrike" dirty="0">
                          <a:solidFill>
                            <a:srgbClr val="000000"/>
                          </a:solidFill>
                          <a:effectLst/>
                          <a:latin typeface="Calibri"/>
                        </a:rPr>
                        <a:t>Fiziki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400" b="0" i="0" u="none" strike="noStrike" dirty="0">
                          <a:solidFill>
                            <a:srgbClr val="000000"/>
                          </a:solidFill>
                          <a:effectLst/>
                          <a:latin typeface="Calibri"/>
                        </a:rPr>
                        <a:t>Psikoloji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400" b="0" i="0" u="none" strike="noStrike" dirty="0">
                          <a:solidFill>
                            <a:srgbClr val="000000"/>
                          </a:solidFill>
                          <a:effectLst/>
                          <a:latin typeface="Calibri"/>
                        </a:rPr>
                        <a:t>21.02.2022 tarihi itibariyle A2-58 numaralı oda </a:t>
                      </a:r>
                      <a:r>
                        <a:rPr lang="tr-TR" sz="1400" b="1" i="0" u="none" strike="noStrike" dirty="0" smtClean="0">
                          <a:solidFill>
                            <a:srgbClr val="000000"/>
                          </a:solidFill>
                          <a:effectLst/>
                          <a:latin typeface="Calibri"/>
                        </a:rPr>
                        <a:t>Psikoloji </a:t>
                      </a:r>
                      <a:r>
                        <a:rPr lang="tr-TR" sz="1400" b="1" i="0" u="none" strike="noStrike" dirty="0">
                          <a:solidFill>
                            <a:srgbClr val="000000"/>
                          </a:solidFill>
                          <a:effectLst/>
                          <a:latin typeface="Calibri"/>
                        </a:rPr>
                        <a:t>L</a:t>
                      </a:r>
                      <a:r>
                        <a:rPr lang="tr-TR" sz="1400" b="1" i="0" u="none" strike="noStrike" dirty="0" smtClean="0">
                          <a:solidFill>
                            <a:srgbClr val="000000"/>
                          </a:solidFill>
                          <a:effectLst/>
                          <a:latin typeface="Calibri"/>
                        </a:rPr>
                        <a:t>aboratuvarı </a:t>
                      </a:r>
                      <a:r>
                        <a:rPr lang="tr-TR" sz="1400" b="0" i="0" u="none" strike="noStrike" dirty="0">
                          <a:solidFill>
                            <a:srgbClr val="000000"/>
                          </a:solidFill>
                          <a:effectLst/>
                          <a:latin typeface="Calibri"/>
                        </a:rPr>
                        <a:t>olarak bölümümüze tahsis edildi. Ayrıca </a:t>
                      </a:r>
                      <a:r>
                        <a:rPr lang="tr-TR" sz="1400" b="0" i="0" u="none" strike="noStrike" dirty="0" smtClean="0">
                          <a:solidFill>
                            <a:srgbClr val="000000"/>
                          </a:solidFill>
                          <a:effectLst/>
                          <a:latin typeface="Calibri"/>
                        </a:rPr>
                        <a:t>bilgisayarlar </a:t>
                      </a:r>
                      <a:r>
                        <a:rPr lang="tr-TR" sz="1400" b="0" i="0" u="none" strike="noStrike" dirty="0">
                          <a:solidFill>
                            <a:srgbClr val="000000"/>
                          </a:solidFill>
                          <a:effectLst/>
                          <a:latin typeface="Calibri"/>
                        </a:rPr>
                        <a:t>alındı ve SPSS yazılımı bilgisayarlara kuruldu.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400" b="0" i="0" u="none" strike="noStrike" dirty="0" smtClean="0">
                          <a:solidFill>
                            <a:srgbClr val="000000"/>
                          </a:solidFill>
                          <a:effectLst/>
                          <a:latin typeface="Calibri"/>
                        </a:rPr>
                        <a:t>Deneysel </a:t>
                      </a:r>
                      <a:r>
                        <a:rPr lang="tr-TR" sz="1400" b="0" i="0" u="none" strike="noStrike" dirty="0">
                          <a:solidFill>
                            <a:srgbClr val="000000"/>
                          </a:solidFill>
                          <a:effectLst/>
                          <a:latin typeface="Calibri"/>
                        </a:rPr>
                        <a:t>çalışmaların yapılabilmesi için ilerleyen zamanlarda akademik çalışmalar </a:t>
                      </a:r>
                      <a:r>
                        <a:rPr lang="tr-TR" sz="1400" b="0" i="0" u="none" strike="noStrike" dirty="0" smtClean="0">
                          <a:solidFill>
                            <a:srgbClr val="000000"/>
                          </a:solidFill>
                          <a:effectLst/>
                          <a:latin typeface="Calibri"/>
                        </a:rPr>
                        <a:t>için çeşitli </a:t>
                      </a:r>
                      <a:r>
                        <a:rPr lang="tr-TR" sz="1400" b="0" i="0" u="none" strike="noStrike" dirty="0">
                          <a:solidFill>
                            <a:srgbClr val="000000"/>
                          </a:solidFill>
                          <a:effectLst/>
                          <a:latin typeface="Calibri"/>
                        </a:rPr>
                        <a:t>yazılımlar alınabilir</a:t>
                      </a:r>
                      <a:r>
                        <a:rPr lang="tr-TR" sz="1400" b="0" i="0" u="none" strike="noStrike" dirty="0" smtClean="0">
                          <a:solidFill>
                            <a:srgbClr val="000000"/>
                          </a:solidFill>
                          <a:effectLst/>
                          <a:latin typeface="+mn-lt"/>
                        </a:rPr>
                        <a:t>. SPSS lisansının her yıl yenilenmesi gerekmektedir.</a:t>
                      </a:r>
                      <a:endParaRPr lang="tr-TR"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400" b="0" i="0" u="none" strike="noStrike" dirty="0">
                          <a:solidFill>
                            <a:srgbClr val="000000"/>
                          </a:solidFill>
                          <a:effectLst/>
                          <a:latin typeface="Calibri"/>
                        </a:rPr>
                        <a:t>Araştırmaların aktif şekilde tasarlanması ve  yürütülebilmesi </a:t>
                      </a:r>
                      <a:r>
                        <a:rPr lang="tr-TR" sz="1400" b="0" i="0" u="none" strike="noStrike" dirty="0" smtClean="0">
                          <a:solidFill>
                            <a:srgbClr val="000000"/>
                          </a:solidFill>
                          <a:effectLst/>
                          <a:latin typeface="Calibri"/>
                        </a:rPr>
                        <a:t>için, lisans ve </a:t>
                      </a:r>
                      <a:r>
                        <a:rPr lang="tr-TR" sz="1400" b="0" i="0" u="none" strike="noStrike" dirty="0">
                          <a:solidFill>
                            <a:srgbClr val="000000"/>
                          </a:solidFill>
                          <a:effectLst/>
                          <a:latin typeface="Calibri"/>
                        </a:rPr>
                        <a:t>lisansüstü öğrencilerinin araştırma sürecine dahil edilebilmesi için </a:t>
                      </a:r>
                      <a:r>
                        <a:rPr lang="tr-TR" sz="1400" b="0" i="0" u="none" strike="noStrike" dirty="0" smtClean="0">
                          <a:solidFill>
                            <a:srgbClr val="000000"/>
                          </a:solidFill>
                          <a:effectLst/>
                          <a:latin typeface="Calibri"/>
                        </a:rPr>
                        <a:t>gereklidir. </a:t>
                      </a:r>
                      <a:endParaRPr lang="tr-TR"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323894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844761959"/>
              </p:ext>
            </p:extLst>
          </p:nvPr>
        </p:nvGraphicFramePr>
        <p:xfrm>
          <a:off x="365760" y="2184400"/>
          <a:ext cx="8622211" cy="2423603"/>
        </p:xfrm>
        <a:graphic>
          <a:graphicData uri="http://schemas.openxmlformats.org/drawingml/2006/table">
            <a:tbl>
              <a:tblPr/>
              <a:tblGrid>
                <a:gridCol w="1640471">
                  <a:extLst>
                    <a:ext uri="{9D8B030D-6E8A-4147-A177-3AD203B41FA5}">
                      <a16:colId xmlns:a16="http://schemas.microsoft.com/office/drawing/2014/main" val="3918363564"/>
                    </a:ext>
                  </a:extLst>
                </a:gridCol>
                <a:gridCol w="1735196">
                  <a:extLst>
                    <a:ext uri="{9D8B030D-6E8A-4147-A177-3AD203B41FA5}">
                      <a16:colId xmlns:a16="http://schemas.microsoft.com/office/drawing/2014/main" val="1683979601"/>
                    </a:ext>
                  </a:extLst>
                </a:gridCol>
                <a:gridCol w="1748848">
                  <a:extLst>
                    <a:ext uri="{9D8B030D-6E8A-4147-A177-3AD203B41FA5}">
                      <a16:colId xmlns:a16="http://schemas.microsoft.com/office/drawing/2014/main" val="2592459544"/>
                    </a:ext>
                  </a:extLst>
                </a:gridCol>
                <a:gridCol w="1352724">
                  <a:extLst>
                    <a:ext uri="{9D8B030D-6E8A-4147-A177-3AD203B41FA5}">
                      <a16:colId xmlns:a16="http://schemas.microsoft.com/office/drawing/2014/main" val="3383282758"/>
                    </a:ext>
                  </a:extLst>
                </a:gridCol>
                <a:gridCol w="2144972">
                  <a:extLst>
                    <a:ext uri="{9D8B030D-6E8A-4147-A177-3AD203B41FA5}">
                      <a16:colId xmlns:a16="http://schemas.microsoft.com/office/drawing/2014/main" val="494559924"/>
                    </a:ext>
                  </a:extLst>
                </a:gridCol>
              </a:tblGrid>
              <a:tr h="730401">
                <a:tc>
                  <a:txBody>
                    <a:bodyPr/>
                    <a:lstStyle/>
                    <a:p>
                      <a:pPr algn="ctr" fontAlgn="ctr"/>
                      <a:r>
                        <a:rPr lang="tr-TR" sz="1200" b="1" i="0" u="none" strike="noStrike" dirty="0">
                          <a:solidFill>
                            <a:srgbClr val="000000"/>
                          </a:solidFill>
                          <a:effectLst/>
                          <a:latin typeface="Calibri"/>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80355102"/>
                  </a:ext>
                </a:extLst>
              </a:tr>
              <a:tr h="1693202">
                <a:tc>
                  <a:txBody>
                    <a:bodyPr/>
                    <a:lstStyle/>
                    <a:p>
                      <a:pPr algn="ctr" fontAlgn="ctr"/>
                      <a:r>
                        <a:rPr lang="tr-TR" sz="1400" b="0" i="0" u="none" strike="noStrike" dirty="0">
                          <a:solidFill>
                            <a:srgbClr val="000000"/>
                          </a:solidFill>
                          <a:effectLst/>
                          <a:latin typeface="Calibri"/>
                        </a:rPr>
                        <a:t>Fiziki</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400" b="0" i="0" u="none" strike="noStrike" dirty="0">
                          <a:solidFill>
                            <a:srgbClr val="000000"/>
                          </a:solidFill>
                          <a:effectLst/>
                          <a:latin typeface="Calibri"/>
                        </a:rPr>
                        <a:t>Psikoloji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400" b="0" i="0" u="none" strike="noStrike" dirty="0" smtClean="0">
                          <a:solidFill>
                            <a:srgbClr val="000000"/>
                          </a:solidFill>
                          <a:effectLst/>
                          <a:latin typeface="Calibri"/>
                        </a:rPr>
                        <a:t>2023 yılı Güz döneminde AG-60</a:t>
                      </a:r>
                      <a:r>
                        <a:rPr lang="tr-TR" sz="1400" b="0" i="0" u="none" strike="noStrike" baseline="0" dirty="0" smtClean="0">
                          <a:solidFill>
                            <a:srgbClr val="000000"/>
                          </a:solidFill>
                          <a:effectLst/>
                          <a:latin typeface="Calibri"/>
                        </a:rPr>
                        <a:t> ve AG-62 </a:t>
                      </a:r>
                      <a:r>
                        <a:rPr lang="tr-TR" sz="1400" b="0" i="0" u="none" strike="noStrike" baseline="0" dirty="0" err="1" smtClean="0">
                          <a:solidFill>
                            <a:srgbClr val="000000"/>
                          </a:solidFill>
                          <a:effectLst/>
                          <a:latin typeface="Calibri"/>
                        </a:rPr>
                        <a:t>nolu</a:t>
                      </a:r>
                      <a:r>
                        <a:rPr lang="tr-TR" sz="1400" b="0" i="0" u="none" strike="noStrike" baseline="0" dirty="0" smtClean="0">
                          <a:solidFill>
                            <a:srgbClr val="000000"/>
                          </a:solidFill>
                          <a:effectLst/>
                          <a:latin typeface="Calibri"/>
                        </a:rPr>
                        <a:t> sınıflar </a:t>
                      </a:r>
                      <a:r>
                        <a:rPr lang="tr-TR" sz="1400" b="1" i="0" u="none" strike="noStrike" baseline="0" dirty="0" smtClean="0">
                          <a:solidFill>
                            <a:srgbClr val="000000"/>
                          </a:solidFill>
                          <a:effectLst/>
                          <a:latin typeface="Calibri"/>
                        </a:rPr>
                        <a:t>Klinik Psikoloji Laboratuvarı </a:t>
                      </a:r>
                      <a:r>
                        <a:rPr lang="tr-TR" sz="1400" b="0" i="0" u="none" strike="noStrike" baseline="0" dirty="0" smtClean="0">
                          <a:solidFill>
                            <a:srgbClr val="000000"/>
                          </a:solidFill>
                          <a:effectLst/>
                          <a:latin typeface="Calibri"/>
                        </a:rPr>
                        <a:t>için düzenlendi. Gerekli ihtiyaçlar alındı. </a:t>
                      </a:r>
                      <a:endParaRPr lang="tr-TR"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tr-TR" sz="1400" b="0" i="0" u="none" strike="noStrike" dirty="0" smtClean="0">
                        <a:solidFill>
                          <a:srgbClr val="000000"/>
                        </a:solidFill>
                        <a:effectLst/>
                        <a:latin typeface="Calibri"/>
                      </a:endParaRPr>
                    </a:p>
                    <a:p>
                      <a:pPr algn="ctr" fontAlgn="ctr"/>
                      <a:r>
                        <a:rPr lang="tr-TR" sz="1400" b="0" i="0" u="none" strike="noStrike" dirty="0" smtClean="0">
                          <a:solidFill>
                            <a:srgbClr val="000000"/>
                          </a:solidFill>
                          <a:effectLst/>
                          <a:latin typeface="Calibri"/>
                        </a:rPr>
                        <a:t>Herhangi bir ihtiyaç bulunmamaktadır.</a:t>
                      </a:r>
                      <a:endParaRPr lang="tr-TR"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400" b="0" i="0" u="none" strike="noStrike" dirty="0" smtClean="0">
                          <a:solidFill>
                            <a:srgbClr val="000000"/>
                          </a:solidFill>
                          <a:effectLst/>
                          <a:latin typeface="Calibri"/>
                        </a:rPr>
                        <a:t>Lisans ve lisansüstü düzeyinde</a:t>
                      </a:r>
                      <a:r>
                        <a:rPr lang="tr-TR" sz="1400" b="0" i="0" u="none" strike="noStrike" baseline="0" dirty="0" smtClean="0">
                          <a:solidFill>
                            <a:srgbClr val="000000"/>
                          </a:solidFill>
                          <a:effectLst/>
                          <a:latin typeface="Calibri"/>
                        </a:rPr>
                        <a:t>ki g</a:t>
                      </a:r>
                      <a:r>
                        <a:rPr lang="tr-TR" sz="1400" b="0" i="0" u="none" strike="noStrike" dirty="0" smtClean="0">
                          <a:solidFill>
                            <a:srgbClr val="000000"/>
                          </a:solidFill>
                          <a:effectLst/>
                          <a:latin typeface="Calibri"/>
                        </a:rPr>
                        <a:t>özlem-görüşme dersleri</a:t>
                      </a:r>
                      <a:r>
                        <a:rPr lang="tr-TR" sz="1400" b="0" i="0" u="none" strike="noStrike" baseline="0" dirty="0" smtClean="0">
                          <a:solidFill>
                            <a:srgbClr val="000000"/>
                          </a:solidFill>
                          <a:effectLst/>
                          <a:latin typeface="Calibri"/>
                        </a:rPr>
                        <a:t> için gereklidir. Ayrıca,  lisansüstü düzeyindeki </a:t>
                      </a:r>
                      <a:r>
                        <a:rPr lang="tr-TR" sz="1400" b="0" i="0" u="none" strike="noStrike" baseline="0" dirty="0" err="1" smtClean="0">
                          <a:solidFill>
                            <a:srgbClr val="000000"/>
                          </a:solidFill>
                          <a:effectLst/>
                          <a:latin typeface="Calibri"/>
                        </a:rPr>
                        <a:t>süper</a:t>
                      </a:r>
                      <a:r>
                        <a:rPr lang="tr-TR" sz="1400" b="0" i="0" u="none" strike="noStrike" dirty="0" err="1" smtClean="0">
                          <a:solidFill>
                            <a:srgbClr val="000000"/>
                          </a:solidFill>
                          <a:effectLst/>
                          <a:latin typeface="Calibri"/>
                        </a:rPr>
                        <a:t>vizyon</a:t>
                      </a:r>
                      <a:r>
                        <a:rPr lang="tr-TR" sz="1400" b="0" i="0" u="none" strike="noStrike" dirty="0" smtClean="0">
                          <a:solidFill>
                            <a:srgbClr val="000000"/>
                          </a:solidFill>
                          <a:effectLst/>
                          <a:latin typeface="Calibri"/>
                        </a:rPr>
                        <a:t> dersleri kapsamındaki görüşmelerin</a:t>
                      </a:r>
                      <a:r>
                        <a:rPr lang="tr-TR" sz="1400" b="0" i="0" u="none" strike="noStrike" baseline="0" dirty="0" smtClean="0">
                          <a:solidFill>
                            <a:srgbClr val="000000"/>
                          </a:solidFill>
                          <a:effectLst/>
                          <a:latin typeface="Calibri"/>
                        </a:rPr>
                        <a:t> yapılabilmesi için gereklidir. </a:t>
                      </a:r>
                      <a:endParaRPr lang="tr-TR" sz="14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1018549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4E4BC37B-8B6C-4421-8472-B24C6619D2F1}"/>
              </a:ext>
            </a:extLst>
          </p:cNvPr>
          <p:cNvGraphicFramePr>
            <a:graphicFrameLocks noGrp="1"/>
          </p:cNvGraphicFramePr>
          <p:nvPr>
            <p:extLst>
              <p:ext uri="{D42A27DB-BD31-4B8C-83A1-F6EECF244321}">
                <p14:modId xmlns:p14="http://schemas.microsoft.com/office/powerpoint/2010/main" val="4280661283"/>
              </p:ext>
            </p:extLst>
          </p:nvPr>
        </p:nvGraphicFramePr>
        <p:xfrm>
          <a:off x="406400" y="1950720"/>
          <a:ext cx="8393678" cy="2373379"/>
        </p:xfrm>
        <a:graphic>
          <a:graphicData uri="http://schemas.openxmlformats.org/drawingml/2006/table">
            <a:tbl>
              <a:tblPr/>
              <a:tblGrid>
                <a:gridCol w="1596989">
                  <a:extLst>
                    <a:ext uri="{9D8B030D-6E8A-4147-A177-3AD203B41FA5}">
                      <a16:colId xmlns:a16="http://schemas.microsoft.com/office/drawing/2014/main" val="3918363564"/>
                    </a:ext>
                  </a:extLst>
                </a:gridCol>
                <a:gridCol w="1689207">
                  <a:extLst>
                    <a:ext uri="{9D8B030D-6E8A-4147-A177-3AD203B41FA5}">
                      <a16:colId xmlns:a16="http://schemas.microsoft.com/office/drawing/2014/main" val="1683979601"/>
                    </a:ext>
                  </a:extLst>
                </a:gridCol>
                <a:gridCol w="1702494">
                  <a:extLst>
                    <a:ext uri="{9D8B030D-6E8A-4147-A177-3AD203B41FA5}">
                      <a16:colId xmlns:a16="http://schemas.microsoft.com/office/drawing/2014/main" val="2592459544"/>
                    </a:ext>
                  </a:extLst>
                </a:gridCol>
                <a:gridCol w="1702494">
                  <a:extLst>
                    <a:ext uri="{9D8B030D-6E8A-4147-A177-3AD203B41FA5}">
                      <a16:colId xmlns:a16="http://schemas.microsoft.com/office/drawing/2014/main" val="3383282758"/>
                    </a:ext>
                  </a:extLst>
                </a:gridCol>
                <a:gridCol w="1702494">
                  <a:extLst>
                    <a:ext uri="{9D8B030D-6E8A-4147-A177-3AD203B41FA5}">
                      <a16:colId xmlns:a16="http://schemas.microsoft.com/office/drawing/2014/main" val="494559924"/>
                    </a:ext>
                  </a:extLst>
                </a:gridCol>
              </a:tblGrid>
              <a:tr h="907836">
                <a:tc>
                  <a:txBody>
                    <a:bodyPr/>
                    <a:lstStyle/>
                    <a:p>
                      <a:pPr algn="ctr" fontAlgn="ctr"/>
                      <a:r>
                        <a:rPr lang="tr-TR" sz="1200" b="1" i="0" u="none" strike="noStrike" dirty="0">
                          <a:solidFill>
                            <a:srgbClr val="000000"/>
                          </a:solidFill>
                          <a:effectLst/>
                          <a:latin typeface="Calibri"/>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effectLst/>
                          <a:latin typeface="Calibri"/>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80355102"/>
                  </a:ext>
                </a:extLst>
              </a:tr>
              <a:tr h="1441856">
                <a:tc>
                  <a:txBody>
                    <a:bodyPr/>
                    <a:lstStyle/>
                    <a:p>
                      <a:pPr algn="ctr" fontAlgn="ctr"/>
                      <a:r>
                        <a:rPr lang="tr-TR" sz="1200" b="0" i="0" u="none" strike="noStrike" dirty="0">
                          <a:solidFill>
                            <a:srgbClr val="000000"/>
                          </a:solidFill>
                          <a:effectLst/>
                          <a:latin typeface="Calibri"/>
                        </a:rPr>
                        <a:t>Yazılım</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chemeClr val="bg1"/>
                    </a:solidFill>
                  </a:tcPr>
                </a:tc>
                <a:tc>
                  <a:txBody>
                    <a:bodyPr/>
                    <a:lstStyle/>
                    <a:p>
                      <a:pPr algn="ctr" fontAlgn="ctr"/>
                      <a:r>
                        <a:rPr lang="tr-TR" sz="1200" b="0" i="0" u="none" strike="noStrike" dirty="0">
                          <a:solidFill>
                            <a:srgbClr val="000000"/>
                          </a:solidFill>
                          <a:effectLst/>
                          <a:latin typeface="Calibri"/>
                        </a:rPr>
                        <a:t>Psikoloji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lvl="0" algn="ctr">
                        <a:buNone/>
                      </a:pPr>
                      <a:r>
                        <a:rPr lang="tr-TR" sz="1200" b="0" i="0" u="none" strike="noStrike" dirty="0" smtClean="0">
                          <a:solidFill>
                            <a:srgbClr val="000000"/>
                          </a:solidFill>
                          <a:effectLst/>
                          <a:latin typeface="Calibri"/>
                        </a:rPr>
                        <a:t>İstatistik</a:t>
                      </a:r>
                      <a:r>
                        <a:rPr lang="tr-TR" sz="1200" b="0" i="0" u="none" strike="noStrike" baseline="0" dirty="0" smtClean="0">
                          <a:solidFill>
                            <a:srgbClr val="000000"/>
                          </a:solidFill>
                          <a:effectLst/>
                          <a:latin typeface="Calibri"/>
                        </a:rPr>
                        <a:t> derslerinde kullanılan </a:t>
                      </a:r>
                      <a:r>
                        <a:rPr lang="tr-TR" sz="1200" b="0" i="0" u="none" strike="noStrike" dirty="0" smtClean="0">
                          <a:solidFill>
                            <a:srgbClr val="000000"/>
                          </a:solidFill>
                          <a:effectLst/>
                          <a:latin typeface="Calibri"/>
                        </a:rPr>
                        <a:t>A1-11</a:t>
                      </a:r>
                      <a:r>
                        <a:rPr lang="tr-TR" sz="1200" b="0" i="0" u="none" strike="noStrike" baseline="0" dirty="0" smtClean="0">
                          <a:solidFill>
                            <a:srgbClr val="000000"/>
                          </a:solidFill>
                          <a:effectLst/>
                          <a:latin typeface="Calibri"/>
                        </a:rPr>
                        <a:t> </a:t>
                      </a:r>
                      <a:r>
                        <a:rPr lang="tr-TR" sz="1200" b="0" i="0" u="none" strike="noStrike" baseline="0" dirty="0" err="1" smtClean="0">
                          <a:solidFill>
                            <a:srgbClr val="000000"/>
                          </a:solidFill>
                          <a:effectLst/>
                          <a:latin typeface="Calibri"/>
                        </a:rPr>
                        <a:t>nolu</a:t>
                      </a:r>
                      <a:r>
                        <a:rPr lang="tr-TR" sz="1200" b="0" i="0" u="none" strike="noStrike" baseline="0" dirty="0" smtClean="0">
                          <a:solidFill>
                            <a:srgbClr val="000000"/>
                          </a:solidFill>
                          <a:effectLst/>
                          <a:latin typeface="Calibri"/>
                        </a:rPr>
                        <a:t> bilgisayar laboratuvarındaki bilgisayarlara ve A2-58 </a:t>
                      </a:r>
                      <a:r>
                        <a:rPr lang="tr-TR" sz="1200" b="0" i="0" u="none" strike="noStrike" baseline="0" dirty="0" err="1" smtClean="0">
                          <a:solidFill>
                            <a:srgbClr val="000000"/>
                          </a:solidFill>
                          <a:effectLst/>
                          <a:latin typeface="Calibri"/>
                        </a:rPr>
                        <a:t>nolu</a:t>
                      </a:r>
                      <a:r>
                        <a:rPr lang="tr-TR" sz="1200" b="0" i="0" u="none" strike="noStrike" baseline="0" dirty="0" smtClean="0">
                          <a:solidFill>
                            <a:srgbClr val="000000"/>
                          </a:solidFill>
                          <a:effectLst/>
                          <a:latin typeface="Calibri"/>
                        </a:rPr>
                        <a:t> Psikoloji laboratuvarındaki bilgisayarlara SPSS programı kurulmuştur.</a:t>
                      </a:r>
                      <a:endParaRPr lang="tr-TR" sz="1200" b="0" i="0" u="none" strike="noStrike" dirty="0">
                        <a:solidFill>
                          <a:srgbClr val="000000"/>
                        </a:solidFill>
                        <a:effectLst/>
                        <a:latin typeface="Calibri"/>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lvl="0" algn="ctr">
                        <a:lnSpc>
                          <a:spcPct val="100000"/>
                        </a:lnSpc>
                        <a:spcBef>
                          <a:spcPts val="0"/>
                        </a:spcBef>
                        <a:spcAft>
                          <a:spcPts val="0"/>
                        </a:spcAft>
                        <a:buNone/>
                      </a:pPr>
                      <a:r>
                        <a:rPr lang="tr-TR" sz="1200" b="0" i="0" u="none" strike="noStrike" noProof="0" dirty="0">
                          <a:solidFill>
                            <a:srgbClr val="000000"/>
                          </a:solidFill>
                          <a:effectLst/>
                          <a:latin typeface="Calibri"/>
                        </a:rPr>
                        <a:t>SPSS </a:t>
                      </a:r>
                      <a:r>
                        <a:rPr lang="tr-TR" sz="1200" b="0" i="0" u="none" strike="noStrike" noProof="0" dirty="0" smtClean="0">
                          <a:solidFill>
                            <a:srgbClr val="000000"/>
                          </a:solidFill>
                          <a:effectLst/>
                          <a:latin typeface="Calibri"/>
                        </a:rPr>
                        <a:t>programının her yıl güncellenmesi gerekmektedir.</a:t>
                      </a:r>
                      <a:endParaRPr lang="tr-TR" sz="1200" b="0" i="0" u="none" strike="noStrike" noProof="0" dirty="0">
                        <a:solidFill>
                          <a:srgbClr val="000000"/>
                        </a:solidFill>
                        <a:effectLst/>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tr-TR" sz="1200" b="0" i="0" u="none" strike="noStrike" dirty="0" smtClean="0">
                          <a:solidFill>
                            <a:srgbClr val="000000"/>
                          </a:solidFill>
                          <a:effectLst/>
                          <a:latin typeface="+mn-lt"/>
                        </a:rPr>
                        <a:t>İstatistik derslerinin ve araştırmaların etkili bir şekilde yürütülmesi i</a:t>
                      </a:r>
                      <a:r>
                        <a:rPr lang="tr-TR" sz="1200" b="0" i="0" u="none" strike="noStrike" dirty="0" smtClean="0">
                          <a:solidFill>
                            <a:srgbClr val="000000"/>
                          </a:solidFill>
                          <a:effectLst/>
                          <a:latin typeface="Calibri"/>
                        </a:rPr>
                        <a:t>çin </a:t>
                      </a:r>
                      <a:r>
                        <a:rPr lang="tr-TR" sz="1200" b="0" i="0" u="none" strike="noStrike" dirty="0">
                          <a:solidFill>
                            <a:srgbClr val="000000"/>
                          </a:solidFill>
                          <a:effectLst/>
                          <a:latin typeface="Calibri"/>
                        </a:rPr>
                        <a:t>gereklidir.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1590165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997092"/>
              </p:ext>
            </p:extLst>
          </p:nvPr>
        </p:nvGraphicFramePr>
        <p:xfrm>
          <a:off x="400050" y="2244038"/>
          <a:ext cx="8297901" cy="3443083"/>
        </p:xfrm>
        <a:graphic>
          <a:graphicData uri="http://schemas.openxmlformats.org/drawingml/2006/table">
            <a:tbl>
              <a:tblPr firstRow="1" bandRow="1">
                <a:tableStyleId>{3B4B98B0-60AC-42C2-AFA5-B58CD77FA1E5}</a:tableStyleId>
              </a:tblPr>
              <a:tblGrid>
                <a:gridCol w="1849908">
                  <a:extLst>
                    <a:ext uri="{9D8B030D-6E8A-4147-A177-3AD203B41FA5}">
                      <a16:colId xmlns:a16="http://schemas.microsoft.com/office/drawing/2014/main" val="3521804200"/>
                    </a:ext>
                  </a:extLst>
                </a:gridCol>
                <a:gridCol w="6447993">
                  <a:extLst>
                    <a:ext uri="{9D8B030D-6E8A-4147-A177-3AD203B41FA5}">
                      <a16:colId xmlns:a16="http://schemas.microsoft.com/office/drawing/2014/main" val="2784112581"/>
                    </a:ext>
                  </a:extLst>
                </a:gridCol>
              </a:tblGrid>
              <a:tr h="77747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Riskin</a:t>
                      </a:r>
                      <a:r>
                        <a:rPr lang="tr-TR" sz="1800" baseline="0" dirty="0">
                          <a:solidFill>
                            <a:srgbClr val="0F2303"/>
                          </a:solidFill>
                        </a:rPr>
                        <a:t> Tanımı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Z-4 Psikolojinin farklı alt alanlarında uzmanlaşmış ve bu alt alanları  temsil edecek öğretim eleman sayısının yetersiz olması</a:t>
                      </a:r>
                      <a:endParaRPr lang="tr-TR" sz="1800" dirty="0">
                        <a:solidFill>
                          <a:srgbClr val="0F2303"/>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111067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Termin Tarihi </a:t>
                      </a:r>
                      <a:r>
                        <a:rPr lang="tr-TR" sz="1800" baseline="0" dirty="0">
                          <a:solidFill>
                            <a:srgbClr val="0F2303"/>
                          </a:solidFill>
                        </a:rPr>
                        <a:t>:</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İhtiyaç üst yönetimin bilgisi dahilinde olmakla birlikte öğretim üyesi bulmakta zorlanılmaktadır. 30.09.2024 tarihine kadar alım yapılması için bölüm tarafından da çalışmalar devam etmektedir.</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44426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Sorumlu</a:t>
                      </a:r>
                      <a:r>
                        <a:rPr lang="tr-TR" sz="1800" baseline="0" dirty="0">
                          <a:solidFill>
                            <a:srgbClr val="0F2303"/>
                          </a:solidFill>
                        </a:rPr>
                        <a:t> Birim :</a:t>
                      </a:r>
                      <a:endParaRPr lang="tr-TR" sz="1800" dirty="0">
                        <a:solidFill>
                          <a:srgbClr val="0F2303"/>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sz="1800" b="0" i="0" kern="1200" dirty="0">
                          <a:solidFill>
                            <a:srgbClr val="0F2303"/>
                          </a:solidFill>
                          <a:effectLst/>
                          <a:latin typeface="+mn-lt"/>
                          <a:ea typeface="+mn-ea"/>
                          <a:cs typeface="+mn-cs"/>
                        </a:rPr>
                        <a:t>Üst Yönetim</a:t>
                      </a:r>
                      <a:endParaRPr lang="tr-TR" sz="1800" dirty="0">
                        <a:solidFill>
                          <a:srgbClr val="0F2303"/>
                        </a:solidFill>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111067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dirty="0">
                          <a:solidFill>
                            <a:srgbClr val="0F2303"/>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800" b="0" i="0" kern="1200" dirty="0">
                          <a:solidFill>
                            <a:srgbClr val="0F2303"/>
                          </a:solidFill>
                          <a:effectLst/>
                          <a:latin typeface="+mn-lt"/>
                          <a:ea typeface="+mn-ea"/>
                          <a:cs typeface="+mn-cs"/>
                        </a:rPr>
                        <a:t>Öğretim elemanı sayısının arttırılması. Bu amaçla, sosyal medya üzerinden, Psikoloji alanındaki kişilerin yer aldığı mail ve mesaj gruplarında duyuru yapılmış ve yapılmaktadır.</a:t>
                      </a:r>
                      <a:endParaRPr lang="tr-TR" sz="1800" dirty="0">
                        <a:solidFill>
                          <a:srgbClr val="0F2303"/>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1635</TotalTime>
  <Words>1870</Words>
  <Application>Microsoft Office PowerPoint</Application>
  <PresentationFormat>Ekran Gösterisi (4:3)</PresentationFormat>
  <Paragraphs>262</Paragraphs>
  <Slides>23</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23</vt:i4>
      </vt:variant>
    </vt:vector>
  </HeadingPairs>
  <TitlesOfParts>
    <vt:vector size="32" baseType="lpstr">
      <vt:lpstr>Arial</vt:lpstr>
      <vt:lpstr>Arial,Sans-Serif</vt:lpstr>
      <vt:lpstr>Calibri</vt:lpstr>
      <vt:lpstr>Calibri (Gövde)</vt:lpstr>
      <vt:lpstr>Calibri Light</vt:lpstr>
      <vt:lpstr>Segoe UI</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Merve GÖLCÜK</cp:lastModifiedBy>
  <cp:revision>970</cp:revision>
  <dcterms:created xsi:type="dcterms:W3CDTF">2020-01-20T10:44:30Z</dcterms:created>
  <dcterms:modified xsi:type="dcterms:W3CDTF">2024-05-28T07:34:58Z</dcterms:modified>
</cp:coreProperties>
</file>