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88" r:id="rId3"/>
    <p:sldId id="347" r:id="rId4"/>
    <p:sldId id="346" r:id="rId5"/>
    <p:sldId id="320" r:id="rId6"/>
    <p:sldId id="363" r:id="rId7"/>
    <p:sldId id="364" r:id="rId8"/>
    <p:sldId id="285" r:id="rId9"/>
    <p:sldId id="353" r:id="rId10"/>
    <p:sldId id="365" r:id="rId11"/>
    <p:sldId id="367" r:id="rId12"/>
    <p:sldId id="368" r:id="rId13"/>
    <p:sldId id="366" r:id="rId14"/>
    <p:sldId id="358" r:id="rId15"/>
    <p:sldId id="352" r:id="rId16"/>
    <p:sldId id="369" r:id="rId17"/>
    <p:sldId id="357" r:id="rId18"/>
    <p:sldId id="304" r:id="rId19"/>
    <p:sldId id="372" r:id="rId20"/>
    <p:sldId id="373" r:id="rId21"/>
    <p:sldId id="374" r:id="rId22"/>
    <p:sldId id="359" r:id="rId23"/>
    <p:sldId id="360" r:id="rId24"/>
    <p:sldId id="361" r:id="rId25"/>
    <p:sldId id="362" r:id="rId26"/>
    <p:sldId id="278"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20"/>
            <p14:sldId id="363"/>
            <p14:sldId id="364"/>
            <p14:sldId id="285"/>
            <p14:sldId id="353"/>
            <p14:sldId id="365"/>
            <p14:sldId id="367"/>
            <p14:sldId id="368"/>
            <p14:sldId id="366"/>
            <p14:sldId id="358"/>
            <p14:sldId id="352"/>
            <p14:sldId id="369"/>
            <p14:sldId id="357"/>
            <p14:sldId id="304"/>
            <p14:sldId id="372"/>
            <p14:sldId id="373"/>
            <p14:sldId id="374"/>
            <p14:sldId id="359"/>
            <p14:sldId id="360"/>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 id="2" name="Ferhat KOYUNCU" initials="FK" lastIdx="1" clrIdx="1">
    <p:extLst>
      <p:ext uri="{19B8F6BF-5375-455C-9EA6-DF929625EA0E}">
        <p15:presenceInfo xmlns:p15="http://schemas.microsoft.com/office/powerpoint/2012/main" userId="Ferhat KOYUNC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626"/>
    <a:srgbClr val="0C0D0D"/>
    <a:srgbClr val="0F2303"/>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erha\OneDrive\Masa&#252;st&#252;\Yeni%20klas&#246;r\Hocalarin_Anket_Sonuclari_2023-2024_G&#252;z%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erha\AppData\Local\Microsoft\Windows\INetCache\Content.Outlook\BRXX8TYI\&#304;M-AF-0021_2020%2023-24%20Fall%20Etkinlik%20Anket%20Sonu&#231;lar&#305;(Yan&#305;tl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erha\AppData\Local\Microsoft\Windows\INetCache\Content.Outlook\BRXX8TYI\&#304;M-AF-0021_2020%2023-24%20Fall%20Etkinlik%20Anket%20Sonu&#231;lar&#305;(Yan&#305;tl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erha\AppData\Local\Microsoft\Windows\INetCache\Content.Outlook\BRXX8TYI\&#304;M-AF-0021_2020%2023-24%20Fall%20Etkinlik%20Anket%20Sonu&#231;lar&#305;(Yan&#305;tl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erha\OneDrive\Masa&#252;st&#252;\Exel\&#304;&#351;veren%20Memnuniyet%20Anketi%20(Yan&#305;tlar).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lumMod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Sayfa1!$C$4:$C$24</c:f>
              <c:strCache>
                <c:ptCount val="21"/>
                <c:pt idx="0">
                  <c:v>(1) Muhammet Fatih AK</c:v>
                </c:pt>
                <c:pt idx="1">
                  <c:v>(4) Setenay  UÇAR</c:v>
                </c:pt>
                <c:pt idx="2">
                  <c:v>(5) Ferhat KOYUNCU</c:v>
                </c:pt>
                <c:pt idx="3">
                  <c:v>(4) Başak KARADUMAN</c:v>
                </c:pt>
                <c:pt idx="4">
                  <c:v>(4) Hakan BAL</c:v>
                </c:pt>
                <c:pt idx="5">
                  <c:v>(1) Caner ÜNAL</c:v>
                </c:pt>
                <c:pt idx="6">
                  <c:v>(3) Buket ŞENOĞLU</c:v>
                </c:pt>
                <c:pt idx="7">
                  <c:v>(5) Kadir Emre BAKIR</c:v>
                </c:pt>
                <c:pt idx="8">
                  <c:v>(1) Tuba Şükrüye SONER</c:v>
                </c:pt>
                <c:pt idx="9">
                  <c:v>(3) Ekin ELİNÇ</c:v>
                </c:pt>
                <c:pt idx="10">
                  <c:v>(4) Mehmet Semih ÖZKAN</c:v>
                </c:pt>
                <c:pt idx="11">
                  <c:v>(4) Müge DEVELİER</c:v>
                </c:pt>
                <c:pt idx="12">
                  <c:v>(1) Elif Cemre BAKKALOĞLU KÜÇÜKMOTOR</c:v>
                </c:pt>
                <c:pt idx="13">
                  <c:v>(3) Shirin IZADPANAH</c:v>
                </c:pt>
                <c:pt idx="14">
                  <c:v>(4) Mehmet Uğur KAHRAMAN</c:v>
                </c:pt>
                <c:pt idx="15">
                  <c:v>(3) Arzu ÇAKMAK</c:v>
                </c:pt>
                <c:pt idx="16">
                  <c:v>(3) Narin FARAVAR TAŞDEMİR</c:v>
                </c:pt>
                <c:pt idx="17">
                  <c:v>(3) Parla ÖZKUL</c:v>
                </c:pt>
                <c:pt idx="18">
                  <c:v>(4) Melda YILDIZ</c:v>
                </c:pt>
                <c:pt idx="19">
                  <c:v>(2) Begüm SÖYEK ABAY</c:v>
                </c:pt>
                <c:pt idx="20">
                  <c:v>(3) Enes Can KILIÇ</c:v>
                </c:pt>
              </c:strCache>
            </c:strRef>
          </c:cat>
          <c:val>
            <c:numRef>
              <c:f>Sayfa1!$D$4:$D$24</c:f>
              <c:numCache>
                <c:formatCode>0.00</c:formatCode>
                <c:ptCount val="21"/>
                <c:pt idx="0">
                  <c:v>95.05</c:v>
                </c:pt>
                <c:pt idx="1">
                  <c:v>92.106504251644949</c:v>
                </c:pt>
                <c:pt idx="2">
                  <c:v>91.499890259426735</c:v>
                </c:pt>
                <c:pt idx="3" formatCode="[$-10409]#,##0.00;\-#,##0.00">
                  <c:v>89.606121281464524</c:v>
                </c:pt>
                <c:pt idx="4">
                  <c:v>89.476002570575247</c:v>
                </c:pt>
                <c:pt idx="5">
                  <c:v>89.473684210526301</c:v>
                </c:pt>
                <c:pt idx="6">
                  <c:v>89.331212370005474</c:v>
                </c:pt>
                <c:pt idx="7">
                  <c:v>86.925906310814597</c:v>
                </c:pt>
                <c:pt idx="8">
                  <c:v>86.6666666666667</c:v>
                </c:pt>
                <c:pt idx="9">
                  <c:v>85.584219303731459</c:v>
                </c:pt>
                <c:pt idx="10">
                  <c:v>85.440337782549591</c:v>
                </c:pt>
                <c:pt idx="11">
                  <c:v>85.012646645142752</c:v>
                </c:pt>
                <c:pt idx="12">
                  <c:v>85</c:v>
                </c:pt>
                <c:pt idx="13">
                  <c:v>84.684934318554994</c:v>
                </c:pt>
                <c:pt idx="14">
                  <c:v>83.613110318796657</c:v>
                </c:pt>
                <c:pt idx="15" formatCode="[$-10409]#,##0.00;\-#,##0.00">
                  <c:v>81.570512820512832</c:v>
                </c:pt>
                <c:pt idx="16">
                  <c:v>81.469501133786878</c:v>
                </c:pt>
                <c:pt idx="17">
                  <c:v>81.469501133786878</c:v>
                </c:pt>
                <c:pt idx="18">
                  <c:v>80.66995504495506</c:v>
                </c:pt>
                <c:pt idx="19" formatCode="[$-10409]#,##0.00;\-#,##0.00">
                  <c:v>78.646276595744695</c:v>
                </c:pt>
                <c:pt idx="20">
                  <c:v>73.336767399267401</c:v>
                </c:pt>
              </c:numCache>
            </c:numRef>
          </c:val>
          <c:extLst>
            <c:ext xmlns:c16="http://schemas.microsoft.com/office/drawing/2014/chart" uri="{C3380CC4-5D6E-409C-BE32-E72D297353CC}">
              <c16:uniqueId val="{00000000-7154-4232-85F6-31B4F335F439}"/>
            </c:ext>
          </c:extLst>
        </c:ser>
        <c:dLbls>
          <c:dLblPos val="outEnd"/>
          <c:showLegendKey val="0"/>
          <c:showVal val="1"/>
          <c:showCatName val="0"/>
          <c:showSerName val="0"/>
          <c:showPercent val="0"/>
          <c:showBubbleSize val="0"/>
        </c:dLbls>
        <c:gapWidth val="100"/>
        <c:overlap val="-27"/>
        <c:axId val="209890047"/>
        <c:axId val="209890879"/>
      </c:barChart>
      <c:catAx>
        <c:axId val="20989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tr-TR"/>
          </a:p>
        </c:txPr>
        <c:crossAx val="209890879"/>
        <c:crosses val="autoZero"/>
        <c:auto val="1"/>
        <c:lblAlgn val="ctr"/>
        <c:lblOffset val="100"/>
        <c:noMultiLvlLbl val="0"/>
      </c:catAx>
      <c:valAx>
        <c:axId val="209890879"/>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a:outerShdw blurRad="50800" dist="50800" dir="5400000" sx="1000" sy="1000" algn="ctr" rotWithShape="0">
              <a:srgbClr val="000000">
                <a:alpha val="43137"/>
              </a:srgbClr>
            </a:outerShdw>
          </a:effectLst>
        </c:spPr>
        <c:txPr>
          <a:bodyPr rot="-60000000" spcFirstLastPara="1" vertOverflow="ellipsis" vert="horz" wrap="square" anchor="ctr" anchorCtr="1"/>
          <a:lstStyle/>
          <a:p>
            <a:pPr>
              <a:defRPr sz="900" b="0" i="0" u="none" strike="noStrike" kern="1200" baseline="0">
                <a:solidFill>
                  <a:schemeClr val="tx2">
                    <a:lumMod val="50000"/>
                  </a:schemeClr>
                </a:solidFill>
                <a:latin typeface="+mn-lt"/>
                <a:ea typeface="+mn-ea"/>
                <a:cs typeface="+mn-cs"/>
              </a:defRPr>
            </a:pPr>
            <a:endParaRPr lang="tr-TR"/>
          </a:p>
        </c:txPr>
        <c:crossAx val="20989004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50000"/>
            </a:schemeClr>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78492645376243E-2"/>
          <c:y val="2.1863666382172062E-2"/>
          <c:w val="0.94256116648817856"/>
          <c:h val="0.60150549153991617"/>
        </c:manualLayout>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F2303"/>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'Form Yanıtları 1'!$A$6:$A$14</c:f>
              <c:strCache>
                <c:ptCount val="9"/>
                <c:pt idx="0">
                  <c:v>Etkinlik yeri uygundu. / The location of the event was convenient.</c:v>
                </c:pt>
                <c:pt idx="1">
                  <c:v>Etkinlik içeriği başarılı idi. / The content of the event was adequate.</c:v>
                </c:pt>
                <c:pt idx="2">
                  <c:v>Etkinlik saati uygundu. / The time of the event was convenient.</c:v>
                </c:pt>
                <c:pt idx="3">
                  <c:v>Etkinlik ikramları başarılı idi. / The food &amp; drink service was adequate.</c:v>
                </c:pt>
                <c:pt idx="4">
                  <c:v>Etkinliğe katılım oranı yeterli idi. / Participation rate in the event was adequate.</c:v>
                </c:pt>
                <c:pt idx="5">
                  <c:v>Etkinlik görevlileri ilgili idi. / Staff  members working at the event was involved.</c:v>
                </c:pt>
                <c:pt idx="6">
                  <c:v>Etkinlik duyurusu zamanında yapıldı. / The event was announced on time.</c:v>
                </c:pt>
                <c:pt idx="7">
                  <c:v>Etkinlikten memnun kaldım. / I am satisfied with the event.</c:v>
                </c:pt>
                <c:pt idx="8">
                  <c:v>Bu tür etkinliklere her zaman katılmayı isterim. / I would like to participate in these kinds of events in the future.</c:v>
                </c:pt>
              </c:strCache>
            </c:strRef>
          </c:cat>
          <c:val>
            <c:numRef>
              <c:f>'Form Yanıtları 1'!$AC$6:$AC$14</c:f>
              <c:numCache>
                <c:formatCode>General</c:formatCode>
                <c:ptCount val="9"/>
                <c:pt idx="0">
                  <c:v>87.692307692307708</c:v>
                </c:pt>
                <c:pt idx="1">
                  <c:v>91.538461538461533</c:v>
                </c:pt>
                <c:pt idx="2">
                  <c:v>88.461538461538467</c:v>
                </c:pt>
                <c:pt idx="3">
                  <c:v>0</c:v>
                </c:pt>
                <c:pt idx="4">
                  <c:v>82.307692307692292</c:v>
                </c:pt>
                <c:pt idx="5">
                  <c:v>85.384615384615387</c:v>
                </c:pt>
                <c:pt idx="6">
                  <c:v>88.461538461538467</c:v>
                </c:pt>
                <c:pt idx="7">
                  <c:v>88.461538461538467</c:v>
                </c:pt>
                <c:pt idx="8">
                  <c:v>81.538461538461533</c:v>
                </c:pt>
              </c:numCache>
            </c:numRef>
          </c:val>
          <c:extLst>
            <c:ext xmlns:c16="http://schemas.microsoft.com/office/drawing/2014/chart" uri="{C3380CC4-5D6E-409C-BE32-E72D297353CC}">
              <c16:uniqueId val="{00000000-DD20-4644-A2F5-36B87D309AA8}"/>
            </c:ext>
          </c:extLst>
        </c:ser>
        <c:dLbls>
          <c:dLblPos val="outEnd"/>
          <c:showLegendKey val="0"/>
          <c:showVal val="1"/>
          <c:showCatName val="0"/>
          <c:showSerName val="0"/>
          <c:showPercent val="0"/>
          <c:showBubbleSize val="0"/>
        </c:dLbls>
        <c:gapWidth val="219"/>
        <c:overlap val="-27"/>
        <c:axId val="557004528"/>
        <c:axId val="557003696"/>
      </c:barChart>
      <c:catAx>
        <c:axId val="55700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557003696"/>
        <c:crosses val="autoZero"/>
        <c:auto val="1"/>
        <c:lblAlgn val="ctr"/>
        <c:lblOffset val="100"/>
        <c:noMultiLvlLbl val="0"/>
      </c:catAx>
      <c:valAx>
        <c:axId val="55700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5570045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'Form Yanıtları 2'!$A$6:$A$14</c:f>
              <c:strCache>
                <c:ptCount val="9"/>
                <c:pt idx="0">
                  <c:v>Etkinlik yeri uygundu. / The location of the event was convenient.</c:v>
                </c:pt>
                <c:pt idx="1">
                  <c:v>Etkinlik içeriği başarılı idi. / The content of the event was adequate.</c:v>
                </c:pt>
                <c:pt idx="2">
                  <c:v>Etkinlik saati uygundu. / The time of the event was convenient.</c:v>
                </c:pt>
                <c:pt idx="3">
                  <c:v>Etkinlik ikramları başarılı idi. / The food &amp; drink service was adequate.</c:v>
                </c:pt>
                <c:pt idx="4">
                  <c:v>Etkinliğe katılım oranı yeterli idi. / Participation rate in the event was adequate.</c:v>
                </c:pt>
                <c:pt idx="5">
                  <c:v>Etkinlik görevlileri ilgili idi. / Staff  members working at the event was involved.</c:v>
                </c:pt>
                <c:pt idx="6">
                  <c:v>Etkinlik duyurusu zamanında yapıldı. / The event was announced on time.</c:v>
                </c:pt>
                <c:pt idx="7">
                  <c:v>Etkinlikten memnun kaldım. / I am satisfied with the event.</c:v>
                </c:pt>
                <c:pt idx="8">
                  <c:v>Bu tür etkinliklere her zaman katılmayı isterim. / I would like to participate in these kinds of events in the future.</c:v>
                </c:pt>
              </c:strCache>
            </c:strRef>
          </c:cat>
          <c:val>
            <c:numRef>
              <c:f>'Form Yanıtları 2'!$H$6:$H$14</c:f>
              <c:numCache>
                <c:formatCode>General</c:formatCode>
                <c:ptCount val="9"/>
                <c:pt idx="0">
                  <c:v>84</c:v>
                </c:pt>
                <c:pt idx="1">
                  <c:v>84</c:v>
                </c:pt>
                <c:pt idx="2">
                  <c:v>84</c:v>
                </c:pt>
                <c:pt idx="3">
                  <c:v>0</c:v>
                </c:pt>
                <c:pt idx="4">
                  <c:v>84</c:v>
                </c:pt>
                <c:pt idx="5">
                  <c:v>96</c:v>
                </c:pt>
                <c:pt idx="6">
                  <c:v>88</c:v>
                </c:pt>
                <c:pt idx="7">
                  <c:v>84</c:v>
                </c:pt>
                <c:pt idx="8">
                  <c:v>92</c:v>
                </c:pt>
              </c:numCache>
            </c:numRef>
          </c:val>
          <c:extLst>
            <c:ext xmlns:c16="http://schemas.microsoft.com/office/drawing/2014/chart" uri="{C3380CC4-5D6E-409C-BE32-E72D297353CC}">
              <c16:uniqueId val="{00000000-58CB-45EA-A5DD-3770BE1D09A3}"/>
            </c:ext>
          </c:extLst>
        </c:ser>
        <c:dLbls>
          <c:dLblPos val="outEnd"/>
          <c:showLegendKey val="0"/>
          <c:showVal val="1"/>
          <c:showCatName val="0"/>
          <c:showSerName val="0"/>
          <c:showPercent val="0"/>
          <c:showBubbleSize val="0"/>
        </c:dLbls>
        <c:gapWidth val="219"/>
        <c:overlap val="-27"/>
        <c:axId val="557004528"/>
        <c:axId val="557003696"/>
      </c:barChart>
      <c:catAx>
        <c:axId val="55700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557003696"/>
        <c:crosses val="autoZero"/>
        <c:auto val="1"/>
        <c:lblAlgn val="ctr"/>
        <c:lblOffset val="100"/>
        <c:noMultiLvlLbl val="0"/>
      </c:catAx>
      <c:valAx>
        <c:axId val="55700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557004528"/>
        <c:crosses val="autoZero"/>
        <c:crossBetween val="between"/>
      </c:valAx>
      <c:spPr>
        <a:noFill/>
        <a:ln w="15875">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rgbClr val="0F2303"/>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'Form Yanıtları 3'!$A$6:$A$14</c:f>
              <c:strCache>
                <c:ptCount val="9"/>
                <c:pt idx="0">
                  <c:v>Etkinlik yeri uygundu. / The location of the event was convenient.</c:v>
                </c:pt>
                <c:pt idx="1">
                  <c:v>Etkinlik içeriği başarılı idi. / The content of the event was adequate.</c:v>
                </c:pt>
                <c:pt idx="2">
                  <c:v>Etkinlik saati uygundu. / The time of the event was convenient.</c:v>
                </c:pt>
                <c:pt idx="3">
                  <c:v>Etkinlik ikramları başarılı idi. / The food &amp; drink service was adequate.</c:v>
                </c:pt>
                <c:pt idx="4">
                  <c:v>Etkinliğe katılım oranı yeterli idi. / Participation rate in the event was adequate.</c:v>
                </c:pt>
                <c:pt idx="5">
                  <c:v>Etkinlik görevlileri ilgili idi. / Staff  members working at the event was involved.</c:v>
                </c:pt>
                <c:pt idx="6">
                  <c:v>Etkinlik duyurusu zamanında yapıldı. / The event was announced on time.</c:v>
                </c:pt>
                <c:pt idx="7">
                  <c:v>Etkinlikten memnun kaldım. / I am satisfied with the event.</c:v>
                </c:pt>
                <c:pt idx="8">
                  <c:v>Bu tür etkinliklere her zaman katılmayı isterim. / I would like to participate in these kinds of events in the future.</c:v>
                </c:pt>
              </c:strCache>
            </c:strRef>
          </c:cat>
          <c:val>
            <c:numRef>
              <c:f>'Form Yanıtları 3'!$I$6:$I$14</c:f>
              <c:numCache>
                <c:formatCode>General</c:formatCode>
                <c:ptCount val="9"/>
                <c:pt idx="0">
                  <c:v>90</c:v>
                </c:pt>
                <c:pt idx="1">
                  <c:v>96.666666666666657</c:v>
                </c:pt>
                <c:pt idx="2">
                  <c:v>96.666666666666657</c:v>
                </c:pt>
                <c:pt idx="3">
                  <c:v>0</c:v>
                </c:pt>
                <c:pt idx="4">
                  <c:v>90</c:v>
                </c:pt>
                <c:pt idx="5">
                  <c:v>100</c:v>
                </c:pt>
                <c:pt idx="6">
                  <c:v>100</c:v>
                </c:pt>
                <c:pt idx="7">
                  <c:v>100</c:v>
                </c:pt>
                <c:pt idx="8">
                  <c:v>96.666666666666657</c:v>
                </c:pt>
              </c:numCache>
            </c:numRef>
          </c:val>
          <c:extLst>
            <c:ext xmlns:c16="http://schemas.microsoft.com/office/drawing/2014/chart" uri="{C3380CC4-5D6E-409C-BE32-E72D297353CC}">
              <c16:uniqueId val="{00000000-E578-4277-BD72-2FE3C8B1F1C0}"/>
            </c:ext>
          </c:extLst>
        </c:ser>
        <c:dLbls>
          <c:dLblPos val="outEnd"/>
          <c:showLegendKey val="0"/>
          <c:showVal val="1"/>
          <c:showCatName val="0"/>
          <c:showSerName val="0"/>
          <c:showPercent val="0"/>
          <c:showBubbleSize val="0"/>
        </c:dLbls>
        <c:gapWidth val="219"/>
        <c:overlap val="-27"/>
        <c:axId val="557004528"/>
        <c:axId val="557003696"/>
      </c:barChart>
      <c:catAx>
        <c:axId val="55700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557003696"/>
        <c:crosses val="autoZero"/>
        <c:auto val="1"/>
        <c:lblAlgn val="ctr"/>
        <c:lblOffset val="100"/>
        <c:noMultiLvlLbl val="0"/>
      </c:catAx>
      <c:valAx>
        <c:axId val="55700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5570045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rgbClr val="0F2303"/>
          </a:solidFill>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'Form Yanıtları 1'!$B$7:$H$7</c:f>
              <c:strCache>
                <c:ptCount val="7"/>
                <c:pt idx="0">
                  <c:v>1- Stajyer öğrencinin/öğrencilerin mesleki eğitimleri yeterlidir.</c:v>
                </c:pt>
                <c:pt idx="1">
                  <c:v>2-Stajyer öğrenci/öğrenciler görev aldığı birimdeki uygulamaları gerçekleştirme ve/veya çizim programlarını kullanabilme becerileri yeterlidir. </c:v>
                </c:pt>
                <c:pt idx="2">
                  <c:v>3-  Stajyer öğrenci/öğrenciler ekip çalışmasına uyumludur.</c:v>
                </c:pt>
                <c:pt idx="3">
                  <c:v>4- Stajyer öğrencinin/öğrencilerin mesleki alanında kendini geliştirme çabası yeterlidir.</c:v>
                </c:pt>
                <c:pt idx="4">
                  <c:v>5- Stajyer öğrenci/öğrenciler çalışmalarında etik ilkelere uyumlu çalışmış ve kurumun kurallarına uymuştur. </c:v>
                </c:pt>
                <c:pt idx="5">
                  <c:v>6- Kurum sorumlusu staj süresince, Stajyer öğrenci/öğrenciler ile iletişim kurabilmiştir.</c:v>
                </c:pt>
                <c:pt idx="6">
                  <c:v>7- Kurum sorumlusu staj süresince, gerekli durumlarda Antalya Bilim Üniversitesi Güzel Sanatlar ve Mimarlık Fakültesi ile iletişim kurabilmiş ve yeterli / gerekli yanıtları alabilmiştir. </c:v>
                </c:pt>
              </c:strCache>
            </c:strRef>
          </c:cat>
          <c:val>
            <c:numRef>
              <c:f>'Form Yanıtları 1'!$B$8:$H$8</c:f>
              <c:numCache>
                <c:formatCode>General</c:formatCode>
                <c:ptCount val="7"/>
                <c:pt idx="0">
                  <c:v>72</c:v>
                </c:pt>
                <c:pt idx="1">
                  <c:v>80</c:v>
                </c:pt>
                <c:pt idx="2">
                  <c:v>80</c:v>
                </c:pt>
                <c:pt idx="3">
                  <c:v>72</c:v>
                </c:pt>
                <c:pt idx="4">
                  <c:v>92</c:v>
                </c:pt>
                <c:pt idx="5">
                  <c:v>100</c:v>
                </c:pt>
                <c:pt idx="6">
                  <c:v>84</c:v>
                </c:pt>
              </c:numCache>
            </c:numRef>
          </c:val>
          <c:extLst>
            <c:ext xmlns:c16="http://schemas.microsoft.com/office/drawing/2014/chart" uri="{C3380CC4-5D6E-409C-BE32-E72D297353CC}">
              <c16:uniqueId val="{00000000-5AC7-4E56-8CB8-56237738F69B}"/>
            </c:ext>
          </c:extLst>
        </c:ser>
        <c:dLbls>
          <c:dLblPos val="outEnd"/>
          <c:showLegendKey val="0"/>
          <c:showVal val="1"/>
          <c:showCatName val="0"/>
          <c:showSerName val="0"/>
          <c:showPercent val="0"/>
          <c:showBubbleSize val="0"/>
        </c:dLbls>
        <c:gapWidth val="219"/>
        <c:overlap val="-27"/>
        <c:axId val="1461602144"/>
        <c:axId val="1461578432"/>
      </c:barChart>
      <c:catAx>
        <c:axId val="146160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001626"/>
                </a:solidFill>
                <a:latin typeface="+mn-lt"/>
                <a:ea typeface="+mn-ea"/>
                <a:cs typeface="+mn-cs"/>
              </a:defRPr>
            </a:pPr>
            <a:endParaRPr lang="tr-TR"/>
          </a:p>
        </c:txPr>
        <c:crossAx val="1461578432"/>
        <c:crosses val="autoZero"/>
        <c:auto val="1"/>
        <c:lblAlgn val="ctr"/>
        <c:lblOffset val="100"/>
        <c:noMultiLvlLbl val="0"/>
      </c:catAx>
      <c:valAx>
        <c:axId val="1461578432"/>
        <c:scaling>
          <c:orientation val="minMax"/>
          <c:max val="100"/>
        </c:scaling>
        <c:delete val="0"/>
        <c:axPos val="l"/>
        <c:majorGridlines>
          <c:spPr>
            <a:ln w="3175" cap="flat" cmpd="sng" algn="ctr">
              <a:solidFill>
                <a:srgbClr val="C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1626"/>
                </a:solidFill>
                <a:latin typeface="+mn-lt"/>
                <a:ea typeface="+mn-ea"/>
                <a:cs typeface="+mn-cs"/>
              </a:defRPr>
            </a:pPr>
            <a:endParaRPr lang="tr-TR"/>
          </a:p>
        </c:txPr>
        <c:crossAx val="146160214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solidFill>
            <a:srgbClr val="001626"/>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27.05.2024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27.05.2024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27.05.2024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27.05.2024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27.05.2024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27.05.2024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stdaiu-my.sharepoint.com/:x:/g/personal/ferhat_koyuncu_antalya_edu_tr/EYIOahVC-sZIlg1zbFcHSkwBSKwrf_ILgB7rWE6F4GnoQw?e=n9SLTL"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hyperlink" Target="https://antalya.edu.tr/tr/fakulte-ve-enstituler/bolumler/ic-mimarlik-ve-cevre-tasarimi/icerik/sanal-sergi-2022/sanal-sergi-2022-2023-bahar/iaed-1002-2001-int-des-std-ii-iii"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antalya.edu.tr/tr/fakulte-ve-enstituler/bolumler/ic-mimarlik-ve-cevre-tasarimi/icerik/etkinlikler-1/2023-2024-bahar/yediduyu-ile-disiplinlerarasi-soylesi-13-subat-2024" TargetMode="External"/><Relationship Id="rId4" Type="http://schemas.openxmlformats.org/officeDocument/2006/relationships/hyperlink" Target="https://antalya.edu.tr/tr/fakulte-ve-enstituler/bolumler/ic-mimarlik-ve-cevre-tasarimi/icerik/etkinlikler-1/2023-2024-bahar/yediduyu-calistayi-23-subat-202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59709" y="5512332"/>
            <a:ext cx="4886036" cy="430887"/>
          </a:xfrm>
          <a:prstGeom prst="rect">
            <a:avLst/>
          </a:prstGeom>
          <a:noFill/>
        </p:spPr>
        <p:txBody>
          <a:bodyPr wrap="square" rtlCol="0">
            <a:spAutoFit/>
          </a:bodyPr>
          <a:lstStyle/>
          <a:p>
            <a:pPr algn="ctr"/>
            <a:r>
              <a:rPr lang="tr-TR" sz="2200" b="1" dirty="0">
                <a:solidFill>
                  <a:schemeClr val="accent5">
                    <a:lumMod val="50000"/>
                  </a:schemeClr>
                </a:solidFill>
              </a:rPr>
              <a:t>İçmimarlık ve Çevre Tasarımı Bölümü</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2023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51520" y="1470088"/>
            <a:ext cx="3785754" cy="646331"/>
          </a:xfrm>
          <a:prstGeom prst="rect">
            <a:avLst/>
          </a:prstGeom>
          <a:noFill/>
        </p:spPr>
        <p:txBody>
          <a:bodyPr wrap="square" rtlCol="0">
            <a:spAutoFit/>
          </a:bodyPr>
          <a:lstStyle/>
          <a:p>
            <a:r>
              <a:rPr lang="tr-TR" b="1" dirty="0">
                <a:solidFill>
                  <a:srgbClr val="001626"/>
                </a:solidFill>
              </a:rPr>
              <a:t>2023-2024 Güz Öğrenci Etkinlik Memnuniyet Anketleri:</a:t>
            </a:r>
          </a:p>
        </p:txBody>
      </p:sp>
      <p:sp>
        <p:nvSpPr>
          <p:cNvPr id="8" name="Metin kutusu 7">
            <a:extLst>
              <a:ext uri="{FF2B5EF4-FFF2-40B4-BE49-F238E27FC236}">
                <a16:creationId xmlns:a16="http://schemas.microsoft.com/office/drawing/2014/main" id="{7782AEA0-0CD1-8C30-EE98-45562881757F}"/>
              </a:ext>
            </a:extLst>
          </p:cNvPr>
          <p:cNvSpPr txBox="1"/>
          <p:nvPr/>
        </p:nvSpPr>
        <p:spPr>
          <a:xfrm>
            <a:off x="4992254" y="1470088"/>
            <a:ext cx="3556000" cy="369332"/>
          </a:xfrm>
          <a:prstGeom prst="rect">
            <a:avLst/>
          </a:prstGeom>
          <a:noFill/>
        </p:spPr>
        <p:txBody>
          <a:bodyPr wrap="square" rtlCol="0">
            <a:spAutoFit/>
          </a:bodyPr>
          <a:lstStyle/>
          <a:p>
            <a:pPr algn="r"/>
            <a:r>
              <a:rPr lang="tr-TR" b="1" dirty="0">
                <a:solidFill>
                  <a:srgbClr val="001626"/>
                </a:solidFill>
              </a:rPr>
              <a:t>Oryantasyon | </a:t>
            </a:r>
            <a:r>
              <a:rPr lang="tr-TR" sz="1800" b="0" i="0" u="none" strike="noStrike" dirty="0">
                <a:solidFill>
                  <a:srgbClr val="000000"/>
                </a:solidFill>
                <a:effectLst/>
                <a:latin typeface="Arial" panose="020B0604020202020204" pitchFamily="34" charset="0"/>
              </a:rPr>
              <a:t>02.10.2023</a:t>
            </a:r>
            <a:r>
              <a:rPr lang="tr-TR" dirty="0"/>
              <a:t> </a:t>
            </a:r>
            <a:endParaRPr lang="tr-TR" b="1" dirty="0">
              <a:solidFill>
                <a:srgbClr val="001626"/>
              </a:solidFill>
            </a:endParaRPr>
          </a:p>
        </p:txBody>
      </p:sp>
      <p:graphicFrame>
        <p:nvGraphicFramePr>
          <p:cNvPr id="10"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44956012"/>
              </p:ext>
            </p:extLst>
          </p:nvPr>
        </p:nvGraphicFramePr>
        <p:xfrm>
          <a:off x="175320" y="2293034"/>
          <a:ext cx="8740080" cy="2982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48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hart 1">
            <a:extLst>
              <a:ext uri="{FF2B5EF4-FFF2-40B4-BE49-F238E27FC236}">
                <a16:creationId xmlns:a16="http://schemas.microsoft.com/office/drawing/2014/main" id="{D1FDC9CE-A739-4321-A215-E9A0B2876554}"/>
              </a:ext>
            </a:extLst>
          </p:cNvPr>
          <p:cNvGraphicFramePr>
            <a:graphicFrameLocks/>
          </p:cNvGraphicFramePr>
          <p:nvPr>
            <p:extLst>
              <p:ext uri="{D42A27DB-BD31-4B8C-83A1-F6EECF244321}">
                <p14:modId xmlns:p14="http://schemas.microsoft.com/office/powerpoint/2010/main" val="704670401"/>
              </p:ext>
            </p:extLst>
          </p:nvPr>
        </p:nvGraphicFramePr>
        <p:xfrm>
          <a:off x="175320" y="2177585"/>
          <a:ext cx="8740080" cy="3086160"/>
        </p:xfrm>
        <a:graphic>
          <a:graphicData uri="http://schemas.openxmlformats.org/drawingml/2006/chart">
            <c:chart xmlns:c="http://schemas.openxmlformats.org/drawingml/2006/chart" xmlns:r="http://schemas.openxmlformats.org/officeDocument/2006/relationships" r:id="rId3"/>
          </a:graphicData>
        </a:graphic>
      </p:graphicFrame>
      <p:sp>
        <p:nvSpPr>
          <p:cNvPr id="13" name="Metin kutusu 12">
            <a:extLst>
              <a:ext uri="{FF2B5EF4-FFF2-40B4-BE49-F238E27FC236}">
                <a16:creationId xmlns:a16="http://schemas.microsoft.com/office/drawing/2014/main" id="{1083D456-BD63-3CAD-CE46-E68B40BC7A9E}"/>
              </a:ext>
            </a:extLst>
          </p:cNvPr>
          <p:cNvSpPr txBox="1"/>
          <p:nvPr/>
        </p:nvSpPr>
        <p:spPr>
          <a:xfrm>
            <a:off x="4992254" y="1470088"/>
            <a:ext cx="3556000" cy="369332"/>
          </a:xfrm>
          <a:prstGeom prst="rect">
            <a:avLst/>
          </a:prstGeom>
          <a:noFill/>
        </p:spPr>
        <p:txBody>
          <a:bodyPr wrap="square" rtlCol="0">
            <a:spAutoFit/>
          </a:bodyPr>
          <a:lstStyle/>
          <a:p>
            <a:pPr algn="r"/>
            <a:r>
              <a:rPr lang="tr-TR" b="1" dirty="0" err="1">
                <a:solidFill>
                  <a:srgbClr val="001626"/>
                </a:solidFill>
              </a:rPr>
              <a:t>Vitra</a:t>
            </a:r>
            <a:r>
              <a:rPr lang="tr-TR" b="1" dirty="0">
                <a:solidFill>
                  <a:srgbClr val="001626"/>
                </a:solidFill>
              </a:rPr>
              <a:t> | </a:t>
            </a:r>
            <a:r>
              <a:rPr lang="tr-TR" sz="1800" b="0" i="0" u="none" strike="noStrike" dirty="0">
                <a:solidFill>
                  <a:srgbClr val="000000"/>
                </a:solidFill>
                <a:effectLst/>
                <a:latin typeface="Arial" panose="020B0604020202020204" pitchFamily="34" charset="0"/>
              </a:rPr>
              <a:t>31.10.2023</a:t>
            </a:r>
            <a:endParaRPr lang="tr-TR" b="1" dirty="0">
              <a:solidFill>
                <a:srgbClr val="001626"/>
              </a:solidFill>
            </a:endParaRPr>
          </a:p>
        </p:txBody>
      </p:sp>
      <p:sp>
        <p:nvSpPr>
          <p:cNvPr id="14" name="Metin kutusu 13">
            <a:extLst>
              <a:ext uri="{FF2B5EF4-FFF2-40B4-BE49-F238E27FC236}">
                <a16:creationId xmlns:a16="http://schemas.microsoft.com/office/drawing/2014/main" id="{34E3FCC9-0AED-99C4-BFFF-7161954CDAA3}"/>
              </a:ext>
            </a:extLst>
          </p:cNvPr>
          <p:cNvSpPr txBox="1"/>
          <p:nvPr/>
        </p:nvSpPr>
        <p:spPr>
          <a:xfrm>
            <a:off x="251520" y="1470088"/>
            <a:ext cx="3785754" cy="646331"/>
          </a:xfrm>
          <a:prstGeom prst="rect">
            <a:avLst/>
          </a:prstGeom>
          <a:noFill/>
        </p:spPr>
        <p:txBody>
          <a:bodyPr wrap="square" rtlCol="0">
            <a:spAutoFit/>
          </a:bodyPr>
          <a:lstStyle/>
          <a:p>
            <a:r>
              <a:rPr lang="tr-TR" b="1" dirty="0">
                <a:solidFill>
                  <a:srgbClr val="001626"/>
                </a:solidFill>
              </a:rPr>
              <a:t>2023-2024 Güz Öğrenci Etkinlik Memnuniyet Anketleri:</a:t>
            </a:r>
          </a:p>
        </p:txBody>
      </p:sp>
    </p:spTree>
    <p:extLst>
      <p:ext uri="{BB962C8B-B14F-4D97-AF65-F5344CB8AC3E}">
        <p14:creationId xmlns:p14="http://schemas.microsoft.com/office/powerpoint/2010/main" val="6798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1">
            <a:extLst>
              <a:ext uri="{FF2B5EF4-FFF2-40B4-BE49-F238E27FC236}">
                <a16:creationId xmlns:a16="http://schemas.microsoft.com/office/drawing/2014/main" id="{CBFF3E37-47DD-4D8B-8D6F-DE0555150E29}"/>
              </a:ext>
            </a:extLst>
          </p:cNvPr>
          <p:cNvGraphicFramePr>
            <a:graphicFrameLocks/>
          </p:cNvGraphicFramePr>
          <p:nvPr>
            <p:extLst>
              <p:ext uri="{D42A27DB-BD31-4B8C-83A1-F6EECF244321}">
                <p14:modId xmlns:p14="http://schemas.microsoft.com/office/powerpoint/2010/main" val="423776586"/>
              </p:ext>
            </p:extLst>
          </p:nvPr>
        </p:nvGraphicFramePr>
        <p:xfrm>
          <a:off x="149678" y="2164887"/>
          <a:ext cx="8844643" cy="3010473"/>
        </p:xfrm>
        <a:graphic>
          <a:graphicData uri="http://schemas.openxmlformats.org/drawingml/2006/chart">
            <c:chart xmlns:c="http://schemas.openxmlformats.org/drawingml/2006/chart" xmlns:r="http://schemas.openxmlformats.org/officeDocument/2006/relationships" r:id="rId3"/>
          </a:graphicData>
        </a:graphic>
      </p:graphicFrame>
      <p:sp>
        <p:nvSpPr>
          <p:cNvPr id="12" name="Metin kutusu 11">
            <a:extLst>
              <a:ext uri="{FF2B5EF4-FFF2-40B4-BE49-F238E27FC236}">
                <a16:creationId xmlns:a16="http://schemas.microsoft.com/office/drawing/2014/main" id="{5DC02E8B-54ED-90E7-9CF5-89FFCF960DDA}"/>
              </a:ext>
            </a:extLst>
          </p:cNvPr>
          <p:cNvSpPr txBox="1"/>
          <p:nvPr/>
        </p:nvSpPr>
        <p:spPr>
          <a:xfrm>
            <a:off x="4262511" y="1470088"/>
            <a:ext cx="4285743" cy="369332"/>
          </a:xfrm>
          <a:prstGeom prst="rect">
            <a:avLst/>
          </a:prstGeom>
          <a:noFill/>
        </p:spPr>
        <p:txBody>
          <a:bodyPr wrap="square" rtlCol="0">
            <a:spAutoFit/>
          </a:bodyPr>
          <a:lstStyle/>
          <a:p>
            <a:pPr algn="r"/>
            <a:r>
              <a:rPr lang="tr-TR" b="1" dirty="0">
                <a:solidFill>
                  <a:srgbClr val="001626"/>
                </a:solidFill>
              </a:rPr>
              <a:t>Antalya Arkeoloji Müzesi | </a:t>
            </a:r>
            <a:r>
              <a:rPr lang="tr-TR" sz="1800" b="0" i="0" u="none" strike="noStrike" dirty="0">
                <a:solidFill>
                  <a:srgbClr val="000000"/>
                </a:solidFill>
                <a:effectLst/>
                <a:latin typeface="Arial" panose="020B0604020202020204" pitchFamily="34" charset="0"/>
              </a:rPr>
              <a:t>03.11.2023</a:t>
            </a:r>
            <a:endParaRPr lang="tr-TR" b="1" dirty="0">
              <a:solidFill>
                <a:srgbClr val="001626"/>
              </a:solidFill>
            </a:endParaRPr>
          </a:p>
        </p:txBody>
      </p:sp>
      <p:sp>
        <p:nvSpPr>
          <p:cNvPr id="13" name="Metin kutusu 12">
            <a:extLst>
              <a:ext uri="{FF2B5EF4-FFF2-40B4-BE49-F238E27FC236}">
                <a16:creationId xmlns:a16="http://schemas.microsoft.com/office/drawing/2014/main" id="{4B8B7C1E-ED99-4F53-C0A7-89665310FA2A}"/>
              </a:ext>
            </a:extLst>
          </p:cNvPr>
          <p:cNvSpPr txBox="1"/>
          <p:nvPr/>
        </p:nvSpPr>
        <p:spPr>
          <a:xfrm>
            <a:off x="0" y="5468870"/>
            <a:ext cx="3709358" cy="1200329"/>
          </a:xfrm>
          <a:prstGeom prst="rect">
            <a:avLst/>
          </a:prstGeom>
          <a:noFill/>
        </p:spPr>
        <p:txBody>
          <a:bodyPr wrap="square" rtlCol="0">
            <a:spAutoFit/>
          </a:bodyPr>
          <a:lstStyle/>
          <a:p>
            <a:r>
              <a:rPr lang="tr-TR" b="1" dirty="0">
                <a:solidFill>
                  <a:schemeClr val="tx1">
                    <a:lumMod val="50000"/>
                  </a:schemeClr>
                </a:solidFill>
                <a:hlinkClick r:id="rId4">
                  <a:extLst>
                    <a:ext uri="{A12FA001-AC4F-418D-AE19-62706E023703}">
                      <ahyp:hlinkClr xmlns:ahyp="http://schemas.microsoft.com/office/drawing/2018/hyperlinkcolor" xmlns="" val="tx"/>
                    </a:ext>
                  </a:extLst>
                </a:hlinkClick>
              </a:rPr>
              <a:t>2023-2024 Güz döneminde gerçekleştirilen tüm etkinlik anketlerimize erişmek için bu linke tıklayabilirsiniz.</a:t>
            </a:r>
            <a:endParaRPr lang="tr-TR" b="1" dirty="0">
              <a:solidFill>
                <a:schemeClr val="tx1">
                  <a:lumMod val="50000"/>
                </a:schemeClr>
              </a:solidFill>
            </a:endParaRPr>
          </a:p>
        </p:txBody>
      </p:sp>
      <p:sp>
        <p:nvSpPr>
          <p:cNvPr id="14" name="Metin kutusu 13">
            <a:extLst>
              <a:ext uri="{FF2B5EF4-FFF2-40B4-BE49-F238E27FC236}">
                <a16:creationId xmlns:a16="http://schemas.microsoft.com/office/drawing/2014/main" id="{1797364C-9C8E-57BE-1D37-AB7E848B7DFF}"/>
              </a:ext>
            </a:extLst>
          </p:cNvPr>
          <p:cNvSpPr txBox="1"/>
          <p:nvPr/>
        </p:nvSpPr>
        <p:spPr>
          <a:xfrm>
            <a:off x="251520" y="1470088"/>
            <a:ext cx="3785754" cy="646331"/>
          </a:xfrm>
          <a:prstGeom prst="rect">
            <a:avLst/>
          </a:prstGeom>
          <a:noFill/>
        </p:spPr>
        <p:txBody>
          <a:bodyPr wrap="square" rtlCol="0">
            <a:spAutoFit/>
          </a:bodyPr>
          <a:lstStyle/>
          <a:p>
            <a:r>
              <a:rPr lang="tr-TR" b="1" dirty="0">
                <a:solidFill>
                  <a:srgbClr val="001626"/>
                </a:solidFill>
              </a:rPr>
              <a:t>2023-2024 Güz Öğrenci Etkinlik Memnuniyet Anketleri:</a:t>
            </a:r>
          </a:p>
        </p:txBody>
      </p:sp>
    </p:spTree>
    <p:extLst>
      <p:ext uri="{BB962C8B-B14F-4D97-AF65-F5344CB8AC3E}">
        <p14:creationId xmlns:p14="http://schemas.microsoft.com/office/powerpoint/2010/main" val="3498074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95746" y="1274927"/>
            <a:ext cx="5776919" cy="369332"/>
          </a:xfrm>
          <a:prstGeom prst="rect">
            <a:avLst/>
          </a:prstGeom>
          <a:noFill/>
        </p:spPr>
        <p:txBody>
          <a:bodyPr wrap="square" rtlCol="0">
            <a:spAutoFit/>
          </a:bodyPr>
          <a:lstStyle/>
          <a:p>
            <a:r>
              <a:rPr lang="tr-TR" b="1" dirty="0">
                <a:solidFill>
                  <a:srgbClr val="001626"/>
                </a:solidFill>
              </a:rPr>
              <a:t>2023-2024 Staj | İşveren Memnuniyet Anketi </a:t>
            </a:r>
          </a:p>
        </p:txBody>
      </p:sp>
      <p:graphicFrame>
        <p:nvGraphicFramePr>
          <p:cNvPr id="6" name="Grafik 5">
            <a:extLst>
              <a:ext uri="{FF2B5EF4-FFF2-40B4-BE49-F238E27FC236}">
                <a16:creationId xmlns:a16="http://schemas.microsoft.com/office/drawing/2014/main" id="{1939C89D-5079-C221-9A34-9CB73D7735AE}"/>
              </a:ext>
            </a:extLst>
          </p:cNvPr>
          <p:cNvGraphicFramePr>
            <a:graphicFrameLocks/>
          </p:cNvGraphicFramePr>
          <p:nvPr>
            <p:extLst>
              <p:ext uri="{D42A27DB-BD31-4B8C-83A1-F6EECF244321}">
                <p14:modId xmlns:p14="http://schemas.microsoft.com/office/powerpoint/2010/main" val="59747614"/>
              </p:ext>
            </p:extLst>
          </p:nvPr>
        </p:nvGraphicFramePr>
        <p:xfrm>
          <a:off x="595746" y="2121312"/>
          <a:ext cx="8141854" cy="3555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794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3784984865"/>
              </p:ext>
            </p:extLst>
          </p:nvPr>
        </p:nvGraphicFramePr>
        <p:xfrm>
          <a:off x="1326229" y="2624537"/>
          <a:ext cx="6317036" cy="1753394"/>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gridSpan="3">
                  <a:txBody>
                    <a:bodyPr/>
                    <a:lstStyle/>
                    <a:p>
                      <a:pPr algn="ctr" fontAlgn="ctr"/>
                      <a:r>
                        <a:rPr lang="tr-TR" sz="1200" b="0" i="0" u="none" strike="noStrike" dirty="0">
                          <a:solidFill>
                            <a:srgbClr val="000000"/>
                          </a:solidFill>
                          <a:effectLst/>
                          <a:latin typeface="Calibri" panose="020F0502020204030204" pitchFamily="34" charset="0"/>
                        </a:rPr>
                        <a:t> </a:t>
                      </a:r>
                    </a:p>
                    <a:p>
                      <a:pPr algn="ctr" fontAlgn="ctr"/>
                      <a:r>
                        <a:rPr lang="tr-TR" sz="1200" b="0" i="0" u="none" strike="noStrike" dirty="0">
                          <a:solidFill>
                            <a:srgbClr val="000000"/>
                          </a:solidFill>
                          <a:effectLst/>
                          <a:latin typeface="Calibri" panose="020F0502020204030204" pitchFamily="34" charset="0"/>
                        </a:rPr>
                        <a:t> Herhangi bir şikayet bulunmamaktadır.</a:t>
                      </a:r>
                    </a:p>
                    <a:p>
                      <a:pPr algn="ctr" fontAlgn="ct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hMerge="1">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594726085"/>
              </p:ext>
            </p:extLst>
          </p:nvPr>
        </p:nvGraphicFramePr>
        <p:xfrm>
          <a:off x="470388" y="1145175"/>
          <a:ext cx="8203223" cy="169164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Ulusal hakemli dergilerde yayımlanmış öğretim elemanı başına düşen yayın sayısı.</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31.08.2023</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Yayınların arttırılması için kadro ihtiyacı talebi oluşturulması.</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2278882813"/>
              </p:ext>
            </p:extLst>
          </p:nvPr>
        </p:nvGraphicFramePr>
        <p:xfrm>
          <a:off x="470388" y="2895728"/>
          <a:ext cx="8203223" cy="189992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Ulusal ve Uluslararası sempozyum, kongre ve sanatsal sergi sayısı.</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31.08.2023</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Araştırma komisyonunun düzenli olarak bölüm öğretim elemanlarına kongre, seminer vb. bilgi maili atması.</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Yayınların arttırılması için kadro ihtiyacı talebi oluşturulması.</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8" name="Tablo 7">
            <a:extLst>
              <a:ext uri="{FF2B5EF4-FFF2-40B4-BE49-F238E27FC236}">
                <a16:creationId xmlns:a16="http://schemas.microsoft.com/office/drawing/2014/main" id="{69004B8D-6150-E6B6-A0DA-DEFB0D73B1C7}"/>
              </a:ext>
            </a:extLst>
          </p:cNvPr>
          <p:cNvGraphicFramePr>
            <a:graphicFrameLocks noGrp="1"/>
          </p:cNvGraphicFramePr>
          <p:nvPr>
            <p:extLst>
              <p:ext uri="{D42A27DB-BD31-4B8C-83A1-F6EECF244321}">
                <p14:modId xmlns:p14="http://schemas.microsoft.com/office/powerpoint/2010/main" val="985776248"/>
              </p:ext>
            </p:extLst>
          </p:nvPr>
        </p:nvGraphicFramePr>
        <p:xfrm>
          <a:off x="470388" y="4854562"/>
          <a:ext cx="8203223" cy="189992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Dezavantajlı öğrenciler için Ders materyallerinin geliştirilmesi.</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31.08.2023</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Danışmanlık yapabilecek yeni öğretim elemanı almak için ilana çıkılması</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2094032755"/>
              </p:ext>
            </p:extLst>
          </p:nvPr>
        </p:nvGraphicFramePr>
        <p:xfrm>
          <a:off x="470388" y="1835288"/>
          <a:ext cx="8203223" cy="193548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7.1.3. - Öğrencilere eğitim hizmeti verilirken kullanılan yazılım lisanslı değildir. Ders Verilirken yazılımın 1 Aylık Deneme Sürümü indirilerek anlatım yapılmaktadır.</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29.12.2023</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Yazılım erişimi için öğrenci versiyonu programları bulmak.</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Bütçe ihtiyacı rektörlüğe iletildi ve sonuç beklenmektedir.</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1701604491"/>
              </p:ext>
            </p:extLst>
          </p:nvPr>
        </p:nvGraphicFramePr>
        <p:xfrm>
          <a:off x="470388" y="3982657"/>
          <a:ext cx="8203223" cy="169164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9.3. - 2021 Yılına Ait YGG Toplantı </a:t>
                      </a:r>
                      <a:r>
                        <a:rPr lang="tr-TR" sz="1600" dirty="0" err="1">
                          <a:solidFill>
                            <a:srgbClr val="0C0D0D"/>
                          </a:solidFill>
                        </a:rPr>
                        <a:t>Tunağı</a:t>
                      </a:r>
                      <a:r>
                        <a:rPr lang="tr-TR" sz="1600" dirty="0">
                          <a:solidFill>
                            <a:srgbClr val="0C0D0D"/>
                          </a:solidFill>
                        </a:rPr>
                        <a:t> Görülemedi.</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pPr marL="0" marR="0" lvl="0" indent="0" algn="l" defTabSz="457207" rtl="0" eaLnBrk="1" fontAlgn="auto" latinLnBrk="0" hangingPunct="1">
                        <a:lnSpc>
                          <a:spcPct val="100000"/>
                        </a:lnSpc>
                        <a:spcBef>
                          <a:spcPts val="0"/>
                        </a:spcBef>
                        <a:spcAft>
                          <a:spcPts val="0"/>
                        </a:spcAft>
                        <a:buClrTx/>
                        <a:buSzTx/>
                        <a:buFontTx/>
                        <a:buNone/>
                        <a:tabLst/>
                        <a:defRPr/>
                      </a:pPr>
                      <a:r>
                        <a:rPr lang="tr-TR" sz="1600" dirty="0">
                          <a:solidFill>
                            <a:srgbClr val="0C0D0D"/>
                          </a:solidFill>
                        </a:rPr>
                        <a:t>29.12.2023</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a:t>
                      </a: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Her toplantının içeriğine uygun toplantı tutanağı hazırlanması.</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9" name="Metin kutusu 8">
            <a:extLst>
              <a:ext uri="{FF2B5EF4-FFF2-40B4-BE49-F238E27FC236}">
                <a16:creationId xmlns:a16="http://schemas.microsoft.com/office/drawing/2014/main" id="{94E74422-7EF9-F02E-4146-D880DF2C17CC}"/>
              </a:ext>
            </a:extLst>
          </p:cNvPr>
          <p:cNvSpPr txBox="1"/>
          <p:nvPr/>
        </p:nvSpPr>
        <p:spPr>
          <a:xfrm>
            <a:off x="470388" y="1274927"/>
            <a:ext cx="5776919" cy="369332"/>
          </a:xfrm>
          <a:prstGeom prst="rect">
            <a:avLst/>
          </a:prstGeom>
          <a:noFill/>
        </p:spPr>
        <p:txBody>
          <a:bodyPr wrap="square" rtlCol="0">
            <a:spAutoFit/>
          </a:bodyPr>
          <a:lstStyle/>
          <a:p>
            <a:r>
              <a:rPr lang="tr-TR" b="1" dirty="0">
                <a:solidFill>
                  <a:srgbClr val="001626"/>
                </a:solidFill>
              </a:rPr>
              <a:t>İç Denetim Sonrası DF (2023) 0148-0149</a:t>
            </a:r>
          </a:p>
        </p:txBody>
      </p:sp>
    </p:spTree>
    <p:extLst>
      <p:ext uri="{BB962C8B-B14F-4D97-AF65-F5344CB8AC3E}">
        <p14:creationId xmlns:p14="http://schemas.microsoft.com/office/powerpoint/2010/main" val="259963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7EC75FDA-C34A-0687-BB61-1B5B611259FD}"/>
              </a:ext>
            </a:extLst>
          </p:cNvPr>
          <p:cNvSpPr txBox="1"/>
          <p:nvPr/>
        </p:nvSpPr>
        <p:spPr>
          <a:xfrm>
            <a:off x="520700" y="1671739"/>
            <a:ext cx="8077199" cy="5139869"/>
          </a:xfrm>
          <a:prstGeom prst="rect">
            <a:avLst/>
          </a:prstGeom>
          <a:noFill/>
        </p:spPr>
        <p:txBody>
          <a:bodyPr wrap="square" rtlCol="0">
            <a:spAutoFit/>
          </a:bodyPr>
          <a:lstStyle/>
          <a:p>
            <a:r>
              <a:rPr lang="tr-TR" sz="1600" b="1" dirty="0">
                <a:solidFill>
                  <a:srgbClr val="0F2303"/>
                </a:solidFill>
              </a:rPr>
              <a:t>2023/0148-0149</a:t>
            </a:r>
            <a:r>
              <a:rPr lang="tr-TR" sz="1600" dirty="0">
                <a:solidFill>
                  <a:srgbClr val="0F2303"/>
                </a:solidFill>
              </a:rPr>
              <a:t> </a:t>
            </a:r>
            <a:r>
              <a:rPr lang="tr-TR" sz="1600" b="1" dirty="0">
                <a:solidFill>
                  <a:srgbClr val="0F2303"/>
                </a:solidFill>
              </a:rPr>
              <a:t>İç denetim raporu </a:t>
            </a:r>
            <a:r>
              <a:rPr lang="tr-TR" sz="1600" dirty="0">
                <a:solidFill>
                  <a:srgbClr val="0F2303"/>
                </a:solidFill>
              </a:rPr>
              <a:t>doğrultusunda İç Mimarlık ve Çevre Tasarımı bölümü için </a:t>
            </a:r>
            <a:r>
              <a:rPr lang="tr-TR" sz="1600" b="1" dirty="0">
                <a:solidFill>
                  <a:srgbClr val="0F2303"/>
                </a:solidFill>
              </a:rPr>
              <a:t>minör bulgular:</a:t>
            </a:r>
          </a:p>
          <a:p>
            <a:endParaRPr lang="tr-TR" sz="1400" dirty="0">
              <a:solidFill>
                <a:srgbClr val="0F2303"/>
              </a:solidFill>
            </a:endParaRPr>
          </a:p>
          <a:p>
            <a:pPr marL="285750" indent="-285750">
              <a:buFont typeface="Arial" panose="020B0604020202020204" pitchFamily="34" charset="0"/>
              <a:buChar char="•"/>
            </a:pPr>
            <a:r>
              <a:rPr lang="tr-TR" sz="1400" b="1" dirty="0">
                <a:solidFill>
                  <a:srgbClr val="0F2303"/>
                </a:solidFill>
              </a:rPr>
              <a:t>7.1.3. </a:t>
            </a:r>
            <a:r>
              <a:rPr lang="tr-TR" sz="1400" dirty="0">
                <a:solidFill>
                  <a:srgbClr val="0F2303"/>
                </a:solidFill>
              </a:rPr>
              <a:t>- Öğrencilere eğitim hizmeti verilirken kullanılan yazılım lisanslı değildir. Ders Verilirken yazılımın 1 Aylık Deneme Sürümü indirilerek anlatım yapılmaktadır.</a:t>
            </a:r>
          </a:p>
          <a:p>
            <a:pPr marL="285750" indent="-285750">
              <a:buFont typeface="Arial" panose="020B0604020202020204" pitchFamily="34" charset="0"/>
              <a:buChar char="•"/>
            </a:pPr>
            <a:r>
              <a:rPr lang="tr-TR" sz="1400" dirty="0">
                <a:solidFill>
                  <a:srgbClr val="0F2303"/>
                </a:solidFill>
              </a:rPr>
              <a:t>Yazılım lisansları alınmak üzere üst yönetime bilgi verilmiştir</a:t>
            </a:r>
          </a:p>
          <a:p>
            <a:pPr marL="285750" indent="-285750">
              <a:buFont typeface="Arial" panose="020B0604020202020204" pitchFamily="34" charset="0"/>
              <a:buChar char="•"/>
            </a:pPr>
            <a:endParaRPr lang="tr-TR" sz="1400" dirty="0">
              <a:solidFill>
                <a:srgbClr val="0F2303"/>
              </a:solidFill>
            </a:endParaRPr>
          </a:p>
          <a:p>
            <a:pPr marL="285750" indent="-285750">
              <a:buFont typeface="Arial" panose="020B0604020202020204" pitchFamily="34" charset="0"/>
              <a:buChar char="•"/>
            </a:pPr>
            <a:r>
              <a:rPr lang="tr-TR" sz="1400" b="1" dirty="0">
                <a:solidFill>
                  <a:srgbClr val="0F2303"/>
                </a:solidFill>
              </a:rPr>
              <a:t>9.3. </a:t>
            </a:r>
            <a:r>
              <a:rPr lang="tr-TR" sz="1400" dirty="0">
                <a:solidFill>
                  <a:srgbClr val="0F2303"/>
                </a:solidFill>
              </a:rPr>
              <a:t>- 2021 Yılına Ait YGG Toplantı Tutanağı Görülmemiştir.		</a:t>
            </a:r>
          </a:p>
          <a:p>
            <a:endParaRPr lang="tr-TR" sz="1400" dirty="0">
              <a:solidFill>
                <a:srgbClr val="0F2303"/>
              </a:solidFill>
            </a:endParaRPr>
          </a:p>
          <a:p>
            <a:r>
              <a:rPr lang="tr-TR" sz="1600" b="1" dirty="0">
                <a:solidFill>
                  <a:srgbClr val="0F2303"/>
                </a:solidFill>
              </a:rPr>
              <a:t>İyileştirilmesi gereken yönler-gözlemler :</a:t>
            </a:r>
          </a:p>
          <a:p>
            <a:endParaRPr lang="tr-TR" sz="1400" dirty="0">
              <a:solidFill>
                <a:srgbClr val="0F2303"/>
              </a:solidFill>
            </a:endParaRPr>
          </a:p>
          <a:p>
            <a:pPr marL="285750" indent="-285750">
              <a:buFont typeface="Arial" panose="020B0604020202020204" pitchFamily="34" charset="0"/>
              <a:buChar char="•"/>
            </a:pPr>
            <a:r>
              <a:rPr lang="tr-TR" sz="1400" b="1" dirty="0">
                <a:solidFill>
                  <a:srgbClr val="0F2303"/>
                </a:solidFill>
              </a:rPr>
              <a:t>İM-PA-0001</a:t>
            </a:r>
            <a:r>
              <a:rPr lang="tr-TR" sz="1400" dirty="0">
                <a:solidFill>
                  <a:srgbClr val="0F2303"/>
                </a:solidFill>
              </a:rPr>
              <a:t> incelemesi sonucunda inşaat firmaları revize edilmeli, Akademik yıl içerisinde çalışılan firmalar ayrıca paydaş dokümanında ele alınmalıdır.							</a:t>
            </a:r>
          </a:p>
          <a:p>
            <a:pPr marL="285750" indent="-285750">
              <a:buFont typeface="Arial" panose="020B0604020202020204" pitchFamily="34" charset="0"/>
              <a:buChar char="•"/>
            </a:pPr>
            <a:r>
              <a:rPr lang="tr-TR" sz="1400" dirty="0">
                <a:solidFill>
                  <a:srgbClr val="0F2303"/>
                </a:solidFill>
              </a:rPr>
              <a:t>Komisyon görev tanımları isim </a:t>
            </a:r>
            <a:r>
              <a:rPr lang="tr-TR" sz="1400" dirty="0" err="1">
                <a:solidFill>
                  <a:srgbClr val="0F2303"/>
                </a:solidFill>
              </a:rPr>
              <a:t>isim</a:t>
            </a:r>
            <a:r>
              <a:rPr lang="tr-TR" sz="1400" dirty="0">
                <a:solidFill>
                  <a:srgbClr val="0F2303"/>
                </a:solidFill>
              </a:rPr>
              <a:t> organizasyon şemasına eklenmesi gerekmektedir.							</a:t>
            </a:r>
          </a:p>
          <a:p>
            <a:pPr marL="285750" indent="-285750">
              <a:buFont typeface="Arial" panose="020B0604020202020204" pitchFamily="34" charset="0"/>
              <a:buChar char="•"/>
            </a:pPr>
            <a:r>
              <a:rPr lang="tr-TR" sz="1400" dirty="0">
                <a:solidFill>
                  <a:srgbClr val="0F2303"/>
                </a:solidFill>
              </a:rPr>
              <a:t>İ</a:t>
            </a:r>
            <a:r>
              <a:rPr lang="tr-TR" sz="1400" b="1" dirty="0">
                <a:solidFill>
                  <a:srgbClr val="0F2303"/>
                </a:solidFill>
              </a:rPr>
              <a:t>M-RA-0001 </a:t>
            </a:r>
            <a:r>
              <a:rPr lang="tr-TR" sz="1400" dirty="0">
                <a:solidFill>
                  <a:srgbClr val="0F2303"/>
                </a:solidFill>
              </a:rPr>
              <a:t>kapsamında </a:t>
            </a:r>
            <a:r>
              <a:rPr lang="tr-TR" sz="1400" b="1" dirty="0">
                <a:solidFill>
                  <a:srgbClr val="0F2303"/>
                </a:solidFill>
              </a:rPr>
              <a:t>Z3</a:t>
            </a:r>
            <a:r>
              <a:rPr lang="tr-TR" sz="1400" dirty="0">
                <a:solidFill>
                  <a:srgbClr val="0F2303"/>
                </a:solidFill>
              </a:rPr>
              <a:t> ve </a:t>
            </a:r>
            <a:r>
              <a:rPr lang="tr-TR" sz="1400" b="1" dirty="0">
                <a:solidFill>
                  <a:srgbClr val="0F2303"/>
                </a:solidFill>
              </a:rPr>
              <a:t>Z6</a:t>
            </a:r>
            <a:r>
              <a:rPr lang="tr-TR" sz="1400" dirty="0">
                <a:solidFill>
                  <a:srgbClr val="0F2303"/>
                </a:solidFill>
              </a:rPr>
              <a:t> </a:t>
            </a:r>
            <a:r>
              <a:rPr lang="tr-TR" sz="1400" dirty="0" err="1">
                <a:solidFill>
                  <a:srgbClr val="0F2303"/>
                </a:solidFill>
              </a:rPr>
              <a:t>termin</a:t>
            </a:r>
            <a:r>
              <a:rPr lang="tr-TR" sz="1400" dirty="0">
                <a:solidFill>
                  <a:srgbClr val="0F2303"/>
                </a:solidFill>
              </a:rPr>
              <a:t> sürelerinin geçtiği ve her hangi bir işlem yapılmadığı görülmüştür.</a:t>
            </a:r>
          </a:p>
          <a:p>
            <a:r>
              <a:rPr lang="tr-TR" sz="1400" dirty="0">
                <a:solidFill>
                  <a:srgbClr val="0F2303"/>
                </a:solidFill>
              </a:rPr>
              <a:t>							</a:t>
            </a:r>
          </a:p>
          <a:p>
            <a:pPr marL="285750" indent="-285750">
              <a:buFont typeface="Arial" panose="020B0604020202020204" pitchFamily="34" charset="0"/>
              <a:buChar char="•"/>
            </a:pPr>
            <a:r>
              <a:rPr lang="tr-TR" sz="1400" dirty="0">
                <a:solidFill>
                  <a:srgbClr val="0F2303"/>
                </a:solidFill>
              </a:rPr>
              <a:t>Öğrencilere eğitim hizmeti verilirken kullanılan yazılım lisanslı değildir. Her ay ders verilirken yazılımın 1 aylık deneme sürümü indirilerek anlatılmaktadır.</a:t>
            </a:r>
          </a:p>
          <a:p>
            <a:r>
              <a:rPr lang="tr-TR" sz="1400" dirty="0">
                <a:solidFill>
                  <a:srgbClr val="0F2303"/>
                </a:solidFill>
              </a:rPr>
              <a:t>			</a:t>
            </a:r>
          </a:p>
          <a:p>
            <a:r>
              <a:rPr lang="tr-TR" sz="1400" dirty="0">
                <a:solidFill>
                  <a:srgbClr val="0F2303"/>
                </a:solidFill>
              </a:rPr>
              <a:t>olarak belirtilmiştir.</a:t>
            </a:r>
          </a:p>
        </p:txBody>
      </p:sp>
    </p:spTree>
    <p:extLst>
      <p:ext uri="{BB962C8B-B14F-4D97-AF65-F5344CB8AC3E}">
        <p14:creationId xmlns:p14="http://schemas.microsoft.com/office/powerpoint/2010/main" val="134635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7" name="Dikdörtgen 66">
            <a:extLst>
              <a:ext uri="{FF2B5EF4-FFF2-40B4-BE49-F238E27FC236}">
                <a16:creationId xmlns:a16="http://schemas.microsoft.com/office/drawing/2014/main" id="{04C1BD09-E292-5AAC-9BF5-CB97DD341B23}"/>
              </a:ext>
            </a:extLst>
          </p:cNvPr>
          <p:cNvSpPr/>
          <p:nvPr/>
        </p:nvSpPr>
        <p:spPr>
          <a:xfrm>
            <a:off x="247001" y="1728533"/>
            <a:ext cx="3772956" cy="369332"/>
          </a:xfrm>
          <a:prstGeom prst="rect">
            <a:avLst/>
          </a:prstGeom>
        </p:spPr>
        <p:txBody>
          <a:bodyPr wrap="none">
            <a:spAutoFit/>
          </a:bodyPr>
          <a:lstStyle/>
          <a:p>
            <a:r>
              <a:rPr lang="tr-TR" b="1" dirty="0">
                <a:solidFill>
                  <a:schemeClr val="tx2"/>
                </a:solidFill>
              </a:rPr>
              <a:t>İç Mimarlık ve Çevre Tasarımı Bölümü</a:t>
            </a:r>
            <a:endParaRPr lang="en-US" b="1" dirty="0">
              <a:solidFill>
                <a:schemeClr val="accent6"/>
              </a:solidFill>
            </a:endParaRPr>
          </a:p>
        </p:txBody>
      </p:sp>
      <p:sp>
        <p:nvSpPr>
          <p:cNvPr id="69" name="Dikdörtgen 68">
            <a:extLst>
              <a:ext uri="{FF2B5EF4-FFF2-40B4-BE49-F238E27FC236}">
                <a16:creationId xmlns:a16="http://schemas.microsoft.com/office/drawing/2014/main" id="{00C85214-1E5F-E6EF-6766-D8C3E08F7C17}"/>
              </a:ext>
            </a:extLst>
          </p:cNvPr>
          <p:cNvSpPr/>
          <p:nvPr/>
        </p:nvSpPr>
        <p:spPr>
          <a:xfrm>
            <a:off x="203593" y="2431611"/>
            <a:ext cx="8736814" cy="1200329"/>
          </a:xfrm>
          <a:prstGeom prst="rect">
            <a:avLst/>
          </a:prstGeom>
        </p:spPr>
        <p:txBody>
          <a:bodyPr wrap="square">
            <a:spAutoFit/>
          </a:bodyPr>
          <a:lstStyle/>
          <a:p>
            <a:pPr marL="285750" indent="-285750" algn="just">
              <a:buFont typeface="Arial" panose="020B0604020202020204" pitchFamily="34" charset="0"/>
              <a:buChar char="•"/>
            </a:pPr>
            <a:r>
              <a:rPr lang="tr-TR" dirty="0">
                <a:solidFill>
                  <a:schemeClr val="tx2"/>
                </a:solidFill>
              </a:rPr>
              <a:t>Uzaktan eğitim sürecinde en önemli temel derslerimiz Teknik Çizim dersi için Youtube kanalı açarak, derste anlatılan konuların kısa videolar şeklinde video çekerek yükledik. Öğrencilerimiz şu anda dersten önce ve sonrası konuları tekrar tekrar izleyebilirler.</a:t>
            </a:r>
          </a:p>
          <a:p>
            <a:pPr marL="285750" indent="-285750" algn="just">
              <a:buFont typeface="Arial" panose="020B0604020202020204" pitchFamily="34" charset="0"/>
              <a:buChar char="•"/>
            </a:pPr>
            <a:endParaRPr lang="en-US" dirty="0">
              <a:solidFill>
                <a:schemeClr val="accent6"/>
              </a:solidFill>
            </a:endParaRPr>
          </a:p>
        </p:txBody>
      </p:sp>
      <p:pic>
        <p:nvPicPr>
          <p:cNvPr id="70" name="Resim 69">
            <a:extLst>
              <a:ext uri="{FF2B5EF4-FFF2-40B4-BE49-F238E27FC236}">
                <a16:creationId xmlns:a16="http://schemas.microsoft.com/office/drawing/2014/main" id="{BA13A77C-7C7F-04FC-37BB-B1A669CF17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60" b="10719"/>
          <a:stretch/>
        </p:blipFill>
        <p:spPr>
          <a:xfrm>
            <a:off x="285991" y="3731952"/>
            <a:ext cx="4527313" cy="2554702"/>
          </a:xfrm>
          <a:prstGeom prst="rect">
            <a:avLst/>
          </a:prstGeom>
        </p:spPr>
      </p:pic>
      <p:pic>
        <p:nvPicPr>
          <p:cNvPr id="71" name="Resim 70">
            <a:extLst>
              <a:ext uri="{FF2B5EF4-FFF2-40B4-BE49-F238E27FC236}">
                <a16:creationId xmlns:a16="http://schemas.microsoft.com/office/drawing/2014/main" id="{B6225C8D-9032-F760-1FA4-A66D9D4775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51"/>
          <a:stretch/>
        </p:blipFill>
        <p:spPr>
          <a:xfrm>
            <a:off x="4841308" y="3811327"/>
            <a:ext cx="4016701" cy="2502315"/>
          </a:xfrm>
          <a:prstGeom prst="rect">
            <a:avLst/>
          </a:prstGeom>
        </p:spPr>
      </p:pic>
    </p:spTree>
    <p:extLst>
      <p:ext uri="{BB962C8B-B14F-4D97-AF65-F5344CB8AC3E}">
        <p14:creationId xmlns:p14="http://schemas.microsoft.com/office/powerpoint/2010/main" val="230927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19</a:t>
            </a:fld>
            <a:endParaRPr lang="tr-TR"/>
          </a:p>
        </p:txBody>
      </p:sp>
      <p:sp>
        <p:nvSpPr>
          <p:cNvPr id="5"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04C1BD09-E292-5AAC-9BF5-CB97DD341B23}"/>
              </a:ext>
            </a:extLst>
          </p:cNvPr>
          <p:cNvSpPr/>
          <p:nvPr/>
        </p:nvSpPr>
        <p:spPr>
          <a:xfrm>
            <a:off x="247001" y="1499933"/>
            <a:ext cx="3475439" cy="369332"/>
          </a:xfrm>
          <a:prstGeom prst="rect">
            <a:avLst/>
          </a:prstGeom>
        </p:spPr>
        <p:txBody>
          <a:bodyPr wrap="none">
            <a:spAutoFit/>
          </a:bodyPr>
          <a:lstStyle/>
          <a:p>
            <a:r>
              <a:rPr lang="tr-TR" b="1" dirty="0">
                <a:solidFill>
                  <a:schemeClr val="tx2"/>
                </a:solidFill>
              </a:rPr>
              <a:t>2023-2024 Güz Dönemi Etkinlikleri</a:t>
            </a:r>
            <a:endParaRPr lang="en-US" b="1" dirty="0">
              <a:solidFill>
                <a:schemeClr val="accent6"/>
              </a:solidFill>
            </a:endParaRPr>
          </a:p>
        </p:txBody>
      </p:sp>
      <p:pic>
        <p:nvPicPr>
          <p:cNvPr id="10" name="Resim 9">
            <a:extLst>
              <a:ext uri="{FF2B5EF4-FFF2-40B4-BE49-F238E27FC236}">
                <a16:creationId xmlns:a16="http://schemas.microsoft.com/office/drawing/2014/main" id="{A5BF5D2B-DB89-4261-E56C-8EB0B3CC4DAC}"/>
              </a:ext>
            </a:extLst>
          </p:cNvPr>
          <p:cNvPicPr>
            <a:picLocks noChangeAspect="1"/>
          </p:cNvPicPr>
          <p:nvPr/>
        </p:nvPicPr>
        <p:blipFill rotWithShape="1">
          <a:blip r:embed="rId3">
            <a:extLst>
              <a:ext uri="{28A0092B-C50C-407E-A947-70E740481C1C}">
                <a14:useLocalDpi xmlns:a14="http://schemas.microsoft.com/office/drawing/2010/main" val="0"/>
              </a:ext>
            </a:extLst>
          </a:blip>
          <a:srcRect l="1528" t="2811" r="1666" b="3058"/>
          <a:stretch/>
        </p:blipFill>
        <p:spPr>
          <a:xfrm>
            <a:off x="146050" y="2028581"/>
            <a:ext cx="8851900" cy="4366344"/>
          </a:xfrm>
          <a:prstGeom prst="rect">
            <a:avLst/>
          </a:prstGeom>
        </p:spPr>
      </p:pic>
    </p:spTree>
    <p:extLst>
      <p:ext uri="{BB962C8B-B14F-4D97-AF65-F5344CB8AC3E}">
        <p14:creationId xmlns:p14="http://schemas.microsoft.com/office/powerpoint/2010/main" val="145368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5081322"/>
            <a:ext cx="8352928" cy="161582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fontAlgn="base">
              <a:lnSpc>
                <a:spcPct val="150000"/>
              </a:lnSpc>
              <a:spcAft>
                <a:spcPts val="0"/>
              </a:spcAft>
            </a:pPr>
            <a:r>
              <a:rPr lang="tr-TR" sz="1600" b="1" dirty="0">
                <a:solidFill>
                  <a:srgbClr val="0C0D0D"/>
                </a:solidFill>
                <a:latin typeface="Calibri" panose="020F0502020204030204" pitchFamily="34" charset="0"/>
                <a:ea typeface="Times New Roman" panose="02020603050405020304" pitchFamily="18" charset="0"/>
              </a:rPr>
              <a:t>Bölümümüz hem akademik kadroyu ve hem öğrencileri mesleğin güncel gerçekleri ve teknolojik gelişmelerini takip etme şansı tanıyan etkinlik ve görüşmeler organize ederek, üretim ve yönetim ilişkilerini de kapsayacak şekilde çok yönlü bir tasarım eğitimi tasarlamak üzerine odaklanmıştır. </a:t>
            </a:r>
          </a:p>
        </p:txBody>
      </p:sp>
      <p:sp>
        <p:nvSpPr>
          <p:cNvPr id="7" name="Dikdörtgen 6"/>
          <p:cNvSpPr/>
          <p:nvPr/>
        </p:nvSpPr>
        <p:spPr>
          <a:xfrm>
            <a:off x="490637" y="3435079"/>
            <a:ext cx="8352928" cy="161582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ct val="150000"/>
              </a:lnSpc>
              <a:spcAft>
                <a:spcPts val="0"/>
              </a:spcAft>
            </a:pPr>
            <a:r>
              <a:rPr lang="tr-TR" sz="1600" b="1" dirty="0">
                <a:solidFill>
                  <a:srgbClr val="0C0D0D"/>
                </a:solidFill>
                <a:latin typeface="Calibri" panose="020F0502020204030204" pitchFamily="34" charset="0"/>
                <a:ea typeface="Times New Roman" panose="02020603050405020304" pitchFamily="18" charset="0"/>
              </a:rPr>
              <a:t>Bölümümüz, öğrencilerin bütünsel bilgi entegrasyonunu sağlayarak, keşifçi, işbirlikçi ve deneyimsel öğrenmeyi teşvik ederek, ulusal ve uluslararası düzeyde tanınırlığı güçlendiren, disiplini ve kullanıcı sağlığını odak alan bir mesleki eğitim vizyonu benimsemektedir.”</a:t>
            </a:r>
          </a:p>
        </p:txBody>
      </p:sp>
      <p:sp>
        <p:nvSpPr>
          <p:cNvPr id="8" name="Dikdörtgen 7"/>
          <p:cNvSpPr/>
          <p:nvPr/>
        </p:nvSpPr>
        <p:spPr>
          <a:xfrm>
            <a:off x="490637" y="1472948"/>
            <a:ext cx="8352928" cy="1899494"/>
          </a:xfrm>
          <a:prstGeom prst="rect">
            <a:avLst/>
          </a:prstGeom>
        </p:spPr>
        <p:txBody>
          <a:bodyPr wrap="square">
            <a:spAutoFit/>
          </a:bodyPr>
          <a:lstStyle/>
          <a:p>
            <a:pPr fontAlgn="base">
              <a:lnSpc>
                <a:spcPct val="150000"/>
              </a:lnSpc>
              <a:spcAft>
                <a:spcPts val="0"/>
              </a:spcAft>
            </a:pPr>
            <a:r>
              <a:rPr lang="tr-TR" sz="1600"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spcAft>
                <a:spcPts val="0"/>
              </a:spcAft>
            </a:pPr>
            <a:r>
              <a:rPr lang="tr-TR" sz="1600" b="1" dirty="0">
                <a:solidFill>
                  <a:srgbClr val="0C0D0D"/>
                </a:solidFill>
                <a:latin typeface="Calibri" panose="020F0502020204030204" pitchFamily="34" charset="0"/>
                <a:ea typeface="Times New Roman" panose="02020603050405020304" pitchFamily="18" charset="0"/>
              </a:rPr>
              <a:t>İç Mimarlık ve Çevre Tasarımı bölümümüz, üniversitemize paralel olarak yenilikçi bir yaklaşımla öğrencilere eleştirel düşünme, küresel ve sosyal bilinç, sürdürülebilirlik ve mesleki etik değerleri aşılayarak, evrensel sorunlara çözüm odaklı, teknolojiye hakim, etkili iletişime açık bireylerin yetişmesini hedeflemektedir.</a:t>
            </a:r>
            <a:endParaRPr lang="tr-TR" sz="1600" b="1"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20</a:t>
            </a:fld>
            <a:endParaRPr lang="tr-TR"/>
          </a:p>
        </p:txBody>
      </p:sp>
      <p:sp>
        <p:nvSpPr>
          <p:cNvPr id="5"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04C1BD09-E292-5AAC-9BF5-CB97DD341B23}"/>
              </a:ext>
            </a:extLst>
          </p:cNvPr>
          <p:cNvSpPr/>
          <p:nvPr/>
        </p:nvSpPr>
        <p:spPr>
          <a:xfrm>
            <a:off x="247001" y="1499933"/>
            <a:ext cx="3675814" cy="369332"/>
          </a:xfrm>
          <a:prstGeom prst="rect">
            <a:avLst/>
          </a:prstGeom>
        </p:spPr>
        <p:txBody>
          <a:bodyPr wrap="none">
            <a:spAutoFit/>
          </a:bodyPr>
          <a:lstStyle/>
          <a:p>
            <a:r>
              <a:rPr lang="tr-TR" b="1" dirty="0">
                <a:solidFill>
                  <a:schemeClr val="tx2"/>
                </a:solidFill>
              </a:rPr>
              <a:t>2023-2024 Bahar Dönemi Etkinlikleri</a:t>
            </a:r>
            <a:endParaRPr lang="en-US" b="1" dirty="0">
              <a:solidFill>
                <a:schemeClr val="accent6"/>
              </a:solidFill>
            </a:endParaRPr>
          </a:p>
        </p:txBody>
      </p:sp>
      <p:pic>
        <p:nvPicPr>
          <p:cNvPr id="3" name="Resim 2">
            <a:extLst>
              <a:ext uri="{FF2B5EF4-FFF2-40B4-BE49-F238E27FC236}">
                <a16:creationId xmlns:a16="http://schemas.microsoft.com/office/drawing/2014/main" id="{A6E32933-481C-D443-754D-434273DEF1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4" t="8373" r="2643" b="39481"/>
          <a:stretch/>
        </p:blipFill>
        <p:spPr>
          <a:xfrm>
            <a:off x="221601" y="2058390"/>
            <a:ext cx="8700536" cy="4264835"/>
          </a:xfrm>
          <a:prstGeom prst="rect">
            <a:avLst/>
          </a:prstGeom>
        </p:spPr>
      </p:pic>
    </p:spTree>
    <p:extLst>
      <p:ext uri="{BB962C8B-B14F-4D97-AF65-F5344CB8AC3E}">
        <p14:creationId xmlns:p14="http://schemas.microsoft.com/office/powerpoint/2010/main" val="4040757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21</a:t>
            </a:fld>
            <a:endParaRPr lang="tr-TR"/>
          </a:p>
        </p:txBody>
      </p:sp>
      <p:sp>
        <p:nvSpPr>
          <p:cNvPr id="5"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a:extLst>
              <a:ext uri="{FF2B5EF4-FFF2-40B4-BE49-F238E27FC236}">
                <a16:creationId xmlns:a16="http://schemas.microsoft.com/office/drawing/2014/main" id="{04C1BD09-E292-5AAC-9BF5-CB97DD341B23}"/>
              </a:ext>
            </a:extLst>
          </p:cNvPr>
          <p:cNvSpPr/>
          <p:nvPr/>
        </p:nvSpPr>
        <p:spPr>
          <a:xfrm>
            <a:off x="247001" y="1593708"/>
            <a:ext cx="3675814" cy="369332"/>
          </a:xfrm>
          <a:prstGeom prst="rect">
            <a:avLst/>
          </a:prstGeom>
        </p:spPr>
        <p:txBody>
          <a:bodyPr wrap="none">
            <a:spAutoFit/>
          </a:bodyPr>
          <a:lstStyle/>
          <a:p>
            <a:r>
              <a:rPr lang="tr-TR" b="1" dirty="0">
                <a:solidFill>
                  <a:schemeClr val="tx2"/>
                </a:solidFill>
              </a:rPr>
              <a:t>2023-2024 Bahar Dönemi Etkinlikleri</a:t>
            </a:r>
            <a:endParaRPr lang="en-US" b="1" dirty="0">
              <a:solidFill>
                <a:schemeClr val="accent6"/>
              </a:solidFill>
            </a:endParaRPr>
          </a:p>
        </p:txBody>
      </p:sp>
      <p:pic>
        <p:nvPicPr>
          <p:cNvPr id="3" name="Resim 2">
            <a:extLst>
              <a:ext uri="{FF2B5EF4-FFF2-40B4-BE49-F238E27FC236}">
                <a16:creationId xmlns:a16="http://schemas.microsoft.com/office/drawing/2014/main" id="{A6E32933-481C-D443-754D-434273DEF1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1" t="6753" r="2267" b="37040"/>
          <a:stretch/>
        </p:blipFill>
        <p:spPr>
          <a:xfrm>
            <a:off x="247001" y="2028581"/>
            <a:ext cx="8579499" cy="4533683"/>
          </a:xfrm>
          <a:prstGeom prst="rect">
            <a:avLst/>
          </a:prstGeom>
        </p:spPr>
      </p:pic>
    </p:spTree>
    <p:extLst>
      <p:ext uri="{BB962C8B-B14F-4D97-AF65-F5344CB8AC3E}">
        <p14:creationId xmlns:p14="http://schemas.microsoft.com/office/powerpoint/2010/main" val="662498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a:extLst>
              <a:ext uri="{FF2B5EF4-FFF2-40B4-BE49-F238E27FC236}">
                <a16:creationId xmlns:a16="http://schemas.microsoft.com/office/drawing/2014/main" id="{547EE542-4DF9-B3A8-4F0F-953F31B125B0}"/>
              </a:ext>
            </a:extLst>
          </p:cNvPr>
          <p:cNvSpPr/>
          <p:nvPr/>
        </p:nvSpPr>
        <p:spPr>
          <a:xfrm>
            <a:off x="203593" y="1865496"/>
            <a:ext cx="8736814" cy="3416320"/>
          </a:xfrm>
          <a:prstGeom prst="rect">
            <a:avLst/>
          </a:prstGeom>
        </p:spPr>
        <p:txBody>
          <a:bodyPr wrap="square">
            <a:spAutoFit/>
          </a:bodyPr>
          <a:lstStyle/>
          <a:p>
            <a:pPr algn="just"/>
            <a:endParaRPr lang="tr-TR" dirty="0">
              <a:solidFill>
                <a:schemeClr val="tx2"/>
              </a:solidFill>
            </a:endParaRPr>
          </a:p>
          <a:p>
            <a:pPr marL="285750" indent="-285750" algn="just">
              <a:buFont typeface="Arial" panose="020B0604020202020204" pitchFamily="34" charset="0"/>
              <a:buChar char="•"/>
            </a:pPr>
            <a:r>
              <a:rPr lang="tr-TR" dirty="0">
                <a:solidFill>
                  <a:schemeClr val="tx2"/>
                </a:solidFill>
              </a:rPr>
              <a:t>İçmimarlık alanında temel konuları tek bir kitapta öğrencilere Türkçe kaynak eksiğinden dolayı tam zamanlı ve bazı yarı-zamanlı hocalarımızın içinde yer aldığı bir kitap hazırlık sürecinin sonuna gelmiş bulunmaktayız.</a:t>
            </a:r>
          </a:p>
          <a:p>
            <a:pPr marL="285750" indent="-285750" algn="just">
              <a:buFont typeface="Arial" panose="020B0604020202020204" pitchFamily="34" charset="0"/>
              <a:buChar char="•"/>
            </a:pPr>
            <a:endParaRPr lang="tr-TR" dirty="0">
              <a:solidFill>
                <a:schemeClr val="tx2"/>
              </a:solidFill>
            </a:endParaRPr>
          </a:p>
          <a:p>
            <a:pPr marL="285750" indent="-285750" algn="just">
              <a:buFont typeface="Arial" panose="020B0604020202020204" pitchFamily="34" charset="0"/>
              <a:buChar char="•"/>
            </a:pPr>
            <a:endParaRPr lang="tr-TR" dirty="0">
              <a:solidFill>
                <a:schemeClr val="tx2"/>
              </a:solidFill>
            </a:endParaRPr>
          </a:p>
          <a:p>
            <a:pPr marL="285750" indent="-285750" algn="just">
              <a:buFont typeface="Arial" panose="020B0604020202020204" pitchFamily="34" charset="0"/>
              <a:buChar char="•"/>
            </a:pPr>
            <a:r>
              <a:rPr lang="tr-TR" dirty="0">
                <a:solidFill>
                  <a:schemeClr val="tx2"/>
                </a:solidFill>
              </a:rPr>
              <a:t>Hocalarımız takımlar halinde Eğitim ve mesleki anlamda katkıda bulunan araştırmalar yapılmaktalar.</a:t>
            </a:r>
          </a:p>
          <a:p>
            <a:pPr marL="285750" indent="-285750" algn="just">
              <a:buFont typeface="Arial" panose="020B0604020202020204" pitchFamily="34" charset="0"/>
              <a:buChar char="•"/>
            </a:pPr>
            <a:endParaRPr lang="tr-TR" dirty="0">
              <a:solidFill>
                <a:schemeClr val="tx2"/>
              </a:solidFill>
            </a:endParaRPr>
          </a:p>
          <a:p>
            <a:pPr marL="285750" indent="-285750" algn="just">
              <a:buFont typeface="Arial" panose="020B0604020202020204" pitchFamily="34" charset="0"/>
              <a:buChar char="•"/>
            </a:pPr>
            <a:r>
              <a:rPr lang="tr-TR" dirty="0">
                <a:solidFill>
                  <a:schemeClr val="tx2"/>
                </a:solidFill>
              </a:rPr>
              <a:t>‘İçmimarlık eğitiminde Reform’ adı altında geliştireceğimiz bir projenin başlangıç aşamasındayız.</a:t>
            </a:r>
          </a:p>
          <a:p>
            <a:pPr marL="285750" indent="-285750" algn="just">
              <a:buFont typeface="Arial" panose="020B0604020202020204" pitchFamily="34" charset="0"/>
              <a:buChar char="•"/>
            </a:pPr>
            <a:endParaRPr lang="tr-TR" dirty="0">
              <a:solidFill>
                <a:schemeClr val="tx2"/>
              </a:solidFill>
            </a:endParaRPr>
          </a:p>
        </p:txBody>
      </p:sp>
    </p:spTree>
    <p:extLst>
      <p:ext uri="{BB962C8B-B14F-4D97-AF65-F5344CB8AC3E}">
        <p14:creationId xmlns:p14="http://schemas.microsoft.com/office/powerpoint/2010/main" val="217923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a:extLst>
              <a:ext uri="{FF2B5EF4-FFF2-40B4-BE49-F238E27FC236}">
                <a16:creationId xmlns:a16="http://schemas.microsoft.com/office/drawing/2014/main" id="{EA212564-FDD8-7A07-EBCA-953FD1CB6933}"/>
              </a:ext>
            </a:extLst>
          </p:cNvPr>
          <p:cNvSpPr/>
          <p:nvPr/>
        </p:nvSpPr>
        <p:spPr>
          <a:xfrm>
            <a:off x="285991" y="1167997"/>
            <a:ext cx="8325450" cy="1477328"/>
          </a:xfrm>
          <a:prstGeom prst="rect">
            <a:avLst/>
          </a:prstGeom>
        </p:spPr>
        <p:txBody>
          <a:bodyPr wrap="square">
            <a:spAutoFit/>
          </a:bodyPr>
          <a:lstStyle/>
          <a:p>
            <a:endParaRPr lang="tr-TR" dirty="0"/>
          </a:p>
          <a:p>
            <a:r>
              <a:rPr lang="tr-TR" i="1" dirty="0" smtClean="0">
                <a:solidFill>
                  <a:srgbClr val="0C0D0D"/>
                </a:solidFill>
              </a:rPr>
              <a:t>Batı </a:t>
            </a:r>
            <a:r>
              <a:rPr lang="tr-TR" i="1" dirty="0">
                <a:solidFill>
                  <a:srgbClr val="0C0D0D"/>
                </a:solidFill>
              </a:rPr>
              <a:t>Kalkınma Ajansı (BAKA) tarafından SOGEP kapsamında desteklenen “ANTALYA BİLİMPARK”  tasarım atölyelerinde öğrencilere dersler ve atölye çalışmaları verilmiştir.</a:t>
            </a:r>
            <a:endParaRPr lang="tr-TR" dirty="0">
              <a:solidFill>
                <a:srgbClr val="0C0D0D"/>
              </a:solidFill>
            </a:endParaRPr>
          </a:p>
          <a:p>
            <a:endParaRPr lang="tr-TR" dirty="0">
              <a:solidFill>
                <a:schemeClr val="tx2"/>
              </a:solidFill>
            </a:endParaRPr>
          </a:p>
          <a:p>
            <a:endParaRPr lang="en-US" dirty="0">
              <a:solidFill>
                <a:schemeClr val="accent6"/>
              </a:solidFill>
            </a:endParaRPr>
          </a:p>
        </p:txBody>
      </p:sp>
      <p:grpSp>
        <p:nvGrpSpPr>
          <p:cNvPr id="73" name="Grup 72">
            <a:extLst>
              <a:ext uri="{FF2B5EF4-FFF2-40B4-BE49-F238E27FC236}">
                <a16:creationId xmlns:a16="http://schemas.microsoft.com/office/drawing/2014/main" id="{BBB49D93-B300-AD12-966C-ACC8698EE4B3}"/>
              </a:ext>
            </a:extLst>
          </p:cNvPr>
          <p:cNvGrpSpPr/>
          <p:nvPr/>
        </p:nvGrpSpPr>
        <p:grpSpPr>
          <a:xfrm>
            <a:off x="1546040" y="2315104"/>
            <a:ext cx="5805351" cy="4071008"/>
            <a:chOff x="1107720" y="2155946"/>
            <a:chExt cx="6704569" cy="4908283"/>
          </a:xfrm>
        </p:grpSpPr>
        <p:pic>
          <p:nvPicPr>
            <p:cNvPr id="3" name="Resim 2">
              <a:extLst>
                <a:ext uri="{FF2B5EF4-FFF2-40B4-BE49-F238E27FC236}">
                  <a16:creationId xmlns:a16="http://schemas.microsoft.com/office/drawing/2014/main" id="{37C216D7-69C8-41CD-F092-DBBC5E091A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720" y="2155946"/>
              <a:ext cx="4518380" cy="2056729"/>
            </a:xfrm>
            <a:prstGeom prst="rect">
              <a:avLst/>
            </a:prstGeom>
            <a:ln w="12700">
              <a:solidFill>
                <a:srgbClr val="C00000"/>
              </a:solidFill>
            </a:ln>
          </p:spPr>
        </p:pic>
        <p:pic>
          <p:nvPicPr>
            <p:cNvPr id="5" name="Resim 4">
              <a:extLst>
                <a:ext uri="{FF2B5EF4-FFF2-40B4-BE49-F238E27FC236}">
                  <a16:creationId xmlns:a16="http://schemas.microsoft.com/office/drawing/2014/main" id="{0AB51F36-C337-FB2C-CD17-BF837517C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49" r="5370"/>
            <a:stretch/>
          </p:blipFill>
          <p:spPr>
            <a:xfrm>
              <a:off x="1107720" y="4308589"/>
              <a:ext cx="3927831" cy="2755640"/>
            </a:xfrm>
            <a:prstGeom prst="rect">
              <a:avLst/>
            </a:prstGeom>
            <a:ln w="12700">
              <a:solidFill>
                <a:srgbClr val="C00000"/>
              </a:solidFill>
            </a:ln>
          </p:spPr>
        </p:pic>
        <p:pic>
          <p:nvPicPr>
            <p:cNvPr id="70" name="Resim 69">
              <a:extLst>
                <a:ext uri="{FF2B5EF4-FFF2-40B4-BE49-F238E27FC236}">
                  <a16:creationId xmlns:a16="http://schemas.microsoft.com/office/drawing/2014/main" id="{DAC97F09-43CA-C2A3-8E79-B103BF6319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171" r="4318"/>
            <a:stretch/>
          </p:blipFill>
          <p:spPr>
            <a:xfrm>
              <a:off x="5744338" y="2158735"/>
              <a:ext cx="2067951" cy="2053941"/>
            </a:xfrm>
            <a:prstGeom prst="rect">
              <a:avLst/>
            </a:prstGeom>
            <a:ln w="12700">
              <a:solidFill>
                <a:srgbClr val="C00000"/>
              </a:solidFill>
            </a:ln>
          </p:spPr>
        </p:pic>
        <p:pic>
          <p:nvPicPr>
            <p:cNvPr id="72" name="Resim 71">
              <a:extLst>
                <a:ext uri="{FF2B5EF4-FFF2-40B4-BE49-F238E27FC236}">
                  <a16:creationId xmlns:a16="http://schemas.microsoft.com/office/drawing/2014/main" id="{92D8874A-9D0B-D88B-3D8F-26BA886111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886" b="16108"/>
            <a:stretch/>
          </p:blipFill>
          <p:spPr>
            <a:xfrm>
              <a:off x="5161232" y="4308589"/>
              <a:ext cx="2651057" cy="2755640"/>
            </a:xfrm>
            <a:prstGeom prst="rect">
              <a:avLst/>
            </a:prstGeom>
            <a:ln w="12700">
              <a:solidFill>
                <a:srgbClr val="C00000"/>
              </a:solidFill>
            </a:ln>
          </p:spPr>
        </p:pic>
      </p:grpSp>
    </p:spTree>
    <p:extLst>
      <p:ext uri="{BB962C8B-B14F-4D97-AF65-F5344CB8AC3E}">
        <p14:creationId xmlns:p14="http://schemas.microsoft.com/office/powerpoint/2010/main" val="2926320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a:extLst>
              <a:ext uri="{FF2B5EF4-FFF2-40B4-BE49-F238E27FC236}">
                <a16:creationId xmlns:a16="http://schemas.microsoft.com/office/drawing/2014/main" id="{8C611BC5-87DF-C3AD-246F-966FF164FAE7}"/>
              </a:ext>
            </a:extLst>
          </p:cNvPr>
          <p:cNvSpPr/>
          <p:nvPr/>
        </p:nvSpPr>
        <p:spPr>
          <a:xfrm>
            <a:off x="0" y="1498637"/>
            <a:ext cx="8968510" cy="5170646"/>
          </a:xfrm>
          <a:prstGeom prst="rect">
            <a:avLst/>
          </a:prstGeom>
        </p:spPr>
        <p:txBody>
          <a:bodyPr wrap="square">
            <a:spAutoFit/>
          </a:bodyPr>
          <a:lstStyle/>
          <a:p>
            <a:pPr marL="285750" indent="-285750" algn="just">
              <a:buFont typeface="Arial" panose="020B0604020202020204" pitchFamily="34" charset="0"/>
              <a:buChar char="•"/>
            </a:pPr>
            <a:r>
              <a:rPr lang="tr-TR" dirty="0">
                <a:solidFill>
                  <a:schemeClr val="tx2"/>
                </a:solidFill>
              </a:rPr>
              <a:t>Bölümün sanal sergisinde her dönem sonu başarılı öğrencilerin projelerini internet ortamında sergilenerek ve bu sergiyi sosyal medya mecralarımızda duyurusunu yaparak, okul dışındaki herkesin linke tıklayarak bu projeleri ulaşmalarını sağlarız.</a:t>
            </a:r>
          </a:p>
          <a:p>
            <a:pPr marL="742950" lvl="1" indent="-285750" algn="just">
              <a:buFont typeface="Arial" panose="020B0604020202020204" pitchFamily="34" charset="0"/>
              <a:buChar char="•"/>
            </a:pPr>
            <a:r>
              <a:rPr lang="tr-TR" sz="1600" b="1" dirty="0">
                <a:solidFill>
                  <a:srgbClr val="0C0D0D"/>
                </a:solidFill>
                <a:hlinkClick r:id="rId3"/>
              </a:rPr>
              <a:t>https://antalya.edu.tr/tr/fakulte-ve-enstituler/bolumler/ic-mimarlik-ve-cevre-tasarimi/icerik/sanal-sergi-2022/sanal-sergi-2022-2023-bahar/iaed-1002-2001-int-des-std-ii-iii</a:t>
            </a:r>
            <a:r>
              <a:rPr lang="tr-TR" sz="1600" b="1" dirty="0">
                <a:solidFill>
                  <a:srgbClr val="0C0D0D"/>
                </a:solidFill>
              </a:rPr>
              <a:t> </a:t>
            </a:r>
            <a:endParaRPr lang="tr-TR" sz="1600" dirty="0">
              <a:solidFill>
                <a:schemeClr val="tx2"/>
              </a:solidFill>
            </a:endParaRPr>
          </a:p>
          <a:p>
            <a:pPr algn="just"/>
            <a:endParaRPr lang="tr-TR" dirty="0">
              <a:solidFill>
                <a:schemeClr val="tx2"/>
              </a:solidFill>
            </a:endParaRPr>
          </a:p>
          <a:p>
            <a:pPr marL="285750" indent="-285750" algn="just">
              <a:buFont typeface="Arial" panose="020B0604020202020204" pitchFamily="34" charset="0"/>
              <a:buChar char="•"/>
            </a:pPr>
            <a:r>
              <a:rPr lang="tr-TR" dirty="0">
                <a:solidFill>
                  <a:schemeClr val="tx2"/>
                </a:solidFill>
              </a:rPr>
              <a:t>13 Şubat 2024 tarihinde </a:t>
            </a:r>
            <a:r>
              <a:rPr lang="tr-TR" dirty="0" err="1">
                <a:solidFill>
                  <a:schemeClr val="tx2"/>
                </a:solidFill>
              </a:rPr>
              <a:t>Fzt</a:t>
            </a:r>
            <a:r>
              <a:rPr lang="tr-TR" dirty="0">
                <a:solidFill>
                  <a:schemeClr val="tx2"/>
                </a:solidFill>
              </a:rPr>
              <a:t>. Ayşen </a:t>
            </a:r>
            <a:r>
              <a:rPr lang="tr-TR" dirty="0" err="1">
                <a:solidFill>
                  <a:schemeClr val="tx2"/>
                </a:solidFill>
              </a:rPr>
              <a:t>Kılınçer</a:t>
            </a:r>
            <a:r>
              <a:rPr lang="tr-TR" dirty="0">
                <a:solidFill>
                  <a:schemeClr val="tx2"/>
                </a:solidFill>
              </a:rPr>
              <a:t> Çopur'un yönettiği “Otizmde Duyularla Hayatı Kolaylaştırmak” başlıklı duyu bütünlemeyi konu alan bir söyleşi gerçekleştirdik. Bu söyleşi sonrası 12 Şubat 2024 tarihinde  IAED 3002 Mekan Tasarım Stüdyosu VI dersi kapsamında öğrenciler, ısınma projesi olarak özel eğitim gereksinimleri olan bireyler için duyu bütünleme duvar panelleri tasarladı. Bu paneller ile, özellikle otizm spektrum bozukluğu olan bireylerin duyusal işlem becerilerini desteklemek amacı hedeflendi. Bu iki etkinlik sonrasında öğrencilerimiz bu sene birincisi düzenlenen </a:t>
            </a:r>
            <a:r>
              <a:rPr lang="tr-TR" b="1" dirty="0">
                <a:solidFill>
                  <a:schemeClr val="tx2"/>
                </a:solidFill>
              </a:rPr>
              <a:t>Otizmli öğrenciler için özel </a:t>
            </a:r>
            <a:r>
              <a:rPr lang="tr-TR" b="1" dirty="0" err="1">
                <a:solidFill>
                  <a:schemeClr val="tx2"/>
                </a:solidFill>
              </a:rPr>
              <a:t>arayüzler</a:t>
            </a:r>
            <a:r>
              <a:rPr lang="tr-TR" dirty="0">
                <a:solidFill>
                  <a:schemeClr val="tx2"/>
                </a:solidFill>
              </a:rPr>
              <a:t> yarışmasına katılmıştır ve ilk 10’da sıralamasında bizim öğrencilerimiz yer almıştır. </a:t>
            </a:r>
          </a:p>
          <a:p>
            <a:pPr marL="285750" indent="-285750" algn="just">
              <a:buFont typeface="Arial" panose="020B0604020202020204" pitchFamily="34" charset="0"/>
              <a:buChar char="•"/>
            </a:pPr>
            <a:r>
              <a:rPr lang="tr-TR" sz="1600" u="sng" dirty="0">
                <a:solidFill>
                  <a:schemeClr val="tx2"/>
                </a:solidFill>
                <a:hlinkClick r:id="rId4"/>
              </a:rPr>
              <a:t>https://antalya.edu.tr/tr/fakulte-ve-enstituler/bolumler/ic-mimarlik-ve-cevre-tasarimi/icerik/etkinlikler-1/2023-2024-bahar/yediduyu-calistayi-23-subat-2024</a:t>
            </a:r>
            <a:endParaRPr lang="tr-TR" sz="1600" u="sng" dirty="0">
              <a:solidFill>
                <a:schemeClr val="tx2"/>
              </a:solidFill>
            </a:endParaRPr>
          </a:p>
          <a:p>
            <a:pPr marL="285750" indent="-285750" algn="just">
              <a:buFont typeface="Arial" panose="020B0604020202020204" pitchFamily="34" charset="0"/>
              <a:buChar char="•"/>
            </a:pPr>
            <a:r>
              <a:rPr lang="tr-TR" sz="1600" u="sng" dirty="0">
                <a:solidFill>
                  <a:schemeClr val="tx2"/>
                </a:solidFill>
                <a:hlinkClick r:id="rId5"/>
              </a:rPr>
              <a:t>https://antalya.edu.tr/tr/fakulte-ve-enstituler/bolumler/ic-mimarlik-ve-cevre-tasarimi/icerik/etkinlikler-1/2023-2024-bahar/yediduyu-ile-disiplinlerarasi-soylesi-13-subat-2024</a:t>
            </a:r>
            <a:r>
              <a:rPr lang="tr-TR" sz="1600" u="sng" dirty="0">
                <a:solidFill>
                  <a:schemeClr val="tx2"/>
                </a:solidFill>
              </a:rPr>
              <a:t> </a:t>
            </a:r>
          </a:p>
          <a:p>
            <a:endParaRPr lang="en-US" dirty="0">
              <a:solidFill>
                <a:schemeClr val="accent6"/>
              </a:solidFill>
            </a:endParaRPr>
          </a:p>
        </p:txBody>
      </p:sp>
    </p:spTree>
    <p:extLst>
      <p:ext uri="{BB962C8B-B14F-4D97-AF65-F5344CB8AC3E}">
        <p14:creationId xmlns:p14="http://schemas.microsoft.com/office/powerpoint/2010/main" val="254425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a:extLst>
              <a:ext uri="{FF2B5EF4-FFF2-40B4-BE49-F238E27FC236}">
                <a16:creationId xmlns:a16="http://schemas.microsoft.com/office/drawing/2014/main" id="{BF3975CF-52EA-D4D6-F83E-AFD609CC6CF0}"/>
              </a:ext>
            </a:extLst>
          </p:cNvPr>
          <p:cNvSpPr/>
          <p:nvPr/>
        </p:nvSpPr>
        <p:spPr>
          <a:xfrm>
            <a:off x="-2244" y="2277940"/>
            <a:ext cx="8968510" cy="2031325"/>
          </a:xfrm>
          <a:prstGeom prst="rect">
            <a:avLst/>
          </a:prstGeom>
        </p:spPr>
        <p:txBody>
          <a:bodyPr wrap="square">
            <a:spAutoFit/>
          </a:bodyPr>
          <a:lstStyle/>
          <a:p>
            <a:pPr marL="285750" indent="-285750" algn="just">
              <a:buFont typeface="Arial" panose="020B0604020202020204" pitchFamily="34" charset="0"/>
              <a:buChar char="•"/>
            </a:pPr>
            <a:r>
              <a:rPr lang="tr-TR" dirty="0">
                <a:solidFill>
                  <a:schemeClr val="tx2"/>
                </a:solidFill>
              </a:rPr>
              <a:t>Sürdürülebilirlik haftasında IAED 2106, IAED 2108, IAED 3302 ve IAED 3359 dersleri kapsamında söyleşi ve </a:t>
            </a:r>
            <a:r>
              <a:rPr lang="tr-TR" dirty="0" err="1">
                <a:solidFill>
                  <a:schemeClr val="tx2"/>
                </a:solidFill>
              </a:rPr>
              <a:t>çalıştaylar</a:t>
            </a:r>
            <a:r>
              <a:rPr lang="tr-TR" dirty="0">
                <a:solidFill>
                  <a:schemeClr val="tx2"/>
                </a:solidFill>
              </a:rPr>
              <a:t> gerçekleştirilmiştir. Öğrenciler böylelikle sürdürülebilir tasarım prensiplerini öğrenmeleri ve projelerinde uygulamaları teşvik edilmiştir.</a:t>
            </a:r>
          </a:p>
          <a:p>
            <a:pPr marL="285750" indent="-285750" algn="just">
              <a:buFont typeface="Arial" panose="020B0604020202020204" pitchFamily="34" charset="0"/>
              <a:buChar char="•"/>
            </a:pPr>
            <a:endParaRPr lang="tr-TR" dirty="0">
              <a:solidFill>
                <a:schemeClr val="tx2"/>
              </a:solidFill>
            </a:endParaRPr>
          </a:p>
          <a:p>
            <a:pPr marL="285750" indent="-285750" algn="just">
              <a:buFont typeface="Arial" panose="020B0604020202020204" pitchFamily="34" charset="0"/>
              <a:buChar char="•"/>
            </a:pPr>
            <a:r>
              <a:rPr lang="tr-TR" dirty="0">
                <a:solidFill>
                  <a:schemeClr val="tx2"/>
                </a:solidFill>
              </a:rPr>
              <a:t>Söyleşi, </a:t>
            </a:r>
            <a:r>
              <a:rPr lang="tr-TR" dirty="0" err="1">
                <a:solidFill>
                  <a:schemeClr val="tx2"/>
                </a:solidFill>
              </a:rPr>
              <a:t>çalıştay</a:t>
            </a:r>
            <a:r>
              <a:rPr lang="tr-TR" dirty="0">
                <a:solidFill>
                  <a:schemeClr val="tx2"/>
                </a:solidFill>
              </a:rPr>
              <a:t> ve teknik geziler gerçekleştirilerek öğrencilerin sektördeki iyi uygulama örneklerini görmelerine ve uygulamalarına olanak tanır. Bu gerçekleştirilen etkinlikler doğrultusunda sektör ile ilişkiler güçlenmektedir</a:t>
            </a:r>
          </a:p>
        </p:txBody>
      </p:sp>
    </p:spTree>
    <p:extLst>
      <p:ext uri="{BB962C8B-B14F-4D97-AF65-F5344CB8AC3E}">
        <p14:creationId xmlns:p14="http://schemas.microsoft.com/office/powerpoint/2010/main" val="1784154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38D26AEB-0B4D-DC83-E3DE-D26427D2B94E}"/>
              </a:ext>
            </a:extLst>
          </p:cNvPr>
          <p:cNvSpPr txBox="1"/>
          <p:nvPr/>
        </p:nvSpPr>
        <p:spPr>
          <a:xfrm>
            <a:off x="511277" y="1415845"/>
            <a:ext cx="8149644" cy="5216813"/>
          </a:xfrm>
          <a:prstGeom prst="rect">
            <a:avLst/>
          </a:prstGeom>
          <a:noFill/>
        </p:spPr>
        <p:txBody>
          <a:bodyPr wrap="square" rtlCol="0">
            <a:spAutoFit/>
          </a:bodyPr>
          <a:lstStyle/>
          <a:p>
            <a:r>
              <a:rPr lang="tr-TR" sz="2400" b="1" dirty="0">
                <a:solidFill>
                  <a:srgbClr val="0F2303"/>
                </a:solidFill>
              </a:rPr>
              <a:t>FAKÜLTE BÜNYESİNDE SEKTÖRDEN VE İLGİLİ MESLEK KURULUŞLARINDAN TEMSİLCİLERİN BULUNDUĞU;</a:t>
            </a:r>
          </a:p>
          <a:p>
            <a:pPr algn="just"/>
            <a:endParaRPr lang="tr-TR" sz="2400" dirty="0">
              <a:solidFill>
                <a:srgbClr val="0F2303"/>
              </a:solidFill>
            </a:endParaRPr>
          </a:p>
          <a:p>
            <a:pPr algn="just"/>
            <a:r>
              <a:rPr lang="tr-TR" dirty="0">
                <a:solidFill>
                  <a:srgbClr val="0F2303"/>
                </a:solidFill>
              </a:rPr>
              <a:t>Dekanlık, İç Mimarlık ve Çevre Tasarımı  ve Mimarlık Bölümlerinin danışma kurulları oluşturulmuştur. Bu kurullarla aktif şekilde birlikte çalışarak:</a:t>
            </a:r>
          </a:p>
          <a:p>
            <a:pPr algn="just"/>
            <a:r>
              <a:rPr lang="tr-TR" dirty="0">
                <a:solidFill>
                  <a:srgbClr val="0F2303"/>
                </a:solidFill>
              </a:rPr>
              <a:t>	</a:t>
            </a:r>
          </a:p>
          <a:p>
            <a:pPr marL="342900" indent="-342900" algn="just">
              <a:lnSpc>
                <a:spcPct val="150000"/>
              </a:lnSpc>
              <a:buFont typeface="Arial" panose="020B0604020202020204" pitchFamily="34" charset="0"/>
              <a:buChar char="•"/>
            </a:pPr>
            <a:r>
              <a:rPr lang="tr-TR" sz="1800" dirty="0">
                <a:solidFill>
                  <a:srgbClr val="0F2303"/>
                </a:solidFill>
              </a:rPr>
              <a:t>Gelecek yıllarda uluslararası akreditasyon kuruluşlarına başvurularının yapılması sağlanmaktadır.</a:t>
            </a:r>
          </a:p>
          <a:p>
            <a:pPr marL="342900" indent="-342900" algn="just">
              <a:lnSpc>
                <a:spcPct val="150000"/>
              </a:lnSpc>
              <a:buFont typeface="Arial" panose="020B0604020202020204" pitchFamily="34" charset="0"/>
              <a:buChar char="•"/>
            </a:pPr>
            <a:r>
              <a:rPr lang="tr-TR" dirty="0">
                <a:solidFill>
                  <a:srgbClr val="0F2303"/>
                </a:solidFill>
              </a:rPr>
              <a:t>Hem tanıtımı destekleyen ve hem öğrencilere katkı sağlayabilecek ulusal ve uluslararası önemli tasarımcı isimleri misafir ederek seminer ve workshop düzenlemek.</a:t>
            </a:r>
          </a:p>
          <a:p>
            <a:pPr marL="342900" indent="-342900" algn="just">
              <a:lnSpc>
                <a:spcPct val="150000"/>
              </a:lnSpc>
              <a:buFont typeface="Arial" panose="020B0604020202020204" pitchFamily="34" charset="0"/>
              <a:buChar char="•"/>
            </a:pPr>
            <a:r>
              <a:rPr lang="tr-TR" sz="1800" dirty="0">
                <a:solidFill>
                  <a:srgbClr val="0F2303"/>
                </a:solidFill>
              </a:rPr>
              <a:t>Bahar döneminde tasarım festival adı altında çok yönlü bir etkinlik düzenlemek.</a:t>
            </a:r>
          </a:p>
          <a:p>
            <a:pPr marL="342900" indent="-342900" algn="just">
              <a:lnSpc>
                <a:spcPct val="150000"/>
              </a:lnSpc>
              <a:buFont typeface="Arial" panose="020B0604020202020204" pitchFamily="34" charset="0"/>
              <a:buChar char="•"/>
            </a:pPr>
            <a:r>
              <a:rPr lang="tr-TR" dirty="0">
                <a:solidFill>
                  <a:srgbClr val="0F2303"/>
                </a:solidFill>
              </a:rPr>
              <a:t>Artan öğretim üyesi sayısına bağlı olarak yeni ofislerin sağlanması önerilmektedir.</a:t>
            </a:r>
          </a:p>
          <a:p>
            <a:pPr marL="342900" indent="-342900" algn="just">
              <a:buFont typeface="Arial" panose="020B0604020202020204" pitchFamily="34" charset="0"/>
              <a:buChar char="•"/>
            </a:pPr>
            <a:endParaRPr lang="tr-TR" dirty="0">
              <a:solidFill>
                <a:srgbClr val="0F2303"/>
              </a:solidFill>
            </a:endParaRP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388055986"/>
              </p:ext>
            </p:extLst>
          </p:nvPr>
        </p:nvGraphicFramePr>
        <p:xfrm>
          <a:off x="179513" y="1288031"/>
          <a:ext cx="8754938" cy="5461471"/>
        </p:xfrm>
        <a:graphic>
          <a:graphicData uri="http://schemas.openxmlformats.org/drawingml/2006/table">
            <a:tbl>
              <a:tblPr/>
              <a:tblGrid>
                <a:gridCol w="2505630">
                  <a:extLst>
                    <a:ext uri="{9D8B030D-6E8A-4147-A177-3AD203B41FA5}">
                      <a16:colId xmlns:a16="http://schemas.microsoft.com/office/drawing/2014/main" val="3918363564"/>
                    </a:ext>
                  </a:extLst>
                </a:gridCol>
                <a:gridCol w="1915886">
                  <a:extLst>
                    <a:ext uri="{9D8B030D-6E8A-4147-A177-3AD203B41FA5}">
                      <a16:colId xmlns:a16="http://schemas.microsoft.com/office/drawing/2014/main" val="1683979601"/>
                    </a:ext>
                  </a:extLst>
                </a:gridCol>
                <a:gridCol w="2105829">
                  <a:extLst>
                    <a:ext uri="{9D8B030D-6E8A-4147-A177-3AD203B41FA5}">
                      <a16:colId xmlns:a16="http://schemas.microsoft.com/office/drawing/2014/main" val="2592459544"/>
                    </a:ext>
                  </a:extLst>
                </a:gridCol>
                <a:gridCol w="2227593">
                  <a:extLst>
                    <a:ext uri="{9D8B030D-6E8A-4147-A177-3AD203B41FA5}">
                      <a16:colId xmlns:a16="http://schemas.microsoft.com/office/drawing/2014/main" val="588152821"/>
                    </a:ext>
                  </a:extLst>
                </a:gridCol>
              </a:tblGrid>
              <a:tr h="381112">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000" b="0" i="0" u="none" strike="noStrike" dirty="0">
                          <a:solidFill>
                            <a:srgbClr val="000000"/>
                          </a:solidFill>
                          <a:effectLst/>
                          <a:latin typeface="Calibri" panose="020F0502020204030204" pitchFamily="34" charset="0"/>
                        </a:rPr>
                        <a:t>G1-Deneyimli, farklı kültürlerden, genç, dinamik ve ulaşılabilir çeşitli uzmanlık alanlarından akademik kadro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Z1-Akademik personelin sayıca yetersiz olması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F1-Organize sanayi bölgesinin varlığı/gelişime açıklığı ve geliştirilen ilişkiler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T1- Sanayi sektörü ile olan iletişim kurmak için gereken prosedür sebebiyle etkileşim ve iletişimin kısıtlı olması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000" b="0" i="0" u="none" strike="noStrike" dirty="0">
                          <a:solidFill>
                            <a:srgbClr val="000000"/>
                          </a:solidFill>
                          <a:effectLst/>
                          <a:latin typeface="Calibri" panose="020F0502020204030204" pitchFamily="34" charset="0"/>
                        </a:rPr>
                        <a:t>G2-Öğrenci odaklı yaklaşım ile kurulan akademisyen- öğrenci diyalogu (Öğrenci öğretim üyesine </a:t>
                      </a:r>
                      <a:r>
                        <a:rPr lang="tr-TR" sz="1000" b="0" i="0" u="none" strike="noStrike" dirty="0" err="1">
                          <a:solidFill>
                            <a:srgbClr val="000000"/>
                          </a:solidFill>
                          <a:effectLst/>
                          <a:latin typeface="Calibri" panose="020F0502020204030204" pitchFamily="34" charset="0"/>
                        </a:rPr>
                        <a:t>erişebiliriyor</a:t>
                      </a:r>
                      <a:r>
                        <a:rPr lang="tr-TR" sz="1000" b="0" i="0" u="none" strike="noStrike" dirty="0">
                          <a:solidFill>
                            <a:srgbClr val="000000"/>
                          </a:solidFill>
                          <a:effectLst/>
                          <a:latin typeface="Calibri" panose="020F0502020204030204" pitchFamily="34" charset="0"/>
                        </a:rPr>
                        <a:t>, öğretim üyesinin haftalık ders programı ve ofis saatleri belirli)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Z2-Üretilen yayınların azlığı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F2-Akdeniz Üniversitesi ile işbirliği fırsatları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T2-Pandemi nedeniyle </a:t>
                      </a:r>
                      <a:r>
                        <a:rPr lang="tr-TR" sz="1000" b="0" i="0" u="none" strike="noStrike" dirty="0" smtClean="0">
                          <a:solidFill>
                            <a:srgbClr val="000000"/>
                          </a:solidFill>
                          <a:effectLst/>
                          <a:latin typeface="Calibri" panose="020F0502020204030204" pitchFamily="34" charset="0"/>
                        </a:rPr>
                        <a:t>yüz yüze </a:t>
                      </a:r>
                      <a:r>
                        <a:rPr lang="tr-TR" sz="1000" b="0" i="0" u="none" strike="noStrike" dirty="0">
                          <a:solidFill>
                            <a:srgbClr val="000000"/>
                          </a:solidFill>
                          <a:effectLst/>
                          <a:latin typeface="Calibri" panose="020F0502020204030204" pitchFamily="34" charset="0"/>
                        </a:rPr>
                        <a:t>eğitim sürecinde hastalığın akademisyen ve öğrencilerde görülmesi riski nedeniyle eğitimin aksaması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000" b="0" i="0" u="none" strike="noStrike" dirty="0">
                          <a:solidFill>
                            <a:srgbClr val="000000"/>
                          </a:solidFill>
                          <a:effectLst/>
                          <a:latin typeface="Calibri" panose="020F0502020204030204" pitchFamily="34" charset="0"/>
                        </a:rPr>
                        <a:t> G3-Dış paydaşlar ile etkin iletişim sağlanabilmesi  ( Meslek odaları, yerel yönetimler, diğer üniversiteler ile ortak çalışmalar ve etkinlikler, kurum dışı akademisyenlerin yarı zamanlı ders vermesi)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Z3-Bilgisayar yazılım ve donanım eksikliği (</a:t>
                      </a:r>
                      <a:r>
                        <a:rPr lang="tr-TR" sz="1000" b="0" i="0" u="none" strike="noStrike" dirty="0" err="1">
                          <a:solidFill>
                            <a:srgbClr val="000000"/>
                          </a:solidFill>
                          <a:effectLst/>
                          <a:latin typeface="Calibri" panose="020F0502020204030204" pitchFamily="34" charset="0"/>
                        </a:rPr>
                        <a:t>Sketchup</a:t>
                      </a:r>
                      <a:r>
                        <a:rPr lang="tr-TR" sz="1000" b="0" i="0" u="none" strike="noStrike" dirty="0">
                          <a:solidFill>
                            <a:srgbClr val="000000"/>
                          </a:solidFill>
                          <a:effectLst/>
                          <a:latin typeface="Calibri" panose="020F0502020204030204" pitchFamily="34" charset="0"/>
                        </a:rPr>
                        <a:t>, </a:t>
                      </a:r>
                      <a:r>
                        <a:rPr lang="tr-TR" sz="1000" b="0" i="0" u="none" strike="noStrike" dirty="0" err="1">
                          <a:solidFill>
                            <a:srgbClr val="000000"/>
                          </a:solidFill>
                          <a:effectLst/>
                          <a:latin typeface="Calibri" panose="020F0502020204030204" pitchFamily="34" charset="0"/>
                        </a:rPr>
                        <a:t>Photoshop</a:t>
                      </a:r>
                      <a:r>
                        <a:rPr lang="tr-TR" sz="1000" b="0" i="0" u="none" strike="noStrike" dirty="0">
                          <a:solidFill>
                            <a:srgbClr val="000000"/>
                          </a:solidFill>
                          <a:effectLst/>
                          <a:latin typeface="Calibri" panose="020F0502020204030204" pitchFamily="34" charset="0"/>
                        </a:rPr>
                        <a:t>, </a:t>
                      </a:r>
                      <a:r>
                        <a:rPr lang="tr-TR" sz="1000" b="0" i="0" u="none" strike="noStrike" dirty="0" err="1">
                          <a:solidFill>
                            <a:srgbClr val="000000"/>
                          </a:solidFill>
                          <a:effectLst/>
                          <a:latin typeface="Calibri" panose="020F0502020204030204" pitchFamily="34" charset="0"/>
                        </a:rPr>
                        <a:t>Illustrator</a:t>
                      </a:r>
                      <a:r>
                        <a:rPr lang="tr-TR" sz="1000" b="0" i="0" u="none" strike="noStrike" dirty="0">
                          <a:solidFill>
                            <a:srgbClr val="000000"/>
                          </a:solidFill>
                          <a:effectLst/>
                          <a:latin typeface="Calibri" panose="020F0502020204030204" pitchFamily="34" charset="0"/>
                        </a:rPr>
                        <a:t> )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F3-Öğrencilerin ulusal, uluslararası yarışmalara katılabilme potansiyeli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1000" b="0" i="0" u="none" strike="noStrike" dirty="0">
                          <a:solidFill>
                            <a:srgbClr val="000000"/>
                          </a:solidFill>
                          <a:effectLst/>
                          <a:latin typeface="Calibri" panose="020F0502020204030204" pitchFamily="34" charset="0"/>
                        </a:rPr>
                        <a:t>T3- Kentin artan ekonomik koşulları nedeniyle öğrencilere hitap edememesi </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000" b="0" i="0" u="none" strike="noStrike" dirty="0">
                          <a:solidFill>
                            <a:srgbClr val="000000"/>
                          </a:solidFill>
                          <a:effectLst/>
                          <a:latin typeface="Calibri" panose="020F0502020204030204" pitchFamily="34" charset="0"/>
                        </a:rPr>
                        <a:t> G4- Kurum imajı tanıtım potansiyeli ( yapılan söyleşi, konferans, workshop ve sergilerin web sayfası ve sosyal medya hesaplarında paylaşılması)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Z4-Uluslararası yarışmalar, konferanslar, projeler ve bilimsel etkinliklere ev sahipliği yapılamaması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F4-Ulusal, uluslararası ilişkilerin güçlendirilme olanağı ( ERASMUS  programı)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000" b="0" i="0" u="none" strike="noStrike" dirty="0">
                          <a:solidFill>
                            <a:srgbClr val="000000"/>
                          </a:solidFill>
                          <a:effectLst/>
                          <a:latin typeface="Calibri" panose="020F0502020204030204" pitchFamily="34" charset="0"/>
                        </a:rPr>
                        <a:t> G5- Bölüm içi Komisyonların varlığı ve etkin çalışması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Z5- </a:t>
                      </a:r>
                      <a:r>
                        <a:rPr lang="tr-TR" sz="1000" b="0" i="0" u="none" strike="noStrike" dirty="0" err="1">
                          <a:solidFill>
                            <a:srgbClr val="000000"/>
                          </a:solidFill>
                          <a:effectLst/>
                          <a:latin typeface="Calibri" panose="020F0502020204030204" pitchFamily="34" charset="0"/>
                        </a:rPr>
                        <a:t>Erasmus</a:t>
                      </a:r>
                      <a:r>
                        <a:rPr lang="tr-TR" sz="1000" b="0" i="0" u="none" strike="noStrike" dirty="0">
                          <a:solidFill>
                            <a:srgbClr val="000000"/>
                          </a:solidFill>
                          <a:effectLst/>
                          <a:latin typeface="Calibri" panose="020F0502020204030204" pitchFamily="34" charset="0"/>
                        </a:rPr>
                        <a:t> Anlaşmalı üniversite sayısının yetersiz olması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F5-Uzaktan eğitim sürecinde farklı ülke ve şehirlerden uzman akademisyenlerle çalışabilme fırsatı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000" b="0" i="0" u="none" strike="noStrike" dirty="0">
                          <a:solidFill>
                            <a:srgbClr val="000000"/>
                          </a:solidFill>
                          <a:effectLst/>
                          <a:latin typeface="Calibri" panose="020F0502020204030204" pitchFamily="34" charset="0"/>
                        </a:rPr>
                        <a:t> G6- Tasarım ile ilgili seminerler/etkinlikler/geziler ve atölyeler düzenlemesi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Z6- Fakülte Bina ortam </a:t>
                      </a:r>
                      <a:r>
                        <a:rPr lang="tr-TR" sz="1000" b="0" i="0" u="none" strike="noStrike" dirty="0" smtClean="0">
                          <a:solidFill>
                            <a:srgbClr val="000000"/>
                          </a:solidFill>
                          <a:effectLst/>
                          <a:latin typeface="Calibri" panose="020F0502020204030204" pitchFamily="34" charset="0"/>
                        </a:rPr>
                        <a:t>şartların </a:t>
                      </a:r>
                      <a:r>
                        <a:rPr lang="tr-TR" sz="1000" b="0" i="0" u="none" strike="noStrike" dirty="0">
                          <a:solidFill>
                            <a:srgbClr val="000000"/>
                          </a:solidFill>
                          <a:effectLst/>
                          <a:latin typeface="Calibri" panose="020F0502020204030204" pitchFamily="34" charset="0"/>
                        </a:rPr>
                        <a:t>mevcut altyapı ve çevre koşullarının yeterli olmaması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F6-İç Mimarlık hizmeti veren akademisyenler sayesinde serbest piyasa sürecine katılabilme potansiyeli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000" b="0" i="0" u="none" strike="noStrike" dirty="0">
                          <a:solidFill>
                            <a:srgbClr val="000000"/>
                          </a:solidFill>
                          <a:effectLst/>
                          <a:latin typeface="Calibri" panose="020F0502020204030204" pitchFamily="34" charset="0"/>
                        </a:rPr>
                        <a:t> G7- Bölümün yeniden yapılandırılma potansiyeli ile lisans müfredatının evrensel değerlere göre güncellenmesi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F7: Korona </a:t>
                      </a:r>
                      <a:r>
                        <a:rPr lang="tr-TR" sz="1000" b="0" i="0" u="none" strike="noStrike" dirty="0" smtClean="0">
                          <a:solidFill>
                            <a:srgbClr val="000000"/>
                          </a:solidFill>
                          <a:effectLst/>
                          <a:latin typeface="Calibri" panose="020F0502020204030204" pitchFamily="34" charset="0"/>
                        </a:rPr>
                        <a:t>virüs </a:t>
                      </a:r>
                      <a:r>
                        <a:rPr lang="tr-TR" sz="1000" b="0" i="0" u="none" strike="noStrike" dirty="0" err="1">
                          <a:solidFill>
                            <a:srgbClr val="000000"/>
                          </a:solidFill>
                          <a:effectLst/>
                          <a:latin typeface="Calibri" panose="020F0502020204030204" pitchFamily="34" charset="0"/>
                        </a:rPr>
                        <a:t>pandemisinin</a:t>
                      </a:r>
                      <a:r>
                        <a:rPr lang="tr-TR" sz="1000" b="0" i="0" u="none" strike="noStrike" dirty="0">
                          <a:solidFill>
                            <a:srgbClr val="000000"/>
                          </a:solidFill>
                          <a:effectLst/>
                          <a:latin typeface="Calibri" panose="020F0502020204030204" pitchFamily="34" charset="0"/>
                        </a:rPr>
                        <a:t> uzaktan eğitim yöntemlerinin deneyimlenmesine ve geliştirilmesine yol açması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000" b="0" i="0" u="none" strike="noStrike" dirty="0">
                          <a:solidFill>
                            <a:srgbClr val="000000"/>
                          </a:solidFill>
                          <a:effectLst/>
                          <a:latin typeface="Calibri" panose="020F0502020204030204" pitchFamily="34" charset="0"/>
                        </a:rPr>
                        <a:t> G8-Eğitim programının profesyonel pratiklere uygun olması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F8- Meslek odalarıyla olan ilişkileri geliştirilmesiyle mezun öğrencilerin istihdam oranlarının arttırılması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000" b="0" i="0" u="none" strike="noStrike" dirty="0">
                          <a:solidFill>
                            <a:srgbClr val="000000"/>
                          </a:solidFill>
                          <a:effectLst/>
                          <a:latin typeface="Calibri" panose="020F0502020204030204" pitchFamily="34" charset="0"/>
                        </a:rPr>
                        <a:t>G9-Uzaktan eğitim için </a:t>
                      </a:r>
                      <a:r>
                        <a:rPr lang="tr-TR" sz="1000" b="0" i="0" u="none" strike="noStrike" dirty="0" smtClean="0">
                          <a:solidFill>
                            <a:srgbClr val="000000"/>
                          </a:solidFill>
                          <a:effectLst/>
                          <a:latin typeface="Calibri" panose="020F0502020204030204" pitchFamily="34" charset="0"/>
                        </a:rPr>
                        <a:t>güçlü </a:t>
                      </a:r>
                      <a:r>
                        <a:rPr lang="tr-TR" sz="1000" b="0" i="0" u="none" strike="noStrike" dirty="0">
                          <a:solidFill>
                            <a:srgbClr val="000000"/>
                          </a:solidFill>
                          <a:effectLst/>
                          <a:latin typeface="Calibri" panose="020F0502020204030204" pitchFamily="34" charset="0"/>
                        </a:rPr>
                        <a:t>bir altyapı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F9-Antalya'daki mimarlık ve yapı sektörü ile ilişki kurabilme potansiyeli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000" b="0" i="0" u="none" strike="noStrike" dirty="0">
                          <a:solidFill>
                            <a:srgbClr val="000000"/>
                          </a:solidFill>
                          <a:effectLst/>
                          <a:latin typeface="Calibri" panose="020F0502020204030204" pitchFamily="34" charset="0"/>
                        </a:rPr>
                        <a:t>G10-Öğrencileri Meslek odası ve alanla alakalı önemli firma, ofis ve üreticilerle yakın ilişkide </a:t>
                      </a:r>
                      <a:r>
                        <a:rPr lang="tr-TR" sz="1000" b="0" i="0" u="none" strike="noStrike" dirty="0" smtClean="0">
                          <a:solidFill>
                            <a:srgbClr val="000000"/>
                          </a:solidFill>
                          <a:effectLst/>
                          <a:latin typeface="Calibri" panose="020F0502020204030204" pitchFamily="34" charset="0"/>
                        </a:rPr>
                        <a:t>olmaları </a:t>
                      </a: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F-10 Antalya Bilim kolejlerinin açılması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a:extLst>
              <a:ext uri="{FF2B5EF4-FFF2-40B4-BE49-F238E27FC236}">
                <a16:creationId xmlns:a16="http://schemas.microsoft.com/office/drawing/2014/main" id="{D9A033AD-7D3C-40C1-57FA-42357369DF55}"/>
              </a:ext>
            </a:extLst>
          </p:cNvPr>
          <p:cNvGraphicFramePr>
            <a:graphicFrameLocks noGrp="1"/>
          </p:cNvGraphicFramePr>
          <p:nvPr>
            <p:extLst>
              <p:ext uri="{D42A27DB-BD31-4B8C-83A1-F6EECF244321}">
                <p14:modId xmlns:p14="http://schemas.microsoft.com/office/powerpoint/2010/main" val="1906614240"/>
              </p:ext>
            </p:extLst>
          </p:nvPr>
        </p:nvGraphicFramePr>
        <p:xfrm>
          <a:off x="151245" y="1348290"/>
          <a:ext cx="8866909" cy="5263650"/>
        </p:xfrm>
        <a:graphic>
          <a:graphicData uri="http://schemas.openxmlformats.org/drawingml/2006/table">
            <a:tbl>
              <a:tblPr/>
              <a:tblGrid>
                <a:gridCol w="2439116">
                  <a:extLst>
                    <a:ext uri="{9D8B030D-6E8A-4147-A177-3AD203B41FA5}">
                      <a16:colId xmlns:a16="http://schemas.microsoft.com/office/drawing/2014/main" val="3918363564"/>
                    </a:ext>
                  </a:extLst>
                </a:gridCol>
                <a:gridCol w="3401775">
                  <a:extLst>
                    <a:ext uri="{9D8B030D-6E8A-4147-A177-3AD203B41FA5}">
                      <a16:colId xmlns:a16="http://schemas.microsoft.com/office/drawing/2014/main" val="1683979601"/>
                    </a:ext>
                  </a:extLst>
                </a:gridCol>
                <a:gridCol w="3026018">
                  <a:extLst>
                    <a:ext uri="{9D8B030D-6E8A-4147-A177-3AD203B41FA5}">
                      <a16:colId xmlns:a16="http://schemas.microsoft.com/office/drawing/2014/main" val="2592459544"/>
                    </a:ext>
                  </a:extLst>
                </a:gridCol>
              </a:tblGrid>
              <a:tr h="160646">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37715">
                <a:tc>
                  <a:txBody>
                    <a:bodyPr/>
                    <a:lstStyle/>
                    <a:p>
                      <a:pPr algn="ctr" fontAlgn="ctr"/>
                      <a:r>
                        <a:rPr lang="tr-TR" sz="900" b="0" i="0" u="none" strike="noStrike" dirty="0">
                          <a:solidFill>
                            <a:srgbClr val="000000"/>
                          </a:solidFill>
                          <a:effectLst/>
                          <a:latin typeface="Arial" panose="020B0604020202020204" pitchFamily="34" charset="0"/>
                        </a:rPr>
                        <a:t>Bölüm içi</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akademisyenler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Eğitim ve araştırma</a:t>
                      </a:r>
                      <a:br>
                        <a:rPr lang="tr-TR" sz="900" b="0" i="0" u="none" strike="noStrike">
                          <a:solidFill>
                            <a:srgbClr val="000000"/>
                          </a:solidFill>
                          <a:effectLst/>
                          <a:latin typeface="Arial" panose="020B0604020202020204" pitchFamily="34" charset="0"/>
                        </a:rPr>
                      </a:br>
                      <a:r>
                        <a:rPr lang="tr-TR" sz="900" b="0" i="0" u="none" strike="noStrike">
                          <a:solidFill>
                            <a:srgbClr val="000000"/>
                          </a:solidFill>
                          <a:effectLst/>
                          <a:latin typeface="Arial" panose="020B0604020202020204" pitchFamily="34" charset="0"/>
                        </a:rPr>
                        <a:t>faaliyetler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Teşvik, takdir ve motivasyon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18857">
                <a:tc>
                  <a:txBody>
                    <a:bodyPr/>
                    <a:lstStyle/>
                    <a:p>
                      <a:pPr algn="ctr" fontAlgn="ctr"/>
                      <a:r>
                        <a:rPr lang="tr-TR" sz="900" b="0" i="0" u="none" strike="noStrike">
                          <a:solidFill>
                            <a:srgbClr val="000000"/>
                          </a:solidFill>
                          <a:effectLst/>
                          <a:latin typeface="Arial" panose="020B0604020202020204" pitchFamily="34" charset="0"/>
                        </a:rPr>
                        <a:t>Mimarlık Bölümü</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Aynı fakültede hizmet verme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Akademik ve idari çalışmalarda ortaklık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730929"/>
                  </a:ext>
                </a:extLst>
              </a:tr>
              <a:tr h="118857">
                <a:tc>
                  <a:txBody>
                    <a:bodyPr/>
                    <a:lstStyle/>
                    <a:p>
                      <a:pPr algn="ctr" fontAlgn="ctr"/>
                      <a:r>
                        <a:rPr lang="tr-TR" sz="900" b="0" i="0" u="none" strike="noStrike">
                          <a:solidFill>
                            <a:srgbClr val="000000"/>
                          </a:solidFill>
                          <a:effectLst/>
                          <a:latin typeface="Arial" panose="020B0604020202020204" pitchFamily="34" charset="0"/>
                        </a:rPr>
                        <a:t>Diğer Fakülteler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Aynı kurumda hizmet verme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Akademik çalışmalarda işbirliği, bilgi paylaşımı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3325477"/>
                  </a:ext>
                </a:extLst>
              </a:tr>
              <a:tr h="237715">
                <a:tc>
                  <a:txBody>
                    <a:bodyPr/>
                    <a:lstStyle/>
                    <a:p>
                      <a:pPr algn="ctr" fontAlgn="ctr"/>
                      <a:r>
                        <a:rPr lang="tr-TR" sz="900" b="0" i="0" u="none" strike="noStrike">
                          <a:solidFill>
                            <a:srgbClr val="000000"/>
                          </a:solidFill>
                          <a:effectLst/>
                          <a:latin typeface="Arial" panose="020B0604020202020204" pitchFamily="34" charset="0"/>
                        </a:rPr>
                        <a:t>Kurum dışı</a:t>
                      </a:r>
                      <a:br>
                        <a:rPr lang="tr-TR" sz="900" b="0" i="0" u="none" strike="noStrike">
                          <a:solidFill>
                            <a:srgbClr val="000000"/>
                          </a:solidFill>
                          <a:effectLst/>
                          <a:latin typeface="Arial" panose="020B0604020202020204" pitchFamily="34" charset="0"/>
                        </a:rPr>
                      </a:br>
                      <a:r>
                        <a:rPr lang="tr-TR" sz="900" b="0" i="0" u="none" strike="noStrike">
                          <a:solidFill>
                            <a:srgbClr val="000000"/>
                          </a:solidFill>
                          <a:effectLst/>
                          <a:latin typeface="Arial" panose="020B0604020202020204" pitchFamily="34" charset="0"/>
                        </a:rPr>
                        <a:t>akademisyenler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Eğitim-öğretim faaliyetleri, atölyeler, jüriler, bilimsel toplantılar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Teşvik, takdir ve motivasyon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6046269"/>
                  </a:ext>
                </a:extLst>
              </a:tr>
              <a:tr h="213527">
                <a:tc>
                  <a:txBody>
                    <a:bodyPr/>
                    <a:lstStyle/>
                    <a:p>
                      <a:pPr algn="ctr" fontAlgn="ctr"/>
                      <a:r>
                        <a:rPr lang="tr-TR" sz="900" b="0" i="0" u="none" strike="noStrike" dirty="0">
                          <a:solidFill>
                            <a:srgbClr val="000000"/>
                          </a:solidFill>
                          <a:effectLst/>
                          <a:latin typeface="Arial" panose="020B0604020202020204" pitchFamily="34" charset="0"/>
                        </a:rPr>
                        <a:t>Diğer İdari personel</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İç ve dış ilişkilerin</a:t>
                      </a:r>
                      <a:r>
                        <a:rPr lang="tr-TR" sz="900" b="0" i="0" u="none" strike="noStrike" baseline="0" dirty="0">
                          <a:solidFill>
                            <a:srgbClr val="000000"/>
                          </a:solidFill>
                          <a:effectLst/>
                          <a:latin typeface="Arial" panose="020B0604020202020204" pitchFamily="34" charset="0"/>
                        </a:rPr>
                        <a:t> </a:t>
                      </a:r>
                      <a:r>
                        <a:rPr lang="tr-TR" sz="900" b="0" i="0" u="none" strike="noStrike" dirty="0">
                          <a:solidFill>
                            <a:srgbClr val="000000"/>
                          </a:solidFill>
                          <a:effectLst/>
                          <a:latin typeface="Arial" panose="020B0604020202020204" pitchFamily="34" charset="0"/>
                        </a:rPr>
                        <a:t>yürütülmesi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Eğitim ve araştırma</a:t>
                      </a:r>
                      <a:r>
                        <a:rPr lang="tr-TR" sz="900" b="0" i="0" u="none" strike="noStrike" baseline="0" dirty="0">
                          <a:solidFill>
                            <a:srgbClr val="000000"/>
                          </a:solidFill>
                          <a:effectLst/>
                          <a:latin typeface="Arial" panose="020B0604020202020204" pitchFamily="34" charset="0"/>
                        </a:rPr>
                        <a:t> </a:t>
                      </a:r>
                      <a:r>
                        <a:rPr lang="tr-TR" sz="900" b="0" i="0" u="none" strike="noStrike" dirty="0">
                          <a:solidFill>
                            <a:srgbClr val="000000"/>
                          </a:solidFill>
                          <a:effectLst/>
                          <a:latin typeface="Arial" panose="020B0604020202020204" pitchFamily="34" charset="0"/>
                        </a:rPr>
                        <a:t>faaliyetlerinin nitelikli</a:t>
                      </a:r>
                      <a:r>
                        <a:rPr lang="tr-TR" sz="900" b="0" i="0" u="none" strike="noStrike" baseline="0" dirty="0">
                          <a:solidFill>
                            <a:srgbClr val="000000"/>
                          </a:solidFill>
                          <a:effectLst/>
                          <a:latin typeface="Arial" panose="020B0604020202020204" pitchFamily="34" charset="0"/>
                        </a:rPr>
                        <a:t> </a:t>
                      </a:r>
                      <a:r>
                        <a:rPr lang="tr-TR" sz="900" b="0" i="0" u="none" strike="noStrike" dirty="0">
                          <a:solidFill>
                            <a:srgbClr val="000000"/>
                          </a:solidFill>
                          <a:effectLst/>
                          <a:latin typeface="Arial" panose="020B0604020202020204" pitchFamily="34" charset="0"/>
                        </a:rPr>
                        <a:t>yürütülmesi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0456849"/>
                  </a:ext>
                </a:extLst>
              </a:tr>
              <a:tr h="118857">
                <a:tc>
                  <a:txBody>
                    <a:bodyPr/>
                    <a:lstStyle/>
                    <a:p>
                      <a:pPr algn="ctr" fontAlgn="ctr"/>
                      <a:r>
                        <a:rPr lang="tr-TR" sz="900" b="0" i="0" u="none" strike="noStrike">
                          <a:solidFill>
                            <a:srgbClr val="000000"/>
                          </a:solidFill>
                          <a:effectLst/>
                          <a:latin typeface="Arial" panose="020B0604020202020204" pitchFamily="34" charset="0"/>
                        </a:rPr>
                        <a:t>Genel Sekreterlik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kurum yönetme  sorumluluğu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Mevzuata uyum, akademik başarı-öğrenci memnuniyeti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496601"/>
                  </a:ext>
                </a:extLst>
              </a:tr>
              <a:tr h="118857">
                <a:tc>
                  <a:txBody>
                    <a:bodyPr/>
                    <a:lstStyle/>
                    <a:p>
                      <a:pPr algn="ctr" fontAlgn="ctr"/>
                      <a:r>
                        <a:rPr lang="tr-TR" sz="900" b="0" i="0" u="none" strike="noStrike">
                          <a:solidFill>
                            <a:srgbClr val="000000"/>
                          </a:solidFill>
                          <a:effectLst/>
                          <a:latin typeface="Arial" panose="020B0604020202020204" pitchFamily="34" charset="0"/>
                        </a:rPr>
                        <a:t>Dekanlık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Fakülteyi yönetme sorumluluğu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Mevzuata uyum, akademik başarı-öğrenci memnuniyeti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7035971"/>
                  </a:ext>
                </a:extLst>
              </a:tr>
              <a:tr h="118857">
                <a:tc>
                  <a:txBody>
                    <a:bodyPr/>
                    <a:lstStyle/>
                    <a:p>
                      <a:pPr algn="ctr" fontAlgn="ctr"/>
                      <a:r>
                        <a:rPr lang="tr-TR" sz="900" b="0" i="0" u="none" strike="noStrike">
                          <a:solidFill>
                            <a:srgbClr val="000000"/>
                          </a:solidFill>
                          <a:effectLst/>
                          <a:latin typeface="Arial" panose="020B0604020202020204" pitchFamily="34" charset="0"/>
                        </a:rPr>
                        <a:t>Rektörlük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Kurumu yönetme sorumluluğu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Mevzuata uyum, akademik başarı-öğrenci memnuniyeti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1152221"/>
                  </a:ext>
                </a:extLst>
              </a:tr>
              <a:tr h="118857">
                <a:tc>
                  <a:txBody>
                    <a:bodyPr/>
                    <a:lstStyle/>
                    <a:p>
                      <a:pPr algn="ctr" fontAlgn="ctr"/>
                      <a:r>
                        <a:rPr lang="tr-TR" sz="900" b="0" i="0" u="none" strike="noStrike">
                          <a:solidFill>
                            <a:srgbClr val="000000"/>
                          </a:solidFill>
                          <a:effectLst/>
                          <a:latin typeface="Arial" panose="020B0604020202020204" pitchFamily="34" charset="0"/>
                        </a:rPr>
                        <a:t>YÖK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Kanunen bağlılık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Mevzuata uygunluk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451299"/>
                  </a:ext>
                </a:extLst>
              </a:tr>
              <a:tr h="118857">
                <a:tc>
                  <a:txBody>
                    <a:bodyPr/>
                    <a:lstStyle/>
                    <a:p>
                      <a:pPr algn="ctr" fontAlgn="ctr"/>
                      <a:r>
                        <a:rPr lang="tr-TR" sz="900" b="0" i="0" u="none" strike="noStrike">
                          <a:solidFill>
                            <a:srgbClr val="000000"/>
                          </a:solidFill>
                          <a:effectLst/>
                          <a:latin typeface="Arial" panose="020B0604020202020204" pitchFamily="34" charset="0"/>
                        </a:rPr>
                        <a:t>Yerel Yönetimler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İşbirliği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Proje ve destekler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9235267"/>
                  </a:ext>
                </a:extLst>
              </a:tr>
              <a:tr h="118857">
                <a:tc>
                  <a:txBody>
                    <a:bodyPr/>
                    <a:lstStyle/>
                    <a:p>
                      <a:pPr algn="ctr" fontAlgn="ctr"/>
                      <a:r>
                        <a:rPr lang="tr-TR" sz="900" b="0" i="0" u="none" strike="noStrike">
                          <a:solidFill>
                            <a:srgbClr val="000000"/>
                          </a:solidFill>
                          <a:effectLst/>
                          <a:latin typeface="Arial" panose="020B0604020202020204" pitchFamily="34" charset="0"/>
                        </a:rPr>
                        <a:t>Öğrenci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Üretilen bilginin aktarılması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Kaliteli eğitim-öğretim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168189"/>
                  </a:ext>
                </a:extLst>
              </a:tr>
              <a:tr h="224700">
                <a:tc>
                  <a:txBody>
                    <a:bodyPr/>
                    <a:lstStyle/>
                    <a:p>
                      <a:pPr algn="ctr" fontAlgn="ctr"/>
                      <a:r>
                        <a:rPr lang="tr-TR" sz="900" b="0" i="0" u="none" strike="noStrike">
                          <a:solidFill>
                            <a:srgbClr val="000000"/>
                          </a:solidFill>
                          <a:effectLst/>
                          <a:latin typeface="Arial" panose="020B0604020202020204" pitchFamily="34" charset="0"/>
                        </a:rPr>
                        <a:t>Tübitak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pt-BR" sz="900" b="0" i="0" u="none" strike="noStrike" dirty="0">
                          <a:solidFill>
                            <a:srgbClr val="000000"/>
                          </a:solidFill>
                          <a:effectLst/>
                          <a:latin typeface="Arial" panose="020B0604020202020204" pitchFamily="34" charset="0"/>
                        </a:rPr>
                        <a:t>Bilimsel araştırma ve proje</a:t>
                      </a:r>
                      <a:r>
                        <a:rPr lang="tr-TR" sz="900" b="0" i="0" u="none" strike="noStrike" dirty="0">
                          <a:solidFill>
                            <a:srgbClr val="000000"/>
                          </a:solidFill>
                          <a:effectLst/>
                          <a:latin typeface="Arial" panose="020B0604020202020204" pitchFamily="34" charset="0"/>
                        </a:rPr>
                        <a:t> </a:t>
                      </a:r>
                      <a:r>
                        <a:rPr lang="pt-BR" sz="900" b="0" i="0" u="none" strike="noStrike" dirty="0">
                          <a:solidFill>
                            <a:srgbClr val="000000"/>
                          </a:solidFill>
                          <a:effectLst/>
                          <a:latin typeface="Arial" panose="020B0604020202020204" pitchFamily="34" charset="0"/>
                        </a:rPr>
                        <a:t>desteği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Araştırma faaliyetlerinin nitelikli</a:t>
                      </a:r>
                      <a:br>
                        <a:rPr lang="tr-TR" sz="900" b="0" i="0" u="none" strike="noStrike">
                          <a:solidFill>
                            <a:srgbClr val="000000"/>
                          </a:solidFill>
                          <a:effectLst/>
                          <a:latin typeface="Arial" panose="020B0604020202020204" pitchFamily="34" charset="0"/>
                        </a:rPr>
                      </a:br>
                      <a:r>
                        <a:rPr lang="tr-TR" sz="900" b="0" i="0" u="none" strike="noStrike">
                          <a:solidFill>
                            <a:srgbClr val="000000"/>
                          </a:solidFill>
                          <a:effectLst/>
                          <a:latin typeface="Arial" panose="020B0604020202020204" pitchFamily="34" charset="0"/>
                        </a:rPr>
                        <a:t>ve mevzuata uygun yürütülmesi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8055526"/>
                  </a:ext>
                </a:extLst>
              </a:tr>
              <a:tr h="236130">
                <a:tc>
                  <a:txBody>
                    <a:bodyPr/>
                    <a:lstStyle/>
                    <a:p>
                      <a:pPr algn="ctr" fontAlgn="ctr"/>
                      <a:r>
                        <a:rPr lang="tr-TR" sz="900" b="0" i="0" u="none" strike="noStrike">
                          <a:solidFill>
                            <a:srgbClr val="000000"/>
                          </a:solidFill>
                          <a:effectLst/>
                          <a:latin typeface="Arial" panose="020B0604020202020204" pitchFamily="34" charset="0"/>
                        </a:rPr>
                        <a:t>Sanayi ve Ticaret</a:t>
                      </a:r>
                      <a:br>
                        <a:rPr lang="tr-TR" sz="900" b="0" i="0" u="none" strike="noStrike">
                          <a:solidFill>
                            <a:srgbClr val="000000"/>
                          </a:solidFill>
                          <a:effectLst/>
                          <a:latin typeface="Arial" panose="020B0604020202020204" pitchFamily="34" charset="0"/>
                        </a:rPr>
                      </a:br>
                      <a:r>
                        <a:rPr lang="tr-TR" sz="900" b="0" i="0" u="none" strike="noStrike">
                          <a:solidFill>
                            <a:srgbClr val="000000"/>
                          </a:solidFill>
                          <a:effectLst/>
                          <a:latin typeface="Arial" panose="020B0604020202020204" pitchFamily="34" charset="0"/>
                        </a:rPr>
                        <a:t>Odaları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Tanıtım ve finansal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İşbirlikçi çalışma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6470116"/>
                  </a:ext>
                </a:extLst>
              </a:tr>
              <a:tr h="237715">
                <a:tc>
                  <a:txBody>
                    <a:bodyPr/>
                    <a:lstStyle/>
                    <a:p>
                      <a:pPr algn="ctr" fontAlgn="ctr"/>
                      <a:r>
                        <a:rPr lang="tr-TR" sz="900" b="0" i="0" u="none" strike="noStrike">
                          <a:solidFill>
                            <a:srgbClr val="000000"/>
                          </a:solidFill>
                          <a:effectLst/>
                          <a:latin typeface="Arial" panose="020B0604020202020204" pitchFamily="34" charset="0"/>
                        </a:rPr>
                        <a:t>TTO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Tasarım tescili, proje ve danışmanlık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Teknoloji transfer alanında</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işbirlikçi çalışma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5570529"/>
                  </a:ext>
                </a:extLst>
              </a:tr>
              <a:tr h="237715">
                <a:tc>
                  <a:txBody>
                    <a:bodyPr/>
                    <a:lstStyle/>
                    <a:p>
                      <a:pPr algn="ctr" fontAlgn="ctr"/>
                      <a:r>
                        <a:rPr lang="tr-TR" sz="900" b="0" i="0" u="none" strike="noStrike" dirty="0">
                          <a:solidFill>
                            <a:srgbClr val="000000"/>
                          </a:solidFill>
                          <a:effectLst/>
                          <a:latin typeface="Arial" panose="020B0604020202020204" pitchFamily="34" charset="0"/>
                        </a:rPr>
                        <a:t>Medya</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Tanıtım ve iletişim hizmetleri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Bölüme ait güncel faaliyetlerin</a:t>
                      </a:r>
                      <a:br>
                        <a:rPr lang="tr-TR" sz="900" b="0" i="0" u="none" strike="noStrike" dirty="0">
                          <a:solidFill>
                            <a:srgbClr val="000000"/>
                          </a:solidFill>
                          <a:effectLst/>
                          <a:latin typeface="Arial" panose="020B0604020202020204" pitchFamily="34" charset="0"/>
                        </a:rPr>
                      </a:br>
                      <a:r>
                        <a:rPr lang="tr-TR" sz="900" b="0" i="0" u="none" strike="noStrike" dirty="0">
                          <a:solidFill>
                            <a:srgbClr val="000000"/>
                          </a:solidFill>
                          <a:effectLst/>
                          <a:latin typeface="Arial" panose="020B0604020202020204" pitchFamily="34" charset="0"/>
                        </a:rPr>
                        <a:t>duyurulması konusunda iletişim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9101126"/>
                  </a:ext>
                </a:extLst>
              </a:tr>
              <a:tr h="237715">
                <a:tc>
                  <a:txBody>
                    <a:bodyPr/>
                    <a:lstStyle/>
                    <a:p>
                      <a:pPr algn="ctr" fontAlgn="ctr"/>
                      <a:r>
                        <a:rPr lang="tr-TR" sz="900" b="0" i="0" u="none" strike="noStrike" dirty="0">
                          <a:solidFill>
                            <a:srgbClr val="000000"/>
                          </a:solidFill>
                          <a:effectLst/>
                          <a:latin typeface="Arial" panose="020B0604020202020204" pitchFamily="34" charset="0"/>
                        </a:rPr>
                        <a:t>İç Mimarlar Odası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Tanıtım, bilgi paylaşımı, diğer meslektaşlarla etkileşim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Mesleki faaliyetlerde ortak çalışma olanaklarının yaratılması, işbirliği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8551188"/>
                  </a:ext>
                </a:extLst>
              </a:tr>
              <a:tr h="134305">
                <a:tc>
                  <a:txBody>
                    <a:bodyPr/>
                    <a:lstStyle/>
                    <a:p>
                      <a:pPr algn="ctr" fontAlgn="ctr"/>
                      <a:r>
                        <a:rPr lang="tr-TR" sz="900" b="0" i="0" u="none" strike="noStrike">
                          <a:solidFill>
                            <a:srgbClr val="000000"/>
                          </a:solidFill>
                          <a:effectLst/>
                          <a:latin typeface="Arial" panose="020B0604020202020204" pitchFamily="34" charset="0"/>
                        </a:rPr>
                        <a:t>İç Mimarlık Ofisleri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Staj ve iş olanaklarının geliştirilmesi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Nitelikli mezun ve işbirlikçi çalışma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8376999"/>
                  </a:ext>
                </a:extLst>
              </a:tr>
              <a:tr h="178120">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Yapı malzemeleri üreticileri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Staj ve iş olanaklarının geliştirilmesi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Nitelikli mezun ve işbirlikçi çalışma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0931741"/>
                  </a:ext>
                </a:extLst>
              </a:tr>
              <a:tr h="123825">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Mimarlık Ofisler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Staj ve iş olanaklarının geliştirilmesi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Nitelikli mezun ve işbirlikçi çalışma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120015">
                <a:tc>
                  <a:txBody>
                    <a:bodyPr/>
                    <a:lstStyle/>
                    <a:p>
                      <a:pPr algn="ctr" fontAlgn="ctr"/>
                      <a:r>
                        <a:rPr lang="tr-TR" sz="900" b="0" i="0" u="none" strike="noStrike" kern="1200">
                          <a:solidFill>
                            <a:srgbClr val="000000"/>
                          </a:solidFill>
                          <a:effectLst/>
                          <a:latin typeface="Arial" panose="020B0604020202020204" pitchFamily="34" charset="0"/>
                          <a:ea typeface="+mn-ea"/>
                          <a:cs typeface="+mn-cs"/>
                        </a:rPr>
                        <a:t>İnşaat firmaları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Staj ve iş olanaklarının geliştirilmesi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Nitelikli mezun ve işbirlikçi çalışma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2980773"/>
                  </a:ext>
                </a:extLst>
              </a:tr>
              <a:tr h="118857">
                <a:tc>
                  <a:txBody>
                    <a:bodyPr/>
                    <a:lstStyle/>
                    <a:p>
                      <a:pPr algn="ctr" fontAlgn="ctr"/>
                      <a:r>
                        <a:rPr lang="tr-TR" sz="900" b="0" i="0" u="none" strike="noStrike" kern="1200">
                          <a:solidFill>
                            <a:srgbClr val="000000"/>
                          </a:solidFill>
                          <a:effectLst/>
                          <a:latin typeface="Arial" panose="020B0604020202020204" pitchFamily="34" charset="0"/>
                          <a:ea typeface="+mn-ea"/>
                          <a:cs typeface="+mn-cs"/>
                        </a:rPr>
                        <a:t>Liseler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a:solidFill>
                            <a:srgbClr val="000000"/>
                          </a:solidFill>
                          <a:effectLst/>
                          <a:latin typeface="Arial" panose="020B0604020202020204" pitchFamily="34" charset="0"/>
                          <a:ea typeface="+mn-ea"/>
                          <a:cs typeface="+mn-cs"/>
                        </a:rPr>
                        <a:t>Potansiyel öğrenci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Kaliteli eğitim-öğretim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7435047"/>
                  </a:ext>
                </a:extLst>
              </a:tr>
              <a:tr h="160340">
                <a:tc>
                  <a:txBody>
                    <a:bodyPr/>
                    <a:lstStyle/>
                    <a:p>
                      <a:pPr algn="ctr" fontAlgn="ctr"/>
                      <a:r>
                        <a:rPr lang="tr-TR" sz="900" b="0" i="0" u="none" strike="noStrike" kern="1200">
                          <a:solidFill>
                            <a:srgbClr val="000000"/>
                          </a:solidFill>
                          <a:effectLst/>
                          <a:latin typeface="Arial" panose="020B0604020202020204" pitchFamily="34" charset="0"/>
                          <a:ea typeface="+mn-ea"/>
                          <a:cs typeface="+mn-cs"/>
                        </a:rPr>
                        <a:t>Mezunlar</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Üniversite tanıtımı/program çıktısı/potansiyel mesleki destek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İş olanak sunması ve mezuniyet sonrası destek/ilgi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2964202"/>
                  </a:ext>
                </a:extLst>
              </a:tr>
              <a:tr h="237715">
                <a:tc>
                  <a:txBody>
                    <a:bodyPr/>
                    <a:lstStyle/>
                    <a:p>
                      <a:pPr algn="ctr" fontAlgn="ctr"/>
                      <a:r>
                        <a:rPr lang="tr-TR" sz="900" b="0" i="0" u="none" strike="noStrike" kern="1200">
                          <a:solidFill>
                            <a:srgbClr val="000000"/>
                          </a:solidFill>
                          <a:effectLst/>
                          <a:latin typeface="Arial" panose="020B0604020202020204" pitchFamily="34" charset="0"/>
                          <a:ea typeface="+mn-ea"/>
                          <a:cs typeface="+mn-cs"/>
                        </a:rPr>
                        <a:t>Yükseköğretim Kalite Kurulu</a:t>
                      </a:r>
                      <a:br>
                        <a:rPr lang="tr-TR" sz="900" b="0" i="0" u="none" strike="noStrike" kern="1200">
                          <a:solidFill>
                            <a:srgbClr val="000000"/>
                          </a:solidFill>
                          <a:effectLst/>
                          <a:latin typeface="Arial" panose="020B0604020202020204" pitchFamily="34" charset="0"/>
                          <a:ea typeface="+mn-ea"/>
                          <a:cs typeface="+mn-cs"/>
                        </a:rPr>
                      </a:br>
                      <a:r>
                        <a:rPr lang="tr-TR" sz="900" b="0" i="0" u="none" strike="noStrike" kern="1200">
                          <a:solidFill>
                            <a:srgbClr val="000000"/>
                          </a:solidFill>
                          <a:effectLst/>
                          <a:latin typeface="Arial" panose="020B0604020202020204" pitchFamily="34" charset="0"/>
                          <a:ea typeface="+mn-ea"/>
                          <a:cs typeface="+mn-cs"/>
                        </a:rPr>
                        <a:t>(YÖKAK)</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a:solidFill>
                            <a:srgbClr val="000000"/>
                          </a:solidFill>
                          <a:effectLst/>
                          <a:latin typeface="Arial" panose="020B0604020202020204" pitchFamily="34" charset="0"/>
                          <a:ea typeface="+mn-ea"/>
                          <a:cs typeface="+mn-cs"/>
                        </a:rPr>
                        <a:t>ABÜ İç Kalite Güvence Sisteminin oluşturulması ve ABÜ iç kalite güvencesinin artırılması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00000"/>
                          </a:solidFill>
                          <a:effectLst/>
                          <a:latin typeface="Arial" panose="020B0604020202020204" pitchFamily="34" charset="0"/>
                          <a:ea typeface="+mn-ea"/>
                          <a:cs typeface="+mn-cs"/>
                        </a:rPr>
                        <a:t>Düzenli olarak KİDR, Kurumsal Dış Değerlendirme ve Kurumsal Akreditasyon süreçlerinde işbirliği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7874339"/>
                  </a:ext>
                </a:extLst>
              </a:tr>
              <a:tr h="237715">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ISO 9001 Kalite - Denetim Kurumu</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ABÜ İç Kalite Güvence Sisteminin oluşturulması ve ABÜ iç kalite güvencesinin artırılması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Düzenli olarak  Kurumsal Dış Değerlendirme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5081440"/>
                  </a:ext>
                </a:extLst>
              </a:tr>
              <a:tr h="118857">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Öğrenci Velisi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Öğrenciler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Hizmet </a:t>
                      </a:r>
                      <a:r>
                        <a:rPr lang="tr-TR" sz="900" b="0" i="0" u="none" strike="noStrike" kern="1200" dirty="0" err="1">
                          <a:solidFill>
                            <a:srgbClr val="0F2303"/>
                          </a:solidFill>
                          <a:effectLst/>
                          <a:latin typeface="Arial" panose="020B0604020202020204" pitchFamily="34" charset="0"/>
                          <a:ea typeface="+mn-ea"/>
                          <a:cs typeface="+mn-cs"/>
                        </a:rPr>
                        <a:t>memnuniyeti,nitelikli</a:t>
                      </a:r>
                      <a:r>
                        <a:rPr lang="tr-TR" sz="900" b="0" i="0" u="none" strike="noStrike" kern="1200" dirty="0">
                          <a:solidFill>
                            <a:srgbClr val="0F2303"/>
                          </a:solidFill>
                          <a:effectLst/>
                          <a:latin typeface="Arial" panose="020B0604020202020204" pitchFamily="34" charset="0"/>
                          <a:ea typeface="+mn-ea"/>
                          <a:cs typeface="+mn-cs"/>
                        </a:rPr>
                        <a:t> eğitim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5955834"/>
                  </a:ext>
                </a:extLst>
              </a:tr>
              <a:tr h="118857">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Kısmi Zamanlı Çalışan Öğrenci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Hizmet Üretme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Ücret, verimli çalışma ortamı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0702613"/>
                  </a:ext>
                </a:extLst>
              </a:tr>
              <a:tr h="118857">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CUBO Boya</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Tanıtım, bilgi paylaşımı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kern="1200" dirty="0">
                          <a:solidFill>
                            <a:srgbClr val="0F2303"/>
                          </a:solidFill>
                          <a:effectLst/>
                          <a:latin typeface="Arial" panose="020B0604020202020204" pitchFamily="34" charset="0"/>
                          <a:ea typeface="+mn-ea"/>
                          <a:cs typeface="+mn-cs"/>
                        </a:rPr>
                        <a:t>Sürdürülebilir işbirliği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1777144"/>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011610929"/>
              </p:ext>
            </p:extLst>
          </p:nvPr>
        </p:nvGraphicFramePr>
        <p:xfrm>
          <a:off x="471161" y="1868084"/>
          <a:ext cx="7961640" cy="4342216"/>
        </p:xfrm>
        <a:graphic>
          <a:graphicData uri="http://schemas.openxmlformats.org/drawingml/2006/table">
            <a:tbl>
              <a:tblPr/>
              <a:tblGrid>
                <a:gridCol w="1154845">
                  <a:extLst>
                    <a:ext uri="{9D8B030D-6E8A-4147-A177-3AD203B41FA5}">
                      <a16:colId xmlns:a16="http://schemas.microsoft.com/office/drawing/2014/main" val="3918363564"/>
                    </a:ext>
                  </a:extLst>
                </a:gridCol>
                <a:gridCol w="1589611">
                  <a:extLst>
                    <a:ext uri="{9D8B030D-6E8A-4147-A177-3AD203B41FA5}">
                      <a16:colId xmlns:a16="http://schemas.microsoft.com/office/drawing/2014/main" val="1683979601"/>
                    </a:ext>
                  </a:extLst>
                </a:gridCol>
                <a:gridCol w="1046154">
                  <a:extLst>
                    <a:ext uri="{9D8B030D-6E8A-4147-A177-3AD203B41FA5}">
                      <a16:colId xmlns:a16="http://schemas.microsoft.com/office/drawing/2014/main" val="2592459544"/>
                    </a:ext>
                  </a:extLst>
                </a:gridCol>
                <a:gridCol w="815185">
                  <a:extLst>
                    <a:ext uri="{9D8B030D-6E8A-4147-A177-3AD203B41FA5}">
                      <a16:colId xmlns:a16="http://schemas.microsoft.com/office/drawing/2014/main" val="3383282758"/>
                    </a:ext>
                  </a:extLst>
                </a:gridCol>
                <a:gridCol w="3355845">
                  <a:extLst>
                    <a:ext uri="{9D8B030D-6E8A-4147-A177-3AD203B41FA5}">
                      <a16:colId xmlns:a16="http://schemas.microsoft.com/office/drawing/2014/main" val="494559924"/>
                    </a:ext>
                  </a:extLst>
                </a:gridCol>
              </a:tblGrid>
              <a:tr h="702856">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63092">
                <a:tc>
                  <a:txBody>
                    <a:bodyPr/>
                    <a:lstStyle/>
                    <a:p>
                      <a:pPr algn="ctr" fontAlgn="ctr"/>
                      <a:r>
                        <a:rPr lang="tr-TR" sz="1400" b="0" i="0" u="none" strike="noStrike" dirty="0">
                          <a:solidFill>
                            <a:srgbClr val="000000"/>
                          </a:solidFill>
                          <a:effectLst/>
                          <a:latin typeface="Calibri" panose="020F0502020204030204" pitchFamily="34" charset="0"/>
                        </a:rPr>
                        <a:t>Stüdyo</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8</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Proje gruplarının ayrılması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933742">
                <a:tc>
                  <a:txBody>
                    <a:bodyPr/>
                    <a:lstStyle/>
                    <a:p>
                      <a:pPr algn="ctr" fontAlgn="ctr"/>
                      <a:r>
                        <a:rPr lang="tr-TR" sz="1400" b="0" i="0" u="none" strike="noStrike" dirty="0">
                          <a:solidFill>
                            <a:srgbClr val="000000"/>
                          </a:solidFill>
                          <a:effectLst/>
                          <a:latin typeface="Calibri" panose="020F0502020204030204" pitchFamily="34" charset="0"/>
                        </a:rPr>
                        <a:t>Dizüstü Bilgisayar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7 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6</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Ders/sunum hazırlığı, araştırma ve yayın, öğrenci proje değerlendirilmesi, online eğitim ve toplantılar, yazılım eğitimleri, yönetim ve iletişim.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99233">
                <a:tc>
                  <a:txBody>
                    <a:bodyPr/>
                    <a:lstStyle/>
                    <a:p>
                      <a:pPr algn="ctr" fontAlgn="ctr"/>
                      <a:r>
                        <a:rPr lang="tr-TR" sz="1400" b="0" i="0" u="none" strike="noStrike" dirty="0">
                          <a:solidFill>
                            <a:srgbClr val="000000"/>
                          </a:solidFill>
                          <a:effectLst/>
                          <a:latin typeface="Calibri" panose="020F0502020204030204" pitchFamily="34" charset="0"/>
                        </a:rPr>
                        <a:t>Akreditasyon başvuruları için arşiv odası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Düzenli ve güvenli saklama, kolay erişim &amp; kolay denetim, kalite kontrol ve süreklilik, akreditasyon standartları gereklilikleri.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8472807"/>
                  </a:ext>
                </a:extLst>
              </a:tr>
              <a:tr h="1243293">
                <a:tc>
                  <a:txBody>
                    <a:bodyPr/>
                    <a:lstStyle/>
                    <a:p>
                      <a:pPr algn="ctr" fontAlgn="ctr"/>
                      <a:r>
                        <a:rPr lang="tr-TR" sz="1400" b="0" i="0" u="none" strike="noStrike" dirty="0">
                          <a:solidFill>
                            <a:srgbClr val="0F2303"/>
                          </a:solidFill>
                          <a:effectLst/>
                          <a:latin typeface="Calibri" panose="020F0502020204030204" pitchFamily="34" charset="0"/>
                        </a:rPr>
                        <a:t>Sanat Atölyesi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F2303"/>
                          </a:solidFill>
                          <a:effectLst/>
                          <a:latin typeface="Calibri" panose="020F0502020204030204" pitchFamily="34" charset="0"/>
                        </a:rPr>
                        <a:t>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Yaratıcı ifade ve deneysel çalışma, uygulamalı eğitim, malzeme ve teknik deneyim, etkileşim ve işbirliği, stüdyoların kullanılan materyaller doğrultusunda zarar görmemesi.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6294213"/>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915396113"/>
              </p:ext>
            </p:extLst>
          </p:nvPr>
        </p:nvGraphicFramePr>
        <p:xfrm>
          <a:off x="533400" y="1385081"/>
          <a:ext cx="7924799" cy="5011190"/>
        </p:xfrm>
        <a:graphic>
          <a:graphicData uri="http://schemas.openxmlformats.org/drawingml/2006/table">
            <a:tbl>
              <a:tblPr/>
              <a:tblGrid>
                <a:gridCol w="1507780">
                  <a:extLst>
                    <a:ext uri="{9D8B030D-6E8A-4147-A177-3AD203B41FA5}">
                      <a16:colId xmlns:a16="http://schemas.microsoft.com/office/drawing/2014/main" val="3918363564"/>
                    </a:ext>
                  </a:extLst>
                </a:gridCol>
                <a:gridCol w="1594846">
                  <a:extLst>
                    <a:ext uri="{9D8B030D-6E8A-4147-A177-3AD203B41FA5}">
                      <a16:colId xmlns:a16="http://schemas.microsoft.com/office/drawing/2014/main" val="1683979601"/>
                    </a:ext>
                  </a:extLst>
                </a:gridCol>
                <a:gridCol w="1607391">
                  <a:extLst>
                    <a:ext uri="{9D8B030D-6E8A-4147-A177-3AD203B41FA5}">
                      <a16:colId xmlns:a16="http://schemas.microsoft.com/office/drawing/2014/main" val="2592459544"/>
                    </a:ext>
                  </a:extLst>
                </a:gridCol>
                <a:gridCol w="1607391">
                  <a:extLst>
                    <a:ext uri="{9D8B030D-6E8A-4147-A177-3AD203B41FA5}">
                      <a16:colId xmlns:a16="http://schemas.microsoft.com/office/drawing/2014/main" val="3383282758"/>
                    </a:ext>
                  </a:extLst>
                </a:gridCol>
                <a:gridCol w="1607391">
                  <a:extLst>
                    <a:ext uri="{9D8B030D-6E8A-4147-A177-3AD203B41FA5}">
                      <a16:colId xmlns:a16="http://schemas.microsoft.com/office/drawing/2014/main" val="494559924"/>
                    </a:ext>
                  </a:extLst>
                </a:gridCol>
              </a:tblGrid>
              <a:tr h="610393">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389868">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err="1">
                          <a:solidFill>
                            <a:srgbClr val="000000"/>
                          </a:solidFill>
                          <a:effectLst/>
                          <a:latin typeface="Calibri" panose="020F0502020204030204" pitchFamily="34" charset="0"/>
                        </a:rPr>
                        <a:t>Adobe</a:t>
                      </a:r>
                      <a:r>
                        <a:rPr lang="tr-TR" sz="1400" b="0" i="0" u="none" strike="noStrike" dirty="0">
                          <a:solidFill>
                            <a:srgbClr val="000000"/>
                          </a:solidFill>
                          <a:effectLst/>
                          <a:latin typeface="Calibri" panose="020F0502020204030204" pitchFamily="34" charset="0"/>
                        </a:rPr>
                        <a:t> </a:t>
                      </a:r>
                      <a:r>
                        <a:rPr lang="tr-TR" sz="1400" b="0" i="0" u="none" strike="noStrike" dirty="0" err="1">
                          <a:solidFill>
                            <a:srgbClr val="000000"/>
                          </a:solidFill>
                          <a:effectLst/>
                          <a:latin typeface="Calibri" panose="020F0502020204030204" pitchFamily="34" charset="0"/>
                        </a:rPr>
                        <a:t>Photoshop</a:t>
                      </a:r>
                      <a:endParaRPr lang="tr-TR" sz="1400" b="0" i="0" u="none" strike="noStrike" dirty="0">
                        <a:solidFill>
                          <a:srgbClr val="000000"/>
                        </a:solidFill>
                        <a:effectLst/>
                        <a:latin typeface="Calibri" panose="020F0502020204030204" pitchFamily="34" charset="0"/>
                      </a:endParaRP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u="none" strike="noStrike" dirty="0">
                          <a:solidFill>
                            <a:srgbClr val="0F2303"/>
                          </a:solidFill>
                          <a:effectLst/>
                        </a:rPr>
                        <a:t>Proje Derslerinin Yürütülmesi, Yarışma ve Tasarım odaklı </a:t>
                      </a:r>
                      <a:r>
                        <a:rPr lang="tr-TR" sz="1400" u="none" strike="noStrike" dirty="0" err="1">
                          <a:solidFill>
                            <a:srgbClr val="0F2303"/>
                          </a:solidFill>
                          <a:effectLst/>
                        </a:rPr>
                        <a:t>çalıştay</a:t>
                      </a:r>
                      <a:r>
                        <a:rPr lang="tr-TR" sz="1400" u="none" strike="noStrike" dirty="0">
                          <a:solidFill>
                            <a:srgbClr val="0F2303"/>
                          </a:solidFill>
                          <a:effectLst/>
                        </a:rPr>
                        <a:t> workshop konferans vb. için gereksinimi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389868">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err="1">
                          <a:solidFill>
                            <a:srgbClr val="000000"/>
                          </a:solidFill>
                          <a:effectLst/>
                          <a:latin typeface="Calibri" panose="020F0502020204030204" pitchFamily="34" charset="0"/>
                        </a:rPr>
                        <a:t>Sketch-Up</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Proje Derslerinin Yürütülmesi, Yarışma ve Tasarım odaklı </a:t>
                      </a:r>
                      <a:r>
                        <a:rPr lang="tr-TR" sz="1400" b="0" i="0" u="none" strike="noStrike" dirty="0" err="1">
                          <a:solidFill>
                            <a:srgbClr val="000000"/>
                          </a:solidFill>
                          <a:effectLst/>
                          <a:latin typeface="Calibri" panose="020F0502020204030204" pitchFamily="34" charset="0"/>
                        </a:rPr>
                        <a:t>çalıştay</a:t>
                      </a:r>
                      <a:r>
                        <a:rPr lang="tr-TR" sz="1400" b="0" i="0" u="none" strike="noStrike" dirty="0">
                          <a:solidFill>
                            <a:srgbClr val="000000"/>
                          </a:solidFill>
                          <a:effectLst/>
                          <a:latin typeface="Calibri" panose="020F0502020204030204" pitchFamily="34" charset="0"/>
                        </a:rPr>
                        <a:t> workshop konferans vb. için gereksinimi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1621061">
                <a:tc>
                  <a:txBody>
                    <a:bodyPr/>
                    <a:lstStyle/>
                    <a:p>
                      <a:pPr algn="ctr" fontAlgn="ctr"/>
                      <a:r>
                        <a:rPr lang="tr-TR" sz="1400" b="0" i="0" u="none" strike="noStrike" dirty="0" err="1">
                          <a:solidFill>
                            <a:srgbClr val="000000"/>
                          </a:solidFill>
                          <a:effectLst/>
                          <a:latin typeface="Calibri" panose="020F0502020204030204" pitchFamily="34" charset="0"/>
                        </a:rPr>
                        <a:t>Adobe</a:t>
                      </a:r>
                      <a:r>
                        <a:rPr lang="tr-TR" sz="1400" b="0" i="0" u="none" strike="noStrike" dirty="0">
                          <a:solidFill>
                            <a:srgbClr val="000000"/>
                          </a:solidFill>
                          <a:effectLst/>
                          <a:latin typeface="Calibri" panose="020F0502020204030204" pitchFamily="34" charset="0"/>
                        </a:rPr>
                        <a:t> </a:t>
                      </a:r>
                      <a:r>
                        <a:rPr lang="tr-TR" sz="1400" b="0" i="0" u="none" strike="noStrike" dirty="0" err="1">
                          <a:solidFill>
                            <a:srgbClr val="000000"/>
                          </a:solidFill>
                          <a:effectLst/>
                          <a:latin typeface="Calibri" panose="020F0502020204030204" pitchFamily="34" charset="0"/>
                        </a:rPr>
                        <a:t>Illustrator</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0</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Proje Derslerinin Yürütülmesi, Yarışma ve Tasarım odaklı </a:t>
                      </a:r>
                      <a:r>
                        <a:rPr lang="tr-TR" sz="1400" b="0" i="0" u="none" strike="noStrike" dirty="0" err="1">
                          <a:solidFill>
                            <a:srgbClr val="000000"/>
                          </a:solidFill>
                          <a:effectLst/>
                          <a:latin typeface="Calibri" panose="020F0502020204030204" pitchFamily="34" charset="0"/>
                        </a:rPr>
                        <a:t>çalıştay</a:t>
                      </a:r>
                      <a:r>
                        <a:rPr lang="tr-TR" sz="1400" b="0" i="0" u="none" strike="noStrike" dirty="0">
                          <a:solidFill>
                            <a:srgbClr val="000000"/>
                          </a:solidFill>
                          <a:effectLst/>
                          <a:latin typeface="Calibri" panose="020F0502020204030204" pitchFamily="34" charset="0"/>
                        </a:rPr>
                        <a:t> workshop konferans vb. için gereksinimi</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8" name="Tablo 67">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3677754482"/>
              </p:ext>
            </p:extLst>
          </p:nvPr>
        </p:nvGraphicFramePr>
        <p:xfrm>
          <a:off x="703598" y="1606706"/>
          <a:ext cx="7736804" cy="4960595"/>
        </p:xfrm>
        <a:graphic>
          <a:graphicData uri="http://schemas.openxmlformats.org/drawingml/2006/table">
            <a:tbl>
              <a:tblPr/>
              <a:tblGrid>
                <a:gridCol w="1622319">
                  <a:extLst>
                    <a:ext uri="{9D8B030D-6E8A-4147-A177-3AD203B41FA5}">
                      <a16:colId xmlns:a16="http://schemas.microsoft.com/office/drawing/2014/main" val="3918363564"/>
                    </a:ext>
                  </a:extLst>
                </a:gridCol>
                <a:gridCol w="1766771">
                  <a:extLst>
                    <a:ext uri="{9D8B030D-6E8A-4147-A177-3AD203B41FA5}">
                      <a16:colId xmlns:a16="http://schemas.microsoft.com/office/drawing/2014/main" val="1683979601"/>
                    </a:ext>
                  </a:extLst>
                </a:gridCol>
                <a:gridCol w="1023668">
                  <a:extLst>
                    <a:ext uri="{9D8B030D-6E8A-4147-A177-3AD203B41FA5}">
                      <a16:colId xmlns:a16="http://schemas.microsoft.com/office/drawing/2014/main" val="2592459544"/>
                    </a:ext>
                  </a:extLst>
                </a:gridCol>
                <a:gridCol w="1063924">
                  <a:extLst>
                    <a:ext uri="{9D8B030D-6E8A-4147-A177-3AD203B41FA5}">
                      <a16:colId xmlns:a16="http://schemas.microsoft.com/office/drawing/2014/main" val="3383282758"/>
                    </a:ext>
                  </a:extLst>
                </a:gridCol>
                <a:gridCol w="2260122">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u="none" strike="noStrike" dirty="0">
                          <a:solidFill>
                            <a:srgbClr val="0F2303"/>
                          </a:solidFill>
                          <a:effectLst/>
                        </a:rPr>
                        <a:t>Prof. Dr. / </a:t>
                      </a:r>
                      <a:r>
                        <a:rPr lang="tr-TR" sz="1400" u="none" strike="noStrike" dirty="0" err="1">
                          <a:solidFill>
                            <a:srgbClr val="0F2303"/>
                          </a:solidFill>
                          <a:effectLst/>
                        </a:rPr>
                        <a:t>Doç</a:t>
                      </a:r>
                      <a:r>
                        <a:rPr lang="tr-TR" sz="1400" u="none" strike="noStrike" dirty="0">
                          <a:solidFill>
                            <a:srgbClr val="0F2303"/>
                          </a:solidFill>
                          <a:effectLst/>
                        </a:rPr>
                        <a:t> Dr.</a:t>
                      </a:r>
                      <a:endParaRPr lang="tr-TR" sz="1400" b="0"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F2303"/>
                          </a:solidFill>
                          <a:effectLst/>
                          <a:latin typeface="Calibri" panose="020F0502020204030204" pitchFamily="34" charset="0"/>
                        </a:rPr>
                        <a:t>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Öğrenci sayısının fazla olmasından dolayı hoca başında düşen öğrenci sayısı özellikle uygulamalı dersler çok fazladır.</a:t>
                      </a:r>
                    </a:p>
                    <a:p>
                      <a:pPr algn="ctr" fontAlgn="ctr"/>
                      <a:r>
                        <a:rPr lang="tr-TR" sz="1400" b="0" i="0" u="none" strike="noStrike" dirty="0">
                          <a:solidFill>
                            <a:srgbClr val="000000"/>
                          </a:solidFill>
                          <a:effectLst/>
                          <a:latin typeface="Calibri" panose="020F0502020204030204" pitchFamily="34" charset="0"/>
                        </a:rPr>
                        <a:t>Yüksek lisans programı açmak için 2 içmimarlık alanında doçent ihtiyacı var.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u="none" strike="noStrike" dirty="0">
                          <a:solidFill>
                            <a:srgbClr val="0F2303"/>
                          </a:solidFill>
                          <a:effectLst/>
                        </a:rPr>
                        <a:t>Dr. Öğretim Üyesi Kadrosu</a:t>
                      </a:r>
                      <a:endParaRPr lang="tr-TR" sz="1400" b="0"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F2303"/>
                          </a:solidFill>
                          <a:effectLst/>
                          <a:latin typeface="Calibri" panose="020F0502020204030204" pitchFamily="34" charset="0"/>
                        </a:rPr>
                        <a:t> 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5 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Öğrenci sayısının fazla olmasından dolayı hoca başında düşen öğrenci sayısı özellikle uygulamalı dersler çok fazladır.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rowSpan="2">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F2303"/>
                          </a:solidFill>
                          <a:effectLst/>
                          <a:latin typeface="Calibri" panose="020F0502020204030204" pitchFamily="34" charset="0"/>
                        </a:rPr>
                        <a:t> </a:t>
                      </a:r>
                      <a:r>
                        <a:rPr lang="tr-TR" sz="1400" u="none" strike="noStrike" dirty="0">
                          <a:solidFill>
                            <a:srgbClr val="0F2303"/>
                          </a:solidFill>
                          <a:effectLst/>
                        </a:rPr>
                        <a:t>Öğretim Görevlisi</a:t>
                      </a:r>
                      <a:endParaRPr lang="tr-TR" sz="1400" b="0" i="0" u="none" strike="noStrike" dirty="0">
                        <a:solidFill>
                          <a:srgbClr val="0F2303"/>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rowSpan="2">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F2303"/>
                          </a:solidFill>
                          <a:effectLst/>
                          <a:latin typeface="Calibri" panose="020F0502020204030204" pitchFamily="34" charset="0"/>
                        </a:rPr>
                        <a:t>  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n-US" sz="1400" b="0" i="0" u="none" strike="noStrike" dirty="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Öğrenci sayısının fazla olmasından dolayı hoca başında düşen öğrenci sayısı özellikle uygulamalı dersler çok fazladır.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vMerge="1">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vMerge="1">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(3’ü bölüm dışı görevlendirme)</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F2303"/>
                          </a:solidFill>
                          <a:effectLst/>
                          <a:latin typeface="Calibri" panose="020F0502020204030204" pitchFamily="34" charset="0"/>
                        </a:rPr>
                        <a:t> </a:t>
                      </a:r>
                      <a:r>
                        <a:rPr lang="tr-TR" sz="1400" u="none" strike="noStrike" dirty="0">
                          <a:solidFill>
                            <a:srgbClr val="0F2303"/>
                          </a:solidFill>
                          <a:effectLst/>
                        </a:rPr>
                        <a:t>Araştırma Görevlisi</a:t>
                      </a:r>
                      <a:r>
                        <a:rPr lang="tr-TR" sz="1400" b="0" i="0" u="none" strike="noStrike" dirty="0">
                          <a:solidFill>
                            <a:srgbClr val="0F2303"/>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F2303"/>
                          </a:solidFill>
                          <a:effectLst/>
                          <a:latin typeface="Calibri" panose="020F0502020204030204" pitchFamily="34" charset="0"/>
                        </a:rPr>
                        <a:t>  İç Mimarlık ve Çevre Tasarımı</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4</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4496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a:extLst>
              <a:ext uri="{FF2B5EF4-FFF2-40B4-BE49-F238E27FC236}">
                <a16:creationId xmlns:a16="http://schemas.microsoft.com/office/drawing/2014/main" id="{215BF844-21A6-F477-EBBA-DBDE481D4B3B}"/>
              </a:ext>
            </a:extLst>
          </p:cNvPr>
          <p:cNvGraphicFramePr>
            <a:graphicFrameLocks noGrp="1"/>
          </p:cNvGraphicFramePr>
          <p:nvPr>
            <p:extLst>
              <p:ext uri="{D42A27DB-BD31-4B8C-83A1-F6EECF244321}">
                <p14:modId xmlns:p14="http://schemas.microsoft.com/office/powerpoint/2010/main" val="3208581701"/>
              </p:ext>
            </p:extLst>
          </p:nvPr>
        </p:nvGraphicFramePr>
        <p:xfrm>
          <a:off x="533397" y="4564616"/>
          <a:ext cx="8203223" cy="12653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1634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Riskin</a:t>
                      </a:r>
                      <a:r>
                        <a:rPr lang="tr-TR" sz="1200" baseline="0" dirty="0">
                          <a:solidFill>
                            <a:srgbClr val="0C0D0D"/>
                          </a:solidFill>
                        </a:rPr>
                        <a:t> Tanımı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200" dirty="0">
                          <a:solidFill>
                            <a:srgbClr val="0F2303"/>
                          </a:solidFill>
                        </a:rPr>
                        <a:t>Kayıt sürecinin uzun olmasından ötürü öğrencinin kayıt yaptıramaması ve eğitimin aksaması.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1634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 </a:t>
                      </a:r>
                      <a:r>
                        <a:rPr lang="tr-TR" sz="1200" baseline="0" dirty="0">
                          <a:solidFill>
                            <a:srgbClr val="0C0D0D"/>
                          </a:solidFill>
                        </a:rPr>
                        <a:t>:</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F2303"/>
                          </a:solidFill>
                        </a:rPr>
                        <a:t>YÖK'ün belirlemiş olduğu tarih aralığında kayıtlar yapılmaktadır.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1634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Sorumlu</a:t>
                      </a:r>
                      <a:r>
                        <a:rPr lang="tr-TR" sz="1200" baseline="0" dirty="0">
                          <a:solidFill>
                            <a:srgbClr val="0C0D0D"/>
                          </a:solidFill>
                        </a:rPr>
                        <a:t> Birim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1634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200" dirty="0">
                          <a:solidFill>
                            <a:srgbClr val="0F2303"/>
                          </a:solidFill>
                        </a:rPr>
                        <a:t>Katlanılması zorunlu risk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a:extLst>
              <a:ext uri="{FF2B5EF4-FFF2-40B4-BE49-F238E27FC236}">
                <a16:creationId xmlns:a16="http://schemas.microsoft.com/office/drawing/2014/main" id="{DB9F95BF-56B2-9769-244D-6CBCC6EDA27C}"/>
              </a:ext>
            </a:extLst>
          </p:cNvPr>
          <p:cNvGraphicFramePr>
            <a:graphicFrameLocks noGrp="1"/>
          </p:cNvGraphicFramePr>
          <p:nvPr>
            <p:extLst>
              <p:ext uri="{D42A27DB-BD31-4B8C-83A1-F6EECF244321}">
                <p14:modId xmlns:p14="http://schemas.microsoft.com/office/powerpoint/2010/main" val="3472787685"/>
              </p:ext>
            </p:extLst>
          </p:nvPr>
        </p:nvGraphicFramePr>
        <p:xfrm>
          <a:off x="533398" y="1592122"/>
          <a:ext cx="8203223" cy="12653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1634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Riskin</a:t>
                      </a:r>
                      <a:r>
                        <a:rPr lang="tr-TR" sz="1200" baseline="0" dirty="0">
                          <a:solidFill>
                            <a:srgbClr val="0C0D0D"/>
                          </a:solidFill>
                        </a:rPr>
                        <a:t> Tanımı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200" dirty="0">
                          <a:solidFill>
                            <a:srgbClr val="0F2303"/>
                          </a:solidFill>
                        </a:rPr>
                        <a:t>Z3-Bilgisayar yazılım ve donanım eksikliği (</a:t>
                      </a:r>
                      <a:r>
                        <a:rPr lang="tr-TR" sz="1200" dirty="0" err="1">
                          <a:solidFill>
                            <a:srgbClr val="0F2303"/>
                          </a:solidFill>
                        </a:rPr>
                        <a:t>Sketchup</a:t>
                      </a:r>
                      <a:r>
                        <a:rPr lang="tr-TR" sz="1200" dirty="0">
                          <a:solidFill>
                            <a:srgbClr val="0F2303"/>
                          </a:solidFill>
                        </a:rPr>
                        <a:t>, </a:t>
                      </a:r>
                      <a:r>
                        <a:rPr lang="tr-TR" sz="1200" dirty="0" err="1">
                          <a:solidFill>
                            <a:srgbClr val="0F2303"/>
                          </a:solidFill>
                        </a:rPr>
                        <a:t>Photoshop</a:t>
                      </a:r>
                      <a:r>
                        <a:rPr lang="tr-TR" sz="1200" dirty="0">
                          <a:solidFill>
                            <a:srgbClr val="0F2303"/>
                          </a:solidFill>
                        </a:rPr>
                        <a:t>, </a:t>
                      </a:r>
                      <a:r>
                        <a:rPr lang="tr-TR" sz="1200" dirty="0" err="1">
                          <a:solidFill>
                            <a:srgbClr val="0F2303"/>
                          </a:solidFill>
                        </a:rPr>
                        <a:t>Illustrator</a:t>
                      </a:r>
                      <a:r>
                        <a:rPr lang="tr-TR" sz="1200" dirty="0">
                          <a:solidFill>
                            <a:srgbClr val="0F2303"/>
                          </a:solidFill>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1634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 </a:t>
                      </a:r>
                      <a:r>
                        <a:rPr lang="tr-TR" sz="1200" baseline="0" dirty="0">
                          <a:solidFill>
                            <a:srgbClr val="0C0D0D"/>
                          </a:solidFill>
                        </a:rPr>
                        <a:t>:</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9.06.2022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1634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Sorumlu</a:t>
                      </a:r>
                      <a:r>
                        <a:rPr lang="tr-TR" sz="1200" baseline="0" dirty="0">
                          <a:solidFill>
                            <a:srgbClr val="0C0D0D"/>
                          </a:solidFill>
                        </a:rPr>
                        <a:t> Birim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16345">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200" dirty="0">
                          <a:solidFill>
                            <a:srgbClr val="0F2303"/>
                          </a:solidFill>
                        </a:rPr>
                        <a:t>Bilgisayar donanım ve yazılım eksiklerinin giderilmesi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7" name="Tablo 16">
            <a:extLst>
              <a:ext uri="{FF2B5EF4-FFF2-40B4-BE49-F238E27FC236}">
                <a16:creationId xmlns:a16="http://schemas.microsoft.com/office/drawing/2014/main" id="{D727B701-C49E-AADD-AEE8-BA593316F351}"/>
              </a:ext>
            </a:extLst>
          </p:cNvPr>
          <p:cNvGraphicFramePr>
            <a:graphicFrameLocks noGrp="1"/>
          </p:cNvGraphicFramePr>
          <p:nvPr>
            <p:extLst>
              <p:ext uri="{D42A27DB-BD31-4B8C-83A1-F6EECF244321}">
                <p14:modId xmlns:p14="http://schemas.microsoft.com/office/powerpoint/2010/main" val="3450081439"/>
              </p:ext>
            </p:extLst>
          </p:nvPr>
        </p:nvGraphicFramePr>
        <p:xfrm>
          <a:off x="533398" y="3070917"/>
          <a:ext cx="8203223" cy="1280284"/>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2007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Riskin</a:t>
                      </a:r>
                      <a:r>
                        <a:rPr lang="tr-TR" sz="1200" baseline="0" dirty="0">
                          <a:solidFill>
                            <a:srgbClr val="0C0D0D"/>
                          </a:solidFill>
                        </a:rPr>
                        <a:t> Tanımı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200" dirty="0">
                          <a:solidFill>
                            <a:srgbClr val="0F2303"/>
                          </a:solidFill>
                        </a:rPr>
                        <a:t>Z6- Fakülte Bina kış şartlarının mevcut altyapı ve çevre koşullarının yeterli olmaması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2007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Termin Tarihi </a:t>
                      </a:r>
                      <a:r>
                        <a:rPr lang="tr-TR" sz="1200" baseline="0" dirty="0">
                          <a:solidFill>
                            <a:srgbClr val="0C0D0D"/>
                          </a:solidFill>
                        </a:rPr>
                        <a:t>:</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31.12.2022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2007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Sorumlu</a:t>
                      </a:r>
                      <a:r>
                        <a:rPr lang="tr-TR" sz="1200" baseline="0" dirty="0">
                          <a:solidFill>
                            <a:srgbClr val="0C0D0D"/>
                          </a:solidFill>
                        </a:rPr>
                        <a:t> Birim :</a:t>
                      </a:r>
                      <a:endParaRPr lang="tr-TR" sz="1200"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sz="1200"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2007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200"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200" dirty="0">
                          <a:solidFill>
                            <a:srgbClr val="0F2303"/>
                          </a:solidFill>
                        </a:rPr>
                        <a:t>Bina ortam şartlarının, altyapı ve çevre koşullarının iyileştirilmesi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0" name="Metin kutusu 19">
            <a:extLst>
              <a:ext uri="{FF2B5EF4-FFF2-40B4-BE49-F238E27FC236}">
                <a16:creationId xmlns:a16="http://schemas.microsoft.com/office/drawing/2014/main" id="{D720F0D6-DE7B-1B0F-3BB6-93BD71F00D71}"/>
              </a:ext>
            </a:extLst>
          </p:cNvPr>
          <p:cNvSpPr txBox="1"/>
          <p:nvPr/>
        </p:nvSpPr>
        <p:spPr>
          <a:xfrm>
            <a:off x="462999" y="1222791"/>
            <a:ext cx="6609426" cy="369332"/>
          </a:xfrm>
          <a:prstGeom prst="rect">
            <a:avLst/>
          </a:prstGeom>
          <a:noFill/>
        </p:spPr>
        <p:txBody>
          <a:bodyPr wrap="square" rtlCol="0">
            <a:spAutoFit/>
          </a:bodyPr>
          <a:lstStyle/>
          <a:p>
            <a:r>
              <a:rPr lang="tr-TR" b="1" dirty="0">
                <a:solidFill>
                  <a:srgbClr val="001626"/>
                </a:solidFill>
              </a:rPr>
              <a:t>İM-RA-0001 İç Mimarlık Risk Analizi</a:t>
            </a:r>
          </a:p>
        </p:txBody>
      </p:sp>
    </p:spTree>
    <p:extLst>
      <p:ext uri="{BB962C8B-B14F-4D97-AF65-F5344CB8AC3E}">
        <p14:creationId xmlns:p14="http://schemas.microsoft.com/office/powerpoint/2010/main"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201074" y="1332861"/>
            <a:ext cx="6609426" cy="369332"/>
          </a:xfrm>
          <a:prstGeom prst="rect">
            <a:avLst/>
          </a:prstGeom>
          <a:noFill/>
        </p:spPr>
        <p:txBody>
          <a:bodyPr wrap="square" rtlCol="0">
            <a:spAutoFit/>
          </a:bodyPr>
          <a:lstStyle/>
          <a:p>
            <a:r>
              <a:rPr lang="tr-TR" b="1" dirty="0">
                <a:solidFill>
                  <a:srgbClr val="001626"/>
                </a:solidFill>
              </a:rPr>
              <a:t>2023 - 2024 Güz Anket Sonuçları(Akademisyen) </a:t>
            </a:r>
          </a:p>
        </p:txBody>
      </p:sp>
      <p:graphicFrame>
        <p:nvGraphicFramePr>
          <p:cNvPr id="7" name="Grafik 6">
            <a:extLst>
              <a:ext uri="{FF2B5EF4-FFF2-40B4-BE49-F238E27FC236}">
                <a16:creationId xmlns:a16="http://schemas.microsoft.com/office/drawing/2014/main" id="{E6CF4027-2E90-A6EC-A997-094319D7B966}"/>
              </a:ext>
            </a:extLst>
          </p:cNvPr>
          <p:cNvGraphicFramePr>
            <a:graphicFrameLocks/>
          </p:cNvGraphicFramePr>
          <p:nvPr>
            <p:extLst>
              <p:ext uri="{D42A27DB-BD31-4B8C-83A1-F6EECF244321}">
                <p14:modId xmlns:p14="http://schemas.microsoft.com/office/powerpoint/2010/main" val="2023519908"/>
              </p:ext>
            </p:extLst>
          </p:nvPr>
        </p:nvGraphicFramePr>
        <p:xfrm>
          <a:off x="968726" y="1809914"/>
          <a:ext cx="7878777" cy="4727266"/>
        </p:xfrm>
        <a:graphic>
          <a:graphicData uri="http://schemas.openxmlformats.org/drawingml/2006/chart">
            <c:chart xmlns:c="http://schemas.openxmlformats.org/drawingml/2006/chart" xmlns:r="http://schemas.openxmlformats.org/officeDocument/2006/relationships" r:id="rId3"/>
          </a:graphicData>
        </a:graphic>
      </p:graphicFrame>
      <p:sp>
        <p:nvSpPr>
          <p:cNvPr id="9" name="Metin kutusu 8">
            <a:extLst>
              <a:ext uri="{FF2B5EF4-FFF2-40B4-BE49-F238E27FC236}">
                <a16:creationId xmlns:a16="http://schemas.microsoft.com/office/drawing/2014/main" id="{AC755EA0-1AA9-3B31-C116-5357512E9507}"/>
              </a:ext>
            </a:extLst>
          </p:cNvPr>
          <p:cNvSpPr txBox="1"/>
          <p:nvPr/>
        </p:nvSpPr>
        <p:spPr>
          <a:xfrm rot="5400000">
            <a:off x="1315959" y="4947780"/>
            <a:ext cx="526126" cy="369332"/>
          </a:xfrm>
          <a:prstGeom prst="rect">
            <a:avLst/>
          </a:prstGeom>
          <a:noFill/>
        </p:spPr>
        <p:txBody>
          <a:bodyPr wrap="square" rtlCol="0">
            <a:spAutoFit/>
          </a:bodyPr>
          <a:lstStyle/>
          <a:p>
            <a:r>
              <a:rPr lang="tr-TR" dirty="0">
                <a:solidFill>
                  <a:srgbClr val="001626"/>
                </a:solidFill>
              </a:rPr>
              <a:t>…</a:t>
            </a:r>
          </a:p>
        </p:txBody>
      </p:sp>
    </p:spTree>
    <p:extLst>
      <p:ext uri="{BB962C8B-B14F-4D97-AF65-F5344CB8AC3E}">
        <p14:creationId xmlns:p14="http://schemas.microsoft.com/office/powerpoint/2010/main" val="1666700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1705</TotalTime>
  <Words>1923</Words>
  <Application>Microsoft Office PowerPoint</Application>
  <PresentationFormat>Ekran Gösterisi (4:3)</PresentationFormat>
  <Paragraphs>378</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Shirin IZADPANAH</cp:lastModifiedBy>
  <cp:revision>76</cp:revision>
  <dcterms:created xsi:type="dcterms:W3CDTF">2020-01-20T10:44:30Z</dcterms:created>
  <dcterms:modified xsi:type="dcterms:W3CDTF">2024-05-27T07:14:19Z</dcterms:modified>
</cp:coreProperties>
</file>