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8" r:id="rId3"/>
    <p:sldId id="347" r:id="rId4"/>
    <p:sldId id="365" r:id="rId5"/>
    <p:sldId id="346" r:id="rId6"/>
    <p:sldId id="366" r:id="rId7"/>
    <p:sldId id="367" r:id="rId8"/>
    <p:sldId id="320" r:id="rId9"/>
    <p:sldId id="363" r:id="rId10"/>
    <p:sldId id="364" r:id="rId11"/>
    <p:sldId id="285" r:id="rId12"/>
    <p:sldId id="370" r:id="rId13"/>
    <p:sldId id="353" r:id="rId14"/>
    <p:sldId id="358" r:id="rId15"/>
    <p:sldId id="371" r:id="rId16"/>
    <p:sldId id="357" r:id="rId17"/>
    <p:sldId id="304" r:id="rId18"/>
    <p:sldId id="359" r:id="rId19"/>
    <p:sldId id="361" r:id="rId20"/>
    <p:sldId id="362" r:id="rId21"/>
    <p:sldId id="372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65"/>
            <p14:sldId id="346"/>
            <p14:sldId id="366"/>
            <p14:sldId id="367"/>
            <p14:sldId id="320"/>
            <p14:sldId id="363"/>
            <p14:sldId id="364"/>
            <p14:sldId id="285"/>
            <p14:sldId id="370"/>
            <p14:sldId id="353"/>
            <p14:sldId id="358"/>
            <p14:sldId id="371"/>
            <p14:sldId id="357"/>
            <p14:sldId id="304"/>
            <p14:sldId id="359"/>
            <p14:sldId id="361"/>
            <p14:sldId id="362"/>
            <p14:sldId id="37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3.05.2024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50000"/>
                  </a:schemeClr>
                </a:solidFill>
              </a:rPr>
              <a:t>REKTÖRLÜK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44371"/>
              </p:ext>
            </p:extLst>
          </p:nvPr>
        </p:nvGraphicFramePr>
        <p:xfrm>
          <a:off x="1696178" y="1385082"/>
          <a:ext cx="5472441" cy="5827883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 Yardımcısı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 Başdanışmanı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 Danışmanları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Kalem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 Yardımcısı Asistanı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55873"/>
              </p:ext>
            </p:extLst>
          </p:nvPr>
        </p:nvGraphicFramePr>
        <p:xfrm>
          <a:off x="400046" y="3148218"/>
          <a:ext cx="8037283" cy="121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1807">
                  <a:extLst>
                    <a:ext uri="{9D8B030D-6E8A-4147-A177-3AD203B41FA5}">
                      <a16:colId xmlns:a16="http://schemas.microsoft.com/office/drawing/2014/main" val="1597958638"/>
                    </a:ext>
                  </a:extLst>
                </a:gridCol>
                <a:gridCol w="6245476">
                  <a:extLst>
                    <a:ext uri="{9D8B030D-6E8A-4147-A177-3AD203B41FA5}">
                      <a16:colId xmlns:a16="http://schemas.microsoft.com/office/drawing/2014/main" val="1470315523"/>
                    </a:ext>
                  </a:extLst>
                </a:gridCol>
              </a:tblGrid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sz="1400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rgbClr val="0F2303"/>
                          </a:solidFill>
                        </a:rPr>
                        <a:t>Z2- Uluslararası geçerliliğe sahip akreditasyon ve belgelerin bulunmaması</a:t>
                      </a:r>
                      <a:endParaRPr lang="tr-TR" sz="1400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5638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01/01/2027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27289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Rektörlük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41302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Önleyici </a:t>
                      </a:r>
                      <a:r>
                        <a:rPr lang="tr-TR" sz="1400" dirty="0" smtClean="0">
                          <a:solidFill>
                            <a:srgbClr val="0C0D0D"/>
                          </a:solidFill>
                        </a:rPr>
                        <a:t>Faaliyet: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YÖKAK Kurumsal Akreditasyon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24558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55434"/>
              </p:ext>
            </p:extLst>
          </p:nvPr>
        </p:nvGraphicFramePr>
        <p:xfrm>
          <a:off x="400047" y="4704546"/>
          <a:ext cx="8037283" cy="121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1807">
                  <a:extLst>
                    <a:ext uri="{9D8B030D-6E8A-4147-A177-3AD203B41FA5}">
                      <a16:colId xmlns:a16="http://schemas.microsoft.com/office/drawing/2014/main" val="1458593823"/>
                    </a:ext>
                  </a:extLst>
                </a:gridCol>
                <a:gridCol w="6245476">
                  <a:extLst>
                    <a:ext uri="{9D8B030D-6E8A-4147-A177-3AD203B41FA5}">
                      <a16:colId xmlns:a16="http://schemas.microsoft.com/office/drawing/2014/main" val="3019132564"/>
                    </a:ext>
                  </a:extLst>
                </a:gridCol>
              </a:tblGrid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sz="1400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rgbClr val="0F2303"/>
                          </a:solidFill>
                        </a:rPr>
                        <a:t>Z3- Mezun öğrencilerin aidiyet duygusunun olmaması</a:t>
                      </a:r>
                      <a:endParaRPr lang="tr-TR" sz="1400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17598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30/05/2024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9609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Rektörlük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77545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Önleyici </a:t>
                      </a:r>
                      <a:r>
                        <a:rPr lang="tr-TR" sz="1400" dirty="0" smtClean="0">
                          <a:solidFill>
                            <a:srgbClr val="0C0D0D"/>
                          </a:solidFill>
                        </a:rPr>
                        <a:t>Faaliyet: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Mezunlar Ofisi ve Kariyer Geliştirme Koordinatörlüğü ile toplantı yapmak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63043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45233"/>
              </p:ext>
            </p:extLst>
          </p:nvPr>
        </p:nvGraphicFramePr>
        <p:xfrm>
          <a:off x="400046" y="1651756"/>
          <a:ext cx="8037283" cy="121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1807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245476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sz="1400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rgbClr val="0F2303"/>
                          </a:solidFill>
                        </a:rPr>
                        <a:t>Z1-Kampüs içi barınma imkanlarının yetersizliği</a:t>
                      </a:r>
                      <a:endParaRPr lang="tr-TR" sz="1400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240946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31/12/2027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Rektörlük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Önleyici </a:t>
                      </a:r>
                      <a:r>
                        <a:rPr lang="tr-TR" sz="1400" dirty="0" smtClean="0">
                          <a:solidFill>
                            <a:srgbClr val="0C0D0D"/>
                          </a:solidFill>
                        </a:rPr>
                        <a:t>Faaliyet: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Kampüs içerisinde erkek öğrenci yurdunun açılması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31228"/>
              </p:ext>
            </p:extLst>
          </p:nvPr>
        </p:nvGraphicFramePr>
        <p:xfrm>
          <a:off x="735329" y="1622779"/>
          <a:ext cx="8037283" cy="121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70355">
                  <a:extLst>
                    <a:ext uri="{9D8B030D-6E8A-4147-A177-3AD203B41FA5}">
                      <a16:colId xmlns:a16="http://schemas.microsoft.com/office/drawing/2014/main" val="2075805868"/>
                    </a:ext>
                  </a:extLst>
                </a:gridCol>
                <a:gridCol w="6266928">
                  <a:extLst>
                    <a:ext uri="{9D8B030D-6E8A-4147-A177-3AD203B41FA5}">
                      <a16:colId xmlns:a16="http://schemas.microsoft.com/office/drawing/2014/main" val="2601297811"/>
                    </a:ext>
                  </a:extLst>
                </a:gridCol>
              </a:tblGrid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sz="1400" b="0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sz="1400" b="0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sz="1400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rgbClr val="0F2303"/>
                          </a:solidFill>
                        </a:rPr>
                        <a:t>Z4-Sadece iki eğitim binası olmasından dolayı sınıf sayılarının yetersiz olması</a:t>
                      </a:r>
                      <a:endParaRPr lang="tr-TR" sz="1400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36470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31/12/2027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56423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sz="1400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Rektörlük</a:t>
                      </a:r>
                      <a:endParaRPr lang="tr-TR" sz="140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22601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C0D0D"/>
                          </a:solidFill>
                        </a:rPr>
                        <a:t>Önleyici </a:t>
                      </a:r>
                      <a:r>
                        <a:rPr lang="tr-TR" sz="1400" dirty="0" smtClean="0">
                          <a:solidFill>
                            <a:srgbClr val="0C0D0D"/>
                          </a:solidFill>
                        </a:rPr>
                        <a:t>Faaliyet:</a:t>
                      </a:r>
                      <a:endParaRPr lang="tr-TR" sz="140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F2303"/>
                          </a:solidFill>
                        </a:rPr>
                        <a:t>Yeni eğitim binasının yapılması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20317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5" y="3093090"/>
            <a:ext cx="806570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4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2" y="1408081"/>
            <a:ext cx="4432176" cy="21825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5" y="1408081"/>
            <a:ext cx="3389670" cy="21825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496" y="3590638"/>
            <a:ext cx="4413887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170"/>
              </p:ext>
            </p:extLst>
          </p:nvPr>
        </p:nvGraphicFramePr>
        <p:xfrm>
          <a:off x="1326229" y="2292028"/>
          <a:ext cx="6317036" cy="3892000"/>
        </p:xfrm>
        <a:graphic>
          <a:graphicData uri="http://schemas.openxmlformats.org/drawingml/2006/table">
            <a:tbl>
              <a:tblPr/>
              <a:tblGrid>
                <a:gridCol w="202222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3899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5582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Personelin maaşından memnun olmaması ve adaletli dağılımın yapılmaması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ayında iyileştirme yapılması planlanmaktadır.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ve Ocak ayında zam yapılmıştır.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Üniversitemizin araştırma-geliştirme süreçlerinin yönetimi ve organizasyonel yapısına ilişkin bir planlaması bulunmamaktadır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Ar-ge Komisyonu kurulacak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Mayıs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tarihinde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-Ge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komisyonu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kuruldu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hakların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ayında iyileştirme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yapılması planlanmaktadır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ve Ocak ayında zam yapılmıştır. 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9503" y="452718"/>
            <a:ext cx="7055380" cy="140053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PAYDAŞ GERİBİLDİRİMLERİ</a:t>
            </a:r>
            <a:b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(HAYATA GEÇİRİLEN ÖNERİLER ve AKSİYON ALINAN ŞİKAYETLER)</a:t>
            </a:r>
            <a:r>
              <a:rPr lang="en-US" sz="4400" dirty="0">
                <a:solidFill>
                  <a:schemeClr val="accent6"/>
                </a:solidFill>
                <a:cs typeface="Calibri" panose="020F0502020204030204"/>
              </a:rPr>
              <a:t/>
            </a:r>
            <a:br>
              <a:rPr lang="en-US" sz="4400" dirty="0">
                <a:solidFill>
                  <a:schemeClr val="accent6"/>
                </a:solidFill>
                <a:cs typeface="Calibri" panose="020F0502020204030204"/>
              </a:rPr>
            </a:b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74010"/>
              </p:ext>
            </p:extLst>
          </p:nvPr>
        </p:nvGraphicFramePr>
        <p:xfrm>
          <a:off x="829503" y="1853248"/>
          <a:ext cx="6365794" cy="4982140"/>
        </p:xfrm>
        <a:graphic>
          <a:graphicData uri="http://schemas.openxmlformats.org/drawingml/2006/table">
            <a:tbl>
              <a:tblPr/>
              <a:tblGrid>
                <a:gridCol w="2037830">
                  <a:extLst>
                    <a:ext uri="{9D8B030D-6E8A-4147-A177-3AD203B41FA5}">
                      <a16:colId xmlns:a16="http://schemas.microsoft.com/office/drawing/2014/main" val="2915732665"/>
                    </a:ext>
                  </a:extLst>
                </a:gridCol>
                <a:gridCol w="2155504">
                  <a:extLst>
                    <a:ext uri="{9D8B030D-6E8A-4147-A177-3AD203B41FA5}">
                      <a16:colId xmlns:a16="http://schemas.microsoft.com/office/drawing/2014/main" val="741994448"/>
                    </a:ext>
                  </a:extLst>
                </a:gridCol>
                <a:gridCol w="2172460">
                  <a:extLst>
                    <a:ext uri="{9D8B030D-6E8A-4147-A177-3AD203B41FA5}">
                      <a16:colId xmlns:a16="http://schemas.microsoft.com/office/drawing/2014/main" val="3763036160"/>
                    </a:ext>
                  </a:extLst>
                </a:gridCol>
              </a:tblGrid>
              <a:tr h="4915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9937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ekanlık ve b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baskanlı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ğ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ı atamalarında hocaların yetkinligine yeterince önem verilmediği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Toplantısında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istişare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</a:t>
                      </a:r>
                      <a:r>
                        <a:rPr lang="tr-T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ecektir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tarihinde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yapılan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Toplantısında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istişare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edilmiştir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68760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Vize tarihlerinin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son 5 gün kala bildirilmesi ve vize/ final yüzdeliklerinin öğrencilere bildirilmemesi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Toplantısında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istişare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</a:t>
                      </a:r>
                      <a:r>
                        <a:rPr lang="tr-T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ecektir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tarihinde yapılan Senato Toplantısında istişare edilmiştir</a:t>
                      </a:r>
                      <a:endParaRPr lang="tr-TR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17950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Bilgi Sisteminde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verilerin manuel girilmesi ve hata yapma olasılığını arttırması 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Öğrenci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Bilgi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Sistemi’nin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30/12/2024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tarihine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kadar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revize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edilerek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tüm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modülleri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ile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otomasyona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geçileceği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1626"/>
                          </a:solidFill>
                        </a:rPr>
                        <a:t>planlanmıştır</a:t>
                      </a:r>
                      <a:r>
                        <a:rPr lang="en-US" sz="1400" dirty="0" smtClean="0">
                          <a:solidFill>
                            <a:srgbClr val="001626"/>
                          </a:solidFill>
                        </a:rPr>
                        <a:t>. </a:t>
                      </a:r>
                      <a:endParaRPr lang="en-US" sz="1400" dirty="0">
                        <a:solidFill>
                          <a:srgbClr val="001626"/>
                        </a:solidFill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smtClean="0">
                          <a:solidFill>
                            <a:srgbClr val="001626"/>
                          </a:solidFill>
                        </a:rPr>
                        <a:t>Öğrenci Bilgi Sistemi’nin 30/12/2024 tarihine kadar revize edilerek tüm modülleri ile otomasyona geçileceği planlanmıştır. </a:t>
                      </a:r>
                      <a:endParaRPr lang="en-US" sz="1400">
                        <a:solidFill>
                          <a:srgbClr val="001626"/>
                        </a:solidFill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270"/>
                  </a:ext>
                </a:extLst>
              </a:tr>
              <a:tr h="1008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Güllük kampüste çalışmakta olan akademik personele yapılan maaş artışlarında kadrolu-kadrosuz ayırımı yapılması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Temmuz ayında iyileştirme yapılması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planmaktadır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ve Ocak ayında zam yapılmıştır. </a:t>
                      </a: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1965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24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GÖRÜŞLERİNİZ</a:t>
            </a:r>
          </a:p>
          <a:p>
            <a:pPr algn="ctr"/>
            <a:endParaRPr lang="tr-T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PUANIMIZ %100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57" y="2444784"/>
            <a:ext cx="6750780" cy="44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09" y="1730287"/>
            <a:ext cx="763285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46" y="1908194"/>
            <a:ext cx="7315834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64"/>
          <p:cNvPicPr/>
          <p:nvPr/>
        </p:nvPicPr>
        <p:blipFill rotWithShape="1">
          <a:blip r:embed="rId3"/>
          <a:srcRect l="15692" t="8791" r="537" b="7033"/>
          <a:stretch/>
        </p:blipFill>
        <p:spPr bwMode="auto">
          <a:xfrm>
            <a:off x="1304365" y="1777047"/>
            <a:ext cx="7059706" cy="4798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490637" y="1172687"/>
            <a:ext cx="8352928" cy="600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MİSYONU</a:t>
            </a:r>
          </a:p>
          <a:p>
            <a:r>
              <a:rPr lang="en-US" dirty="0" err="1">
                <a:solidFill>
                  <a:srgbClr val="0C0D0D"/>
                </a:solidFill>
              </a:rPr>
              <a:t>Farklılıkları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zenginlik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olarak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algılayan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yapısı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nitelikli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akademik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kadrosu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ile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ait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olduğu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toplumun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değerlerine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sahip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çıkar</a:t>
            </a:r>
            <a:r>
              <a:rPr lang="en-US" dirty="0">
                <a:solidFill>
                  <a:srgbClr val="0C0D0D"/>
                </a:solidFill>
              </a:rPr>
              <a:t>, </a:t>
            </a:r>
            <a:r>
              <a:rPr lang="en-US" dirty="0" err="1">
                <a:solidFill>
                  <a:srgbClr val="0C0D0D"/>
                </a:solidFill>
              </a:rPr>
              <a:t>bilimsel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sosyal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gelişmeleri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takip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eder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katkıda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bulunur</a:t>
            </a:r>
            <a:r>
              <a:rPr lang="en-US" dirty="0">
                <a:solidFill>
                  <a:srgbClr val="0C0D0D"/>
                </a:solidFill>
              </a:rPr>
              <a:t>.</a:t>
            </a:r>
          </a:p>
          <a:p>
            <a:r>
              <a:rPr lang="en-US" dirty="0" err="1">
                <a:solidFill>
                  <a:srgbClr val="0C0D0D"/>
                </a:solidFill>
              </a:rPr>
              <a:t>Bireyin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toplumun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gelişmesine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katkı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sağlayan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eğitim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araştırma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hizmetleri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sunar</a:t>
            </a:r>
            <a:r>
              <a:rPr lang="en-US" dirty="0">
                <a:solidFill>
                  <a:srgbClr val="0C0D0D"/>
                </a:solidFill>
              </a:rPr>
              <a:t>.</a:t>
            </a:r>
          </a:p>
          <a:p>
            <a:r>
              <a:rPr lang="en-US" dirty="0" err="1">
                <a:solidFill>
                  <a:srgbClr val="0C0D0D"/>
                </a:solidFill>
              </a:rPr>
              <a:t>Yenilikçi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programlar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ile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öğrencilerin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eleştirel</a:t>
            </a:r>
            <a:r>
              <a:rPr lang="en-US" dirty="0">
                <a:solidFill>
                  <a:srgbClr val="0C0D0D"/>
                </a:solidFill>
              </a:rPr>
              <a:t>, </a:t>
            </a:r>
            <a:r>
              <a:rPr lang="en-US" dirty="0" err="1">
                <a:solidFill>
                  <a:srgbClr val="0C0D0D"/>
                </a:solidFill>
              </a:rPr>
              <a:t>özgün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bilimsel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düşünmesine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olanak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sağlar</a:t>
            </a:r>
            <a:r>
              <a:rPr lang="en-US" dirty="0">
                <a:solidFill>
                  <a:srgbClr val="0C0D0D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BİRİMİN VİZYONU</a:t>
            </a:r>
          </a:p>
          <a:p>
            <a:r>
              <a:rPr lang="en-US" dirty="0" err="1">
                <a:solidFill>
                  <a:srgbClr val="0F2303"/>
                </a:solidFill>
              </a:rPr>
              <a:t>Yenilikçi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uygulama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odaklı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bilimsel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araştırmaları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eğitimi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sayesinde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girişimcilikte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öncü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uluslararası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platformda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rekabet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edebilen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üniversite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olabilmektir</a:t>
            </a:r>
            <a:r>
              <a:rPr lang="en-US" dirty="0">
                <a:solidFill>
                  <a:srgbClr val="0F2303"/>
                </a:solidFill>
              </a:rPr>
              <a:t>. 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KALİTE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POLİTİKASI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dirty="0" err="1">
                <a:solidFill>
                  <a:srgbClr val="0C0D0D"/>
                </a:solidFill>
              </a:rPr>
              <a:t>Tüm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paydaşların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ihtiyaç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beklentilerini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karşılamak</a:t>
            </a:r>
            <a:r>
              <a:rPr lang="en-US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dirty="0" err="1">
                <a:solidFill>
                  <a:srgbClr val="0C0D0D"/>
                </a:solidFill>
              </a:rPr>
              <a:t>Teknolojiyi</a:t>
            </a:r>
            <a:r>
              <a:rPr lang="en-US" dirty="0">
                <a:solidFill>
                  <a:srgbClr val="0C0D0D"/>
                </a:solidFill>
              </a:rPr>
              <a:t> her </a:t>
            </a:r>
            <a:r>
              <a:rPr lang="en-US" dirty="0" err="1">
                <a:solidFill>
                  <a:srgbClr val="0C0D0D"/>
                </a:solidFill>
              </a:rPr>
              <a:t>alanda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etkili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kullanmak</a:t>
            </a:r>
            <a:r>
              <a:rPr lang="en-US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dirty="0" err="1">
                <a:solidFill>
                  <a:srgbClr val="0C0D0D"/>
                </a:solidFill>
              </a:rPr>
              <a:t>Çalışanların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niteliklerini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artırıcı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çalışmalar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gerçekleştirmek</a:t>
            </a:r>
            <a:r>
              <a:rPr lang="en-US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dirty="0">
                <a:solidFill>
                  <a:srgbClr val="0C0D0D"/>
                </a:solidFill>
              </a:rPr>
              <a:t>Eğitim </a:t>
            </a:r>
            <a:r>
              <a:rPr lang="en-US" dirty="0" err="1">
                <a:solidFill>
                  <a:srgbClr val="0C0D0D"/>
                </a:solidFill>
              </a:rPr>
              <a:t>öğretim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kalitesini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artırmak</a:t>
            </a:r>
            <a:r>
              <a:rPr lang="en-US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dirty="0" err="1">
                <a:solidFill>
                  <a:srgbClr val="0C0D0D"/>
                </a:solidFill>
              </a:rPr>
              <a:t>Araştırma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konusundaki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çalışmalara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hız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vermek</a:t>
            </a:r>
            <a:r>
              <a:rPr lang="en-US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dirty="0" err="1">
                <a:solidFill>
                  <a:srgbClr val="0C0D0D"/>
                </a:solidFill>
              </a:rPr>
              <a:t>Mevzuat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standartları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sürdürülebilir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şekilde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uygulamak</a:t>
            </a:r>
            <a:r>
              <a:rPr lang="en-US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dirty="0" err="1">
                <a:solidFill>
                  <a:srgbClr val="0C0D0D"/>
                </a:solidFill>
              </a:rPr>
              <a:t>Uygulanabilir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gereklilikleri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yerine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getirmek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tüm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süreçlerini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sürekli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iyileştiren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bir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kurum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olabilmektir</a:t>
            </a:r>
            <a:r>
              <a:rPr lang="en-US" dirty="0">
                <a:solidFill>
                  <a:srgbClr val="0C0D0D"/>
                </a:solidFill>
              </a:rPr>
              <a:t>.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64"/>
          <p:cNvPicPr/>
          <p:nvPr/>
        </p:nvPicPr>
        <p:blipFill rotWithShape="1">
          <a:blip r:embed="rId3"/>
          <a:srcRect l="15722" t="11005" r="1161" b="5022"/>
          <a:stretch/>
        </p:blipFill>
        <p:spPr bwMode="auto">
          <a:xfrm>
            <a:off x="1062318" y="1849437"/>
            <a:ext cx="7436223" cy="4242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FARKLI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 İYİ UYGULAMA ÖRNEKLERİ</a:t>
            </a:r>
            <a:b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KURUMSALLAŞMA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ALANINDA</a:t>
            </a:r>
            <a:r>
              <a:rPr lang="en-US" sz="4400" dirty="0">
                <a:solidFill>
                  <a:schemeClr val="accent6"/>
                </a:solidFill>
              </a:rPr>
              <a:t/>
            </a:r>
            <a:br>
              <a:rPr lang="en-US" sz="4400" dirty="0">
                <a:solidFill>
                  <a:schemeClr val="accent6"/>
                </a:solidFill>
              </a:rPr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1736436"/>
            <a:ext cx="6711950" cy="425194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51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7"/>
            <a:ext cx="5659381" cy="61669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</a:t>
            </a: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İYİLEŞTİRME </a:t>
            </a:r>
            <a:r>
              <a:rPr lang="tr-TR" sz="2400" b="1" kern="1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ÖNERİLERİ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dirty="0" smtClean="0">
                <a:solidFill>
                  <a:srgbClr val="0F2303"/>
                </a:solidFill>
                <a:ea typeface="+mj-ea"/>
                <a:cs typeface="+mj-cs"/>
              </a:rPr>
              <a:t>Üniversitemizde kurumsal yapının güçlendirilmesi ve teknik/ idari alt yapının (bilgi işlem sistem odası gibi) iyileştirilmesi </a:t>
            </a:r>
            <a:r>
              <a:rPr lang="tr-TR" sz="2400" dirty="0" err="1" smtClean="0">
                <a:solidFill>
                  <a:srgbClr val="0F2303"/>
                </a:solidFill>
                <a:ea typeface="+mj-ea"/>
                <a:cs typeface="+mj-cs"/>
              </a:rPr>
              <a:t>önceliklendirilmiştir</a:t>
            </a:r>
            <a:r>
              <a:rPr lang="tr-TR" sz="2400" dirty="0" smtClean="0">
                <a:solidFill>
                  <a:srgbClr val="0F2303"/>
                </a:solidFill>
                <a:ea typeface="+mj-ea"/>
                <a:cs typeface="+mj-cs"/>
              </a:rPr>
              <a:t>. </a:t>
            </a:r>
            <a:endParaRPr lang="tr-TR" sz="2400" dirty="0">
              <a:solidFill>
                <a:srgbClr val="0F2303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00874"/>
              </p:ext>
            </p:extLst>
          </p:nvPr>
        </p:nvGraphicFramePr>
        <p:xfrm>
          <a:off x="1263650" y="1200726"/>
          <a:ext cx="6616700" cy="539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Çalışma Sayfası" r:id="rId4" imgW="7932342" imgH="7109599" progId="Excel.Sheet.12">
                  <p:embed/>
                </p:oleObj>
              </mc:Choice>
              <mc:Fallback>
                <p:oleObj name="Çalışma Sayfası" r:id="rId4" imgW="7932342" imgH="71095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3650" y="1200726"/>
                        <a:ext cx="6616700" cy="539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85202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SWOT (GZFT) ANALİZİ</a:t>
            </a:r>
            <a:r>
              <a:rPr lang="tr-T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/>
            </a:r>
            <a:br>
              <a:rPr lang="tr-T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1401976"/>
            <a:ext cx="7767637" cy="498908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1168296"/>
            <a:ext cx="7767637" cy="2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359078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63" y="941890"/>
            <a:ext cx="4175760" cy="58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6294" y="296941"/>
            <a:ext cx="7055380" cy="766482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PAYDAŞ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BEKLENTİLERİ</a:t>
            </a:r>
            <a:r>
              <a:rPr lang="tr-T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/>
            </a:r>
            <a:br>
              <a:rPr lang="tr-T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03" y="871729"/>
            <a:ext cx="3931920" cy="1005839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0403" y="1877568"/>
            <a:ext cx="3931920" cy="4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27442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PAYDAŞ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BEKLENTİLERİ</a:t>
            </a:r>
            <a:endParaRPr lang="tr-TR" sz="2800" dirty="0">
              <a:latin typeface="+mn-lt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939591"/>
            <a:ext cx="3432048" cy="93606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0" y="1802504"/>
            <a:ext cx="3432048" cy="5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54540"/>
              </p:ext>
            </p:extLst>
          </p:nvPr>
        </p:nvGraphicFramePr>
        <p:xfrm>
          <a:off x="1528128" y="1860146"/>
          <a:ext cx="5472441" cy="1976682"/>
        </p:xfrm>
        <a:graphic>
          <a:graphicData uri="http://schemas.openxmlformats.org/drawingml/2006/table">
            <a:tbl>
              <a:tblPr/>
              <a:tblGrid>
                <a:gridCol w="899104">
                  <a:extLst>
                    <a:ext uri="{9D8B030D-6E8A-4147-A177-3AD203B41FA5}">
                      <a16:colId xmlns:a16="http://schemas.microsoft.com/office/drawing/2014/main" val="2205666752"/>
                    </a:ext>
                  </a:extLst>
                </a:gridCol>
                <a:gridCol w="1243403">
                  <a:extLst>
                    <a:ext uri="{9D8B030D-6E8A-4147-A177-3AD203B41FA5}">
                      <a16:colId xmlns:a16="http://schemas.microsoft.com/office/drawing/2014/main" val="646334486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8476608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467866217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1074843492"/>
                    </a:ext>
                  </a:extLst>
                </a:gridCol>
              </a:tblGrid>
              <a:tr h="5560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186584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56700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Printer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59417"/>
                  </a:ext>
                </a:extLst>
              </a:tr>
              <a:tr h="7082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Öğütücü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5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46011"/>
              </p:ext>
            </p:extLst>
          </p:nvPr>
        </p:nvGraphicFramePr>
        <p:xfrm>
          <a:off x="1696178" y="1385082"/>
          <a:ext cx="5472441" cy="5231359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644</TotalTime>
  <Words>560</Words>
  <Application>Microsoft Office PowerPoint</Application>
  <PresentationFormat>Ekran Gösterisi (4:3)</PresentationFormat>
  <Paragraphs>239</Paragraphs>
  <Slides>22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 3</vt:lpstr>
      <vt:lpstr>İyon</vt:lpstr>
      <vt:lpstr>Çalışma Sayfası</vt:lpstr>
      <vt:lpstr>PowerPoint Sunusu</vt:lpstr>
      <vt:lpstr>PowerPoint Sunusu</vt:lpstr>
      <vt:lpstr>PowerPoint Sunusu</vt:lpstr>
      <vt:lpstr>SWOT (GZFT) ANALİZİ </vt:lpstr>
      <vt:lpstr>PowerPoint Sunusu</vt:lpstr>
      <vt:lpstr>PAYDAŞ BEKLENTİLERİ </vt:lpstr>
      <vt:lpstr>       PAYDAŞ BEKLENTİLERİ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PAYDAŞ GERİBİLDİRİMLERİ (HAYATA GEÇİRİLEN ÖNERİLER ve AKSİYON ALINAN ŞİKAYETLER) </vt:lpstr>
      <vt:lpstr>PowerPoint Sunusu</vt:lpstr>
      <vt:lpstr>PowerPoint Sunusu</vt:lpstr>
      <vt:lpstr>PowerPoint Sunusu</vt:lpstr>
      <vt:lpstr>PowerPoint Sunusu</vt:lpstr>
      <vt:lpstr>PowerPoint Sunusu</vt:lpstr>
      <vt:lpstr>   FARKLI VE İYİ UYGULAMA ÖRNEKLERİ    KURUMSALLAŞMA ALANINDA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Zeynep Aydın</cp:lastModifiedBy>
  <cp:revision>79</cp:revision>
  <dcterms:created xsi:type="dcterms:W3CDTF">2020-01-20T10:44:30Z</dcterms:created>
  <dcterms:modified xsi:type="dcterms:W3CDTF">2024-05-03T12:00:56Z</dcterms:modified>
</cp:coreProperties>
</file>