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8AD0D5"/>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8AD0D5"/>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8AD0D5"/>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8AD0D5"/>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8AD0D5"/>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8AD0D5"/>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8AD0D5"/>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8AD0D5"/>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8AD0D5"/>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8AD0D5"/>
        </a:fontRef>
        <a:srgbClr val="8AD0D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3CACA"/>
          </a:solidFill>
        </a:fill>
      </a:tcStyle>
    </a:wholeTbl>
    <a:band2H>
      <a:tcTxStyle/>
      <a:tcStyle>
        <a:tcBdr/>
        <a:fill>
          <a:solidFill>
            <a:srgbClr val="F2E7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8AD0D5"/>
        </a:fontRef>
        <a:srgbClr val="8AD0D5"/>
      </a:tcTxStyle>
      <a:tcStyle>
        <a:tcBdr>
          <a:left>
            <a:ln w="9525" cap="rnd">
              <a:solidFill>
                <a:schemeClr val="accent6"/>
              </a:solidFill>
              <a:prstDash val="solid"/>
              <a:round/>
            </a:ln>
          </a:left>
          <a:right>
            <a:ln w="9525" cap="rnd">
              <a:solidFill>
                <a:schemeClr val="accent6"/>
              </a:solidFill>
              <a:prstDash val="solid"/>
              <a:round/>
            </a:ln>
          </a:right>
          <a:top>
            <a:ln w="9525" cap="rnd">
              <a:solidFill>
                <a:schemeClr val="accent6"/>
              </a:solidFill>
              <a:prstDash val="solid"/>
              <a:round/>
            </a:ln>
          </a:top>
          <a:bottom>
            <a:ln w="9525" cap="rnd">
              <a:solidFill>
                <a:schemeClr val="accent6"/>
              </a:solidFill>
              <a:prstDash val="solid"/>
              <a:round/>
            </a:ln>
          </a:bottom>
          <a:insideH>
            <a:ln w="9525" cap="rnd">
              <a:solidFill>
                <a:schemeClr val="accent6"/>
              </a:solidFill>
              <a:prstDash val="solid"/>
              <a:round/>
            </a:ln>
          </a:insideH>
          <a:insideV>
            <a:ln w="9525" cap="rnd">
              <a:solidFill>
                <a:schemeClr val="accent6"/>
              </a:solidFill>
              <a:prstDash val="solid"/>
              <a:round/>
            </a:ln>
          </a:insideV>
        </a:tcBdr>
        <a:fill>
          <a:solidFill>
            <a:schemeClr val="accent6">
              <a:alpha val="40000"/>
            </a:schemeClr>
          </a:solidFill>
        </a:fill>
      </a:tcStyle>
    </a:wholeTbl>
    <a:band2H>
      <a:tcTxStyle/>
      <a:tcStyle>
        <a:tcBdr/>
        <a:fill>
          <a:solidFill>
            <a:srgbClr val="FFFFFF"/>
          </a:solidFill>
        </a:fill>
      </a:tcStyle>
    </a:band2H>
    <a:firstCol>
      <a:tcTxStyle b="on" i="off">
        <a:fontRef idx="major">
          <a:srgbClr val="8AD0D5"/>
        </a:fontRef>
        <a:srgbClr val="8AD0D5"/>
      </a:tcTxStyle>
      <a:tcStyle>
        <a:tcBdr>
          <a:left>
            <a:ln w="9525" cap="rnd">
              <a:solidFill>
                <a:schemeClr val="accent6"/>
              </a:solidFill>
              <a:prstDash val="solid"/>
              <a:round/>
            </a:ln>
          </a:left>
          <a:right>
            <a:ln w="19050" cap="rnd">
              <a:solidFill>
                <a:schemeClr val="accent6"/>
              </a:solidFill>
              <a:prstDash val="solid"/>
              <a:round/>
            </a:ln>
          </a:right>
          <a:top>
            <a:ln w="9525" cap="rnd">
              <a:solidFill>
                <a:schemeClr val="accent6"/>
              </a:solidFill>
              <a:prstDash val="solid"/>
              <a:round/>
            </a:ln>
          </a:top>
          <a:bottom>
            <a:ln w="9525" cap="rnd">
              <a:solidFill>
                <a:schemeClr val="accent6"/>
              </a:solidFill>
              <a:prstDash val="solid"/>
              <a:round/>
            </a:ln>
          </a:bottom>
          <a:insideH>
            <a:ln w="9525" cap="rnd">
              <a:solidFill>
                <a:schemeClr val="accent6"/>
              </a:solidFill>
              <a:prstDash val="solid"/>
              <a:round/>
            </a:ln>
          </a:insideH>
          <a:insideV>
            <a:ln w="9525" cap="rnd">
              <a:solidFill>
                <a:schemeClr val="accent6"/>
              </a:solidFill>
              <a:prstDash val="solid"/>
              <a:round/>
            </a:ln>
          </a:insideV>
        </a:tcBdr>
        <a:fill>
          <a:solidFill>
            <a:schemeClr val="accent6">
              <a:alpha val="40000"/>
            </a:schemeClr>
          </a:solidFill>
        </a:fill>
      </a:tcStyle>
    </a:firstCol>
    <a:lastRow>
      <a:tcTxStyle b="on" i="off">
        <a:fontRef idx="major">
          <a:srgbClr val="8AD0D5"/>
        </a:fontRef>
        <a:srgbClr val="8AD0D5"/>
      </a:tcTxStyle>
      <a:tcStyle>
        <a:tcBdr>
          <a:left>
            <a:ln w="12700" cap="flat">
              <a:noFill/>
              <a:miter lim="400000"/>
            </a:ln>
          </a:left>
          <a:right>
            <a:ln w="12700" cap="flat">
              <a:noFill/>
              <a:miter lim="400000"/>
            </a:ln>
          </a:right>
          <a:top>
            <a:ln w="19050" cap="rnd">
              <a:solidFill>
                <a:schemeClr val="accent6"/>
              </a:solidFill>
              <a:prstDash val="solid"/>
              <a:round/>
            </a:ln>
          </a:top>
          <a:bottom>
            <a:ln w="19050" cap="rnd">
              <a:solidFill>
                <a:schemeClr val="accent6"/>
              </a:solidFill>
              <a:prstDash val="solid"/>
              <a:round/>
            </a:ln>
          </a:bottom>
          <a:insideH>
            <a:ln w="12700" cap="flat">
              <a:noFill/>
              <a:miter lim="400000"/>
            </a:ln>
          </a:insideH>
          <a:insideV>
            <a:ln w="12700" cap="flat">
              <a:noFill/>
              <a:miter lim="400000"/>
            </a:ln>
          </a:insideV>
        </a:tcBdr>
        <a:fill>
          <a:no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9525" cap="rnd">
              <a:solidFill>
                <a:schemeClr val="accent6"/>
              </a:solidFill>
              <a:prstDash val="solid"/>
              <a:round/>
            </a:ln>
          </a:top>
          <a:bottom>
            <a:ln w="19050" cap="rnd">
              <a:solidFill>
                <a:srgbClr val="FFFFFF"/>
              </a:solidFill>
              <a:prstDash val="solid"/>
              <a:round/>
            </a:ln>
          </a:bottom>
          <a:insideH>
            <a:ln w="12700" cap="flat">
              <a:noFill/>
              <a:miter lim="400000"/>
            </a:ln>
          </a:insideH>
          <a:insideV>
            <a:ln w="12700" cap="flat">
              <a:noFill/>
              <a:miter lim="400000"/>
            </a:ln>
          </a:insideV>
        </a:tcBdr>
        <a:fill>
          <a:solidFill>
            <a:schemeClr val="accent6"/>
          </a:solidFill>
        </a:fill>
      </a:tcStyle>
    </a:firstRow>
  </a:tblStyle>
  <a:tblStyle styleId="{EEE7283C-3CF3-47DC-8721-378D4A62B228}" styleName="">
    <a:tblBg/>
    <a:wholeTbl>
      <a:tcTxStyle b="off" i="off">
        <a:fontRef idx="major">
          <a:srgbClr val="8AD0D5"/>
        </a:fontRef>
        <a:srgbClr val="8AD0D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alpha val="20000"/>
            </a:schemeClr>
          </a:solidFill>
        </a:fill>
      </a:tcStyle>
    </a:wholeTbl>
    <a:band2H>
      <a:tcTxStyle/>
      <a:tcStyle>
        <a:tcBdr/>
        <a:fill>
          <a:solidFill>
            <a:srgbClr val="FFFFFF"/>
          </a:solidFill>
        </a:fill>
      </a:tcStyle>
    </a:band2H>
    <a:firstCol>
      <a:tcTxStyle b="on" i="off">
        <a:fontRef idx="major">
          <a:srgbClr val="8AD0D5"/>
        </a:fontRef>
        <a:srgbClr val="8AD0D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alpha val="20000"/>
            </a:schemeClr>
          </a:solidFill>
        </a:fill>
      </a:tcStyle>
    </a:firstCol>
    <a:lastRow>
      <a:tcTxStyle b="on" i="off">
        <a:fontRef idx="major">
          <a:srgbClr val="8AD0D5"/>
        </a:fontRef>
        <a:srgbClr val="8AD0D5"/>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noFill/>
              <a:miter lim="400000"/>
            </a:ln>
          </a:insideH>
          <a:insideV>
            <a:ln w="12700" cap="flat">
              <a:noFill/>
              <a:miter lim="400000"/>
            </a:ln>
          </a:insideV>
        </a:tcBdr>
        <a:fill>
          <a:noFill/>
        </a:fill>
      </a:tcStyle>
    </a:lastRow>
    <a:firstRow>
      <a:tcTxStyle b="on" i="off">
        <a:fontRef idx="major">
          <a:srgbClr val="8AD0D5"/>
        </a:fontRef>
        <a:srgbClr val="8AD0D5"/>
      </a:tcTxStyle>
      <a:tcStyle>
        <a:tcBdr>
          <a:left>
            <a:ln w="12700" cap="flat">
              <a:noFill/>
              <a:miter lim="400000"/>
            </a:ln>
          </a:left>
          <a:right>
            <a:ln w="12700" cap="flat">
              <a:noFill/>
              <a:miter lim="400000"/>
            </a:ln>
          </a:right>
          <a:top>
            <a:ln w="12700" cap="flat">
              <a:solidFill>
                <a:schemeClr val="accent1"/>
              </a:solidFill>
              <a:prstDash val="solid"/>
              <a:round/>
            </a:ln>
          </a:top>
          <a:bottom>
            <a:ln w="12700" cap="flat">
              <a:solidFill>
                <a:schemeClr val="accent1"/>
              </a:solidFill>
              <a:prstDash val="solid"/>
              <a:round/>
            </a:ln>
          </a:bottom>
          <a:insideH>
            <a:ln w="12700" cap="flat">
              <a:noFill/>
              <a:miter lim="400000"/>
            </a:ln>
          </a:insideH>
          <a:insideV>
            <a:ln w="12700" cap="flat">
              <a:noFill/>
              <a:miter lim="400000"/>
            </a:ln>
          </a:insideV>
        </a:tcBdr>
        <a:fill>
          <a:noFill/>
        </a:fill>
      </a:tcStyle>
    </a:firstRow>
  </a:tblStyle>
  <a:tblStyle styleId="{CF821DB8-F4EB-4A41-A1BA-3FCAFE7338EE}" styleName="">
    <a:tblBg/>
    <a:wholeTbl>
      <a:tcTxStyle b="off" i="off">
        <a:fontRef idx="major">
          <a:srgbClr val="8AD0D5"/>
        </a:fontRef>
        <a:srgbClr val="8AD0D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E5CB"/>
          </a:solidFill>
        </a:fill>
      </a:tcStyle>
    </a:wholeTbl>
    <a:band2H>
      <a:tcTxStyle/>
      <a:tcStyle>
        <a:tcBdr/>
        <a:fill>
          <a:solidFill>
            <a:srgbClr val="FAF3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33BA23B1-9221-436E-865A-0063620EA4FD}" styleName="">
    <a:tblBg/>
    <a:wholeTbl>
      <a:tcTxStyle b="off" i="off">
        <a:fontRef idx="major">
          <a:srgbClr val="8AD0D5"/>
        </a:fontRef>
        <a:srgbClr val="8AD0D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D1DE"/>
          </a:solidFill>
        </a:fill>
      </a:tcStyle>
    </a:wholeTbl>
    <a:band2H>
      <a:tcTxStyle/>
      <a:tcStyle>
        <a:tcBdr/>
        <a:fill>
          <a:solidFill>
            <a:srgbClr val="EFE9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2708684C-4D16-4618-839F-0558EEFCDFE6}" styleName="">
    <a:tblBg/>
    <a:wholeTbl>
      <a:tcTxStyle b="off" i="off">
        <a:fontRef idx="major">
          <a:srgbClr val="8AD0D5"/>
        </a:fontRef>
        <a:srgbClr val="8AD0D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DF6F7"/>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8AD0D5"/>
        </a:fontRef>
        <a:srgbClr val="8AD0D5"/>
      </a:tcTxStyle>
      <a:tcStyle>
        <a:tcBdr>
          <a:left>
            <a:ln w="12700" cap="flat">
              <a:noFill/>
              <a:miter lim="400000"/>
            </a:ln>
          </a:left>
          <a:right>
            <a:ln w="12700" cap="flat">
              <a:noFill/>
              <a:miter lim="400000"/>
            </a:ln>
          </a:right>
          <a:top>
            <a:ln w="50800" cap="flat">
              <a:solidFill>
                <a:srgbClr val="8AD0D5"/>
              </a:solidFill>
              <a:prstDash val="solid"/>
              <a:round/>
            </a:ln>
          </a:top>
          <a:bottom>
            <a:ln w="25400" cap="flat">
              <a:solidFill>
                <a:srgbClr val="8AD0D5"/>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8AD0D5"/>
              </a:solidFill>
              <a:prstDash val="solid"/>
              <a:round/>
            </a:ln>
          </a:top>
          <a:bottom>
            <a:ln w="25400" cap="flat">
              <a:solidFill>
                <a:srgbClr val="8AD0D5"/>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p:restoredTop sz="94690"/>
  </p:normalViewPr>
  <p:slideViewPr>
    <p:cSldViewPr snapToGrid="0">
      <p:cViewPr varScale="1">
        <p:scale>
          <a:sx n="119" d="100"/>
          <a:sy n="119" d="100"/>
        </p:scale>
        <p:origin x="768"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al__ma_Sayfas_.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al__ma_Sayfas_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al__ma_Sayfas_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al__ma_Sayfas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al__ma_Sayfas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al__ma_Sayfas_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tr-TR"/>
  <c:roundedCorners val="0"/>
  <c:style val="2"/>
  <c:chart>
    <c:autoTitleDeleted val="1"/>
    <c:plotArea>
      <c:layout>
        <c:manualLayout>
          <c:layoutTarget val="inner"/>
          <c:xMode val="edge"/>
          <c:yMode val="edge"/>
          <c:x val="6.72349E-2"/>
          <c:y val="5.0379500000000001E-2"/>
          <c:w val="0.92776499999999995"/>
          <c:h val="0.68057599999999996"/>
        </c:manualLayout>
      </c:layout>
      <c:barChart>
        <c:barDir val="col"/>
        <c:grouping val="clustered"/>
        <c:varyColors val="0"/>
        <c:ser>
          <c:idx val="0"/>
          <c:order val="0"/>
          <c:tx>
            <c:strRef>
              <c:f>Sheet1!$B$1</c:f>
            </c:strRef>
          </c:tx>
          <c:spPr>
            <a:solidFill>
              <a:schemeClr val="accent1"/>
            </a:solidFill>
            <a:ln w="6350" cap="flat">
              <a:solidFill>
                <a:srgbClr val="FFFFFF"/>
              </a:solidFill>
              <a:prstDash val="solid"/>
              <a:miter lim="400000"/>
            </a:ln>
            <a:effectLst/>
          </c:spPr>
          <c:invertIfNegative val="0"/>
          <c:cat>
            <c:strRef>
              <c:f>Sheet1!$A$2:$A$28</c:f>
              <c:strCache>
                <c:ptCount val="27"/>
                <c:pt idx="0">
                  <c:v>ENEN 101</c:v>
                </c:pt>
                <c:pt idx="1">
                  <c:v>ENEN 102</c:v>
                </c:pt>
                <c:pt idx="2">
                  <c:v>ENEN 401</c:v>
                </c:pt>
                <c:pt idx="3">
                  <c:v>ENIE 403</c:v>
                </c:pt>
                <c:pt idx="4">
                  <c:v>ENIE 430</c:v>
                </c:pt>
                <c:pt idx="5">
                  <c:v>IE 102</c:v>
                </c:pt>
                <c:pt idx="6">
                  <c:v>IE 108</c:v>
                </c:pt>
                <c:pt idx="7">
                  <c:v>IE 122</c:v>
                </c:pt>
                <c:pt idx="8">
                  <c:v>IE 202</c:v>
                </c:pt>
                <c:pt idx="9">
                  <c:v>IE 212</c:v>
                </c:pt>
                <c:pt idx="10">
                  <c:v>IE 291</c:v>
                </c:pt>
                <c:pt idx="11">
                  <c:v>IE 303</c:v>
                </c:pt>
                <c:pt idx="12">
                  <c:v>IE 304</c:v>
                </c:pt>
                <c:pt idx="13">
                  <c:v>IE 306</c:v>
                </c:pt>
                <c:pt idx="14">
                  <c:v>IE 312</c:v>
                </c:pt>
                <c:pt idx="15">
                  <c:v>IE 391</c:v>
                </c:pt>
                <c:pt idx="16">
                  <c:v>IE 412</c:v>
                </c:pt>
                <c:pt idx="17">
                  <c:v>IE 420</c:v>
                </c:pt>
                <c:pt idx="18">
                  <c:v>IE 442</c:v>
                </c:pt>
                <c:pt idx="19">
                  <c:v>IE 490</c:v>
                </c:pt>
                <c:pt idx="20">
                  <c:v>IE 491</c:v>
                </c:pt>
                <c:pt idx="21">
                  <c:v>IE 492</c:v>
                </c:pt>
                <c:pt idx="22">
                  <c:v>MATH 102</c:v>
                </c:pt>
                <c:pt idx="23">
                  <c:v>MATH 201</c:v>
                </c:pt>
                <c:pt idx="24">
                  <c:v>MATH 202</c:v>
                </c:pt>
                <c:pt idx="25">
                  <c:v>MATH 210</c:v>
                </c:pt>
                <c:pt idx="26">
                  <c:v>MATH 300</c:v>
                </c:pt>
              </c:strCache>
            </c:strRef>
          </c:cat>
          <c:val>
            <c:numRef>
              <c:f>Sheet1!$B$2:$B$28</c:f>
              <c:numCache>
                <c:formatCode>General</c:formatCode>
                <c:ptCount val="27"/>
                <c:pt idx="0">
                  <c:v>100</c:v>
                </c:pt>
                <c:pt idx="1">
                  <c:v>84.64</c:v>
                </c:pt>
                <c:pt idx="2">
                  <c:v>83</c:v>
                </c:pt>
                <c:pt idx="3">
                  <c:v>91.37</c:v>
                </c:pt>
                <c:pt idx="4">
                  <c:v>90.1</c:v>
                </c:pt>
                <c:pt idx="5">
                  <c:v>87.5</c:v>
                </c:pt>
                <c:pt idx="6">
                  <c:v>81.739999999999995</c:v>
                </c:pt>
                <c:pt idx="7">
                  <c:v>81.05</c:v>
                </c:pt>
                <c:pt idx="8">
                  <c:v>89.9</c:v>
                </c:pt>
                <c:pt idx="9">
                  <c:v>95</c:v>
                </c:pt>
                <c:pt idx="10">
                  <c:v>83.33</c:v>
                </c:pt>
                <c:pt idx="11">
                  <c:v>62.5</c:v>
                </c:pt>
                <c:pt idx="12">
                  <c:v>81.150000000000006</c:v>
                </c:pt>
                <c:pt idx="13">
                  <c:v>76.819999999999993</c:v>
                </c:pt>
                <c:pt idx="14">
                  <c:v>74.11</c:v>
                </c:pt>
                <c:pt idx="15">
                  <c:v>86.72</c:v>
                </c:pt>
                <c:pt idx="16">
                  <c:v>92.81</c:v>
                </c:pt>
                <c:pt idx="17">
                  <c:v>70</c:v>
                </c:pt>
                <c:pt idx="18">
                  <c:v>87.5</c:v>
                </c:pt>
                <c:pt idx="19">
                  <c:v>100</c:v>
                </c:pt>
                <c:pt idx="20">
                  <c:v>70</c:v>
                </c:pt>
                <c:pt idx="21">
                  <c:v>86</c:v>
                </c:pt>
                <c:pt idx="22">
                  <c:v>89</c:v>
                </c:pt>
                <c:pt idx="23">
                  <c:v>70</c:v>
                </c:pt>
                <c:pt idx="24">
                  <c:v>89</c:v>
                </c:pt>
                <c:pt idx="25">
                  <c:v>78.28</c:v>
                </c:pt>
                <c:pt idx="26">
                  <c:v>85</c:v>
                </c:pt>
              </c:numCache>
            </c:numRef>
          </c:val>
          <c:extLst>
            <c:ext xmlns:c16="http://schemas.microsoft.com/office/drawing/2014/chart" uri="{C3380CC4-5D6E-409C-BE32-E72D297353CC}">
              <c16:uniqueId val="{00000000-828E-8C47-B6DD-1958D7499C11}"/>
            </c:ext>
          </c:extLst>
        </c:ser>
        <c:dLbls>
          <c:showLegendKey val="0"/>
          <c:showVal val="0"/>
          <c:showCatName val="0"/>
          <c:showSerName val="0"/>
          <c:showPercent val="0"/>
          <c:showBubbleSize val="0"/>
        </c:dLbls>
        <c:gapWidth val="150"/>
        <c:axId val="2094734552"/>
        <c:axId val="2094734553"/>
      </c:barChart>
      <c:catAx>
        <c:axId val="2094734552"/>
        <c:scaling>
          <c:orientation val="minMax"/>
        </c:scaling>
        <c:delete val="0"/>
        <c:axPos val="b"/>
        <c:numFmt formatCode="General" sourceLinked="0"/>
        <c:majorTickMark val="out"/>
        <c:minorTickMark val="none"/>
        <c:tickLblPos val="low"/>
        <c:spPr>
          <a:ln w="12700" cap="rnd">
            <a:solidFill>
              <a:srgbClr val="B0DDE0"/>
            </a:solidFill>
            <a:prstDash val="solid"/>
            <a:round/>
          </a:ln>
        </c:spPr>
        <c:txPr>
          <a:bodyPr rot="-5400000"/>
          <a:lstStyle/>
          <a:p>
            <a:pPr>
              <a:defRPr sz="1100" b="0" i="0" u="none" strike="noStrike">
                <a:solidFill>
                  <a:srgbClr val="000000"/>
                </a:solidFill>
                <a:latin typeface="Calibri"/>
              </a:defRPr>
            </a:pPr>
            <a:endParaRPr lang="tr-TR"/>
          </a:p>
        </c:txPr>
        <c:crossAx val="2094734553"/>
        <c:crosses val="autoZero"/>
        <c:auto val="1"/>
        <c:lblAlgn val="ctr"/>
        <c:lblOffset val="100"/>
        <c:noMultiLvlLbl val="1"/>
      </c:catAx>
      <c:valAx>
        <c:axId val="2094734553"/>
        <c:scaling>
          <c:orientation val="minMax"/>
        </c:scaling>
        <c:delete val="0"/>
        <c:axPos val="l"/>
        <c:majorGridlines>
          <c:spPr>
            <a:ln w="12700" cap="rnd">
              <a:solidFill>
                <a:srgbClr val="B0DDE0"/>
              </a:solidFill>
              <a:prstDash val="solid"/>
              <a:round/>
            </a:ln>
          </c:spPr>
        </c:majorGridlines>
        <c:numFmt formatCode="General" sourceLinked="0"/>
        <c:majorTickMark val="out"/>
        <c:minorTickMark val="none"/>
        <c:tickLblPos val="nextTo"/>
        <c:spPr>
          <a:ln w="12700" cap="rnd">
            <a:solidFill>
              <a:srgbClr val="B0DDE0"/>
            </a:solidFill>
            <a:prstDash val="solid"/>
            <a:round/>
          </a:ln>
        </c:spPr>
        <c:txPr>
          <a:bodyPr rot="0"/>
          <a:lstStyle/>
          <a:p>
            <a:pPr>
              <a:defRPr sz="1300" b="0" i="0" u="none" strike="noStrike">
                <a:solidFill>
                  <a:srgbClr val="000000"/>
                </a:solidFill>
                <a:latin typeface="Calibri"/>
              </a:defRPr>
            </a:pPr>
            <a:endParaRPr lang="tr-TR"/>
          </a:p>
        </c:txPr>
        <c:crossAx val="2094734552"/>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788799999999995E-2"/>
          <c:y val="6.2729999999999994E-2"/>
          <c:w val="0.91321099999999999"/>
          <c:h val="0.627417"/>
        </c:manualLayout>
      </c:layout>
      <c:barChart>
        <c:barDir val="col"/>
        <c:grouping val="clustered"/>
        <c:varyColors val="0"/>
        <c:ser>
          <c:idx val="0"/>
          <c:order val="0"/>
          <c:tx>
            <c:strRef>
              <c:f>Sheet1!$B$1</c:f>
            </c:strRef>
          </c:tx>
          <c:spPr>
            <a:solidFill>
              <a:schemeClr val="accent1"/>
            </a:solidFill>
            <a:ln>
              <a:noFill/>
            </a:ln>
            <a:effectLst/>
          </c:spPr>
          <c:invertIfNegative val="0"/>
          <c:dLbls>
            <c:delete val="1"/>
          </c:dLbls>
          <c:cat>
            <c:strRef>
              <c:f>Sheet1!$A$2:$A$41</c:f>
              <c:strCache>
                <c:ptCount val="40"/>
                <c:pt idx="0">
                  <c:v>ENEN 101</c:v>
                </c:pt>
                <c:pt idx="1">
                  <c:v>ENEN 102</c:v>
                </c:pt>
                <c:pt idx="2">
                  <c:v>ENIE 401</c:v>
                </c:pt>
                <c:pt idx="3">
                  <c:v>ENIE 403</c:v>
                </c:pt>
                <c:pt idx="4">
                  <c:v>ENEN 102</c:v>
                </c:pt>
                <c:pt idx="5">
                  <c:v>IE 420</c:v>
                </c:pt>
                <c:pt idx="6">
                  <c:v>IE 442</c:v>
                </c:pt>
                <c:pt idx="7">
                  <c:v>MATH 102</c:v>
                </c:pt>
                <c:pt idx="8">
                  <c:v>IE 122</c:v>
                </c:pt>
                <c:pt idx="9">
                  <c:v>GEN 200</c:v>
                </c:pt>
                <c:pt idx="10">
                  <c:v>IE 304</c:v>
                </c:pt>
                <c:pt idx="11">
                  <c:v>IE 492b</c:v>
                </c:pt>
                <c:pt idx="12">
                  <c:v>GEN 404</c:v>
                </c:pt>
                <c:pt idx="13">
                  <c:v>IE 490a</c:v>
                </c:pt>
                <c:pt idx="14">
                  <c:v>GEN 401</c:v>
                </c:pt>
                <c:pt idx="15">
                  <c:v>GEN 402</c:v>
                </c:pt>
                <c:pt idx="16">
                  <c:v>IE 412b</c:v>
                </c:pt>
                <c:pt idx="17">
                  <c:v>IE 420</c:v>
                </c:pt>
                <c:pt idx="18">
                  <c:v>IE 492b</c:v>
                </c:pt>
                <c:pt idx="19">
                  <c:v>MATH 300</c:v>
                </c:pt>
                <c:pt idx="20">
                  <c:v>ENEN 102</c:v>
                </c:pt>
                <c:pt idx="21">
                  <c:v>ENEN 401</c:v>
                </c:pt>
                <c:pt idx="22">
                  <c:v>ENIE 430</c:v>
                </c:pt>
                <c:pt idx="23">
                  <c:v>IE 291</c:v>
                </c:pt>
                <c:pt idx="24">
                  <c:v>IE 303</c:v>
                </c:pt>
                <c:pt idx="25">
                  <c:v>IE 306</c:v>
                </c:pt>
                <c:pt idx="26">
                  <c:v>IE 312</c:v>
                </c:pt>
                <c:pt idx="27">
                  <c:v>IE 391</c:v>
                </c:pt>
                <c:pt idx="28">
                  <c:v>IE 492b</c:v>
                </c:pt>
                <c:pt idx="29">
                  <c:v>IE 492c</c:v>
                </c:pt>
                <c:pt idx="30">
                  <c:v>IE 420</c:v>
                </c:pt>
                <c:pt idx="31">
                  <c:v>MATH 202</c:v>
                </c:pt>
                <c:pt idx="32">
                  <c:v>IE 102</c:v>
                </c:pt>
                <c:pt idx="33">
                  <c:v>IE 108</c:v>
                </c:pt>
                <c:pt idx="34">
                  <c:v>IE 202b</c:v>
                </c:pt>
                <c:pt idx="35">
                  <c:v>IE 212a</c:v>
                </c:pt>
                <c:pt idx="36">
                  <c:v>IE 212b</c:v>
                </c:pt>
                <c:pt idx="37">
                  <c:v>IE 491c</c:v>
                </c:pt>
                <c:pt idx="38">
                  <c:v>MATH 201</c:v>
                </c:pt>
                <c:pt idx="39">
                  <c:v>MATH 210</c:v>
                </c:pt>
              </c:strCache>
            </c:strRef>
          </c:cat>
          <c:val>
            <c:numRef>
              <c:f>Sheet1!$B$2:$B$41</c:f>
              <c:numCache>
                <c:formatCode>General</c:formatCode>
                <c:ptCount val="40"/>
                <c:pt idx="0">
                  <c:v>100</c:v>
                </c:pt>
                <c:pt idx="1">
                  <c:v>86.46</c:v>
                </c:pt>
                <c:pt idx="2">
                  <c:v>90.64</c:v>
                </c:pt>
                <c:pt idx="3">
                  <c:v>90.85</c:v>
                </c:pt>
                <c:pt idx="4">
                  <c:v>84</c:v>
                </c:pt>
                <c:pt idx="5">
                  <c:v>25</c:v>
                </c:pt>
                <c:pt idx="6">
                  <c:v>87.5</c:v>
                </c:pt>
                <c:pt idx="7">
                  <c:v>89</c:v>
                </c:pt>
                <c:pt idx="8">
                  <c:v>79.11</c:v>
                </c:pt>
                <c:pt idx="9">
                  <c:v>84.72</c:v>
                </c:pt>
                <c:pt idx="10">
                  <c:v>81.53</c:v>
                </c:pt>
                <c:pt idx="11">
                  <c:v>100</c:v>
                </c:pt>
                <c:pt idx="12">
                  <c:v>89.05</c:v>
                </c:pt>
                <c:pt idx="13">
                  <c:v>100</c:v>
                </c:pt>
                <c:pt idx="14">
                  <c:v>85.67</c:v>
                </c:pt>
                <c:pt idx="15">
                  <c:v>90.45</c:v>
                </c:pt>
                <c:pt idx="16">
                  <c:v>92.25</c:v>
                </c:pt>
                <c:pt idx="17">
                  <c:v>98</c:v>
                </c:pt>
                <c:pt idx="18">
                  <c:v>96.67</c:v>
                </c:pt>
                <c:pt idx="19">
                  <c:v>85</c:v>
                </c:pt>
                <c:pt idx="20">
                  <c:v>85</c:v>
                </c:pt>
                <c:pt idx="21">
                  <c:v>74.349999999999994</c:v>
                </c:pt>
                <c:pt idx="22">
                  <c:v>90</c:v>
                </c:pt>
                <c:pt idx="23">
                  <c:v>83.33</c:v>
                </c:pt>
                <c:pt idx="24">
                  <c:v>62.08</c:v>
                </c:pt>
                <c:pt idx="25">
                  <c:v>77.5</c:v>
                </c:pt>
                <c:pt idx="26">
                  <c:v>73.75</c:v>
                </c:pt>
                <c:pt idx="27">
                  <c:v>87.5</c:v>
                </c:pt>
                <c:pt idx="28">
                  <c:v>100</c:v>
                </c:pt>
                <c:pt idx="29">
                  <c:v>70</c:v>
                </c:pt>
                <c:pt idx="30">
                  <c:v>84.77</c:v>
                </c:pt>
                <c:pt idx="31">
                  <c:v>90</c:v>
                </c:pt>
                <c:pt idx="32">
                  <c:v>85</c:v>
                </c:pt>
                <c:pt idx="33">
                  <c:v>81.72</c:v>
                </c:pt>
                <c:pt idx="34">
                  <c:v>89.9</c:v>
                </c:pt>
                <c:pt idx="35">
                  <c:v>89.79</c:v>
                </c:pt>
                <c:pt idx="36">
                  <c:v>100</c:v>
                </c:pt>
                <c:pt idx="37">
                  <c:v>50</c:v>
                </c:pt>
                <c:pt idx="38">
                  <c:v>70</c:v>
                </c:pt>
                <c:pt idx="39">
                  <c:v>76.13</c:v>
                </c:pt>
              </c:numCache>
            </c:numRef>
          </c:val>
          <c:extLst>
            <c:ext xmlns:c16="http://schemas.microsoft.com/office/drawing/2014/chart" uri="{C3380CC4-5D6E-409C-BE32-E72D297353CC}">
              <c16:uniqueId val="{00000000-3328-974C-8C45-24C7CC8F20A7}"/>
            </c:ext>
          </c:extLst>
        </c:ser>
        <c:ser>
          <c:idx val="1"/>
          <c:order val="1"/>
          <c:tx>
            <c:strRef>
              <c:f>Sheet1!$C$1</c:f>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Sheet1!$A$2:$A$41</c:f>
              <c:strCache>
                <c:ptCount val="40"/>
                <c:pt idx="0">
                  <c:v>ENEN 101</c:v>
                </c:pt>
                <c:pt idx="1">
                  <c:v>ENEN 102</c:v>
                </c:pt>
                <c:pt idx="2">
                  <c:v>ENIE 401</c:v>
                </c:pt>
                <c:pt idx="3">
                  <c:v>ENIE 403</c:v>
                </c:pt>
                <c:pt idx="4">
                  <c:v>ENEN 102</c:v>
                </c:pt>
                <c:pt idx="5">
                  <c:v>IE 420</c:v>
                </c:pt>
                <c:pt idx="6">
                  <c:v>IE 442</c:v>
                </c:pt>
                <c:pt idx="7">
                  <c:v>MATH 102</c:v>
                </c:pt>
                <c:pt idx="8">
                  <c:v>IE 122</c:v>
                </c:pt>
                <c:pt idx="9">
                  <c:v>GEN 200</c:v>
                </c:pt>
                <c:pt idx="10">
                  <c:v>IE 304</c:v>
                </c:pt>
                <c:pt idx="11">
                  <c:v>IE 492b</c:v>
                </c:pt>
                <c:pt idx="12">
                  <c:v>GEN 404</c:v>
                </c:pt>
                <c:pt idx="13">
                  <c:v>IE 490a</c:v>
                </c:pt>
                <c:pt idx="14">
                  <c:v>GEN 401</c:v>
                </c:pt>
                <c:pt idx="15">
                  <c:v>GEN 402</c:v>
                </c:pt>
                <c:pt idx="16">
                  <c:v>IE 412b</c:v>
                </c:pt>
                <c:pt idx="17">
                  <c:v>IE 420</c:v>
                </c:pt>
                <c:pt idx="18">
                  <c:v>IE 492b</c:v>
                </c:pt>
                <c:pt idx="19">
                  <c:v>MATH 300</c:v>
                </c:pt>
                <c:pt idx="20">
                  <c:v>ENEN 102</c:v>
                </c:pt>
                <c:pt idx="21">
                  <c:v>ENEN 401</c:v>
                </c:pt>
                <c:pt idx="22">
                  <c:v>ENIE 430</c:v>
                </c:pt>
                <c:pt idx="23">
                  <c:v>IE 291</c:v>
                </c:pt>
                <c:pt idx="24">
                  <c:v>IE 303</c:v>
                </c:pt>
                <c:pt idx="25">
                  <c:v>IE 306</c:v>
                </c:pt>
                <c:pt idx="26">
                  <c:v>IE 312</c:v>
                </c:pt>
                <c:pt idx="27">
                  <c:v>IE 391</c:v>
                </c:pt>
                <c:pt idx="28">
                  <c:v>IE 492b</c:v>
                </c:pt>
                <c:pt idx="29">
                  <c:v>IE 492c</c:v>
                </c:pt>
                <c:pt idx="30">
                  <c:v>IE 420</c:v>
                </c:pt>
                <c:pt idx="31">
                  <c:v>MATH 202</c:v>
                </c:pt>
                <c:pt idx="32">
                  <c:v>IE 102</c:v>
                </c:pt>
                <c:pt idx="33">
                  <c:v>IE 108</c:v>
                </c:pt>
                <c:pt idx="34">
                  <c:v>IE 202b</c:v>
                </c:pt>
                <c:pt idx="35">
                  <c:v>IE 212a</c:v>
                </c:pt>
                <c:pt idx="36">
                  <c:v>IE 212b</c:v>
                </c:pt>
                <c:pt idx="37">
                  <c:v>IE 491c</c:v>
                </c:pt>
                <c:pt idx="38">
                  <c:v>MATH 201</c:v>
                </c:pt>
                <c:pt idx="39">
                  <c:v>MATH 210</c:v>
                </c:pt>
              </c:strCache>
            </c:strRef>
          </c:cat>
          <c:val>
            <c:numRef>
              <c:f>Sheet1!$C$2:$C$41</c:f>
            </c:numRef>
          </c:val>
          <c:extLst>
            <c:ext xmlns:c16="http://schemas.microsoft.com/office/drawing/2014/chart" uri="{C3380CC4-5D6E-409C-BE32-E72D297353CC}">
              <c16:uniqueId val="{00000001-3328-974C-8C45-24C7CC8F20A7}"/>
            </c:ext>
          </c:extLst>
        </c:ser>
        <c:ser>
          <c:idx val="2"/>
          <c:order val="2"/>
          <c:tx>
            <c:strRef>
              <c:f>Sheet1!$D$1</c:f>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Sheet1!$A$2:$A$41</c:f>
              <c:strCache>
                <c:ptCount val="40"/>
                <c:pt idx="0">
                  <c:v>ENEN 101</c:v>
                </c:pt>
                <c:pt idx="1">
                  <c:v>ENEN 102</c:v>
                </c:pt>
                <c:pt idx="2">
                  <c:v>ENIE 401</c:v>
                </c:pt>
                <c:pt idx="3">
                  <c:v>ENIE 403</c:v>
                </c:pt>
                <c:pt idx="4">
                  <c:v>ENEN 102</c:v>
                </c:pt>
                <c:pt idx="5">
                  <c:v>IE 420</c:v>
                </c:pt>
                <c:pt idx="6">
                  <c:v>IE 442</c:v>
                </c:pt>
                <c:pt idx="7">
                  <c:v>MATH 102</c:v>
                </c:pt>
                <c:pt idx="8">
                  <c:v>IE 122</c:v>
                </c:pt>
                <c:pt idx="9">
                  <c:v>GEN 200</c:v>
                </c:pt>
                <c:pt idx="10">
                  <c:v>IE 304</c:v>
                </c:pt>
                <c:pt idx="11">
                  <c:v>IE 492b</c:v>
                </c:pt>
                <c:pt idx="12">
                  <c:v>GEN 404</c:v>
                </c:pt>
                <c:pt idx="13">
                  <c:v>IE 490a</c:v>
                </c:pt>
                <c:pt idx="14">
                  <c:v>GEN 401</c:v>
                </c:pt>
                <c:pt idx="15">
                  <c:v>GEN 402</c:v>
                </c:pt>
                <c:pt idx="16">
                  <c:v>IE 412b</c:v>
                </c:pt>
                <c:pt idx="17">
                  <c:v>IE 420</c:v>
                </c:pt>
                <c:pt idx="18">
                  <c:v>IE 492b</c:v>
                </c:pt>
                <c:pt idx="19">
                  <c:v>MATH 300</c:v>
                </c:pt>
                <c:pt idx="20">
                  <c:v>ENEN 102</c:v>
                </c:pt>
                <c:pt idx="21">
                  <c:v>ENEN 401</c:v>
                </c:pt>
                <c:pt idx="22">
                  <c:v>ENIE 430</c:v>
                </c:pt>
                <c:pt idx="23">
                  <c:v>IE 291</c:v>
                </c:pt>
                <c:pt idx="24">
                  <c:v>IE 303</c:v>
                </c:pt>
                <c:pt idx="25">
                  <c:v>IE 306</c:v>
                </c:pt>
                <c:pt idx="26">
                  <c:v>IE 312</c:v>
                </c:pt>
                <c:pt idx="27">
                  <c:v>IE 391</c:v>
                </c:pt>
                <c:pt idx="28">
                  <c:v>IE 492b</c:v>
                </c:pt>
                <c:pt idx="29">
                  <c:v>IE 492c</c:v>
                </c:pt>
                <c:pt idx="30">
                  <c:v>IE 420</c:v>
                </c:pt>
                <c:pt idx="31">
                  <c:v>MATH 202</c:v>
                </c:pt>
                <c:pt idx="32">
                  <c:v>IE 102</c:v>
                </c:pt>
                <c:pt idx="33">
                  <c:v>IE 108</c:v>
                </c:pt>
                <c:pt idx="34">
                  <c:v>IE 202b</c:v>
                </c:pt>
                <c:pt idx="35">
                  <c:v>IE 212a</c:v>
                </c:pt>
                <c:pt idx="36">
                  <c:v>IE 212b</c:v>
                </c:pt>
                <c:pt idx="37">
                  <c:v>IE 491c</c:v>
                </c:pt>
                <c:pt idx="38">
                  <c:v>MATH 201</c:v>
                </c:pt>
                <c:pt idx="39">
                  <c:v>MATH 210</c:v>
                </c:pt>
              </c:strCache>
            </c:strRef>
          </c:cat>
          <c:val>
            <c:numRef>
              <c:f>Sheet1!$D$2:$D$41</c:f>
            </c:numRef>
          </c:val>
          <c:extLst>
            <c:ext xmlns:c16="http://schemas.microsoft.com/office/drawing/2014/chart" uri="{C3380CC4-5D6E-409C-BE32-E72D297353CC}">
              <c16:uniqueId val="{00000002-3328-974C-8C45-24C7CC8F20A7}"/>
            </c:ext>
          </c:extLst>
        </c:ser>
        <c:ser>
          <c:idx val="3"/>
          <c:order val="3"/>
          <c:tx>
            <c:strRef>
              <c:f>Sheet1!$E$1</c:f>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tr-T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Sheet1!$A$2:$A$41</c:f>
              <c:strCache>
                <c:ptCount val="40"/>
                <c:pt idx="0">
                  <c:v>ENEN 101</c:v>
                </c:pt>
                <c:pt idx="1">
                  <c:v>ENEN 102</c:v>
                </c:pt>
                <c:pt idx="2">
                  <c:v>ENIE 401</c:v>
                </c:pt>
                <c:pt idx="3">
                  <c:v>ENIE 403</c:v>
                </c:pt>
                <c:pt idx="4">
                  <c:v>ENEN 102</c:v>
                </c:pt>
                <c:pt idx="5">
                  <c:v>IE 420</c:v>
                </c:pt>
                <c:pt idx="6">
                  <c:v>IE 442</c:v>
                </c:pt>
                <c:pt idx="7">
                  <c:v>MATH 102</c:v>
                </c:pt>
                <c:pt idx="8">
                  <c:v>IE 122</c:v>
                </c:pt>
                <c:pt idx="9">
                  <c:v>GEN 200</c:v>
                </c:pt>
                <c:pt idx="10">
                  <c:v>IE 304</c:v>
                </c:pt>
                <c:pt idx="11">
                  <c:v>IE 492b</c:v>
                </c:pt>
                <c:pt idx="12">
                  <c:v>GEN 404</c:v>
                </c:pt>
                <c:pt idx="13">
                  <c:v>IE 490a</c:v>
                </c:pt>
                <c:pt idx="14">
                  <c:v>GEN 401</c:v>
                </c:pt>
                <c:pt idx="15">
                  <c:v>GEN 402</c:v>
                </c:pt>
                <c:pt idx="16">
                  <c:v>IE 412b</c:v>
                </c:pt>
                <c:pt idx="17">
                  <c:v>IE 420</c:v>
                </c:pt>
                <c:pt idx="18">
                  <c:v>IE 492b</c:v>
                </c:pt>
                <c:pt idx="19">
                  <c:v>MATH 300</c:v>
                </c:pt>
                <c:pt idx="20">
                  <c:v>ENEN 102</c:v>
                </c:pt>
                <c:pt idx="21">
                  <c:v>ENEN 401</c:v>
                </c:pt>
                <c:pt idx="22">
                  <c:v>ENIE 430</c:v>
                </c:pt>
                <c:pt idx="23">
                  <c:v>IE 291</c:v>
                </c:pt>
                <c:pt idx="24">
                  <c:v>IE 303</c:v>
                </c:pt>
                <c:pt idx="25">
                  <c:v>IE 306</c:v>
                </c:pt>
                <c:pt idx="26">
                  <c:v>IE 312</c:v>
                </c:pt>
                <c:pt idx="27">
                  <c:v>IE 391</c:v>
                </c:pt>
                <c:pt idx="28">
                  <c:v>IE 492b</c:v>
                </c:pt>
                <c:pt idx="29">
                  <c:v>IE 492c</c:v>
                </c:pt>
                <c:pt idx="30">
                  <c:v>IE 420</c:v>
                </c:pt>
                <c:pt idx="31">
                  <c:v>MATH 202</c:v>
                </c:pt>
                <c:pt idx="32">
                  <c:v>IE 102</c:v>
                </c:pt>
                <c:pt idx="33">
                  <c:v>IE 108</c:v>
                </c:pt>
                <c:pt idx="34">
                  <c:v>IE 202b</c:v>
                </c:pt>
                <c:pt idx="35">
                  <c:v>IE 212a</c:v>
                </c:pt>
                <c:pt idx="36">
                  <c:v>IE 212b</c:v>
                </c:pt>
                <c:pt idx="37">
                  <c:v>IE 491c</c:v>
                </c:pt>
                <c:pt idx="38">
                  <c:v>MATH 201</c:v>
                </c:pt>
                <c:pt idx="39">
                  <c:v>MATH 210</c:v>
                </c:pt>
              </c:strCache>
            </c:strRef>
          </c:cat>
          <c:val>
            <c:numRef>
              <c:f>Sheet1!$E$2:$E$41</c:f>
            </c:numRef>
          </c:val>
          <c:extLst>
            <c:ext xmlns:c16="http://schemas.microsoft.com/office/drawing/2014/chart" uri="{C3380CC4-5D6E-409C-BE32-E72D297353CC}">
              <c16:uniqueId val="{00000003-3328-974C-8C45-24C7CC8F20A7}"/>
            </c:ext>
          </c:extLst>
        </c:ser>
        <c:dLbls>
          <c:dLblPos val="inEnd"/>
          <c:showLegendKey val="0"/>
          <c:showVal val="1"/>
          <c:showCatName val="0"/>
          <c:showSerName val="0"/>
          <c:showPercent val="0"/>
          <c:showBubbleSize val="0"/>
        </c:dLbls>
        <c:gapWidth val="219"/>
        <c:overlap val="-27"/>
        <c:axId val="2094734552"/>
        <c:axId val="2094734553"/>
      </c:barChart>
      <c:catAx>
        <c:axId val="2094734552"/>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2">
                    <a:lumMod val="50000"/>
                  </a:schemeClr>
                </a:solidFill>
                <a:latin typeface="+mn-lt"/>
                <a:ea typeface="+mn-ea"/>
                <a:cs typeface="+mn-cs"/>
              </a:defRPr>
            </a:pPr>
            <a:endParaRPr lang="tr-TR"/>
          </a:p>
        </c:txPr>
        <c:crossAx val="2094734553"/>
        <c:crosses val="autoZero"/>
        <c:auto val="1"/>
        <c:lblAlgn val="ctr"/>
        <c:lblOffset val="100"/>
        <c:noMultiLvlLbl val="1"/>
      </c:catAx>
      <c:valAx>
        <c:axId val="209473455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2">
                    <a:lumMod val="50000"/>
                  </a:schemeClr>
                </a:solidFill>
                <a:latin typeface="+mn-lt"/>
                <a:ea typeface="+mn-ea"/>
                <a:cs typeface="+mn-cs"/>
              </a:defRPr>
            </a:pPr>
            <a:endParaRPr lang="tr-TR"/>
          </a:p>
        </c:txPr>
        <c:crossAx val="2094734552"/>
        <c:crosses val="autoZero"/>
        <c:crossBetween val="between"/>
        <c:majorUnit val="25"/>
        <c:minorUnit val="12.5"/>
      </c:valAx>
      <c:spPr>
        <a:noFill/>
        <a:ln>
          <a:noFill/>
        </a:ln>
        <a:effectLst/>
      </c:spPr>
    </c:plotArea>
    <c:plotVisOnly val="1"/>
    <c:dispBlanksAs val="gap"/>
    <c:showDLblsOverMax val="1"/>
  </c:chart>
  <c:spPr>
    <a:noFill/>
    <a:ln>
      <a:noFill/>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dLbls>
          <c:showLegendKey val="0"/>
          <c:showVal val="0"/>
          <c:showCatName val="0"/>
          <c:showSerName val="0"/>
          <c:showPercent val="0"/>
          <c:showBubbleSize val="0"/>
        </c:dLbls>
        <c:gapWidth val="219"/>
        <c:overlap val="-27"/>
        <c:axId val="1245942704"/>
        <c:axId val="1006121856"/>
      </c:barChart>
      <c:catAx>
        <c:axId val="1245942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006121856"/>
        <c:crosses val="autoZero"/>
        <c:auto val="1"/>
        <c:lblAlgn val="ctr"/>
        <c:lblOffset val="100"/>
        <c:noMultiLvlLbl val="0"/>
      </c:catAx>
      <c:valAx>
        <c:axId val="1006121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245942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tr-TR"/>
  <c:roundedCorners val="0"/>
  <c:style val="2"/>
  <c:chart>
    <c:title>
      <c:tx>
        <c:rich>
          <a:bodyPr rot="0"/>
          <a:lstStyle/>
          <a:p>
            <a:pPr>
              <a:defRPr sz="1400" b="0" i="0" u="none" strike="noStrike">
                <a:solidFill>
                  <a:srgbClr val="0F2303"/>
                </a:solidFill>
                <a:latin typeface="Calibri"/>
              </a:defRPr>
            </a:pPr>
            <a:r>
              <a:rPr lang="tr-TR" sz="1400" b="0" i="0" u="none" strike="noStrike">
                <a:solidFill>
                  <a:srgbClr val="0F2303"/>
                </a:solidFill>
                <a:latin typeface="Calibri"/>
              </a:rPr>
              <a:t>2023-2024 Güz Ders Memnuniyet Oranı</a:t>
            </a:r>
          </a:p>
        </c:rich>
      </c:tx>
      <c:layout>
        <c:manualLayout>
          <c:xMode val="edge"/>
          <c:yMode val="edge"/>
          <c:x val="0.29539900000000002"/>
          <c:y val="0"/>
          <c:w val="0.40920099999999998"/>
          <c:h val="0.133245"/>
        </c:manualLayout>
      </c:layout>
      <c:overlay val="1"/>
      <c:spPr>
        <a:noFill/>
        <a:effectLst/>
      </c:spPr>
    </c:title>
    <c:autoTitleDeleted val="0"/>
    <c:plotArea>
      <c:layout>
        <c:manualLayout>
          <c:layoutTarget val="inner"/>
          <c:xMode val="edge"/>
          <c:yMode val="edge"/>
          <c:x val="7.0262900000000003E-2"/>
          <c:y val="0.133245"/>
          <c:w val="0.92473700000000003"/>
          <c:h val="0.61255499999999996"/>
        </c:manualLayout>
      </c:layout>
      <c:barChart>
        <c:barDir val="col"/>
        <c:grouping val="clustered"/>
        <c:varyColors val="0"/>
        <c:ser>
          <c:idx val="0"/>
          <c:order val="0"/>
          <c:tx>
            <c:strRef>
              <c:f>Sheet1!$B$1</c:f>
              <c:strCache>
                <c:ptCount val="1"/>
                <c:pt idx="0">
                  <c:v>Series1</c:v>
                </c:pt>
              </c:strCache>
            </c:strRef>
          </c:tx>
          <c:spPr>
            <a:solidFill>
              <a:schemeClr val="accent2"/>
            </a:solidFill>
            <a:ln w="12700" cap="flat">
              <a:noFill/>
              <a:miter lim="400000"/>
            </a:ln>
            <a:effectLst/>
          </c:spPr>
          <c:invertIfNegative val="0"/>
          <c:cat>
            <c:strRef>
              <c:f>Sheet1!$A$2:$A$32</c:f>
              <c:strCache>
                <c:ptCount val="31"/>
                <c:pt idx="0">
                  <c:v>ENEN 101</c:v>
                </c:pt>
                <c:pt idx="1">
                  <c:v>ENEN 102</c:v>
                </c:pt>
                <c:pt idx="2">
                  <c:v>ENEN 102</c:v>
                </c:pt>
                <c:pt idx="3">
                  <c:v>ENEN 401</c:v>
                </c:pt>
                <c:pt idx="4">
                  <c:v>GEN 200</c:v>
                </c:pt>
                <c:pt idx="5">
                  <c:v>GEN 401</c:v>
                </c:pt>
                <c:pt idx="6">
                  <c:v>GEN 402</c:v>
                </c:pt>
                <c:pt idx="7">
                  <c:v>GEN 404</c:v>
                </c:pt>
                <c:pt idx="8">
                  <c:v>IE 102</c:v>
                </c:pt>
                <c:pt idx="9">
                  <c:v>IE 122</c:v>
                </c:pt>
                <c:pt idx="10">
                  <c:v>IE 202</c:v>
                </c:pt>
                <c:pt idx="11">
                  <c:v>IE 212</c:v>
                </c:pt>
                <c:pt idx="12">
                  <c:v>IE 291</c:v>
                </c:pt>
                <c:pt idx="13">
                  <c:v>IE 303</c:v>
                </c:pt>
                <c:pt idx="14">
                  <c:v>IE 304</c:v>
                </c:pt>
                <c:pt idx="15">
                  <c:v>IE 306</c:v>
                </c:pt>
                <c:pt idx="16">
                  <c:v>IE 312</c:v>
                </c:pt>
                <c:pt idx="17">
                  <c:v>IE 322</c:v>
                </c:pt>
                <c:pt idx="18">
                  <c:v>IE 349</c:v>
                </c:pt>
                <c:pt idx="19">
                  <c:v>IE 391</c:v>
                </c:pt>
                <c:pt idx="20">
                  <c:v>IE 412</c:v>
                </c:pt>
                <c:pt idx="21">
                  <c:v>IE 420</c:v>
                </c:pt>
                <c:pt idx="22">
                  <c:v>IE 441</c:v>
                </c:pt>
                <c:pt idx="23">
                  <c:v>IE 442</c:v>
                </c:pt>
                <c:pt idx="24">
                  <c:v>IE 465</c:v>
                </c:pt>
                <c:pt idx="25">
                  <c:v>IE 491</c:v>
                </c:pt>
                <c:pt idx="26">
                  <c:v>IE 492</c:v>
                </c:pt>
                <c:pt idx="27">
                  <c:v>MATH 102</c:v>
                </c:pt>
                <c:pt idx="28">
                  <c:v>MATH 201</c:v>
                </c:pt>
                <c:pt idx="29">
                  <c:v>MATH 202</c:v>
                </c:pt>
                <c:pt idx="30">
                  <c:v>MATH 300</c:v>
                </c:pt>
              </c:strCache>
            </c:strRef>
          </c:cat>
          <c:val>
            <c:numRef>
              <c:f>Sheet1!$B$2:$B$32</c:f>
              <c:numCache>
                <c:formatCode>General</c:formatCode>
                <c:ptCount val="31"/>
                <c:pt idx="0">
                  <c:v>84.166667000000004</c:v>
                </c:pt>
                <c:pt idx="1">
                  <c:v>85.680672000000001</c:v>
                </c:pt>
                <c:pt idx="2">
                  <c:v>83.333332999999996</c:v>
                </c:pt>
                <c:pt idx="3">
                  <c:v>74</c:v>
                </c:pt>
                <c:pt idx="4">
                  <c:v>87.45</c:v>
                </c:pt>
                <c:pt idx="5">
                  <c:v>80.514850999999993</c:v>
                </c:pt>
                <c:pt idx="6">
                  <c:v>88.4</c:v>
                </c:pt>
                <c:pt idx="7">
                  <c:v>87.180723</c:v>
                </c:pt>
                <c:pt idx="8">
                  <c:v>87.46</c:v>
                </c:pt>
                <c:pt idx="9">
                  <c:v>79.53</c:v>
                </c:pt>
                <c:pt idx="10">
                  <c:v>80.307692000000003</c:v>
                </c:pt>
                <c:pt idx="11">
                  <c:v>82.09</c:v>
                </c:pt>
                <c:pt idx="12">
                  <c:v>89.6</c:v>
                </c:pt>
                <c:pt idx="13">
                  <c:v>85.4</c:v>
                </c:pt>
                <c:pt idx="14">
                  <c:v>89.76</c:v>
                </c:pt>
                <c:pt idx="15">
                  <c:v>80</c:v>
                </c:pt>
                <c:pt idx="16">
                  <c:v>88.11</c:v>
                </c:pt>
                <c:pt idx="17">
                  <c:v>92.5</c:v>
                </c:pt>
                <c:pt idx="18">
                  <c:v>90.453333000000001</c:v>
                </c:pt>
                <c:pt idx="19">
                  <c:v>87.75</c:v>
                </c:pt>
                <c:pt idx="20">
                  <c:v>99.111110999999994</c:v>
                </c:pt>
                <c:pt idx="21">
                  <c:v>90</c:v>
                </c:pt>
                <c:pt idx="22">
                  <c:v>88</c:v>
                </c:pt>
                <c:pt idx="23">
                  <c:v>100</c:v>
                </c:pt>
                <c:pt idx="24">
                  <c:v>90.7</c:v>
                </c:pt>
                <c:pt idx="25">
                  <c:v>93.333332999999996</c:v>
                </c:pt>
                <c:pt idx="26">
                  <c:v>95.12</c:v>
                </c:pt>
                <c:pt idx="27">
                  <c:v>78.06</c:v>
                </c:pt>
                <c:pt idx="28">
                  <c:v>83</c:v>
                </c:pt>
                <c:pt idx="29">
                  <c:v>86.92</c:v>
                </c:pt>
                <c:pt idx="30">
                  <c:v>82.16</c:v>
                </c:pt>
              </c:numCache>
            </c:numRef>
          </c:val>
          <c:extLst>
            <c:ext xmlns:c16="http://schemas.microsoft.com/office/drawing/2014/chart" uri="{C3380CC4-5D6E-409C-BE32-E72D297353CC}">
              <c16:uniqueId val="{00000000-91B5-2243-8BE5-A810AD77A3A8}"/>
            </c:ext>
          </c:extLst>
        </c:ser>
        <c:dLbls>
          <c:showLegendKey val="0"/>
          <c:showVal val="0"/>
          <c:showCatName val="0"/>
          <c:showSerName val="0"/>
          <c:showPercent val="0"/>
          <c:showBubbleSize val="0"/>
        </c:dLbls>
        <c:gapWidth val="219"/>
        <c:overlap val="-27"/>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EDF8F9"/>
            </a:solidFill>
            <a:prstDash val="solid"/>
            <a:round/>
          </a:ln>
        </c:spPr>
        <c:txPr>
          <a:bodyPr rot="-5400000"/>
          <a:lstStyle/>
          <a:p>
            <a:pPr>
              <a:defRPr sz="1000" b="0" i="0" u="none" strike="noStrike">
                <a:solidFill>
                  <a:srgbClr val="0F2303"/>
                </a:solidFill>
                <a:latin typeface="Calibri"/>
              </a:defRPr>
            </a:pPr>
            <a:endParaRPr lang="tr-TR"/>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EDF8F9"/>
              </a:solidFill>
              <a:prstDash val="solid"/>
              <a:round/>
            </a:ln>
          </c:spPr>
        </c:majorGridlines>
        <c:numFmt formatCode="#,##0.00;&quot;-&quot;#,##0.00" sourceLinked="0"/>
        <c:majorTickMark val="none"/>
        <c:minorTickMark val="none"/>
        <c:tickLblPos val="nextTo"/>
        <c:spPr>
          <a:ln w="12700" cap="flat">
            <a:noFill/>
            <a:prstDash val="solid"/>
            <a:round/>
          </a:ln>
        </c:spPr>
        <c:txPr>
          <a:bodyPr rot="0"/>
          <a:lstStyle/>
          <a:p>
            <a:pPr>
              <a:defRPr sz="1000" b="0" i="0" u="none" strike="noStrike">
                <a:solidFill>
                  <a:srgbClr val="0F2303"/>
                </a:solidFill>
                <a:latin typeface="Calibri"/>
              </a:defRPr>
            </a:pPr>
            <a:endParaRPr lang="tr-TR"/>
          </a:p>
        </c:txPr>
        <c:crossAx val="2094734552"/>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tr-TR"/>
  <c:roundedCorners val="0"/>
  <c:style val="2"/>
  <c:chart>
    <c:title>
      <c:tx>
        <c:rich>
          <a:bodyPr rot="0"/>
          <a:lstStyle/>
          <a:p>
            <a:pPr>
              <a:defRPr sz="1400" b="0" i="0" u="none" strike="noStrike">
                <a:solidFill>
                  <a:srgbClr val="0F2303"/>
                </a:solidFill>
                <a:latin typeface="Calibri"/>
              </a:defRPr>
            </a:pPr>
            <a:r>
              <a:rPr lang="tr-TR" sz="1400" b="0" i="0" u="none" strike="noStrike" dirty="0">
                <a:solidFill>
                  <a:srgbClr val="0F2303"/>
                </a:solidFill>
                <a:latin typeface="Calibri"/>
              </a:rPr>
              <a:t>2023-2024 Güz Akademisyen Memnuniyet Oranı</a:t>
            </a:r>
          </a:p>
        </c:rich>
      </c:tx>
      <c:layout>
        <c:manualLayout>
          <c:xMode val="edge"/>
          <c:yMode val="edge"/>
          <c:x val="0.26081900000000002"/>
          <c:y val="0"/>
          <c:w val="0.47836299999999998"/>
          <c:h val="0.16187499999999999"/>
        </c:manualLayout>
      </c:layout>
      <c:overlay val="1"/>
      <c:spPr>
        <a:noFill/>
        <a:effectLst/>
      </c:spPr>
    </c:title>
    <c:autoTitleDeleted val="0"/>
    <c:plotArea>
      <c:layout>
        <c:manualLayout>
          <c:layoutTarget val="inner"/>
          <c:xMode val="edge"/>
          <c:yMode val="edge"/>
          <c:x val="5.23717E-2"/>
          <c:y val="0.16187499999999999"/>
          <c:w val="0.94262800000000002"/>
          <c:h val="0.49281599999999998"/>
        </c:manualLayout>
      </c:layout>
      <c:barChart>
        <c:barDir val="col"/>
        <c:grouping val="clustered"/>
        <c:varyColors val="0"/>
        <c:ser>
          <c:idx val="0"/>
          <c:order val="0"/>
          <c:tx>
            <c:strRef>
              <c:f>Sheet1!$B$1</c:f>
              <c:strCache>
                <c:ptCount val="1"/>
                <c:pt idx="0">
                  <c:v>Series1</c:v>
                </c:pt>
              </c:strCache>
            </c:strRef>
          </c:tx>
          <c:spPr>
            <a:solidFill>
              <a:schemeClr val="accent1"/>
            </a:solidFill>
            <a:ln w="12700" cap="flat">
              <a:noFill/>
              <a:miter lim="400000"/>
            </a:ln>
            <a:effectLst/>
          </c:spPr>
          <c:invertIfNegative val="0"/>
          <c:cat>
            <c:strRef>
              <c:f>Sheet1!$A$2:$A$38</c:f>
              <c:strCache>
                <c:ptCount val="37"/>
                <c:pt idx="0">
                  <c:v>IE 349</c:v>
                </c:pt>
                <c:pt idx="1">
                  <c:v>IE 420</c:v>
                </c:pt>
                <c:pt idx="2">
                  <c:v>IE 492</c:v>
                </c:pt>
                <c:pt idx="3">
                  <c:v>ENEN 101</c:v>
                </c:pt>
                <c:pt idx="4">
                  <c:v>BIO 102</c:v>
                </c:pt>
                <c:pt idx="5">
                  <c:v>IE 420</c:v>
                </c:pt>
                <c:pt idx="6">
                  <c:v>IE 441</c:v>
                </c:pt>
                <c:pt idx="7">
                  <c:v>IE 492</c:v>
                </c:pt>
                <c:pt idx="8">
                  <c:v>MATH 102</c:v>
                </c:pt>
                <c:pt idx="9">
                  <c:v>IE 122</c:v>
                </c:pt>
                <c:pt idx="10">
                  <c:v>ENEN 102</c:v>
                </c:pt>
                <c:pt idx="11">
                  <c:v>GEN 200</c:v>
                </c:pt>
                <c:pt idx="12">
                  <c:v>IE 304</c:v>
                </c:pt>
                <c:pt idx="13">
                  <c:v>IE 492b</c:v>
                </c:pt>
                <c:pt idx="14">
                  <c:v>GEN 404</c:v>
                </c:pt>
                <c:pt idx="15">
                  <c:v>GEN 401</c:v>
                </c:pt>
                <c:pt idx="16">
                  <c:v>GEN 402</c:v>
                </c:pt>
                <c:pt idx="17">
                  <c:v>IE 322</c:v>
                </c:pt>
                <c:pt idx="18">
                  <c:v>IE 412</c:v>
                </c:pt>
                <c:pt idx="19">
                  <c:v>IE 442</c:v>
                </c:pt>
                <c:pt idx="20">
                  <c:v>IE 492</c:v>
                </c:pt>
                <c:pt idx="21">
                  <c:v>ENEN 401</c:v>
                </c:pt>
                <c:pt idx="22">
                  <c:v>MATH 300</c:v>
                </c:pt>
                <c:pt idx="23">
                  <c:v>IE 291b</c:v>
                </c:pt>
                <c:pt idx="24">
                  <c:v>IE 303</c:v>
                </c:pt>
                <c:pt idx="25">
                  <c:v>IE 306</c:v>
                </c:pt>
                <c:pt idx="26">
                  <c:v>IE 312</c:v>
                </c:pt>
                <c:pt idx="27">
                  <c:v>IE 391</c:v>
                </c:pt>
                <c:pt idx="28">
                  <c:v>IE 491</c:v>
                </c:pt>
                <c:pt idx="29">
                  <c:v>IE 492</c:v>
                </c:pt>
                <c:pt idx="30">
                  <c:v>MATH 202</c:v>
                </c:pt>
                <c:pt idx="31">
                  <c:v>IE 102</c:v>
                </c:pt>
                <c:pt idx="32">
                  <c:v>IE 202</c:v>
                </c:pt>
                <c:pt idx="33">
                  <c:v>IE 212</c:v>
                </c:pt>
                <c:pt idx="34">
                  <c:v>IE 465</c:v>
                </c:pt>
                <c:pt idx="35">
                  <c:v>IE 492</c:v>
                </c:pt>
                <c:pt idx="36">
                  <c:v>MATH 201</c:v>
                </c:pt>
              </c:strCache>
            </c:strRef>
          </c:cat>
          <c:val>
            <c:numRef>
              <c:f>Sheet1!$B$2:$B$38</c:f>
            </c:numRef>
          </c:val>
          <c:extLst>
            <c:ext xmlns:c16="http://schemas.microsoft.com/office/drawing/2014/chart" uri="{C3380CC4-5D6E-409C-BE32-E72D297353CC}">
              <c16:uniqueId val="{00000000-E1AE-1049-BCEF-03285A43F181}"/>
            </c:ext>
          </c:extLst>
        </c:ser>
        <c:ser>
          <c:idx val="1"/>
          <c:order val="1"/>
          <c:tx>
            <c:strRef>
              <c:f>Sheet1!$C$1</c:f>
              <c:strCache>
                <c:ptCount val="1"/>
                <c:pt idx="0">
                  <c:v>Series2</c:v>
                </c:pt>
              </c:strCache>
            </c:strRef>
          </c:tx>
          <c:spPr>
            <a:solidFill>
              <a:schemeClr val="accent2"/>
            </a:solidFill>
            <a:ln w="12700" cap="flat">
              <a:noFill/>
              <a:miter lim="400000"/>
            </a:ln>
            <a:effectLst/>
          </c:spPr>
          <c:invertIfNegative val="0"/>
          <c:cat>
            <c:strRef>
              <c:f>Sheet1!$A$2:$A$38</c:f>
              <c:strCache>
                <c:ptCount val="37"/>
                <c:pt idx="0">
                  <c:v>IE 349</c:v>
                </c:pt>
                <c:pt idx="1">
                  <c:v>IE 420</c:v>
                </c:pt>
                <c:pt idx="2">
                  <c:v>IE 492</c:v>
                </c:pt>
                <c:pt idx="3">
                  <c:v>ENEN 101</c:v>
                </c:pt>
                <c:pt idx="4">
                  <c:v>BIO 102</c:v>
                </c:pt>
                <c:pt idx="5">
                  <c:v>IE 420</c:v>
                </c:pt>
                <c:pt idx="6">
                  <c:v>IE 441</c:v>
                </c:pt>
                <c:pt idx="7">
                  <c:v>IE 492</c:v>
                </c:pt>
                <c:pt idx="8">
                  <c:v>MATH 102</c:v>
                </c:pt>
                <c:pt idx="9">
                  <c:v>IE 122</c:v>
                </c:pt>
                <c:pt idx="10">
                  <c:v>ENEN 102</c:v>
                </c:pt>
                <c:pt idx="11">
                  <c:v>GEN 200</c:v>
                </c:pt>
                <c:pt idx="12">
                  <c:v>IE 304</c:v>
                </c:pt>
                <c:pt idx="13">
                  <c:v>IE 492b</c:v>
                </c:pt>
                <c:pt idx="14">
                  <c:v>GEN 404</c:v>
                </c:pt>
                <c:pt idx="15">
                  <c:v>GEN 401</c:v>
                </c:pt>
                <c:pt idx="16">
                  <c:v>GEN 402</c:v>
                </c:pt>
                <c:pt idx="17">
                  <c:v>IE 322</c:v>
                </c:pt>
                <c:pt idx="18">
                  <c:v>IE 412</c:v>
                </c:pt>
                <c:pt idx="19">
                  <c:v>IE 442</c:v>
                </c:pt>
                <c:pt idx="20">
                  <c:v>IE 492</c:v>
                </c:pt>
                <c:pt idx="21">
                  <c:v>ENEN 401</c:v>
                </c:pt>
                <c:pt idx="22">
                  <c:v>MATH 300</c:v>
                </c:pt>
                <c:pt idx="23">
                  <c:v>IE 291b</c:v>
                </c:pt>
                <c:pt idx="24">
                  <c:v>IE 303</c:v>
                </c:pt>
                <c:pt idx="25">
                  <c:v>IE 306</c:v>
                </c:pt>
                <c:pt idx="26">
                  <c:v>IE 312</c:v>
                </c:pt>
                <c:pt idx="27">
                  <c:v>IE 391</c:v>
                </c:pt>
                <c:pt idx="28">
                  <c:v>IE 491</c:v>
                </c:pt>
                <c:pt idx="29">
                  <c:v>IE 492</c:v>
                </c:pt>
                <c:pt idx="30">
                  <c:v>MATH 202</c:v>
                </c:pt>
                <c:pt idx="31">
                  <c:v>IE 102</c:v>
                </c:pt>
                <c:pt idx="32">
                  <c:v>IE 202</c:v>
                </c:pt>
                <c:pt idx="33">
                  <c:v>IE 212</c:v>
                </c:pt>
                <c:pt idx="34">
                  <c:v>IE 465</c:v>
                </c:pt>
                <c:pt idx="35">
                  <c:v>IE 492</c:v>
                </c:pt>
                <c:pt idx="36">
                  <c:v>MATH 201</c:v>
                </c:pt>
              </c:strCache>
            </c:strRef>
          </c:cat>
          <c:val>
            <c:numRef>
              <c:f>Sheet1!$C$2:$C$38</c:f>
              <c:numCache>
                <c:formatCode>General</c:formatCode>
                <c:ptCount val="37"/>
                <c:pt idx="0">
                  <c:v>90.426666999999995</c:v>
                </c:pt>
                <c:pt idx="1">
                  <c:v>94.666667000000004</c:v>
                </c:pt>
                <c:pt idx="2">
                  <c:v>90.2</c:v>
                </c:pt>
                <c:pt idx="3">
                  <c:v>83.916667000000004</c:v>
                </c:pt>
                <c:pt idx="4">
                  <c:v>83.097222000000002</c:v>
                </c:pt>
                <c:pt idx="5">
                  <c:v>88.666667000000004</c:v>
                </c:pt>
                <c:pt idx="6">
                  <c:v>89.6</c:v>
                </c:pt>
                <c:pt idx="7">
                  <c:v>89.6</c:v>
                </c:pt>
                <c:pt idx="8">
                  <c:v>78.69</c:v>
                </c:pt>
                <c:pt idx="9">
                  <c:v>79.89</c:v>
                </c:pt>
                <c:pt idx="10">
                  <c:v>85.529411999999994</c:v>
                </c:pt>
                <c:pt idx="11">
                  <c:v>87.875</c:v>
                </c:pt>
                <c:pt idx="12">
                  <c:v>89.68</c:v>
                </c:pt>
                <c:pt idx="13">
                  <c:v>96.666667000000004</c:v>
                </c:pt>
                <c:pt idx="14">
                  <c:v>87.325300999999996</c:v>
                </c:pt>
                <c:pt idx="15">
                  <c:v>79.821781999999999</c:v>
                </c:pt>
                <c:pt idx="16">
                  <c:v>88.2</c:v>
                </c:pt>
                <c:pt idx="17">
                  <c:v>92.75</c:v>
                </c:pt>
                <c:pt idx="18">
                  <c:v>99.111110999999994</c:v>
                </c:pt>
                <c:pt idx="19">
                  <c:v>100</c:v>
                </c:pt>
                <c:pt idx="20">
                  <c:v>94</c:v>
                </c:pt>
                <c:pt idx="21">
                  <c:v>76.230768999999995</c:v>
                </c:pt>
                <c:pt idx="22">
                  <c:v>82.767122999999998</c:v>
                </c:pt>
                <c:pt idx="23">
                  <c:v>89.8</c:v>
                </c:pt>
                <c:pt idx="24">
                  <c:v>85.5</c:v>
                </c:pt>
                <c:pt idx="25">
                  <c:v>78</c:v>
                </c:pt>
                <c:pt idx="26">
                  <c:v>89.48</c:v>
                </c:pt>
                <c:pt idx="27">
                  <c:v>86.5</c:v>
                </c:pt>
                <c:pt idx="28">
                  <c:v>94</c:v>
                </c:pt>
                <c:pt idx="29">
                  <c:v>99</c:v>
                </c:pt>
                <c:pt idx="30">
                  <c:v>88.87</c:v>
                </c:pt>
                <c:pt idx="31">
                  <c:v>86</c:v>
                </c:pt>
                <c:pt idx="32">
                  <c:v>80.461538000000004</c:v>
                </c:pt>
                <c:pt idx="33">
                  <c:v>82.94</c:v>
                </c:pt>
                <c:pt idx="34">
                  <c:v>90.05</c:v>
                </c:pt>
                <c:pt idx="35">
                  <c:v>93.25</c:v>
                </c:pt>
                <c:pt idx="36">
                  <c:v>83.622221999999994</c:v>
                </c:pt>
              </c:numCache>
            </c:numRef>
          </c:val>
          <c:extLst>
            <c:ext xmlns:c16="http://schemas.microsoft.com/office/drawing/2014/chart" uri="{C3380CC4-5D6E-409C-BE32-E72D297353CC}">
              <c16:uniqueId val="{00000001-E1AE-1049-BCEF-03285A43F181}"/>
            </c:ext>
          </c:extLst>
        </c:ser>
        <c:ser>
          <c:idx val="2"/>
          <c:order val="2"/>
          <c:tx>
            <c:strRef>
              <c:f>Sheet1!$D$1</c:f>
              <c:strCache>
                <c:ptCount val="1"/>
                <c:pt idx="0">
                  <c:v>Series3</c:v>
                </c:pt>
              </c:strCache>
            </c:strRef>
          </c:tx>
          <c:spPr>
            <a:solidFill>
              <a:schemeClr val="accent3"/>
            </a:solidFill>
            <a:ln w="12700" cap="flat">
              <a:noFill/>
              <a:miter lim="400000"/>
            </a:ln>
            <a:effectLst/>
          </c:spPr>
          <c:invertIfNegative val="0"/>
          <c:cat>
            <c:strRef>
              <c:f>Sheet1!$A$2:$A$38</c:f>
              <c:strCache>
                <c:ptCount val="37"/>
                <c:pt idx="0">
                  <c:v>IE 349</c:v>
                </c:pt>
                <c:pt idx="1">
                  <c:v>IE 420</c:v>
                </c:pt>
                <c:pt idx="2">
                  <c:v>IE 492</c:v>
                </c:pt>
                <c:pt idx="3">
                  <c:v>ENEN 101</c:v>
                </c:pt>
                <c:pt idx="4">
                  <c:v>BIO 102</c:v>
                </c:pt>
                <c:pt idx="5">
                  <c:v>IE 420</c:v>
                </c:pt>
                <c:pt idx="6">
                  <c:v>IE 441</c:v>
                </c:pt>
                <c:pt idx="7">
                  <c:v>IE 492</c:v>
                </c:pt>
                <c:pt idx="8">
                  <c:v>MATH 102</c:v>
                </c:pt>
                <c:pt idx="9">
                  <c:v>IE 122</c:v>
                </c:pt>
                <c:pt idx="10">
                  <c:v>ENEN 102</c:v>
                </c:pt>
                <c:pt idx="11">
                  <c:v>GEN 200</c:v>
                </c:pt>
                <c:pt idx="12">
                  <c:v>IE 304</c:v>
                </c:pt>
                <c:pt idx="13">
                  <c:v>IE 492b</c:v>
                </c:pt>
                <c:pt idx="14">
                  <c:v>GEN 404</c:v>
                </c:pt>
                <c:pt idx="15">
                  <c:v>GEN 401</c:v>
                </c:pt>
                <c:pt idx="16">
                  <c:v>GEN 402</c:v>
                </c:pt>
                <c:pt idx="17">
                  <c:v>IE 322</c:v>
                </c:pt>
                <c:pt idx="18">
                  <c:v>IE 412</c:v>
                </c:pt>
                <c:pt idx="19">
                  <c:v>IE 442</c:v>
                </c:pt>
                <c:pt idx="20">
                  <c:v>IE 492</c:v>
                </c:pt>
                <c:pt idx="21">
                  <c:v>ENEN 401</c:v>
                </c:pt>
                <c:pt idx="22">
                  <c:v>MATH 300</c:v>
                </c:pt>
                <c:pt idx="23">
                  <c:v>IE 291b</c:v>
                </c:pt>
                <c:pt idx="24">
                  <c:v>IE 303</c:v>
                </c:pt>
                <c:pt idx="25">
                  <c:v>IE 306</c:v>
                </c:pt>
                <c:pt idx="26">
                  <c:v>IE 312</c:v>
                </c:pt>
                <c:pt idx="27">
                  <c:v>IE 391</c:v>
                </c:pt>
                <c:pt idx="28">
                  <c:v>IE 491</c:v>
                </c:pt>
                <c:pt idx="29">
                  <c:v>IE 492</c:v>
                </c:pt>
                <c:pt idx="30">
                  <c:v>MATH 202</c:v>
                </c:pt>
                <c:pt idx="31">
                  <c:v>IE 102</c:v>
                </c:pt>
                <c:pt idx="32">
                  <c:v>IE 202</c:v>
                </c:pt>
                <c:pt idx="33">
                  <c:v>IE 212</c:v>
                </c:pt>
                <c:pt idx="34">
                  <c:v>IE 465</c:v>
                </c:pt>
                <c:pt idx="35">
                  <c:v>IE 492</c:v>
                </c:pt>
                <c:pt idx="36">
                  <c:v>MATH 201</c:v>
                </c:pt>
              </c:strCache>
            </c:strRef>
          </c:cat>
          <c:val>
            <c:numRef>
              <c:f>Sheet1!$D$2:$D$38</c:f>
            </c:numRef>
          </c:val>
          <c:extLst>
            <c:ext xmlns:c16="http://schemas.microsoft.com/office/drawing/2014/chart" uri="{C3380CC4-5D6E-409C-BE32-E72D297353CC}">
              <c16:uniqueId val="{00000002-E1AE-1049-BCEF-03285A43F181}"/>
            </c:ext>
          </c:extLst>
        </c:ser>
        <c:dLbls>
          <c:showLegendKey val="0"/>
          <c:showVal val="0"/>
          <c:showCatName val="0"/>
          <c:showSerName val="0"/>
          <c:showPercent val="0"/>
          <c:showBubbleSize val="0"/>
        </c:dLbls>
        <c:gapWidth val="219"/>
        <c:overlap val="-27"/>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EDF8F9"/>
            </a:solidFill>
            <a:prstDash val="solid"/>
            <a:round/>
          </a:ln>
        </c:spPr>
        <c:txPr>
          <a:bodyPr rot="-5400000"/>
          <a:lstStyle/>
          <a:p>
            <a:pPr>
              <a:defRPr sz="1200" b="0" i="0" u="none" strike="noStrike">
                <a:solidFill>
                  <a:srgbClr val="0F2303"/>
                </a:solidFill>
                <a:latin typeface="Calibri"/>
              </a:defRPr>
            </a:pPr>
            <a:endParaRPr lang="tr-TR"/>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EDF8F9"/>
              </a:solidFill>
              <a:prstDash val="solid"/>
              <a:round/>
            </a:ln>
          </c:spPr>
        </c:majorGridlines>
        <c:numFmt formatCode="0.####" sourceLinked="0"/>
        <c:majorTickMark val="none"/>
        <c:minorTickMark val="none"/>
        <c:tickLblPos val="nextTo"/>
        <c:spPr>
          <a:ln w="12700" cap="flat">
            <a:noFill/>
            <a:prstDash val="solid"/>
            <a:round/>
          </a:ln>
        </c:spPr>
        <c:txPr>
          <a:bodyPr rot="0"/>
          <a:lstStyle/>
          <a:p>
            <a:pPr>
              <a:defRPr sz="1200" b="0" i="0" u="none" strike="noStrike">
                <a:solidFill>
                  <a:srgbClr val="0F2303"/>
                </a:solidFill>
                <a:latin typeface="Calibri"/>
              </a:defRPr>
            </a:pPr>
            <a:endParaRPr lang="tr-TR"/>
          </a:p>
        </c:txPr>
        <c:crossAx val="2094734552"/>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tr-TR"/>
  <c:roundedCorners val="0"/>
  <c:style val="2"/>
  <c:chart>
    <c:title>
      <c:tx>
        <c:rich>
          <a:bodyPr rot="0"/>
          <a:lstStyle/>
          <a:p>
            <a:pPr>
              <a:defRPr sz="1600" b="0" i="0" u="none" strike="noStrike">
                <a:solidFill>
                  <a:srgbClr val="0F2303"/>
                </a:solidFill>
                <a:latin typeface="Calibri"/>
              </a:defRPr>
            </a:pPr>
            <a:r>
              <a:rPr lang="tr-TR" sz="1600" b="0" i="0" u="none" strike="noStrike">
                <a:solidFill>
                  <a:srgbClr val="0F2303"/>
                </a:solidFill>
                <a:latin typeface="Calibri"/>
              </a:rPr>
              <a:t>2022-2023 Danışman Memnuniyet Oranları</a:t>
            </a:r>
          </a:p>
        </c:rich>
      </c:tx>
      <c:layout>
        <c:manualLayout>
          <c:xMode val="edge"/>
          <c:yMode val="edge"/>
          <c:x val="0.10653799999999999"/>
          <c:y val="0"/>
          <c:w val="0.78692399999999996"/>
          <c:h val="0.13570199999999999"/>
        </c:manualLayout>
      </c:layout>
      <c:overlay val="1"/>
      <c:spPr>
        <a:noFill/>
        <a:effectLst/>
      </c:spPr>
    </c:title>
    <c:autoTitleDeleted val="0"/>
    <c:plotArea>
      <c:layout>
        <c:manualLayout>
          <c:layoutTarget val="inner"/>
          <c:xMode val="edge"/>
          <c:yMode val="edge"/>
          <c:x val="9.4223699999999994E-2"/>
          <c:y val="0.13570199999999999"/>
          <c:w val="0.90077600000000002"/>
          <c:h val="0.78065099999999998"/>
        </c:manualLayout>
      </c:layout>
      <c:barChart>
        <c:barDir val="col"/>
        <c:grouping val="clustered"/>
        <c:varyColors val="0"/>
        <c:ser>
          <c:idx val="0"/>
          <c:order val="0"/>
          <c:tx>
            <c:strRef>
              <c:f>Sheet1!$A$2</c:f>
              <c:strCache>
                <c:ptCount val="1"/>
                <c:pt idx="0">
                  <c:v>Series1</c:v>
                </c:pt>
              </c:strCache>
            </c:strRef>
          </c:tx>
          <c:spPr>
            <a:solidFill>
              <a:schemeClr val="accent2"/>
            </a:solidFill>
            <a:ln w="12700" cap="flat">
              <a:noFill/>
              <a:miter lim="400000"/>
            </a:ln>
            <a:effectLst/>
          </c:spPr>
          <c:invertIfNegative val="0"/>
          <c:cat>
            <c:strRef>
              <c:f>Sheet1!$B$1:$E$1</c:f>
              <c:strCache>
                <c:ptCount val="4"/>
                <c:pt idx="0">
                  <c:v>Semail ÜLGEN</c:v>
                </c:pt>
                <c:pt idx="1">
                  <c:v>Sevgi ŞENGÜL AYAN</c:v>
                </c:pt>
                <c:pt idx="2">
                  <c:v>Hakan ŞİMŞEK</c:v>
                </c:pt>
                <c:pt idx="3">
                  <c:v>ŞENAY SADIÇ</c:v>
                </c:pt>
              </c:strCache>
            </c:strRef>
          </c:cat>
          <c:val>
            <c:numRef>
              <c:f>Sheet1!$B$2:$E$2</c:f>
              <c:numCache>
                <c:formatCode>General</c:formatCode>
                <c:ptCount val="4"/>
                <c:pt idx="0">
                  <c:v>77</c:v>
                </c:pt>
                <c:pt idx="1">
                  <c:v>74</c:v>
                </c:pt>
                <c:pt idx="2">
                  <c:v>63</c:v>
                </c:pt>
                <c:pt idx="3">
                  <c:v>58</c:v>
                </c:pt>
              </c:numCache>
            </c:numRef>
          </c:val>
          <c:extLst>
            <c:ext xmlns:c16="http://schemas.microsoft.com/office/drawing/2014/chart" uri="{C3380CC4-5D6E-409C-BE32-E72D297353CC}">
              <c16:uniqueId val="{00000000-802F-5B49-96F9-90E372EF71C4}"/>
            </c:ext>
          </c:extLst>
        </c:ser>
        <c:dLbls>
          <c:showLegendKey val="0"/>
          <c:showVal val="0"/>
          <c:showCatName val="0"/>
          <c:showSerName val="0"/>
          <c:showPercent val="0"/>
          <c:showBubbleSize val="0"/>
        </c:dLbls>
        <c:gapWidth val="219"/>
        <c:overlap val="-27"/>
        <c:axId val="2094734552"/>
        <c:axId val="2094734553"/>
      </c:barChart>
      <c:catAx>
        <c:axId val="2094734552"/>
        <c:scaling>
          <c:orientation val="minMax"/>
        </c:scaling>
        <c:delete val="0"/>
        <c:axPos val="b"/>
        <c:numFmt formatCode="General" sourceLinked="0"/>
        <c:majorTickMark val="none"/>
        <c:minorTickMark val="none"/>
        <c:tickLblPos val="low"/>
        <c:spPr>
          <a:ln w="12700" cap="flat">
            <a:solidFill>
              <a:srgbClr val="EDF8F9"/>
            </a:solidFill>
            <a:prstDash val="solid"/>
            <a:round/>
          </a:ln>
        </c:spPr>
        <c:txPr>
          <a:bodyPr rot="0"/>
          <a:lstStyle/>
          <a:p>
            <a:pPr>
              <a:defRPr sz="1000" b="0" i="0" u="none" strike="noStrike">
                <a:solidFill>
                  <a:srgbClr val="0F2303"/>
                </a:solidFill>
                <a:latin typeface="Calibri"/>
              </a:defRPr>
            </a:pPr>
            <a:endParaRPr lang="tr-TR"/>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EDF8F9"/>
              </a:solidFill>
              <a:prstDash val="solid"/>
              <a:round/>
            </a:ln>
          </c:spPr>
        </c:majorGridlines>
        <c:numFmt formatCode="#,##0.00;&quot;-&quot;#,##0.00" sourceLinked="0"/>
        <c:majorTickMark val="none"/>
        <c:minorTickMark val="none"/>
        <c:tickLblPos val="nextTo"/>
        <c:spPr>
          <a:ln w="12700" cap="flat">
            <a:noFill/>
            <a:prstDash val="solid"/>
            <a:round/>
          </a:ln>
        </c:spPr>
        <c:txPr>
          <a:bodyPr rot="0"/>
          <a:lstStyle/>
          <a:p>
            <a:pPr>
              <a:defRPr sz="1000" b="0" i="0" u="none" strike="noStrike">
                <a:solidFill>
                  <a:srgbClr val="0F2303"/>
                </a:solidFill>
                <a:latin typeface="Calibri"/>
              </a:defRPr>
            </a:pPr>
            <a:endParaRPr lang="tr-TR"/>
          </a:p>
        </c:txPr>
        <c:crossAx val="2094734552"/>
        <c:crosses val="autoZero"/>
        <c:crossBetween val="between"/>
        <c:majorUnit val="20"/>
        <c:minorUnit val="1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xfrm>
            <a:off x="1143000" y="685800"/>
            <a:ext cx="4572000" cy="3429000"/>
          </a:xfrm>
          <a:prstGeom prst="rect">
            <a:avLst/>
          </a:prstGeom>
        </p:spPr>
        <p:txBody>
          <a:bodyPr/>
          <a:lstStyle/>
          <a:p>
            <a:endParaRPr/>
          </a:p>
        </p:txBody>
      </p:sp>
      <p:sp>
        <p:nvSpPr>
          <p:cNvPr id="173" name="Shape 17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17" name="Başlık Metni"/>
          <p:cNvSpPr txBox="1">
            <a:spLocks noGrp="1"/>
          </p:cNvSpPr>
          <p:nvPr>
            <p:ph type="title"/>
          </p:nvPr>
        </p:nvSpPr>
        <p:spPr>
          <a:xfrm>
            <a:off x="866441" y="1447800"/>
            <a:ext cx="6620969" cy="3329582"/>
          </a:xfrm>
          <a:prstGeom prst="rect">
            <a:avLst/>
          </a:prstGeom>
        </p:spPr>
        <p:txBody>
          <a:bodyPr anchor="b">
            <a:normAutofit/>
          </a:bodyPr>
          <a:lstStyle>
            <a:lvl1pPr>
              <a:defRPr sz="7200"/>
            </a:lvl1pPr>
          </a:lstStyle>
          <a:p>
            <a:r>
              <a:t>Başlık Metni</a:t>
            </a:r>
          </a:p>
        </p:txBody>
      </p:sp>
      <p:sp>
        <p:nvSpPr>
          <p:cNvPr id="18" name="Gövde Düzeyi Bir…"/>
          <p:cNvSpPr txBox="1">
            <a:spLocks noGrp="1"/>
          </p:cNvSpPr>
          <p:nvPr>
            <p:ph type="body" sz="quarter" idx="1"/>
          </p:nvPr>
        </p:nvSpPr>
        <p:spPr>
          <a:xfrm>
            <a:off x="866441" y="4777380"/>
            <a:ext cx="6620969" cy="861421"/>
          </a:xfrm>
          <a:prstGeom prst="rect">
            <a:avLst/>
          </a:prstGeom>
        </p:spPr>
        <p:txBody>
          <a:bodyPr/>
          <a:lstStyle>
            <a:lvl1pPr marL="0" indent="0">
              <a:buClrTx/>
              <a:buSzTx/>
              <a:buNone/>
              <a:defRPr cap="all">
                <a:solidFill>
                  <a:srgbClr val="E5E5E5"/>
                </a:solidFill>
              </a:defRPr>
            </a:lvl1pPr>
            <a:lvl2pPr marL="0" indent="457200">
              <a:buClrTx/>
              <a:buSzTx/>
              <a:buNone/>
              <a:defRPr cap="all">
                <a:solidFill>
                  <a:srgbClr val="E5E5E5"/>
                </a:solidFill>
              </a:defRPr>
            </a:lvl2pPr>
            <a:lvl3pPr marL="0" indent="914400">
              <a:buClrTx/>
              <a:buSzTx/>
              <a:buNone/>
              <a:defRPr cap="all">
                <a:solidFill>
                  <a:srgbClr val="E5E5E5"/>
                </a:solidFill>
              </a:defRPr>
            </a:lvl3pPr>
            <a:lvl4pPr marL="0" indent="1371600">
              <a:buClrTx/>
              <a:buSzTx/>
              <a:buNone/>
              <a:defRPr cap="all">
                <a:solidFill>
                  <a:srgbClr val="E5E5E5"/>
                </a:solidFill>
              </a:defRPr>
            </a:lvl4pPr>
            <a:lvl5pPr marL="0" indent="1828800">
              <a:buClrTx/>
              <a:buSzTx/>
              <a:buNone/>
              <a:defRPr cap="all">
                <a:solidFill>
                  <a:srgbClr val="E5E5E5"/>
                </a:solidFill>
              </a:defRPr>
            </a:lvl5pPr>
          </a:lstStyle>
          <a:p>
            <a:r>
              <a:t>Gövde Düzeyi Bir</a:t>
            </a:r>
          </a:p>
          <a:p>
            <a:pPr lvl="1"/>
            <a:r>
              <a:t>Gövde Düzeyi İki</a:t>
            </a:r>
          </a:p>
          <a:p>
            <a:pPr lvl="2"/>
            <a:r>
              <a:t>Gövde Düzeyi Üç</a:t>
            </a:r>
          </a:p>
          <a:p>
            <a:pPr lvl="3"/>
            <a:r>
              <a:t>Gövde Düzeyi Dört</a:t>
            </a:r>
          </a:p>
          <a:p>
            <a:pPr lvl="4"/>
            <a:r>
              <a:t>Gövde Düzeyi Beş</a:t>
            </a:r>
          </a:p>
        </p:txBody>
      </p:sp>
      <p:sp>
        <p:nvSpPr>
          <p:cNvPr id="19"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Yazılı Panoramik Resim">
    <p:spTree>
      <p:nvGrpSpPr>
        <p:cNvPr id="1" name=""/>
        <p:cNvGrpSpPr/>
        <p:nvPr/>
      </p:nvGrpSpPr>
      <p:grpSpPr>
        <a:xfrm>
          <a:off x="0" y="0"/>
          <a:ext cx="0" cy="0"/>
          <a:chOff x="0" y="0"/>
          <a:chExt cx="0" cy="0"/>
        </a:xfrm>
      </p:grpSpPr>
      <p:sp>
        <p:nvSpPr>
          <p:cNvPr id="98" name="Başlık Metni"/>
          <p:cNvSpPr txBox="1">
            <a:spLocks noGrp="1"/>
          </p:cNvSpPr>
          <p:nvPr>
            <p:ph type="title"/>
          </p:nvPr>
        </p:nvSpPr>
        <p:spPr>
          <a:xfrm>
            <a:off x="866443" y="4800586"/>
            <a:ext cx="6620968" cy="566739"/>
          </a:xfrm>
          <a:prstGeom prst="rect">
            <a:avLst/>
          </a:prstGeom>
        </p:spPr>
        <p:txBody>
          <a:bodyPr anchor="b">
            <a:normAutofit/>
          </a:bodyPr>
          <a:lstStyle>
            <a:lvl1pPr>
              <a:defRPr sz="2400"/>
            </a:lvl1pPr>
          </a:lstStyle>
          <a:p>
            <a:r>
              <a:t>Başlık Metni</a:t>
            </a:r>
          </a:p>
        </p:txBody>
      </p:sp>
      <p:sp>
        <p:nvSpPr>
          <p:cNvPr id="99" name="Picture Placeholder 2"/>
          <p:cNvSpPr>
            <a:spLocks noGrp="1"/>
          </p:cNvSpPr>
          <p:nvPr>
            <p:ph type="pic" sz="half" idx="21"/>
          </p:nvPr>
        </p:nvSpPr>
        <p:spPr>
          <a:xfrm>
            <a:off x="866441" y="685799"/>
            <a:ext cx="6620969" cy="3640668"/>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100" name="Gövde Düzeyi Bir…"/>
          <p:cNvSpPr txBox="1">
            <a:spLocks noGrp="1"/>
          </p:cNvSpPr>
          <p:nvPr>
            <p:ph type="body" sz="quarter" idx="1"/>
          </p:nvPr>
        </p:nvSpPr>
        <p:spPr>
          <a:xfrm>
            <a:off x="866443" y="5367325"/>
            <a:ext cx="6620966" cy="493713"/>
          </a:xfrm>
          <a:prstGeom prst="rect">
            <a:avLst/>
          </a:prstGeom>
        </p:spPr>
        <p:txBody>
          <a:bodyPr/>
          <a:lstStyle>
            <a:lvl1pPr marL="0" indent="0">
              <a:buClrTx/>
              <a:buSzTx/>
              <a:buNone/>
              <a:defRPr sz="1200"/>
            </a:lvl1pPr>
            <a:lvl2pPr marL="0" indent="457200">
              <a:buClrTx/>
              <a:buSzTx/>
              <a:buNone/>
              <a:defRPr sz="1200"/>
            </a:lvl2pPr>
            <a:lvl3pPr marL="0" indent="914400">
              <a:buClrTx/>
              <a:buSzTx/>
              <a:buNone/>
              <a:defRPr sz="1200"/>
            </a:lvl3pPr>
            <a:lvl4pPr marL="0" indent="1371600">
              <a:buClrTx/>
              <a:buSzTx/>
              <a:buNone/>
              <a:defRPr sz="1200"/>
            </a:lvl4pPr>
            <a:lvl5pPr marL="0" indent="1828800">
              <a:buClrTx/>
              <a:buSzTx/>
              <a:buNone/>
              <a:defRPr sz="1200"/>
            </a:lvl5pPr>
          </a:lstStyle>
          <a:p>
            <a:r>
              <a:t>Gövde Düzeyi Bir</a:t>
            </a:r>
          </a:p>
          <a:p>
            <a:pPr lvl="1"/>
            <a:r>
              <a:t>Gövde Düzeyi İki</a:t>
            </a:r>
          </a:p>
          <a:p>
            <a:pPr lvl="2"/>
            <a:r>
              <a:t>Gövde Düzeyi Üç</a:t>
            </a:r>
          </a:p>
          <a:p>
            <a:pPr lvl="3"/>
            <a:r>
              <a:t>Gövde Düzeyi Dört</a:t>
            </a:r>
          </a:p>
          <a:p>
            <a:pPr lvl="4"/>
            <a:r>
              <a:t>Gövde Düzeyi Beş</a:t>
            </a:r>
          </a:p>
        </p:txBody>
      </p:sp>
      <p:sp>
        <p:nvSpPr>
          <p:cNvPr id="101"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aşlık ve Resim Yazısı">
    <p:spTree>
      <p:nvGrpSpPr>
        <p:cNvPr id="1" name=""/>
        <p:cNvGrpSpPr/>
        <p:nvPr/>
      </p:nvGrpSpPr>
      <p:grpSpPr>
        <a:xfrm>
          <a:off x="0" y="0"/>
          <a:ext cx="0" cy="0"/>
          <a:chOff x="0" y="0"/>
          <a:chExt cx="0" cy="0"/>
        </a:xfrm>
      </p:grpSpPr>
      <p:sp>
        <p:nvSpPr>
          <p:cNvPr id="108" name="Başlık Metni"/>
          <p:cNvSpPr txBox="1">
            <a:spLocks noGrp="1"/>
          </p:cNvSpPr>
          <p:nvPr>
            <p:ph type="title"/>
          </p:nvPr>
        </p:nvSpPr>
        <p:spPr>
          <a:xfrm>
            <a:off x="866441" y="1447800"/>
            <a:ext cx="6620969" cy="1981200"/>
          </a:xfrm>
          <a:prstGeom prst="rect">
            <a:avLst/>
          </a:prstGeom>
        </p:spPr>
        <p:txBody>
          <a:bodyPr>
            <a:normAutofit/>
          </a:bodyPr>
          <a:lstStyle>
            <a:lvl1pPr>
              <a:defRPr sz="4800"/>
            </a:lvl1pPr>
          </a:lstStyle>
          <a:p>
            <a:r>
              <a:t>Başlık Metni</a:t>
            </a:r>
          </a:p>
        </p:txBody>
      </p:sp>
      <p:sp>
        <p:nvSpPr>
          <p:cNvPr id="109" name="Gövde Düzeyi Bir…"/>
          <p:cNvSpPr txBox="1">
            <a:spLocks noGrp="1"/>
          </p:cNvSpPr>
          <p:nvPr>
            <p:ph type="body" sz="half" idx="1"/>
          </p:nvPr>
        </p:nvSpPr>
        <p:spPr>
          <a:xfrm>
            <a:off x="866441" y="3657600"/>
            <a:ext cx="6620969" cy="2362200"/>
          </a:xfrm>
          <a:prstGeom prst="rect">
            <a:avLst/>
          </a:prstGeom>
        </p:spPr>
        <p:txBody>
          <a:bodyPr anchor="ctr"/>
          <a:lstStyle>
            <a:lvl1pPr marL="0" indent="0">
              <a:buClrTx/>
              <a:buSzTx/>
              <a:buNone/>
              <a:defRPr sz="1800"/>
            </a:lvl1pPr>
            <a:lvl2pPr marL="0" indent="457200">
              <a:buClrTx/>
              <a:buSzTx/>
              <a:buNone/>
              <a:defRPr sz="1800"/>
            </a:lvl2pPr>
            <a:lvl3pPr marL="0" indent="914400">
              <a:buClrTx/>
              <a:buSzTx/>
              <a:buNone/>
              <a:defRPr sz="1800"/>
            </a:lvl3pPr>
            <a:lvl4pPr marL="0" indent="1371600">
              <a:buClrTx/>
              <a:buSzTx/>
              <a:buNone/>
              <a:defRPr sz="1800"/>
            </a:lvl4pPr>
            <a:lvl5pPr marL="0" indent="1828800">
              <a:buClrTx/>
              <a:buSzTx/>
              <a:buNone/>
              <a:defRPr sz="1800"/>
            </a:lvl5pPr>
          </a:lstStyle>
          <a:p>
            <a:r>
              <a:t>Gövde Düzeyi Bir</a:t>
            </a:r>
          </a:p>
          <a:p>
            <a:pPr lvl="1"/>
            <a:r>
              <a:t>Gövde Düzeyi İki</a:t>
            </a:r>
          </a:p>
          <a:p>
            <a:pPr lvl="2"/>
            <a:r>
              <a:t>Gövde Düzeyi Üç</a:t>
            </a:r>
          </a:p>
          <a:p>
            <a:pPr lvl="3"/>
            <a:r>
              <a:t>Gövde Düzeyi Dört</a:t>
            </a:r>
          </a:p>
          <a:p>
            <a:pPr lvl="4"/>
            <a:r>
              <a:t>Gövde Düzeyi Beş</a:t>
            </a:r>
          </a:p>
        </p:txBody>
      </p:sp>
      <p:sp>
        <p:nvSpPr>
          <p:cNvPr id="110"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Resim Yazılı Alıntı">
    <p:spTree>
      <p:nvGrpSpPr>
        <p:cNvPr id="1" name=""/>
        <p:cNvGrpSpPr/>
        <p:nvPr/>
      </p:nvGrpSpPr>
      <p:grpSpPr>
        <a:xfrm>
          <a:off x="0" y="0"/>
          <a:ext cx="0" cy="0"/>
          <a:chOff x="0" y="0"/>
          <a:chExt cx="0" cy="0"/>
        </a:xfrm>
      </p:grpSpPr>
      <p:sp>
        <p:nvSpPr>
          <p:cNvPr id="117" name="Başlık Metni"/>
          <p:cNvSpPr txBox="1">
            <a:spLocks noGrp="1"/>
          </p:cNvSpPr>
          <p:nvPr>
            <p:ph type="title"/>
          </p:nvPr>
        </p:nvSpPr>
        <p:spPr>
          <a:xfrm>
            <a:off x="1181408" y="1447800"/>
            <a:ext cx="6001050" cy="2323375"/>
          </a:xfrm>
          <a:prstGeom prst="rect">
            <a:avLst/>
          </a:prstGeom>
        </p:spPr>
        <p:txBody>
          <a:bodyPr>
            <a:normAutofit/>
          </a:bodyPr>
          <a:lstStyle>
            <a:lvl1pPr>
              <a:defRPr sz="4800"/>
            </a:lvl1pPr>
          </a:lstStyle>
          <a:p>
            <a:r>
              <a:t>Başlık Metni</a:t>
            </a:r>
          </a:p>
        </p:txBody>
      </p:sp>
      <p:sp>
        <p:nvSpPr>
          <p:cNvPr id="118" name="Gövde Düzeyi Bir…"/>
          <p:cNvSpPr txBox="1">
            <a:spLocks noGrp="1"/>
          </p:cNvSpPr>
          <p:nvPr>
            <p:ph type="body" sz="quarter" idx="1"/>
          </p:nvPr>
        </p:nvSpPr>
        <p:spPr>
          <a:xfrm>
            <a:off x="1448177" y="3771174"/>
            <a:ext cx="5461159" cy="342175"/>
          </a:xfrm>
          <a:prstGeom prst="rect">
            <a:avLst/>
          </a:prstGeom>
        </p:spPr>
        <p:txBody>
          <a:bodyPr/>
          <a:lstStyle>
            <a:lvl1pPr marL="0" indent="0">
              <a:buClrTx/>
              <a:buSzTx/>
              <a:buNone/>
              <a:defRPr sz="1400" cap="small">
                <a:solidFill>
                  <a:srgbClr val="E5E5E5"/>
                </a:solidFill>
              </a:defRPr>
            </a:lvl1pPr>
            <a:lvl2pPr marL="0" indent="457200">
              <a:buClrTx/>
              <a:buSzTx/>
              <a:buNone/>
              <a:defRPr sz="1400" cap="small">
                <a:solidFill>
                  <a:srgbClr val="E5E5E5"/>
                </a:solidFill>
              </a:defRPr>
            </a:lvl2pPr>
            <a:lvl3pPr marL="0" indent="914400">
              <a:buClrTx/>
              <a:buSzTx/>
              <a:buNone/>
              <a:defRPr sz="1400" cap="small">
                <a:solidFill>
                  <a:srgbClr val="E5E5E5"/>
                </a:solidFill>
              </a:defRPr>
            </a:lvl3pPr>
            <a:lvl4pPr marL="0" indent="1371600">
              <a:buClrTx/>
              <a:buSzTx/>
              <a:buNone/>
              <a:defRPr sz="1400" cap="small">
                <a:solidFill>
                  <a:srgbClr val="E5E5E5"/>
                </a:solidFill>
              </a:defRPr>
            </a:lvl4pPr>
            <a:lvl5pPr marL="0" indent="1828800">
              <a:buClrTx/>
              <a:buSzTx/>
              <a:buNone/>
              <a:defRPr sz="1400" cap="small">
                <a:solidFill>
                  <a:srgbClr val="E5E5E5"/>
                </a:solidFill>
              </a:defRPr>
            </a:lvl5pPr>
          </a:lstStyle>
          <a:p>
            <a:r>
              <a:t>Gövde Düzeyi Bir</a:t>
            </a:r>
          </a:p>
          <a:p>
            <a:pPr lvl="1"/>
            <a:r>
              <a:t>Gövde Düzeyi İki</a:t>
            </a:r>
          </a:p>
          <a:p>
            <a:pPr lvl="2"/>
            <a:r>
              <a:t>Gövde Düzeyi Üç</a:t>
            </a:r>
          </a:p>
          <a:p>
            <a:pPr lvl="3"/>
            <a:r>
              <a:t>Gövde Düzeyi Dört</a:t>
            </a:r>
          </a:p>
          <a:p>
            <a:pPr lvl="4"/>
            <a:r>
              <a:t>Gövde Düzeyi Beş</a:t>
            </a:r>
          </a:p>
        </p:txBody>
      </p:sp>
      <p:sp>
        <p:nvSpPr>
          <p:cNvPr id="119" name="Text Placeholder 3"/>
          <p:cNvSpPr>
            <a:spLocks noGrp="1"/>
          </p:cNvSpPr>
          <p:nvPr>
            <p:ph type="body" sz="quarter" idx="21"/>
          </p:nvPr>
        </p:nvSpPr>
        <p:spPr>
          <a:xfrm>
            <a:off x="866441" y="4350656"/>
            <a:ext cx="6620969" cy="1676401"/>
          </a:xfrm>
          <a:prstGeom prst="rect">
            <a:avLst/>
          </a:prstGeom>
        </p:spPr>
        <p:txBody>
          <a:bodyPr anchor="ctr"/>
          <a:lstStyle/>
          <a:p>
            <a:pPr marL="0" indent="0">
              <a:buClrTx/>
              <a:buSzTx/>
              <a:buNone/>
              <a:defRPr sz="1800"/>
            </a:pPr>
            <a:endParaRPr/>
          </a:p>
        </p:txBody>
      </p:sp>
      <p:sp>
        <p:nvSpPr>
          <p:cNvPr id="120"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21" name="TextBox 11"/>
          <p:cNvSpPr txBox="1"/>
          <p:nvPr/>
        </p:nvSpPr>
        <p:spPr>
          <a:xfrm>
            <a:off x="719616" y="971253"/>
            <a:ext cx="510152" cy="18187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a:defRPr sz="12200">
                <a:solidFill>
                  <a:srgbClr val="E5E5E5"/>
                </a:solidFill>
                <a:latin typeface="Arial"/>
                <a:ea typeface="Arial"/>
                <a:cs typeface="Arial"/>
                <a:sym typeface="Arial"/>
              </a:defRPr>
            </a:lvl1pPr>
          </a:lstStyle>
          <a:p>
            <a:r>
              <a:t>“</a:t>
            </a:r>
          </a:p>
        </p:txBody>
      </p:sp>
      <p:sp>
        <p:nvSpPr>
          <p:cNvPr id="122" name="TextBox 14"/>
          <p:cNvSpPr txBox="1"/>
          <p:nvPr/>
        </p:nvSpPr>
        <p:spPr>
          <a:xfrm>
            <a:off x="7045409" y="2613786"/>
            <a:ext cx="510152" cy="181875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r">
              <a:defRPr sz="12200">
                <a:solidFill>
                  <a:srgbClr val="E5E5E5"/>
                </a:solidFill>
                <a:latin typeface="Arial"/>
                <a:ea typeface="Arial"/>
                <a:cs typeface="Arial"/>
                <a:sym typeface="Arial"/>
              </a:defRPr>
            </a:lvl1pPr>
          </a:lstStyle>
          <a:p>
            <a:r>
              <a:t>”</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İsim Kartı">
    <p:spTree>
      <p:nvGrpSpPr>
        <p:cNvPr id="1" name=""/>
        <p:cNvGrpSpPr/>
        <p:nvPr/>
      </p:nvGrpSpPr>
      <p:grpSpPr>
        <a:xfrm>
          <a:off x="0" y="0"/>
          <a:ext cx="0" cy="0"/>
          <a:chOff x="0" y="0"/>
          <a:chExt cx="0" cy="0"/>
        </a:xfrm>
      </p:grpSpPr>
      <p:sp>
        <p:nvSpPr>
          <p:cNvPr id="129" name="Başlık Metni"/>
          <p:cNvSpPr txBox="1">
            <a:spLocks noGrp="1"/>
          </p:cNvSpPr>
          <p:nvPr>
            <p:ph type="title"/>
          </p:nvPr>
        </p:nvSpPr>
        <p:spPr>
          <a:xfrm>
            <a:off x="866441" y="3124200"/>
            <a:ext cx="6620969" cy="1653181"/>
          </a:xfrm>
          <a:prstGeom prst="rect">
            <a:avLst/>
          </a:prstGeom>
        </p:spPr>
        <p:txBody>
          <a:bodyPr anchor="b">
            <a:normAutofit/>
          </a:bodyPr>
          <a:lstStyle>
            <a:lvl1pPr>
              <a:defRPr sz="4000"/>
            </a:lvl1pPr>
          </a:lstStyle>
          <a:p>
            <a:r>
              <a:t>Başlık Metni</a:t>
            </a:r>
          </a:p>
        </p:txBody>
      </p:sp>
      <p:sp>
        <p:nvSpPr>
          <p:cNvPr id="130" name="Gövde Düzeyi Bir…"/>
          <p:cNvSpPr txBox="1">
            <a:spLocks noGrp="1"/>
          </p:cNvSpPr>
          <p:nvPr>
            <p:ph type="body" sz="quarter" idx="1"/>
          </p:nvPr>
        </p:nvSpPr>
        <p:spPr>
          <a:xfrm>
            <a:off x="866441" y="4777380"/>
            <a:ext cx="6620969" cy="860401"/>
          </a:xfrm>
          <a:prstGeom prst="rect">
            <a:avLst/>
          </a:prstGeom>
        </p:spPr>
        <p:txBody>
          <a:bodyPr/>
          <a:lstStyle>
            <a:lvl1pPr marL="0" indent="0">
              <a:buClrTx/>
              <a:buSzTx/>
              <a:buNone/>
              <a:defRPr>
                <a:solidFill>
                  <a:srgbClr val="E5E5E5"/>
                </a:solidFill>
              </a:defRPr>
            </a:lvl1pPr>
            <a:lvl2pPr marL="0" indent="457200">
              <a:buClrTx/>
              <a:buSzTx/>
              <a:buNone/>
              <a:defRPr>
                <a:solidFill>
                  <a:srgbClr val="E5E5E5"/>
                </a:solidFill>
              </a:defRPr>
            </a:lvl2pPr>
            <a:lvl3pPr marL="0" indent="914400">
              <a:buClrTx/>
              <a:buSzTx/>
              <a:buNone/>
              <a:defRPr>
                <a:solidFill>
                  <a:srgbClr val="E5E5E5"/>
                </a:solidFill>
              </a:defRPr>
            </a:lvl3pPr>
            <a:lvl4pPr marL="0" indent="1371600">
              <a:buClrTx/>
              <a:buSzTx/>
              <a:buNone/>
              <a:defRPr>
                <a:solidFill>
                  <a:srgbClr val="E5E5E5"/>
                </a:solidFill>
              </a:defRPr>
            </a:lvl4pPr>
            <a:lvl5pPr marL="0" indent="1828800">
              <a:buClrTx/>
              <a:buSzTx/>
              <a:buNone/>
              <a:defRPr>
                <a:solidFill>
                  <a:srgbClr val="E5E5E5"/>
                </a:solidFill>
              </a:defRPr>
            </a:lvl5pPr>
          </a:lstStyle>
          <a:p>
            <a:r>
              <a:t>Gövde Düzeyi Bir</a:t>
            </a:r>
          </a:p>
          <a:p>
            <a:pPr lvl="1"/>
            <a:r>
              <a:t>Gövde Düzeyi İki</a:t>
            </a:r>
          </a:p>
          <a:p>
            <a:pPr lvl="2"/>
            <a:r>
              <a:t>Gövde Düzeyi Üç</a:t>
            </a:r>
          </a:p>
          <a:p>
            <a:pPr lvl="3"/>
            <a:r>
              <a:t>Gövde Düzeyi Dört</a:t>
            </a:r>
          </a:p>
          <a:p>
            <a:pPr lvl="4"/>
            <a:r>
              <a:t>Gövde Düzeyi Beş</a:t>
            </a:r>
          </a:p>
        </p:txBody>
      </p:sp>
      <p:sp>
        <p:nvSpPr>
          <p:cNvPr id="131"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3 Sütun">
    <p:spTree>
      <p:nvGrpSpPr>
        <p:cNvPr id="1" name=""/>
        <p:cNvGrpSpPr/>
        <p:nvPr/>
      </p:nvGrpSpPr>
      <p:grpSpPr>
        <a:xfrm>
          <a:off x="0" y="0"/>
          <a:ext cx="0" cy="0"/>
          <a:chOff x="0" y="0"/>
          <a:chExt cx="0" cy="0"/>
        </a:xfrm>
      </p:grpSpPr>
      <p:sp>
        <p:nvSpPr>
          <p:cNvPr id="138" name="Başlık Metni"/>
          <p:cNvSpPr txBox="1">
            <a:spLocks noGrp="1"/>
          </p:cNvSpPr>
          <p:nvPr>
            <p:ph type="title"/>
          </p:nvPr>
        </p:nvSpPr>
        <p:spPr>
          <a:xfrm>
            <a:off x="484709" y="452718"/>
            <a:ext cx="7055382" cy="1400531"/>
          </a:xfrm>
          <a:prstGeom prst="rect">
            <a:avLst/>
          </a:prstGeom>
        </p:spPr>
        <p:txBody>
          <a:bodyPr>
            <a:normAutofit/>
          </a:bodyPr>
          <a:lstStyle/>
          <a:p>
            <a:r>
              <a:t>Başlık Metni</a:t>
            </a:r>
          </a:p>
        </p:txBody>
      </p:sp>
      <p:sp>
        <p:nvSpPr>
          <p:cNvPr id="139" name="Gövde Düzeyi Bir…"/>
          <p:cNvSpPr txBox="1">
            <a:spLocks noGrp="1"/>
          </p:cNvSpPr>
          <p:nvPr>
            <p:ph type="body" sz="quarter" idx="1"/>
          </p:nvPr>
        </p:nvSpPr>
        <p:spPr>
          <a:xfrm>
            <a:off x="474834" y="1981200"/>
            <a:ext cx="2210725" cy="576263"/>
          </a:xfrm>
          <a:prstGeom prst="rect">
            <a:avLst/>
          </a:prstGeom>
        </p:spPr>
        <p:txBody>
          <a:bodyPr anchor="b"/>
          <a:lstStyle>
            <a:lvl1pPr marL="0" indent="0">
              <a:buClrTx/>
              <a:buSzTx/>
              <a:buNone/>
              <a:defRPr sz="2400">
                <a:solidFill>
                  <a:srgbClr val="E5E5E5"/>
                </a:solidFill>
              </a:defRPr>
            </a:lvl1pPr>
            <a:lvl2pPr marL="0" indent="457200">
              <a:buClrTx/>
              <a:buSzTx/>
              <a:buNone/>
              <a:defRPr sz="2400">
                <a:solidFill>
                  <a:srgbClr val="E5E5E5"/>
                </a:solidFill>
              </a:defRPr>
            </a:lvl2pPr>
            <a:lvl3pPr marL="0" indent="914400">
              <a:buClrTx/>
              <a:buSzTx/>
              <a:buNone/>
              <a:defRPr sz="2400">
                <a:solidFill>
                  <a:srgbClr val="E5E5E5"/>
                </a:solidFill>
              </a:defRPr>
            </a:lvl3pPr>
            <a:lvl4pPr marL="0" indent="1371600">
              <a:buClrTx/>
              <a:buSzTx/>
              <a:buNone/>
              <a:defRPr sz="2400">
                <a:solidFill>
                  <a:srgbClr val="E5E5E5"/>
                </a:solidFill>
              </a:defRPr>
            </a:lvl4pPr>
            <a:lvl5pPr marL="0" indent="1828800">
              <a:buClrTx/>
              <a:buSzTx/>
              <a:buNone/>
              <a:defRPr sz="2400">
                <a:solidFill>
                  <a:srgbClr val="E5E5E5"/>
                </a:solidFill>
              </a:defRPr>
            </a:lvl5pPr>
          </a:lstStyle>
          <a:p>
            <a:r>
              <a:t>Gövde Düzeyi Bir</a:t>
            </a:r>
          </a:p>
          <a:p>
            <a:pPr lvl="1"/>
            <a:r>
              <a:t>Gövde Düzeyi İki</a:t>
            </a:r>
          </a:p>
          <a:p>
            <a:pPr lvl="2"/>
            <a:r>
              <a:t>Gövde Düzeyi Üç</a:t>
            </a:r>
          </a:p>
          <a:p>
            <a:pPr lvl="3"/>
            <a:r>
              <a:t>Gövde Düzeyi Dört</a:t>
            </a:r>
          </a:p>
          <a:p>
            <a:pPr lvl="4"/>
            <a:r>
              <a:t>Gövde Düzeyi Beş</a:t>
            </a:r>
          </a:p>
        </p:txBody>
      </p:sp>
      <p:sp>
        <p:nvSpPr>
          <p:cNvPr id="140" name="Text Placeholder 3"/>
          <p:cNvSpPr>
            <a:spLocks noGrp="1"/>
          </p:cNvSpPr>
          <p:nvPr>
            <p:ph type="body" sz="quarter" idx="21"/>
          </p:nvPr>
        </p:nvSpPr>
        <p:spPr>
          <a:xfrm>
            <a:off x="489475" y="2667000"/>
            <a:ext cx="2196084" cy="3589338"/>
          </a:xfrm>
          <a:prstGeom prst="rect">
            <a:avLst/>
          </a:prstGeom>
        </p:spPr>
        <p:txBody>
          <a:bodyPr/>
          <a:lstStyle/>
          <a:p>
            <a:pPr marL="0" indent="0">
              <a:buClrTx/>
              <a:buSzTx/>
              <a:buNone/>
              <a:defRPr sz="1400"/>
            </a:pPr>
            <a:endParaRPr/>
          </a:p>
        </p:txBody>
      </p:sp>
      <p:sp>
        <p:nvSpPr>
          <p:cNvPr id="141" name="Text Placeholder 4"/>
          <p:cNvSpPr>
            <a:spLocks noGrp="1"/>
          </p:cNvSpPr>
          <p:nvPr>
            <p:ph type="body" sz="quarter" idx="22"/>
          </p:nvPr>
        </p:nvSpPr>
        <p:spPr>
          <a:xfrm>
            <a:off x="2913503" y="1981200"/>
            <a:ext cx="2202755" cy="576263"/>
          </a:xfrm>
          <a:prstGeom prst="rect">
            <a:avLst/>
          </a:prstGeom>
        </p:spPr>
        <p:txBody>
          <a:bodyPr anchor="b"/>
          <a:lstStyle/>
          <a:p>
            <a:pPr marL="0" indent="0">
              <a:buClrTx/>
              <a:buSzTx/>
              <a:buNone/>
              <a:defRPr sz="2400">
                <a:solidFill>
                  <a:srgbClr val="E5E5E5"/>
                </a:solidFill>
              </a:defRPr>
            </a:pPr>
            <a:endParaRPr/>
          </a:p>
        </p:txBody>
      </p:sp>
      <p:sp>
        <p:nvSpPr>
          <p:cNvPr id="142" name="Text Placeholder 3"/>
          <p:cNvSpPr>
            <a:spLocks noGrp="1"/>
          </p:cNvSpPr>
          <p:nvPr>
            <p:ph type="body" sz="quarter" idx="23"/>
          </p:nvPr>
        </p:nvSpPr>
        <p:spPr>
          <a:xfrm>
            <a:off x="2905586" y="2667000"/>
            <a:ext cx="2210672" cy="3589338"/>
          </a:xfrm>
          <a:prstGeom prst="rect">
            <a:avLst/>
          </a:prstGeom>
        </p:spPr>
        <p:txBody>
          <a:bodyPr/>
          <a:lstStyle/>
          <a:p>
            <a:pPr marL="0" indent="0">
              <a:buClrTx/>
              <a:buSzTx/>
              <a:buNone/>
              <a:defRPr sz="1400"/>
            </a:pPr>
            <a:endParaRPr/>
          </a:p>
        </p:txBody>
      </p:sp>
      <p:sp>
        <p:nvSpPr>
          <p:cNvPr id="143" name="Text Placeholder 4"/>
          <p:cNvSpPr>
            <a:spLocks noGrp="1"/>
          </p:cNvSpPr>
          <p:nvPr>
            <p:ph type="body" sz="quarter" idx="24"/>
          </p:nvPr>
        </p:nvSpPr>
        <p:spPr>
          <a:xfrm>
            <a:off x="5344917" y="1981200"/>
            <a:ext cx="2199659" cy="576263"/>
          </a:xfrm>
          <a:prstGeom prst="rect">
            <a:avLst/>
          </a:prstGeom>
        </p:spPr>
        <p:txBody>
          <a:bodyPr anchor="b"/>
          <a:lstStyle/>
          <a:p>
            <a:pPr marL="0" indent="0">
              <a:buClrTx/>
              <a:buSzTx/>
              <a:buNone/>
              <a:defRPr sz="2400">
                <a:solidFill>
                  <a:srgbClr val="E5E5E5"/>
                </a:solidFill>
              </a:defRPr>
            </a:pPr>
            <a:endParaRPr/>
          </a:p>
        </p:txBody>
      </p:sp>
      <p:sp>
        <p:nvSpPr>
          <p:cNvPr id="144" name="Text Placeholder 3"/>
          <p:cNvSpPr>
            <a:spLocks noGrp="1"/>
          </p:cNvSpPr>
          <p:nvPr>
            <p:ph type="body" sz="quarter" idx="25"/>
          </p:nvPr>
        </p:nvSpPr>
        <p:spPr>
          <a:xfrm>
            <a:off x="5344917" y="2667000"/>
            <a:ext cx="2199659" cy="3589338"/>
          </a:xfrm>
          <a:prstGeom prst="rect">
            <a:avLst/>
          </a:prstGeom>
        </p:spPr>
        <p:txBody>
          <a:bodyPr/>
          <a:lstStyle/>
          <a:p>
            <a:pPr marL="0" indent="0">
              <a:buClrTx/>
              <a:buSzTx/>
              <a:buNone/>
              <a:defRPr sz="1400"/>
            </a:pPr>
            <a:endParaRPr/>
          </a:p>
        </p:txBody>
      </p:sp>
      <p:sp>
        <p:nvSpPr>
          <p:cNvPr id="145" name="Straight Connector 16"/>
          <p:cNvSpPr/>
          <p:nvPr/>
        </p:nvSpPr>
        <p:spPr>
          <a:xfrm flipH="1">
            <a:off x="2795334" y="2133600"/>
            <a:ext cx="1" cy="3962400"/>
          </a:xfrm>
          <a:prstGeom prst="line">
            <a:avLst/>
          </a:prstGeom>
          <a:ln w="12700" cap="rnd">
            <a:solidFill>
              <a:srgbClr val="E5E5E5">
                <a:alpha val="40000"/>
              </a:srgbClr>
            </a:solidFill>
          </a:ln>
        </p:spPr>
        <p:txBody>
          <a:bodyPr lIns="45719" rIns="45719"/>
          <a:lstStyle/>
          <a:p>
            <a:endParaRPr/>
          </a:p>
        </p:txBody>
      </p:sp>
      <p:sp>
        <p:nvSpPr>
          <p:cNvPr id="146" name="Straight Connector 17"/>
          <p:cNvSpPr/>
          <p:nvPr/>
        </p:nvSpPr>
        <p:spPr>
          <a:xfrm flipH="1">
            <a:off x="5223030" y="2133600"/>
            <a:ext cx="1" cy="3966882"/>
          </a:xfrm>
          <a:prstGeom prst="line">
            <a:avLst/>
          </a:prstGeom>
          <a:ln w="12700" cap="rnd">
            <a:solidFill>
              <a:srgbClr val="E5E5E5">
                <a:alpha val="40000"/>
              </a:srgbClr>
            </a:solidFill>
          </a:ln>
        </p:spPr>
        <p:txBody>
          <a:bodyPr lIns="45719" rIns="45719"/>
          <a:lstStyle/>
          <a:p>
            <a:endParaRPr/>
          </a:p>
        </p:txBody>
      </p:sp>
      <p:sp>
        <p:nvSpPr>
          <p:cNvPr id="147"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3 Resim Sütunu">
    <p:spTree>
      <p:nvGrpSpPr>
        <p:cNvPr id="1" name=""/>
        <p:cNvGrpSpPr/>
        <p:nvPr/>
      </p:nvGrpSpPr>
      <p:grpSpPr>
        <a:xfrm>
          <a:off x="0" y="0"/>
          <a:ext cx="0" cy="0"/>
          <a:chOff x="0" y="0"/>
          <a:chExt cx="0" cy="0"/>
        </a:xfrm>
      </p:grpSpPr>
      <p:sp>
        <p:nvSpPr>
          <p:cNvPr id="154" name="Başlık Metni"/>
          <p:cNvSpPr txBox="1">
            <a:spLocks noGrp="1"/>
          </p:cNvSpPr>
          <p:nvPr>
            <p:ph type="title"/>
          </p:nvPr>
        </p:nvSpPr>
        <p:spPr>
          <a:xfrm>
            <a:off x="484709" y="452718"/>
            <a:ext cx="7055382" cy="1400531"/>
          </a:xfrm>
          <a:prstGeom prst="rect">
            <a:avLst/>
          </a:prstGeom>
        </p:spPr>
        <p:txBody>
          <a:bodyPr>
            <a:normAutofit/>
          </a:bodyPr>
          <a:lstStyle/>
          <a:p>
            <a:r>
              <a:t>Başlık Metni</a:t>
            </a:r>
          </a:p>
        </p:txBody>
      </p:sp>
      <p:sp>
        <p:nvSpPr>
          <p:cNvPr id="155" name="Gövde Düzeyi Bir…"/>
          <p:cNvSpPr txBox="1">
            <a:spLocks noGrp="1"/>
          </p:cNvSpPr>
          <p:nvPr>
            <p:ph type="body" sz="quarter" idx="1"/>
          </p:nvPr>
        </p:nvSpPr>
        <p:spPr>
          <a:xfrm>
            <a:off x="489475" y="4250949"/>
            <a:ext cx="2205613" cy="576263"/>
          </a:xfrm>
          <a:prstGeom prst="rect">
            <a:avLst/>
          </a:prstGeom>
        </p:spPr>
        <p:txBody>
          <a:bodyPr anchor="b"/>
          <a:lstStyle>
            <a:lvl1pPr marL="0" indent="0">
              <a:buClrTx/>
              <a:buSzTx/>
              <a:buNone/>
              <a:defRPr sz="2400">
                <a:solidFill>
                  <a:srgbClr val="E5E5E5"/>
                </a:solidFill>
              </a:defRPr>
            </a:lvl1pPr>
            <a:lvl2pPr marL="0" indent="457200">
              <a:buClrTx/>
              <a:buSzTx/>
              <a:buNone/>
              <a:defRPr sz="2400">
                <a:solidFill>
                  <a:srgbClr val="E5E5E5"/>
                </a:solidFill>
              </a:defRPr>
            </a:lvl2pPr>
            <a:lvl3pPr marL="0" indent="914400">
              <a:buClrTx/>
              <a:buSzTx/>
              <a:buNone/>
              <a:defRPr sz="2400">
                <a:solidFill>
                  <a:srgbClr val="E5E5E5"/>
                </a:solidFill>
              </a:defRPr>
            </a:lvl3pPr>
            <a:lvl4pPr marL="0" indent="1371600">
              <a:buClrTx/>
              <a:buSzTx/>
              <a:buNone/>
              <a:defRPr sz="2400">
                <a:solidFill>
                  <a:srgbClr val="E5E5E5"/>
                </a:solidFill>
              </a:defRPr>
            </a:lvl4pPr>
            <a:lvl5pPr marL="0" indent="1828800">
              <a:buClrTx/>
              <a:buSzTx/>
              <a:buNone/>
              <a:defRPr sz="2400">
                <a:solidFill>
                  <a:srgbClr val="E5E5E5"/>
                </a:solidFill>
              </a:defRPr>
            </a:lvl5pPr>
          </a:lstStyle>
          <a:p>
            <a:r>
              <a:t>Gövde Düzeyi Bir</a:t>
            </a:r>
          </a:p>
          <a:p>
            <a:pPr lvl="1"/>
            <a:r>
              <a:t>Gövde Düzeyi İki</a:t>
            </a:r>
          </a:p>
          <a:p>
            <a:pPr lvl="2"/>
            <a:r>
              <a:t>Gövde Düzeyi Üç</a:t>
            </a:r>
          </a:p>
          <a:p>
            <a:pPr lvl="3"/>
            <a:r>
              <a:t>Gövde Düzeyi Dört</a:t>
            </a:r>
          </a:p>
          <a:p>
            <a:pPr lvl="4"/>
            <a:r>
              <a:t>Gövde Düzeyi Beş</a:t>
            </a:r>
          </a:p>
        </p:txBody>
      </p:sp>
      <p:sp>
        <p:nvSpPr>
          <p:cNvPr id="156" name="Picture Placeholder 2"/>
          <p:cNvSpPr>
            <a:spLocks noGrp="1"/>
          </p:cNvSpPr>
          <p:nvPr>
            <p:ph type="pic" sz="quarter" idx="21"/>
          </p:nvPr>
        </p:nvSpPr>
        <p:spPr>
          <a:xfrm>
            <a:off x="489474" y="2209800"/>
            <a:ext cx="2205614" cy="1524000"/>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157" name="Text Placeholder 3"/>
          <p:cNvSpPr>
            <a:spLocks noGrp="1"/>
          </p:cNvSpPr>
          <p:nvPr>
            <p:ph type="body" sz="quarter" idx="22"/>
          </p:nvPr>
        </p:nvSpPr>
        <p:spPr>
          <a:xfrm>
            <a:off x="489474" y="4827211"/>
            <a:ext cx="2205614" cy="659190"/>
          </a:xfrm>
          <a:prstGeom prst="rect">
            <a:avLst/>
          </a:prstGeom>
        </p:spPr>
        <p:txBody>
          <a:bodyPr/>
          <a:lstStyle/>
          <a:p>
            <a:pPr marL="0" indent="0">
              <a:buClrTx/>
              <a:buSzTx/>
              <a:buNone/>
              <a:defRPr sz="1400"/>
            </a:pPr>
            <a:endParaRPr/>
          </a:p>
        </p:txBody>
      </p:sp>
      <p:sp>
        <p:nvSpPr>
          <p:cNvPr id="158" name="Text Placeholder 4"/>
          <p:cNvSpPr>
            <a:spLocks noGrp="1"/>
          </p:cNvSpPr>
          <p:nvPr>
            <p:ph type="body" sz="quarter" idx="23"/>
          </p:nvPr>
        </p:nvSpPr>
        <p:spPr>
          <a:xfrm>
            <a:off x="2917792" y="4250949"/>
            <a:ext cx="2198467" cy="576263"/>
          </a:xfrm>
          <a:prstGeom prst="rect">
            <a:avLst/>
          </a:prstGeom>
        </p:spPr>
        <p:txBody>
          <a:bodyPr anchor="b"/>
          <a:lstStyle/>
          <a:p>
            <a:pPr marL="0" indent="0">
              <a:buClrTx/>
              <a:buSzTx/>
              <a:buNone/>
              <a:defRPr sz="2400">
                <a:solidFill>
                  <a:srgbClr val="E5E5E5"/>
                </a:solidFill>
              </a:defRPr>
            </a:pPr>
            <a:endParaRPr/>
          </a:p>
        </p:txBody>
      </p:sp>
      <p:sp>
        <p:nvSpPr>
          <p:cNvPr id="159" name="Picture Placeholder 2"/>
          <p:cNvSpPr>
            <a:spLocks noGrp="1"/>
          </p:cNvSpPr>
          <p:nvPr>
            <p:ph type="pic" sz="quarter" idx="24"/>
          </p:nvPr>
        </p:nvSpPr>
        <p:spPr>
          <a:xfrm>
            <a:off x="2917791" y="2209800"/>
            <a:ext cx="2198467" cy="1524000"/>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160" name="Text Placeholder 3"/>
          <p:cNvSpPr>
            <a:spLocks noGrp="1"/>
          </p:cNvSpPr>
          <p:nvPr>
            <p:ph type="body" sz="quarter" idx="25"/>
          </p:nvPr>
        </p:nvSpPr>
        <p:spPr>
          <a:xfrm>
            <a:off x="2916776" y="4827211"/>
            <a:ext cx="2201379" cy="659190"/>
          </a:xfrm>
          <a:prstGeom prst="rect">
            <a:avLst/>
          </a:prstGeom>
        </p:spPr>
        <p:txBody>
          <a:bodyPr/>
          <a:lstStyle/>
          <a:p>
            <a:pPr marL="0" indent="0">
              <a:buClrTx/>
              <a:buSzTx/>
              <a:buNone/>
              <a:defRPr sz="1400"/>
            </a:pPr>
            <a:endParaRPr/>
          </a:p>
        </p:txBody>
      </p:sp>
      <p:sp>
        <p:nvSpPr>
          <p:cNvPr id="161" name="Text Placeholder 4"/>
          <p:cNvSpPr>
            <a:spLocks noGrp="1"/>
          </p:cNvSpPr>
          <p:nvPr>
            <p:ph type="body" sz="quarter" idx="26"/>
          </p:nvPr>
        </p:nvSpPr>
        <p:spPr>
          <a:xfrm>
            <a:off x="5344917" y="4250949"/>
            <a:ext cx="2199659" cy="576263"/>
          </a:xfrm>
          <a:prstGeom prst="rect">
            <a:avLst/>
          </a:prstGeom>
        </p:spPr>
        <p:txBody>
          <a:bodyPr anchor="b"/>
          <a:lstStyle/>
          <a:p>
            <a:pPr marL="0" indent="0">
              <a:buClrTx/>
              <a:buSzTx/>
              <a:buNone/>
              <a:defRPr sz="2400">
                <a:solidFill>
                  <a:srgbClr val="E5E5E5"/>
                </a:solidFill>
              </a:defRPr>
            </a:pPr>
            <a:endParaRPr/>
          </a:p>
        </p:txBody>
      </p:sp>
      <p:sp>
        <p:nvSpPr>
          <p:cNvPr id="162" name="Picture Placeholder 2"/>
          <p:cNvSpPr>
            <a:spLocks noGrp="1"/>
          </p:cNvSpPr>
          <p:nvPr>
            <p:ph type="pic" sz="quarter" idx="27"/>
          </p:nvPr>
        </p:nvSpPr>
        <p:spPr>
          <a:xfrm>
            <a:off x="5344916" y="2209800"/>
            <a:ext cx="2199658" cy="1524000"/>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163" name="Text Placeholder 3"/>
          <p:cNvSpPr>
            <a:spLocks noGrp="1"/>
          </p:cNvSpPr>
          <p:nvPr>
            <p:ph type="body" sz="quarter" idx="28"/>
          </p:nvPr>
        </p:nvSpPr>
        <p:spPr>
          <a:xfrm>
            <a:off x="5344824" y="4827208"/>
            <a:ext cx="2202572" cy="659190"/>
          </a:xfrm>
          <a:prstGeom prst="rect">
            <a:avLst/>
          </a:prstGeom>
        </p:spPr>
        <p:txBody>
          <a:bodyPr/>
          <a:lstStyle/>
          <a:p>
            <a:pPr marL="0" indent="0">
              <a:buClrTx/>
              <a:buSzTx/>
              <a:buNone/>
              <a:defRPr sz="1400"/>
            </a:pPr>
            <a:endParaRPr/>
          </a:p>
        </p:txBody>
      </p:sp>
      <p:sp>
        <p:nvSpPr>
          <p:cNvPr id="164" name="Straight Connector 18"/>
          <p:cNvSpPr/>
          <p:nvPr/>
        </p:nvSpPr>
        <p:spPr>
          <a:xfrm flipH="1">
            <a:off x="2795334" y="2133600"/>
            <a:ext cx="1" cy="3962400"/>
          </a:xfrm>
          <a:prstGeom prst="line">
            <a:avLst/>
          </a:prstGeom>
          <a:ln w="12700" cap="rnd">
            <a:solidFill>
              <a:srgbClr val="E5E5E5">
                <a:alpha val="40000"/>
              </a:srgbClr>
            </a:solidFill>
          </a:ln>
        </p:spPr>
        <p:txBody>
          <a:bodyPr lIns="45719" rIns="45719"/>
          <a:lstStyle/>
          <a:p>
            <a:endParaRPr/>
          </a:p>
        </p:txBody>
      </p:sp>
      <p:sp>
        <p:nvSpPr>
          <p:cNvPr id="165" name="Straight Connector 19"/>
          <p:cNvSpPr/>
          <p:nvPr/>
        </p:nvSpPr>
        <p:spPr>
          <a:xfrm flipH="1">
            <a:off x="5223030" y="2133600"/>
            <a:ext cx="1" cy="3966882"/>
          </a:xfrm>
          <a:prstGeom prst="line">
            <a:avLst/>
          </a:prstGeom>
          <a:ln w="12700" cap="rnd">
            <a:solidFill>
              <a:srgbClr val="E5E5E5">
                <a:alpha val="40000"/>
              </a:srgbClr>
            </a:solidFill>
          </a:ln>
        </p:spPr>
        <p:txBody>
          <a:bodyPr lIns="45719" rIns="45719"/>
          <a:lstStyle/>
          <a:p>
            <a:endParaRPr/>
          </a:p>
        </p:txBody>
      </p:sp>
      <p:sp>
        <p:nvSpPr>
          <p:cNvPr id="166"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aşlık ve İçerik">
    <p:spTree>
      <p:nvGrpSpPr>
        <p:cNvPr id="1" name=""/>
        <p:cNvGrpSpPr/>
        <p:nvPr/>
      </p:nvGrpSpPr>
      <p:grpSpPr>
        <a:xfrm>
          <a:off x="0" y="0"/>
          <a:ext cx="0" cy="0"/>
          <a:chOff x="0" y="0"/>
          <a:chExt cx="0" cy="0"/>
        </a:xfrm>
      </p:grpSpPr>
      <p:sp>
        <p:nvSpPr>
          <p:cNvPr id="26" name="Başlık Metni"/>
          <p:cNvSpPr txBox="1">
            <a:spLocks noGrp="1"/>
          </p:cNvSpPr>
          <p:nvPr>
            <p:ph type="title"/>
          </p:nvPr>
        </p:nvSpPr>
        <p:spPr>
          <a:xfrm>
            <a:off x="484709" y="452718"/>
            <a:ext cx="7055382" cy="1400531"/>
          </a:xfrm>
          <a:prstGeom prst="rect">
            <a:avLst/>
          </a:prstGeom>
        </p:spPr>
        <p:txBody>
          <a:bodyPr>
            <a:normAutofit/>
          </a:bodyPr>
          <a:lstStyle/>
          <a:p>
            <a:r>
              <a:t>Başlık Metni</a:t>
            </a:r>
          </a:p>
        </p:txBody>
      </p:sp>
      <p:sp>
        <p:nvSpPr>
          <p:cNvPr id="27" name="Gövde Düzeyi Bir…"/>
          <p:cNvSpPr txBox="1">
            <a:spLocks noGrp="1"/>
          </p:cNvSpPr>
          <p:nvPr>
            <p:ph type="body" idx="1"/>
          </p:nvPr>
        </p:nvSpPr>
        <p:spPr>
          <a:xfrm>
            <a:off x="827699" y="2052925"/>
            <a:ext cx="6711655" cy="4195482"/>
          </a:xfrm>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28"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ölüm Üstbilgisi">
    <p:spTree>
      <p:nvGrpSpPr>
        <p:cNvPr id="1" name=""/>
        <p:cNvGrpSpPr/>
        <p:nvPr/>
      </p:nvGrpSpPr>
      <p:grpSpPr>
        <a:xfrm>
          <a:off x="0" y="0"/>
          <a:ext cx="0" cy="0"/>
          <a:chOff x="0" y="0"/>
          <a:chExt cx="0" cy="0"/>
        </a:xfrm>
      </p:grpSpPr>
      <p:sp>
        <p:nvSpPr>
          <p:cNvPr id="35" name="Başlık Metni"/>
          <p:cNvSpPr txBox="1">
            <a:spLocks noGrp="1"/>
          </p:cNvSpPr>
          <p:nvPr>
            <p:ph type="title"/>
          </p:nvPr>
        </p:nvSpPr>
        <p:spPr>
          <a:xfrm>
            <a:off x="866443" y="2861734"/>
            <a:ext cx="6620968" cy="1915648"/>
          </a:xfrm>
          <a:prstGeom prst="rect">
            <a:avLst/>
          </a:prstGeom>
        </p:spPr>
        <p:txBody>
          <a:bodyPr anchor="b">
            <a:normAutofit/>
          </a:bodyPr>
          <a:lstStyle>
            <a:lvl1pPr>
              <a:defRPr sz="4000"/>
            </a:lvl1pPr>
          </a:lstStyle>
          <a:p>
            <a:r>
              <a:t>Başlık Metni</a:t>
            </a:r>
          </a:p>
        </p:txBody>
      </p:sp>
      <p:sp>
        <p:nvSpPr>
          <p:cNvPr id="36" name="Gövde Düzeyi Bir…"/>
          <p:cNvSpPr txBox="1">
            <a:spLocks noGrp="1"/>
          </p:cNvSpPr>
          <p:nvPr>
            <p:ph type="body" sz="quarter" idx="1"/>
          </p:nvPr>
        </p:nvSpPr>
        <p:spPr>
          <a:xfrm>
            <a:off x="866441" y="4777380"/>
            <a:ext cx="6620969" cy="860401"/>
          </a:xfrm>
          <a:prstGeom prst="rect">
            <a:avLst/>
          </a:prstGeom>
        </p:spPr>
        <p:txBody>
          <a:bodyPr/>
          <a:lstStyle>
            <a:lvl1pPr marL="0" indent="0">
              <a:buClrTx/>
              <a:buSzTx/>
              <a:buNone/>
              <a:defRPr cap="all">
                <a:solidFill>
                  <a:srgbClr val="E5E5E5"/>
                </a:solidFill>
              </a:defRPr>
            </a:lvl1pPr>
            <a:lvl2pPr marL="0" indent="457200">
              <a:buClrTx/>
              <a:buSzTx/>
              <a:buNone/>
              <a:defRPr cap="all">
                <a:solidFill>
                  <a:srgbClr val="E5E5E5"/>
                </a:solidFill>
              </a:defRPr>
            </a:lvl2pPr>
            <a:lvl3pPr marL="0" indent="914400">
              <a:buClrTx/>
              <a:buSzTx/>
              <a:buNone/>
              <a:defRPr cap="all">
                <a:solidFill>
                  <a:srgbClr val="E5E5E5"/>
                </a:solidFill>
              </a:defRPr>
            </a:lvl3pPr>
            <a:lvl4pPr marL="0" indent="1371600">
              <a:buClrTx/>
              <a:buSzTx/>
              <a:buNone/>
              <a:defRPr cap="all">
                <a:solidFill>
                  <a:srgbClr val="E5E5E5"/>
                </a:solidFill>
              </a:defRPr>
            </a:lvl4pPr>
            <a:lvl5pPr marL="0" indent="1828800">
              <a:buClrTx/>
              <a:buSzTx/>
              <a:buNone/>
              <a:defRPr cap="all">
                <a:solidFill>
                  <a:srgbClr val="E5E5E5"/>
                </a:solidFill>
              </a:defRPr>
            </a:lvl5pPr>
          </a:lstStyle>
          <a:p>
            <a:r>
              <a:t>Gövde Düzeyi Bir</a:t>
            </a:r>
          </a:p>
          <a:p>
            <a:pPr lvl="1"/>
            <a:r>
              <a:t>Gövde Düzeyi İki</a:t>
            </a:r>
          </a:p>
          <a:p>
            <a:pPr lvl="2"/>
            <a:r>
              <a:t>Gövde Düzeyi Üç</a:t>
            </a:r>
          </a:p>
          <a:p>
            <a:pPr lvl="3"/>
            <a:r>
              <a:t>Gövde Düzeyi Dört</a:t>
            </a:r>
          </a:p>
          <a:p>
            <a:pPr lvl="4"/>
            <a:r>
              <a:t>Gövde Düzeyi Beş</a:t>
            </a:r>
          </a:p>
        </p:txBody>
      </p:sp>
      <p:sp>
        <p:nvSpPr>
          <p:cNvPr id="37"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İki İçerik">
    <p:spTree>
      <p:nvGrpSpPr>
        <p:cNvPr id="1" name=""/>
        <p:cNvGrpSpPr/>
        <p:nvPr/>
      </p:nvGrpSpPr>
      <p:grpSpPr>
        <a:xfrm>
          <a:off x="0" y="0"/>
          <a:ext cx="0" cy="0"/>
          <a:chOff x="0" y="0"/>
          <a:chExt cx="0" cy="0"/>
        </a:xfrm>
      </p:grpSpPr>
      <p:sp>
        <p:nvSpPr>
          <p:cNvPr id="44" name="Başlık Metni"/>
          <p:cNvSpPr txBox="1">
            <a:spLocks noGrp="1"/>
          </p:cNvSpPr>
          <p:nvPr>
            <p:ph type="title"/>
          </p:nvPr>
        </p:nvSpPr>
        <p:spPr>
          <a:xfrm>
            <a:off x="484709" y="452718"/>
            <a:ext cx="7055382" cy="1400531"/>
          </a:xfrm>
          <a:prstGeom prst="rect">
            <a:avLst/>
          </a:prstGeom>
        </p:spPr>
        <p:txBody>
          <a:bodyPr>
            <a:normAutofit/>
          </a:bodyPr>
          <a:lstStyle/>
          <a:p>
            <a:r>
              <a:t>Başlık Metni</a:t>
            </a:r>
          </a:p>
        </p:txBody>
      </p:sp>
      <p:sp>
        <p:nvSpPr>
          <p:cNvPr id="45" name="Gövde Düzeyi Bir…"/>
          <p:cNvSpPr txBox="1">
            <a:spLocks noGrp="1"/>
          </p:cNvSpPr>
          <p:nvPr>
            <p:ph type="body" sz="half" idx="1"/>
          </p:nvPr>
        </p:nvSpPr>
        <p:spPr>
          <a:xfrm>
            <a:off x="827699" y="2060575"/>
            <a:ext cx="3298114" cy="4195764"/>
          </a:xfrm>
          <a:prstGeom prst="rect">
            <a:avLst/>
          </a:prstGeom>
        </p:spPr>
        <p:txBody>
          <a:bodyPr/>
          <a:lstStyle>
            <a:lvl1pPr>
              <a:defRPr sz="1800"/>
            </a:lvl1pPr>
            <a:lvl2pPr marL="778681" indent="-321474">
              <a:defRPr sz="1800"/>
            </a:lvl2pPr>
            <a:lvl3pPr marL="1208335" indent="-293919">
              <a:defRPr sz="1800"/>
            </a:lvl3pPr>
            <a:lvl4pPr marL="1714529" indent="-342906">
              <a:defRPr sz="1800"/>
            </a:lvl4pPr>
            <a:lvl5pPr marL="2171736" indent="-342906">
              <a:defRPr sz="1800"/>
            </a:lvl5pPr>
          </a:lstStyle>
          <a:p>
            <a:r>
              <a:t>Gövde Düzeyi Bir</a:t>
            </a:r>
          </a:p>
          <a:p>
            <a:pPr lvl="1"/>
            <a:r>
              <a:t>Gövde Düzeyi İki</a:t>
            </a:r>
          </a:p>
          <a:p>
            <a:pPr lvl="2"/>
            <a:r>
              <a:t>Gövde Düzeyi Üç</a:t>
            </a:r>
          </a:p>
          <a:p>
            <a:pPr lvl="3"/>
            <a:r>
              <a:t>Gövde Düzeyi Dört</a:t>
            </a:r>
          </a:p>
          <a:p>
            <a:pPr lvl="4"/>
            <a:r>
              <a:t>Gövde Düzeyi Beş</a:t>
            </a:r>
          </a:p>
        </p:txBody>
      </p:sp>
      <p:sp>
        <p:nvSpPr>
          <p:cNvPr id="46"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Karşılaştırma">
    <p:spTree>
      <p:nvGrpSpPr>
        <p:cNvPr id="1" name=""/>
        <p:cNvGrpSpPr/>
        <p:nvPr/>
      </p:nvGrpSpPr>
      <p:grpSpPr>
        <a:xfrm>
          <a:off x="0" y="0"/>
          <a:ext cx="0" cy="0"/>
          <a:chOff x="0" y="0"/>
          <a:chExt cx="0" cy="0"/>
        </a:xfrm>
      </p:grpSpPr>
      <p:sp>
        <p:nvSpPr>
          <p:cNvPr id="53" name="Başlık Metni"/>
          <p:cNvSpPr txBox="1">
            <a:spLocks noGrp="1"/>
          </p:cNvSpPr>
          <p:nvPr>
            <p:ph type="title"/>
          </p:nvPr>
        </p:nvSpPr>
        <p:spPr>
          <a:xfrm>
            <a:off x="484709" y="452718"/>
            <a:ext cx="7055382" cy="1400531"/>
          </a:xfrm>
          <a:prstGeom prst="rect">
            <a:avLst/>
          </a:prstGeom>
        </p:spPr>
        <p:txBody>
          <a:bodyPr>
            <a:normAutofit/>
          </a:bodyPr>
          <a:lstStyle/>
          <a:p>
            <a:r>
              <a:t>Başlık Metni</a:t>
            </a:r>
          </a:p>
        </p:txBody>
      </p:sp>
      <p:sp>
        <p:nvSpPr>
          <p:cNvPr id="54" name="Gövde Düzeyi Bir…"/>
          <p:cNvSpPr txBox="1">
            <a:spLocks noGrp="1"/>
          </p:cNvSpPr>
          <p:nvPr>
            <p:ph type="body" sz="quarter" idx="1"/>
          </p:nvPr>
        </p:nvSpPr>
        <p:spPr>
          <a:xfrm>
            <a:off x="827699" y="1905000"/>
            <a:ext cx="3298113" cy="576263"/>
          </a:xfrm>
          <a:prstGeom prst="rect">
            <a:avLst/>
          </a:prstGeom>
        </p:spPr>
        <p:txBody>
          <a:bodyPr anchor="b"/>
          <a:lstStyle>
            <a:lvl1pPr marL="0" indent="0">
              <a:buClrTx/>
              <a:buSzTx/>
              <a:buNone/>
              <a:defRPr sz="2400">
                <a:solidFill>
                  <a:srgbClr val="E5E5E5"/>
                </a:solidFill>
              </a:defRPr>
            </a:lvl1pPr>
            <a:lvl2pPr marL="0" indent="457200">
              <a:buClrTx/>
              <a:buSzTx/>
              <a:buNone/>
              <a:defRPr sz="2400">
                <a:solidFill>
                  <a:srgbClr val="E5E5E5"/>
                </a:solidFill>
              </a:defRPr>
            </a:lvl2pPr>
            <a:lvl3pPr marL="0" indent="914400">
              <a:buClrTx/>
              <a:buSzTx/>
              <a:buNone/>
              <a:defRPr sz="2400">
                <a:solidFill>
                  <a:srgbClr val="E5E5E5"/>
                </a:solidFill>
              </a:defRPr>
            </a:lvl3pPr>
            <a:lvl4pPr marL="0" indent="1371600">
              <a:buClrTx/>
              <a:buSzTx/>
              <a:buNone/>
              <a:defRPr sz="2400">
                <a:solidFill>
                  <a:srgbClr val="E5E5E5"/>
                </a:solidFill>
              </a:defRPr>
            </a:lvl4pPr>
            <a:lvl5pPr marL="0" indent="1828800">
              <a:buClrTx/>
              <a:buSzTx/>
              <a:buNone/>
              <a:defRPr sz="2400">
                <a:solidFill>
                  <a:srgbClr val="E5E5E5"/>
                </a:solidFill>
              </a:defRPr>
            </a:lvl5pPr>
          </a:lstStyle>
          <a:p>
            <a:r>
              <a:t>Gövde Düzeyi Bir</a:t>
            </a:r>
          </a:p>
          <a:p>
            <a:pPr lvl="1"/>
            <a:r>
              <a:t>Gövde Düzeyi İki</a:t>
            </a:r>
          </a:p>
          <a:p>
            <a:pPr lvl="2"/>
            <a:r>
              <a:t>Gövde Düzeyi Üç</a:t>
            </a:r>
          </a:p>
          <a:p>
            <a:pPr lvl="3"/>
            <a:r>
              <a:t>Gövde Düzeyi Dört</a:t>
            </a:r>
          </a:p>
          <a:p>
            <a:pPr lvl="4"/>
            <a:r>
              <a:t>Gövde Düzeyi Beş</a:t>
            </a:r>
          </a:p>
        </p:txBody>
      </p:sp>
      <p:sp>
        <p:nvSpPr>
          <p:cNvPr id="55" name="Text Placeholder 4"/>
          <p:cNvSpPr>
            <a:spLocks noGrp="1"/>
          </p:cNvSpPr>
          <p:nvPr>
            <p:ph type="body" sz="quarter" idx="21"/>
          </p:nvPr>
        </p:nvSpPr>
        <p:spPr>
          <a:xfrm>
            <a:off x="4241975" y="1905000"/>
            <a:ext cx="3298114" cy="576263"/>
          </a:xfrm>
          <a:prstGeom prst="rect">
            <a:avLst/>
          </a:prstGeom>
        </p:spPr>
        <p:txBody>
          <a:bodyPr anchor="b"/>
          <a:lstStyle/>
          <a:p>
            <a:pPr marL="0" indent="0">
              <a:buClrTx/>
              <a:buSzTx/>
              <a:buNone/>
              <a:defRPr sz="2400">
                <a:solidFill>
                  <a:srgbClr val="E5E5E5"/>
                </a:solidFill>
              </a:defRPr>
            </a:pPr>
            <a:endParaRPr/>
          </a:p>
        </p:txBody>
      </p:sp>
      <p:sp>
        <p:nvSpPr>
          <p:cNvPr id="56"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Yalnızca Başlık">
    <p:spTree>
      <p:nvGrpSpPr>
        <p:cNvPr id="1" name=""/>
        <p:cNvGrpSpPr/>
        <p:nvPr/>
      </p:nvGrpSpPr>
      <p:grpSpPr>
        <a:xfrm>
          <a:off x="0" y="0"/>
          <a:ext cx="0" cy="0"/>
          <a:chOff x="0" y="0"/>
          <a:chExt cx="0" cy="0"/>
        </a:xfrm>
      </p:grpSpPr>
      <p:sp>
        <p:nvSpPr>
          <p:cNvPr id="63" name="Başlık Metni"/>
          <p:cNvSpPr txBox="1">
            <a:spLocks noGrp="1"/>
          </p:cNvSpPr>
          <p:nvPr>
            <p:ph type="title"/>
          </p:nvPr>
        </p:nvSpPr>
        <p:spPr>
          <a:xfrm>
            <a:off x="484709" y="452718"/>
            <a:ext cx="7055382" cy="1400531"/>
          </a:xfrm>
          <a:prstGeom prst="rect">
            <a:avLst/>
          </a:prstGeom>
        </p:spPr>
        <p:txBody>
          <a:bodyPr>
            <a:normAutofit/>
          </a:bodyPr>
          <a:lstStyle/>
          <a:p>
            <a:r>
              <a:t>Başlık Metni</a:t>
            </a:r>
          </a:p>
        </p:txBody>
      </p:sp>
      <p:sp>
        <p:nvSpPr>
          <p:cNvPr id="64"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oş">
    <p:spTree>
      <p:nvGrpSpPr>
        <p:cNvPr id="1" name=""/>
        <p:cNvGrpSpPr/>
        <p:nvPr/>
      </p:nvGrpSpPr>
      <p:grpSpPr>
        <a:xfrm>
          <a:off x="0" y="0"/>
          <a:ext cx="0" cy="0"/>
          <a:chOff x="0" y="0"/>
          <a:chExt cx="0" cy="0"/>
        </a:xfrm>
      </p:grpSpPr>
      <p:sp>
        <p:nvSpPr>
          <p:cNvPr id="71"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aşlıklı İçerik">
    <p:spTree>
      <p:nvGrpSpPr>
        <p:cNvPr id="1" name=""/>
        <p:cNvGrpSpPr/>
        <p:nvPr/>
      </p:nvGrpSpPr>
      <p:grpSpPr>
        <a:xfrm>
          <a:off x="0" y="0"/>
          <a:ext cx="0" cy="0"/>
          <a:chOff x="0" y="0"/>
          <a:chExt cx="0" cy="0"/>
        </a:xfrm>
      </p:grpSpPr>
      <p:sp>
        <p:nvSpPr>
          <p:cNvPr id="78" name="Başlık Metni"/>
          <p:cNvSpPr txBox="1">
            <a:spLocks noGrp="1"/>
          </p:cNvSpPr>
          <p:nvPr>
            <p:ph type="title"/>
          </p:nvPr>
        </p:nvSpPr>
        <p:spPr>
          <a:xfrm>
            <a:off x="866441" y="1447800"/>
            <a:ext cx="2551463" cy="1447800"/>
          </a:xfrm>
          <a:prstGeom prst="rect">
            <a:avLst/>
          </a:prstGeom>
        </p:spPr>
        <p:txBody>
          <a:bodyPr anchor="b">
            <a:normAutofit/>
          </a:bodyPr>
          <a:lstStyle>
            <a:lvl1pPr>
              <a:defRPr sz="2400"/>
            </a:lvl1pPr>
          </a:lstStyle>
          <a:p>
            <a:r>
              <a:t>Başlık Metni</a:t>
            </a:r>
          </a:p>
        </p:txBody>
      </p:sp>
      <p:sp>
        <p:nvSpPr>
          <p:cNvPr id="79" name="Gövde Düzeyi Bir…"/>
          <p:cNvSpPr txBox="1">
            <a:spLocks noGrp="1"/>
          </p:cNvSpPr>
          <p:nvPr>
            <p:ph type="body" sz="half" idx="1"/>
          </p:nvPr>
        </p:nvSpPr>
        <p:spPr>
          <a:xfrm>
            <a:off x="3589397" y="1447800"/>
            <a:ext cx="3898014" cy="4572000"/>
          </a:xfrm>
          <a:prstGeom prst="rect">
            <a:avLst/>
          </a:prstGeom>
        </p:spPr>
        <p:txBody>
          <a:bodyPr anchor="ctr"/>
          <a:lstStyle/>
          <a:p>
            <a:r>
              <a:t>Gövde Düzeyi Bir</a:t>
            </a:r>
          </a:p>
          <a:p>
            <a:pPr lvl="1"/>
            <a:r>
              <a:t>Gövde Düzeyi İki</a:t>
            </a:r>
          </a:p>
          <a:p>
            <a:pPr lvl="2"/>
            <a:r>
              <a:t>Gövde Düzeyi Üç</a:t>
            </a:r>
          </a:p>
          <a:p>
            <a:pPr lvl="3"/>
            <a:r>
              <a:t>Gövde Düzeyi Dört</a:t>
            </a:r>
          </a:p>
          <a:p>
            <a:pPr lvl="4"/>
            <a:r>
              <a:t>Gövde Düzeyi Beş</a:t>
            </a:r>
          </a:p>
        </p:txBody>
      </p:sp>
      <p:sp>
        <p:nvSpPr>
          <p:cNvPr id="80" name="Text Placeholder 3"/>
          <p:cNvSpPr>
            <a:spLocks noGrp="1"/>
          </p:cNvSpPr>
          <p:nvPr>
            <p:ph type="body" sz="quarter" idx="21"/>
          </p:nvPr>
        </p:nvSpPr>
        <p:spPr>
          <a:xfrm>
            <a:off x="866441" y="3129281"/>
            <a:ext cx="2551463" cy="2895600"/>
          </a:xfrm>
          <a:prstGeom prst="rect">
            <a:avLst/>
          </a:prstGeom>
        </p:spPr>
        <p:txBody>
          <a:bodyPr/>
          <a:lstStyle/>
          <a:p>
            <a:pPr marL="0" indent="0">
              <a:buClrTx/>
              <a:buSzTx/>
              <a:buNone/>
              <a:defRPr sz="1400"/>
            </a:pPr>
            <a:endParaRPr/>
          </a:p>
        </p:txBody>
      </p:sp>
      <p:sp>
        <p:nvSpPr>
          <p:cNvPr id="81"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aşlıklı Resim">
    <p:spTree>
      <p:nvGrpSpPr>
        <p:cNvPr id="1" name=""/>
        <p:cNvGrpSpPr/>
        <p:nvPr/>
      </p:nvGrpSpPr>
      <p:grpSpPr>
        <a:xfrm>
          <a:off x="0" y="0"/>
          <a:ext cx="0" cy="0"/>
          <a:chOff x="0" y="0"/>
          <a:chExt cx="0" cy="0"/>
        </a:xfrm>
      </p:grpSpPr>
      <p:sp>
        <p:nvSpPr>
          <p:cNvPr id="88" name="Başlık Metni"/>
          <p:cNvSpPr txBox="1">
            <a:spLocks noGrp="1"/>
          </p:cNvSpPr>
          <p:nvPr>
            <p:ph type="title"/>
          </p:nvPr>
        </p:nvSpPr>
        <p:spPr>
          <a:xfrm>
            <a:off x="865655" y="1854192"/>
            <a:ext cx="3820676" cy="1574809"/>
          </a:xfrm>
          <a:prstGeom prst="rect">
            <a:avLst/>
          </a:prstGeom>
        </p:spPr>
        <p:txBody>
          <a:bodyPr anchor="b">
            <a:normAutofit/>
          </a:bodyPr>
          <a:lstStyle>
            <a:lvl1pPr>
              <a:defRPr sz="3600"/>
            </a:lvl1pPr>
          </a:lstStyle>
          <a:p>
            <a:r>
              <a:t>Başlık Metni</a:t>
            </a:r>
          </a:p>
        </p:txBody>
      </p:sp>
      <p:sp>
        <p:nvSpPr>
          <p:cNvPr id="89" name="Picture Placeholder 2"/>
          <p:cNvSpPr>
            <a:spLocks noGrp="1"/>
          </p:cNvSpPr>
          <p:nvPr>
            <p:ph type="pic" sz="quarter" idx="21"/>
          </p:nvPr>
        </p:nvSpPr>
        <p:spPr>
          <a:xfrm>
            <a:off x="5213517" y="1143000"/>
            <a:ext cx="2400926" cy="4572000"/>
          </a:xfrm>
          <a:prstGeom prst="rect">
            <a:avLst/>
          </a:prstGeom>
          <a:effectLst>
            <a:outerShdw blurRad="50800" dist="50800" dir="5400000" rotWithShape="0">
              <a:srgbClr val="000000">
                <a:alpha val="43000"/>
              </a:srgbClr>
            </a:outerShdw>
          </a:effectLst>
        </p:spPr>
        <p:txBody>
          <a:bodyPr lIns="91439" rIns="91439">
            <a:noAutofit/>
          </a:bodyPr>
          <a:lstStyle/>
          <a:p>
            <a:endParaRPr/>
          </a:p>
        </p:txBody>
      </p:sp>
      <p:sp>
        <p:nvSpPr>
          <p:cNvPr id="90" name="Gövde Düzeyi Bir…"/>
          <p:cNvSpPr txBox="1">
            <a:spLocks noGrp="1"/>
          </p:cNvSpPr>
          <p:nvPr>
            <p:ph type="body" sz="quarter" idx="1"/>
          </p:nvPr>
        </p:nvSpPr>
        <p:spPr>
          <a:xfrm>
            <a:off x="866441" y="3657600"/>
            <a:ext cx="3814729" cy="1371600"/>
          </a:xfrm>
          <a:prstGeom prst="rect">
            <a:avLst/>
          </a:prstGeom>
        </p:spPr>
        <p:txBody>
          <a:bodyPr/>
          <a:lstStyle>
            <a:lvl1pPr marL="0" indent="0">
              <a:buClrTx/>
              <a:buSzTx/>
              <a:buNone/>
              <a:defRPr sz="1400"/>
            </a:lvl1pPr>
            <a:lvl2pPr marL="0" indent="457200">
              <a:buClrTx/>
              <a:buSzTx/>
              <a:buNone/>
              <a:defRPr sz="1400"/>
            </a:lvl2pPr>
            <a:lvl3pPr marL="0" indent="914400">
              <a:buClrTx/>
              <a:buSzTx/>
              <a:buNone/>
              <a:defRPr sz="1400"/>
            </a:lvl3pPr>
            <a:lvl4pPr marL="0" indent="1371600">
              <a:buClrTx/>
              <a:buSzTx/>
              <a:buNone/>
              <a:defRPr sz="1400"/>
            </a:lvl4pPr>
            <a:lvl5pPr marL="0" indent="1828800">
              <a:buClrTx/>
              <a:buSzTx/>
              <a:buNone/>
              <a:defRPr sz="1400"/>
            </a:lvl5pPr>
          </a:lstStyle>
          <a:p>
            <a:r>
              <a:t>Gövde Düzeyi Bir</a:t>
            </a:r>
          </a:p>
          <a:p>
            <a:pPr lvl="1"/>
            <a:r>
              <a:t>Gövde Düzeyi İki</a:t>
            </a:r>
          </a:p>
          <a:p>
            <a:pPr lvl="2"/>
            <a:r>
              <a:t>Gövde Düzeyi Üç</a:t>
            </a:r>
          </a:p>
          <a:p>
            <a:pPr lvl="3"/>
            <a:r>
              <a:t>Gövde Düzeyi Dört</a:t>
            </a:r>
          </a:p>
          <a:p>
            <a:pPr lvl="4"/>
            <a:r>
              <a:t>Gövde Düzeyi Beş</a:t>
            </a:r>
          </a:p>
        </p:txBody>
      </p:sp>
      <p:sp>
        <p:nvSpPr>
          <p:cNvPr id="91"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B7B7B7"/>
            </a:gs>
          </a:gsLst>
          <a:path path="circle">
            <a:fillToRect l="50000" t="50000" r="50000" b="50000"/>
          </a:path>
        </a:gradFill>
        <a:effectLst/>
      </p:bgPr>
    </p:bg>
    <p:spTree>
      <p:nvGrpSpPr>
        <p:cNvPr id="1" name=""/>
        <p:cNvGrpSpPr/>
        <p:nvPr/>
      </p:nvGrpSpPr>
      <p:grpSpPr>
        <a:xfrm>
          <a:off x="0" y="0"/>
          <a:ext cx="0" cy="0"/>
          <a:chOff x="0" y="0"/>
          <a:chExt cx="0" cy="0"/>
        </a:xfrm>
      </p:grpSpPr>
      <p:sp>
        <p:nvSpPr>
          <p:cNvPr id="2" name="Oval 21"/>
          <p:cNvSpPr/>
          <p:nvPr/>
        </p:nvSpPr>
        <p:spPr>
          <a:xfrm>
            <a:off x="6299432" y="1676400"/>
            <a:ext cx="2819401" cy="2819400"/>
          </a:xfrm>
          <a:prstGeom prst="ellipse">
            <a:avLst/>
          </a:prstGeom>
          <a:gradFill>
            <a:gsLst>
              <a:gs pos="0">
                <a:srgbClr val="D9D9D9">
                  <a:alpha val="7000"/>
                </a:srgbClr>
              </a:gs>
              <a:gs pos="36000">
                <a:srgbClr val="D9D9D9">
                  <a:alpha val="6000"/>
                </a:srgbClr>
              </a:gs>
              <a:gs pos="69000">
                <a:srgbClr val="D9D9D9">
                  <a:alpha val="0"/>
                </a:srgbClr>
              </a:gs>
            </a:gsLst>
            <a:path path="circle">
              <a:fillToRect l="37721" t="-19636" r="62278" b="119636"/>
            </a:path>
          </a:gradFill>
          <a:ln w="12700">
            <a:miter lim="400000"/>
          </a:ln>
        </p:spPr>
        <p:txBody>
          <a:bodyPr lIns="45719" rIns="45719"/>
          <a:lstStyle/>
          <a:p>
            <a:endParaRPr/>
          </a:p>
        </p:txBody>
      </p:sp>
      <p:sp>
        <p:nvSpPr>
          <p:cNvPr id="3" name="Oval 22"/>
          <p:cNvSpPr/>
          <p:nvPr/>
        </p:nvSpPr>
        <p:spPr>
          <a:xfrm>
            <a:off x="5689832" y="-457200"/>
            <a:ext cx="1600201" cy="1600200"/>
          </a:xfrm>
          <a:prstGeom prst="ellipse">
            <a:avLst/>
          </a:prstGeom>
          <a:gradFill>
            <a:gsLst>
              <a:gs pos="0">
                <a:srgbClr val="D9D9D9">
                  <a:alpha val="14000"/>
                </a:srgbClr>
              </a:gs>
              <a:gs pos="36000">
                <a:srgbClr val="D9D9D9">
                  <a:alpha val="7000"/>
                </a:srgbClr>
              </a:gs>
              <a:gs pos="73000">
                <a:srgbClr val="D9D9D9">
                  <a:alpha val="0"/>
                </a:srgbClr>
              </a:gs>
            </a:gsLst>
            <a:path path="circle">
              <a:fillToRect l="37721" t="-19636" r="62278" b="119636"/>
            </a:path>
          </a:gradFill>
          <a:ln w="12700">
            <a:miter lim="400000"/>
          </a:ln>
        </p:spPr>
        <p:txBody>
          <a:bodyPr lIns="45719" rIns="45719"/>
          <a:lstStyle/>
          <a:p>
            <a:endParaRPr/>
          </a:p>
        </p:txBody>
      </p:sp>
      <p:sp>
        <p:nvSpPr>
          <p:cNvPr id="4" name="Oval 23"/>
          <p:cNvSpPr/>
          <p:nvPr/>
        </p:nvSpPr>
        <p:spPr>
          <a:xfrm>
            <a:off x="6299432" y="6096000"/>
            <a:ext cx="990601" cy="990600"/>
          </a:xfrm>
          <a:prstGeom prst="ellipse">
            <a:avLst/>
          </a:prstGeom>
          <a:gradFill>
            <a:gsLst>
              <a:gs pos="0">
                <a:srgbClr val="D9D9D9">
                  <a:alpha val="9000"/>
                </a:srgbClr>
              </a:gs>
              <a:gs pos="36000">
                <a:srgbClr val="D9D9D9">
                  <a:alpha val="5000"/>
                </a:srgbClr>
              </a:gs>
              <a:gs pos="66000">
                <a:srgbClr val="D9D9D9">
                  <a:alpha val="0"/>
                </a:srgbClr>
              </a:gs>
            </a:gsLst>
            <a:path path="circle">
              <a:fillToRect l="37721" t="-19636" r="62278" b="119636"/>
            </a:path>
          </a:gradFill>
          <a:ln w="12700">
            <a:miter lim="400000"/>
          </a:ln>
        </p:spPr>
        <p:txBody>
          <a:bodyPr lIns="45719" rIns="45719"/>
          <a:lstStyle/>
          <a:p>
            <a:endParaRPr/>
          </a:p>
        </p:txBody>
      </p:sp>
      <p:sp>
        <p:nvSpPr>
          <p:cNvPr id="5" name="Oval 19"/>
          <p:cNvSpPr/>
          <p:nvPr/>
        </p:nvSpPr>
        <p:spPr>
          <a:xfrm>
            <a:off x="-153988" y="2667000"/>
            <a:ext cx="4191001" cy="4191000"/>
          </a:xfrm>
          <a:prstGeom prst="ellipse">
            <a:avLst/>
          </a:prstGeom>
          <a:gradFill>
            <a:gsLst>
              <a:gs pos="0">
                <a:srgbClr val="D9D9D9">
                  <a:alpha val="11000"/>
                </a:srgbClr>
              </a:gs>
              <a:gs pos="36000">
                <a:srgbClr val="D9D9D9">
                  <a:alpha val="10000"/>
                </a:srgbClr>
              </a:gs>
              <a:gs pos="75000">
                <a:srgbClr val="D9D9D9">
                  <a:alpha val="0"/>
                </a:srgbClr>
              </a:gs>
            </a:gsLst>
            <a:path path="circle">
              <a:fillToRect l="37721" t="-19636" r="62278" b="119636"/>
            </a:path>
          </a:gradFill>
          <a:ln w="12700">
            <a:miter lim="400000"/>
          </a:ln>
        </p:spPr>
        <p:txBody>
          <a:bodyPr lIns="45719" rIns="45719"/>
          <a:lstStyle/>
          <a:p>
            <a:endParaRPr/>
          </a:p>
        </p:txBody>
      </p:sp>
      <p:sp>
        <p:nvSpPr>
          <p:cNvPr id="6" name="Oval 20"/>
          <p:cNvSpPr/>
          <p:nvPr/>
        </p:nvSpPr>
        <p:spPr>
          <a:xfrm>
            <a:off x="-839788" y="2895600"/>
            <a:ext cx="2362201" cy="2362200"/>
          </a:xfrm>
          <a:prstGeom prst="ellipse">
            <a:avLst/>
          </a:prstGeom>
          <a:gradFill>
            <a:gsLst>
              <a:gs pos="0">
                <a:srgbClr val="D9D9D9">
                  <a:alpha val="8000"/>
                </a:srgbClr>
              </a:gs>
              <a:gs pos="36000">
                <a:srgbClr val="D9D9D9">
                  <a:alpha val="8000"/>
                </a:srgbClr>
              </a:gs>
              <a:gs pos="72000">
                <a:srgbClr val="D9D9D9">
                  <a:alpha val="0"/>
                </a:srgbClr>
              </a:gs>
            </a:gsLst>
            <a:path path="circle">
              <a:fillToRect l="37721" t="-19636" r="62278" b="119636"/>
            </a:path>
          </a:gradFill>
          <a:ln w="12700">
            <a:miter lim="400000"/>
          </a:ln>
        </p:spPr>
        <p:txBody>
          <a:bodyPr lIns="45719" rIns="45719"/>
          <a:lstStyle/>
          <a:p>
            <a:endParaRPr/>
          </a:p>
        </p:txBody>
      </p:sp>
      <p:sp>
        <p:nvSpPr>
          <p:cNvPr id="7" name="Rectangle 18"/>
          <p:cNvSpPr/>
          <p:nvPr/>
        </p:nvSpPr>
        <p:spPr>
          <a:xfrm>
            <a:off x="7745644" y="0"/>
            <a:ext cx="685801" cy="1099458"/>
          </a:xfrm>
          <a:prstGeom prst="rect">
            <a:avLst/>
          </a:prstGeom>
          <a:solidFill>
            <a:schemeClr val="accent1"/>
          </a:solidFill>
          <a:ln w="12700">
            <a:miter lim="400000"/>
          </a:ln>
          <a:effectLst>
            <a:outerShdw blurRad="38100" dist="25400" dir="5400000" rotWithShape="0">
              <a:srgbClr val="000000">
                <a:alpha val="45000"/>
              </a:srgbClr>
            </a:outerShdw>
          </a:effectLst>
        </p:spPr>
        <p:txBody>
          <a:bodyPr lIns="45719" rIns="45719"/>
          <a:lstStyle/>
          <a:p>
            <a:endParaRPr/>
          </a:p>
        </p:txBody>
      </p:sp>
      <p:sp>
        <p:nvSpPr>
          <p:cNvPr id="8" name="Slayt Numarası"/>
          <p:cNvSpPr txBox="1">
            <a:spLocks noGrp="1"/>
          </p:cNvSpPr>
          <p:nvPr>
            <p:ph type="sldNum" sz="quarter" idx="2"/>
          </p:nvPr>
        </p:nvSpPr>
        <p:spPr>
          <a:xfrm>
            <a:off x="7848536" y="618665"/>
            <a:ext cx="464603" cy="444758"/>
          </a:xfrm>
          <a:prstGeom prst="rect">
            <a:avLst/>
          </a:prstGeom>
          <a:ln w="12700">
            <a:miter lim="400000"/>
          </a:ln>
        </p:spPr>
        <p:txBody>
          <a:bodyPr wrap="none" lIns="45719" rIns="45719" anchor="b">
            <a:spAutoFit/>
          </a:bodyPr>
          <a:lstStyle>
            <a:lvl1pPr algn="ctr">
              <a:defRPr sz="2800">
                <a:solidFill>
                  <a:srgbClr val="B0DDE0"/>
                </a:solidFill>
              </a:defRPr>
            </a:lvl1pPr>
          </a:lstStyle>
          <a:p>
            <a:fld id="{86CB4B4D-7CA3-9044-876B-883B54F8677D}" type="slidenum">
              <a:t>‹#›</a:t>
            </a:fld>
            <a:endParaRPr/>
          </a:p>
        </p:txBody>
      </p:sp>
      <p:sp>
        <p:nvSpPr>
          <p:cNvPr id="9" name="Başlık Metni"/>
          <p:cNvSpPr txBox="1">
            <a:spLocks noGrp="1"/>
          </p:cNvSpPr>
          <p:nvPr>
            <p:ph type="title"/>
          </p:nvPr>
        </p:nvSpPr>
        <p:spPr>
          <a:xfrm>
            <a:off x="457200" y="274637"/>
            <a:ext cx="8229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Başlık Metni</a:t>
            </a:r>
          </a:p>
        </p:txBody>
      </p:sp>
      <p:sp>
        <p:nvSpPr>
          <p:cNvPr id="10" name="Gövde Düzeyi Bir…"/>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Gövde Düzeyi Bir</a:t>
            </a:r>
          </a:p>
          <a:p>
            <a:pPr lvl="1"/>
            <a:r>
              <a:t>Gövde Düzeyi İki</a:t>
            </a:r>
          </a:p>
          <a:p>
            <a:pPr lvl="2"/>
            <a:r>
              <a:t>Gövde Düzeyi Üç</a:t>
            </a:r>
          </a:p>
          <a:p>
            <a:pPr lvl="3"/>
            <a:r>
              <a:t>Gövde Düzeyi Dört</a:t>
            </a:r>
          </a:p>
          <a:p>
            <a:pPr lvl="4"/>
            <a:r>
              <a:t>Gövde Düzeyi Beş</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457206" rtl="0" latinLnBrk="0">
        <a:lnSpc>
          <a:spcPct val="100000"/>
        </a:lnSpc>
        <a:spcBef>
          <a:spcPts val="0"/>
        </a:spcBef>
        <a:spcAft>
          <a:spcPts val="0"/>
        </a:spcAft>
        <a:buClrTx/>
        <a:buSzTx/>
        <a:buFontTx/>
        <a:buNone/>
        <a:tabLst/>
        <a:defRPr sz="4200" b="0" i="0" u="none" strike="noStrike" cap="none" spc="0" baseline="0">
          <a:solidFill>
            <a:srgbClr val="1E5155"/>
          </a:solidFill>
          <a:uFillTx/>
          <a:latin typeface="Calibri Light"/>
          <a:ea typeface="Calibri Light"/>
          <a:cs typeface="Calibri Light"/>
          <a:sym typeface="Calibri Light"/>
        </a:defRPr>
      </a:lvl1pPr>
      <a:lvl2pPr marL="0" marR="0" indent="0" algn="l" defTabSz="457206" rtl="0" latinLnBrk="0">
        <a:lnSpc>
          <a:spcPct val="100000"/>
        </a:lnSpc>
        <a:spcBef>
          <a:spcPts val="0"/>
        </a:spcBef>
        <a:spcAft>
          <a:spcPts val="0"/>
        </a:spcAft>
        <a:buClrTx/>
        <a:buSzTx/>
        <a:buFontTx/>
        <a:buNone/>
        <a:tabLst/>
        <a:defRPr sz="4200" b="0" i="0" u="none" strike="noStrike" cap="none" spc="0" baseline="0">
          <a:solidFill>
            <a:srgbClr val="1E5155"/>
          </a:solidFill>
          <a:uFillTx/>
          <a:latin typeface="Calibri Light"/>
          <a:ea typeface="Calibri Light"/>
          <a:cs typeface="Calibri Light"/>
          <a:sym typeface="Calibri Light"/>
        </a:defRPr>
      </a:lvl2pPr>
      <a:lvl3pPr marL="0" marR="0" indent="0" algn="l" defTabSz="457206" rtl="0" latinLnBrk="0">
        <a:lnSpc>
          <a:spcPct val="100000"/>
        </a:lnSpc>
        <a:spcBef>
          <a:spcPts val="0"/>
        </a:spcBef>
        <a:spcAft>
          <a:spcPts val="0"/>
        </a:spcAft>
        <a:buClrTx/>
        <a:buSzTx/>
        <a:buFontTx/>
        <a:buNone/>
        <a:tabLst/>
        <a:defRPr sz="4200" b="0" i="0" u="none" strike="noStrike" cap="none" spc="0" baseline="0">
          <a:solidFill>
            <a:srgbClr val="1E5155"/>
          </a:solidFill>
          <a:uFillTx/>
          <a:latin typeface="Calibri Light"/>
          <a:ea typeface="Calibri Light"/>
          <a:cs typeface="Calibri Light"/>
          <a:sym typeface="Calibri Light"/>
        </a:defRPr>
      </a:lvl3pPr>
      <a:lvl4pPr marL="0" marR="0" indent="0" algn="l" defTabSz="457206" rtl="0" latinLnBrk="0">
        <a:lnSpc>
          <a:spcPct val="100000"/>
        </a:lnSpc>
        <a:spcBef>
          <a:spcPts val="0"/>
        </a:spcBef>
        <a:spcAft>
          <a:spcPts val="0"/>
        </a:spcAft>
        <a:buClrTx/>
        <a:buSzTx/>
        <a:buFontTx/>
        <a:buNone/>
        <a:tabLst/>
        <a:defRPr sz="4200" b="0" i="0" u="none" strike="noStrike" cap="none" spc="0" baseline="0">
          <a:solidFill>
            <a:srgbClr val="1E5155"/>
          </a:solidFill>
          <a:uFillTx/>
          <a:latin typeface="Calibri Light"/>
          <a:ea typeface="Calibri Light"/>
          <a:cs typeface="Calibri Light"/>
          <a:sym typeface="Calibri Light"/>
        </a:defRPr>
      </a:lvl4pPr>
      <a:lvl5pPr marL="0" marR="0" indent="0" algn="l" defTabSz="457206" rtl="0" latinLnBrk="0">
        <a:lnSpc>
          <a:spcPct val="100000"/>
        </a:lnSpc>
        <a:spcBef>
          <a:spcPts val="0"/>
        </a:spcBef>
        <a:spcAft>
          <a:spcPts val="0"/>
        </a:spcAft>
        <a:buClrTx/>
        <a:buSzTx/>
        <a:buFontTx/>
        <a:buNone/>
        <a:tabLst/>
        <a:defRPr sz="4200" b="0" i="0" u="none" strike="noStrike" cap="none" spc="0" baseline="0">
          <a:solidFill>
            <a:srgbClr val="1E5155"/>
          </a:solidFill>
          <a:uFillTx/>
          <a:latin typeface="Calibri Light"/>
          <a:ea typeface="Calibri Light"/>
          <a:cs typeface="Calibri Light"/>
          <a:sym typeface="Calibri Light"/>
        </a:defRPr>
      </a:lvl5pPr>
      <a:lvl6pPr marL="0" marR="0" indent="0" algn="l" defTabSz="457206" rtl="0" latinLnBrk="0">
        <a:lnSpc>
          <a:spcPct val="100000"/>
        </a:lnSpc>
        <a:spcBef>
          <a:spcPts val="0"/>
        </a:spcBef>
        <a:spcAft>
          <a:spcPts val="0"/>
        </a:spcAft>
        <a:buClrTx/>
        <a:buSzTx/>
        <a:buFontTx/>
        <a:buNone/>
        <a:tabLst/>
        <a:defRPr sz="4200" b="0" i="0" u="none" strike="noStrike" cap="none" spc="0" baseline="0">
          <a:solidFill>
            <a:srgbClr val="1E5155"/>
          </a:solidFill>
          <a:uFillTx/>
          <a:latin typeface="Calibri Light"/>
          <a:ea typeface="Calibri Light"/>
          <a:cs typeface="Calibri Light"/>
          <a:sym typeface="Calibri Light"/>
        </a:defRPr>
      </a:lvl6pPr>
      <a:lvl7pPr marL="0" marR="0" indent="0" algn="l" defTabSz="457206" rtl="0" latinLnBrk="0">
        <a:lnSpc>
          <a:spcPct val="100000"/>
        </a:lnSpc>
        <a:spcBef>
          <a:spcPts val="0"/>
        </a:spcBef>
        <a:spcAft>
          <a:spcPts val="0"/>
        </a:spcAft>
        <a:buClrTx/>
        <a:buSzTx/>
        <a:buFontTx/>
        <a:buNone/>
        <a:tabLst/>
        <a:defRPr sz="4200" b="0" i="0" u="none" strike="noStrike" cap="none" spc="0" baseline="0">
          <a:solidFill>
            <a:srgbClr val="1E5155"/>
          </a:solidFill>
          <a:uFillTx/>
          <a:latin typeface="Calibri Light"/>
          <a:ea typeface="Calibri Light"/>
          <a:cs typeface="Calibri Light"/>
          <a:sym typeface="Calibri Light"/>
        </a:defRPr>
      </a:lvl7pPr>
      <a:lvl8pPr marL="0" marR="0" indent="0" algn="l" defTabSz="457206" rtl="0" latinLnBrk="0">
        <a:lnSpc>
          <a:spcPct val="100000"/>
        </a:lnSpc>
        <a:spcBef>
          <a:spcPts val="0"/>
        </a:spcBef>
        <a:spcAft>
          <a:spcPts val="0"/>
        </a:spcAft>
        <a:buClrTx/>
        <a:buSzTx/>
        <a:buFontTx/>
        <a:buNone/>
        <a:tabLst/>
        <a:defRPr sz="4200" b="0" i="0" u="none" strike="noStrike" cap="none" spc="0" baseline="0">
          <a:solidFill>
            <a:srgbClr val="1E5155"/>
          </a:solidFill>
          <a:uFillTx/>
          <a:latin typeface="Calibri Light"/>
          <a:ea typeface="Calibri Light"/>
          <a:cs typeface="Calibri Light"/>
          <a:sym typeface="Calibri Light"/>
        </a:defRPr>
      </a:lvl8pPr>
      <a:lvl9pPr marL="0" marR="0" indent="0" algn="l" defTabSz="457206" rtl="0" latinLnBrk="0">
        <a:lnSpc>
          <a:spcPct val="100000"/>
        </a:lnSpc>
        <a:spcBef>
          <a:spcPts val="0"/>
        </a:spcBef>
        <a:spcAft>
          <a:spcPts val="0"/>
        </a:spcAft>
        <a:buClrTx/>
        <a:buSzTx/>
        <a:buFontTx/>
        <a:buNone/>
        <a:tabLst/>
        <a:defRPr sz="4200" b="0" i="0" u="none" strike="noStrike" cap="none" spc="0" baseline="0">
          <a:solidFill>
            <a:srgbClr val="1E5155"/>
          </a:solidFill>
          <a:uFillTx/>
          <a:latin typeface="Calibri Light"/>
          <a:ea typeface="Calibri Light"/>
          <a:cs typeface="Calibri Light"/>
          <a:sym typeface="Calibri Light"/>
        </a:defRPr>
      </a:lvl9pPr>
    </p:titleStyle>
    <p:bodyStyle>
      <a:lvl1pPr marL="342906" marR="0" indent="-342906" algn="l" defTabSz="457206" rtl="0" latinLnBrk="0">
        <a:lnSpc>
          <a:spcPct val="100000"/>
        </a:lnSpc>
        <a:spcBef>
          <a:spcPts val="1000"/>
        </a:spcBef>
        <a:spcAft>
          <a:spcPts val="0"/>
        </a:spcAft>
        <a:buClr>
          <a:srgbClr val="E5E5E5"/>
        </a:buClr>
        <a:buSzPct val="80000"/>
        <a:buFontTx/>
        <a:buChar char=""/>
        <a:tabLst/>
        <a:defRPr sz="2000" b="0" i="0" u="none" strike="noStrike" cap="none" spc="0" baseline="0">
          <a:solidFill>
            <a:srgbClr val="8AD0D5"/>
          </a:solidFill>
          <a:uFillTx/>
          <a:latin typeface="Calibri Light"/>
          <a:ea typeface="Calibri Light"/>
          <a:cs typeface="Calibri Light"/>
          <a:sym typeface="Calibri Light"/>
        </a:defRPr>
      </a:lvl1pPr>
      <a:lvl2pPr marL="774712" marR="0" indent="-317505" algn="l" defTabSz="457206" rtl="0" latinLnBrk="0">
        <a:lnSpc>
          <a:spcPct val="100000"/>
        </a:lnSpc>
        <a:spcBef>
          <a:spcPts val="1000"/>
        </a:spcBef>
        <a:spcAft>
          <a:spcPts val="0"/>
        </a:spcAft>
        <a:buClr>
          <a:srgbClr val="E5E5E5"/>
        </a:buClr>
        <a:buSzPct val="80000"/>
        <a:buFontTx/>
        <a:buChar char=""/>
        <a:tabLst/>
        <a:defRPr sz="2000" b="0" i="0" u="none" strike="noStrike" cap="none" spc="0" baseline="0">
          <a:solidFill>
            <a:srgbClr val="8AD0D5"/>
          </a:solidFill>
          <a:uFillTx/>
          <a:latin typeface="Calibri Light"/>
          <a:ea typeface="Calibri Light"/>
          <a:cs typeface="Calibri Light"/>
          <a:sym typeface="Calibri Light"/>
        </a:defRPr>
      </a:lvl2pPr>
      <a:lvl3pPr marL="1200170" marR="0" indent="-285754" algn="l" defTabSz="457206" rtl="0" latinLnBrk="0">
        <a:lnSpc>
          <a:spcPct val="100000"/>
        </a:lnSpc>
        <a:spcBef>
          <a:spcPts val="1000"/>
        </a:spcBef>
        <a:spcAft>
          <a:spcPts val="0"/>
        </a:spcAft>
        <a:buClr>
          <a:srgbClr val="E5E5E5"/>
        </a:buClr>
        <a:buSzPct val="80000"/>
        <a:buFontTx/>
        <a:buChar char=""/>
        <a:tabLst/>
        <a:defRPr sz="2000" b="0" i="0" u="none" strike="noStrike" cap="none" spc="0" baseline="0">
          <a:solidFill>
            <a:srgbClr val="8AD0D5"/>
          </a:solidFill>
          <a:uFillTx/>
          <a:latin typeface="Calibri Light"/>
          <a:ea typeface="Calibri Light"/>
          <a:cs typeface="Calibri Light"/>
          <a:sym typeface="Calibri Light"/>
        </a:defRPr>
      </a:lvl3pPr>
      <a:lvl4pPr marL="1698200" marR="0" indent="-326577" algn="l" defTabSz="457206" rtl="0" latinLnBrk="0">
        <a:lnSpc>
          <a:spcPct val="100000"/>
        </a:lnSpc>
        <a:spcBef>
          <a:spcPts val="1000"/>
        </a:spcBef>
        <a:spcAft>
          <a:spcPts val="0"/>
        </a:spcAft>
        <a:buClr>
          <a:srgbClr val="E5E5E5"/>
        </a:buClr>
        <a:buSzPct val="80000"/>
        <a:buFontTx/>
        <a:buChar char=""/>
        <a:tabLst/>
        <a:defRPr sz="2000" b="0" i="0" u="none" strike="noStrike" cap="none" spc="0" baseline="0">
          <a:solidFill>
            <a:srgbClr val="8AD0D5"/>
          </a:solidFill>
          <a:uFillTx/>
          <a:latin typeface="Calibri Light"/>
          <a:ea typeface="Calibri Light"/>
          <a:cs typeface="Calibri Light"/>
          <a:sym typeface="Calibri Light"/>
        </a:defRPr>
      </a:lvl4pPr>
      <a:lvl5pPr marL="2155407" marR="0" indent="-326577" algn="l" defTabSz="457206" rtl="0" latinLnBrk="0">
        <a:lnSpc>
          <a:spcPct val="100000"/>
        </a:lnSpc>
        <a:spcBef>
          <a:spcPts val="1000"/>
        </a:spcBef>
        <a:spcAft>
          <a:spcPts val="0"/>
        </a:spcAft>
        <a:buClr>
          <a:srgbClr val="E5E5E5"/>
        </a:buClr>
        <a:buSzPct val="80000"/>
        <a:buFontTx/>
        <a:buChar char=""/>
        <a:tabLst/>
        <a:defRPr sz="2000" b="0" i="0" u="none" strike="noStrike" cap="none" spc="0" baseline="0">
          <a:solidFill>
            <a:srgbClr val="8AD0D5"/>
          </a:solidFill>
          <a:uFillTx/>
          <a:latin typeface="Calibri Light"/>
          <a:ea typeface="Calibri Light"/>
          <a:cs typeface="Calibri Light"/>
          <a:sym typeface="Calibri Light"/>
        </a:defRPr>
      </a:lvl5pPr>
      <a:lvl6pPr marL="2612615" marR="0" indent="-326577" algn="l" defTabSz="457206" rtl="0" latinLnBrk="0">
        <a:lnSpc>
          <a:spcPct val="100000"/>
        </a:lnSpc>
        <a:spcBef>
          <a:spcPts val="1000"/>
        </a:spcBef>
        <a:spcAft>
          <a:spcPts val="0"/>
        </a:spcAft>
        <a:buClr>
          <a:srgbClr val="E5E5E5"/>
        </a:buClr>
        <a:buSzPct val="80000"/>
        <a:buFontTx/>
        <a:buChar char=""/>
        <a:tabLst/>
        <a:defRPr sz="2000" b="0" i="0" u="none" strike="noStrike" cap="none" spc="0" baseline="0">
          <a:solidFill>
            <a:srgbClr val="8AD0D5"/>
          </a:solidFill>
          <a:uFillTx/>
          <a:latin typeface="Calibri Light"/>
          <a:ea typeface="Calibri Light"/>
          <a:cs typeface="Calibri Light"/>
          <a:sym typeface="Calibri Light"/>
        </a:defRPr>
      </a:lvl6pPr>
      <a:lvl7pPr marL="3069822" marR="0" indent="-326577" algn="l" defTabSz="457206" rtl="0" latinLnBrk="0">
        <a:lnSpc>
          <a:spcPct val="100000"/>
        </a:lnSpc>
        <a:spcBef>
          <a:spcPts val="1000"/>
        </a:spcBef>
        <a:spcAft>
          <a:spcPts val="0"/>
        </a:spcAft>
        <a:buClr>
          <a:srgbClr val="E5E5E5"/>
        </a:buClr>
        <a:buSzPct val="80000"/>
        <a:buFontTx/>
        <a:buChar char=""/>
        <a:tabLst/>
        <a:defRPr sz="2000" b="0" i="0" u="none" strike="noStrike" cap="none" spc="0" baseline="0">
          <a:solidFill>
            <a:srgbClr val="8AD0D5"/>
          </a:solidFill>
          <a:uFillTx/>
          <a:latin typeface="Calibri Light"/>
          <a:ea typeface="Calibri Light"/>
          <a:cs typeface="Calibri Light"/>
          <a:sym typeface="Calibri Light"/>
        </a:defRPr>
      </a:lvl7pPr>
      <a:lvl8pPr marL="3527030" marR="0" indent="-326577" algn="l" defTabSz="457206" rtl="0" latinLnBrk="0">
        <a:lnSpc>
          <a:spcPct val="100000"/>
        </a:lnSpc>
        <a:spcBef>
          <a:spcPts val="1000"/>
        </a:spcBef>
        <a:spcAft>
          <a:spcPts val="0"/>
        </a:spcAft>
        <a:buClr>
          <a:srgbClr val="E5E5E5"/>
        </a:buClr>
        <a:buSzPct val="80000"/>
        <a:buFontTx/>
        <a:buChar char=""/>
        <a:tabLst/>
        <a:defRPr sz="2000" b="0" i="0" u="none" strike="noStrike" cap="none" spc="0" baseline="0">
          <a:solidFill>
            <a:srgbClr val="8AD0D5"/>
          </a:solidFill>
          <a:uFillTx/>
          <a:latin typeface="Calibri Light"/>
          <a:ea typeface="Calibri Light"/>
          <a:cs typeface="Calibri Light"/>
          <a:sym typeface="Calibri Light"/>
        </a:defRPr>
      </a:lvl8pPr>
      <a:lvl9pPr marL="3984237" marR="0" indent="-326576" algn="l" defTabSz="457206" rtl="0" latinLnBrk="0">
        <a:lnSpc>
          <a:spcPct val="100000"/>
        </a:lnSpc>
        <a:spcBef>
          <a:spcPts val="1000"/>
        </a:spcBef>
        <a:spcAft>
          <a:spcPts val="0"/>
        </a:spcAft>
        <a:buClr>
          <a:srgbClr val="E5E5E5"/>
        </a:buClr>
        <a:buSzPct val="80000"/>
        <a:buFontTx/>
        <a:buChar char=""/>
        <a:tabLst/>
        <a:defRPr sz="2000" b="0" i="0" u="none" strike="noStrike" cap="none" spc="0" baseline="0">
          <a:solidFill>
            <a:srgbClr val="8AD0D5"/>
          </a:solidFill>
          <a:uFillTx/>
          <a:latin typeface="Calibri Light"/>
          <a:ea typeface="Calibri Light"/>
          <a:cs typeface="Calibri Light"/>
          <a:sym typeface="Calibri Light"/>
        </a:defRPr>
      </a:lvl9pPr>
    </p:bodyStyle>
    <p:otherStyle>
      <a:lvl1pPr marL="0" marR="0" indent="0" algn="ctr" defTabSz="914400"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Calibri"/>
        </a:defRPr>
      </a:lvl1pPr>
      <a:lvl2pPr marL="0" marR="0" indent="457200" algn="ctr" defTabSz="914400"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Calibri"/>
        </a:defRPr>
      </a:lvl2pPr>
      <a:lvl3pPr marL="0" marR="0" indent="914400" algn="ctr" defTabSz="914400"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Calibri"/>
        </a:defRPr>
      </a:lvl3pPr>
      <a:lvl4pPr marL="0" marR="0" indent="1371600" algn="ctr" defTabSz="914400"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Calibri"/>
        </a:defRPr>
      </a:lvl4pPr>
      <a:lvl5pPr marL="0" marR="0" indent="1828800" algn="ctr" defTabSz="914400"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Calibri"/>
        </a:defRPr>
      </a:lvl5pPr>
      <a:lvl6pPr marL="0" marR="0" indent="2286000" algn="ctr" defTabSz="914400"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Calibri"/>
        </a:defRPr>
      </a:lvl6pPr>
      <a:lvl7pPr marL="0" marR="0" indent="2743200" algn="ctr" defTabSz="914400"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Calibri"/>
        </a:defRPr>
      </a:lvl7pPr>
      <a:lvl8pPr marL="0" marR="0" indent="3200400" algn="ctr" defTabSz="914400"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Calibri"/>
        </a:defRPr>
      </a:lvl8pPr>
      <a:lvl9pPr marL="0" marR="0" indent="3657600" algn="ctr" defTabSz="914400"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Metin kutusu 4"/>
          <p:cNvSpPr txBox="1"/>
          <p:nvPr/>
        </p:nvSpPr>
        <p:spPr>
          <a:xfrm>
            <a:off x="2925532" y="5048241"/>
            <a:ext cx="3364944" cy="3853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200" b="1">
                <a:solidFill>
                  <a:srgbClr val="304E4F"/>
                </a:solidFill>
              </a:defRPr>
            </a:lvl1pPr>
          </a:lstStyle>
          <a:p>
            <a:r>
              <a:t>ENDÜSTRİ MÜHENDİSLİĞİ</a:t>
            </a:r>
          </a:p>
        </p:txBody>
      </p:sp>
      <p:pic>
        <p:nvPicPr>
          <p:cNvPr id="176" name="Picture 2" descr="Picture 2"/>
          <p:cNvPicPr>
            <a:picLocks noChangeAspect="1"/>
          </p:cNvPicPr>
          <p:nvPr/>
        </p:nvPicPr>
        <p:blipFill>
          <a:blip r:embed="rId2"/>
          <a:stretch>
            <a:fillRect/>
          </a:stretch>
        </p:blipFill>
        <p:spPr>
          <a:xfrm>
            <a:off x="3419871" y="836712"/>
            <a:ext cx="2376265" cy="504746"/>
          </a:xfrm>
          <a:prstGeom prst="rect">
            <a:avLst/>
          </a:prstGeom>
          <a:ln w="12700">
            <a:miter lim="400000"/>
          </a:ln>
        </p:spPr>
      </p:pic>
      <p:sp>
        <p:nvSpPr>
          <p:cNvPr id="177" name="Metin kutusu 44"/>
          <p:cNvSpPr txBox="1"/>
          <p:nvPr/>
        </p:nvSpPr>
        <p:spPr>
          <a:xfrm>
            <a:off x="330546" y="2410019"/>
            <a:ext cx="8554916" cy="1487648"/>
          </a:xfrm>
          <a:prstGeom prst="rect">
            <a:avLst/>
          </a:prstGeom>
          <a:solidFill>
            <a:srgbClr val="ECDFEB"/>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defTabSz="457206">
              <a:defRPr sz="3200" b="1" spc="50">
                <a:solidFill>
                  <a:srgbClr val="0F292B"/>
                </a:solidFill>
              </a:defRPr>
            </a:pPr>
            <a:r>
              <a:t> 2023 YILI </a:t>
            </a:r>
          </a:p>
          <a:p>
            <a:pPr algn="ctr" defTabSz="457206">
              <a:defRPr sz="3200" b="1" spc="50">
                <a:solidFill>
                  <a:srgbClr val="0F292B"/>
                </a:solidFill>
              </a:defRPr>
            </a:pPr>
            <a:r>
              <a:t>YÖNETİMİN GÖZDEN GEÇİRME TOPLANTISI </a:t>
            </a:r>
          </a:p>
          <a:p>
            <a:pPr algn="ctr" defTabSz="457206">
              <a:defRPr sz="3200" b="1" spc="50">
                <a:solidFill>
                  <a:srgbClr val="0F292B"/>
                </a:solidFill>
              </a:defRPr>
            </a:pPr>
            <a:r>
              <a:t>(YGG)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48618">
              <a:srgbClr val="DBDBDB"/>
            </a:gs>
            <a:gs pos="100000">
              <a:srgbClr val="B7B7B7"/>
            </a:gs>
          </a:gsLst>
          <a:path path="circle">
            <a:fillToRect l="50000" t="50000" r="50000" b="50000"/>
          </a:path>
        </a:gradFill>
        <a:effectLst/>
      </p:bgPr>
    </p:bg>
    <p:spTree>
      <p:nvGrpSpPr>
        <p:cNvPr id="1" name=""/>
        <p:cNvGrpSpPr/>
        <p:nvPr/>
      </p:nvGrpSpPr>
      <p:grpSpPr>
        <a:xfrm>
          <a:off x="0" y="0"/>
          <a:ext cx="0" cy="0"/>
          <a:chOff x="0" y="0"/>
          <a:chExt cx="0" cy="0"/>
        </a:xfrm>
      </p:grpSpPr>
      <p:sp>
        <p:nvSpPr>
          <p:cNvPr id="393" name="Metin kutusu 4"/>
          <p:cNvSpPr txBox="1"/>
          <p:nvPr/>
        </p:nvSpPr>
        <p:spPr>
          <a:xfrm>
            <a:off x="2031837" y="320820"/>
            <a:ext cx="5379923" cy="8765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800" b="1">
                <a:solidFill>
                  <a:schemeClr val="accent6"/>
                </a:solidFill>
                <a:effectLst>
                  <a:outerShdw blurRad="38100" dist="38100" dir="2700000" rotWithShape="0">
                    <a:srgbClr val="000000">
                      <a:alpha val="43137"/>
                    </a:srgbClr>
                  </a:outerShdw>
                </a:effectLst>
              </a:defRPr>
            </a:pPr>
            <a:r>
              <a:t>PAYDAŞ GERİBİLDİRİMLERİ</a:t>
            </a:r>
          </a:p>
          <a:p>
            <a:pPr algn="ctr">
              <a:defRPr sz="2800" b="1">
                <a:solidFill>
                  <a:schemeClr val="accent6"/>
                </a:solidFill>
                <a:effectLst>
                  <a:outerShdw blurRad="38100" dist="38100" dir="2700000" rotWithShape="0">
                    <a:srgbClr val="000000">
                      <a:alpha val="43137"/>
                    </a:srgbClr>
                  </a:outerShdw>
                </a:effectLst>
              </a:defRPr>
            </a:pPr>
            <a:r>
              <a:t>(ANKET ANALİZLERİ)</a:t>
            </a:r>
          </a:p>
        </p:txBody>
      </p:sp>
      <p:pic>
        <p:nvPicPr>
          <p:cNvPr id="394" name="Picture 2" descr="Picture 2"/>
          <p:cNvPicPr>
            <a:picLocks noChangeAspect="1"/>
          </p:cNvPicPr>
          <p:nvPr/>
        </p:nvPicPr>
        <p:blipFill>
          <a:blip r:embed="rId2"/>
          <a:stretch>
            <a:fillRect/>
          </a:stretch>
        </p:blipFill>
        <p:spPr>
          <a:xfrm>
            <a:off x="251519" y="476672"/>
            <a:ext cx="1512169" cy="321203"/>
          </a:xfrm>
          <a:prstGeom prst="rect">
            <a:avLst/>
          </a:prstGeom>
          <a:ln w="12700">
            <a:miter lim="400000"/>
          </a:ln>
        </p:spPr>
      </p:pic>
      <p:sp>
        <p:nvSpPr>
          <p:cNvPr id="395" name="Metin"/>
          <p:cNvSpPr txBox="1"/>
          <p:nvPr/>
        </p:nvSpPr>
        <p:spPr>
          <a:xfrm>
            <a:off x="1511300" y="1587500"/>
            <a:ext cx="127000" cy="4470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457200">
              <a:defRPr sz="1200">
                <a:solidFill>
                  <a:srgbClr val="000000"/>
                </a:solidFill>
                <a:latin typeface="Times Roman"/>
                <a:ea typeface="Times Roman"/>
                <a:cs typeface="Times Roman"/>
                <a:sym typeface="Times Roman"/>
              </a:defRPr>
            </a:pPr>
            <a:endParaRPr/>
          </a:p>
        </p:txBody>
      </p:sp>
      <p:sp>
        <p:nvSpPr>
          <p:cNvPr id="396" name="Metin"/>
          <p:cNvSpPr txBox="1"/>
          <p:nvPr/>
        </p:nvSpPr>
        <p:spPr>
          <a:xfrm>
            <a:off x="1638300" y="1714500"/>
            <a:ext cx="127000" cy="4470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457200">
              <a:defRPr sz="1200">
                <a:solidFill>
                  <a:srgbClr val="000000"/>
                </a:solidFill>
                <a:latin typeface="Times Roman"/>
                <a:ea typeface="Times Roman"/>
                <a:cs typeface="Times Roman"/>
                <a:sym typeface="Times Roman"/>
              </a:defRPr>
            </a:pPr>
            <a:endParaRPr/>
          </a:p>
        </p:txBody>
      </p:sp>
      <p:pic>
        <p:nvPicPr>
          <p:cNvPr id="397" name="unknown.png" descr="unknown.png"/>
          <p:cNvPicPr>
            <a:picLocks noChangeAspect="1"/>
          </p:cNvPicPr>
          <p:nvPr/>
        </p:nvPicPr>
        <p:blipFill>
          <a:blip r:embed="rId3"/>
          <a:stretch>
            <a:fillRect/>
          </a:stretch>
        </p:blipFill>
        <p:spPr>
          <a:xfrm>
            <a:off x="1705227" y="1619250"/>
            <a:ext cx="5733546" cy="3619500"/>
          </a:xfrm>
          <a:prstGeom prst="rect">
            <a:avLst/>
          </a:prstGeom>
          <a:ln w="12700">
            <a:miter lim="400000"/>
          </a:ln>
        </p:spPr>
      </p:pic>
      <p:sp>
        <p:nvSpPr>
          <p:cNvPr id="398" name="Metin"/>
          <p:cNvSpPr txBox="1"/>
          <p:nvPr/>
        </p:nvSpPr>
        <p:spPr>
          <a:xfrm>
            <a:off x="1162050" y="1276350"/>
            <a:ext cx="127000" cy="4470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457200">
              <a:defRPr sz="1200">
                <a:solidFill>
                  <a:srgbClr val="000000"/>
                </a:solidFill>
                <a:latin typeface="Times Roman"/>
                <a:ea typeface="Times Roman"/>
                <a:cs typeface="Times Roman"/>
                <a:sym typeface="Times Roman"/>
              </a:defRPr>
            </a:pPr>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Metin"/>
          <p:cNvSpPr txBox="1"/>
          <p:nvPr/>
        </p:nvSpPr>
        <p:spPr>
          <a:xfrm>
            <a:off x="1511300" y="1587500"/>
            <a:ext cx="127000" cy="4470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457200">
              <a:defRPr sz="1200">
                <a:solidFill>
                  <a:srgbClr val="000000"/>
                </a:solidFill>
                <a:latin typeface="Times Roman"/>
                <a:ea typeface="Times Roman"/>
                <a:cs typeface="Times Roman"/>
                <a:sym typeface="Times Roman"/>
              </a:defRPr>
            </a:pPr>
            <a:endParaRPr/>
          </a:p>
        </p:txBody>
      </p:sp>
      <p:graphicFrame>
        <p:nvGraphicFramePr>
          <p:cNvPr id="402" name="2B Sütun Grafiği"/>
          <p:cNvGraphicFramePr/>
          <p:nvPr/>
        </p:nvGraphicFramePr>
        <p:xfrm>
          <a:off x="1238366" y="1210446"/>
          <a:ext cx="6661511" cy="2665125"/>
        </p:xfrm>
        <a:graphic>
          <a:graphicData uri="http://schemas.openxmlformats.org/drawingml/2006/chart">
            <c:chart xmlns:c="http://schemas.openxmlformats.org/drawingml/2006/chart" xmlns:r="http://schemas.openxmlformats.org/officeDocument/2006/relationships" r:id="rId2"/>
          </a:graphicData>
        </a:graphic>
      </p:graphicFrame>
      <p:sp>
        <p:nvSpPr>
          <p:cNvPr id="404" name="2022-2023 Bahar Ders Memnuniyet Oranı"/>
          <p:cNvSpPr txBox="1"/>
          <p:nvPr/>
        </p:nvSpPr>
        <p:spPr>
          <a:xfrm>
            <a:off x="3015271" y="1005213"/>
            <a:ext cx="3113458" cy="280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defTabSz="457200">
              <a:defRPr sz="1400">
                <a:solidFill>
                  <a:srgbClr val="0F2303"/>
                </a:solidFill>
              </a:defRPr>
            </a:lvl1pPr>
          </a:lstStyle>
          <a:p>
            <a:r>
              <a:rPr dirty="0"/>
              <a:t>2022-2023 Bahar Ders </a:t>
            </a:r>
            <a:r>
              <a:rPr dirty="0" err="1"/>
              <a:t>Memnuniyet</a:t>
            </a:r>
            <a:r>
              <a:rPr dirty="0"/>
              <a:t> </a:t>
            </a:r>
            <a:r>
              <a:rPr dirty="0" err="1"/>
              <a:t>Oranı</a:t>
            </a:r>
            <a:endParaRPr dirty="0"/>
          </a:p>
        </p:txBody>
      </p:sp>
      <p:graphicFrame>
        <p:nvGraphicFramePr>
          <p:cNvPr id="405" name="2B Sütun Grafiği"/>
          <p:cNvGraphicFramePr/>
          <p:nvPr>
            <p:extLst>
              <p:ext uri="{D42A27DB-BD31-4B8C-83A1-F6EECF244321}">
                <p14:modId xmlns:p14="http://schemas.microsoft.com/office/powerpoint/2010/main" val="1345270553"/>
              </p:ext>
            </p:extLst>
          </p:nvPr>
        </p:nvGraphicFramePr>
        <p:xfrm>
          <a:off x="982556" y="4045365"/>
          <a:ext cx="7044829" cy="25006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Grafik 1">
            <a:extLst>
              <a:ext uri="{FF2B5EF4-FFF2-40B4-BE49-F238E27FC236}">
                <a16:creationId xmlns:a16="http://schemas.microsoft.com/office/drawing/2014/main" id="{CDB0F59F-D248-6EEC-BAD4-643C6A10B7BF}"/>
              </a:ext>
            </a:extLst>
          </p:cNvPr>
          <p:cNvGraphicFramePr/>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Metin kutusu 3">
            <a:extLst>
              <a:ext uri="{FF2B5EF4-FFF2-40B4-BE49-F238E27FC236}">
                <a16:creationId xmlns:a16="http://schemas.microsoft.com/office/drawing/2014/main" id="{2CDDD9DD-6214-F7DC-11F3-BDFFC4A3D27B}"/>
              </a:ext>
            </a:extLst>
          </p:cNvPr>
          <p:cNvSpPr txBox="1"/>
          <p:nvPr/>
        </p:nvSpPr>
        <p:spPr>
          <a:xfrm>
            <a:off x="3015271" y="4062615"/>
            <a:ext cx="411880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tr-TR" sz="1400" b="0" i="0" u="none" strike="noStrike" cap="none" spc="0" normalizeH="0" baseline="0" dirty="0">
                <a:ln>
                  <a:noFill/>
                </a:ln>
                <a:solidFill>
                  <a:schemeClr val="tx2">
                    <a:lumMod val="50000"/>
                  </a:schemeClr>
                </a:solidFill>
                <a:effectLst/>
                <a:uFillTx/>
                <a:latin typeface="+mj-lt"/>
                <a:ea typeface="+mj-ea"/>
                <a:cs typeface="+mj-cs"/>
                <a:sym typeface="Calibri"/>
              </a:rPr>
              <a:t>2022-2023 Bahar Akademisyen Memnuniyet Oranı</a:t>
            </a:r>
          </a:p>
        </p:txBody>
      </p:sp>
      <p:sp>
        <p:nvSpPr>
          <p:cNvPr id="5" name="Metin kutusu 4">
            <a:extLst>
              <a:ext uri="{FF2B5EF4-FFF2-40B4-BE49-F238E27FC236}">
                <a16:creationId xmlns:a16="http://schemas.microsoft.com/office/drawing/2014/main" id="{ED78BA69-0682-63E3-5815-7B2CF5E6867D}"/>
              </a:ext>
            </a:extLst>
          </p:cNvPr>
          <p:cNvSpPr txBox="1"/>
          <p:nvPr/>
        </p:nvSpPr>
        <p:spPr>
          <a:xfrm>
            <a:off x="2019274" y="4952"/>
            <a:ext cx="4971391" cy="9541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ctr">
              <a:defRPr sz="2800" b="1">
                <a:solidFill>
                  <a:schemeClr val="accent6"/>
                </a:solidFill>
                <a:effectLst>
                  <a:outerShdw blurRad="38100" dist="38100" dir="2700000" rotWithShape="0">
                    <a:srgbClr val="000000">
                      <a:alpha val="43137"/>
                    </a:srgbClr>
                  </a:outerShdw>
                </a:effectLst>
              </a:defRPr>
            </a:pPr>
            <a:r>
              <a:rPr dirty="0"/>
              <a:t>PAYDAŞ GERİBİLDİRİMLERİ</a:t>
            </a:r>
          </a:p>
          <a:p>
            <a:pPr algn="ctr">
              <a:defRPr sz="2800" b="1">
                <a:solidFill>
                  <a:schemeClr val="accent6"/>
                </a:solidFill>
                <a:effectLst>
                  <a:outerShdw blurRad="38100" dist="38100" dir="2700000" rotWithShape="0">
                    <a:srgbClr val="000000">
                      <a:alpha val="43137"/>
                    </a:srgbClr>
                  </a:outerShdw>
                </a:effectLst>
              </a:defRPr>
            </a:pPr>
            <a:r>
              <a:rPr dirty="0"/>
              <a:t>(ANKET ANALİZLERİ)</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Metin kutusu 4"/>
          <p:cNvSpPr txBox="1"/>
          <p:nvPr/>
        </p:nvSpPr>
        <p:spPr>
          <a:xfrm>
            <a:off x="2031837" y="320820"/>
            <a:ext cx="5379923" cy="8765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800" b="1">
                <a:solidFill>
                  <a:schemeClr val="accent6"/>
                </a:solidFill>
                <a:effectLst>
                  <a:outerShdw blurRad="38100" dist="38100" dir="2700000" rotWithShape="0">
                    <a:srgbClr val="000000">
                      <a:alpha val="43137"/>
                    </a:srgbClr>
                  </a:outerShdw>
                </a:effectLst>
              </a:defRPr>
            </a:pPr>
            <a:r>
              <a:rPr dirty="0"/>
              <a:t>PAYDAŞ GERİBİLDİRİMLERİ</a:t>
            </a:r>
          </a:p>
          <a:p>
            <a:pPr algn="ctr">
              <a:defRPr sz="2800" b="1">
                <a:solidFill>
                  <a:schemeClr val="accent6"/>
                </a:solidFill>
                <a:effectLst>
                  <a:outerShdw blurRad="38100" dist="38100" dir="2700000" rotWithShape="0">
                    <a:srgbClr val="000000">
                      <a:alpha val="43137"/>
                    </a:srgbClr>
                  </a:outerShdw>
                </a:effectLst>
              </a:defRPr>
            </a:pPr>
            <a:r>
              <a:rPr dirty="0"/>
              <a:t>(ANKET ANALİZLERİ)</a:t>
            </a:r>
          </a:p>
        </p:txBody>
      </p:sp>
      <p:pic>
        <p:nvPicPr>
          <p:cNvPr id="408" name="Picture 2" descr="Picture 2"/>
          <p:cNvPicPr>
            <a:picLocks noChangeAspect="1"/>
          </p:cNvPicPr>
          <p:nvPr/>
        </p:nvPicPr>
        <p:blipFill>
          <a:blip r:embed="rId2"/>
          <a:stretch>
            <a:fillRect/>
          </a:stretch>
        </p:blipFill>
        <p:spPr>
          <a:xfrm>
            <a:off x="251519" y="476672"/>
            <a:ext cx="1512169" cy="321203"/>
          </a:xfrm>
          <a:prstGeom prst="rect">
            <a:avLst/>
          </a:prstGeom>
          <a:ln w="12700">
            <a:miter lim="400000"/>
          </a:ln>
        </p:spPr>
      </p:pic>
      <p:graphicFrame>
        <p:nvGraphicFramePr>
          <p:cNvPr id="409" name="Chart 4"/>
          <p:cNvGraphicFramePr/>
          <p:nvPr/>
        </p:nvGraphicFramePr>
        <p:xfrm>
          <a:off x="723835" y="1472239"/>
          <a:ext cx="7019759" cy="24498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0" name="Chart 5"/>
          <p:cNvGraphicFramePr/>
          <p:nvPr/>
        </p:nvGraphicFramePr>
        <p:xfrm>
          <a:off x="813031" y="4294354"/>
          <a:ext cx="7334596" cy="213883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Metin kutusu 4"/>
          <p:cNvSpPr txBox="1"/>
          <p:nvPr/>
        </p:nvSpPr>
        <p:spPr>
          <a:xfrm>
            <a:off x="2031837" y="320820"/>
            <a:ext cx="5379923" cy="8765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800" b="1">
                <a:solidFill>
                  <a:schemeClr val="accent6"/>
                </a:solidFill>
                <a:effectLst>
                  <a:outerShdw blurRad="38100" dist="38100" dir="2700000" rotWithShape="0">
                    <a:srgbClr val="000000">
                      <a:alpha val="43137"/>
                    </a:srgbClr>
                  </a:outerShdw>
                </a:effectLst>
              </a:defRPr>
            </a:pPr>
            <a:r>
              <a:t>PAYDAŞ GERİBİLDİRİMLERİ</a:t>
            </a:r>
          </a:p>
          <a:p>
            <a:pPr algn="ctr">
              <a:defRPr sz="2800" b="1">
                <a:solidFill>
                  <a:schemeClr val="accent6"/>
                </a:solidFill>
                <a:effectLst>
                  <a:outerShdw blurRad="38100" dist="38100" dir="2700000" rotWithShape="0">
                    <a:srgbClr val="000000">
                      <a:alpha val="43137"/>
                    </a:srgbClr>
                  </a:outerShdw>
                </a:effectLst>
              </a:defRPr>
            </a:pPr>
            <a:r>
              <a:t>(ANKET ANALİZLERİ)</a:t>
            </a:r>
          </a:p>
        </p:txBody>
      </p:sp>
      <p:pic>
        <p:nvPicPr>
          <p:cNvPr id="413" name="Picture 2" descr="Picture 2"/>
          <p:cNvPicPr>
            <a:picLocks noChangeAspect="1"/>
          </p:cNvPicPr>
          <p:nvPr/>
        </p:nvPicPr>
        <p:blipFill>
          <a:blip r:embed="rId2"/>
          <a:stretch>
            <a:fillRect/>
          </a:stretch>
        </p:blipFill>
        <p:spPr>
          <a:xfrm>
            <a:off x="251519" y="476672"/>
            <a:ext cx="1512169" cy="321203"/>
          </a:xfrm>
          <a:prstGeom prst="rect">
            <a:avLst/>
          </a:prstGeom>
          <a:ln w="12700">
            <a:miter lim="400000"/>
          </a:ln>
        </p:spPr>
      </p:pic>
      <p:graphicFrame>
        <p:nvGraphicFramePr>
          <p:cNvPr id="414" name="Chart 5"/>
          <p:cNvGraphicFramePr/>
          <p:nvPr/>
        </p:nvGraphicFramePr>
        <p:xfrm>
          <a:off x="2418472" y="2269129"/>
          <a:ext cx="4551518" cy="255135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Metin kutusu 4"/>
          <p:cNvSpPr txBox="1"/>
          <p:nvPr/>
        </p:nvSpPr>
        <p:spPr>
          <a:xfrm>
            <a:off x="869485" y="476672"/>
            <a:ext cx="7230524" cy="1308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800" b="1">
                <a:solidFill>
                  <a:schemeClr val="accent6"/>
                </a:solidFill>
                <a:effectLst>
                  <a:outerShdw blurRad="38100" dist="38100" dir="2700000" rotWithShape="0">
                    <a:srgbClr val="000000">
                      <a:alpha val="43137"/>
                    </a:srgbClr>
                  </a:outerShdw>
                </a:effectLst>
              </a:defRPr>
            </a:pPr>
            <a:r>
              <a:t>PAYDAŞ GERİBİLDİRİMLERİ</a:t>
            </a:r>
          </a:p>
          <a:p>
            <a:pPr algn="ctr">
              <a:defRPr sz="2800" b="1">
                <a:solidFill>
                  <a:schemeClr val="accent6"/>
                </a:solidFill>
                <a:effectLst>
                  <a:outerShdw blurRad="38100" dist="38100" dir="2700000" rotWithShape="0">
                    <a:srgbClr val="000000">
                      <a:alpha val="43137"/>
                    </a:srgbClr>
                  </a:outerShdw>
                </a:effectLst>
              </a:defRPr>
            </a:pPr>
            <a:r>
              <a:t>(HAYATA GEÇİRİLEN ÖNERİLER ve AKSİYON ALINAN ŞİKAYETLER)</a:t>
            </a:r>
          </a:p>
        </p:txBody>
      </p:sp>
      <p:pic>
        <p:nvPicPr>
          <p:cNvPr id="417" name="Picture 2" descr="Picture 2"/>
          <p:cNvPicPr>
            <a:picLocks noChangeAspect="1"/>
          </p:cNvPicPr>
          <p:nvPr/>
        </p:nvPicPr>
        <p:blipFill>
          <a:blip r:embed="rId2"/>
          <a:stretch>
            <a:fillRect/>
          </a:stretch>
        </p:blipFill>
        <p:spPr>
          <a:xfrm>
            <a:off x="251519" y="476672"/>
            <a:ext cx="1512169" cy="321203"/>
          </a:xfrm>
          <a:prstGeom prst="rect">
            <a:avLst/>
          </a:prstGeom>
          <a:ln w="12700">
            <a:miter lim="400000"/>
          </a:ln>
        </p:spPr>
      </p:pic>
      <p:sp>
        <p:nvSpPr>
          <p:cNvPr id="418" name="Metin kutusu 1"/>
          <p:cNvSpPr txBox="1"/>
          <p:nvPr/>
        </p:nvSpPr>
        <p:spPr>
          <a:xfrm>
            <a:off x="2083525" y="2724990"/>
            <a:ext cx="7014755" cy="333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solidFill>
                  <a:srgbClr val="0F2303"/>
                </a:solidFill>
              </a:defRPr>
            </a:lvl1pPr>
          </a:lstStyle>
          <a:p>
            <a:r>
              <a:t>Birimimize gelen öneri ve şikayet bulunmamaktadır.</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Metin kutusu 4"/>
          <p:cNvSpPr txBox="1"/>
          <p:nvPr/>
        </p:nvSpPr>
        <p:spPr>
          <a:xfrm>
            <a:off x="1740010" y="582956"/>
            <a:ext cx="5885225" cy="444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lgn="ctr">
              <a:lnSpc>
                <a:spcPct val="90000"/>
              </a:lnSpc>
              <a:spcBef>
                <a:spcPts val="600"/>
              </a:spcBef>
              <a:defRPr sz="2800" b="1">
                <a:solidFill>
                  <a:schemeClr val="accent6"/>
                </a:solidFill>
                <a:effectLst>
                  <a:outerShdw blurRad="38100" dist="38100" dir="2700000" rotWithShape="0">
                    <a:srgbClr val="000000">
                      <a:alpha val="43137"/>
                    </a:srgbClr>
                  </a:outerShdw>
                </a:effectLst>
              </a:defRPr>
            </a:pPr>
            <a:r>
              <a:t>DÜZELTİCİ-ÖNLEYİCİ FAALİYETLER</a:t>
            </a:r>
          </a:p>
        </p:txBody>
      </p:sp>
      <p:pic>
        <p:nvPicPr>
          <p:cNvPr id="421" name="Picture 2" descr="Picture 2"/>
          <p:cNvPicPr>
            <a:picLocks noChangeAspect="1"/>
          </p:cNvPicPr>
          <p:nvPr/>
        </p:nvPicPr>
        <p:blipFill>
          <a:blip r:embed="rId2"/>
          <a:stretch>
            <a:fillRect/>
          </a:stretch>
        </p:blipFill>
        <p:spPr>
          <a:xfrm>
            <a:off x="323527" y="244063"/>
            <a:ext cx="1512169" cy="321203"/>
          </a:xfrm>
          <a:prstGeom prst="rect">
            <a:avLst/>
          </a:prstGeom>
          <a:ln w="12700">
            <a:miter lim="400000"/>
          </a:ln>
        </p:spPr>
      </p:pic>
      <p:graphicFrame>
        <p:nvGraphicFramePr>
          <p:cNvPr id="422" name="Tablo 6"/>
          <p:cNvGraphicFramePr/>
          <p:nvPr/>
        </p:nvGraphicFramePr>
        <p:xfrm>
          <a:off x="323527" y="1171303"/>
          <a:ext cx="8203223" cy="2301240"/>
        </p:xfrm>
        <a:graphic>
          <a:graphicData uri="http://schemas.openxmlformats.org/drawingml/2006/table">
            <a:tbl>
              <a:tblPr firstRow="1">
                <a:tableStyleId>{4C3C2611-4C71-4FC5-86AE-919BDF0F9419}</a:tableStyleId>
              </a:tblPr>
              <a:tblGrid>
                <a:gridCol w="2971801">
                  <a:extLst>
                    <a:ext uri="{9D8B030D-6E8A-4147-A177-3AD203B41FA5}">
                      <a16:colId xmlns:a16="http://schemas.microsoft.com/office/drawing/2014/main" val="20000"/>
                    </a:ext>
                  </a:extLst>
                </a:gridCol>
                <a:gridCol w="5231422">
                  <a:extLst>
                    <a:ext uri="{9D8B030D-6E8A-4147-A177-3AD203B41FA5}">
                      <a16:colId xmlns:a16="http://schemas.microsoft.com/office/drawing/2014/main" val="20001"/>
                    </a:ext>
                  </a:extLst>
                </a:gridCol>
              </a:tblGrid>
              <a:tr h="370840">
                <a:tc>
                  <a:txBody>
                    <a:bodyPr/>
                    <a:lstStyle/>
                    <a:p>
                      <a:pPr algn="l" defTabSz="457206">
                        <a:defRPr sz="1800">
                          <a:solidFill>
                            <a:srgbClr val="0C0D0D"/>
                          </a:solidFill>
                        </a:defRPr>
                      </a:pPr>
                      <a:r>
                        <a:t>Bulgu (DF) Tanımı :</a:t>
                      </a:r>
                    </a:p>
                  </a:txBody>
                  <a:tcPr marL="45720" marR="45720" horzOverflow="overflow">
                    <a:lnL cap="rnd">
                      <a:solidFill>
                        <a:schemeClr val="accent6"/>
                      </a:solidFill>
                    </a:lnL>
                    <a:lnR w="12700">
                      <a:miter lim="400000"/>
                    </a:lnR>
                    <a:lnT cap="rnd">
                      <a:solidFill>
                        <a:schemeClr val="accent6"/>
                      </a:solidFill>
                    </a:lnT>
                    <a:lnB w="19050" cap="rnd">
                      <a:solidFill>
                        <a:srgbClr val="FFFFFF"/>
                      </a:solidFill>
                    </a:lnB>
                    <a:solidFill>
                      <a:srgbClr val="ECDFEB"/>
                    </a:solidFill>
                  </a:tcPr>
                </a:tc>
                <a:tc>
                  <a:txBody>
                    <a:bodyPr/>
                    <a:lstStyle/>
                    <a:p>
                      <a:pPr algn="l" defTabSz="457206">
                        <a:defRPr sz="1800">
                          <a:solidFill>
                            <a:srgbClr val="0C0D0D"/>
                          </a:solidFill>
                        </a:defRPr>
                      </a:pPr>
                      <a:r>
                        <a:t>2023-0194-Danışmanlık Memnuniyet Anketi Oranı</a:t>
                      </a:r>
                    </a:p>
                  </a:txBody>
                  <a:tcPr marL="45720" marR="45720" horzOverflow="overflow">
                    <a:lnL w="12700">
                      <a:miter lim="400000"/>
                    </a:lnL>
                    <a:lnR cap="rnd">
                      <a:solidFill>
                        <a:schemeClr val="accent6"/>
                      </a:solidFill>
                    </a:lnR>
                    <a:lnT cap="rnd">
                      <a:solidFill>
                        <a:schemeClr val="accent6"/>
                      </a:solidFill>
                    </a:lnT>
                    <a:lnB w="19050" cap="rnd">
                      <a:solidFill>
                        <a:srgbClr val="FFFFFF"/>
                      </a:solidFill>
                    </a:lnB>
                    <a:solidFill>
                      <a:srgbClr val="ECDFEB"/>
                    </a:solidFill>
                  </a:tcPr>
                </a:tc>
                <a:extLst>
                  <a:ext uri="{0D108BD9-81ED-4DB2-BD59-A6C34878D82A}">
                    <a16:rowId xmlns:a16="http://schemas.microsoft.com/office/drawing/2014/main" val="10000"/>
                  </a:ext>
                </a:extLst>
              </a:tr>
              <a:tr h="370840">
                <a:tc>
                  <a:txBody>
                    <a:bodyPr/>
                    <a:lstStyle/>
                    <a:p>
                      <a:pPr algn="l" defTabSz="457206">
                        <a:defRPr sz="1800">
                          <a:solidFill>
                            <a:srgbClr val="000000"/>
                          </a:solidFill>
                        </a:defRPr>
                      </a:pPr>
                      <a:r>
                        <a:rPr>
                          <a:solidFill>
                            <a:srgbClr val="0C0D0D"/>
                          </a:solidFill>
                        </a:rPr>
                        <a:t>Termin Tarihi : </a:t>
                      </a:r>
                    </a:p>
                  </a:txBody>
                  <a:tcPr marL="45720" marR="45720" horzOverflow="overflow">
                    <a:lnL cap="rnd">
                      <a:solidFill>
                        <a:schemeClr val="accent6"/>
                      </a:solidFill>
                    </a:lnL>
                    <a:lnR cap="rnd">
                      <a:solidFill>
                        <a:schemeClr val="accent6"/>
                      </a:solidFill>
                    </a:lnR>
                    <a:lnT w="19050" cap="rnd">
                      <a:solidFill>
                        <a:srgbClr val="FFFFFF"/>
                      </a:solidFill>
                    </a:lnT>
                    <a:lnB cap="rnd">
                      <a:solidFill>
                        <a:schemeClr val="accent6"/>
                      </a:solidFill>
                    </a:lnB>
                    <a:solidFill>
                      <a:srgbClr val="ECDFEB"/>
                    </a:solidFill>
                  </a:tcPr>
                </a:tc>
                <a:tc>
                  <a:txBody>
                    <a:bodyPr/>
                    <a:lstStyle/>
                    <a:p>
                      <a:pPr algn="l" defTabSz="457206">
                        <a:defRPr sz="1800">
                          <a:solidFill>
                            <a:srgbClr val="000000"/>
                          </a:solidFill>
                        </a:defRPr>
                      </a:pPr>
                      <a:r>
                        <a:rPr>
                          <a:solidFill>
                            <a:srgbClr val="0C0D0D"/>
                          </a:solidFill>
                        </a:rPr>
                        <a:t>31.08.2024</a:t>
                      </a:r>
                    </a:p>
                  </a:txBody>
                  <a:tcPr marL="45720" marR="45720" horzOverflow="overflow">
                    <a:lnL cap="rnd">
                      <a:solidFill>
                        <a:schemeClr val="accent6"/>
                      </a:solidFill>
                    </a:lnL>
                    <a:lnR cap="rnd">
                      <a:solidFill>
                        <a:schemeClr val="accent6"/>
                      </a:solidFill>
                    </a:lnR>
                    <a:lnT w="19050" cap="rnd">
                      <a:solidFill>
                        <a:srgbClr val="FFFFFF"/>
                      </a:solidFill>
                    </a:lnT>
                    <a:lnB cap="rnd">
                      <a:solidFill>
                        <a:schemeClr val="accent6"/>
                      </a:solidFill>
                    </a:lnB>
                    <a:solidFill>
                      <a:srgbClr val="ECDFEB"/>
                    </a:solidFill>
                  </a:tcPr>
                </a:tc>
                <a:extLst>
                  <a:ext uri="{0D108BD9-81ED-4DB2-BD59-A6C34878D82A}">
                    <a16:rowId xmlns:a16="http://schemas.microsoft.com/office/drawing/2014/main" val="10001"/>
                  </a:ext>
                </a:extLst>
              </a:tr>
              <a:tr h="370840">
                <a:tc>
                  <a:txBody>
                    <a:bodyPr/>
                    <a:lstStyle/>
                    <a:p>
                      <a:pPr algn="l" defTabSz="457206">
                        <a:defRPr sz="1800">
                          <a:solidFill>
                            <a:srgbClr val="000000"/>
                          </a:solidFill>
                        </a:defRPr>
                      </a:pPr>
                      <a:r>
                        <a:rPr>
                          <a:solidFill>
                            <a:srgbClr val="0C0D0D"/>
                          </a:solidFill>
                        </a:rPr>
                        <a:t>Yapılan Geçici Faaliyet :</a:t>
                      </a:r>
                    </a:p>
                  </a:txBody>
                  <a:tcPr marL="45720" marR="45720" horzOverflow="overflow">
                    <a:lnL cap="rnd">
                      <a:solidFill>
                        <a:schemeClr val="accent6"/>
                      </a:solidFill>
                    </a:lnL>
                    <a:lnR cap="rnd">
                      <a:solidFill>
                        <a:schemeClr val="accent6"/>
                      </a:solidFill>
                    </a:lnR>
                    <a:lnT cap="rnd">
                      <a:solidFill>
                        <a:schemeClr val="accent6"/>
                      </a:solidFill>
                    </a:lnT>
                    <a:lnB cap="rnd">
                      <a:solidFill>
                        <a:schemeClr val="accent6"/>
                      </a:solidFill>
                    </a:lnB>
                    <a:solidFill>
                      <a:srgbClr val="ECDFEB"/>
                    </a:solidFill>
                  </a:tcPr>
                </a:tc>
                <a:tc>
                  <a:txBody>
                    <a:bodyPr/>
                    <a:lstStyle/>
                    <a:p>
                      <a:pPr algn="l" defTabSz="457206">
                        <a:defRPr sz="1800">
                          <a:solidFill>
                            <a:srgbClr val="000000"/>
                          </a:solidFill>
                        </a:defRPr>
                      </a:pPr>
                      <a:r>
                        <a:t>Bahar dönemi başında ders ön kayıt ve kayıt haftalarında danışman hocaların ve öğrencilerin yaşadığı sıkıntılar ile ilgili bilgi işlem, öğrenci işleri ve dekanlığa geri bildirimler yapılacaktır.</a:t>
                      </a:r>
                    </a:p>
                  </a:txBody>
                  <a:tcPr marL="45720" marR="45720" horzOverflow="overflow">
                    <a:lnL cap="rnd">
                      <a:solidFill>
                        <a:schemeClr val="accent6"/>
                      </a:solidFill>
                    </a:lnL>
                    <a:lnR cap="rnd">
                      <a:solidFill>
                        <a:schemeClr val="accent6"/>
                      </a:solidFill>
                    </a:lnR>
                    <a:lnT cap="rnd">
                      <a:solidFill>
                        <a:schemeClr val="accent6"/>
                      </a:solidFill>
                    </a:lnT>
                    <a:lnB cap="rnd">
                      <a:solidFill>
                        <a:schemeClr val="accent6"/>
                      </a:solidFill>
                    </a:lnB>
                    <a:solidFill>
                      <a:srgbClr val="ECDFEB"/>
                    </a:solidFill>
                  </a:tcPr>
                </a:tc>
                <a:extLst>
                  <a:ext uri="{0D108BD9-81ED-4DB2-BD59-A6C34878D82A}">
                    <a16:rowId xmlns:a16="http://schemas.microsoft.com/office/drawing/2014/main" val="10002"/>
                  </a:ext>
                </a:extLst>
              </a:tr>
              <a:tr h="370840">
                <a:tc>
                  <a:txBody>
                    <a:bodyPr/>
                    <a:lstStyle/>
                    <a:p>
                      <a:pPr algn="l" defTabSz="457206">
                        <a:defRPr sz="1800">
                          <a:solidFill>
                            <a:srgbClr val="000000"/>
                          </a:solidFill>
                        </a:defRPr>
                      </a:pPr>
                      <a:r>
                        <a:rPr>
                          <a:solidFill>
                            <a:srgbClr val="0C0D0D"/>
                          </a:solidFill>
                        </a:rPr>
                        <a:t>Yapılan Kalıcı Faaliyet :</a:t>
                      </a:r>
                    </a:p>
                  </a:txBody>
                  <a:tcPr marL="45720" marR="45720" horzOverflow="overflow">
                    <a:lnL cap="rnd">
                      <a:solidFill>
                        <a:schemeClr val="accent6"/>
                      </a:solidFill>
                    </a:lnL>
                    <a:lnR cap="rnd">
                      <a:solidFill>
                        <a:schemeClr val="accent6"/>
                      </a:solidFill>
                    </a:lnR>
                    <a:lnT cap="rnd">
                      <a:solidFill>
                        <a:schemeClr val="accent6"/>
                      </a:solidFill>
                    </a:lnT>
                    <a:lnB cap="rnd">
                      <a:solidFill>
                        <a:schemeClr val="accent6"/>
                      </a:solidFill>
                    </a:lnB>
                    <a:solidFill>
                      <a:srgbClr val="ECDFEB"/>
                    </a:solidFill>
                  </a:tcPr>
                </a:tc>
                <a:tc>
                  <a:txBody>
                    <a:bodyPr/>
                    <a:lstStyle/>
                    <a:p>
                      <a:pPr algn="l" defTabSz="457206">
                        <a:defRPr sz="1800">
                          <a:solidFill>
                            <a:srgbClr val="000000"/>
                          </a:solidFill>
                        </a:defRPr>
                      </a:pPr>
                      <a:r>
                        <a:rPr>
                          <a:solidFill>
                            <a:srgbClr val="0C0D0D"/>
                          </a:solidFill>
                        </a:rPr>
                        <a:t>UBS Sisteminin İyileştirilmesi</a:t>
                      </a:r>
                    </a:p>
                  </a:txBody>
                  <a:tcPr marL="45720" marR="45720" horzOverflow="overflow">
                    <a:lnL cap="rnd">
                      <a:solidFill>
                        <a:schemeClr val="accent6"/>
                      </a:solidFill>
                    </a:lnL>
                    <a:lnR cap="rnd">
                      <a:solidFill>
                        <a:schemeClr val="accent6"/>
                      </a:solidFill>
                    </a:lnR>
                    <a:lnT cap="rnd">
                      <a:solidFill>
                        <a:schemeClr val="accent6"/>
                      </a:solidFill>
                    </a:lnT>
                    <a:lnB cap="rnd">
                      <a:solidFill>
                        <a:schemeClr val="accent6"/>
                      </a:solidFill>
                    </a:lnB>
                    <a:solidFill>
                      <a:srgbClr val="ECDFEB"/>
                    </a:solidFill>
                  </a:tcPr>
                </a:tc>
                <a:extLst>
                  <a:ext uri="{0D108BD9-81ED-4DB2-BD59-A6C34878D82A}">
                    <a16:rowId xmlns:a16="http://schemas.microsoft.com/office/drawing/2014/main" val="10003"/>
                  </a:ext>
                </a:extLst>
              </a:tr>
            </a:tbl>
          </a:graphicData>
        </a:graphic>
      </p:graphicFrame>
      <p:graphicFrame>
        <p:nvGraphicFramePr>
          <p:cNvPr id="423" name="Tablo 5"/>
          <p:cNvGraphicFramePr/>
          <p:nvPr/>
        </p:nvGraphicFramePr>
        <p:xfrm>
          <a:off x="323527" y="3634866"/>
          <a:ext cx="8203223" cy="2570480"/>
        </p:xfrm>
        <a:graphic>
          <a:graphicData uri="http://schemas.openxmlformats.org/drawingml/2006/table">
            <a:tbl>
              <a:tblPr firstRow="1">
                <a:tableStyleId>{4C3C2611-4C71-4FC5-86AE-919BDF0F9419}</a:tableStyleId>
              </a:tblPr>
              <a:tblGrid>
                <a:gridCol w="2868558">
                  <a:extLst>
                    <a:ext uri="{9D8B030D-6E8A-4147-A177-3AD203B41FA5}">
                      <a16:colId xmlns:a16="http://schemas.microsoft.com/office/drawing/2014/main" val="20000"/>
                    </a:ext>
                  </a:extLst>
                </a:gridCol>
                <a:gridCol w="5334665">
                  <a:extLst>
                    <a:ext uri="{9D8B030D-6E8A-4147-A177-3AD203B41FA5}">
                      <a16:colId xmlns:a16="http://schemas.microsoft.com/office/drawing/2014/main" val="20001"/>
                    </a:ext>
                  </a:extLst>
                </a:gridCol>
              </a:tblGrid>
              <a:tr h="370840">
                <a:tc>
                  <a:txBody>
                    <a:bodyPr/>
                    <a:lstStyle/>
                    <a:p>
                      <a:pPr algn="l" defTabSz="457206">
                        <a:defRPr sz="1800">
                          <a:solidFill>
                            <a:srgbClr val="0C0D0D"/>
                          </a:solidFill>
                        </a:defRPr>
                      </a:pPr>
                      <a:r>
                        <a:t>Bulgu (DF) Tanımı :</a:t>
                      </a:r>
                    </a:p>
                  </a:txBody>
                  <a:tcPr marL="45720" marR="45720" horzOverflow="overflow">
                    <a:lnL cap="rnd">
                      <a:solidFill>
                        <a:schemeClr val="accent6"/>
                      </a:solidFill>
                    </a:lnL>
                    <a:lnR w="12700">
                      <a:miter lim="400000"/>
                    </a:lnR>
                    <a:lnT cap="rnd">
                      <a:solidFill>
                        <a:schemeClr val="accent6"/>
                      </a:solidFill>
                    </a:lnT>
                    <a:lnB w="19050" cap="rnd">
                      <a:solidFill>
                        <a:srgbClr val="FFFFFF"/>
                      </a:solidFill>
                    </a:lnB>
                    <a:solidFill>
                      <a:srgbClr val="ECDFEB"/>
                    </a:solidFill>
                  </a:tcPr>
                </a:tc>
                <a:tc>
                  <a:txBody>
                    <a:bodyPr/>
                    <a:lstStyle/>
                    <a:p>
                      <a:pPr algn="l" defTabSz="457206">
                        <a:defRPr sz="1800" b="0">
                          <a:solidFill>
                            <a:srgbClr val="000000"/>
                          </a:solidFill>
                        </a:defRPr>
                      </a:pPr>
                      <a:r>
                        <a:rPr b="1">
                          <a:solidFill>
                            <a:srgbClr val="0C0D0D"/>
                          </a:solidFill>
                        </a:rPr>
                        <a:t>2023-0193-Girişimcilikle ilgili düzenlenen iç ve dış etkinlik sayısı
</a:t>
                      </a:r>
                    </a:p>
                  </a:txBody>
                  <a:tcPr marL="45720" marR="45720" horzOverflow="overflow">
                    <a:lnL w="12700">
                      <a:miter lim="400000"/>
                    </a:lnL>
                    <a:lnR cap="rnd">
                      <a:solidFill>
                        <a:schemeClr val="accent6"/>
                      </a:solidFill>
                    </a:lnR>
                    <a:lnT cap="rnd">
                      <a:solidFill>
                        <a:schemeClr val="accent6"/>
                      </a:solidFill>
                    </a:lnT>
                    <a:lnB w="19050" cap="rnd">
                      <a:solidFill>
                        <a:srgbClr val="FFFFFF"/>
                      </a:solidFill>
                    </a:lnB>
                    <a:solidFill>
                      <a:srgbClr val="ECDFEB"/>
                    </a:solidFill>
                  </a:tcPr>
                </a:tc>
                <a:extLst>
                  <a:ext uri="{0D108BD9-81ED-4DB2-BD59-A6C34878D82A}">
                    <a16:rowId xmlns:a16="http://schemas.microsoft.com/office/drawing/2014/main" val="10000"/>
                  </a:ext>
                </a:extLst>
              </a:tr>
              <a:tr h="370840">
                <a:tc>
                  <a:txBody>
                    <a:bodyPr/>
                    <a:lstStyle/>
                    <a:p>
                      <a:pPr algn="l" defTabSz="457206">
                        <a:defRPr sz="1800">
                          <a:solidFill>
                            <a:srgbClr val="000000"/>
                          </a:solidFill>
                        </a:defRPr>
                      </a:pPr>
                      <a:r>
                        <a:rPr>
                          <a:solidFill>
                            <a:srgbClr val="0C0D0D"/>
                          </a:solidFill>
                        </a:rPr>
                        <a:t>Termin Tarihi :</a:t>
                      </a:r>
                    </a:p>
                  </a:txBody>
                  <a:tcPr marL="45720" marR="45720" horzOverflow="overflow">
                    <a:lnL cap="rnd">
                      <a:solidFill>
                        <a:schemeClr val="accent6"/>
                      </a:solidFill>
                    </a:lnL>
                    <a:lnR cap="rnd">
                      <a:solidFill>
                        <a:schemeClr val="accent6"/>
                      </a:solidFill>
                    </a:lnR>
                    <a:lnT w="19050" cap="rnd">
                      <a:solidFill>
                        <a:srgbClr val="FFFFFF"/>
                      </a:solidFill>
                    </a:lnT>
                    <a:lnB cap="rnd">
                      <a:solidFill>
                        <a:schemeClr val="accent6"/>
                      </a:solidFill>
                    </a:lnB>
                    <a:solidFill>
                      <a:srgbClr val="ECDFEB"/>
                    </a:solidFill>
                  </a:tcPr>
                </a:tc>
                <a:tc>
                  <a:txBody>
                    <a:bodyPr/>
                    <a:lstStyle/>
                    <a:p>
                      <a:pPr algn="l" defTabSz="457206">
                        <a:defRPr sz="1800">
                          <a:solidFill>
                            <a:srgbClr val="000000"/>
                          </a:solidFill>
                        </a:defRPr>
                      </a:pPr>
                      <a:r>
                        <a:rPr>
                          <a:solidFill>
                            <a:srgbClr val="0C0D0D"/>
                          </a:solidFill>
                        </a:rPr>
                        <a:t>31.08.2024</a:t>
                      </a:r>
                    </a:p>
                  </a:txBody>
                  <a:tcPr marL="45720" marR="45720" horzOverflow="overflow">
                    <a:lnL cap="rnd">
                      <a:solidFill>
                        <a:schemeClr val="accent6"/>
                      </a:solidFill>
                    </a:lnL>
                    <a:lnR cap="rnd">
                      <a:solidFill>
                        <a:schemeClr val="accent6"/>
                      </a:solidFill>
                    </a:lnR>
                    <a:lnT w="19050" cap="rnd">
                      <a:solidFill>
                        <a:srgbClr val="FFFFFF"/>
                      </a:solidFill>
                    </a:lnT>
                    <a:lnB cap="rnd">
                      <a:solidFill>
                        <a:schemeClr val="accent6"/>
                      </a:solidFill>
                    </a:lnB>
                    <a:solidFill>
                      <a:srgbClr val="ECDFEB"/>
                    </a:solidFill>
                  </a:tcPr>
                </a:tc>
                <a:extLst>
                  <a:ext uri="{0D108BD9-81ED-4DB2-BD59-A6C34878D82A}">
                    <a16:rowId xmlns:a16="http://schemas.microsoft.com/office/drawing/2014/main" val="10001"/>
                  </a:ext>
                </a:extLst>
              </a:tr>
              <a:tr h="370840">
                <a:tc>
                  <a:txBody>
                    <a:bodyPr/>
                    <a:lstStyle/>
                    <a:p>
                      <a:pPr algn="l" defTabSz="457206">
                        <a:defRPr sz="1800">
                          <a:solidFill>
                            <a:srgbClr val="000000"/>
                          </a:solidFill>
                        </a:defRPr>
                      </a:pPr>
                      <a:r>
                        <a:rPr>
                          <a:solidFill>
                            <a:srgbClr val="0C0D0D"/>
                          </a:solidFill>
                        </a:rPr>
                        <a:t>Yapılan Geçici Faaliyet :</a:t>
                      </a:r>
                    </a:p>
                  </a:txBody>
                  <a:tcPr marL="45720" marR="45720" horzOverflow="overflow">
                    <a:lnL cap="rnd">
                      <a:solidFill>
                        <a:schemeClr val="accent6"/>
                      </a:solidFill>
                    </a:lnL>
                    <a:lnR cap="rnd">
                      <a:solidFill>
                        <a:schemeClr val="accent6"/>
                      </a:solidFill>
                    </a:lnR>
                    <a:lnT cap="rnd">
                      <a:solidFill>
                        <a:schemeClr val="accent6"/>
                      </a:solidFill>
                    </a:lnT>
                    <a:lnB cap="rnd">
                      <a:solidFill>
                        <a:schemeClr val="accent6"/>
                      </a:solidFill>
                    </a:lnB>
                    <a:solidFill>
                      <a:srgbClr val="ECDFEB"/>
                    </a:solidFill>
                  </a:tcPr>
                </a:tc>
                <a:tc>
                  <a:txBody>
                    <a:bodyPr/>
                    <a:lstStyle/>
                    <a:p>
                      <a:pPr algn="l" defTabSz="457206">
                        <a:defRPr sz="1800"/>
                      </a:pPr>
                      <a:endParaRPr/>
                    </a:p>
                  </a:txBody>
                  <a:tcPr marL="45720" marR="45720" horzOverflow="overflow">
                    <a:lnL cap="rnd">
                      <a:solidFill>
                        <a:schemeClr val="accent6"/>
                      </a:solidFill>
                    </a:lnL>
                    <a:lnR cap="rnd">
                      <a:solidFill>
                        <a:schemeClr val="accent6"/>
                      </a:solidFill>
                    </a:lnR>
                    <a:lnT cap="rnd">
                      <a:solidFill>
                        <a:schemeClr val="accent6"/>
                      </a:solidFill>
                    </a:lnT>
                    <a:lnB cap="rnd">
                      <a:solidFill>
                        <a:schemeClr val="accent6"/>
                      </a:solidFill>
                    </a:lnB>
                    <a:solidFill>
                      <a:srgbClr val="ECDFEB"/>
                    </a:solidFill>
                  </a:tcPr>
                </a:tc>
                <a:extLst>
                  <a:ext uri="{0D108BD9-81ED-4DB2-BD59-A6C34878D82A}">
                    <a16:rowId xmlns:a16="http://schemas.microsoft.com/office/drawing/2014/main" val="10002"/>
                  </a:ext>
                </a:extLst>
              </a:tr>
              <a:tr h="370840">
                <a:tc>
                  <a:txBody>
                    <a:bodyPr/>
                    <a:lstStyle/>
                    <a:p>
                      <a:pPr algn="l" defTabSz="457206">
                        <a:defRPr sz="1800">
                          <a:solidFill>
                            <a:srgbClr val="000000"/>
                          </a:solidFill>
                        </a:defRPr>
                      </a:pPr>
                      <a:r>
                        <a:rPr>
                          <a:solidFill>
                            <a:srgbClr val="0C0D0D"/>
                          </a:solidFill>
                        </a:rPr>
                        <a:t>Yapılan Kalıcı Faaliyet :</a:t>
                      </a:r>
                    </a:p>
                  </a:txBody>
                  <a:tcPr marL="45720" marR="45720" horzOverflow="overflow">
                    <a:lnL cap="rnd">
                      <a:solidFill>
                        <a:schemeClr val="accent6"/>
                      </a:solidFill>
                    </a:lnL>
                    <a:lnR cap="rnd">
                      <a:solidFill>
                        <a:schemeClr val="accent6"/>
                      </a:solidFill>
                    </a:lnR>
                    <a:lnT cap="rnd">
                      <a:solidFill>
                        <a:schemeClr val="accent6"/>
                      </a:solidFill>
                    </a:lnT>
                    <a:lnB cap="rnd">
                      <a:solidFill>
                        <a:schemeClr val="accent6"/>
                      </a:solidFill>
                    </a:lnB>
                    <a:solidFill>
                      <a:srgbClr val="ECDFEB"/>
                    </a:solidFill>
                  </a:tcPr>
                </a:tc>
                <a:tc>
                  <a:txBody>
                    <a:bodyPr/>
                    <a:lstStyle/>
                    <a:p>
                      <a:pPr algn="l" defTabSz="457206">
                        <a:defRPr sz="1800">
                          <a:solidFill>
                            <a:srgbClr val="000000"/>
                          </a:solidFill>
                        </a:defRPr>
                      </a:pPr>
                      <a:r>
                        <a:rPr>
                          <a:solidFill>
                            <a:srgbClr val="0C0D0D"/>
                          </a:solidFill>
                        </a:rPr>
                        <a:t>Bölüm öğretim üyeleri motive edilerek iç ve dış paydaşlarla yapılacak girişimcilik etkinlik planının hazırlanması</a:t>
                      </a:r>
                    </a:p>
                  </a:txBody>
                  <a:tcPr marL="45720" marR="45720" horzOverflow="overflow">
                    <a:lnL cap="rnd">
                      <a:solidFill>
                        <a:schemeClr val="accent6"/>
                      </a:solidFill>
                    </a:lnL>
                    <a:lnR cap="rnd">
                      <a:solidFill>
                        <a:schemeClr val="accent6"/>
                      </a:solidFill>
                    </a:lnR>
                    <a:lnT cap="rnd">
                      <a:solidFill>
                        <a:schemeClr val="accent6"/>
                      </a:solidFill>
                    </a:lnT>
                    <a:lnB cap="rnd">
                      <a:solidFill>
                        <a:schemeClr val="accent6"/>
                      </a:solidFill>
                    </a:lnB>
                    <a:solidFill>
                      <a:srgbClr val="ECDFEB"/>
                    </a:solidFill>
                  </a:tcPr>
                </a:tc>
                <a:extLst>
                  <a:ext uri="{0D108BD9-81ED-4DB2-BD59-A6C34878D82A}">
                    <a16:rowId xmlns:a16="http://schemas.microsoft.com/office/drawing/2014/main" val="10003"/>
                  </a:ext>
                </a:extLst>
              </a:tr>
            </a:tbl>
          </a:graphicData>
        </a:graphic>
      </p:graphicFrame>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Metin kutusu 4"/>
          <p:cNvSpPr txBox="1"/>
          <p:nvPr/>
        </p:nvSpPr>
        <p:spPr>
          <a:xfrm>
            <a:off x="1332736" y="-96054"/>
            <a:ext cx="6836149" cy="8765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800" b="1">
                <a:solidFill>
                  <a:schemeClr val="accent6"/>
                </a:solidFill>
                <a:effectLst>
                  <a:outerShdw blurRad="38100" dist="38100" dir="2700000" rotWithShape="0">
                    <a:srgbClr val="000000">
                      <a:alpha val="43137"/>
                    </a:srgbClr>
                  </a:outerShdw>
                </a:effectLst>
              </a:defRPr>
            </a:lvl1pPr>
          </a:lstStyle>
          <a:p>
            <a:r>
              <a:t>İÇ DENETİM SONUCUNA DAYALI ÖZ DEĞERLENDİRME ve GÖRÜŞLERİNİZ</a:t>
            </a:r>
          </a:p>
        </p:txBody>
      </p:sp>
      <p:pic>
        <p:nvPicPr>
          <p:cNvPr id="426" name="Picture 2" descr="Picture 2"/>
          <p:cNvPicPr>
            <a:picLocks noChangeAspect="1"/>
          </p:cNvPicPr>
          <p:nvPr/>
        </p:nvPicPr>
        <p:blipFill>
          <a:blip r:embed="rId2"/>
          <a:stretch>
            <a:fillRect/>
          </a:stretch>
        </p:blipFill>
        <p:spPr>
          <a:xfrm>
            <a:off x="251519" y="476672"/>
            <a:ext cx="1512169" cy="321203"/>
          </a:xfrm>
          <a:prstGeom prst="rect">
            <a:avLst/>
          </a:prstGeom>
          <a:ln w="12700">
            <a:miter lim="400000"/>
          </a:ln>
        </p:spPr>
      </p:pic>
      <p:sp>
        <p:nvSpPr>
          <p:cNvPr id="427" name="Rectangle 6"/>
          <p:cNvSpPr txBox="1"/>
          <p:nvPr/>
        </p:nvSpPr>
        <p:spPr>
          <a:xfrm>
            <a:off x="5767647" y="1748181"/>
            <a:ext cx="2859579" cy="12093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a:solidFill>
                  <a:srgbClr val="0F2303"/>
                </a:solidFill>
              </a:defRPr>
            </a:pPr>
            <a:r>
              <a:t>*</a:t>
            </a:r>
            <a:r>
              <a:rPr b="1"/>
              <a:t>KYS İç Denetim Puanı: 96</a:t>
            </a:r>
          </a:p>
          <a:p>
            <a:pPr>
              <a:defRPr>
                <a:solidFill>
                  <a:srgbClr val="0F2303"/>
                </a:solidFill>
              </a:defRPr>
            </a:pPr>
            <a:endParaRPr b="1"/>
          </a:p>
          <a:p>
            <a:pPr>
              <a:defRPr b="1">
                <a:solidFill>
                  <a:srgbClr val="0F2303"/>
                </a:solidFill>
              </a:defRPr>
            </a:pPr>
            <a:r>
              <a:t>**Gözlemler  ile ilgili aksiyonlar alınmaktadır.</a:t>
            </a:r>
          </a:p>
        </p:txBody>
      </p:sp>
      <p:pic>
        <p:nvPicPr>
          <p:cNvPr id="428" name="yapıştırılan-film.png" descr="yapıştırılan-film.png"/>
          <p:cNvPicPr>
            <a:picLocks noChangeAspect="1"/>
          </p:cNvPicPr>
          <p:nvPr/>
        </p:nvPicPr>
        <p:blipFill>
          <a:blip r:embed="rId3"/>
          <a:stretch>
            <a:fillRect/>
          </a:stretch>
        </p:blipFill>
        <p:spPr>
          <a:xfrm>
            <a:off x="666423" y="959867"/>
            <a:ext cx="3943980" cy="5356608"/>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Metin kutusu 1352"/>
          <p:cNvSpPr/>
          <p:nvPr/>
        </p:nvSpPr>
        <p:spPr>
          <a:xfrm>
            <a:off x="2489200" y="29232225"/>
            <a:ext cx="196850" cy="115888"/>
          </a:xfrm>
          <a:prstGeom prst="rect">
            <a:avLst/>
          </a:prstGeom>
          <a:solidFill>
            <a:srgbClr val="00B050"/>
          </a:solidFill>
          <a:ln w="12700">
            <a:solidFill>
              <a:srgbClr val="8AD0D5"/>
            </a:solidFill>
          </a:ln>
        </p:spPr>
        <p:txBody>
          <a:bodyPr lIns="45719" rIns="45719"/>
          <a:lstStyle/>
          <a:p>
            <a:pPr>
              <a:defRPr sz="1100"/>
            </a:pPr>
            <a:endParaRPr/>
          </a:p>
        </p:txBody>
      </p:sp>
      <p:sp>
        <p:nvSpPr>
          <p:cNvPr id="431" name="Metin kutusu 1353"/>
          <p:cNvSpPr/>
          <p:nvPr/>
        </p:nvSpPr>
        <p:spPr>
          <a:xfrm>
            <a:off x="2484438" y="2939415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432" name="Metin kutusu 1354"/>
          <p:cNvSpPr/>
          <p:nvPr/>
        </p:nvSpPr>
        <p:spPr>
          <a:xfrm>
            <a:off x="2484438" y="29556075"/>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433" name="Metin kutusu 1355"/>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434" name="Metin kutusu 1356"/>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435" name="Metin kutusu 1357"/>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436" name="Metin kutusu 1358"/>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437" name="Metin kutusu 1359"/>
          <p:cNvSpPr/>
          <p:nvPr/>
        </p:nvSpPr>
        <p:spPr>
          <a:xfrm>
            <a:off x="3887787" y="29579887"/>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438" name="Metin kutusu 1360"/>
          <p:cNvSpPr/>
          <p:nvPr/>
        </p:nvSpPr>
        <p:spPr>
          <a:xfrm>
            <a:off x="2489200" y="29232225"/>
            <a:ext cx="196850" cy="115888"/>
          </a:xfrm>
          <a:prstGeom prst="rect">
            <a:avLst/>
          </a:prstGeom>
          <a:solidFill>
            <a:srgbClr val="FFFFFF"/>
          </a:solidFill>
          <a:ln w="12700">
            <a:solidFill>
              <a:srgbClr val="8AD0D5"/>
            </a:solidFill>
          </a:ln>
        </p:spPr>
        <p:txBody>
          <a:bodyPr lIns="45719" rIns="45719"/>
          <a:lstStyle/>
          <a:p>
            <a:pPr>
              <a:defRPr sz="1100"/>
            </a:pPr>
            <a:endParaRPr/>
          </a:p>
        </p:txBody>
      </p:sp>
      <p:sp>
        <p:nvSpPr>
          <p:cNvPr id="439" name="Metin kutusu 1361"/>
          <p:cNvSpPr/>
          <p:nvPr/>
        </p:nvSpPr>
        <p:spPr>
          <a:xfrm>
            <a:off x="2484438" y="29556075"/>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440" name="Metin kutusu 1362"/>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441" name="Metin kutusu 1363"/>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442" name="Metin kutusu 1364"/>
          <p:cNvSpPr/>
          <p:nvPr/>
        </p:nvSpPr>
        <p:spPr>
          <a:xfrm>
            <a:off x="2489200" y="29224287"/>
            <a:ext cx="196850" cy="115888"/>
          </a:xfrm>
          <a:prstGeom prst="rect">
            <a:avLst/>
          </a:prstGeom>
          <a:solidFill>
            <a:srgbClr val="00B050"/>
          </a:solidFill>
          <a:ln w="12700">
            <a:solidFill>
              <a:srgbClr val="8AD0D5"/>
            </a:solidFill>
          </a:ln>
        </p:spPr>
        <p:txBody>
          <a:bodyPr lIns="45719" rIns="45719"/>
          <a:lstStyle/>
          <a:p>
            <a:pPr>
              <a:defRPr sz="1100"/>
            </a:pPr>
            <a:endParaRPr/>
          </a:p>
        </p:txBody>
      </p:sp>
      <p:sp>
        <p:nvSpPr>
          <p:cNvPr id="443" name="Metin kutusu 1365"/>
          <p:cNvSpPr/>
          <p:nvPr/>
        </p:nvSpPr>
        <p:spPr>
          <a:xfrm>
            <a:off x="2484438" y="29378275"/>
            <a:ext cx="196851" cy="141288"/>
          </a:xfrm>
          <a:prstGeom prst="rect">
            <a:avLst/>
          </a:prstGeom>
          <a:solidFill>
            <a:srgbClr val="FFFFFF"/>
          </a:solidFill>
          <a:ln w="12700">
            <a:solidFill>
              <a:srgbClr val="8AD0D5"/>
            </a:solidFill>
          </a:ln>
        </p:spPr>
        <p:txBody>
          <a:bodyPr lIns="45719" rIns="45719"/>
          <a:lstStyle/>
          <a:p>
            <a:pPr>
              <a:defRPr sz="1100"/>
            </a:pPr>
            <a:endParaRPr/>
          </a:p>
        </p:txBody>
      </p:sp>
      <p:sp>
        <p:nvSpPr>
          <p:cNvPr id="444" name="Metin kutusu 1367"/>
          <p:cNvSpPr/>
          <p:nvPr/>
        </p:nvSpPr>
        <p:spPr>
          <a:xfrm>
            <a:off x="3887787" y="29222700"/>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445" name="Metin kutusu 1368"/>
          <p:cNvSpPr/>
          <p:nvPr/>
        </p:nvSpPr>
        <p:spPr>
          <a:xfrm>
            <a:off x="3887787" y="29376687"/>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446" name="Metin kutusu 1369"/>
          <p:cNvSpPr/>
          <p:nvPr/>
        </p:nvSpPr>
        <p:spPr>
          <a:xfrm>
            <a:off x="3887787" y="29222700"/>
            <a:ext cx="196851" cy="115888"/>
          </a:xfrm>
          <a:prstGeom prst="rect">
            <a:avLst/>
          </a:prstGeom>
          <a:solidFill>
            <a:srgbClr val="FF0000"/>
          </a:solidFill>
          <a:ln w="12700">
            <a:solidFill>
              <a:srgbClr val="8AD0D5"/>
            </a:solidFill>
          </a:ln>
        </p:spPr>
        <p:txBody>
          <a:bodyPr lIns="45719" rIns="45719"/>
          <a:lstStyle/>
          <a:p>
            <a:pPr>
              <a:defRPr sz="1100"/>
            </a:pPr>
            <a:endParaRPr/>
          </a:p>
        </p:txBody>
      </p:sp>
      <p:sp>
        <p:nvSpPr>
          <p:cNvPr id="447" name="Metin kutusu 1370"/>
          <p:cNvSpPr/>
          <p:nvPr/>
        </p:nvSpPr>
        <p:spPr>
          <a:xfrm>
            <a:off x="3887787" y="29376687"/>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448" name="Metin kutusu 1371"/>
          <p:cNvSpPr/>
          <p:nvPr/>
        </p:nvSpPr>
        <p:spPr>
          <a:xfrm>
            <a:off x="3887787" y="29579887"/>
            <a:ext cx="196851" cy="117476"/>
          </a:xfrm>
          <a:prstGeom prst="rect">
            <a:avLst/>
          </a:prstGeom>
          <a:solidFill>
            <a:srgbClr val="00B050"/>
          </a:solidFill>
          <a:ln w="12700">
            <a:solidFill>
              <a:srgbClr val="8AD0D5"/>
            </a:solidFill>
          </a:ln>
        </p:spPr>
        <p:txBody>
          <a:bodyPr lIns="45719" rIns="45719"/>
          <a:lstStyle/>
          <a:p>
            <a:pPr>
              <a:defRPr sz="1100"/>
            </a:pPr>
            <a:endParaRPr/>
          </a:p>
        </p:txBody>
      </p:sp>
      <p:sp>
        <p:nvSpPr>
          <p:cNvPr id="449" name="Metin kutusu 1372"/>
          <p:cNvSpPr/>
          <p:nvPr/>
        </p:nvSpPr>
        <p:spPr>
          <a:xfrm>
            <a:off x="3887787" y="29579887"/>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450" name="Metin kutusu 1373"/>
          <p:cNvSpPr/>
          <p:nvPr/>
        </p:nvSpPr>
        <p:spPr>
          <a:xfrm>
            <a:off x="2489200" y="29232225"/>
            <a:ext cx="196850" cy="115888"/>
          </a:xfrm>
          <a:prstGeom prst="rect">
            <a:avLst/>
          </a:prstGeom>
          <a:solidFill>
            <a:srgbClr val="FFFFFF"/>
          </a:solidFill>
          <a:ln w="12700">
            <a:solidFill>
              <a:srgbClr val="8AD0D5"/>
            </a:solidFill>
          </a:ln>
        </p:spPr>
        <p:txBody>
          <a:bodyPr lIns="45719" rIns="45719"/>
          <a:lstStyle/>
          <a:p>
            <a:pPr>
              <a:defRPr sz="1100"/>
            </a:pPr>
            <a:endParaRPr/>
          </a:p>
        </p:txBody>
      </p:sp>
      <p:sp>
        <p:nvSpPr>
          <p:cNvPr id="451" name="Metin kutusu 1374"/>
          <p:cNvSpPr/>
          <p:nvPr/>
        </p:nvSpPr>
        <p:spPr>
          <a:xfrm>
            <a:off x="2484438" y="29400500"/>
            <a:ext cx="196851" cy="117475"/>
          </a:xfrm>
          <a:prstGeom prst="rect">
            <a:avLst/>
          </a:prstGeom>
          <a:solidFill>
            <a:srgbClr val="FFFFFF"/>
          </a:solidFill>
          <a:ln w="12700">
            <a:solidFill>
              <a:srgbClr val="8AD0D5"/>
            </a:solidFill>
          </a:ln>
        </p:spPr>
        <p:txBody>
          <a:bodyPr lIns="45719" rIns="45719"/>
          <a:lstStyle/>
          <a:p>
            <a:pPr>
              <a:defRPr sz="1100"/>
            </a:pPr>
            <a:endParaRPr/>
          </a:p>
        </p:txBody>
      </p:sp>
      <p:sp>
        <p:nvSpPr>
          <p:cNvPr id="452" name="Metin kutusu 1375"/>
          <p:cNvSpPr/>
          <p:nvPr/>
        </p:nvSpPr>
        <p:spPr>
          <a:xfrm>
            <a:off x="2484438" y="29556075"/>
            <a:ext cx="196851" cy="123825"/>
          </a:xfrm>
          <a:prstGeom prst="rect">
            <a:avLst/>
          </a:prstGeom>
          <a:solidFill>
            <a:srgbClr val="FF0000"/>
          </a:solidFill>
          <a:ln w="12700">
            <a:solidFill>
              <a:srgbClr val="8AD0D5"/>
            </a:solidFill>
          </a:ln>
        </p:spPr>
        <p:txBody>
          <a:bodyPr lIns="45719" rIns="45719"/>
          <a:lstStyle/>
          <a:p>
            <a:pPr>
              <a:defRPr sz="1100"/>
            </a:pPr>
            <a:endParaRPr/>
          </a:p>
        </p:txBody>
      </p:sp>
      <p:sp>
        <p:nvSpPr>
          <p:cNvPr id="453" name="Metin kutusu 1376"/>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454" name="Metin kutusu 1377"/>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455" name="Metin kutusu 1378"/>
          <p:cNvSpPr/>
          <p:nvPr/>
        </p:nvSpPr>
        <p:spPr>
          <a:xfrm>
            <a:off x="3887787" y="29587825"/>
            <a:ext cx="196851" cy="115888"/>
          </a:xfrm>
          <a:prstGeom prst="rect">
            <a:avLst/>
          </a:prstGeom>
          <a:solidFill>
            <a:srgbClr val="FF0000"/>
          </a:solidFill>
          <a:ln w="12700">
            <a:solidFill>
              <a:srgbClr val="8AD0D5"/>
            </a:solidFill>
          </a:ln>
        </p:spPr>
        <p:txBody>
          <a:bodyPr lIns="45719" rIns="45719"/>
          <a:lstStyle/>
          <a:p>
            <a:pPr>
              <a:defRPr sz="1100">
                <a:solidFill>
                  <a:srgbClr val="FF0000"/>
                </a:solidFill>
              </a:defRPr>
            </a:pPr>
            <a:endParaRPr/>
          </a:p>
        </p:txBody>
      </p:sp>
      <p:sp>
        <p:nvSpPr>
          <p:cNvPr id="456" name="Metin kutusu 1379"/>
          <p:cNvSpPr/>
          <p:nvPr/>
        </p:nvSpPr>
        <p:spPr>
          <a:xfrm>
            <a:off x="4859337" y="292322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457" name="Metin kutusu 1380"/>
          <p:cNvSpPr/>
          <p:nvPr/>
        </p:nvSpPr>
        <p:spPr>
          <a:xfrm>
            <a:off x="4854575" y="29400500"/>
            <a:ext cx="196850" cy="117475"/>
          </a:xfrm>
          <a:prstGeom prst="rect">
            <a:avLst/>
          </a:prstGeom>
          <a:solidFill>
            <a:srgbClr val="FFFFFF"/>
          </a:solidFill>
          <a:ln w="12700">
            <a:solidFill>
              <a:srgbClr val="8AD0D5"/>
            </a:solidFill>
          </a:ln>
        </p:spPr>
        <p:txBody>
          <a:bodyPr lIns="45719" rIns="45719"/>
          <a:lstStyle/>
          <a:p>
            <a:pPr>
              <a:defRPr sz="1100"/>
            </a:pPr>
            <a:endParaRPr/>
          </a:p>
        </p:txBody>
      </p:sp>
      <p:sp>
        <p:nvSpPr>
          <p:cNvPr id="458" name="Metin kutusu 1381"/>
          <p:cNvSpPr/>
          <p:nvPr/>
        </p:nvSpPr>
        <p:spPr>
          <a:xfrm>
            <a:off x="4854575" y="29556075"/>
            <a:ext cx="196850" cy="123825"/>
          </a:xfrm>
          <a:prstGeom prst="rect">
            <a:avLst/>
          </a:prstGeom>
          <a:solidFill>
            <a:srgbClr val="FF0000"/>
          </a:solidFill>
          <a:ln w="12700">
            <a:solidFill>
              <a:srgbClr val="8AD0D5"/>
            </a:solidFill>
          </a:ln>
        </p:spPr>
        <p:txBody>
          <a:bodyPr lIns="45719" rIns="45719"/>
          <a:lstStyle/>
          <a:p>
            <a:pPr>
              <a:defRPr sz="1100"/>
            </a:pPr>
            <a:endParaRPr/>
          </a:p>
        </p:txBody>
      </p:sp>
      <p:sp>
        <p:nvSpPr>
          <p:cNvPr id="459" name="Metin kutusu 1382"/>
          <p:cNvSpPr/>
          <p:nvPr/>
        </p:nvSpPr>
        <p:spPr>
          <a:xfrm>
            <a:off x="2489200" y="30122812"/>
            <a:ext cx="196850" cy="117476"/>
          </a:xfrm>
          <a:prstGeom prst="rect">
            <a:avLst/>
          </a:prstGeom>
          <a:solidFill>
            <a:srgbClr val="00B050"/>
          </a:solidFill>
          <a:ln w="12700">
            <a:solidFill>
              <a:srgbClr val="8AD0D5"/>
            </a:solidFill>
          </a:ln>
        </p:spPr>
        <p:txBody>
          <a:bodyPr lIns="45719" rIns="45719"/>
          <a:lstStyle/>
          <a:p>
            <a:pPr>
              <a:defRPr sz="1100"/>
            </a:pPr>
            <a:endParaRPr/>
          </a:p>
        </p:txBody>
      </p:sp>
      <p:sp>
        <p:nvSpPr>
          <p:cNvPr id="460" name="Metin kutusu 1383"/>
          <p:cNvSpPr/>
          <p:nvPr/>
        </p:nvSpPr>
        <p:spPr>
          <a:xfrm>
            <a:off x="2484438" y="3028473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461" name="Metin kutusu 1384"/>
          <p:cNvSpPr/>
          <p:nvPr/>
        </p:nvSpPr>
        <p:spPr>
          <a:xfrm>
            <a:off x="2484438" y="30446662"/>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462" name="Metin kutusu 1385"/>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463" name="Metin kutusu 1386"/>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464" name="Metin kutusu 1387"/>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465" name="Metin kutusu 1388"/>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466" name="Metin kutusu 1389"/>
          <p:cNvSpPr/>
          <p:nvPr/>
        </p:nvSpPr>
        <p:spPr>
          <a:xfrm>
            <a:off x="3887787" y="30472062"/>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467" name="Metin kutusu 1390"/>
          <p:cNvSpPr/>
          <p:nvPr/>
        </p:nvSpPr>
        <p:spPr>
          <a:xfrm>
            <a:off x="2489200" y="30122812"/>
            <a:ext cx="196850" cy="117476"/>
          </a:xfrm>
          <a:prstGeom prst="rect">
            <a:avLst/>
          </a:prstGeom>
          <a:solidFill>
            <a:srgbClr val="FFFFFF"/>
          </a:solidFill>
          <a:ln w="12700">
            <a:solidFill>
              <a:srgbClr val="8AD0D5"/>
            </a:solidFill>
          </a:ln>
        </p:spPr>
        <p:txBody>
          <a:bodyPr lIns="45719" rIns="45719"/>
          <a:lstStyle/>
          <a:p>
            <a:pPr>
              <a:defRPr sz="1100"/>
            </a:pPr>
            <a:endParaRPr/>
          </a:p>
        </p:txBody>
      </p:sp>
      <p:sp>
        <p:nvSpPr>
          <p:cNvPr id="468" name="Metin kutusu 1391"/>
          <p:cNvSpPr/>
          <p:nvPr/>
        </p:nvSpPr>
        <p:spPr>
          <a:xfrm>
            <a:off x="2484438" y="30446662"/>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469" name="Metin kutusu 1392"/>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470" name="Metin kutusu 1393"/>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471" name="Metin kutusu 1394"/>
          <p:cNvSpPr/>
          <p:nvPr/>
        </p:nvSpPr>
        <p:spPr>
          <a:xfrm>
            <a:off x="2489200" y="30114875"/>
            <a:ext cx="196850" cy="117475"/>
          </a:xfrm>
          <a:prstGeom prst="rect">
            <a:avLst/>
          </a:prstGeom>
          <a:solidFill>
            <a:srgbClr val="00B050"/>
          </a:solidFill>
          <a:ln w="12700">
            <a:solidFill>
              <a:srgbClr val="8AD0D5"/>
            </a:solidFill>
          </a:ln>
        </p:spPr>
        <p:txBody>
          <a:bodyPr lIns="45719" rIns="45719"/>
          <a:lstStyle/>
          <a:p>
            <a:pPr>
              <a:defRPr sz="1100"/>
            </a:pPr>
            <a:endParaRPr/>
          </a:p>
        </p:txBody>
      </p:sp>
      <p:sp>
        <p:nvSpPr>
          <p:cNvPr id="472" name="Metin kutusu 1395"/>
          <p:cNvSpPr/>
          <p:nvPr/>
        </p:nvSpPr>
        <p:spPr>
          <a:xfrm>
            <a:off x="2484438" y="30270450"/>
            <a:ext cx="196851" cy="141288"/>
          </a:xfrm>
          <a:prstGeom prst="rect">
            <a:avLst/>
          </a:prstGeom>
          <a:solidFill>
            <a:srgbClr val="FFFFFF"/>
          </a:solidFill>
          <a:ln w="12700">
            <a:solidFill>
              <a:srgbClr val="8AD0D5"/>
            </a:solidFill>
          </a:ln>
        </p:spPr>
        <p:txBody>
          <a:bodyPr lIns="45719" rIns="45719"/>
          <a:lstStyle/>
          <a:p>
            <a:pPr>
              <a:defRPr sz="1100"/>
            </a:pPr>
            <a:endParaRPr/>
          </a:p>
        </p:txBody>
      </p:sp>
      <p:sp>
        <p:nvSpPr>
          <p:cNvPr id="473" name="Metin kutusu 1396"/>
          <p:cNvSpPr/>
          <p:nvPr/>
        </p:nvSpPr>
        <p:spPr>
          <a:xfrm>
            <a:off x="2484438" y="30446662"/>
            <a:ext cx="204787" cy="160338"/>
          </a:xfrm>
          <a:prstGeom prst="rect">
            <a:avLst/>
          </a:prstGeom>
          <a:solidFill>
            <a:srgbClr val="FFFFFF"/>
          </a:solidFill>
          <a:ln w="12700">
            <a:solidFill>
              <a:srgbClr val="8AD0D5"/>
            </a:solidFill>
          </a:ln>
        </p:spPr>
        <p:txBody>
          <a:bodyPr lIns="45719" rIns="45719"/>
          <a:lstStyle/>
          <a:p>
            <a:pPr>
              <a:defRPr sz="1100"/>
            </a:pPr>
            <a:endParaRPr/>
          </a:p>
        </p:txBody>
      </p:sp>
      <p:sp>
        <p:nvSpPr>
          <p:cNvPr id="474" name="Metin kutusu 1397"/>
          <p:cNvSpPr/>
          <p:nvPr/>
        </p:nvSpPr>
        <p:spPr>
          <a:xfrm>
            <a:off x="3887787" y="30113287"/>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475" name="Metin kutusu 1398"/>
          <p:cNvSpPr/>
          <p:nvPr/>
        </p:nvSpPr>
        <p:spPr>
          <a:xfrm>
            <a:off x="3887787" y="30267275"/>
            <a:ext cx="196851" cy="117475"/>
          </a:xfrm>
          <a:prstGeom prst="rect">
            <a:avLst/>
          </a:prstGeom>
          <a:solidFill>
            <a:srgbClr val="FFFFFF"/>
          </a:solidFill>
          <a:ln w="12700">
            <a:solidFill>
              <a:srgbClr val="8AD0D5"/>
            </a:solidFill>
          </a:ln>
        </p:spPr>
        <p:txBody>
          <a:bodyPr lIns="45719" rIns="45719"/>
          <a:lstStyle/>
          <a:p>
            <a:pPr>
              <a:defRPr sz="1100"/>
            </a:pPr>
            <a:endParaRPr/>
          </a:p>
        </p:txBody>
      </p:sp>
      <p:sp>
        <p:nvSpPr>
          <p:cNvPr id="476" name="Metin kutusu 1399"/>
          <p:cNvSpPr/>
          <p:nvPr/>
        </p:nvSpPr>
        <p:spPr>
          <a:xfrm>
            <a:off x="3887787" y="30113287"/>
            <a:ext cx="196851" cy="117476"/>
          </a:xfrm>
          <a:prstGeom prst="rect">
            <a:avLst/>
          </a:prstGeom>
          <a:solidFill>
            <a:srgbClr val="FF0000"/>
          </a:solidFill>
          <a:ln w="12700">
            <a:solidFill>
              <a:srgbClr val="8AD0D5"/>
            </a:solidFill>
          </a:ln>
        </p:spPr>
        <p:txBody>
          <a:bodyPr lIns="45719" rIns="45719"/>
          <a:lstStyle/>
          <a:p>
            <a:pPr>
              <a:defRPr sz="1100"/>
            </a:pPr>
            <a:endParaRPr/>
          </a:p>
        </p:txBody>
      </p:sp>
      <p:sp>
        <p:nvSpPr>
          <p:cNvPr id="477" name="Metin kutusu 1400"/>
          <p:cNvSpPr/>
          <p:nvPr/>
        </p:nvSpPr>
        <p:spPr>
          <a:xfrm>
            <a:off x="3887787" y="30267275"/>
            <a:ext cx="196851" cy="117475"/>
          </a:xfrm>
          <a:prstGeom prst="rect">
            <a:avLst/>
          </a:prstGeom>
          <a:solidFill>
            <a:srgbClr val="FFFFFF"/>
          </a:solidFill>
          <a:ln w="12700">
            <a:solidFill>
              <a:srgbClr val="8AD0D5"/>
            </a:solidFill>
          </a:ln>
        </p:spPr>
        <p:txBody>
          <a:bodyPr lIns="45719" rIns="45719"/>
          <a:lstStyle/>
          <a:p>
            <a:pPr>
              <a:defRPr sz="1100"/>
            </a:pPr>
            <a:endParaRPr/>
          </a:p>
        </p:txBody>
      </p:sp>
      <p:sp>
        <p:nvSpPr>
          <p:cNvPr id="478" name="Metin kutusu 1401"/>
          <p:cNvSpPr/>
          <p:nvPr/>
        </p:nvSpPr>
        <p:spPr>
          <a:xfrm>
            <a:off x="3887787" y="30472062"/>
            <a:ext cx="196851" cy="115888"/>
          </a:xfrm>
          <a:prstGeom prst="rect">
            <a:avLst/>
          </a:prstGeom>
          <a:solidFill>
            <a:srgbClr val="00B050"/>
          </a:solidFill>
          <a:ln w="12700">
            <a:solidFill>
              <a:srgbClr val="8AD0D5"/>
            </a:solidFill>
          </a:ln>
        </p:spPr>
        <p:txBody>
          <a:bodyPr lIns="45719" rIns="45719"/>
          <a:lstStyle/>
          <a:p>
            <a:pPr>
              <a:defRPr sz="1100"/>
            </a:pPr>
            <a:endParaRPr/>
          </a:p>
        </p:txBody>
      </p:sp>
      <p:sp>
        <p:nvSpPr>
          <p:cNvPr id="479" name="Metin kutusu 1402"/>
          <p:cNvSpPr/>
          <p:nvPr/>
        </p:nvSpPr>
        <p:spPr>
          <a:xfrm>
            <a:off x="3887787" y="30472062"/>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480" name="Metin kutusu 1403"/>
          <p:cNvSpPr/>
          <p:nvPr/>
        </p:nvSpPr>
        <p:spPr>
          <a:xfrm>
            <a:off x="2489200" y="30122812"/>
            <a:ext cx="196850" cy="117476"/>
          </a:xfrm>
          <a:prstGeom prst="rect">
            <a:avLst/>
          </a:prstGeom>
          <a:solidFill>
            <a:srgbClr val="FF0000"/>
          </a:solidFill>
          <a:ln w="12700">
            <a:solidFill>
              <a:srgbClr val="8AD0D5"/>
            </a:solidFill>
          </a:ln>
        </p:spPr>
        <p:txBody>
          <a:bodyPr lIns="45719" rIns="45719"/>
          <a:lstStyle/>
          <a:p>
            <a:pPr>
              <a:defRPr sz="1100"/>
            </a:pPr>
            <a:endParaRPr/>
          </a:p>
        </p:txBody>
      </p:sp>
      <p:sp>
        <p:nvSpPr>
          <p:cNvPr id="481" name="Metin kutusu 1404"/>
          <p:cNvSpPr/>
          <p:nvPr/>
        </p:nvSpPr>
        <p:spPr>
          <a:xfrm>
            <a:off x="2484438" y="3029267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482" name="Metin kutusu 1405"/>
          <p:cNvSpPr/>
          <p:nvPr/>
        </p:nvSpPr>
        <p:spPr>
          <a:xfrm>
            <a:off x="2484438" y="30446662"/>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483" name="Metin kutusu 1406"/>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484" name="Metin kutusu 1407"/>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485" name="Metin kutusu 1408"/>
          <p:cNvSpPr/>
          <p:nvPr/>
        </p:nvSpPr>
        <p:spPr>
          <a:xfrm>
            <a:off x="3887787" y="30480000"/>
            <a:ext cx="196851" cy="115888"/>
          </a:xfrm>
          <a:prstGeom prst="rect">
            <a:avLst/>
          </a:prstGeom>
          <a:solidFill>
            <a:srgbClr val="FF0000"/>
          </a:solidFill>
          <a:ln w="12700">
            <a:solidFill>
              <a:srgbClr val="8AD0D5"/>
            </a:solidFill>
          </a:ln>
        </p:spPr>
        <p:txBody>
          <a:bodyPr lIns="45719" rIns="45719"/>
          <a:lstStyle/>
          <a:p>
            <a:pPr>
              <a:defRPr sz="1100"/>
            </a:pPr>
            <a:endParaRPr/>
          </a:p>
        </p:txBody>
      </p:sp>
      <p:sp>
        <p:nvSpPr>
          <p:cNvPr id="486" name="Metin kutusu 1409"/>
          <p:cNvSpPr/>
          <p:nvPr/>
        </p:nvSpPr>
        <p:spPr>
          <a:xfrm>
            <a:off x="4859337" y="30122812"/>
            <a:ext cx="196851" cy="117476"/>
          </a:xfrm>
          <a:prstGeom prst="rect">
            <a:avLst/>
          </a:prstGeom>
          <a:solidFill>
            <a:srgbClr val="FF0000"/>
          </a:solidFill>
          <a:ln w="12700">
            <a:solidFill>
              <a:srgbClr val="8AD0D5"/>
            </a:solidFill>
          </a:ln>
        </p:spPr>
        <p:txBody>
          <a:bodyPr lIns="45719" rIns="45719"/>
          <a:lstStyle/>
          <a:p>
            <a:pPr>
              <a:defRPr sz="1100"/>
            </a:pPr>
            <a:endParaRPr/>
          </a:p>
        </p:txBody>
      </p:sp>
      <p:sp>
        <p:nvSpPr>
          <p:cNvPr id="487" name="Metin kutusu 1410"/>
          <p:cNvSpPr/>
          <p:nvPr/>
        </p:nvSpPr>
        <p:spPr>
          <a:xfrm>
            <a:off x="4854575" y="30292675"/>
            <a:ext cx="196850" cy="115888"/>
          </a:xfrm>
          <a:prstGeom prst="rect">
            <a:avLst/>
          </a:prstGeom>
          <a:solidFill>
            <a:srgbClr val="FFFFFF"/>
          </a:solidFill>
          <a:ln w="12700">
            <a:solidFill>
              <a:srgbClr val="8AD0D5"/>
            </a:solidFill>
          </a:ln>
        </p:spPr>
        <p:txBody>
          <a:bodyPr lIns="45719" rIns="45719"/>
          <a:lstStyle/>
          <a:p>
            <a:pPr>
              <a:defRPr sz="1100"/>
            </a:pPr>
            <a:endParaRPr/>
          </a:p>
        </p:txBody>
      </p:sp>
      <p:sp>
        <p:nvSpPr>
          <p:cNvPr id="488" name="Metin kutusu 1411"/>
          <p:cNvSpPr/>
          <p:nvPr/>
        </p:nvSpPr>
        <p:spPr>
          <a:xfrm>
            <a:off x="4854575" y="30446662"/>
            <a:ext cx="196850" cy="123826"/>
          </a:xfrm>
          <a:prstGeom prst="rect">
            <a:avLst/>
          </a:prstGeom>
          <a:solidFill>
            <a:srgbClr val="FFFFFF"/>
          </a:solidFill>
          <a:ln w="12700">
            <a:solidFill>
              <a:srgbClr val="8AD0D5"/>
            </a:solidFill>
          </a:ln>
        </p:spPr>
        <p:txBody>
          <a:bodyPr lIns="45719" rIns="45719"/>
          <a:lstStyle/>
          <a:p>
            <a:pPr>
              <a:defRPr sz="1100"/>
            </a:pPr>
            <a:endParaRPr/>
          </a:p>
        </p:txBody>
      </p:sp>
      <p:sp>
        <p:nvSpPr>
          <p:cNvPr id="489" name="Metin kutusu 4"/>
          <p:cNvSpPr txBox="1"/>
          <p:nvPr/>
        </p:nvSpPr>
        <p:spPr>
          <a:xfrm>
            <a:off x="1892535" y="394815"/>
            <a:ext cx="5525185" cy="9933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algn="ctr">
              <a:lnSpc>
                <a:spcPct val="90000"/>
              </a:lnSpc>
              <a:spcBef>
                <a:spcPts val="600"/>
              </a:spcBef>
              <a:defRPr sz="2700" b="1">
                <a:solidFill>
                  <a:schemeClr val="accent6"/>
                </a:solidFill>
                <a:effectLst>
                  <a:outerShdw blurRad="38100" dist="38100" dir="2700000" rotWithShape="0">
                    <a:srgbClr val="000000">
                      <a:alpha val="43137"/>
                    </a:srgbClr>
                  </a:outerShdw>
                </a:effectLst>
              </a:defRPr>
            </a:pPr>
            <a:r>
              <a:t>FARKLI ve İYİ UYGULAMA ÖRNEKLERİ</a:t>
            </a:r>
            <a:endParaRPr sz="3100">
              <a:solidFill>
                <a:srgbClr val="9DB5CE"/>
              </a:solidFill>
              <a:latin typeface="Carlito"/>
              <a:ea typeface="Carlito"/>
              <a:cs typeface="Carlito"/>
              <a:sym typeface="Carlito"/>
            </a:endParaRPr>
          </a:p>
          <a:p>
            <a:pPr algn="ctr">
              <a:lnSpc>
                <a:spcPct val="90000"/>
              </a:lnSpc>
              <a:spcBef>
                <a:spcPts val="600"/>
              </a:spcBef>
              <a:defRPr sz="2700" b="1">
                <a:solidFill>
                  <a:srgbClr val="1E5155"/>
                </a:solidFill>
                <a:effectLst>
                  <a:outerShdw blurRad="38100" dist="38100" dir="2700000" rotWithShape="0">
                    <a:srgbClr val="000000">
                      <a:alpha val="43137"/>
                    </a:srgbClr>
                  </a:outerShdw>
                </a:effectLst>
              </a:defRPr>
            </a:pPr>
            <a:r>
              <a:t>EĞİTİM-ÖĞRETİM ALANINDA</a:t>
            </a:r>
          </a:p>
        </p:txBody>
      </p:sp>
      <p:pic>
        <p:nvPicPr>
          <p:cNvPr id="490" name="Picture 2" descr="Picture 2"/>
          <p:cNvPicPr>
            <a:picLocks noChangeAspect="1"/>
          </p:cNvPicPr>
          <p:nvPr/>
        </p:nvPicPr>
        <p:blipFill>
          <a:blip r:embed="rId2"/>
          <a:stretch>
            <a:fillRect/>
          </a:stretch>
        </p:blipFill>
        <p:spPr>
          <a:xfrm>
            <a:off x="285990" y="332656"/>
            <a:ext cx="1847490" cy="392429"/>
          </a:xfrm>
          <a:prstGeom prst="rect">
            <a:avLst/>
          </a:prstGeom>
          <a:ln w="12700">
            <a:miter lim="400000"/>
          </a:ln>
        </p:spPr>
      </p:pic>
      <p:graphicFrame>
        <p:nvGraphicFramePr>
          <p:cNvPr id="491" name="Table 1"/>
          <p:cNvGraphicFramePr/>
          <p:nvPr/>
        </p:nvGraphicFramePr>
        <p:xfrm>
          <a:off x="80385" y="1497836"/>
          <a:ext cx="9149484" cy="5037678"/>
        </p:xfrm>
        <a:graphic>
          <a:graphicData uri="http://schemas.openxmlformats.org/drawingml/2006/table">
            <a:tbl>
              <a:tblPr>
                <a:tableStyleId>{4C3C2611-4C71-4FC5-86AE-919BDF0F9419}</a:tableStyleId>
              </a:tblPr>
              <a:tblGrid>
                <a:gridCol w="2467922">
                  <a:extLst>
                    <a:ext uri="{9D8B030D-6E8A-4147-A177-3AD203B41FA5}">
                      <a16:colId xmlns:a16="http://schemas.microsoft.com/office/drawing/2014/main" val="20000"/>
                    </a:ext>
                  </a:extLst>
                </a:gridCol>
                <a:gridCol w="3481875">
                  <a:extLst>
                    <a:ext uri="{9D8B030D-6E8A-4147-A177-3AD203B41FA5}">
                      <a16:colId xmlns:a16="http://schemas.microsoft.com/office/drawing/2014/main" val="20001"/>
                    </a:ext>
                  </a:extLst>
                </a:gridCol>
                <a:gridCol w="3199687">
                  <a:extLst>
                    <a:ext uri="{9D8B030D-6E8A-4147-A177-3AD203B41FA5}">
                      <a16:colId xmlns:a16="http://schemas.microsoft.com/office/drawing/2014/main" val="20002"/>
                    </a:ext>
                  </a:extLst>
                </a:gridCol>
              </a:tblGrid>
              <a:tr h="227846">
                <a:tc>
                  <a:txBody>
                    <a:bodyPr/>
                    <a:lstStyle/>
                    <a:p>
                      <a:pPr defTabSz="457206">
                        <a:defRPr sz="1800">
                          <a:solidFill>
                            <a:srgbClr val="000000"/>
                          </a:solidFill>
                        </a:defRPr>
                      </a:pPr>
                      <a:r>
                        <a:rPr sz="1400">
                          <a:solidFill>
                            <a:srgbClr val="0F2303"/>
                          </a:solidFill>
                        </a:rPr>
                        <a:t>Konuşmacı/Düzenleyici</a:t>
                      </a:r>
                    </a:p>
                  </a:txBody>
                  <a:tcPr marL="9213" marR="9213" marT="9213" marB="9213" anchor="ctr" horzOverflow="overflow">
                    <a:solidFill>
                      <a:srgbClr val="F2E7E6"/>
                    </a:solidFill>
                  </a:tcPr>
                </a:tc>
                <a:tc>
                  <a:txBody>
                    <a:bodyPr/>
                    <a:lstStyle/>
                    <a:p>
                      <a:pPr defTabSz="457206">
                        <a:defRPr sz="1800">
                          <a:solidFill>
                            <a:srgbClr val="000000"/>
                          </a:solidFill>
                        </a:defRPr>
                      </a:pPr>
                      <a:r>
                        <a:rPr sz="1400">
                          <a:solidFill>
                            <a:srgbClr val="0F2303"/>
                          </a:solidFill>
                        </a:rPr>
                        <a:t>Başlık</a:t>
                      </a:r>
                    </a:p>
                  </a:txBody>
                  <a:tcPr marL="9213" marR="9213" marT="9213" marB="9213" anchor="ctr" horzOverflow="overflow">
                    <a:solidFill>
                      <a:srgbClr val="F2E7E6"/>
                    </a:solidFill>
                  </a:tcPr>
                </a:tc>
                <a:tc>
                  <a:txBody>
                    <a:bodyPr/>
                    <a:lstStyle/>
                    <a:p>
                      <a:pPr defTabSz="457206">
                        <a:defRPr sz="1800">
                          <a:solidFill>
                            <a:srgbClr val="000000"/>
                          </a:solidFill>
                        </a:defRPr>
                      </a:pPr>
                      <a:r>
                        <a:rPr sz="1400">
                          <a:solidFill>
                            <a:srgbClr val="0F2303"/>
                          </a:solidFill>
                        </a:rPr>
                        <a:t>Tarih</a:t>
                      </a:r>
                    </a:p>
                  </a:txBody>
                  <a:tcPr marL="9213" marR="9213" marT="9213" marB="9213" anchor="ctr" horzOverflow="overflow">
                    <a:solidFill>
                      <a:srgbClr val="F2E7E6"/>
                    </a:solidFill>
                  </a:tcPr>
                </a:tc>
                <a:extLst>
                  <a:ext uri="{0D108BD9-81ED-4DB2-BD59-A6C34878D82A}">
                    <a16:rowId xmlns:a16="http://schemas.microsoft.com/office/drawing/2014/main" val="10000"/>
                  </a:ext>
                </a:extLst>
              </a:tr>
              <a:tr h="811253">
                <a:tc>
                  <a:txBody>
                    <a:bodyPr/>
                    <a:lstStyle/>
                    <a:p>
                      <a:pPr algn="l" defTabSz="457206">
                        <a:defRPr sz="1800">
                          <a:solidFill>
                            <a:srgbClr val="000000"/>
                          </a:solidFill>
                        </a:defRPr>
                      </a:pPr>
                      <a:r>
                        <a:rPr sz="1300">
                          <a:solidFill>
                            <a:srgbClr val="0F2303"/>
                          </a:solidFill>
                        </a:rPr>
                        <a:t>Bölüm Başkanlığı</a:t>
                      </a:r>
                    </a:p>
                  </a:txBody>
                  <a:tcPr marL="9213" marR="9213" marT="9213" marB="9213" anchor="ctr" horzOverflow="overflow">
                    <a:solidFill>
                      <a:srgbClr val="F2E7E6"/>
                    </a:solidFill>
                  </a:tcPr>
                </a:tc>
                <a:tc>
                  <a:txBody>
                    <a:bodyPr/>
                    <a:lstStyle/>
                    <a:p>
                      <a:pPr defTabSz="457206">
                        <a:defRPr sz="1800">
                          <a:solidFill>
                            <a:srgbClr val="000000"/>
                          </a:solidFill>
                        </a:defRPr>
                      </a:pPr>
                      <a:r>
                        <a:rPr sz="1300">
                          <a:solidFill>
                            <a:srgbClr val="0F2303"/>
                          </a:solidFill>
                        </a:rPr>
                        <a:t>Program danışma kurulu toplantıları planlandı ve program çerçevesinde her danışma kurulu üyemiz ve BK’nın bulunduğu toplantılar düzenlenmektedir.</a:t>
                      </a:r>
                    </a:p>
                  </a:txBody>
                  <a:tcPr marL="9213" marR="9213" marT="9213" marB="9213" anchor="ctr" horzOverflow="overflow">
                    <a:solidFill>
                      <a:srgbClr val="F2E7E6"/>
                    </a:solidFill>
                  </a:tcPr>
                </a:tc>
                <a:tc>
                  <a:txBody>
                    <a:bodyPr/>
                    <a:lstStyle/>
                    <a:p>
                      <a:pPr algn="l" defTabSz="457206">
                        <a:defRPr sz="1800">
                          <a:solidFill>
                            <a:srgbClr val="000000"/>
                          </a:solidFill>
                        </a:defRPr>
                      </a:pPr>
                      <a:r>
                        <a:rPr sz="1300">
                          <a:solidFill>
                            <a:srgbClr val="0F2303"/>
                          </a:solidFill>
                        </a:rPr>
                        <a:t>Devam ediyor.</a:t>
                      </a:r>
                    </a:p>
                  </a:txBody>
                  <a:tcPr marL="9213" marR="9213" marT="9213" marB="9213" anchor="ctr" horzOverflow="overflow">
                    <a:solidFill>
                      <a:srgbClr val="F2E7E6"/>
                    </a:solidFill>
                  </a:tcPr>
                </a:tc>
                <a:extLst>
                  <a:ext uri="{0D108BD9-81ED-4DB2-BD59-A6C34878D82A}">
                    <a16:rowId xmlns:a16="http://schemas.microsoft.com/office/drawing/2014/main" val="10001"/>
                  </a:ext>
                </a:extLst>
              </a:tr>
              <a:tr h="528528">
                <a:tc>
                  <a:txBody>
                    <a:bodyPr/>
                    <a:lstStyle/>
                    <a:p>
                      <a:pPr algn="l" defTabSz="457206">
                        <a:defRPr sz="1800">
                          <a:solidFill>
                            <a:srgbClr val="000000"/>
                          </a:solidFill>
                        </a:defRPr>
                      </a:pPr>
                      <a:r>
                        <a:rPr sz="1300">
                          <a:solidFill>
                            <a:srgbClr val="0F2303"/>
                          </a:solidFill>
                        </a:rPr>
                        <a:t>MDBF </a:t>
                      </a:r>
                    </a:p>
                  </a:txBody>
                  <a:tcPr marL="9213" marR="9213" marT="9213" marB="9213" anchor="ctr" horzOverflow="overflow">
                    <a:solidFill>
                      <a:srgbClr val="F2E7E6"/>
                    </a:solidFill>
                  </a:tcPr>
                </a:tc>
                <a:tc>
                  <a:txBody>
                    <a:bodyPr/>
                    <a:lstStyle/>
                    <a:p>
                      <a:pPr defTabSz="457206">
                        <a:defRPr sz="1800">
                          <a:solidFill>
                            <a:srgbClr val="000000"/>
                          </a:solidFill>
                        </a:defRPr>
                      </a:pPr>
                      <a:r>
                        <a:rPr sz="1300">
                          <a:solidFill>
                            <a:srgbClr val="0F2303"/>
                          </a:solidFill>
                        </a:rPr>
                        <a:t>Oryantasyon etkinliği</a:t>
                      </a:r>
                    </a:p>
                  </a:txBody>
                  <a:tcPr marL="9213" marR="9213" marT="9213" marB="9213" anchor="ctr" horzOverflow="overflow">
                    <a:solidFill>
                      <a:srgbClr val="F2E7E6"/>
                    </a:solidFill>
                  </a:tcPr>
                </a:tc>
                <a:tc>
                  <a:txBody>
                    <a:bodyPr/>
                    <a:lstStyle/>
                    <a:p>
                      <a:pPr algn="l" defTabSz="457206">
                        <a:defRPr sz="1800">
                          <a:solidFill>
                            <a:srgbClr val="000000"/>
                          </a:solidFill>
                        </a:defRPr>
                      </a:pPr>
                      <a:r>
                        <a:rPr sz="1300">
                          <a:solidFill>
                            <a:srgbClr val="0F2303"/>
                          </a:solidFill>
                        </a:rPr>
                        <a:t>4 Ekim 2023</a:t>
                      </a:r>
                    </a:p>
                  </a:txBody>
                  <a:tcPr marL="9213" marR="9213" marT="9213" marB="9213" anchor="ctr" horzOverflow="overflow">
                    <a:solidFill>
                      <a:srgbClr val="F2E7E6"/>
                    </a:solidFill>
                  </a:tcPr>
                </a:tc>
                <a:extLst>
                  <a:ext uri="{0D108BD9-81ED-4DB2-BD59-A6C34878D82A}">
                    <a16:rowId xmlns:a16="http://schemas.microsoft.com/office/drawing/2014/main" val="10002"/>
                  </a:ext>
                </a:extLst>
              </a:tr>
              <a:tr h="664091">
                <a:tc>
                  <a:txBody>
                    <a:bodyPr/>
                    <a:lstStyle/>
                    <a:p>
                      <a:pPr algn="l" defTabSz="457206">
                        <a:defRPr sz="1800">
                          <a:solidFill>
                            <a:srgbClr val="000000"/>
                          </a:solidFill>
                        </a:defRPr>
                      </a:pPr>
                      <a:r>
                        <a:rPr sz="1300">
                          <a:solidFill>
                            <a:srgbClr val="0F2303"/>
                          </a:solidFill>
                        </a:rPr>
                        <a:t>Prof.  Gül E. Kremer  (University of Dayton, Dean of  School of Engineering),Doç. Dr. Semail ÜLGEN</a:t>
                      </a:r>
                    </a:p>
                  </a:txBody>
                  <a:tcPr marL="9213" marR="9213" marT="9213" marB="9213" anchor="ctr" horzOverflow="overflow">
                    <a:solidFill>
                      <a:srgbClr val="F2E7E6"/>
                    </a:solidFill>
                  </a:tcPr>
                </a:tc>
                <a:tc>
                  <a:txBody>
                    <a:bodyPr/>
                    <a:lstStyle/>
                    <a:p>
                      <a:pPr defTabSz="457206">
                        <a:defRPr sz="1800">
                          <a:solidFill>
                            <a:srgbClr val="000000"/>
                          </a:solidFill>
                        </a:defRPr>
                      </a:pPr>
                      <a:r>
                        <a:rPr sz="1300">
                          <a:solidFill>
                            <a:srgbClr val="0F2303"/>
                          </a:solidFill>
                        </a:rPr>
                        <a:t>ABU öğrencileri ile söyleşi</a:t>
                      </a:r>
                    </a:p>
                  </a:txBody>
                  <a:tcPr marL="9213" marR="9213" marT="9213" marB="9213" anchor="ctr" horzOverflow="overflow">
                    <a:solidFill>
                      <a:srgbClr val="F2E7E6"/>
                    </a:solidFill>
                  </a:tcPr>
                </a:tc>
                <a:tc>
                  <a:txBody>
                    <a:bodyPr/>
                    <a:lstStyle/>
                    <a:p>
                      <a:pPr algn="l" defTabSz="457206">
                        <a:defRPr sz="1800">
                          <a:solidFill>
                            <a:srgbClr val="000000"/>
                          </a:solidFill>
                        </a:defRPr>
                      </a:pPr>
                      <a:r>
                        <a:rPr sz="1300">
                          <a:solidFill>
                            <a:srgbClr val="0F2303"/>
                          </a:solidFill>
                        </a:rPr>
                        <a:t>1-4 Ekim 2023</a:t>
                      </a:r>
                    </a:p>
                  </a:txBody>
                  <a:tcPr marL="9213" marR="9213" marT="9213" marB="9213" anchor="ctr" horzOverflow="overflow">
                    <a:solidFill>
                      <a:srgbClr val="F2E7E6"/>
                    </a:solidFill>
                  </a:tcPr>
                </a:tc>
                <a:extLst>
                  <a:ext uri="{0D108BD9-81ED-4DB2-BD59-A6C34878D82A}">
                    <a16:rowId xmlns:a16="http://schemas.microsoft.com/office/drawing/2014/main" val="10003"/>
                  </a:ext>
                </a:extLst>
              </a:tr>
              <a:tr h="610606">
                <a:tc>
                  <a:txBody>
                    <a:bodyPr/>
                    <a:lstStyle/>
                    <a:p>
                      <a:pPr algn="l" defTabSz="457206">
                        <a:defRPr sz="1800">
                          <a:solidFill>
                            <a:srgbClr val="000000"/>
                          </a:solidFill>
                        </a:defRPr>
                      </a:pPr>
                      <a:r>
                        <a:rPr sz="1300">
                          <a:solidFill>
                            <a:srgbClr val="0F2303"/>
                          </a:solidFill>
                        </a:rPr>
                        <a:t>Semail ÜLGEN, Sevgi Şengül AYAN</a:t>
                      </a:r>
                    </a:p>
                  </a:txBody>
                  <a:tcPr marL="9213" marR="9213" marT="9213" marB="9213" anchor="ctr" horzOverflow="overflow">
                    <a:solidFill>
                      <a:srgbClr val="F2E7E6"/>
                    </a:solidFill>
                  </a:tcPr>
                </a:tc>
                <a:tc>
                  <a:txBody>
                    <a:bodyPr/>
                    <a:lstStyle/>
                    <a:p>
                      <a:pPr defTabSz="457206">
                        <a:defRPr sz="1800">
                          <a:solidFill>
                            <a:srgbClr val="000000"/>
                          </a:solidFill>
                        </a:defRPr>
                      </a:pPr>
                      <a:r>
                        <a:rPr sz="1300">
                          <a:solidFill>
                            <a:srgbClr val="0F2303"/>
                          </a:solidFill>
                        </a:rPr>
                        <a:t>Teknofest Havacılık,Uzay ve Teknoloji Festivali yarışma jüri üyeliği</a:t>
                      </a:r>
                    </a:p>
                  </a:txBody>
                  <a:tcPr marL="9213" marR="9213" marT="9213" marB="9213" anchor="ctr" horzOverflow="overflow">
                    <a:solidFill>
                      <a:srgbClr val="F2E7E6"/>
                    </a:solidFill>
                  </a:tcPr>
                </a:tc>
                <a:tc>
                  <a:txBody>
                    <a:bodyPr/>
                    <a:lstStyle/>
                    <a:p>
                      <a:pPr algn="l" defTabSz="457206">
                        <a:defRPr sz="1800">
                          <a:solidFill>
                            <a:srgbClr val="000000"/>
                          </a:solidFill>
                        </a:defRPr>
                      </a:pPr>
                      <a:r>
                        <a:rPr sz="1300">
                          <a:solidFill>
                            <a:srgbClr val="0F2303"/>
                          </a:solidFill>
                        </a:rPr>
                        <a:t>27 Nisan 2023</a:t>
                      </a:r>
                    </a:p>
                  </a:txBody>
                  <a:tcPr marL="9213" marR="9213" marT="9213" marB="9213" anchor="ctr" horzOverflow="overflow">
                    <a:solidFill>
                      <a:srgbClr val="F2E7E6"/>
                    </a:solidFill>
                  </a:tcPr>
                </a:tc>
                <a:extLst>
                  <a:ext uri="{0D108BD9-81ED-4DB2-BD59-A6C34878D82A}">
                    <a16:rowId xmlns:a16="http://schemas.microsoft.com/office/drawing/2014/main" val="10004"/>
                  </a:ext>
                </a:extLst>
              </a:tr>
              <a:tr h="945495">
                <a:tc>
                  <a:txBody>
                    <a:bodyPr/>
                    <a:lstStyle/>
                    <a:p>
                      <a:pPr algn="l" defTabSz="457206">
                        <a:defRPr sz="1800">
                          <a:solidFill>
                            <a:srgbClr val="000000"/>
                          </a:solidFill>
                        </a:defRPr>
                      </a:pPr>
                      <a:r>
                        <a:rPr sz="1300">
                          <a:solidFill>
                            <a:srgbClr val="0F2303"/>
                          </a:solidFill>
                        </a:rPr>
                        <a:t>Semail Ülgen</a:t>
                      </a:r>
                    </a:p>
                  </a:txBody>
                  <a:tcPr marL="9213" marR="9213" marT="9213" marB="9213" anchor="ctr" horzOverflow="overflow">
                    <a:solidFill>
                      <a:srgbClr val="F2E7E6"/>
                    </a:solidFill>
                  </a:tcPr>
                </a:tc>
                <a:tc>
                  <a:txBody>
                    <a:bodyPr/>
                    <a:lstStyle/>
                    <a:p>
                      <a:pPr defTabSz="457206">
                        <a:defRPr sz="1300">
                          <a:solidFill>
                            <a:srgbClr val="0F2303"/>
                          </a:solidFill>
                        </a:defRPr>
                      </a:pPr>
                      <a:r>
                        <a:t>Ulusal Partner Üniversite işbirliği:İstanbul Bilgi Üniversitesi</a:t>
                      </a:r>
                    </a:p>
                  </a:txBody>
                  <a:tcPr marL="9213" marR="9213" marT="9213" marB="9213" anchor="ctr" horzOverflow="overflow">
                    <a:solidFill>
                      <a:srgbClr val="F2E7E6"/>
                    </a:solidFill>
                  </a:tcPr>
                </a:tc>
                <a:tc>
                  <a:txBody>
                    <a:bodyPr/>
                    <a:lstStyle/>
                    <a:p>
                      <a:pPr algn="l" defTabSz="457206">
                        <a:defRPr sz="1800">
                          <a:solidFill>
                            <a:srgbClr val="000000"/>
                          </a:solidFill>
                        </a:defRPr>
                      </a:pPr>
                      <a:r>
                        <a:rPr sz="1300">
                          <a:solidFill>
                            <a:srgbClr val="0F2303"/>
                          </a:solidFill>
                        </a:rPr>
                        <a:t>Devam ediyor</a:t>
                      </a:r>
                    </a:p>
                  </a:txBody>
                  <a:tcPr marL="9213" marR="9213" marT="9213" marB="9213" anchor="ctr" horzOverflow="overflow">
                    <a:solidFill>
                      <a:srgbClr val="F2E7E6"/>
                    </a:solidFill>
                  </a:tcPr>
                </a:tc>
                <a:extLst>
                  <a:ext uri="{0D108BD9-81ED-4DB2-BD59-A6C34878D82A}">
                    <a16:rowId xmlns:a16="http://schemas.microsoft.com/office/drawing/2014/main" val="10005"/>
                  </a:ext>
                </a:extLst>
              </a:tr>
              <a:tr h="544103">
                <a:tc>
                  <a:txBody>
                    <a:bodyPr/>
                    <a:lstStyle/>
                    <a:p>
                      <a:pPr algn="l" defTabSz="457206">
                        <a:defRPr sz="1800">
                          <a:solidFill>
                            <a:srgbClr val="000000"/>
                          </a:solidFill>
                        </a:defRPr>
                      </a:pPr>
                      <a:r>
                        <a:rPr sz="1300">
                          <a:solidFill>
                            <a:srgbClr val="0F2303"/>
                          </a:solidFill>
                        </a:rPr>
                        <a:t>Sevgi Şengül AYAN</a:t>
                      </a:r>
                    </a:p>
                  </a:txBody>
                  <a:tcPr marL="9213" marR="9213" marT="9213" marB="9213" anchor="ctr" horzOverflow="overflow">
                    <a:solidFill>
                      <a:srgbClr val="F2E7E6"/>
                    </a:solidFill>
                  </a:tcPr>
                </a:tc>
                <a:tc>
                  <a:txBody>
                    <a:bodyPr/>
                    <a:lstStyle/>
                    <a:p>
                      <a:pPr defTabSz="457206">
                        <a:defRPr sz="1800">
                          <a:solidFill>
                            <a:srgbClr val="000000"/>
                          </a:solidFill>
                        </a:defRPr>
                      </a:pPr>
                      <a:r>
                        <a:rPr sz="1300">
                          <a:solidFill>
                            <a:srgbClr val="0F2303"/>
                          </a:solidFill>
                        </a:rPr>
                        <a:t>Limitless Makers 3.0 etkinliği Sinir Bilim konulu seminer</a:t>
                      </a:r>
                    </a:p>
                  </a:txBody>
                  <a:tcPr marL="9213" marR="9213" marT="9213" marB="9213" anchor="ctr" horzOverflow="overflow">
                    <a:solidFill>
                      <a:srgbClr val="F2E7E6"/>
                    </a:solidFill>
                  </a:tcPr>
                </a:tc>
                <a:tc>
                  <a:txBody>
                    <a:bodyPr/>
                    <a:lstStyle/>
                    <a:p>
                      <a:pPr algn="l" defTabSz="457206">
                        <a:defRPr sz="1800">
                          <a:solidFill>
                            <a:srgbClr val="000000"/>
                          </a:solidFill>
                        </a:defRPr>
                      </a:pPr>
                      <a:r>
                        <a:rPr sz="1300">
                          <a:solidFill>
                            <a:srgbClr val="0F2303"/>
                          </a:solidFill>
                        </a:rPr>
                        <a:t>22.08.2023</a:t>
                      </a:r>
                    </a:p>
                  </a:txBody>
                  <a:tcPr marL="9213" marR="9213" marT="9213" marB="9213" anchor="ctr" horzOverflow="overflow">
                    <a:solidFill>
                      <a:srgbClr val="F2E7E6"/>
                    </a:solidFill>
                  </a:tcPr>
                </a:tc>
                <a:extLst>
                  <a:ext uri="{0D108BD9-81ED-4DB2-BD59-A6C34878D82A}">
                    <a16:rowId xmlns:a16="http://schemas.microsoft.com/office/drawing/2014/main" val="10006"/>
                  </a:ext>
                </a:extLst>
              </a:tr>
              <a:tr h="701816">
                <a:tc>
                  <a:txBody>
                    <a:bodyPr/>
                    <a:lstStyle/>
                    <a:p>
                      <a:pPr algn="l" defTabSz="457206">
                        <a:defRPr sz="1800">
                          <a:solidFill>
                            <a:srgbClr val="000000"/>
                          </a:solidFill>
                        </a:defRPr>
                      </a:pPr>
                      <a:r>
                        <a:rPr sz="1300">
                          <a:solidFill>
                            <a:srgbClr val="0F2303"/>
                          </a:solidFill>
                        </a:rPr>
                        <a:t>Kamer Özgün</a:t>
                      </a:r>
                    </a:p>
                  </a:txBody>
                  <a:tcPr marL="9213" marR="9213" marT="9213" marB="9213" anchor="ctr" horzOverflow="overflow">
                    <a:solidFill>
                      <a:srgbClr val="F2E7E6"/>
                    </a:solidFill>
                  </a:tcPr>
                </a:tc>
                <a:tc>
                  <a:txBody>
                    <a:bodyPr/>
                    <a:lstStyle/>
                    <a:p>
                      <a:pPr defTabSz="457206">
                        <a:defRPr sz="1800">
                          <a:solidFill>
                            <a:srgbClr val="000000"/>
                          </a:solidFill>
                        </a:defRPr>
                      </a:pPr>
                      <a:r>
                        <a:rPr sz="1300">
                          <a:solidFill>
                            <a:srgbClr val="0F2303"/>
                          </a:solidFill>
                        </a:rPr>
                        <a:t>AGT firması teknik gezi</a:t>
                      </a:r>
                    </a:p>
                  </a:txBody>
                  <a:tcPr marL="9213" marR="9213" marT="9213" marB="9213" anchor="ctr" horzOverflow="overflow">
                    <a:solidFill>
                      <a:srgbClr val="F2E7E6"/>
                    </a:solidFill>
                  </a:tcPr>
                </a:tc>
                <a:tc>
                  <a:txBody>
                    <a:bodyPr/>
                    <a:lstStyle/>
                    <a:p>
                      <a:pPr algn="l" defTabSz="457206">
                        <a:defRPr sz="1800">
                          <a:solidFill>
                            <a:srgbClr val="000000"/>
                          </a:solidFill>
                        </a:defRPr>
                      </a:pPr>
                      <a:r>
                        <a:rPr sz="1300">
                          <a:solidFill>
                            <a:srgbClr val="0F2303"/>
                          </a:solidFill>
                        </a:rPr>
                        <a:t>19.05.2023</a:t>
                      </a:r>
                    </a:p>
                  </a:txBody>
                  <a:tcPr marL="9213" marR="9213" marT="9213" marB="9213" anchor="ctr" horzOverflow="overflow">
                    <a:solidFill>
                      <a:srgbClr val="F2E7E6"/>
                    </a:solidFill>
                  </a:tcPr>
                </a:tc>
                <a:extLst>
                  <a:ext uri="{0D108BD9-81ED-4DB2-BD59-A6C34878D82A}">
                    <a16:rowId xmlns:a16="http://schemas.microsoft.com/office/drawing/2014/main" val="10007"/>
                  </a:ext>
                </a:extLst>
              </a:tr>
            </a:tbl>
          </a:graphicData>
        </a:graphic>
      </p:graphicFrame>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Metin kutusu 1352"/>
          <p:cNvSpPr/>
          <p:nvPr/>
        </p:nvSpPr>
        <p:spPr>
          <a:xfrm>
            <a:off x="2489200" y="29232225"/>
            <a:ext cx="196850" cy="115888"/>
          </a:xfrm>
          <a:prstGeom prst="rect">
            <a:avLst/>
          </a:prstGeom>
          <a:solidFill>
            <a:srgbClr val="00B050"/>
          </a:solidFill>
          <a:ln w="12700">
            <a:solidFill>
              <a:srgbClr val="8AD0D5"/>
            </a:solidFill>
          </a:ln>
        </p:spPr>
        <p:txBody>
          <a:bodyPr lIns="45719" rIns="45719"/>
          <a:lstStyle/>
          <a:p>
            <a:pPr>
              <a:defRPr sz="1100"/>
            </a:pPr>
            <a:endParaRPr/>
          </a:p>
        </p:txBody>
      </p:sp>
      <p:sp>
        <p:nvSpPr>
          <p:cNvPr id="494" name="Metin kutusu 1353"/>
          <p:cNvSpPr/>
          <p:nvPr/>
        </p:nvSpPr>
        <p:spPr>
          <a:xfrm>
            <a:off x="2484438" y="2939415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495" name="Metin kutusu 1354"/>
          <p:cNvSpPr/>
          <p:nvPr/>
        </p:nvSpPr>
        <p:spPr>
          <a:xfrm>
            <a:off x="2484438" y="29556075"/>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496" name="Metin kutusu 1355"/>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497" name="Metin kutusu 1356"/>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498" name="Metin kutusu 1357"/>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499" name="Metin kutusu 1358"/>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500" name="Metin kutusu 1359"/>
          <p:cNvSpPr/>
          <p:nvPr/>
        </p:nvSpPr>
        <p:spPr>
          <a:xfrm>
            <a:off x="3887787" y="29579887"/>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501" name="Metin kutusu 1360"/>
          <p:cNvSpPr/>
          <p:nvPr/>
        </p:nvSpPr>
        <p:spPr>
          <a:xfrm>
            <a:off x="2489200" y="29232225"/>
            <a:ext cx="196850" cy="115888"/>
          </a:xfrm>
          <a:prstGeom prst="rect">
            <a:avLst/>
          </a:prstGeom>
          <a:solidFill>
            <a:srgbClr val="FFFFFF"/>
          </a:solidFill>
          <a:ln w="12700">
            <a:solidFill>
              <a:srgbClr val="8AD0D5"/>
            </a:solidFill>
          </a:ln>
        </p:spPr>
        <p:txBody>
          <a:bodyPr lIns="45719" rIns="45719"/>
          <a:lstStyle/>
          <a:p>
            <a:pPr>
              <a:defRPr sz="1100"/>
            </a:pPr>
            <a:endParaRPr/>
          </a:p>
        </p:txBody>
      </p:sp>
      <p:sp>
        <p:nvSpPr>
          <p:cNvPr id="502" name="Metin kutusu 1361"/>
          <p:cNvSpPr/>
          <p:nvPr/>
        </p:nvSpPr>
        <p:spPr>
          <a:xfrm>
            <a:off x="2484438" y="29556075"/>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503" name="Metin kutusu 1362"/>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504" name="Metin kutusu 1363"/>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505" name="Metin kutusu 1364"/>
          <p:cNvSpPr/>
          <p:nvPr/>
        </p:nvSpPr>
        <p:spPr>
          <a:xfrm>
            <a:off x="2489200" y="29224287"/>
            <a:ext cx="196850" cy="115888"/>
          </a:xfrm>
          <a:prstGeom prst="rect">
            <a:avLst/>
          </a:prstGeom>
          <a:solidFill>
            <a:srgbClr val="00B050"/>
          </a:solidFill>
          <a:ln w="12700">
            <a:solidFill>
              <a:srgbClr val="8AD0D5"/>
            </a:solidFill>
          </a:ln>
        </p:spPr>
        <p:txBody>
          <a:bodyPr lIns="45719" rIns="45719"/>
          <a:lstStyle/>
          <a:p>
            <a:pPr>
              <a:defRPr sz="1100"/>
            </a:pPr>
            <a:endParaRPr/>
          </a:p>
        </p:txBody>
      </p:sp>
      <p:sp>
        <p:nvSpPr>
          <p:cNvPr id="506" name="Metin kutusu 1365"/>
          <p:cNvSpPr/>
          <p:nvPr/>
        </p:nvSpPr>
        <p:spPr>
          <a:xfrm>
            <a:off x="2484438" y="29378275"/>
            <a:ext cx="196851" cy="141288"/>
          </a:xfrm>
          <a:prstGeom prst="rect">
            <a:avLst/>
          </a:prstGeom>
          <a:solidFill>
            <a:srgbClr val="FFFFFF"/>
          </a:solidFill>
          <a:ln w="12700">
            <a:solidFill>
              <a:srgbClr val="8AD0D5"/>
            </a:solidFill>
          </a:ln>
        </p:spPr>
        <p:txBody>
          <a:bodyPr lIns="45719" rIns="45719"/>
          <a:lstStyle/>
          <a:p>
            <a:pPr>
              <a:defRPr sz="1100"/>
            </a:pPr>
            <a:endParaRPr/>
          </a:p>
        </p:txBody>
      </p:sp>
      <p:sp>
        <p:nvSpPr>
          <p:cNvPr id="507" name="Metin kutusu 1367"/>
          <p:cNvSpPr/>
          <p:nvPr/>
        </p:nvSpPr>
        <p:spPr>
          <a:xfrm>
            <a:off x="3887787" y="29222700"/>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508" name="Metin kutusu 1368"/>
          <p:cNvSpPr/>
          <p:nvPr/>
        </p:nvSpPr>
        <p:spPr>
          <a:xfrm>
            <a:off x="3887787" y="29376687"/>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509" name="Metin kutusu 1369"/>
          <p:cNvSpPr/>
          <p:nvPr/>
        </p:nvSpPr>
        <p:spPr>
          <a:xfrm>
            <a:off x="3887787" y="29222700"/>
            <a:ext cx="196851" cy="115888"/>
          </a:xfrm>
          <a:prstGeom prst="rect">
            <a:avLst/>
          </a:prstGeom>
          <a:solidFill>
            <a:srgbClr val="FF0000"/>
          </a:solidFill>
          <a:ln w="12700">
            <a:solidFill>
              <a:srgbClr val="8AD0D5"/>
            </a:solidFill>
          </a:ln>
        </p:spPr>
        <p:txBody>
          <a:bodyPr lIns="45719" rIns="45719"/>
          <a:lstStyle/>
          <a:p>
            <a:pPr>
              <a:defRPr sz="1100"/>
            </a:pPr>
            <a:endParaRPr/>
          </a:p>
        </p:txBody>
      </p:sp>
      <p:sp>
        <p:nvSpPr>
          <p:cNvPr id="510" name="Metin kutusu 1370"/>
          <p:cNvSpPr/>
          <p:nvPr/>
        </p:nvSpPr>
        <p:spPr>
          <a:xfrm>
            <a:off x="3887787" y="29376687"/>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511" name="Metin kutusu 1371"/>
          <p:cNvSpPr/>
          <p:nvPr/>
        </p:nvSpPr>
        <p:spPr>
          <a:xfrm>
            <a:off x="3887787" y="29579887"/>
            <a:ext cx="196851" cy="117476"/>
          </a:xfrm>
          <a:prstGeom prst="rect">
            <a:avLst/>
          </a:prstGeom>
          <a:solidFill>
            <a:srgbClr val="00B050"/>
          </a:solidFill>
          <a:ln w="12700">
            <a:solidFill>
              <a:srgbClr val="8AD0D5"/>
            </a:solidFill>
          </a:ln>
        </p:spPr>
        <p:txBody>
          <a:bodyPr lIns="45719" rIns="45719"/>
          <a:lstStyle/>
          <a:p>
            <a:pPr>
              <a:defRPr sz="1100"/>
            </a:pPr>
            <a:endParaRPr/>
          </a:p>
        </p:txBody>
      </p:sp>
      <p:sp>
        <p:nvSpPr>
          <p:cNvPr id="512" name="Metin kutusu 1372"/>
          <p:cNvSpPr/>
          <p:nvPr/>
        </p:nvSpPr>
        <p:spPr>
          <a:xfrm>
            <a:off x="3887787" y="29579887"/>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513" name="Metin kutusu 1373"/>
          <p:cNvSpPr/>
          <p:nvPr/>
        </p:nvSpPr>
        <p:spPr>
          <a:xfrm>
            <a:off x="2489200" y="29232225"/>
            <a:ext cx="196850" cy="115888"/>
          </a:xfrm>
          <a:prstGeom prst="rect">
            <a:avLst/>
          </a:prstGeom>
          <a:solidFill>
            <a:srgbClr val="FFFFFF"/>
          </a:solidFill>
          <a:ln w="12700">
            <a:solidFill>
              <a:srgbClr val="8AD0D5"/>
            </a:solidFill>
          </a:ln>
        </p:spPr>
        <p:txBody>
          <a:bodyPr lIns="45719" rIns="45719"/>
          <a:lstStyle/>
          <a:p>
            <a:pPr>
              <a:defRPr sz="1100"/>
            </a:pPr>
            <a:endParaRPr/>
          </a:p>
        </p:txBody>
      </p:sp>
      <p:sp>
        <p:nvSpPr>
          <p:cNvPr id="514" name="Metin kutusu 1374"/>
          <p:cNvSpPr/>
          <p:nvPr/>
        </p:nvSpPr>
        <p:spPr>
          <a:xfrm>
            <a:off x="2484438" y="29400500"/>
            <a:ext cx="196851" cy="117475"/>
          </a:xfrm>
          <a:prstGeom prst="rect">
            <a:avLst/>
          </a:prstGeom>
          <a:solidFill>
            <a:srgbClr val="FFFFFF"/>
          </a:solidFill>
          <a:ln w="12700">
            <a:solidFill>
              <a:srgbClr val="8AD0D5"/>
            </a:solidFill>
          </a:ln>
        </p:spPr>
        <p:txBody>
          <a:bodyPr lIns="45719" rIns="45719"/>
          <a:lstStyle/>
          <a:p>
            <a:pPr>
              <a:defRPr sz="1100"/>
            </a:pPr>
            <a:endParaRPr/>
          </a:p>
        </p:txBody>
      </p:sp>
      <p:sp>
        <p:nvSpPr>
          <p:cNvPr id="515" name="Metin kutusu 1375"/>
          <p:cNvSpPr/>
          <p:nvPr/>
        </p:nvSpPr>
        <p:spPr>
          <a:xfrm>
            <a:off x="2484438" y="29556075"/>
            <a:ext cx="196851" cy="123825"/>
          </a:xfrm>
          <a:prstGeom prst="rect">
            <a:avLst/>
          </a:prstGeom>
          <a:solidFill>
            <a:srgbClr val="FF0000"/>
          </a:solidFill>
          <a:ln w="12700">
            <a:solidFill>
              <a:srgbClr val="8AD0D5"/>
            </a:solidFill>
          </a:ln>
        </p:spPr>
        <p:txBody>
          <a:bodyPr lIns="45719" rIns="45719"/>
          <a:lstStyle/>
          <a:p>
            <a:pPr>
              <a:defRPr sz="1100"/>
            </a:pPr>
            <a:endParaRPr/>
          </a:p>
        </p:txBody>
      </p:sp>
      <p:sp>
        <p:nvSpPr>
          <p:cNvPr id="516" name="Metin kutusu 1376"/>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517" name="Metin kutusu 1377"/>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518" name="Metin kutusu 1378"/>
          <p:cNvSpPr/>
          <p:nvPr/>
        </p:nvSpPr>
        <p:spPr>
          <a:xfrm>
            <a:off x="3887787" y="29587825"/>
            <a:ext cx="196851" cy="115888"/>
          </a:xfrm>
          <a:prstGeom prst="rect">
            <a:avLst/>
          </a:prstGeom>
          <a:solidFill>
            <a:srgbClr val="FF0000"/>
          </a:solidFill>
          <a:ln w="12700">
            <a:solidFill>
              <a:srgbClr val="8AD0D5"/>
            </a:solidFill>
          </a:ln>
        </p:spPr>
        <p:txBody>
          <a:bodyPr lIns="45719" rIns="45719"/>
          <a:lstStyle/>
          <a:p>
            <a:pPr>
              <a:defRPr sz="1100">
                <a:solidFill>
                  <a:srgbClr val="FF0000"/>
                </a:solidFill>
              </a:defRPr>
            </a:pPr>
            <a:endParaRPr/>
          </a:p>
        </p:txBody>
      </p:sp>
      <p:sp>
        <p:nvSpPr>
          <p:cNvPr id="519" name="Metin kutusu 1379"/>
          <p:cNvSpPr/>
          <p:nvPr/>
        </p:nvSpPr>
        <p:spPr>
          <a:xfrm>
            <a:off x="4859337" y="292322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520" name="Metin kutusu 1380"/>
          <p:cNvSpPr/>
          <p:nvPr/>
        </p:nvSpPr>
        <p:spPr>
          <a:xfrm>
            <a:off x="4854575" y="29400500"/>
            <a:ext cx="196850" cy="117475"/>
          </a:xfrm>
          <a:prstGeom prst="rect">
            <a:avLst/>
          </a:prstGeom>
          <a:solidFill>
            <a:srgbClr val="FFFFFF"/>
          </a:solidFill>
          <a:ln w="12700">
            <a:solidFill>
              <a:srgbClr val="8AD0D5"/>
            </a:solidFill>
          </a:ln>
        </p:spPr>
        <p:txBody>
          <a:bodyPr lIns="45719" rIns="45719"/>
          <a:lstStyle/>
          <a:p>
            <a:pPr>
              <a:defRPr sz="1100"/>
            </a:pPr>
            <a:endParaRPr/>
          </a:p>
        </p:txBody>
      </p:sp>
      <p:sp>
        <p:nvSpPr>
          <p:cNvPr id="521" name="Metin kutusu 1381"/>
          <p:cNvSpPr/>
          <p:nvPr/>
        </p:nvSpPr>
        <p:spPr>
          <a:xfrm>
            <a:off x="4854575" y="29556075"/>
            <a:ext cx="196850" cy="123825"/>
          </a:xfrm>
          <a:prstGeom prst="rect">
            <a:avLst/>
          </a:prstGeom>
          <a:solidFill>
            <a:srgbClr val="FF0000"/>
          </a:solidFill>
          <a:ln w="12700">
            <a:solidFill>
              <a:srgbClr val="8AD0D5"/>
            </a:solidFill>
          </a:ln>
        </p:spPr>
        <p:txBody>
          <a:bodyPr lIns="45719" rIns="45719"/>
          <a:lstStyle/>
          <a:p>
            <a:pPr>
              <a:defRPr sz="1100"/>
            </a:pPr>
            <a:endParaRPr/>
          </a:p>
        </p:txBody>
      </p:sp>
      <p:sp>
        <p:nvSpPr>
          <p:cNvPr id="522" name="Metin kutusu 1382"/>
          <p:cNvSpPr/>
          <p:nvPr/>
        </p:nvSpPr>
        <p:spPr>
          <a:xfrm>
            <a:off x="2489200" y="30122812"/>
            <a:ext cx="196850" cy="117476"/>
          </a:xfrm>
          <a:prstGeom prst="rect">
            <a:avLst/>
          </a:prstGeom>
          <a:solidFill>
            <a:srgbClr val="00B050"/>
          </a:solidFill>
          <a:ln w="12700">
            <a:solidFill>
              <a:srgbClr val="8AD0D5"/>
            </a:solidFill>
          </a:ln>
        </p:spPr>
        <p:txBody>
          <a:bodyPr lIns="45719" rIns="45719"/>
          <a:lstStyle/>
          <a:p>
            <a:pPr>
              <a:defRPr sz="1100"/>
            </a:pPr>
            <a:endParaRPr/>
          </a:p>
        </p:txBody>
      </p:sp>
      <p:sp>
        <p:nvSpPr>
          <p:cNvPr id="523" name="Metin kutusu 1383"/>
          <p:cNvSpPr/>
          <p:nvPr/>
        </p:nvSpPr>
        <p:spPr>
          <a:xfrm>
            <a:off x="2484438" y="3028473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524" name="Metin kutusu 1384"/>
          <p:cNvSpPr/>
          <p:nvPr/>
        </p:nvSpPr>
        <p:spPr>
          <a:xfrm>
            <a:off x="2484438" y="30446662"/>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525" name="Metin kutusu 1385"/>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526" name="Metin kutusu 1386"/>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527" name="Metin kutusu 1387"/>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528" name="Metin kutusu 1388"/>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529" name="Metin kutusu 1389"/>
          <p:cNvSpPr/>
          <p:nvPr/>
        </p:nvSpPr>
        <p:spPr>
          <a:xfrm>
            <a:off x="3887787" y="30472062"/>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530" name="Metin kutusu 1390"/>
          <p:cNvSpPr/>
          <p:nvPr/>
        </p:nvSpPr>
        <p:spPr>
          <a:xfrm>
            <a:off x="2489200" y="30122812"/>
            <a:ext cx="196850" cy="117476"/>
          </a:xfrm>
          <a:prstGeom prst="rect">
            <a:avLst/>
          </a:prstGeom>
          <a:solidFill>
            <a:srgbClr val="FFFFFF"/>
          </a:solidFill>
          <a:ln w="12700">
            <a:solidFill>
              <a:srgbClr val="8AD0D5"/>
            </a:solidFill>
          </a:ln>
        </p:spPr>
        <p:txBody>
          <a:bodyPr lIns="45719" rIns="45719"/>
          <a:lstStyle/>
          <a:p>
            <a:pPr>
              <a:defRPr sz="1100"/>
            </a:pPr>
            <a:endParaRPr/>
          </a:p>
        </p:txBody>
      </p:sp>
      <p:sp>
        <p:nvSpPr>
          <p:cNvPr id="531" name="Metin kutusu 1391"/>
          <p:cNvSpPr/>
          <p:nvPr/>
        </p:nvSpPr>
        <p:spPr>
          <a:xfrm>
            <a:off x="2484438" y="30446662"/>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532" name="Metin kutusu 1392"/>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533" name="Metin kutusu 1393"/>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534" name="Metin kutusu 1394"/>
          <p:cNvSpPr/>
          <p:nvPr/>
        </p:nvSpPr>
        <p:spPr>
          <a:xfrm>
            <a:off x="2489200" y="30114875"/>
            <a:ext cx="196850" cy="117475"/>
          </a:xfrm>
          <a:prstGeom prst="rect">
            <a:avLst/>
          </a:prstGeom>
          <a:solidFill>
            <a:srgbClr val="00B050"/>
          </a:solidFill>
          <a:ln w="12700">
            <a:solidFill>
              <a:srgbClr val="8AD0D5"/>
            </a:solidFill>
          </a:ln>
        </p:spPr>
        <p:txBody>
          <a:bodyPr lIns="45719" rIns="45719"/>
          <a:lstStyle/>
          <a:p>
            <a:pPr>
              <a:defRPr sz="1100"/>
            </a:pPr>
            <a:endParaRPr/>
          </a:p>
        </p:txBody>
      </p:sp>
      <p:sp>
        <p:nvSpPr>
          <p:cNvPr id="535" name="Metin kutusu 1395"/>
          <p:cNvSpPr/>
          <p:nvPr/>
        </p:nvSpPr>
        <p:spPr>
          <a:xfrm>
            <a:off x="2484438" y="30270450"/>
            <a:ext cx="196851" cy="141288"/>
          </a:xfrm>
          <a:prstGeom prst="rect">
            <a:avLst/>
          </a:prstGeom>
          <a:solidFill>
            <a:srgbClr val="FFFFFF"/>
          </a:solidFill>
          <a:ln w="12700">
            <a:solidFill>
              <a:srgbClr val="8AD0D5"/>
            </a:solidFill>
          </a:ln>
        </p:spPr>
        <p:txBody>
          <a:bodyPr lIns="45719" rIns="45719"/>
          <a:lstStyle/>
          <a:p>
            <a:pPr>
              <a:defRPr sz="1100"/>
            </a:pPr>
            <a:endParaRPr/>
          </a:p>
        </p:txBody>
      </p:sp>
      <p:sp>
        <p:nvSpPr>
          <p:cNvPr id="536" name="Metin kutusu 1396"/>
          <p:cNvSpPr/>
          <p:nvPr/>
        </p:nvSpPr>
        <p:spPr>
          <a:xfrm>
            <a:off x="2484438" y="30446662"/>
            <a:ext cx="204787" cy="160338"/>
          </a:xfrm>
          <a:prstGeom prst="rect">
            <a:avLst/>
          </a:prstGeom>
          <a:solidFill>
            <a:srgbClr val="FFFFFF"/>
          </a:solidFill>
          <a:ln w="12700">
            <a:solidFill>
              <a:srgbClr val="8AD0D5"/>
            </a:solidFill>
          </a:ln>
        </p:spPr>
        <p:txBody>
          <a:bodyPr lIns="45719" rIns="45719"/>
          <a:lstStyle/>
          <a:p>
            <a:pPr>
              <a:defRPr sz="1100"/>
            </a:pPr>
            <a:endParaRPr/>
          </a:p>
        </p:txBody>
      </p:sp>
      <p:sp>
        <p:nvSpPr>
          <p:cNvPr id="537" name="Metin kutusu 1397"/>
          <p:cNvSpPr/>
          <p:nvPr/>
        </p:nvSpPr>
        <p:spPr>
          <a:xfrm>
            <a:off x="3887787" y="30113287"/>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538" name="Metin kutusu 1398"/>
          <p:cNvSpPr/>
          <p:nvPr/>
        </p:nvSpPr>
        <p:spPr>
          <a:xfrm>
            <a:off x="3887787" y="30267275"/>
            <a:ext cx="196851" cy="117475"/>
          </a:xfrm>
          <a:prstGeom prst="rect">
            <a:avLst/>
          </a:prstGeom>
          <a:solidFill>
            <a:srgbClr val="FFFFFF"/>
          </a:solidFill>
          <a:ln w="12700">
            <a:solidFill>
              <a:srgbClr val="8AD0D5"/>
            </a:solidFill>
          </a:ln>
        </p:spPr>
        <p:txBody>
          <a:bodyPr lIns="45719" rIns="45719"/>
          <a:lstStyle/>
          <a:p>
            <a:pPr>
              <a:defRPr sz="1100"/>
            </a:pPr>
            <a:endParaRPr/>
          </a:p>
        </p:txBody>
      </p:sp>
      <p:sp>
        <p:nvSpPr>
          <p:cNvPr id="539" name="Metin kutusu 1399"/>
          <p:cNvSpPr/>
          <p:nvPr/>
        </p:nvSpPr>
        <p:spPr>
          <a:xfrm>
            <a:off x="3887787" y="30113287"/>
            <a:ext cx="196851" cy="117476"/>
          </a:xfrm>
          <a:prstGeom prst="rect">
            <a:avLst/>
          </a:prstGeom>
          <a:solidFill>
            <a:srgbClr val="FF0000"/>
          </a:solidFill>
          <a:ln w="12700">
            <a:solidFill>
              <a:srgbClr val="8AD0D5"/>
            </a:solidFill>
          </a:ln>
        </p:spPr>
        <p:txBody>
          <a:bodyPr lIns="45719" rIns="45719"/>
          <a:lstStyle/>
          <a:p>
            <a:pPr>
              <a:defRPr sz="1100"/>
            </a:pPr>
            <a:endParaRPr/>
          </a:p>
        </p:txBody>
      </p:sp>
      <p:sp>
        <p:nvSpPr>
          <p:cNvPr id="540" name="Metin kutusu 1400"/>
          <p:cNvSpPr/>
          <p:nvPr/>
        </p:nvSpPr>
        <p:spPr>
          <a:xfrm>
            <a:off x="3887787" y="30267275"/>
            <a:ext cx="196851" cy="117475"/>
          </a:xfrm>
          <a:prstGeom prst="rect">
            <a:avLst/>
          </a:prstGeom>
          <a:solidFill>
            <a:srgbClr val="FFFFFF"/>
          </a:solidFill>
          <a:ln w="12700">
            <a:solidFill>
              <a:srgbClr val="8AD0D5"/>
            </a:solidFill>
          </a:ln>
        </p:spPr>
        <p:txBody>
          <a:bodyPr lIns="45719" rIns="45719"/>
          <a:lstStyle/>
          <a:p>
            <a:pPr>
              <a:defRPr sz="1100"/>
            </a:pPr>
            <a:endParaRPr/>
          </a:p>
        </p:txBody>
      </p:sp>
      <p:sp>
        <p:nvSpPr>
          <p:cNvPr id="541" name="Metin kutusu 1401"/>
          <p:cNvSpPr/>
          <p:nvPr/>
        </p:nvSpPr>
        <p:spPr>
          <a:xfrm>
            <a:off x="3887787" y="30472062"/>
            <a:ext cx="196851" cy="115888"/>
          </a:xfrm>
          <a:prstGeom prst="rect">
            <a:avLst/>
          </a:prstGeom>
          <a:solidFill>
            <a:srgbClr val="00B050"/>
          </a:solidFill>
          <a:ln w="12700">
            <a:solidFill>
              <a:srgbClr val="8AD0D5"/>
            </a:solidFill>
          </a:ln>
        </p:spPr>
        <p:txBody>
          <a:bodyPr lIns="45719" rIns="45719"/>
          <a:lstStyle/>
          <a:p>
            <a:pPr>
              <a:defRPr sz="1100"/>
            </a:pPr>
            <a:endParaRPr/>
          </a:p>
        </p:txBody>
      </p:sp>
      <p:sp>
        <p:nvSpPr>
          <p:cNvPr id="542" name="Metin kutusu 1402"/>
          <p:cNvSpPr/>
          <p:nvPr/>
        </p:nvSpPr>
        <p:spPr>
          <a:xfrm>
            <a:off x="3887787" y="30472062"/>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543" name="Metin kutusu 1403"/>
          <p:cNvSpPr/>
          <p:nvPr/>
        </p:nvSpPr>
        <p:spPr>
          <a:xfrm>
            <a:off x="2489200" y="30122812"/>
            <a:ext cx="196850" cy="117476"/>
          </a:xfrm>
          <a:prstGeom prst="rect">
            <a:avLst/>
          </a:prstGeom>
          <a:solidFill>
            <a:srgbClr val="FF0000"/>
          </a:solidFill>
          <a:ln w="12700">
            <a:solidFill>
              <a:srgbClr val="8AD0D5"/>
            </a:solidFill>
          </a:ln>
        </p:spPr>
        <p:txBody>
          <a:bodyPr lIns="45719" rIns="45719"/>
          <a:lstStyle/>
          <a:p>
            <a:pPr>
              <a:defRPr sz="1100"/>
            </a:pPr>
            <a:endParaRPr/>
          </a:p>
        </p:txBody>
      </p:sp>
      <p:sp>
        <p:nvSpPr>
          <p:cNvPr id="544" name="Metin kutusu 1404"/>
          <p:cNvSpPr/>
          <p:nvPr/>
        </p:nvSpPr>
        <p:spPr>
          <a:xfrm>
            <a:off x="2484438" y="3029267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545" name="Metin kutusu 1405"/>
          <p:cNvSpPr/>
          <p:nvPr/>
        </p:nvSpPr>
        <p:spPr>
          <a:xfrm>
            <a:off x="2484438" y="30446662"/>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546" name="Metin kutusu 1406"/>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547" name="Metin kutusu 1407"/>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548" name="Metin kutusu 1408"/>
          <p:cNvSpPr/>
          <p:nvPr/>
        </p:nvSpPr>
        <p:spPr>
          <a:xfrm>
            <a:off x="3887787" y="30480000"/>
            <a:ext cx="196851" cy="115888"/>
          </a:xfrm>
          <a:prstGeom prst="rect">
            <a:avLst/>
          </a:prstGeom>
          <a:solidFill>
            <a:srgbClr val="FF0000"/>
          </a:solidFill>
          <a:ln w="12700">
            <a:solidFill>
              <a:srgbClr val="8AD0D5"/>
            </a:solidFill>
          </a:ln>
        </p:spPr>
        <p:txBody>
          <a:bodyPr lIns="45719" rIns="45719"/>
          <a:lstStyle/>
          <a:p>
            <a:pPr>
              <a:defRPr sz="1100"/>
            </a:pPr>
            <a:endParaRPr/>
          </a:p>
        </p:txBody>
      </p:sp>
      <p:sp>
        <p:nvSpPr>
          <p:cNvPr id="549" name="Metin kutusu 1409"/>
          <p:cNvSpPr/>
          <p:nvPr/>
        </p:nvSpPr>
        <p:spPr>
          <a:xfrm>
            <a:off x="4859337" y="30122812"/>
            <a:ext cx="196851" cy="117476"/>
          </a:xfrm>
          <a:prstGeom prst="rect">
            <a:avLst/>
          </a:prstGeom>
          <a:solidFill>
            <a:srgbClr val="FF0000"/>
          </a:solidFill>
          <a:ln w="12700">
            <a:solidFill>
              <a:srgbClr val="8AD0D5"/>
            </a:solidFill>
          </a:ln>
        </p:spPr>
        <p:txBody>
          <a:bodyPr lIns="45719" rIns="45719"/>
          <a:lstStyle/>
          <a:p>
            <a:pPr>
              <a:defRPr sz="1100"/>
            </a:pPr>
            <a:endParaRPr/>
          </a:p>
        </p:txBody>
      </p:sp>
      <p:sp>
        <p:nvSpPr>
          <p:cNvPr id="550" name="Metin kutusu 1410"/>
          <p:cNvSpPr/>
          <p:nvPr/>
        </p:nvSpPr>
        <p:spPr>
          <a:xfrm>
            <a:off x="4854575" y="30292675"/>
            <a:ext cx="196850" cy="115888"/>
          </a:xfrm>
          <a:prstGeom prst="rect">
            <a:avLst/>
          </a:prstGeom>
          <a:solidFill>
            <a:srgbClr val="FFFFFF"/>
          </a:solidFill>
          <a:ln w="12700">
            <a:solidFill>
              <a:srgbClr val="8AD0D5"/>
            </a:solidFill>
          </a:ln>
        </p:spPr>
        <p:txBody>
          <a:bodyPr lIns="45719" rIns="45719"/>
          <a:lstStyle/>
          <a:p>
            <a:pPr>
              <a:defRPr sz="1100"/>
            </a:pPr>
            <a:endParaRPr/>
          </a:p>
        </p:txBody>
      </p:sp>
      <p:sp>
        <p:nvSpPr>
          <p:cNvPr id="551" name="Metin kutusu 1411"/>
          <p:cNvSpPr/>
          <p:nvPr/>
        </p:nvSpPr>
        <p:spPr>
          <a:xfrm>
            <a:off x="4854575" y="30446662"/>
            <a:ext cx="196850" cy="123826"/>
          </a:xfrm>
          <a:prstGeom prst="rect">
            <a:avLst/>
          </a:prstGeom>
          <a:solidFill>
            <a:srgbClr val="FFFFFF"/>
          </a:solidFill>
          <a:ln w="12700">
            <a:solidFill>
              <a:srgbClr val="8AD0D5"/>
            </a:solidFill>
          </a:ln>
        </p:spPr>
        <p:txBody>
          <a:bodyPr lIns="45719" rIns="45719"/>
          <a:lstStyle/>
          <a:p>
            <a:pPr>
              <a:defRPr sz="1100"/>
            </a:pPr>
            <a:endParaRPr/>
          </a:p>
        </p:txBody>
      </p:sp>
      <p:sp>
        <p:nvSpPr>
          <p:cNvPr id="552" name="Metin kutusu 4"/>
          <p:cNvSpPr txBox="1"/>
          <p:nvPr/>
        </p:nvSpPr>
        <p:spPr>
          <a:xfrm>
            <a:off x="2091982" y="471888"/>
            <a:ext cx="5525186" cy="9933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algn="ctr">
              <a:lnSpc>
                <a:spcPct val="90000"/>
              </a:lnSpc>
              <a:spcBef>
                <a:spcPts val="600"/>
              </a:spcBef>
              <a:defRPr sz="2700" b="1">
                <a:solidFill>
                  <a:schemeClr val="accent6"/>
                </a:solidFill>
                <a:effectLst>
                  <a:outerShdw blurRad="38100" dist="38100" dir="2700000" rotWithShape="0">
                    <a:srgbClr val="000000">
                      <a:alpha val="43137"/>
                    </a:srgbClr>
                  </a:outerShdw>
                </a:effectLst>
              </a:defRPr>
            </a:pPr>
            <a:r>
              <a:t>FARKLI VE İYİ UYGULAMA ÖRNEKLERİ</a:t>
            </a:r>
            <a:endParaRPr sz="3100">
              <a:solidFill>
                <a:srgbClr val="9DB5CE"/>
              </a:solidFill>
              <a:latin typeface="Carlito"/>
              <a:ea typeface="Carlito"/>
              <a:cs typeface="Carlito"/>
              <a:sym typeface="Carlito"/>
            </a:endParaRPr>
          </a:p>
          <a:p>
            <a:pPr algn="ctr">
              <a:lnSpc>
                <a:spcPct val="90000"/>
              </a:lnSpc>
              <a:spcBef>
                <a:spcPts val="600"/>
              </a:spcBef>
              <a:defRPr sz="2700" b="1">
                <a:solidFill>
                  <a:srgbClr val="1E5155"/>
                </a:solidFill>
                <a:effectLst>
                  <a:outerShdw blurRad="38100" dist="38100" dir="2700000" rotWithShape="0">
                    <a:srgbClr val="000000">
                      <a:alpha val="43137"/>
                    </a:srgbClr>
                  </a:outerShdw>
                </a:effectLst>
              </a:defRPr>
            </a:pPr>
            <a:r>
              <a:t>ARAŞTIRMA-GELİŞTİRME ALANINDA</a:t>
            </a:r>
          </a:p>
        </p:txBody>
      </p:sp>
      <p:pic>
        <p:nvPicPr>
          <p:cNvPr id="553" name="Picture 2" descr="Picture 2"/>
          <p:cNvPicPr>
            <a:picLocks noChangeAspect="1"/>
          </p:cNvPicPr>
          <p:nvPr/>
        </p:nvPicPr>
        <p:blipFill>
          <a:blip r:embed="rId2"/>
          <a:stretch>
            <a:fillRect/>
          </a:stretch>
        </p:blipFill>
        <p:spPr>
          <a:xfrm>
            <a:off x="285990" y="332656"/>
            <a:ext cx="1847490" cy="392429"/>
          </a:xfrm>
          <a:prstGeom prst="rect">
            <a:avLst/>
          </a:prstGeom>
          <a:ln w="12700">
            <a:miter lim="400000"/>
          </a:ln>
        </p:spPr>
      </p:pic>
      <p:graphicFrame>
        <p:nvGraphicFramePr>
          <p:cNvPr id="554" name="Table 64"/>
          <p:cNvGraphicFramePr/>
          <p:nvPr/>
        </p:nvGraphicFramePr>
        <p:xfrm>
          <a:off x="48490" y="1899821"/>
          <a:ext cx="9047018" cy="3102127"/>
        </p:xfrm>
        <a:graphic>
          <a:graphicData uri="http://schemas.openxmlformats.org/drawingml/2006/table">
            <a:tbl>
              <a:tblPr>
                <a:tableStyleId>{4C3C2611-4C71-4FC5-86AE-919BDF0F9419}</a:tableStyleId>
              </a:tblPr>
              <a:tblGrid>
                <a:gridCol w="4211782">
                  <a:extLst>
                    <a:ext uri="{9D8B030D-6E8A-4147-A177-3AD203B41FA5}">
                      <a16:colId xmlns:a16="http://schemas.microsoft.com/office/drawing/2014/main" val="20000"/>
                    </a:ext>
                  </a:extLst>
                </a:gridCol>
                <a:gridCol w="1564538">
                  <a:extLst>
                    <a:ext uri="{9D8B030D-6E8A-4147-A177-3AD203B41FA5}">
                      <a16:colId xmlns:a16="http://schemas.microsoft.com/office/drawing/2014/main" val="20001"/>
                    </a:ext>
                  </a:extLst>
                </a:gridCol>
                <a:gridCol w="1453644">
                  <a:extLst>
                    <a:ext uri="{9D8B030D-6E8A-4147-A177-3AD203B41FA5}">
                      <a16:colId xmlns:a16="http://schemas.microsoft.com/office/drawing/2014/main" val="20002"/>
                    </a:ext>
                  </a:extLst>
                </a:gridCol>
                <a:gridCol w="1817054">
                  <a:extLst>
                    <a:ext uri="{9D8B030D-6E8A-4147-A177-3AD203B41FA5}">
                      <a16:colId xmlns:a16="http://schemas.microsoft.com/office/drawing/2014/main" val="20003"/>
                    </a:ext>
                  </a:extLst>
                </a:gridCol>
              </a:tblGrid>
              <a:tr h="228859">
                <a:tc>
                  <a:txBody>
                    <a:bodyPr/>
                    <a:lstStyle/>
                    <a:p>
                      <a:pPr algn="l" defTabSz="457206">
                        <a:defRPr sz="1800">
                          <a:solidFill>
                            <a:srgbClr val="000000"/>
                          </a:solidFill>
                        </a:defRPr>
                      </a:pPr>
                      <a:r>
                        <a:rPr sz="900" b="1">
                          <a:solidFill>
                            <a:srgbClr val="0F2303"/>
                          </a:solidFill>
                        </a:rPr>
                        <a:t>Proje Adı</a:t>
                      </a:r>
                    </a:p>
                  </a:txBody>
                  <a:tcPr marL="6660" marR="6660" marT="6660" marB="6660" anchor="ctr" horzOverflow="overflow">
                    <a:solidFill>
                      <a:srgbClr val="F2E7E6"/>
                    </a:solidFill>
                  </a:tcPr>
                </a:tc>
                <a:tc>
                  <a:txBody>
                    <a:bodyPr/>
                    <a:lstStyle/>
                    <a:p>
                      <a:pPr algn="l" defTabSz="457206">
                        <a:defRPr sz="1800">
                          <a:solidFill>
                            <a:srgbClr val="000000"/>
                          </a:solidFill>
                        </a:defRPr>
                      </a:pPr>
                      <a:r>
                        <a:rPr sz="900" b="1">
                          <a:solidFill>
                            <a:srgbClr val="0F2303"/>
                          </a:solidFill>
                        </a:rPr>
                        <a:t>Kaynak</a:t>
                      </a:r>
                    </a:p>
                  </a:txBody>
                  <a:tcPr marL="6660" marR="6660" marT="6660" marB="6660" anchor="ctr" horzOverflow="overflow">
                    <a:solidFill>
                      <a:srgbClr val="F2E7E6"/>
                    </a:solidFill>
                  </a:tcPr>
                </a:tc>
                <a:tc>
                  <a:txBody>
                    <a:bodyPr/>
                    <a:lstStyle/>
                    <a:p>
                      <a:pPr algn="l" defTabSz="457206">
                        <a:defRPr sz="1800">
                          <a:solidFill>
                            <a:srgbClr val="000000"/>
                          </a:solidFill>
                        </a:defRPr>
                      </a:pPr>
                      <a:r>
                        <a:rPr sz="900" b="1">
                          <a:solidFill>
                            <a:srgbClr val="0F2303"/>
                          </a:solidFill>
                        </a:rPr>
                        <a:t>Proje Sahibi</a:t>
                      </a:r>
                    </a:p>
                  </a:txBody>
                  <a:tcPr marL="6660" marR="6660" marT="6660" marB="6660" anchor="ctr" horzOverflow="overflow">
                    <a:solidFill>
                      <a:srgbClr val="F2E7E6"/>
                    </a:solidFill>
                  </a:tcPr>
                </a:tc>
                <a:tc>
                  <a:txBody>
                    <a:bodyPr/>
                    <a:lstStyle/>
                    <a:p>
                      <a:pPr algn="l" defTabSz="457206">
                        <a:defRPr sz="1800">
                          <a:solidFill>
                            <a:srgbClr val="000000"/>
                          </a:solidFill>
                        </a:defRPr>
                      </a:pPr>
                      <a:r>
                        <a:rPr sz="900" b="1">
                          <a:solidFill>
                            <a:srgbClr val="0F2303"/>
                          </a:solidFill>
                        </a:rPr>
                        <a:t>Tarih</a:t>
                      </a:r>
                    </a:p>
                  </a:txBody>
                  <a:tcPr marL="6660" marR="6660" marT="6660" marB="6660" anchor="ctr" horzOverflow="overflow">
                    <a:solidFill>
                      <a:srgbClr val="F2E7E6"/>
                    </a:solidFill>
                  </a:tcPr>
                </a:tc>
                <a:extLst>
                  <a:ext uri="{0D108BD9-81ED-4DB2-BD59-A6C34878D82A}">
                    <a16:rowId xmlns:a16="http://schemas.microsoft.com/office/drawing/2014/main" val="10000"/>
                  </a:ext>
                </a:extLst>
              </a:tr>
              <a:tr h="228859">
                <a:tc>
                  <a:txBody>
                    <a:bodyPr/>
                    <a:lstStyle/>
                    <a:p>
                      <a:pPr algn="l" defTabSz="457206">
                        <a:defRPr sz="1800">
                          <a:solidFill>
                            <a:srgbClr val="000000"/>
                          </a:solidFill>
                        </a:defRPr>
                      </a:pPr>
                      <a:r>
                        <a:rPr sz="900">
                          <a:solidFill>
                            <a:srgbClr val="0F2303"/>
                          </a:solidFill>
                        </a:rPr>
                        <a:t>ANFIS ve Makine Öğrenmesi Kümeleme Algoritmaları ile Müşteri Profili Oluşturma</a:t>
                      </a:r>
                    </a:p>
                  </a:txBody>
                  <a:tcPr marL="6660" marR="6660" marT="6660" marB="6660" anchor="ctr" horzOverflow="overflow">
                    <a:solidFill>
                      <a:srgbClr val="F2E7E6"/>
                    </a:solidFill>
                  </a:tcPr>
                </a:tc>
                <a:tc>
                  <a:txBody>
                    <a:bodyPr/>
                    <a:lstStyle/>
                    <a:p>
                      <a:pPr algn="l" defTabSz="457206">
                        <a:defRPr sz="1800">
                          <a:solidFill>
                            <a:srgbClr val="000000"/>
                          </a:solidFill>
                        </a:defRPr>
                      </a:pPr>
                      <a:r>
                        <a:rPr sz="900">
                          <a:solidFill>
                            <a:srgbClr val="0F2303"/>
                          </a:solidFill>
                        </a:rPr>
                        <a:t>TÜBİTAK, 2209-A</a:t>
                      </a:r>
                    </a:p>
                  </a:txBody>
                  <a:tcPr marL="6660" marR="6660" marT="6660" marB="6660" anchor="ctr" horzOverflow="overflow">
                    <a:solidFill>
                      <a:srgbClr val="F2E7E6"/>
                    </a:solidFill>
                  </a:tcPr>
                </a:tc>
                <a:tc>
                  <a:txBody>
                    <a:bodyPr/>
                    <a:lstStyle/>
                    <a:p>
                      <a:pPr algn="l" defTabSz="457206">
                        <a:defRPr sz="1800">
                          <a:solidFill>
                            <a:srgbClr val="000000"/>
                          </a:solidFill>
                        </a:defRPr>
                      </a:pPr>
                      <a:r>
                        <a:rPr sz="900">
                          <a:solidFill>
                            <a:srgbClr val="0F2303"/>
                          </a:solidFill>
                        </a:rPr>
                        <a:t>Hakan Şimşek, Faize Nur Ertürk</a:t>
                      </a:r>
                    </a:p>
                  </a:txBody>
                  <a:tcPr marL="6660" marR="6660" marT="6660" marB="6660" anchor="ctr" horzOverflow="overflow">
                    <a:solidFill>
                      <a:srgbClr val="F2E7E6"/>
                    </a:solidFill>
                  </a:tcPr>
                </a:tc>
                <a:tc>
                  <a:txBody>
                    <a:bodyPr/>
                    <a:lstStyle/>
                    <a:p>
                      <a:pPr algn="l" defTabSz="457206">
                        <a:defRPr sz="1800">
                          <a:solidFill>
                            <a:srgbClr val="000000"/>
                          </a:solidFill>
                        </a:defRPr>
                      </a:pPr>
                      <a:r>
                        <a:rPr sz="900">
                          <a:solidFill>
                            <a:srgbClr val="0F2303"/>
                          </a:solidFill>
                        </a:rPr>
                        <a:t>Mayıs 2022- Mayıs 2023</a:t>
                      </a:r>
                    </a:p>
                  </a:txBody>
                  <a:tcPr marL="6660" marR="6660" marT="6660" marB="6660" anchor="ctr" horzOverflow="overflow">
                    <a:solidFill>
                      <a:srgbClr val="F2E7E6"/>
                    </a:solidFill>
                  </a:tcPr>
                </a:tc>
                <a:extLst>
                  <a:ext uri="{0D108BD9-81ED-4DB2-BD59-A6C34878D82A}">
                    <a16:rowId xmlns:a16="http://schemas.microsoft.com/office/drawing/2014/main" val="10001"/>
                  </a:ext>
                </a:extLst>
              </a:tr>
              <a:tr h="209788">
                <a:tc>
                  <a:txBody>
                    <a:bodyPr/>
                    <a:lstStyle/>
                    <a:p>
                      <a:pPr algn="l" defTabSz="457206">
                        <a:defRPr sz="1800">
                          <a:solidFill>
                            <a:srgbClr val="000000"/>
                          </a:solidFill>
                        </a:defRPr>
                      </a:pPr>
                      <a:r>
                        <a:rPr sz="900">
                          <a:solidFill>
                            <a:srgbClr val="0F2303"/>
                          </a:solidFill>
                        </a:rPr>
                        <a:t>Otomotiv Sektöründe Yeşil Ergonominin Bulanık Mantık ile İncelenmesi</a:t>
                      </a:r>
                    </a:p>
                  </a:txBody>
                  <a:tcPr marL="6660" marR="6660" marT="6660" marB="6660" anchor="ctr" horzOverflow="overflow">
                    <a:solidFill>
                      <a:srgbClr val="F2E7E6"/>
                    </a:solidFill>
                  </a:tcPr>
                </a:tc>
                <a:tc>
                  <a:txBody>
                    <a:bodyPr/>
                    <a:lstStyle/>
                    <a:p>
                      <a:pPr algn="l" defTabSz="457206">
                        <a:defRPr sz="1800">
                          <a:solidFill>
                            <a:srgbClr val="000000"/>
                          </a:solidFill>
                        </a:defRPr>
                      </a:pPr>
                      <a:r>
                        <a:rPr sz="900">
                          <a:solidFill>
                            <a:srgbClr val="0F2303"/>
                          </a:solidFill>
                        </a:rPr>
                        <a:t>TÜBİTAK, 2209-A</a:t>
                      </a:r>
                    </a:p>
                  </a:txBody>
                  <a:tcPr marL="6660" marR="6660" marT="6660" marB="6660" anchor="ctr" horzOverflow="overflow">
                    <a:solidFill>
                      <a:srgbClr val="F2E7E6"/>
                    </a:solidFill>
                  </a:tcPr>
                </a:tc>
                <a:tc>
                  <a:txBody>
                    <a:bodyPr/>
                    <a:lstStyle/>
                    <a:p>
                      <a:pPr algn="l" defTabSz="457206">
                        <a:defRPr sz="1800">
                          <a:solidFill>
                            <a:srgbClr val="000000"/>
                          </a:solidFill>
                        </a:defRPr>
                      </a:pPr>
                      <a:r>
                        <a:rPr sz="900">
                          <a:solidFill>
                            <a:srgbClr val="0F2303"/>
                          </a:solidFill>
                        </a:rPr>
                        <a:t>Hakan Şimşek, Utku Gökbaraz, Buket Naz Yurtseven</a:t>
                      </a:r>
                    </a:p>
                  </a:txBody>
                  <a:tcPr marL="6660" marR="6660" marT="6660" marB="6660" anchor="ctr" horzOverflow="overflow">
                    <a:solidFill>
                      <a:srgbClr val="F2E7E6"/>
                    </a:solidFill>
                  </a:tcPr>
                </a:tc>
                <a:tc>
                  <a:txBody>
                    <a:bodyPr/>
                    <a:lstStyle/>
                    <a:p>
                      <a:pPr algn="l" defTabSz="457206">
                        <a:defRPr sz="1800">
                          <a:solidFill>
                            <a:srgbClr val="000000"/>
                          </a:solidFill>
                        </a:defRPr>
                      </a:pPr>
                      <a:r>
                        <a:rPr sz="900">
                          <a:solidFill>
                            <a:srgbClr val="0F2303"/>
                          </a:solidFill>
                        </a:rPr>
                        <a:t>Mayıs 2022- Mayıs 2023</a:t>
                      </a:r>
                    </a:p>
                  </a:txBody>
                  <a:tcPr marL="6660" marR="6660" marT="6660" marB="6660" anchor="ctr" horzOverflow="overflow">
                    <a:solidFill>
                      <a:srgbClr val="F2E7E6"/>
                    </a:solidFill>
                  </a:tcPr>
                </a:tc>
                <a:extLst>
                  <a:ext uri="{0D108BD9-81ED-4DB2-BD59-A6C34878D82A}">
                    <a16:rowId xmlns:a16="http://schemas.microsoft.com/office/drawing/2014/main" val="10002"/>
                  </a:ext>
                </a:extLst>
              </a:tr>
              <a:tr h="268208">
                <a:tc>
                  <a:txBody>
                    <a:bodyPr/>
                    <a:lstStyle/>
                    <a:p>
                      <a:pPr algn="l" defTabSz="457206">
                        <a:defRPr sz="1800">
                          <a:solidFill>
                            <a:srgbClr val="000000"/>
                          </a:solidFill>
                        </a:defRPr>
                      </a:pPr>
                      <a:r>
                        <a:rPr sz="900">
                          <a:solidFill>
                            <a:srgbClr val="0F2303"/>
                          </a:solidFill>
                        </a:rPr>
                        <a:t>Rsa-Aes Hibrit Kriptosistem Algoritmasının Oluşturulması ve Anfıs Yardımıyla Güvenlik Ölçümü</a:t>
                      </a:r>
                    </a:p>
                  </a:txBody>
                  <a:tcPr marL="6660" marR="6660" marT="6660" marB="6660" anchor="ctr" horzOverflow="overflow">
                    <a:solidFill>
                      <a:srgbClr val="F2E7E6"/>
                    </a:solidFill>
                  </a:tcPr>
                </a:tc>
                <a:tc>
                  <a:txBody>
                    <a:bodyPr/>
                    <a:lstStyle/>
                    <a:p>
                      <a:pPr algn="l" defTabSz="457206">
                        <a:defRPr sz="1800">
                          <a:solidFill>
                            <a:srgbClr val="000000"/>
                          </a:solidFill>
                        </a:defRPr>
                      </a:pPr>
                      <a:r>
                        <a:rPr sz="900">
                          <a:solidFill>
                            <a:srgbClr val="0F2303"/>
                          </a:solidFill>
                        </a:rPr>
                        <a:t>TÜBİTAK, 2209-A</a:t>
                      </a:r>
                    </a:p>
                  </a:txBody>
                  <a:tcPr marL="6660" marR="6660" marT="6660" marB="6660" anchor="ctr" horzOverflow="overflow">
                    <a:solidFill>
                      <a:srgbClr val="F2E7E6"/>
                    </a:solidFill>
                  </a:tcPr>
                </a:tc>
                <a:tc>
                  <a:txBody>
                    <a:bodyPr/>
                    <a:lstStyle/>
                    <a:p>
                      <a:pPr algn="l" defTabSz="457206">
                        <a:defRPr sz="1800">
                          <a:solidFill>
                            <a:srgbClr val="000000"/>
                          </a:solidFill>
                        </a:defRPr>
                      </a:pPr>
                      <a:r>
                        <a:rPr sz="900">
                          <a:solidFill>
                            <a:srgbClr val="0F2303"/>
                          </a:solidFill>
                        </a:rPr>
                        <a:t>Hakan Şimşek, Ömer Faruk Öncel</a:t>
                      </a:r>
                    </a:p>
                  </a:txBody>
                  <a:tcPr marL="6660" marR="6660" marT="6660" marB="6660" anchor="ctr" horzOverflow="overflow">
                    <a:solidFill>
                      <a:srgbClr val="F2E7E6"/>
                    </a:solidFill>
                  </a:tcPr>
                </a:tc>
                <a:tc>
                  <a:txBody>
                    <a:bodyPr/>
                    <a:lstStyle/>
                    <a:p>
                      <a:pPr algn="l" defTabSz="457206">
                        <a:defRPr sz="1800">
                          <a:solidFill>
                            <a:srgbClr val="000000"/>
                          </a:solidFill>
                        </a:defRPr>
                      </a:pPr>
                      <a:r>
                        <a:rPr sz="900">
                          <a:solidFill>
                            <a:srgbClr val="0F2303"/>
                          </a:solidFill>
                        </a:rPr>
                        <a:t>Kasım 2022- Kasım 2023</a:t>
                      </a:r>
                    </a:p>
                  </a:txBody>
                  <a:tcPr marL="6660" marR="6660" marT="6660" marB="6660" anchor="ctr" horzOverflow="overflow">
                    <a:solidFill>
                      <a:srgbClr val="F2E7E6"/>
                    </a:solidFill>
                  </a:tcPr>
                </a:tc>
                <a:extLst>
                  <a:ext uri="{0D108BD9-81ED-4DB2-BD59-A6C34878D82A}">
                    <a16:rowId xmlns:a16="http://schemas.microsoft.com/office/drawing/2014/main" val="10003"/>
                  </a:ext>
                </a:extLst>
              </a:tr>
              <a:tr h="362361">
                <a:tc>
                  <a:txBody>
                    <a:bodyPr/>
                    <a:lstStyle/>
                    <a:p>
                      <a:pPr algn="l" defTabSz="457206">
                        <a:defRPr sz="1800">
                          <a:solidFill>
                            <a:srgbClr val="000000"/>
                          </a:solidFill>
                        </a:defRPr>
                      </a:pPr>
                      <a:r>
                        <a:rPr sz="1000">
                          <a:solidFill>
                            <a:srgbClr val="0F2303"/>
                          </a:solidFill>
                        </a:rPr>
                        <a:t>Bulanık Mantık Yaklaşımı ile Seracılıkta Maliyet Tahmini ve Kalite-Verimlilik İndeksi</a:t>
                      </a:r>
                    </a:p>
                  </a:txBody>
                  <a:tcPr marL="6660" marR="6660" marT="6660" marB="6660" anchor="ctr" horzOverflow="overflow">
                    <a:solidFill>
                      <a:srgbClr val="F2E7E6"/>
                    </a:solidFill>
                  </a:tcPr>
                </a:tc>
                <a:tc>
                  <a:txBody>
                    <a:bodyPr/>
                    <a:lstStyle/>
                    <a:p>
                      <a:pPr algn="l" defTabSz="457206">
                        <a:defRPr sz="1800">
                          <a:solidFill>
                            <a:srgbClr val="000000"/>
                          </a:solidFill>
                        </a:defRPr>
                      </a:pPr>
                      <a:r>
                        <a:rPr sz="900">
                          <a:solidFill>
                            <a:srgbClr val="0F2303"/>
                          </a:solidFill>
                        </a:rPr>
                        <a:t>TÜBİTAK, 2209-A</a:t>
                      </a:r>
                    </a:p>
                  </a:txBody>
                  <a:tcPr marL="6660" marR="6660" marT="6660" marB="6660" anchor="ctr" horzOverflow="overflow">
                    <a:solidFill>
                      <a:srgbClr val="F2E7E6"/>
                    </a:solidFill>
                  </a:tcPr>
                </a:tc>
                <a:tc>
                  <a:txBody>
                    <a:bodyPr/>
                    <a:lstStyle/>
                    <a:p>
                      <a:pPr algn="l" defTabSz="457206">
                        <a:defRPr sz="1800">
                          <a:solidFill>
                            <a:srgbClr val="000000"/>
                          </a:solidFill>
                        </a:defRPr>
                      </a:pPr>
                      <a:r>
                        <a:rPr sz="900">
                          <a:solidFill>
                            <a:srgbClr val="0F2303"/>
                          </a:solidFill>
                        </a:rPr>
                        <a:t>Hakan Şimşek, Müge Begüm Sarı</a:t>
                      </a:r>
                    </a:p>
                  </a:txBody>
                  <a:tcPr marL="6660" marR="6660" marT="6660" marB="6660" anchor="ctr" horzOverflow="overflow">
                    <a:solidFill>
                      <a:srgbClr val="F2E7E6"/>
                    </a:solidFill>
                  </a:tcPr>
                </a:tc>
                <a:tc>
                  <a:txBody>
                    <a:bodyPr/>
                    <a:lstStyle/>
                    <a:p>
                      <a:pPr algn="l" defTabSz="457206">
                        <a:defRPr sz="1800">
                          <a:solidFill>
                            <a:srgbClr val="000000"/>
                          </a:solidFill>
                        </a:defRPr>
                      </a:pPr>
                      <a:r>
                        <a:rPr sz="900">
                          <a:solidFill>
                            <a:srgbClr val="0F2303"/>
                          </a:solidFill>
                        </a:rPr>
                        <a:t>Kasım 2022- Kasım 2023 </a:t>
                      </a:r>
                    </a:p>
                  </a:txBody>
                  <a:tcPr marL="6660" marR="6660" marT="6660" marB="6660" anchor="ctr" horzOverflow="overflow">
                    <a:solidFill>
                      <a:srgbClr val="F2E7E6"/>
                    </a:solidFill>
                  </a:tcPr>
                </a:tc>
                <a:extLst>
                  <a:ext uri="{0D108BD9-81ED-4DB2-BD59-A6C34878D82A}">
                    <a16:rowId xmlns:a16="http://schemas.microsoft.com/office/drawing/2014/main" val="10004"/>
                  </a:ext>
                </a:extLst>
              </a:tr>
              <a:tr h="311849">
                <a:tc>
                  <a:txBody>
                    <a:bodyPr/>
                    <a:lstStyle/>
                    <a:p>
                      <a:pPr algn="l" defTabSz="457206">
                        <a:defRPr sz="1800">
                          <a:solidFill>
                            <a:srgbClr val="000000"/>
                          </a:solidFill>
                        </a:defRPr>
                      </a:pPr>
                      <a:r>
                        <a:rPr sz="1000">
                          <a:solidFill>
                            <a:srgbClr val="0F2303"/>
                          </a:solidFill>
                        </a:rPr>
                        <a:t>ANFIS Yardımıyla Antalya Kıyı Kirliliği Risk Alan Değerlendirme</a:t>
                      </a:r>
                    </a:p>
                  </a:txBody>
                  <a:tcPr marL="6660" marR="6660" marT="6660" marB="6660" anchor="ctr" horzOverflow="overflow">
                    <a:solidFill>
                      <a:srgbClr val="F2E7E6"/>
                    </a:solidFill>
                  </a:tcPr>
                </a:tc>
                <a:tc>
                  <a:txBody>
                    <a:bodyPr/>
                    <a:lstStyle/>
                    <a:p>
                      <a:pPr algn="l" defTabSz="457206">
                        <a:defRPr sz="1800">
                          <a:solidFill>
                            <a:srgbClr val="000000"/>
                          </a:solidFill>
                        </a:defRPr>
                      </a:pPr>
                      <a:r>
                        <a:rPr sz="900">
                          <a:solidFill>
                            <a:srgbClr val="0F2303"/>
                          </a:solidFill>
                        </a:rPr>
                        <a:t>TÜBİTAK, 2209-A</a:t>
                      </a:r>
                    </a:p>
                  </a:txBody>
                  <a:tcPr marL="6660" marR="6660" marT="6660" marB="6660" anchor="ctr" horzOverflow="overflow">
                    <a:solidFill>
                      <a:srgbClr val="F2E7E6"/>
                    </a:solidFill>
                  </a:tcPr>
                </a:tc>
                <a:tc>
                  <a:txBody>
                    <a:bodyPr/>
                    <a:lstStyle/>
                    <a:p>
                      <a:pPr algn="l" defTabSz="457206">
                        <a:defRPr sz="1800">
                          <a:solidFill>
                            <a:srgbClr val="000000"/>
                          </a:solidFill>
                        </a:defRPr>
                      </a:pPr>
                      <a:r>
                        <a:rPr sz="900">
                          <a:solidFill>
                            <a:srgbClr val="0F2303"/>
                          </a:solidFill>
                        </a:rPr>
                        <a:t>Hakan Şimşek,İrem Turgut,Deren Su Gürer</a:t>
                      </a:r>
                    </a:p>
                  </a:txBody>
                  <a:tcPr marL="6660" marR="6660" marT="6660" marB="6660" anchor="ctr" horzOverflow="overflow">
                    <a:solidFill>
                      <a:srgbClr val="F2E7E6"/>
                    </a:solidFill>
                  </a:tcPr>
                </a:tc>
                <a:tc>
                  <a:txBody>
                    <a:bodyPr/>
                    <a:lstStyle/>
                    <a:p>
                      <a:pPr algn="l" defTabSz="457206">
                        <a:defRPr sz="1800">
                          <a:solidFill>
                            <a:srgbClr val="000000"/>
                          </a:solidFill>
                        </a:defRPr>
                      </a:pPr>
                      <a:r>
                        <a:rPr sz="900">
                          <a:solidFill>
                            <a:srgbClr val="0F2303"/>
                          </a:solidFill>
                        </a:rPr>
                        <a:t>Ekim 2023-Devam Ediyor</a:t>
                      </a:r>
                    </a:p>
                  </a:txBody>
                  <a:tcPr marL="6660" marR="6660" marT="6660" marB="6660" anchor="ctr" horzOverflow="overflow">
                    <a:solidFill>
                      <a:srgbClr val="F2E7E6"/>
                    </a:solidFill>
                  </a:tcPr>
                </a:tc>
                <a:extLst>
                  <a:ext uri="{0D108BD9-81ED-4DB2-BD59-A6C34878D82A}">
                    <a16:rowId xmlns:a16="http://schemas.microsoft.com/office/drawing/2014/main" val="10005"/>
                  </a:ext>
                </a:extLst>
              </a:tr>
              <a:tr h="311849">
                <a:tc>
                  <a:txBody>
                    <a:bodyPr/>
                    <a:lstStyle/>
                    <a:p>
                      <a:pPr algn="l" defTabSz="457206">
                        <a:defRPr sz="1800">
                          <a:solidFill>
                            <a:srgbClr val="000000"/>
                          </a:solidFill>
                        </a:defRPr>
                      </a:pPr>
                      <a:r>
                        <a:rPr sz="1000">
                          <a:solidFill>
                            <a:srgbClr val="0F2303"/>
                          </a:solidFill>
                        </a:rPr>
                        <a:t>İşitme Engelliler için En Uygun Kafe Restaurant Öneren Bir Mobil Uygulama</a:t>
                      </a:r>
                    </a:p>
                  </a:txBody>
                  <a:tcPr marL="6660" marR="6660" marT="6660" marB="6660" anchor="ctr" horzOverflow="overflow">
                    <a:solidFill>
                      <a:srgbClr val="F2E7E6"/>
                    </a:solidFill>
                  </a:tcPr>
                </a:tc>
                <a:tc>
                  <a:txBody>
                    <a:bodyPr/>
                    <a:lstStyle/>
                    <a:p>
                      <a:pPr algn="l" defTabSz="457206">
                        <a:defRPr sz="1800">
                          <a:solidFill>
                            <a:srgbClr val="000000"/>
                          </a:solidFill>
                        </a:defRPr>
                      </a:pPr>
                      <a:r>
                        <a:rPr sz="900">
                          <a:solidFill>
                            <a:srgbClr val="0F2303"/>
                          </a:solidFill>
                        </a:rPr>
                        <a:t>TÜBİTAK, 2209-A</a:t>
                      </a:r>
                    </a:p>
                  </a:txBody>
                  <a:tcPr marL="6660" marR="6660" marT="6660" marB="6660" anchor="ctr" horzOverflow="overflow">
                    <a:solidFill>
                      <a:srgbClr val="F2E7E6"/>
                    </a:solidFill>
                  </a:tcPr>
                </a:tc>
                <a:tc>
                  <a:txBody>
                    <a:bodyPr/>
                    <a:lstStyle/>
                    <a:p>
                      <a:pPr algn="l" defTabSz="457206">
                        <a:defRPr sz="1800">
                          <a:solidFill>
                            <a:srgbClr val="000000"/>
                          </a:solidFill>
                        </a:defRPr>
                      </a:pPr>
                      <a:r>
                        <a:rPr sz="900">
                          <a:solidFill>
                            <a:srgbClr val="0F2303"/>
                          </a:solidFill>
                        </a:rPr>
                        <a:t>Hakan Şimşek, Aleyna Öz,Sündüz Suda Çakmak,Meryem Erdoğan</a:t>
                      </a:r>
                    </a:p>
                  </a:txBody>
                  <a:tcPr marL="6660" marR="6660" marT="6660" marB="6660" anchor="ctr" horzOverflow="overflow">
                    <a:solidFill>
                      <a:srgbClr val="F2E7E6"/>
                    </a:solidFill>
                  </a:tcPr>
                </a:tc>
                <a:tc>
                  <a:txBody>
                    <a:bodyPr/>
                    <a:lstStyle/>
                    <a:p>
                      <a:pPr algn="l" defTabSz="457206">
                        <a:defRPr sz="1800">
                          <a:solidFill>
                            <a:srgbClr val="000000"/>
                          </a:solidFill>
                        </a:defRPr>
                      </a:pPr>
                      <a:r>
                        <a:rPr sz="900">
                          <a:solidFill>
                            <a:srgbClr val="0F2303"/>
                          </a:solidFill>
                        </a:rPr>
                        <a:t>Ekim 2023-Devam Ediyor</a:t>
                      </a:r>
                    </a:p>
                  </a:txBody>
                  <a:tcPr marL="6660" marR="6660" marT="6660" marB="6660" anchor="ctr" horzOverflow="overflow">
                    <a:solidFill>
                      <a:srgbClr val="F2E7E6"/>
                    </a:solidFill>
                  </a:tcPr>
                </a:tc>
                <a:extLst>
                  <a:ext uri="{0D108BD9-81ED-4DB2-BD59-A6C34878D82A}">
                    <a16:rowId xmlns:a16="http://schemas.microsoft.com/office/drawing/2014/main" val="10006"/>
                  </a:ext>
                </a:extLst>
              </a:tr>
              <a:tr h="260644">
                <a:tc>
                  <a:txBody>
                    <a:bodyPr/>
                    <a:lstStyle/>
                    <a:p>
                      <a:pPr algn="l" defTabSz="457206">
                        <a:defRPr sz="1800">
                          <a:solidFill>
                            <a:srgbClr val="000000"/>
                          </a:solidFill>
                        </a:defRPr>
                      </a:pPr>
                      <a:r>
                        <a:rPr sz="1000">
                          <a:solidFill>
                            <a:srgbClr val="0F2303"/>
                          </a:solidFill>
                        </a:rPr>
                        <a:t>Mavi Gök Havacılık A.Ş. danışmanlık projesi</a:t>
                      </a:r>
                    </a:p>
                  </a:txBody>
                  <a:tcPr marL="6660" marR="6660" marT="6660" marB="6660" anchor="ctr" horzOverflow="overflow">
                    <a:solidFill>
                      <a:srgbClr val="F2E7E6"/>
                    </a:solidFill>
                  </a:tcPr>
                </a:tc>
                <a:tc>
                  <a:txBody>
                    <a:bodyPr/>
                    <a:lstStyle/>
                    <a:p>
                      <a:pPr algn="l" defTabSz="457206">
                        <a:defRPr sz="1800">
                          <a:solidFill>
                            <a:srgbClr val="000000"/>
                          </a:solidFill>
                        </a:defRPr>
                      </a:pPr>
                      <a:r>
                        <a:rPr sz="900">
                          <a:solidFill>
                            <a:srgbClr val="0F2303"/>
                          </a:solidFill>
                        </a:rPr>
                        <a:t>Özel Kurum Projesi</a:t>
                      </a:r>
                    </a:p>
                  </a:txBody>
                  <a:tcPr marL="6660" marR="6660" marT="6660" marB="6660" anchor="ctr" horzOverflow="overflow">
                    <a:solidFill>
                      <a:srgbClr val="F2E7E6"/>
                    </a:solidFill>
                  </a:tcPr>
                </a:tc>
                <a:tc>
                  <a:txBody>
                    <a:bodyPr/>
                    <a:lstStyle/>
                    <a:p>
                      <a:pPr algn="l" defTabSz="457206">
                        <a:defRPr sz="1800">
                          <a:solidFill>
                            <a:srgbClr val="000000"/>
                          </a:solidFill>
                        </a:defRPr>
                      </a:pPr>
                      <a:r>
                        <a:rPr sz="900">
                          <a:solidFill>
                            <a:srgbClr val="0F2303"/>
                          </a:solidFill>
                        </a:rPr>
                        <a:t>Semail Ülgen, Morteza Baghepour</a:t>
                      </a:r>
                    </a:p>
                  </a:txBody>
                  <a:tcPr marL="6660" marR="6660" marT="6660" marB="6660" anchor="ctr" horzOverflow="overflow">
                    <a:solidFill>
                      <a:srgbClr val="F2E7E6"/>
                    </a:solidFill>
                  </a:tcPr>
                </a:tc>
                <a:tc>
                  <a:txBody>
                    <a:bodyPr/>
                    <a:lstStyle/>
                    <a:p>
                      <a:pPr algn="l" defTabSz="457206">
                        <a:defRPr sz="1800">
                          <a:solidFill>
                            <a:srgbClr val="000000"/>
                          </a:solidFill>
                        </a:defRPr>
                      </a:pPr>
                      <a:r>
                        <a:rPr sz="900">
                          <a:solidFill>
                            <a:srgbClr val="0F2303"/>
                          </a:solidFill>
                        </a:rPr>
                        <a:t>01.08.2023-20.01.2024</a:t>
                      </a:r>
                    </a:p>
                  </a:txBody>
                  <a:tcPr marL="6660" marR="6660" marT="6660" marB="6660" anchor="ctr" horzOverflow="overflow">
                    <a:solidFill>
                      <a:srgbClr val="F2E7E6"/>
                    </a:solidFill>
                  </a:tcPr>
                </a:tc>
                <a:extLst>
                  <a:ext uri="{0D108BD9-81ED-4DB2-BD59-A6C34878D82A}">
                    <a16:rowId xmlns:a16="http://schemas.microsoft.com/office/drawing/2014/main" val="10007"/>
                  </a:ext>
                </a:extLst>
              </a:tr>
              <a:tr h="311849">
                <a:tc>
                  <a:txBody>
                    <a:bodyPr/>
                    <a:lstStyle/>
                    <a:p>
                      <a:pPr algn="l" defTabSz="457206">
                        <a:defRPr sz="1800">
                          <a:solidFill>
                            <a:srgbClr val="000000"/>
                          </a:solidFill>
                        </a:defRPr>
                      </a:pPr>
                      <a:r>
                        <a:rPr sz="900">
                          <a:solidFill>
                            <a:srgbClr val="0F2303"/>
                          </a:solidFill>
                        </a:rPr>
                        <a:t>Çok Fonksiyonlu Ultrafiltrasyon Membran Teknolojisinin Geliştirilmesi Yoluyla Endüstriyel Atıksulardan Kritik Nadir Toprak Elementlerinin (REE’lerin) Geri Kazanımı”</a:t>
                      </a:r>
                    </a:p>
                  </a:txBody>
                  <a:tcPr marL="6660" marR="6660" marT="6660" marB="6660" anchor="ctr" horzOverflow="overflow">
                    <a:solidFill>
                      <a:srgbClr val="F2E7E6"/>
                    </a:solidFill>
                  </a:tcPr>
                </a:tc>
                <a:tc>
                  <a:txBody>
                    <a:bodyPr/>
                    <a:lstStyle/>
                    <a:p>
                      <a:pPr algn="l" defTabSz="457206">
                        <a:defRPr sz="1800">
                          <a:solidFill>
                            <a:srgbClr val="000000"/>
                          </a:solidFill>
                        </a:defRPr>
                      </a:pPr>
                      <a:r>
                        <a:rPr sz="900">
                          <a:solidFill>
                            <a:srgbClr val="0F2303"/>
                          </a:solidFill>
                        </a:rPr>
                        <a:t>2531 TUBİTAK-Almanya (DAAD) İkili İş Birliği Destek Programı </a:t>
                      </a:r>
                    </a:p>
                  </a:txBody>
                  <a:tcPr marL="6660" marR="6660" marT="6660" marB="6660" anchor="ctr" horzOverflow="overflow">
                    <a:solidFill>
                      <a:srgbClr val="F2E7E6"/>
                    </a:solidFill>
                  </a:tcPr>
                </a:tc>
                <a:tc>
                  <a:txBody>
                    <a:bodyPr/>
                    <a:lstStyle/>
                    <a:p>
                      <a:pPr algn="l" defTabSz="457206">
                        <a:defRPr sz="1800">
                          <a:solidFill>
                            <a:srgbClr val="000000"/>
                          </a:solidFill>
                        </a:defRPr>
                      </a:pPr>
                      <a:r>
                        <a:rPr sz="900">
                          <a:solidFill>
                            <a:srgbClr val="0F2303"/>
                          </a:solidFill>
                        </a:rPr>
                        <a:t>Fatih AK,Seda Demirel Topel</a:t>
                      </a:r>
                    </a:p>
                  </a:txBody>
                  <a:tcPr marL="6660" marR="6660" marT="6660" marB="6660" anchor="ctr" horzOverflow="overflow">
                    <a:solidFill>
                      <a:srgbClr val="F2E7E6"/>
                    </a:solidFill>
                  </a:tcPr>
                </a:tc>
                <a:tc>
                  <a:txBody>
                    <a:bodyPr/>
                    <a:lstStyle/>
                    <a:p>
                      <a:pPr algn="l" defTabSz="457206">
                        <a:defRPr sz="1800">
                          <a:solidFill>
                            <a:srgbClr val="000000"/>
                          </a:solidFill>
                        </a:defRPr>
                      </a:pPr>
                      <a:r>
                        <a:rPr sz="900">
                          <a:solidFill>
                            <a:srgbClr val="0F2303"/>
                          </a:solidFill>
                        </a:rPr>
                        <a:t>31 Ağustosta 2022-2025</a:t>
                      </a:r>
                    </a:p>
                  </a:txBody>
                  <a:tcPr marL="6660" marR="6660" marT="6660" marB="6660" anchor="ctr" horzOverflow="overflow">
                    <a:solidFill>
                      <a:srgbClr val="F2E7E6"/>
                    </a:solidFill>
                  </a:tcPr>
                </a:tc>
                <a:extLst>
                  <a:ext uri="{0D108BD9-81ED-4DB2-BD59-A6C34878D82A}">
                    <a16:rowId xmlns:a16="http://schemas.microsoft.com/office/drawing/2014/main" val="10008"/>
                  </a:ext>
                </a:extLst>
              </a:tr>
              <a:tr h="311849">
                <a:tc>
                  <a:txBody>
                    <a:bodyPr/>
                    <a:lstStyle/>
                    <a:p>
                      <a:pPr algn="l" defTabSz="457206">
                        <a:defRPr sz="1800">
                          <a:solidFill>
                            <a:srgbClr val="000000"/>
                          </a:solidFill>
                        </a:defRPr>
                      </a:pPr>
                      <a:r>
                        <a:rPr sz="900">
                          <a:solidFill>
                            <a:srgbClr val="0F2303"/>
                          </a:solidFill>
                        </a:rPr>
                        <a:t>Aselsan DD Çerçeve Projesi</a:t>
                      </a:r>
                    </a:p>
                  </a:txBody>
                  <a:tcPr marL="6660" marR="6660" marT="6660" marB="6660" anchor="ctr" horzOverflow="overflow">
                    <a:solidFill>
                      <a:srgbClr val="F2E7E6"/>
                    </a:solidFill>
                  </a:tcPr>
                </a:tc>
                <a:tc>
                  <a:txBody>
                    <a:bodyPr/>
                    <a:lstStyle/>
                    <a:p>
                      <a:pPr algn="l" defTabSz="457206">
                        <a:defRPr sz="1800">
                          <a:solidFill>
                            <a:srgbClr val="000000"/>
                          </a:solidFill>
                        </a:defRPr>
                      </a:pPr>
                      <a:r>
                        <a:rPr sz="900">
                          <a:solidFill>
                            <a:srgbClr val="0F2303"/>
                          </a:solidFill>
                        </a:rPr>
                        <a:t>Kurum Projesi</a:t>
                      </a:r>
                    </a:p>
                  </a:txBody>
                  <a:tcPr marL="6660" marR="6660" marT="6660" marB="6660" anchor="ctr" horzOverflow="overflow">
                    <a:solidFill>
                      <a:srgbClr val="F2E7E6"/>
                    </a:solidFill>
                  </a:tcPr>
                </a:tc>
                <a:tc>
                  <a:txBody>
                    <a:bodyPr/>
                    <a:lstStyle/>
                    <a:p>
                      <a:pPr algn="l" defTabSz="457206">
                        <a:defRPr sz="1800">
                          <a:solidFill>
                            <a:srgbClr val="000000"/>
                          </a:solidFill>
                        </a:defRPr>
                      </a:pPr>
                      <a:r>
                        <a:rPr sz="900">
                          <a:solidFill>
                            <a:srgbClr val="0F2303"/>
                          </a:solidFill>
                        </a:rPr>
                        <a:t>Ali Cem Başarır</a:t>
                      </a:r>
                    </a:p>
                  </a:txBody>
                  <a:tcPr marL="6660" marR="6660" marT="6660" marB="6660" anchor="ctr" horzOverflow="overflow">
                    <a:solidFill>
                      <a:srgbClr val="F2E7E6"/>
                    </a:solidFill>
                  </a:tcPr>
                </a:tc>
                <a:tc>
                  <a:txBody>
                    <a:bodyPr/>
                    <a:lstStyle/>
                    <a:p>
                      <a:pPr algn="l" defTabSz="457206">
                        <a:defRPr sz="1800">
                          <a:solidFill>
                            <a:srgbClr val="000000"/>
                          </a:solidFill>
                        </a:defRPr>
                      </a:pPr>
                      <a:r>
                        <a:rPr sz="900">
                          <a:solidFill>
                            <a:srgbClr val="0F2303"/>
                          </a:solidFill>
                        </a:rPr>
                        <a:t>10.07.2022-20.01.2024</a:t>
                      </a:r>
                    </a:p>
                  </a:txBody>
                  <a:tcPr marL="6660" marR="6660" marT="6660" marB="6660" anchor="ctr" horzOverflow="overflow">
                    <a:solidFill>
                      <a:srgbClr val="F2E7E6"/>
                    </a:solidFill>
                  </a:tcPr>
                </a:tc>
                <a:extLst>
                  <a:ext uri="{0D108BD9-81ED-4DB2-BD59-A6C34878D82A}">
                    <a16:rowId xmlns:a16="http://schemas.microsoft.com/office/drawing/2014/main" val="10009"/>
                  </a:ext>
                </a:extLst>
              </a:tr>
            </a:tbl>
          </a:graphicData>
        </a:graphic>
      </p:graphicFrame>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Metin kutusu 1352"/>
          <p:cNvSpPr/>
          <p:nvPr/>
        </p:nvSpPr>
        <p:spPr>
          <a:xfrm>
            <a:off x="2489200" y="29232225"/>
            <a:ext cx="196850" cy="115888"/>
          </a:xfrm>
          <a:prstGeom prst="rect">
            <a:avLst/>
          </a:prstGeom>
          <a:solidFill>
            <a:srgbClr val="00B050"/>
          </a:solidFill>
          <a:ln w="12700">
            <a:solidFill>
              <a:srgbClr val="8AD0D5"/>
            </a:solidFill>
          </a:ln>
        </p:spPr>
        <p:txBody>
          <a:bodyPr lIns="45719" rIns="45719"/>
          <a:lstStyle/>
          <a:p>
            <a:pPr>
              <a:defRPr sz="1100"/>
            </a:pPr>
            <a:endParaRPr/>
          </a:p>
        </p:txBody>
      </p:sp>
      <p:sp>
        <p:nvSpPr>
          <p:cNvPr id="557" name="Metin kutusu 1353"/>
          <p:cNvSpPr/>
          <p:nvPr/>
        </p:nvSpPr>
        <p:spPr>
          <a:xfrm>
            <a:off x="2484438" y="2939415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558" name="Metin kutusu 1354"/>
          <p:cNvSpPr/>
          <p:nvPr/>
        </p:nvSpPr>
        <p:spPr>
          <a:xfrm>
            <a:off x="2484438" y="29556075"/>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559" name="Metin kutusu 1355"/>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560" name="Metin kutusu 1356"/>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561" name="Metin kutusu 1357"/>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562" name="Metin kutusu 1358"/>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563" name="Metin kutusu 1359"/>
          <p:cNvSpPr/>
          <p:nvPr/>
        </p:nvSpPr>
        <p:spPr>
          <a:xfrm>
            <a:off x="3887787" y="29579887"/>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564" name="Metin kutusu 1360"/>
          <p:cNvSpPr/>
          <p:nvPr/>
        </p:nvSpPr>
        <p:spPr>
          <a:xfrm>
            <a:off x="2489200" y="29232225"/>
            <a:ext cx="196850" cy="115888"/>
          </a:xfrm>
          <a:prstGeom prst="rect">
            <a:avLst/>
          </a:prstGeom>
          <a:solidFill>
            <a:srgbClr val="FFFFFF"/>
          </a:solidFill>
          <a:ln w="12700">
            <a:solidFill>
              <a:srgbClr val="8AD0D5"/>
            </a:solidFill>
          </a:ln>
        </p:spPr>
        <p:txBody>
          <a:bodyPr lIns="45719" rIns="45719"/>
          <a:lstStyle/>
          <a:p>
            <a:pPr>
              <a:defRPr sz="1100"/>
            </a:pPr>
            <a:endParaRPr/>
          </a:p>
        </p:txBody>
      </p:sp>
      <p:sp>
        <p:nvSpPr>
          <p:cNvPr id="565" name="Metin kutusu 1361"/>
          <p:cNvSpPr/>
          <p:nvPr/>
        </p:nvSpPr>
        <p:spPr>
          <a:xfrm>
            <a:off x="2484438" y="29556075"/>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566" name="Metin kutusu 1362"/>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567" name="Metin kutusu 1363"/>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568" name="Metin kutusu 1364"/>
          <p:cNvSpPr/>
          <p:nvPr/>
        </p:nvSpPr>
        <p:spPr>
          <a:xfrm>
            <a:off x="2489200" y="29224287"/>
            <a:ext cx="196850" cy="115888"/>
          </a:xfrm>
          <a:prstGeom prst="rect">
            <a:avLst/>
          </a:prstGeom>
          <a:solidFill>
            <a:srgbClr val="00B050"/>
          </a:solidFill>
          <a:ln w="12700">
            <a:solidFill>
              <a:srgbClr val="8AD0D5"/>
            </a:solidFill>
          </a:ln>
        </p:spPr>
        <p:txBody>
          <a:bodyPr lIns="45719" rIns="45719"/>
          <a:lstStyle/>
          <a:p>
            <a:pPr>
              <a:defRPr sz="1100"/>
            </a:pPr>
            <a:endParaRPr/>
          </a:p>
        </p:txBody>
      </p:sp>
      <p:sp>
        <p:nvSpPr>
          <p:cNvPr id="569" name="Metin kutusu 1365"/>
          <p:cNvSpPr/>
          <p:nvPr/>
        </p:nvSpPr>
        <p:spPr>
          <a:xfrm>
            <a:off x="2484438" y="29378275"/>
            <a:ext cx="196851" cy="141288"/>
          </a:xfrm>
          <a:prstGeom prst="rect">
            <a:avLst/>
          </a:prstGeom>
          <a:solidFill>
            <a:srgbClr val="FFFFFF"/>
          </a:solidFill>
          <a:ln w="12700">
            <a:solidFill>
              <a:srgbClr val="8AD0D5"/>
            </a:solidFill>
          </a:ln>
        </p:spPr>
        <p:txBody>
          <a:bodyPr lIns="45719" rIns="45719"/>
          <a:lstStyle/>
          <a:p>
            <a:pPr>
              <a:defRPr sz="1100"/>
            </a:pPr>
            <a:endParaRPr/>
          </a:p>
        </p:txBody>
      </p:sp>
      <p:sp>
        <p:nvSpPr>
          <p:cNvPr id="570" name="Metin kutusu 1367"/>
          <p:cNvSpPr/>
          <p:nvPr/>
        </p:nvSpPr>
        <p:spPr>
          <a:xfrm>
            <a:off x="3887787" y="29222700"/>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571" name="Metin kutusu 1368"/>
          <p:cNvSpPr/>
          <p:nvPr/>
        </p:nvSpPr>
        <p:spPr>
          <a:xfrm>
            <a:off x="3887787" y="29376687"/>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572" name="Metin kutusu 1369"/>
          <p:cNvSpPr/>
          <p:nvPr/>
        </p:nvSpPr>
        <p:spPr>
          <a:xfrm>
            <a:off x="3887787" y="29222700"/>
            <a:ext cx="196851" cy="115888"/>
          </a:xfrm>
          <a:prstGeom prst="rect">
            <a:avLst/>
          </a:prstGeom>
          <a:solidFill>
            <a:srgbClr val="FF0000"/>
          </a:solidFill>
          <a:ln w="12700">
            <a:solidFill>
              <a:srgbClr val="8AD0D5"/>
            </a:solidFill>
          </a:ln>
        </p:spPr>
        <p:txBody>
          <a:bodyPr lIns="45719" rIns="45719"/>
          <a:lstStyle/>
          <a:p>
            <a:pPr>
              <a:defRPr sz="1100"/>
            </a:pPr>
            <a:endParaRPr/>
          </a:p>
        </p:txBody>
      </p:sp>
      <p:sp>
        <p:nvSpPr>
          <p:cNvPr id="573" name="Metin kutusu 1370"/>
          <p:cNvSpPr/>
          <p:nvPr/>
        </p:nvSpPr>
        <p:spPr>
          <a:xfrm>
            <a:off x="3887787" y="29376687"/>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574" name="Metin kutusu 1371"/>
          <p:cNvSpPr/>
          <p:nvPr/>
        </p:nvSpPr>
        <p:spPr>
          <a:xfrm>
            <a:off x="3887787" y="29579887"/>
            <a:ext cx="196851" cy="117476"/>
          </a:xfrm>
          <a:prstGeom prst="rect">
            <a:avLst/>
          </a:prstGeom>
          <a:solidFill>
            <a:srgbClr val="00B050"/>
          </a:solidFill>
          <a:ln w="12700">
            <a:solidFill>
              <a:srgbClr val="8AD0D5"/>
            </a:solidFill>
          </a:ln>
        </p:spPr>
        <p:txBody>
          <a:bodyPr lIns="45719" rIns="45719"/>
          <a:lstStyle/>
          <a:p>
            <a:pPr>
              <a:defRPr sz="1100"/>
            </a:pPr>
            <a:endParaRPr/>
          </a:p>
        </p:txBody>
      </p:sp>
      <p:sp>
        <p:nvSpPr>
          <p:cNvPr id="575" name="Metin kutusu 1372"/>
          <p:cNvSpPr/>
          <p:nvPr/>
        </p:nvSpPr>
        <p:spPr>
          <a:xfrm>
            <a:off x="3887787" y="29579887"/>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576" name="Metin kutusu 1373"/>
          <p:cNvSpPr/>
          <p:nvPr/>
        </p:nvSpPr>
        <p:spPr>
          <a:xfrm>
            <a:off x="2489200" y="29232225"/>
            <a:ext cx="196850" cy="115888"/>
          </a:xfrm>
          <a:prstGeom prst="rect">
            <a:avLst/>
          </a:prstGeom>
          <a:solidFill>
            <a:srgbClr val="FFFFFF"/>
          </a:solidFill>
          <a:ln w="12700">
            <a:solidFill>
              <a:srgbClr val="8AD0D5"/>
            </a:solidFill>
          </a:ln>
        </p:spPr>
        <p:txBody>
          <a:bodyPr lIns="45719" rIns="45719"/>
          <a:lstStyle/>
          <a:p>
            <a:pPr>
              <a:defRPr sz="1100"/>
            </a:pPr>
            <a:endParaRPr/>
          </a:p>
        </p:txBody>
      </p:sp>
      <p:sp>
        <p:nvSpPr>
          <p:cNvPr id="577" name="Metin kutusu 1374"/>
          <p:cNvSpPr/>
          <p:nvPr/>
        </p:nvSpPr>
        <p:spPr>
          <a:xfrm>
            <a:off x="2484438" y="29400500"/>
            <a:ext cx="196851" cy="117475"/>
          </a:xfrm>
          <a:prstGeom prst="rect">
            <a:avLst/>
          </a:prstGeom>
          <a:solidFill>
            <a:srgbClr val="FFFFFF"/>
          </a:solidFill>
          <a:ln w="12700">
            <a:solidFill>
              <a:srgbClr val="8AD0D5"/>
            </a:solidFill>
          </a:ln>
        </p:spPr>
        <p:txBody>
          <a:bodyPr lIns="45719" rIns="45719"/>
          <a:lstStyle/>
          <a:p>
            <a:pPr>
              <a:defRPr sz="1100"/>
            </a:pPr>
            <a:endParaRPr/>
          </a:p>
        </p:txBody>
      </p:sp>
      <p:sp>
        <p:nvSpPr>
          <p:cNvPr id="578" name="Metin kutusu 1375"/>
          <p:cNvSpPr/>
          <p:nvPr/>
        </p:nvSpPr>
        <p:spPr>
          <a:xfrm>
            <a:off x="2484438" y="29556075"/>
            <a:ext cx="196851" cy="123825"/>
          </a:xfrm>
          <a:prstGeom prst="rect">
            <a:avLst/>
          </a:prstGeom>
          <a:solidFill>
            <a:srgbClr val="FF0000"/>
          </a:solidFill>
          <a:ln w="12700">
            <a:solidFill>
              <a:srgbClr val="8AD0D5"/>
            </a:solidFill>
          </a:ln>
        </p:spPr>
        <p:txBody>
          <a:bodyPr lIns="45719" rIns="45719"/>
          <a:lstStyle/>
          <a:p>
            <a:pPr>
              <a:defRPr sz="1100"/>
            </a:pPr>
            <a:endParaRPr/>
          </a:p>
        </p:txBody>
      </p:sp>
      <p:sp>
        <p:nvSpPr>
          <p:cNvPr id="579" name="Metin kutusu 1376"/>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580" name="Metin kutusu 1377"/>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581" name="Metin kutusu 1378"/>
          <p:cNvSpPr/>
          <p:nvPr/>
        </p:nvSpPr>
        <p:spPr>
          <a:xfrm>
            <a:off x="3887787" y="29587825"/>
            <a:ext cx="196851" cy="115888"/>
          </a:xfrm>
          <a:prstGeom prst="rect">
            <a:avLst/>
          </a:prstGeom>
          <a:solidFill>
            <a:srgbClr val="FF0000"/>
          </a:solidFill>
          <a:ln w="12700">
            <a:solidFill>
              <a:srgbClr val="8AD0D5"/>
            </a:solidFill>
          </a:ln>
        </p:spPr>
        <p:txBody>
          <a:bodyPr lIns="45719" rIns="45719"/>
          <a:lstStyle/>
          <a:p>
            <a:pPr>
              <a:defRPr sz="1100">
                <a:solidFill>
                  <a:srgbClr val="FF0000"/>
                </a:solidFill>
              </a:defRPr>
            </a:pPr>
            <a:endParaRPr/>
          </a:p>
        </p:txBody>
      </p:sp>
      <p:sp>
        <p:nvSpPr>
          <p:cNvPr id="582" name="Metin kutusu 1379"/>
          <p:cNvSpPr/>
          <p:nvPr/>
        </p:nvSpPr>
        <p:spPr>
          <a:xfrm>
            <a:off x="4859337" y="292322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583" name="Metin kutusu 1380"/>
          <p:cNvSpPr/>
          <p:nvPr/>
        </p:nvSpPr>
        <p:spPr>
          <a:xfrm>
            <a:off x="4854575" y="29400500"/>
            <a:ext cx="196850" cy="117475"/>
          </a:xfrm>
          <a:prstGeom prst="rect">
            <a:avLst/>
          </a:prstGeom>
          <a:solidFill>
            <a:srgbClr val="FFFFFF"/>
          </a:solidFill>
          <a:ln w="12700">
            <a:solidFill>
              <a:srgbClr val="8AD0D5"/>
            </a:solidFill>
          </a:ln>
        </p:spPr>
        <p:txBody>
          <a:bodyPr lIns="45719" rIns="45719"/>
          <a:lstStyle/>
          <a:p>
            <a:pPr>
              <a:defRPr sz="1100"/>
            </a:pPr>
            <a:endParaRPr/>
          </a:p>
        </p:txBody>
      </p:sp>
      <p:sp>
        <p:nvSpPr>
          <p:cNvPr id="584" name="Metin kutusu 1381"/>
          <p:cNvSpPr/>
          <p:nvPr/>
        </p:nvSpPr>
        <p:spPr>
          <a:xfrm>
            <a:off x="4854575" y="29556075"/>
            <a:ext cx="196850" cy="123825"/>
          </a:xfrm>
          <a:prstGeom prst="rect">
            <a:avLst/>
          </a:prstGeom>
          <a:solidFill>
            <a:srgbClr val="FF0000"/>
          </a:solidFill>
          <a:ln w="12700">
            <a:solidFill>
              <a:srgbClr val="8AD0D5"/>
            </a:solidFill>
          </a:ln>
        </p:spPr>
        <p:txBody>
          <a:bodyPr lIns="45719" rIns="45719"/>
          <a:lstStyle/>
          <a:p>
            <a:pPr>
              <a:defRPr sz="1100"/>
            </a:pPr>
            <a:endParaRPr/>
          </a:p>
        </p:txBody>
      </p:sp>
      <p:sp>
        <p:nvSpPr>
          <p:cNvPr id="585" name="Metin kutusu 1382"/>
          <p:cNvSpPr/>
          <p:nvPr/>
        </p:nvSpPr>
        <p:spPr>
          <a:xfrm>
            <a:off x="2489200" y="30122812"/>
            <a:ext cx="196850" cy="117476"/>
          </a:xfrm>
          <a:prstGeom prst="rect">
            <a:avLst/>
          </a:prstGeom>
          <a:solidFill>
            <a:srgbClr val="00B050"/>
          </a:solidFill>
          <a:ln w="12700">
            <a:solidFill>
              <a:srgbClr val="8AD0D5"/>
            </a:solidFill>
          </a:ln>
        </p:spPr>
        <p:txBody>
          <a:bodyPr lIns="45719" rIns="45719"/>
          <a:lstStyle/>
          <a:p>
            <a:pPr>
              <a:defRPr sz="1100"/>
            </a:pPr>
            <a:endParaRPr/>
          </a:p>
        </p:txBody>
      </p:sp>
      <p:sp>
        <p:nvSpPr>
          <p:cNvPr id="586" name="Metin kutusu 1383"/>
          <p:cNvSpPr/>
          <p:nvPr/>
        </p:nvSpPr>
        <p:spPr>
          <a:xfrm>
            <a:off x="2484438" y="3028473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587" name="Metin kutusu 1384"/>
          <p:cNvSpPr/>
          <p:nvPr/>
        </p:nvSpPr>
        <p:spPr>
          <a:xfrm>
            <a:off x="2484438" y="30446662"/>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588" name="Metin kutusu 1385"/>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589" name="Metin kutusu 1386"/>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590" name="Metin kutusu 1387"/>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591" name="Metin kutusu 1388"/>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592" name="Metin kutusu 1389"/>
          <p:cNvSpPr/>
          <p:nvPr/>
        </p:nvSpPr>
        <p:spPr>
          <a:xfrm>
            <a:off x="3887787" y="30472062"/>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593" name="Metin kutusu 1390"/>
          <p:cNvSpPr/>
          <p:nvPr/>
        </p:nvSpPr>
        <p:spPr>
          <a:xfrm>
            <a:off x="2489200" y="30122812"/>
            <a:ext cx="196850" cy="117476"/>
          </a:xfrm>
          <a:prstGeom prst="rect">
            <a:avLst/>
          </a:prstGeom>
          <a:solidFill>
            <a:srgbClr val="FFFFFF"/>
          </a:solidFill>
          <a:ln w="12700">
            <a:solidFill>
              <a:srgbClr val="8AD0D5"/>
            </a:solidFill>
          </a:ln>
        </p:spPr>
        <p:txBody>
          <a:bodyPr lIns="45719" rIns="45719"/>
          <a:lstStyle/>
          <a:p>
            <a:pPr>
              <a:defRPr sz="1100"/>
            </a:pPr>
            <a:endParaRPr/>
          </a:p>
        </p:txBody>
      </p:sp>
      <p:sp>
        <p:nvSpPr>
          <p:cNvPr id="594" name="Metin kutusu 1391"/>
          <p:cNvSpPr/>
          <p:nvPr/>
        </p:nvSpPr>
        <p:spPr>
          <a:xfrm>
            <a:off x="2484438" y="30446662"/>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595" name="Metin kutusu 1392"/>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596" name="Metin kutusu 1393"/>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597" name="Metin kutusu 1394"/>
          <p:cNvSpPr/>
          <p:nvPr/>
        </p:nvSpPr>
        <p:spPr>
          <a:xfrm>
            <a:off x="2489200" y="30114875"/>
            <a:ext cx="196850" cy="117475"/>
          </a:xfrm>
          <a:prstGeom prst="rect">
            <a:avLst/>
          </a:prstGeom>
          <a:solidFill>
            <a:srgbClr val="00B050"/>
          </a:solidFill>
          <a:ln w="12700">
            <a:solidFill>
              <a:srgbClr val="8AD0D5"/>
            </a:solidFill>
          </a:ln>
        </p:spPr>
        <p:txBody>
          <a:bodyPr lIns="45719" rIns="45719"/>
          <a:lstStyle/>
          <a:p>
            <a:pPr>
              <a:defRPr sz="1100"/>
            </a:pPr>
            <a:endParaRPr/>
          </a:p>
        </p:txBody>
      </p:sp>
      <p:sp>
        <p:nvSpPr>
          <p:cNvPr id="598" name="Metin kutusu 1395"/>
          <p:cNvSpPr/>
          <p:nvPr/>
        </p:nvSpPr>
        <p:spPr>
          <a:xfrm>
            <a:off x="2484438" y="30270450"/>
            <a:ext cx="196851" cy="141288"/>
          </a:xfrm>
          <a:prstGeom prst="rect">
            <a:avLst/>
          </a:prstGeom>
          <a:solidFill>
            <a:srgbClr val="FFFFFF"/>
          </a:solidFill>
          <a:ln w="12700">
            <a:solidFill>
              <a:srgbClr val="8AD0D5"/>
            </a:solidFill>
          </a:ln>
        </p:spPr>
        <p:txBody>
          <a:bodyPr lIns="45719" rIns="45719"/>
          <a:lstStyle/>
          <a:p>
            <a:pPr>
              <a:defRPr sz="1100"/>
            </a:pPr>
            <a:endParaRPr/>
          </a:p>
        </p:txBody>
      </p:sp>
      <p:sp>
        <p:nvSpPr>
          <p:cNvPr id="599" name="Metin kutusu 1396"/>
          <p:cNvSpPr/>
          <p:nvPr/>
        </p:nvSpPr>
        <p:spPr>
          <a:xfrm>
            <a:off x="2484438" y="30446662"/>
            <a:ext cx="204787" cy="160338"/>
          </a:xfrm>
          <a:prstGeom prst="rect">
            <a:avLst/>
          </a:prstGeom>
          <a:solidFill>
            <a:srgbClr val="FFFFFF"/>
          </a:solidFill>
          <a:ln w="12700">
            <a:solidFill>
              <a:srgbClr val="8AD0D5"/>
            </a:solidFill>
          </a:ln>
        </p:spPr>
        <p:txBody>
          <a:bodyPr lIns="45719" rIns="45719"/>
          <a:lstStyle/>
          <a:p>
            <a:pPr>
              <a:defRPr sz="1100"/>
            </a:pPr>
            <a:endParaRPr/>
          </a:p>
        </p:txBody>
      </p:sp>
      <p:sp>
        <p:nvSpPr>
          <p:cNvPr id="600" name="Metin kutusu 1397"/>
          <p:cNvSpPr/>
          <p:nvPr/>
        </p:nvSpPr>
        <p:spPr>
          <a:xfrm>
            <a:off x="3887787" y="30113287"/>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601" name="Metin kutusu 1398"/>
          <p:cNvSpPr/>
          <p:nvPr/>
        </p:nvSpPr>
        <p:spPr>
          <a:xfrm>
            <a:off x="3887787" y="30267275"/>
            <a:ext cx="196851" cy="117475"/>
          </a:xfrm>
          <a:prstGeom prst="rect">
            <a:avLst/>
          </a:prstGeom>
          <a:solidFill>
            <a:srgbClr val="FFFFFF"/>
          </a:solidFill>
          <a:ln w="12700">
            <a:solidFill>
              <a:srgbClr val="8AD0D5"/>
            </a:solidFill>
          </a:ln>
        </p:spPr>
        <p:txBody>
          <a:bodyPr lIns="45719" rIns="45719"/>
          <a:lstStyle/>
          <a:p>
            <a:pPr>
              <a:defRPr sz="1100"/>
            </a:pPr>
            <a:endParaRPr/>
          </a:p>
        </p:txBody>
      </p:sp>
      <p:sp>
        <p:nvSpPr>
          <p:cNvPr id="602" name="Metin kutusu 1399"/>
          <p:cNvSpPr/>
          <p:nvPr/>
        </p:nvSpPr>
        <p:spPr>
          <a:xfrm>
            <a:off x="3887787" y="30113287"/>
            <a:ext cx="196851" cy="117476"/>
          </a:xfrm>
          <a:prstGeom prst="rect">
            <a:avLst/>
          </a:prstGeom>
          <a:solidFill>
            <a:srgbClr val="FF0000"/>
          </a:solidFill>
          <a:ln w="12700">
            <a:solidFill>
              <a:srgbClr val="8AD0D5"/>
            </a:solidFill>
          </a:ln>
        </p:spPr>
        <p:txBody>
          <a:bodyPr lIns="45719" rIns="45719"/>
          <a:lstStyle/>
          <a:p>
            <a:pPr>
              <a:defRPr sz="1100"/>
            </a:pPr>
            <a:endParaRPr/>
          </a:p>
        </p:txBody>
      </p:sp>
      <p:sp>
        <p:nvSpPr>
          <p:cNvPr id="603" name="Metin kutusu 1400"/>
          <p:cNvSpPr/>
          <p:nvPr/>
        </p:nvSpPr>
        <p:spPr>
          <a:xfrm>
            <a:off x="3887787" y="30267275"/>
            <a:ext cx="196851" cy="117475"/>
          </a:xfrm>
          <a:prstGeom prst="rect">
            <a:avLst/>
          </a:prstGeom>
          <a:solidFill>
            <a:srgbClr val="FFFFFF"/>
          </a:solidFill>
          <a:ln w="12700">
            <a:solidFill>
              <a:srgbClr val="8AD0D5"/>
            </a:solidFill>
          </a:ln>
        </p:spPr>
        <p:txBody>
          <a:bodyPr lIns="45719" rIns="45719"/>
          <a:lstStyle/>
          <a:p>
            <a:pPr>
              <a:defRPr sz="1100"/>
            </a:pPr>
            <a:endParaRPr/>
          </a:p>
        </p:txBody>
      </p:sp>
      <p:sp>
        <p:nvSpPr>
          <p:cNvPr id="604" name="Metin kutusu 1401"/>
          <p:cNvSpPr/>
          <p:nvPr/>
        </p:nvSpPr>
        <p:spPr>
          <a:xfrm>
            <a:off x="3887787" y="30472062"/>
            <a:ext cx="196851" cy="115888"/>
          </a:xfrm>
          <a:prstGeom prst="rect">
            <a:avLst/>
          </a:prstGeom>
          <a:solidFill>
            <a:srgbClr val="00B050"/>
          </a:solidFill>
          <a:ln w="12700">
            <a:solidFill>
              <a:srgbClr val="8AD0D5"/>
            </a:solidFill>
          </a:ln>
        </p:spPr>
        <p:txBody>
          <a:bodyPr lIns="45719" rIns="45719"/>
          <a:lstStyle/>
          <a:p>
            <a:pPr>
              <a:defRPr sz="1100"/>
            </a:pPr>
            <a:endParaRPr/>
          </a:p>
        </p:txBody>
      </p:sp>
      <p:sp>
        <p:nvSpPr>
          <p:cNvPr id="605" name="Metin kutusu 1402"/>
          <p:cNvSpPr/>
          <p:nvPr/>
        </p:nvSpPr>
        <p:spPr>
          <a:xfrm>
            <a:off x="3887787" y="30472062"/>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606" name="Metin kutusu 1403"/>
          <p:cNvSpPr/>
          <p:nvPr/>
        </p:nvSpPr>
        <p:spPr>
          <a:xfrm>
            <a:off x="2489200" y="30122812"/>
            <a:ext cx="196850" cy="117476"/>
          </a:xfrm>
          <a:prstGeom prst="rect">
            <a:avLst/>
          </a:prstGeom>
          <a:solidFill>
            <a:srgbClr val="FF0000"/>
          </a:solidFill>
          <a:ln w="12700">
            <a:solidFill>
              <a:srgbClr val="8AD0D5"/>
            </a:solidFill>
          </a:ln>
        </p:spPr>
        <p:txBody>
          <a:bodyPr lIns="45719" rIns="45719"/>
          <a:lstStyle/>
          <a:p>
            <a:pPr>
              <a:defRPr sz="1100"/>
            </a:pPr>
            <a:endParaRPr/>
          </a:p>
        </p:txBody>
      </p:sp>
      <p:sp>
        <p:nvSpPr>
          <p:cNvPr id="607" name="Metin kutusu 1404"/>
          <p:cNvSpPr/>
          <p:nvPr/>
        </p:nvSpPr>
        <p:spPr>
          <a:xfrm>
            <a:off x="2484438" y="3029267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608" name="Metin kutusu 1405"/>
          <p:cNvSpPr/>
          <p:nvPr/>
        </p:nvSpPr>
        <p:spPr>
          <a:xfrm>
            <a:off x="2484438" y="30446662"/>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609" name="Metin kutusu 1406"/>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610" name="Metin kutusu 1407"/>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611" name="Metin kutusu 1408"/>
          <p:cNvSpPr/>
          <p:nvPr/>
        </p:nvSpPr>
        <p:spPr>
          <a:xfrm>
            <a:off x="3887787" y="30480000"/>
            <a:ext cx="196851" cy="115888"/>
          </a:xfrm>
          <a:prstGeom prst="rect">
            <a:avLst/>
          </a:prstGeom>
          <a:solidFill>
            <a:srgbClr val="FF0000"/>
          </a:solidFill>
          <a:ln w="12700">
            <a:solidFill>
              <a:srgbClr val="8AD0D5"/>
            </a:solidFill>
          </a:ln>
        </p:spPr>
        <p:txBody>
          <a:bodyPr lIns="45719" rIns="45719"/>
          <a:lstStyle/>
          <a:p>
            <a:pPr>
              <a:defRPr sz="1100"/>
            </a:pPr>
            <a:endParaRPr/>
          </a:p>
        </p:txBody>
      </p:sp>
      <p:sp>
        <p:nvSpPr>
          <p:cNvPr id="612" name="Metin kutusu 1409"/>
          <p:cNvSpPr/>
          <p:nvPr/>
        </p:nvSpPr>
        <p:spPr>
          <a:xfrm>
            <a:off x="4859337" y="30122812"/>
            <a:ext cx="196851" cy="117476"/>
          </a:xfrm>
          <a:prstGeom prst="rect">
            <a:avLst/>
          </a:prstGeom>
          <a:solidFill>
            <a:srgbClr val="FF0000"/>
          </a:solidFill>
          <a:ln w="12700">
            <a:solidFill>
              <a:srgbClr val="8AD0D5"/>
            </a:solidFill>
          </a:ln>
        </p:spPr>
        <p:txBody>
          <a:bodyPr lIns="45719" rIns="45719"/>
          <a:lstStyle/>
          <a:p>
            <a:pPr>
              <a:defRPr sz="1100"/>
            </a:pPr>
            <a:endParaRPr/>
          </a:p>
        </p:txBody>
      </p:sp>
      <p:sp>
        <p:nvSpPr>
          <p:cNvPr id="613" name="Metin kutusu 1410"/>
          <p:cNvSpPr/>
          <p:nvPr/>
        </p:nvSpPr>
        <p:spPr>
          <a:xfrm>
            <a:off x="4854575" y="30292675"/>
            <a:ext cx="196850" cy="115888"/>
          </a:xfrm>
          <a:prstGeom prst="rect">
            <a:avLst/>
          </a:prstGeom>
          <a:solidFill>
            <a:srgbClr val="FFFFFF"/>
          </a:solidFill>
          <a:ln w="12700">
            <a:solidFill>
              <a:srgbClr val="8AD0D5"/>
            </a:solidFill>
          </a:ln>
        </p:spPr>
        <p:txBody>
          <a:bodyPr lIns="45719" rIns="45719"/>
          <a:lstStyle/>
          <a:p>
            <a:pPr>
              <a:defRPr sz="1100"/>
            </a:pPr>
            <a:endParaRPr/>
          </a:p>
        </p:txBody>
      </p:sp>
      <p:sp>
        <p:nvSpPr>
          <p:cNvPr id="614" name="Metin kutusu 1411"/>
          <p:cNvSpPr/>
          <p:nvPr/>
        </p:nvSpPr>
        <p:spPr>
          <a:xfrm>
            <a:off x="4854575" y="30446662"/>
            <a:ext cx="196850" cy="123826"/>
          </a:xfrm>
          <a:prstGeom prst="rect">
            <a:avLst/>
          </a:prstGeom>
          <a:solidFill>
            <a:srgbClr val="FFFFFF"/>
          </a:solidFill>
          <a:ln w="12700">
            <a:solidFill>
              <a:srgbClr val="8AD0D5"/>
            </a:solidFill>
          </a:ln>
        </p:spPr>
        <p:txBody>
          <a:bodyPr lIns="45719" rIns="45719"/>
          <a:lstStyle/>
          <a:p>
            <a:pPr>
              <a:defRPr sz="1100"/>
            </a:pPr>
            <a:endParaRPr/>
          </a:p>
        </p:txBody>
      </p:sp>
      <p:sp>
        <p:nvSpPr>
          <p:cNvPr id="615" name="Metin kutusu 4"/>
          <p:cNvSpPr txBox="1"/>
          <p:nvPr/>
        </p:nvSpPr>
        <p:spPr>
          <a:xfrm>
            <a:off x="2091982" y="471888"/>
            <a:ext cx="5525186" cy="9933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algn="ctr">
              <a:lnSpc>
                <a:spcPct val="90000"/>
              </a:lnSpc>
              <a:spcBef>
                <a:spcPts val="600"/>
              </a:spcBef>
              <a:defRPr sz="2700" b="1">
                <a:solidFill>
                  <a:schemeClr val="accent6"/>
                </a:solidFill>
                <a:effectLst>
                  <a:outerShdw blurRad="38100" dist="38100" dir="2700000" rotWithShape="0">
                    <a:srgbClr val="000000">
                      <a:alpha val="43137"/>
                    </a:srgbClr>
                  </a:outerShdw>
                </a:effectLst>
              </a:defRPr>
            </a:pPr>
            <a:r>
              <a:t>FARKLI VE İYİ UYGULAMA ÖRNEKLERİ</a:t>
            </a:r>
            <a:endParaRPr sz="3100">
              <a:solidFill>
                <a:srgbClr val="9DB5CE"/>
              </a:solidFill>
              <a:latin typeface="Carlito"/>
              <a:ea typeface="Carlito"/>
              <a:cs typeface="Carlito"/>
              <a:sym typeface="Carlito"/>
            </a:endParaRPr>
          </a:p>
          <a:p>
            <a:pPr algn="ctr">
              <a:lnSpc>
                <a:spcPct val="90000"/>
              </a:lnSpc>
              <a:spcBef>
                <a:spcPts val="600"/>
              </a:spcBef>
              <a:defRPr sz="2700" b="1">
                <a:solidFill>
                  <a:srgbClr val="1E5155"/>
                </a:solidFill>
                <a:effectLst>
                  <a:outerShdw blurRad="38100" dist="38100" dir="2700000" rotWithShape="0">
                    <a:srgbClr val="000000">
                      <a:alpha val="43137"/>
                    </a:srgbClr>
                  </a:outerShdw>
                </a:effectLst>
              </a:defRPr>
            </a:pPr>
            <a:r>
              <a:t>ARAŞTIRMA-GELİŞTİRME ALANINDA</a:t>
            </a:r>
          </a:p>
        </p:txBody>
      </p:sp>
      <p:pic>
        <p:nvPicPr>
          <p:cNvPr id="616" name="Picture 2" descr="Picture 2"/>
          <p:cNvPicPr>
            <a:picLocks noChangeAspect="1"/>
          </p:cNvPicPr>
          <p:nvPr/>
        </p:nvPicPr>
        <p:blipFill>
          <a:blip r:embed="rId2"/>
          <a:stretch>
            <a:fillRect/>
          </a:stretch>
        </p:blipFill>
        <p:spPr>
          <a:xfrm>
            <a:off x="285990" y="332656"/>
            <a:ext cx="1847490" cy="392429"/>
          </a:xfrm>
          <a:prstGeom prst="rect">
            <a:avLst/>
          </a:prstGeom>
          <a:ln w="12700">
            <a:miter lim="400000"/>
          </a:ln>
        </p:spPr>
      </p:pic>
      <p:graphicFrame>
        <p:nvGraphicFramePr>
          <p:cNvPr id="617" name="Table 1"/>
          <p:cNvGraphicFramePr/>
          <p:nvPr/>
        </p:nvGraphicFramePr>
        <p:xfrm>
          <a:off x="928254" y="2392379"/>
          <a:ext cx="7245927" cy="1383729"/>
        </p:xfrm>
        <a:graphic>
          <a:graphicData uri="http://schemas.openxmlformats.org/drawingml/2006/table">
            <a:tbl>
              <a:tblPr>
                <a:tableStyleId>{4C3C2611-4C71-4FC5-86AE-919BDF0F9419}</a:tableStyleId>
              </a:tblPr>
              <a:tblGrid>
                <a:gridCol w="1296775">
                  <a:extLst>
                    <a:ext uri="{9D8B030D-6E8A-4147-A177-3AD203B41FA5}">
                      <a16:colId xmlns:a16="http://schemas.microsoft.com/office/drawing/2014/main" val="20000"/>
                    </a:ext>
                  </a:extLst>
                </a:gridCol>
                <a:gridCol w="1565735">
                  <a:extLst>
                    <a:ext uri="{9D8B030D-6E8A-4147-A177-3AD203B41FA5}">
                      <a16:colId xmlns:a16="http://schemas.microsoft.com/office/drawing/2014/main" val="20001"/>
                    </a:ext>
                  </a:extLst>
                </a:gridCol>
                <a:gridCol w="1498495">
                  <a:extLst>
                    <a:ext uri="{9D8B030D-6E8A-4147-A177-3AD203B41FA5}">
                      <a16:colId xmlns:a16="http://schemas.microsoft.com/office/drawing/2014/main" val="20002"/>
                    </a:ext>
                  </a:extLst>
                </a:gridCol>
                <a:gridCol w="1434456">
                  <a:extLst>
                    <a:ext uri="{9D8B030D-6E8A-4147-A177-3AD203B41FA5}">
                      <a16:colId xmlns:a16="http://schemas.microsoft.com/office/drawing/2014/main" val="20003"/>
                    </a:ext>
                  </a:extLst>
                </a:gridCol>
                <a:gridCol w="1450466">
                  <a:extLst>
                    <a:ext uri="{9D8B030D-6E8A-4147-A177-3AD203B41FA5}">
                      <a16:colId xmlns:a16="http://schemas.microsoft.com/office/drawing/2014/main" val="20004"/>
                    </a:ext>
                  </a:extLst>
                </a:gridCol>
              </a:tblGrid>
              <a:tr h="1057402">
                <a:tc>
                  <a:txBody>
                    <a:bodyPr/>
                    <a:lstStyle/>
                    <a:p>
                      <a:pPr defTabSz="457206">
                        <a:defRPr sz="1800">
                          <a:solidFill>
                            <a:srgbClr val="000000"/>
                          </a:solidFill>
                        </a:defRPr>
                      </a:pPr>
                      <a:r>
                        <a:rPr sz="1100">
                          <a:solidFill>
                            <a:srgbClr val="0F2303"/>
                          </a:solidFill>
                        </a:rPr>
                        <a:t>SCI, SCIExpanded, SSCI ve AHCI’de taranan dergilerde yayınlanmış makale</a:t>
                      </a:r>
                    </a:p>
                  </a:txBody>
                  <a:tcPr marL="7349" marR="7349" marT="7349" marB="7349" anchor="ctr" horzOverflow="overflow">
                    <a:solidFill>
                      <a:srgbClr val="F2E7E6"/>
                    </a:solidFill>
                  </a:tcPr>
                </a:tc>
                <a:tc>
                  <a:txBody>
                    <a:bodyPr/>
                    <a:lstStyle/>
                    <a:p>
                      <a:pPr defTabSz="457206">
                        <a:defRPr sz="1800">
                          <a:solidFill>
                            <a:srgbClr val="000000"/>
                          </a:solidFill>
                        </a:defRPr>
                      </a:pPr>
                      <a:r>
                        <a:rPr sz="1100">
                          <a:solidFill>
                            <a:srgbClr val="0F2303"/>
                          </a:solidFill>
                        </a:rPr>
                        <a:t>ESCI ve SCOPUS &amp; ULAKBİM’de taranan veya diğer Ulusal/Uluslara rası dergilerde yayınlanmış makale</a:t>
                      </a:r>
                    </a:p>
                  </a:txBody>
                  <a:tcPr marL="7349" marR="7349" marT="7349" marB="7349" anchor="ctr" horzOverflow="overflow">
                    <a:solidFill>
                      <a:srgbClr val="F2E7E6"/>
                    </a:solidFill>
                  </a:tcPr>
                </a:tc>
                <a:tc>
                  <a:txBody>
                    <a:bodyPr/>
                    <a:lstStyle/>
                    <a:p>
                      <a:pPr defTabSz="457206">
                        <a:defRPr sz="1800">
                          <a:solidFill>
                            <a:srgbClr val="000000"/>
                          </a:solidFill>
                        </a:defRPr>
                      </a:pPr>
                      <a:r>
                        <a:rPr sz="1100">
                          <a:solidFill>
                            <a:srgbClr val="0F2303"/>
                          </a:solidFill>
                        </a:rPr>
                        <a:t>Ulusal /Uluslararası yayınevleri tarafından yayınlanmış kitap editörlüğü veya bölüm yazarlığı</a:t>
                      </a:r>
                    </a:p>
                  </a:txBody>
                  <a:tcPr marL="7349" marR="7349" marT="7349" marB="7349" anchor="ctr" horzOverflow="overflow">
                    <a:solidFill>
                      <a:srgbClr val="F2E7E6"/>
                    </a:solidFill>
                  </a:tcPr>
                </a:tc>
                <a:tc>
                  <a:txBody>
                    <a:bodyPr/>
                    <a:lstStyle/>
                    <a:p>
                      <a:pPr defTabSz="457206">
                        <a:defRPr sz="1800">
                          <a:solidFill>
                            <a:srgbClr val="000000"/>
                          </a:solidFill>
                        </a:defRPr>
                      </a:pPr>
                      <a:r>
                        <a:rPr sz="1100">
                          <a:solidFill>
                            <a:srgbClr val="0F2303"/>
                          </a:solidFill>
                        </a:rPr>
                        <a:t>Ulusal / Uluslararası Patent - Faydalı Model - Tasarım Tescili</a:t>
                      </a:r>
                    </a:p>
                  </a:txBody>
                  <a:tcPr marL="7349" marR="7349" marT="7349" marB="7349" anchor="ctr" horzOverflow="overflow">
                    <a:solidFill>
                      <a:srgbClr val="F2E7E6"/>
                    </a:solidFill>
                  </a:tcPr>
                </a:tc>
                <a:tc>
                  <a:txBody>
                    <a:bodyPr/>
                    <a:lstStyle/>
                    <a:p>
                      <a:pPr defTabSz="457206">
                        <a:defRPr sz="1800">
                          <a:solidFill>
                            <a:srgbClr val="000000"/>
                          </a:solidFill>
                        </a:defRPr>
                      </a:pPr>
                      <a:r>
                        <a:rPr sz="1100">
                          <a:solidFill>
                            <a:srgbClr val="0F2303"/>
                          </a:solidFill>
                        </a:rPr>
                        <a:t>Ulusal / Uluslararası sempozyum / kongre / konferansta sunulmuş tam metin / genişletilmiş özet / sözlü bildiri/pos</a:t>
                      </a:r>
                    </a:p>
                  </a:txBody>
                  <a:tcPr marL="7349" marR="7349" marT="7349" marB="7349" anchor="ctr" horzOverflow="overflow">
                    <a:solidFill>
                      <a:srgbClr val="F2E7E6"/>
                    </a:solidFill>
                  </a:tcPr>
                </a:tc>
                <a:extLst>
                  <a:ext uri="{0D108BD9-81ED-4DB2-BD59-A6C34878D82A}">
                    <a16:rowId xmlns:a16="http://schemas.microsoft.com/office/drawing/2014/main" val="10000"/>
                  </a:ext>
                </a:extLst>
              </a:tr>
              <a:tr h="326327">
                <a:tc>
                  <a:txBody>
                    <a:bodyPr/>
                    <a:lstStyle/>
                    <a:p>
                      <a:pPr defTabSz="457206">
                        <a:defRPr sz="1800">
                          <a:solidFill>
                            <a:srgbClr val="000000"/>
                          </a:solidFill>
                        </a:defRPr>
                      </a:pPr>
                      <a:r>
                        <a:rPr sz="1400">
                          <a:solidFill>
                            <a:srgbClr val="0F2303"/>
                          </a:solidFill>
                        </a:rPr>
                        <a:t>20</a:t>
                      </a:r>
                    </a:p>
                  </a:txBody>
                  <a:tcPr marL="7349" marR="7349" marT="7349" marB="7349" anchor="b" horzOverflow="overflow">
                    <a:solidFill>
                      <a:srgbClr val="F2E7E6"/>
                    </a:solidFill>
                  </a:tcPr>
                </a:tc>
                <a:tc>
                  <a:txBody>
                    <a:bodyPr/>
                    <a:lstStyle/>
                    <a:p>
                      <a:pPr defTabSz="457206">
                        <a:defRPr sz="1800">
                          <a:solidFill>
                            <a:srgbClr val="000000"/>
                          </a:solidFill>
                        </a:defRPr>
                      </a:pPr>
                      <a:r>
                        <a:rPr sz="1400">
                          <a:solidFill>
                            <a:srgbClr val="0F2303"/>
                          </a:solidFill>
                        </a:rPr>
                        <a:t>9</a:t>
                      </a:r>
                    </a:p>
                  </a:txBody>
                  <a:tcPr marL="7349" marR="7349" marT="7349" marB="7349" anchor="b" horzOverflow="overflow">
                    <a:solidFill>
                      <a:srgbClr val="F2E7E6"/>
                    </a:solidFill>
                  </a:tcPr>
                </a:tc>
                <a:tc>
                  <a:txBody>
                    <a:bodyPr/>
                    <a:lstStyle/>
                    <a:p>
                      <a:pPr defTabSz="457206">
                        <a:defRPr sz="1800">
                          <a:solidFill>
                            <a:srgbClr val="000000"/>
                          </a:solidFill>
                        </a:defRPr>
                      </a:pPr>
                      <a:r>
                        <a:rPr sz="1400">
                          <a:solidFill>
                            <a:srgbClr val="0F2303"/>
                          </a:solidFill>
                        </a:rPr>
                        <a:t>2</a:t>
                      </a:r>
                    </a:p>
                  </a:txBody>
                  <a:tcPr marL="7349" marR="7349" marT="7349" marB="7349" anchor="b" horzOverflow="overflow">
                    <a:solidFill>
                      <a:srgbClr val="F2E7E6"/>
                    </a:solidFill>
                  </a:tcPr>
                </a:tc>
                <a:tc>
                  <a:txBody>
                    <a:bodyPr/>
                    <a:lstStyle/>
                    <a:p>
                      <a:pPr defTabSz="457206">
                        <a:defRPr sz="1800">
                          <a:solidFill>
                            <a:srgbClr val="000000"/>
                          </a:solidFill>
                        </a:defRPr>
                      </a:pPr>
                      <a:r>
                        <a:rPr sz="1400">
                          <a:solidFill>
                            <a:srgbClr val="0F2303"/>
                          </a:solidFill>
                        </a:rPr>
                        <a:t>2</a:t>
                      </a:r>
                    </a:p>
                  </a:txBody>
                  <a:tcPr marL="7349" marR="7349" marT="7349" marB="7349" anchor="b" horzOverflow="overflow">
                    <a:solidFill>
                      <a:srgbClr val="F2E7E6"/>
                    </a:solidFill>
                  </a:tcPr>
                </a:tc>
                <a:tc>
                  <a:txBody>
                    <a:bodyPr/>
                    <a:lstStyle/>
                    <a:p>
                      <a:pPr defTabSz="457206">
                        <a:defRPr sz="1800">
                          <a:solidFill>
                            <a:srgbClr val="000000"/>
                          </a:solidFill>
                        </a:defRPr>
                      </a:pPr>
                      <a:r>
                        <a:rPr sz="1400">
                          <a:solidFill>
                            <a:srgbClr val="0F2303"/>
                          </a:solidFill>
                        </a:rPr>
                        <a:t>19</a:t>
                      </a:r>
                    </a:p>
                  </a:txBody>
                  <a:tcPr marL="7349" marR="7349" marT="7349" marB="7349" anchor="b" horzOverflow="overflow">
                    <a:solidFill>
                      <a:srgbClr val="F2E7E6"/>
                    </a:solidFill>
                  </a:tcPr>
                </a:tc>
                <a:extLst>
                  <a:ext uri="{0D108BD9-81ED-4DB2-BD59-A6C34878D82A}">
                    <a16:rowId xmlns:a16="http://schemas.microsoft.com/office/drawing/2014/main" val="10001"/>
                  </a:ext>
                </a:extLst>
              </a:tr>
            </a:tbl>
          </a:graphicData>
        </a:graphic>
      </p:graphicFrame>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Metin kutusu 4"/>
          <p:cNvSpPr txBox="1"/>
          <p:nvPr/>
        </p:nvSpPr>
        <p:spPr>
          <a:xfrm>
            <a:off x="2287298" y="649466"/>
            <a:ext cx="4949121" cy="4447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800" b="1">
                <a:solidFill>
                  <a:schemeClr val="accent6"/>
                </a:solidFill>
                <a:effectLst>
                  <a:outerShdw blurRad="38100" dist="38100" dir="2700000" rotWithShape="0">
                    <a:srgbClr val="000000">
                      <a:alpha val="43137"/>
                    </a:srgbClr>
                  </a:outerShdw>
                </a:effectLst>
              </a:defRPr>
            </a:lvl1pPr>
          </a:lstStyle>
          <a:p>
            <a:r>
              <a:t>MİSYON-VİZYON-POLİTİKA</a:t>
            </a:r>
          </a:p>
        </p:txBody>
      </p:sp>
      <p:pic>
        <p:nvPicPr>
          <p:cNvPr id="180" name="Picture 2" descr="Picture 2"/>
          <p:cNvPicPr>
            <a:picLocks noChangeAspect="1"/>
          </p:cNvPicPr>
          <p:nvPr/>
        </p:nvPicPr>
        <p:blipFill>
          <a:blip r:embed="rId2"/>
          <a:stretch>
            <a:fillRect/>
          </a:stretch>
        </p:blipFill>
        <p:spPr>
          <a:xfrm>
            <a:off x="202371" y="450628"/>
            <a:ext cx="1872210" cy="397680"/>
          </a:xfrm>
          <a:prstGeom prst="rect">
            <a:avLst/>
          </a:prstGeom>
          <a:ln w="12700">
            <a:miter lim="400000"/>
          </a:ln>
        </p:spPr>
      </p:pic>
      <p:sp>
        <p:nvSpPr>
          <p:cNvPr id="181" name="Dikdörtgen 2"/>
          <p:cNvSpPr txBox="1"/>
          <p:nvPr/>
        </p:nvSpPr>
        <p:spPr>
          <a:xfrm>
            <a:off x="536357" y="1291398"/>
            <a:ext cx="4098042" cy="333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b="1">
                <a:solidFill>
                  <a:srgbClr val="000000"/>
                </a:solidFill>
              </a:defRPr>
            </a:lvl1pPr>
          </a:lstStyle>
          <a:p>
            <a:r>
              <a:t>  </a:t>
            </a:r>
          </a:p>
        </p:txBody>
      </p:sp>
      <p:sp>
        <p:nvSpPr>
          <p:cNvPr id="182" name="Dikdörtgen 6"/>
          <p:cNvSpPr txBox="1"/>
          <p:nvPr/>
        </p:nvSpPr>
        <p:spPr>
          <a:xfrm>
            <a:off x="536356" y="3508966"/>
            <a:ext cx="8261489" cy="16210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150000"/>
              </a:lnSpc>
              <a:defRPr b="1">
                <a:solidFill>
                  <a:srgbClr val="FF0000"/>
                </a:solidFill>
              </a:defRPr>
            </a:pPr>
            <a:r>
              <a:t>BİRİMİN VİZYONU</a:t>
            </a:r>
          </a:p>
          <a:p>
            <a:pPr>
              <a:lnSpc>
                <a:spcPct val="150000"/>
              </a:lnSpc>
              <a:defRPr sz="1300" b="1">
                <a:solidFill>
                  <a:srgbClr val="0C0D0D"/>
                </a:solidFill>
              </a:defRPr>
            </a:pPr>
            <a:r>
              <a:t>Endüstri Mühendisliği konusunda küresel gelişmeleri takip eden, yeterli teknik donanıma sahip endüstri mühendisleri yetiştiren, ulusal ve uluslararası akreditasyon kurumları tarafından akredite olmuş, eğitim-araştırma-geliştirmede öncü, akademi ve sanayi çevresinde tanınan ve tercih edilen bir bölüm olmaktır.</a:t>
            </a:r>
          </a:p>
        </p:txBody>
      </p:sp>
      <p:sp>
        <p:nvSpPr>
          <p:cNvPr id="183" name="Dikdörtgen 7"/>
          <p:cNvSpPr txBox="1"/>
          <p:nvPr/>
        </p:nvSpPr>
        <p:spPr>
          <a:xfrm>
            <a:off x="536356" y="2027128"/>
            <a:ext cx="8261489" cy="12442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150000"/>
              </a:lnSpc>
              <a:defRPr b="1">
                <a:solidFill>
                  <a:srgbClr val="FF0000"/>
                </a:solidFill>
              </a:defRPr>
            </a:pPr>
            <a:r>
              <a:t>BİRİMİN MİSYONU</a:t>
            </a:r>
          </a:p>
          <a:p>
            <a:pPr>
              <a:lnSpc>
                <a:spcPct val="150000"/>
              </a:lnSpc>
              <a:defRPr sz="1300" b="1">
                <a:solidFill>
                  <a:srgbClr val="0C0D0D"/>
                </a:solidFill>
              </a:defRPr>
            </a:pPr>
            <a:r>
              <a:t>Endüstri Mühendisliği alanında karmaşık problemleri çözmeye aday, kendini sürekli yenileyen, girişimci, takım çalışmasına yatkın, etik değerlere saygılı, ömür boyu öğrenmeyi ve çok disiplinli çalışmayı benimsemiş, çevre bilincine sahip, üniversite-sanayi-toplum iş birliğini kurmada etkin ve yönlendirici endüstri mühendisleri yetiştirir.</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 name="Metin kutusu 1352"/>
          <p:cNvSpPr/>
          <p:nvPr/>
        </p:nvSpPr>
        <p:spPr>
          <a:xfrm>
            <a:off x="2489200" y="29232225"/>
            <a:ext cx="196850" cy="115888"/>
          </a:xfrm>
          <a:prstGeom prst="rect">
            <a:avLst/>
          </a:prstGeom>
          <a:solidFill>
            <a:srgbClr val="00B050"/>
          </a:solidFill>
          <a:ln w="12700">
            <a:solidFill>
              <a:srgbClr val="8AD0D5"/>
            </a:solidFill>
          </a:ln>
        </p:spPr>
        <p:txBody>
          <a:bodyPr lIns="45719" rIns="45719"/>
          <a:lstStyle/>
          <a:p>
            <a:pPr>
              <a:defRPr sz="1100"/>
            </a:pPr>
            <a:endParaRPr/>
          </a:p>
        </p:txBody>
      </p:sp>
      <p:sp>
        <p:nvSpPr>
          <p:cNvPr id="620" name="Metin kutusu 1353"/>
          <p:cNvSpPr/>
          <p:nvPr/>
        </p:nvSpPr>
        <p:spPr>
          <a:xfrm>
            <a:off x="2484438" y="2939415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621" name="Metin kutusu 1354"/>
          <p:cNvSpPr/>
          <p:nvPr/>
        </p:nvSpPr>
        <p:spPr>
          <a:xfrm>
            <a:off x="2484438" y="29556075"/>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622" name="Metin kutusu 1355"/>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623" name="Metin kutusu 1356"/>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624" name="Metin kutusu 1357"/>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625" name="Metin kutusu 1358"/>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626" name="Metin kutusu 1359"/>
          <p:cNvSpPr/>
          <p:nvPr/>
        </p:nvSpPr>
        <p:spPr>
          <a:xfrm>
            <a:off x="3887787" y="29579887"/>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627" name="Metin kutusu 1360"/>
          <p:cNvSpPr/>
          <p:nvPr/>
        </p:nvSpPr>
        <p:spPr>
          <a:xfrm>
            <a:off x="2489200" y="29232225"/>
            <a:ext cx="196850" cy="115888"/>
          </a:xfrm>
          <a:prstGeom prst="rect">
            <a:avLst/>
          </a:prstGeom>
          <a:solidFill>
            <a:srgbClr val="FFFFFF"/>
          </a:solidFill>
          <a:ln w="12700">
            <a:solidFill>
              <a:srgbClr val="8AD0D5"/>
            </a:solidFill>
          </a:ln>
        </p:spPr>
        <p:txBody>
          <a:bodyPr lIns="45719" rIns="45719"/>
          <a:lstStyle/>
          <a:p>
            <a:pPr>
              <a:defRPr sz="1100"/>
            </a:pPr>
            <a:endParaRPr/>
          </a:p>
        </p:txBody>
      </p:sp>
      <p:sp>
        <p:nvSpPr>
          <p:cNvPr id="628" name="Metin kutusu 1361"/>
          <p:cNvSpPr/>
          <p:nvPr/>
        </p:nvSpPr>
        <p:spPr>
          <a:xfrm>
            <a:off x="2484438" y="29556075"/>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629" name="Metin kutusu 1362"/>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630" name="Metin kutusu 1363"/>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631" name="Metin kutusu 1364"/>
          <p:cNvSpPr/>
          <p:nvPr/>
        </p:nvSpPr>
        <p:spPr>
          <a:xfrm>
            <a:off x="2489200" y="29224287"/>
            <a:ext cx="196850" cy="115888"/>
          </a:xfrm>
          <a:prstGeom prst="rect">
            <a:avLst/>
          </a:prstGeom>
          <a:solidFill>
            <a:srgbClr val="00B050"/>
          </a:solidFill>
          <a:ln w="12700">
            <a:solidFill>
              <a:srgbClr val="8AD0D5"/>
            </a:solidFill>
          </a:ln>
        </p:spPr>
        <p:txBody>
          <a:bodyPr lIns="45719" rIns="45719"/>
          <a:lstStyle/>
          <a:p>
            <a:pPr>
              <a:defRPr sz="1100"/>
            </a:pPr>
            <a:endParaRPr/>
          </a:p>
        </p:txBody>
      </p:sp>
      <p:sp>
        <p:nvSpPr>
          <p:cNvPr id="632" name="Metin kutusu 1365"/>
          <p:cNvSpPr/>
          <p:nvPr/>
        </p:nvSpPr>
        <p:spPr>
          <a:xfrm>
            <a:off x="2484438" y="29378275"/>
            <a:ext cx="196851" cy="141288"/>
          </a:xfrm>
          <a:prstGeom prst="rect">
            <a:avLst/>
          </a:prstGeom>
          <a:solidFill>
            <a:srgbClr val="FFFFFF"/>
          </a:solidFill>
          <a:ln w="12700">
            <a:solidFill>
              <a:srgbClr val="8AD0D5"/>
            </a:solidFill>
          </a:ln>
        </p:spPr>
        <p:txBody>
          <a:bodyPr lIns="45719" rIns="45719"/>
          <a:lstStyle/>
          <a:p>
            <a:pPr>
              <a:defRPr sz="1100"/>
            </a:pPr>
            <a:endParaRPr/>
          </a:p>
        </p:txBody>
      </p:sp>
      <p:sp>
        <p:nvSpPr>
          <p:cNvPr id="633" name="Metin kutusu 1367"/>
          <p:cNvSpPr/>
          <p:nvPr/>
        </p:nvSpPr>
        <p:spPr>
          <a:xfrm>
            <a:off x="3887787" y="29222700"/>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634" name="Metin kutusu 1368"/>
          <p:cNvSpPr/>
          <p:nvPr/>
        </p:nvSpPr>
        <p:spPr>
          <a:xfrm>
            <a:off x="3887787" y="29376687"/>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635" name="Metin kutusu 1369"/>
          <p:cNvSpPr/>
          <p:nvPr/>
        </p:nvSpPr>
        <p:spPr>
          <a:xfrm>
            <a:off x="3887787" y="29222700"/>
            <a:ext cx="196851" cy="115888"/>
          </a:xfrm>
          <a:prstGeom prst="rect">
            <a:avLst/>
          </a:prstGeom>
          <a:solidFill>
            <a:srgbClr val="FF0000"/>
          </a:solidFill>
          <a:ln w="12700">
            <a:solidFill>
              <a:srgbClr val="8AD0D5"/>
            </a:solidFill>
          </a:ln>
        </p:spPr>
        <p:txBody>
          <a:bodyPr lIns="45719" rIns="45719"/>
          <a:lstStyle/>
          <a:p>
            <a:pPr>
              <a:defRPr sz="1100"/>
            </a:pPr>
            <a:endParaRPr/>
          </a:p>
        </p:txBody>
      </p:sp>
      <p:sp>
        <p:nvSpPr>
          <p:cNvPr id="636" name="Metin kutusu 1370"/>
          <p:cNvSpPr/>
          <p:nvPr/>
        </p:nvSpPr>
        <p:spPr>
          <a:xfrm>
            <a:off x="3887787" y="29376687"/>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637" name="Metin kutusu 1371"/>
          <p:cNvSpPr/>
          <p:nvPr/>
        </p:nvSpPr>
        <p:spPr>
          <a:xfrm>
            <a:off x="3887787" y="29579887"/>
            <a:ext cx="196851" cy="117476"/>
          </a:xfrm>
          <a:prstGeom prst="rect">
            <a:avLst/>
          </a:prstGeom>
          <a:solidFill>
            <a:srgbClr val="00B050"/>
          </a:solidFill>
          <a:ln w="12700">
            <a:solidFill>
              <a:srgbClr val="8AD0D5"/>
            </a:solidFill>
          </a:ln>
        </p:spPr>
        <p:txBody>
          <a:bodyPr lIns="45719" rIns="45719"/>
          <a:lstStyle/>
          <a:p>
            <a:pPr>
              <a:defRPr sz="1100"/>
            </a:pPr>
            <a:endParaRPr/>
          </a:p>
        </p:txBody>
      </p:sp>
      <p:sp>
        <p:nvSpPr>
          <p:cNvPr id="638" name="Metin kutusu 1372"/>
          <p:cNvSpPr/>
          <p:nvPr/>
        </p:nvSpPr>
        <p:spPr>
          <a:xfrm>
            <a:off x="3887787" y="29579887"/>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639" name="Metin kutusu 1373"/>
          <p:cNvSpPr/>
          <p:nvPr/>
        </p:nvSpPr>
        <p:spPr>
          <a:xfrm>
            <a:off x="2489200" y="29232225"/>
            <a:ext cx="196850" cy="115888"/>
          </a:xfrm>
          <a:prstGeom prst="rect">
            <a:avLst/>
          </a:prstGeom>
          <a:solidFill>
            <a:srgbClr val="FFFFFF"/>
          </a:solidFill>
          <a:ln w="12700">
            <a:solidFill>
              <a:srgbClr val="8AD0D5"/>
            </a:solidFill>
          </a:ln>
        </p:spPr>
        <p:txBody>
          <a:bodyPr lIns="45719" rIns="45719"/>
          <a:lstStyle/>
          <a:p>
            <a:pPr>
              <a:defRPr sz="1100"/>
            </a:pPr>
            <a:endParaRPr/>
          </a:p>
        </p:txBody>
      </p:sp>
      <p:sp>
        <p:nvSpPr>
          <p:cNvPr id="640" name="Metin kutusu 1374"/>
          <p:cNvSpPr/>
          <p:nvPr/>
        </p:nvSpPr>
        <p:spPr>
          <a:xfrm>
            <a:off x="2484438" y="29400500"/>
            <a:ext cx="196851" cy="117475"/>
          </a:xfrm>
          <a:prstGeom prst="rect">
            <a:avLst/>
          </a:prstGeom>
          <a:solidFill>
            <a:srgbClr val="FFFFFF"/>
          </a:solidFill>
          <a:ln w="12700">
            <a:solidFill>
              <a:srgbClr val="8AD0D5"/>
            </a:solidFill>
          </a:ln>
        </p:spPr>
        <p:txBody>
          <a:bodyPr lIns="45719" rIns="45719"/>
          <a:lstStyle/>
          <a:p>
            <a:pPr>
              <a:defRPr sz="1100"/>
            </a:pPr>
            <a:endParaRPr/>
          </a:p>
        </p:txBody>
      </p:sp>
      <p:sp>
        <p:nvSpPr>
          <p:cNvPr id="641" name="Metin kutusu 1375"/>
          <p:cNvSpPr/>
          <p:nvPr/>
        </p:nvSpPr>
        <p:spPr>
          <a:xfrm>
            <a:off x="2484438" y="29556075"/>
            <a:ext cx="196851" cy="123825"/>
          </a:xfrm>
          <a:prstGeom prst="rect">
            <a:avLst/>
          </a:prstGeom>
          <a:solidFill>
            <a:srgbClr val="FF0000"/>
          </a:solidFill>
          <a:ln w="12700">
            <a:solidFill>
              <a:srgbClr val="8AD0D5"/>
            </a:solidFill>
          </a:ln>
        </p:spPr>
        <p:txBody>
          <a:bodyPr lIns="45719" rIns="45719"/>
          <a:lstStyle/>
          <a:p>
            <a:pPr>
              <a:defRPr sz="1100"/>
            </a:pPr>
            <a:endParaRPr/>
          </a:p>
        </p:txBody>
      </p:sp>
      <p:sp>
        <p:nvSpPr>
          <p:cNvPr id="642" name="Metin kutusu 1376"/>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643" name="Metin kutusu 1377"/>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644" name="Metin kutusu 1378"/>
          <p:cNvSpPr/>
          <p:nvPr/>
        </p:nvSpPr>
        <p:spPr>
          <a:xfrm>
            <a:off x="3887787" y="29587825"/>
            <a:ext cx="196851" cy="115888"/>
          </a:xfrm>
          <a:prstGeom prst="rect">
            <a:avLst/>
          </a:prstGeom>
          <a:solidFill>
            <a:srgbClr val="FF0000"/>
          </a:solidFill>
          <a:ln w="12700">
            <a:solidFill>
              <a:srgbClr val="8AD0D5"/>
            </a:solidFill>
          </a:ln>
        </p:spPr>
        <p:txBody>
          <a:bodyPr lIns="45719" rIns="45719"/>
          <a:lstStyle/>
          <a:p>
            <a:pPr>
              <a:defRPr sz="1100">
                <a:solidFill>
                  <a:srgbClr val="FF0000"/>
                </a:solidFill>
              </a:defRPr>
            </a:pPr>
            <a:endParaRPr/>
          </a:p>
        </p:txBody>
      </p:sp>
      <p:sp>
        <p:nvSpPr>
          <p:cNvPr id="645" name="Metin kutusu 1379"/>
          <p:cNvSpPr/>
          <p:nvPr/>
        </p:nvSpPr>
        <p:spPr>
          <a:xfrm>
            <a:off x="4859337" y="292322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646" name="Metin kutusu 1380"/>
          <p:cNvSpPr/>
          <p:nvPr/>
        </p:nvSpPr>
        <p:spPr>
          <a:xfrm>
            <a:off x="4854575" y="29400500"/>
            <a:ext cx="196850" cy="117475"/>
          </a:xfrm>
          <a:prstGeom prst="rect">
            <a:avLst/>
          </a:prstGeom>
          <a:solidFill>
            <a:srgbClr val="FFFFFF"/>
          </a:solidFill>
          <a:ln w="12700">
            <a:solidFill>
              <a:srgbClr val="8AD0D5"/>
            </a:solidFill>
          </a:ln>
        </p:spPr>
        <p:txBody>
          <a:bodyPr lIns="45719" rIns="45719"/>
          <a:lstStyle/>
          <a:p>
            <a:pPr>
              <a:defRPr sz="1100"/>
            </a:pPr>
            <a:endParaRPr/>
          </a:p>
        </p:txBody>
      </p:sp>
      <p:sp>
        <p:nvSpPr>
          <p:cNvPr id="647" name="Metin kutusu 1381"/>
          <p:cNvSpPr/>
          <p:nvPr/>
        </p:nvSpPr>
        <p:spPr>
          <a:xfrm>
            <a:off x="4854575" y="29556075"/>
            <a:ext cx="196850" cy="123825"/>
          </a:xfrm>
          <a:prstGeom prst="rect">
            <a:avLst/>
          </a:prstGeom>
          <a:solidFill>
            <a:srgbClr val="FF0000"/>
          </a:solidFill>
          <a:ln w="12700">
            <a:solidFill>
              <a:srgbClr val="8AD0D5"/>
            </a:solidFill>
          </a:ln>
        </p:spPr>
        <p:txBody>
          <a:bodyPr lIns="45719" rIns="45719"/>
          <a:lstStyle/>
          <a:p>
            <a:pPr>
              <a:defRPr sz="1100"/>
            </a:pPr>
            <a:endParaRPr/>
          </a:p>
        </p:txBody>
      </p:sp>
      <p:sp>
        <p:nvSpPr>
          <p:cNvPr id="648" name="Metin kutusu 1382"/>
          <p:cNvSpPr/>
          <p:nvPr/>
        </p:nvSpPr>
        <p:spPr>
          <a:xfrm>
            <a:off x="2489200" y="30122812"/>
            <a:ext cx="196850" cy="117476"/>
          </a:xfrm>
          <a:prstGeom prst="rect">
            <a:avLst/>
          </a:prstGeom>
          <a:solidFill>
            <a:srgbClr val="00B050"/>
          </a:solidFill>
          <a:ln w="12700">
            <a:solidFill>
              <a:srgbClr val="8AD0D5"/>
            </a:solidFill>
          </a:ln>
        </p:spPr>
        <p:txBody>
          <a:bodyPr lIns="45719" rIns="45719"/>
          <a:lstStyle/>
          <a:p>
            <a:pPr>
              <a:defRPr sz="1100"/>
            </a:pPr>
            <a:endParaRPr/>
          </a:p>
        </p:txBody>
      </p:sp>
      <p:sp>
        <p:nvSpPr>
          <p:cNvPr id="649" name="Metin kutusu 1383"/>
          <p:cNvSpPr/>
          <p:nvPr/>
        </p:nvSpPr>
        <p:spPr>
          <a:xfrm>
            <a:off x="2484438" y="3028473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650" name="Metin kutusu 1384"/>
          <p:cNvSpPr/>
          <p:nvPr/>
        </p:nvSpPr>
        <p:spPr>
          <a:xfrm>
            <a:off x="2484438" y="30446662"/>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651" name="Metin kutusu 1385"/>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652" name="Metin kutusu 1386"/>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653" name="Metin kutusu 1387"/>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654" name="Metin kutusu 1388"/>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655" name="Metin kutusu 1389"/>
          <p:cNvSpPr/>
          <p:nvPr/>
        </p:nvSpPr>
        <p:spPr>
          <a:xfrm>
            <a:off x="3887787" y="30472062"/>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656" name="Metin kutusu 1390"/>
          <p:cNvSpPr/>
          <p:nvPr/>
        </p:nvSpPr>
        <p:spPr>
          <a:xfrm>
            <a:off x="2489200" y="30122812"/>
            <a:ext cx="196850" cy="117476"/>
          </a:xfrm>
          <a:prstGeom prst="rect">
            <a:avLst/>
          </a:prstGeom>
          <a:solidFill>
            <a:srgbClr val="FFFFFF"/>
          </a:solidFill>
          <a:ln w="12700">
            <a:solidFill>
              <a:srgbClr val="8AD0D5"/>
            </a:solidFill>
          </a:ln>
        </p:spPr>
        <p:txBody>
          <a:bodyPr lIns="45719" rIns="45719"/>
          <a:lstStyle/>
          <a:p>
            <a:pPr>
              <a:defRPr sz="1100"/>
            </a:pPr>
            <a:endParaRPr/>
          </a:p>
        </p:txBody>
      </p:sp>
      <p:sp>
        <p:nvSpPr>
          <p:cNvPr id="657" name="Metin kutusu 1391"/>
          <p:cNvSpPr/>
          <p:nvPr/>
        </p:nvSpPr>
        <p:spPr>
          <a:xfrm>
            <a:off x="2484438" y="30446662"/>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658" name="Metin kutusu 1392"/>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659" name="Metin kutusu 1393"/>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660" name="Metin kutusu 1394"/>
          <p:cNvSpPr/>
          <p:nvPr/>
        </p:nvSpPr>
        <p:spPr>
          <a:xfrm>
            <a:off x="2489200" y="30114875"/>
            <a:ext cx="196850" cy="117475"/>
          </a:xfrm>
          <a:prstGeom prst="rect">
            <a:avLst/>
          </a:prstGeom>
          <a:solidFill>
            <a:srgbClr val="00B050"/>
          </a:solidFill>
          <a:ln w="12700">
            <a:solidFill>
              <a:srgbClr val="8AD0D5"/>
            </a:solidFill>
          </a:ln>
        </p:spPr>
        <p:txBody>
          <a:bodyPr lIns="45719" rIns="45719"/>
          <a:lstStyle/>
          <a:p>
            <a:pPr>
              <a:defRPr sz="1100"/>
            </a:pPr>
            <a:endParaRPr/>
          </a:p>
        </p:txBody>
      </p:sp>
      <p:sp>
        <p:nvSpPr>
          <p:cNvPr id="661" name="Metin kutusu 1395"/>
          <p:cNvSpPr/>
          <p:nvPr/>
        </p:nvSpPr>
        <p:spPr>
          <a:xfrm>
            <a:off x="2484438" y="30270450"/>
            <a:ext cx="196851" cy="141288"/>
          </a:xfrm>
          <a:prstGeom prst="rect">
            <a:avLst/>
          </a:prstGeom>
          <a:solidFill>
            <a:srgbClr val="FFFFFF"/>
          </a:solidFill>
          <a:ln w="12700">
            <a:solidFill>
              <a:srgbClr val="8AD0D5"/>
            </a:solidFill>
          </a:ln>
        </p:spPr>
        <p:txBody>
          <a:bodyPr lIns="45719" rIns="45719"/>
          <a:lstStyle/>
          <a:p>
            <a:pPr>
              <a:defRPr sz="1100"/>
            </a:pPr>
            <a:endParaRPr/>
          </a:p>
        </p:txBody>
      </p:sp>
      <p:sp>
        <p:nvSpPr>
          <p:cNvPr id="662" name="Metin kutusu 1396"/>
          <p:cNvSpPr/>
          <p:nvPr/>
        </p:nvSpPr>
        <p:spPr>
          <a:xfrm>
            <a:off x="2484438" y="30446662"/>
            <a:ext cx="204787" cy="160338"/>
          </a:xfrm>
          <a:prstGeom prst="rect">
            <a:avLst/>
          </a:prstGeom>
          <a:solidFill>
            <a:srgbClr val="FFFFFF"/>
          </a:solidFill>
          <a:ln w="12700">
            <a:solidFill>
              <a:srgbClr val="8AD0D5"/>
            </a:solidFill>
          </a:ln>
        </p:spPr>
        <p:txBody>
          <a:bodyPr lIns="45719" rIns="45719"/>
          <a:lstStyle/>
          <a:p>
            <a:pPr>
              <a:defRPr sz="1100"/>
            </a:pPr>
            <a:endParaRPr/>
          </a:p>
        </p:txBody>
      </p:sp>
      <p:sp>
        <p:nvSpPr>
          <p:cNvPr id="663" name="Metin kutusu 1397"/>
          <p:cNvSpPr/>
          <p:nvPr/>
        </p:nvSpPr>
        <p:spPr>
          <a:xfrm>
            <a:off x="3887787" y="30113287"/>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664" name="Metin kutusu 1398"/>
          <p:cNvSpPr/>
          <p:nvPr/>
        </p:nvSpPr>
        <p:spPr>
          <a:xfrm>
            <a:off x="3887787" y="30267275"/>
            <a:ext cx="196851" cy="117475"/>
          </a:xfrm>
          <a:prstGeom prst="rect">
            <a:avLst/>
          </a:prstGeom>
          <a:solidFill>
            <a:srgbClr val="FFFFFF"/>
          </a:solidFill>
          <a:ln w="12700">
            <a:solidFill>
              <a:srgbClr val="8AD0D5"/>
            </a:solidFill>
          </a:ln>
        </p:spPr>
        <p:txBody>
          <a:bodyPr lIns="45719" rIns="45719"/>
          <a:lstStyle/>
          <a:p>
            <a:pPr>
              <a:defRPr sz="1100"/>
            </a:pPr>
            <a:endParaRPr/>
          </a:p>
        </p:txBody>
      </p:sp>
      <p:sp>
        <p:nvSpPr>
          <p:cNvPr id="665" name="Metin kutusu 1399"/>
          <p:cNvSpPr/>
          <p:nvPr/>
        </p:nvSpPr>
        <p:spPr>
          <a:xfrm>
            <a:off x="3887787" y="30113287"/>
            <a:ext cx="196851" cy="117476"/>
          </a:xfrm>
          <a:prstGeom prst="rect">
            <a:avLst/>
          </a:prstGeom>
          <a:solidFill>
            <a:srgbClr val="FF0000"/>
          </a:solidFill>
          <a:ln w="12700">
            <a:solidFill>
              <a:srgbClr val="8AD0D5"/>
            </a:solidFill>
          </a:ln>
        </p:spPr>
        <p:txBody>
          <a:bodyPr lIns="45719" rIns="45719"/>
          <a:lstStyle/>
          <a:p>
            <a:pPr>
              <a:defRPr sz="1100"/>
            </a:pPr>
            <a:endParaRPr/>
          </a:p>
        </p:txBody>
      </p:sp>
      <p:sp>
        <p:nvSpPr>
          <p:cNvPr id="666" name="Metin kutusu 1400"/>
          <p:cNvSpPr/>
          <p:nvPr/>
        </p:nvSpPr>
        <p:spPr>
          <a:xfrm>
            <a:off x="3887787" y="30267275"/>
            <a:ext cx="196851" cy="117475"/>
          </a:xfrm>
          <a:prstGeom prst="rect">
            <a:avLst/>
          </a:prstGeom>
          <a:solidFill>
            <a:srgbClr val="FFFFFF"/>
          </a:solidFill>
          <a:ln w="12700">
            <a:solidFill>
              <a:srgbClr val="8AD0D5"/>
            </a:solidFill>
          </a:ln>
        </p:spPr>
        <p:txBody>
          <a:bodyPr lIns="45719" rIns="45719"/>
          <a:lstStyle/>
          <a:p>
            <a:pPr>
              <a:defRPr sz="1100"/>
            </a:pPr>
            <a:endParaRPr/>
          </a:p>
        </p:txBody>
      </p:sp>
      <p:sp>
        <p:nvSpPr>
          <p:cNvPr id="667" name="Metin kutusu 1401"/>
          <p:cNvSpPr/>
          <p:nvPr/>
        </p:nvSpPr>
        <p:spPr>
          <a:xfrm>
            <a:off x="3887787" y="30472062"/>
            <a:ext cx="196851" cy="115888"/>
          </a:xfrm>
          <a:prstGeom prst="rect">
            <a:avLst/>
          </a:prstGeom>
          <a:solidFill>
            <a:srgbClr val="00B050"/>
          </a:solidFill>
          <a:ln w="12700">
            <a:solidFill>
              <a:srgbClr val="8AD0D5"/>
            </a:solidFill>
          </a:ln>
        </p:spPr>
        <p:txBody>
          <a:bodyPr lIns="45719" rIns="45719"/>
          <a:lstStyle/>
          <a:p>
            <a:pPr>
              <a:defRPr sz="1100"/>
            </a:pPr>
            <a:endParaRPr/>
          </a:p>
        </p:txBody>
      </p:sp>
      <p:sp>
        <p:nvSpPr>
          <p:cNvPr id="668" name="Metin kutusu 1402"/>
          <p:cNvSpPr/>
          <p:nvPr/>
        </p:nvSpPr>
        <p:spPr>
          <a:xfrm>
            <a:off x="3887787" y="30472062"/>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669" name="Metin kutusu 1403"/>
          <p:cNvSpPr/>
          <p:nvPr/>
        </p:nvSpPr>
        <p:spPr>
          <a:xfrm>
            <a:off x="2489200" y="30122812"/>
            <a:ext cx="196850" cy="117476"/>
          </a:xfrm>
          <a:prstGeom prst="rect">
            <a:avLst/>
          </a:prstGeom>
          <a:solidFill>
            <a:srgbClr val="FF0000"/>
          </a:solidFill>
          <a:ln w="12700">
            <a:solidFill>
              <a:srgbClr val="8AD0D5"/>
            </a:solidFill>
          </a:ln>
        </p:spPr>
        <p:txBody>
          <a:bodyPr lIns="45719" rIns="45719"/>
          <a:lstStyle/>
          <a:p>
            <a:pPr>
              <a:defRPr sz="1100"/>
            </a:pPr>
            <a:endParaRPr/>
          </a:p>
        </p:txBody>
      </p:sp>
      <p:sp>
        <p:nvSpPr>
          <p:cNvPr id="670" name="Metin kutusu 1404"/>
          <p:cNvSpPr/>
          <p:nvPr/>
        </p:nvSpPr>
        <p:spPr>
          <a:xfrm>
            <a:off x="2484438" y="3029267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671" name="Metin kutusu 1405"/>
          <p:cNvSpPr/>
          <p:nvPr/>
        </p:nvSpPr>
        <p:spPr>
          <a:xfrm>
            <a:off x="2484438" y="30446662"/>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672" name="Metin kutusu 1406"/>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673" name="Metin kutusu 1407"/>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674" name="Metin kutusu 1408"/>
          <p:cNvSpPr/>
          <p:nvPr/>
        </p:nvSpPr>
        <p:spPr>
          <a:xfrm>
            <a:off x="3887787" y="30480000"/>
            <a:ext cx="196851" cy="115888"/>
          </a:xfrm>
          <a:prstGeom prst="rect">
            <a:avLst/>
          </a:prstGeom>
          <a:solidFill>
            <a:srgbClr val="FF0000"/>
          </a:solidFill>
          <a:ln w="12700">
            <a:solidFill>
              <a:srgbClr val="8AD0D5"/>
            </a:solidFill>
          </a:ln>
        </p:spPr>
        <p:txBody>
          <a:bodyPr lIns="45719" rIns="45719"/>
          <a:lstStyle/>
          <a:p>
            <a:pPr>
              <a:defRPr sz="1100"/>
            </a:pPr>
            <a:endParaRPr/>
          </a:p>
        </p:txBody>
      </p:sp>
      <p:sp>
        <p:nvSpPr>
          <p:cNvPr id="675" name="Metin kutusu 1409"/>
          <p:cNvSpPr/>
          <p:nvPr/>
        </p:nvSpPr>
        <p:spPr>
          <a:xfrm>
            <a:off x="4859337" y="30122812"/>
            <a:ext cx="196851" cy="117476"/>
          </a:xfrm>
          <a:prstGeom prst="rect">
            <a:avLst/>
          </a:prstGeom>
          <a:solidFill>
            <a:srgbClr val="FF0000"/>
          </a:solidFill>
          <a:ln w="12700">
            <a:solidFill>
              <a:srgbClr val="8AD0D5"/>
            </a:solidFill>
          </a:ln>
        </p:spPr>
        <p:txBody>
          <a:bodyPr lIns="45719" rIns="45719"/>
          <a:lstStyle/>
          <a:p>
            <a:pPr>
              <a:defRPr sz="1100"/>
            </a:pPr>
            <a:endParaRPr/>
          </a:p>
        </p:txBody>
      </p:sp>
      <p:sp>
        <p:nvSpPr>
          <p:cNvPr id="676" name="Metin kutusu 1410"/>
          <p:cNvSpPr/>
          <p:nvPr/>
        </p:nvSpPr>
        <p:spPr>
          <a:xfrm>
            <a:off x="4854575" y="30292675"/>
            <a:ext cx="196850" cy="115888"/>
          </a:xfrm>
          <a:prstGeom prst="rect">
            <a:avLst/>
          </a:prstGeom>
          <a:solidFill>
            <a:srgbClr val="FFFFFF"/>
          </a:solidFill>
          <a:ln w="12700">
            <a:solidFill>
              <a:srgbClr val="8AD0D5"/>
            </a:solidFill>
          </a:ln>
        </p:spPr>
        <p:txBody>
          <a:bodyPr lIns="45719" rIns="45719"/>
          <a:lstStyle/>
          <a:p>
            <a:pPr>
              <a:defRPr sz="1100"/>
            </a:pPr>
            <a:endParaRPr/>
          </a:p>
        </p:txBody>
      </p:sp>
      <p:sp>
        <p:nvSpPr>
          <p:cNvPr id="677" name="Metin kutusu 1411"/>
          <p:cNvSpPr/>
          <p:nvPr/>
        </p:nvSpPr>
        <p:spPr>
          <a:xfrm>
            <a:off x="4854575" y="30446662"/>
            <a:ext cx="196850" cy="123826"/>
          </a:xfrm>
          <a:prstGeom prst="rect">
            <a:avLst/>
          </a:prstGeom>
          <a:solidFill>
            <a:srgbClr val="FFFFFF"/>
          </a:solidFill>
          <a:ln w="12700">
            <a:solidFill>
              <a:srgbClr val="8AD0D5"/>
            </a:solidFill>
          </a:ln>
        </p:spPr>
        <p:txBody>
          <a:bodyPr lIns="45719" rIns="45719"/>
          <a:lstStyle/>
          <a:p>
            <a:pPr>
              <a:defRPr sz="1100"/>
            </a:pPr>
            <a:endParaRPr/>
          </a:p>
        </p:txBody>
      </p:sp>
      <p:sp>
        <p:nvSpPr>
          <p:cNvPr id="678" name="Metin kutusu 4"/>
          <p:cNvSpPr txBox="1"/>
          <p:nvPr/>
        </p:nvSpPr>
        <p:spPr>
          <a:xfrm>
            <a:off x="2091982" y="471888"/>
            <a:ext cx="5525186" cy="9933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algn="ctr">
              <a:lnSpc>
                <a:spcPct val="90000"/>
              </a:lnSpc>
              <a:spcBef>
                <a:spcPts val="600"/>
              </a:spcBef>
              <a:defRPr sz="2700" b="1">
                <a:solidFill>
                  <a:schemeClr val="accent6"/>
                </a:solidFill>
                <a:effectLst>
                  <a:outerShdw blurRad="38100" dist="38100" dir="2700000" rotWithShape="0">
                    <a:srgbClr val="000000">
                      <a:alpha val="43137"/>
                    </a:srgbClr>
                  </a:outerShdw>
                </a:effectLst>
              </a:defRPr>
            </a:pPr>
            <a:r>
              <a:t>FARKLI VE İYİ UYGULAMA ÖRNEKLERİ</a:t>
            </a:r>
            <a:endParaRPr sz="3100">
              <a:solidFill>
                <a:srgbClr val="9DB5CE"/>
              </a:solidFill>
              <a:latin typeface="Carlito"/>
              <a:ea typeface="Carlito"/>
              <a:cs typeface="Carlito"/>
              <a:sym typeface="Carlito"/>
            </a:endParaRPr>
          </a:p>
          <a:p>
            <a:pPr algn="ctr">
              <a:lnSpc>
                <a:spcPct val="90000"/>
              </a:lnSpc>
              <a:spcBef>
                <a:spcPts val="600"/>
              </a:spcBef>
              <a:defRPr sz="2700" b="1">
                <a:solidFill>
                  <a:srgbClr val="1E5155"/>
                </a:solidFill>
                <a:effectLst>
                  <a:outerShdw blurRad="38100" dist="38100" dir="2700000" rotWithShape="0">
                    <a:srgbClr val="000000">
                      <a:alpha val="43137"/>
                    </a:srgbClr>
                  </a:outerShdw>
                </a:effectLst>
              </a:defRPr>
            </a:pPr>
            <a:r>
              <a:t>GİRİŞİMCİLİK ALANINDA</a:t>
            </a:r>
          </a:p>
        </p:txBody>
      </p:sp>
      <p:pic>
        <p:nvPicPr>
          <p:cNvPr id="679" name="Picture 2" descr="Picture 2"/>
          <p:cNvPicPr>
            <a:picLocks noChangeAspect="1"/>
          </p:cNvPicPr>
          <p:nvPr/>
        </p:nvPicPr>
        <p:blipFill>
          <a:blip r:embed="rId2"/>
          <a:stretch>
            <a:fillRect/>
          </a:stretch>
        </p:blipFill>
        <p:spPr>
          <a:xfrm>
            <a:off x="285990" y="332656"/>
            <a:ext cx="1847490" cy="392429"/>
          </a:xfrm>
          <a:prstGeom prst="rect">
            <a:avLst/>
          </a:prstGeom>
          <a:ln w="12700">
            <a:miter lim="400000"/>
          </a:ln>
        </p:spPr>
      </p:pic>
      <p:graphicFrame>
        <p:nvGraphicFramePr>
          <p:cNvPr id="680" name="Table 2"/>
          <p:cNvGraphicFramePr/>
          <p:nvPr/>
        </p:nvGraphicFramePr>
        <p:xfrm>
          <a:off x="339435" y="3017811"/>
          <a:ext cx="8465128" cy="910590"/>
        </p:xfrm>
        <a:graphic>
          <a:graphicData uri="http://schemas.openxmlformats.org/drawingml/2006/table">
            <a:tbl>
              <a:tblPr>
                <a:tableStyleId>{4C3C2611-4C71-4FC5-86AE-919BDF0F9419}</a:tableStyleId>
              </a:tblPr>
              <a:tblGrid>
                <a:gridCol w="2196142">
                  <a:extLst>
                    <a:ext uri="{9D8B030D-6E8A-4147-A177-3AD203B41FA5}">
                      <a16:colId xmlns:a16="http://schemas.microsoft.com/office/drawing/2014/main" val="20000"/>
                    </a:ext>
                  </a:extLst>
                </a:gridCol>
                <a:gridCol w="4212599">
                  <a:extLst>
                    <a:ext uri="{9D8B030D-6E8A-4147-A177-3AD203B41FA5}">
                      <a16:colId xmlns:a16="http://schemas.microsoft.com/office/drawing/2014/main" val="20001"/>
                    </a:ext>
                  </a:extLst>
                </a:gridCol>
                <a:gridCol w="2056387">
                  <a:extLst>
                    <a:ext uri="{9D8B030D-6E8A-4147-A177-3AD203B41FA5}">
                      <a16:colId xmlns:a16="http://schemas.microsoft.com/office/drawing/2014/main" val="20002"/>
                    </a:ext>
                  </a:extLst>
                </a:gridCol>
              </a:tblGrid>
              <a:tr h="190500">
                <a:tc>
                  <a:txBody>
                    <a:bodyPr/>
                    <a:lstStyle/>
                    <a:p>
                      <a:pPr algn="l" defTabSz="457206">
                        <a:defRPr sz="1800">
                          <a:solidFill>
                            <a:srgbClr val="000000"/>
                          </a:solidFill>
                        </a:defRPr>
                      </a:pPr>
                      <a:r>
                        <a:rPr sz="1400">
                          <a:solidFill>
                            <a:srgbClr val="0F2303"/>
                          </a:solidFill>
                        </a:rPr>
                        <a:t>Patent Kabul</a:t>
                      </a:r>
                    </a:p>
                  </a:txBody>
                  <a:tcPr marL="9525" marR="9525" marT="9525" marB="9525" anchor="b" horzOverflow="overflow">
                    <a:solidFill>
                      <a:srgbClr val="F2E7E6"/>
                    </a:solidFill>
                  </a:tcPr>
                </a:tc>
                <a:tc>
                  <a:txBody>
                    <a:bodyPr/>
                    <a:lstStyle/>
                    <a:p>
                      <a:pPr algn="l" defTabSz="457206">
                        <a:defRPr sz="1800">
                          <a:solidFill>
                            <a:srgbClr val="000000"/>
                          </a:solidFill>
                        </a:defRPr>
                      </a:pPr>
                      <a:r>
                        <a:rPr sz="1400">
                          <a:solidFill>
                            <a:srgbClr val="0F2303"/>
                          </a:solidFill>
                        </a:rPr>
                        <a:t>SU TASARRUFU SAĞLAYAN SULAMA APARATI(ULUSLARARASI)</a:t>
                      </a:r>
                    </a:p>
                  </a:txBody>
                  <a:tcPr marL="9525" marR="9525" marT="9525" marB="9525" anchor="b" horzOverflow="overflow">
                    <a:solidFill>
                      <a:srgbClr val="F2E7E6"/>
                    </a:solidFill>
                  </a:tcPr>
                </a:tc>
                <a:tc>
                  <a:txBody>
                    <a:bodyPr/>
                    <a:lstStyle/>
                    <a:p>
                      <a:pPr algn="l" defTabSz="457206">
                        <a:defRPr sz="1800">
                          <a:solidFill>
                            <a:srgbClr val="000000"/>
                          </a:solidFill>
                        </a:defRPr>
                      </a:pPr>
                      <a:r>
                        <a:rPr sz="1400">
                          <a:solidFill>
                            <a:srgbClr val="0F2303"/>
                          </a:solidFill>
                        </a:rPr>
                        <a:t>Semail Ülgen</a:t>
                      </a:r>
                    </a:p>
                  </a:txBody>
                  <a:tcPr marL="9525" marR="9525" marT="9525" marB="9525" anchor="b" horzOverflow="overflow">
                    <a:solidFill>
                      <a:srgbClr val="F2E7E6"/>
                    </a:solidFill>
                  </a:tcPr>
                </a:tc>
                <a:extLst>
                  <a:ext uri="{0D108BD9-81ED-4DB2-BD59-A6C34878D82A}">
                    <a16:rowId xmlns:a16="http://schemas.microsoft.com/office/drawing/2014/main" val="10000"/>
                  </a:ext>
                </a:extLst>
              </a:tr>
              <a:tr h="190500">
                <a:tc>
                  <a:txBody>
                    <a:bodyPr/>
                    <a:lstStyle/>
                    <a:p>
                      <a:pPr algn="l" defTabSz="457206">
                        <a:defRPr sz="1800">
                          <a:solidFill>
                            <a:srgbClr val="000000"/>
                          </a:solidFill>
                        </a:defRPr>
                      </a:pPr>
                      <a:r>
                        <a:rPr sz="1400">
                          <a:solidFill>
                            <a:srgbClr val="0F2303"/>
                          </a:solidFill>
                        </a:rPr>
                        <a:t>Patent Kabul</a:t>
                      </a:r>
                    </a:p>
                  </a:txBody>
                  <a:tcPr marL="9525" marR="9525" marT="9525" marB="9525" anchor="b" horzOverflow="overflow">
                    <a:solidFill>
                      <a:srgbClr val="F2E7E6"/>
                    </a:solidFill>
                  </a:tcPr>
                </a:tc>
                <a:tc>
                  <a:txBody>
                    <a:bodyPr/>
                    <a:lstStyle/>
                    <a:p>
                      <a:pPr algn="l" defTabSz="457206">
                        <a:defRPr sz="1800">
                          <a:solidFill>
                            <a:srgbClr val="000000"/>
                          </a:solidFill>
                        </a:defRPr>
                      </a:pPr>
                      <a:r>
                        <a:rPr sz="1400">
                          <a:solidFill>
                            <a:srgbClr val="0F2303"/>
                          </a:solidFill>
                        </a:rPr>
                        <a:t>SU TASARRUFU SAĞLAYAN SULAMA APARATI(ULUSAL)</a:t>
                      </a:r>
                    </a:p>
                  </a:txBody>
                  <a:tcPr marL="9525" marR="9525" marT="9525" marB="9525" anchor="b" horzOverflow="overflow">
                    <a:solidFill>
                      <a:srgbClr val="F2E7E6"/>
                    </a:solidFill>
                  </a:tcPr>
                </a:tc>
                <a:tc>
                  <a:txBody>
                    <a:bodyPr/>
                    <a:lstStyle/>
                    <a:p>
                      <a:pPr algn="l" defTabSz="457206">
                        <a:defRPr sz="1800">
                          <a:solidFill>
                            <a:srgbClr val="000000"/>
                          </a:solidFill>
                        </a:defRPr>
                      </a:pPr>
                      <a:r>
                        <a:rPr sz="1400">
                          <a:solidFill>
                            <a:srgbClr val="0F2303"/>
                          </a:solidFill>
                        </a:rPr>
                        <a:t>Semail Ülgen</a:t>
                      </a:r>
                    </a:p>
                  </a:txBody>
                  <a:tcPr marL="9525" marR="9525" marT="9525" marB="9525" anchor="b" horzOverflow="overflow">
                    <a:solidFill>
                      <a:srgbClr val="F2E7E6"/>
                    </a:solidFill>
                  </a:tcPr>
                </a:tc>
                <a:extLst>
                  <a:ext uri="{0D108BD9-81ED-4DB2-BD59-A6C34878D82A}">
                    <a16:rowId xmlns:a16="http://schemas.microsoft.com/office/drawing/2014/main" val="10001"/>
                  </a:ext>
                </a:extLst>
              </a:tr>
              <a:tr h="190500">
                <a:tc>
                  <a:txBody>
                    <a:bodyPr/>
                    <a:lstStyle/>
                    <a:p>
                      <a:pPr algn="l" defTabSz="457206">
                        <a:defRPr sz="1800">
                          <a:solidFill>
                            <a:srgbClr val="000000"/>
                          </a:solidFill>
                        </a:defRPr>
                      </a:pPr>
                      <a:r>
                        <a:rPr sz="1400">
                          <a:solidFill>
                            <a:srgbClr val="0F2303"/>
                          </a:solidFill>
                        </a:rPr>
                        <a:t>Teknopark Şirketi</a:t>
                      </a:r>
                    </a:p>
                  </a:txBody>
                  <a:tcPr marL="9525" marR="9525" marT="9525" marB="9525" anchor="b" horzOverflow="overflow">
                    <a:solidFill>
                      <a:srgbClr val="F2E7E6"/>
                    </a:solidFill>
                  </a:tcPr>
                </a:tc>
                <a:tc>
                  <a:txBody>
                    <a:bodyPr/>
                    <a:lstStyle/>
                    <a:p>
                      <a:pPr algn="l" defTabSz="457206">
                        <a:defRPr sz="1800">
                          <a:solidFill>
                            <a:srgbClr val="000000"/>
                          </a:solidFill>
                        </a:defRPr>
                      </a:pPr>
                      <a:r>
                        <a:rPr sz="1400">
                          <a:solidFill>
                            <a:srgbClr val="0F2303"/>
                          </a:solidFill>
                        </a:rPr>
                        <a:t>Innosu Ar-Ge Sanayi ve Ticaret A.Ş.</a:t>
                      </a:r>
                    </a:p>
                  </a:txBody>
                  <a:tcPr marL="9525" marR="9525" marT="9525" marB="9525" anchor="b" horzOverflow="overflow">
                    <a:solidFill>
                      <a:srgbClr val="F2E7E6"/>
                    </a:solidFill>
                  </a:tcPr>
                </a:tc>
                <a:tc>
                  <a:txBody>
                    <a:bodyPr/>
                    <a:lstStyle/>
                    <a:p>
                      <a:pPr algn="l" defTabSz="457206">
                        <a:defRPr sz="1800">
                          <a:solidFill>
                            <a:srgbClr val="000000"/>
                          </a:solidFill>
                        </a:defRPr>
                      </a:pPr>
                      <a:r>
                        <a:rPr sz="1400">
                          <a:solidFill>
                            <a:srgbClr val="0F2303"/>
                          </a:solidFill>
                        </a:rPr>
                        <a:t>Semail Ülgen</a:t>
                      </a:r>
                    </a:p>
                  </a:txBody>
                  <a:tcPr marL="9525" marR="9525" marT="9525" marB="9525" anchor="b" horzOverflow="overflow">
                    <a:solidFill>
                      <a:srgbClr val="F2E7E6"/>
                    </a:solidFill>
                  </a:tcPr>
                </a:tc>
                <a:extLst>
                  <a:ext uri="{0D108BD9-81ED-4DB2-BD59-A6C34878D82A}">
                    <a16:rowId xmlns:a16="http://schemas.microsoft.com/office/drawing/2014/main" val="10002"/>
                  </a:ext>
                </a:extLst>
              </a:tr>
            </a:tbl>
          </a:graphicData>
        </a:graphic>
      </p:graphicFrame>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Metin kutusu 1352"/>
          <p:cNvSpPr/>
          <p:nvPr/>
        </p:nvSpPr>
        <p:spPr>
          <a:xfrm>
            <a:off x="2489200" y="29232225"/>
            <a:ext cx="196850" cy="115888"/>
          </a:xfrm>
          <a:prstGeom prst="rect">
            <a:avLst/>
          </a:prstGeom>
          <a:solidFill>
            <a:srgbClr val="00B050"/>
          </a:solidFill>
          <a:ln w="12700">
            <a:solidFill>
              <a:srgbClr val="8AD0D5"/>
            </a:solidFill>
          </a:ln>
        </p:spPr>
        <p:txBody>
          <a:bodyPr lIns="45719" rIns="45719"/>
          <a:lstStyle/>
          <a:p>
            <a:pPr>
              <a:defRPr sz="1100"/>
            </a:pPr>
            <a:endParaRPr/>
          </a:p>
        </p:txBody>
      </p:sp>
      <p:sp>
        <p:nvSpPr>
          <p:cNvPr id="683" name="Metin kutusu 1353"/>
          <p:cNvSpPr/>
          <p:nvPr/>
        </p:nvSpPr>
        <p:spPr>
          <a:xfrm>
            <a:off x="2484438" y="2939415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684" name="Metin kutusu 1354"/>
          <p:cNvSpPr/>
          <p:nvPr/>
        </p:nvSpPr>
        <p:spPr>
          <a:xfrm>
            <a:off x="2484438" y="29556075"/>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685" name="Metin kutusu 1355"/>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686" name="Metin kutusu 1356"/>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687" name="Metin kutusu 1357"/>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688" name="Metin kutusu 1358"/>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689" name="Metin kutusu 1359"/>
          <p:cNvSpPr/>
          <p:nvPr/>
        </p:nvSpPr>
        <p:spPr>
          <a:xfrm>
            <a:off x="3887787" y="29579887"/>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690" name="Metin kutusu 1360"/>
          <p:cNvSpPr/>
          <p:nvPr/>
        </p:nvSpPr>
        <p:spPr>
          <a:xfrm>
            <a:off x="2489200" y="29232225"/>
            <a:ext cx="196850" cy="115888"/>
          </a:xfrm>
          <a:prstGeom prst="rect">
            <a:avLst/>
          </a:prstGeom>
          <a:solidFill>
            <a:srgbClr val="FFFFFF"/>
          </a:solidFill>
          <a:ln w="12700">
            <a:solidFill>
              <a:srgbClr val="8AD0D5"/>
            </a:solidFill>
          </a:ln>
        </p:spPr>
        <p:txBody>
          <a:bodyPr lIns="45719" rIns="45719"/>
          <a:lstStyle/>
          <a:p>
            <a:pPr>
              <a:defRPr sz="1100"/>
            </a:pPr>
            <a:endParaRPr/>
          </a:p>
        </p:txBody>
      </p:sp>
      <p:sp>
        <p:nvSpPr>
          <p:cNvPr id="691" name="Metin kutusu 1361"/>
          <p:cNvSpPr/>
          <p:nvPr/>
        </p:nvSpPr>
        <p:spPr>
          <a:xfrm>
            <a:off x="2484438" y="29556075"/>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692" name="Metin kutusu 1362"/>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693" name="Metin kutusu 1363"/>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694" name="Metin kutusu 1364"/>
          <p:cNvSpPr/>
          <p:nvPr/>
        </p:nvSpPr>
        <p:spPr>
          <a:xfrm>
            <a:off x="2489200" y="29224287"/>
            <a:ext cx="196850" cy="115888"/>
          </a:xfrm>
          <a:prstGeom prst="rect">
            <a:avLst/>
          </a:prstGeom>
          <a:solidFill>
            <a:srgbClr val="00B050"/>
          </a:solidFill>
          <a:ln w="12700">
            <a:solidFill>
              <a:srgbClr val="8AD0D5"/>
            </a:solidFill>
          </a:ln>
        </p:spPr>
        <p:txBody>
          <a:bodyPr lIns="45719" rIns="45719"/>
          <a:lstStyle/>
          <a:p>
            <a:pPr>
              <a:defRPr sz="1100"/>
            </a:pPr>
            <a:endParaRPr/>
          </a:p>
        </p:txBody>
      </p:sp>
      <p:sp>
        <p:nvSpPr>
          <p:cNvPr id="695" name="Metin kutusu 1365"/>
          <p:cNvSpPr/>
          <p:nvPr/>
        </p:nvSpPr>
        <p:spPr>
          <a:xfrm>
            <a:off x="2484438" y="29378275"/>
            <a:ext cx="196851" cy="141288"/>
          </a:xfrm>
          <a:prstGeom prst="rect">
            <a:avLst/>
          </a:prstGeom>
          <a:solidFill>
            <a:srgbClr val="FFFFFF"/>
          </a:solidFill>
          <a:ln w="12700">
            <a:solidFill>
              <a:srgbClr val="8AD0D5"/>
            </a:solidFill>
          </a:ln>
        </p:spPr>
        <p:txBody>
          <a:bodyPr lIns="45719" rIns="45719"/>
          <a:lstStyle/>
          <a:p>
            <a:pPr>
              <a:defRPr sz="1100"/>
            </a:pPr>
            <a:endParaRPr/>
          </a:p>
        </p:txBody>
      </p:sp>
      <p:sp>
        <p:nvSpPr>
          <p:cNvPr id="696" name="Metin kutusu 1367"/>
          <p:cNvSpPr/>
          <p:nvPr/>
        </p:nvSpPr>
        <p:spPr>
          <a:xfrm>
            <a:off x="3887787" y="29222700"/>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697" name="Metin kutusu 1368"/>
          <p:cNvSpPr/>
          <p:nvPr/>
        </p:nvSpPr>
        <p:spPr>
          <a:xfrm>
            <a:off x="3887787" y="29376687"/>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698" name="Metin kutusu 1369"/>
          <p:cNvSpPr/>
          <p:nvPr/>
        </p:nvSpPr>
        <p:spPr>
          <a:xfrm>
            <a:off x="3887787" y="29222700"/>
            <a:ext cx="196851" cy="115888"/>
          </a:xfrm>
          <a:prstGeom prst="rect">
            <a:avLst/>
          </a:prstGeom>
          <a:solidFill>
            <a:srgbClr val="FF0000"/>
          </a:solidFill>
          <a:ln w="12700">
            <a:solidFill>
              <a:srgbClr val="8AD0D5"/>
            </a:solidFill>
          </a:ln>
        </p:spPr>
        <p:txBody>
          <a:bodyPr lIns="45719" rIns="45719"/>
          <a:lstStyle/>
          <a:p>
            <a:pPr>
              <a:defRPr sz="1100"/>
            </a:pPr>
            <a:endParaRPr/>
          </a:p>
        </p:txBody>
      </p:sp>
      <p:sp>
        <p:nvSpPr>
          <p:cNvPr id="699" name="Metin kutusu 1370"/>
          <p:cNvSpPr/>
          <p:nvPr/>
        </p:nvSpPr>
        <p:spPr>
          <a:xfrm>
            <a:off x="3887787" y="29376687"/>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700" name="Metin kutusu 1371"/>
          <p:cNvSpPr/>
          <p:nvPr/>
        </p:nvSpPr>
        <p:spPr>
          <a:xfrm>
            <a:off x="3887787" y="29579887"/>
            <a:ext cx="196851" cy="117476"/>
          </a:xfrm>
          <a:prstGeom prst="rect">
            <a:avLst/>
          </a:prstGeom>
          <a:solidFill>
            <a:srgbClr val="00B050"/>
          </a:solidFill>
          <a:ln w="12700">
            <a:solidFill>
              <a:srgbClr val="8AD0D5"/>
            </a:solidFill>
          </a:ln>
        </p:spPr>
        <p:txBody>
          <a:bodyPr lIns="45719" rIns="45719"/>
          <a:lstStyle/>
          <a:p>
            <a:pPr>
              <a:defRPr sz="1100"/>
            </a:pPr>
            <a:endParaRPr/>
          </a:p>
        </p:txBody>
      </p:sp>
      <p:sp>
        <p:nvSpPr>
          <p:cNvPr id="701" name="Metin kutusu 1372"/>
          <p:cNvSpPr/>
          <p:nvPr/>
        </p:nvSpPr>
        <p:spPr>
          <a:xfrm>
            <a:off x="3887787" y="29579887"/>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702" name="Metin kutusu 1373"/>
          <p:cNvSpPr/>
          <p:nvPr/>
        </p:nvSpPr>
        <p:spPr>
          <a:xfrm>
            <a:off x="2489200" y="29232225"/>
            <a:ext cx="196850" cy="115888"/>
          </a:xfrm>
          <a:prstGeom prst="rect">
            <a:avLst/>
          </a:prstGeom>
          <a:solidFill>
            <a:srgbClr val="FFFFFF"/>
          </a:solidFill>
          <a:ln w="12700">
            <a:solidFill>
              <a:srgbClr val="8AD0D5"/>
            </a:solidFill>
          </a:ln>
        </p:spPr>
        <p:txBody>
          <a:bodyPr lIns="45719" rIns="45719"/>
          <a:lstStyle/>
          <a:p>
            <a:pPr>
              <a:defRPr sz="1100"/>
            </a:pPr>
            <a:endParaRPr/>
          </a:p>
        </p:txBody>
      </p:sp>
      <p:sp>
        <p:nvSpPr>
          <p:cNvPr id="703" name="Metin kutusu 1374"/>
          <p:cNvSpPr/>
          <p:nvPr/>
        </p:nvSpPr>
        <p:spPr>
          <a:xfrm>
            <a:off x="2484438" y="29400500"/>
            <a:ext cx="196851" cy="117475"/>
          </a:xfrm>
          <a:prstGeom prst="rect">
            <a:avLst/>
          </a:prstGeom>
          <a:solidFill>
            <a:srgbClr val="FFFFFF"/>
          </a:solidFill>
          <a:ln w="12700">
            <a:solidFill>
              <a:srgbClr val="8AD0D5"/>
            </a:solidFill>
          </a:ln>
        </p:spPr>
        <p:txBody>
          <a:bodyPr lIns="45719" rIns="45719"/>
          <a:lstStyle/>
          <a:p>
            <a:pPr>
              <a:defRPr sz="1100"/>
            </a:pPr>
            <a:endParaRPr/>
          </a:p>
        </p:txBody>
      </p:sp>
      <p:sp>
        <p:nvSpPr>
          <p:cNvPr id="704" name="Metin kutusu 1375"/>
          <p:cNvSpPr/>
          <p:nvPr/>
        </p:nvSpPr>
        <p:spPr>
          <a:xfrm>
            <a:off x="2484438" y="29556075"/>
            <a:ext cx="196851" cy="123825"/>
          </a:xfrm>
          <a:prstGeom prst="rect">
            <a:avLst/>
          </a:prstGeom>
          <a:solidFill>
            <a:srgbClr val="FF0000"/>
          </a:solidFill>
          <a:ln w="12700">
            <a:solidFill>
              <a:srgbClr val="8AD0D5"/>
            </a:solidFill>
          </a:ln>
        </p:spPr>
        <p:txBody>
          <a:bodyPr lIns="45719" rIns="45719"/>
          <a:lstStyle/>
          <a:p>
            <a:pPr>
              <a:defRPr sz="1100"/>
            </a:pPr>
            <a:endParaRPr/>
          </a:p>
        </p:txBody>
      </p:sp>
      <p:sp>
        <p:nvSpPr>
          <p:cNvPr id="705" name="Metin kutusu 1376"/>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706" name="Metin kutusu 1377"/>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707" name="Metin kutusu 1378"/>
          <p:cNvSpPr/>
          <p:nvPr/>
        </p:nvSpPr>
        <p:spPr>
          <a:xfrm>
            <a:off x="3887787" y="29587825"/>
            <a:ext cx="196851" cy="115888"/>
          </a:xfrm>
          <a:prstGeom prst="rect">
            <a:avLst/>
          </a:prstGeom>
          <a:solidFill>
            <a:srgbClr val="FF0000"/>
          </a:solidFill>
          <a:ln w="12700">
            <a:solidFill>
              <a:srgbClr val="8AD0D5"/>
            </a:solidFill>
          </a:ln>
        </p:spPr>
        <p:txBody>
          <a:bodyPr lIns="45719" rIns="45719"/>
          <a:lstStyle/>
          <a:p>
            <a:pPr>
              <a:defRPr sz="1100">
                <a:solidFill>
                  <a:srgbClr val="FF0000"/>
                </a:solidFill>
              </a:defRPr>
            </a:pPr>
            <a:endParaRPr/>
          </a:p>
        </p:txBody>
      </p:sp>
      <p:sp>
        <p:nvSpPr>
          <p:cNvPr id="708" name="Metin kutusu 1379"/>
          <p:cNvSpPr/>
          <p:nvPr/>
        </p:nvSpPr>
        <p:spPr>
          <a:xfrm>
            <a:off x="4859337" y="292322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709" name="Metin kutusu 1380"/>
          <p:cNvSpPr/>
          <p:nvPr/>
        </p:nvSpPr>
        <p:spPr>
          <a:xfrm>
            <a:off x="4854575" y="29400500"/>
            <a:ext cx="196850" cy="117475"/>
          </a:xfrm>
          <a:prstGeom prst="rect">
            <a:avLst/>
          </a:prstGeom>
          <a:solidFill>
            <a:srgbClr val="FFFFFF"/>
          </a:solidFill>
          <a:ln w="12700">
            <a:solidFill>
              <a:srgbClr val="8AD0D5"/>
            </a:solidFill>
          </a:ln>
        </p:spPr>
        <p:txBody>
          <a:bodyPr lIns="45719" rIns="45719"/>
          <a:lstStyle/>
          <a:p>
            <a:pPr>
              <a:defRPr sz="1100"/>
            </a:pPr>
            <a:endParaRPr/>
          </a:p>
        </p:txBody>
      </p:sp>
      <p:sp>
        <p:nvSpPr>
          <p:cNvPr id="710" name="Metin kutusu 1381"/>
          <p:cNvSpPr/>
          <p:nvPr/>
        </p:nvSpPr>
        <p:spPr>
          <a:xfrm>
            <a:off x="4854575" y="29556075"/>
            <a:ext cx="196850" cy="123825"/>
          </a:xfrm>
          <a:prstGeom prst="rect">
            <a:avLst/>
          </a:prstGeom>
          <a:solidFill>
            <a:srgbClr val="FF0000"/>
          </a:solidFill>
          <a:ln w="12700">
            <a:solidFill>
              <a:srgbClr val="8AD0D5"/>
            </a:solidFill>
          </a:ln>
        </p:spPr>
        <p:txBody>
          <a:bodyPr lIns="45719" rIns="45719"/>
          <a:lstStyle/>
          <a:p>
            <a:pPr>
              <a:defRPr sz="1100"/>
            </a:pPr>
            <a:endParaRPr/>
          </a:p>
        </p:txBody>
      </p:sp>
      <p:sp>
        <p:nvSpPr>
          <p:cNvPr id="711" name="Metin kutusu 1382"/>
          <p:cNvSpPr/>
          <p:nvPr/>
        </p:nvSpPr>
        <p:spPr>
          <a:xfrm>
            <a:off x="2489200" y="30122812"/>
            <a:ext cx="196850" cy="117476"/>
          </a:xfrm>
          <a:prstGeom prst="rect">
            <a:avLst/>
          </a:prstGeom>
          <a:solidFill>
            <a:srgbClr val="00B050"/>
          </a:solidFill>
          <a:ln w="12700">
            <a:solidFill>
              <a:srgbClr val="8AD0D5"/>
            </a:solidFill>
          </a:ln>
        </p:spPr>
        <p:txBody>
          <a:bodyPr lIns="45719" rIns="45719"/>
          <a:lstStyle/>
          <a:p>
            <a:pPr>
              <a:defRPr sz="1100"/>
            </a:pPr>
            <a:endParaRPr/>
          </a:p>
        </p:txBody>
      </p:sp>
      <p:sp>
        <p:nvSpPr>
          <p:cNvPr id="712" name="Metin kutusu 1383"/>
          <p:cNvSpPr/>
          <p:nvPr/>
        </p:nvSpPr>
        <p:spPr>
          <a:xfrm>
            <a:off x="2484438" y="3028473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713" name="Metin kutusu 1384"/>
          <p:cNvSpPr/>
          <p:nvPr/>
        </p:nvSpPr>
        <p:spPr>
          <a:xfrm>
            <a:off x="2484438" y="30446662"/>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714" name="Metin kutusu 1385"/>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715" name="Metin kutusu 1386"/>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716" name="Metin kutusu 1387"/>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717" name="Metin kutusu 1388"/>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718" name="Metin kutusu 1389"/>
          <p:cNvSpPr/>
          <p:nvPr/>
        </p:nvSpPr>
        <p:spPr>
          <a:xfrm>
            <a:off x="3887787" y="30472062"/>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719" name="Metin kutusu 1390"/>
          <p:cNvSpPr/>
          <p:nvPr/>
        </p:nvSpPr>
        <p:spPr>
          <a:xfrm>
            <a:off x="2489200" y="30122812"/>
            <a:ext cx="196850" cy="117476"/>
          </a:xfrm>
          <a:prstGeom prst="rect">
            <a:avLst/>
          </a:prstGeom>
          <a:solidFill>
            <a:srgbClr val="FFFFFF"/>
          </a:solidFill>
          <a:ln w="12700">
            <a:solidFill>
              <a:srgbClr val="8AD0D5"/>
            </a:solidFill>
          </a:ln>
        </p:spPr>
        <p:txBody>
          <a:bodyPr lIns="45719" rIns="45719"/>
          <a:lstStyle/>
          <a:p>
            <a:pPr>
              <a:defRPr sz="1100"/>
            </a:pPr>
            <a:endParaRPr/>
          </a:p>
        </p:txBody>
      </p:sp>
      <p:sp>
        <p:nvSpPr>
          <p:cNvPr id="720" name="Metin kutusu 1391"/>
          <p:cNvSpPr/>
          <p:nvPr/>
        </p:nvSpPr>
        <p:spPr>
          <a:xfrm>
            <a:off x="2484438" y="30446662"/>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721" name="Metin kutusu 1392"/>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722" name="Metin kutusu 1393"/>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723" name="Metin kutusu 1394"/>
          <p:cNvSpPr/>
          <p:nvPr/>
        </p:nvSpPr>
        <p:spPr>
          <a:xfrm>
            <a:off x="2489200" y="30114875"/>
            <a:ext cx="196850" cy="117475"/>
          </a:xfrm>
          <a:prstGeom prst="rect">
            <a:avLst/>
          </a:prstGeom>
          <a:solidFill>
            <a:srgbClr val="00B050"/>
          </a:solidFill>
          <a:ln w="12700">
            <a:solidFill>
              <a:srgbClr val="8AD0D5"/>
            </a:solidFill>
          </a:ln>
        </p:spPr>
        <p:txBody>
          <a:bodyPr lIns="45719" rIns="45719"/>
          <a:lstStyle/>
          <a:p>
            <a:pPr>
              <a:defRPr sz="1100"/>
            </a:pPr>
            <a:endParaRPr/>
          </a:p>
        </p:txBody>
      </p:sp>
      <p:sp>
        <p:nvSpPr>
          <p:cNvPr id="724" name="Metin kutusu 1395"/>
          <p:cNvSpPr/>
          <p:nvPr/>
        </p:nvSpPr>
        <p:spPr>
          <a:xfrm>
            <a:off x="2484438" y="30270450"/>
            <a:ext cx="196851" cy="141288"/>
          </a:xfrm>
          <a:prstGeom prst="rect">
            <a:avLst/>
          </a:prstGeom>
          <a:solidFill>
            <a:srgbClr val="FFFFFF"/>
          </a:solidFill>
          <a:ln w="12700">
            <a:solidFill>
              <a:srgbClr val="8AD0D5"/>
            </a:solidFill>
          </a:ln>
        </p:spPr>
        <p:txBody>
          <a:bodyPr lIns="45719" rIns="45719"/>
          <a:lstStyle/>
          <a:p>
            <a:pPr>
              <a:defRPr sz="1100"/>
            </a:pPr>
            <a:endParaRPr/>
          </a:p>
        </p:txBody>
      </p:sp>
      <p:sp>
        <p:nvSpPr>
          <p:cNvPr id="725" name="Metin kutusu 1396"/>
          <p:cNvSpPr/>
          <p:nvPr/>
        </p:nvSpPr>
        <p:spPr>
          <a:xfrm>
            <a:off x="2484438" y="30446662"/>
            <a:ext cx="204787" cy="160338"/>
          </a:xfrm>
          <a:prstGeom prst="rect">
            <a:avLst/>
          </a:prstGeom>
          <a:solidFill>
            <a:srgbClr val="FFFFFF"/>
          </a:solidFill>
          <a:ln w="12700">
            <a:solidFill>
              <a:srgbClr val="8AD0D5"/>
            </a:solidFill>
          </a:ln>
        </p:spPr>
        <p:txBody>
          <a:bodyPr lIns="45719" rIns="45719"/>
          <a:lstStyle/>
          <a:p>
            <a:pPr>
              <a:defRPr sz="1100"/>
            </a:pPr>
            <a:endParaRPr/>
          </a:p>
        </p:txBody>
      </p:sp>
      <p:sp>
        <p:nvSpPr>
          <p:cNvPr id="726" name="Metin kutusu 1397"/>
          <p:cNvSpPr/>
          <p:nvPr/>
        </p:nvSpPr>
        <p:spPr>
          <a:xfrm>
            <a:off x="3887787" y="30113287"/>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727" name="Metin kutusu 1398"/>
          <p:cNvSpPr/>
          <p:nvPr/>
        </p:nvSpPr>
        <p:spPr>
          <a:xfrm>
            <a:off x="3887787" y="30267275"/>
            <a:ext cx="196851" cy="117475"/>
          </a:xfrm>
          <a:prstGeom prst="rect">
            <a:avLst/>
          </a:prstGeom>
          <a:solidFill>
            <a:srgbClr val="FFFFFF"/>
          </a:solidFill>
          <a:ln w="12700">
            <a:solidFill>
              <a:srgbClr val="8AD0D5"/>
            </a:solidFill>
          </a:ln>
        </p:spPr>
        <p:txBody>
          <a:bodyPr lIns="45719" rIns="45719"/>
          <a:lstStyle/>
          <a:p>
            <a:pPr>
              <a:defRPr sz="1100"/>
            </a:pPr>
            <a:endParaRPr/>
          </a:p>
        </p:txBody>
      </p:sp>
      <p:sp>
        <p:nvSpPr>
          <p:cNvPr id="728" name="Metin kutusu 1399"/>
          <p:cNvSpPr/>
          <p:nvPr/>
        </p:nvSpPr>
        <p:spPr>
          <a:xfrm>
            <a:off x="3887787" y="30113287"/>
            <a:ext cx="196851" cy="117476"/>
          </a:xfrm>
          <a:prstGeom prst="rect">
            <a:avLst/>
          </a:prstGeom>
          <a:solidFill>
            <a:srgbClr val="FF0000"/>
          </a:solidFill>
          <a:ln w="12700">
            <a:solidFill>
              <a:srgbClr val="8AD0D5"/>
            </a:solidFill>
          </a:ln>
        </p:spPr>
        <p:txBody>
          <a:bodyPr lIns="45719" rIns="45719"/>
          <a:lstStyle/>
          <a:p>
            <a:pPr>
              <a:defRPr sz="1100"/>
            </a:pPr>
            <a:endParaRPr/>
          </a:p>
        </p:txBody>
      </p:sp>
      <p:sp>
        <p:nvSpPr>
          <p:cNvPr id="729" name="Metin kutusu 1400"/>
          <p:cNvSpPr/>
          <p:nvPr/>
        </p:nvSpPr>
        <p:spPr>
          <a:xfrm>
            <a:off x="3887787" y="30267275"/>
            <a:ext cx="196851" cy="117475"/>
          </a:xfrm>
          <a:prstGeom prst="rect">
            <a:avLst/>
          </a:prstGeom>
          <a:solidFill>
            <a:srgbClr val="FFFFFF"/>
          </a:solidFill>
          <a:ln w="12700">
            <a:solidFill>
              <a:srgbClr val="8AD0D5"/>
            </a:solidFill>
          </a:ln>
        </p:spPr>
        <p:txBody>
          <a:bodyPr lIns="45719" rIns="45719"/>
          <a:lstStyle/>
          <a:p>
            <a:pPr>
              <a:defRPr sz="1100"/>
            </a:pPr>
            <a:endParaRPr/>
          </a:p>
        </p:txBody>
      </p:sp>
      <p:sp>
        <p:nvSpPr>
          <p:cNvPr id="730" name="Metin kutusu 1401"/>
          <p:cNvSpPr/>
          <p:nvPr/>
        </p:nvSpPr>
        <p:spPr>
          <a:xfrm>
            <a:off x="3887787" y="30472062"/>
            <a:ext cx="196851" cy="115888"/>
          </a:xfrm>
          <a:prstGeom prst="rect">
            <a:avLst/>
          </a:prstGeom>
          <a:solidFill>
            <a:srgbClr val="00B050"/>
          </a:solidFill>
          <a:ln w="12700">
            <a:solidFill>
              <a:srgbClr val="8AD0D5"/>
            </a:solidFill>
          </a:ln>
        </p:spPr>
        <p:txBody>
          <a:bodyPr lIns="45719" rIns="45719"/>
          <a:lstStyle/>
          <a:p>
            <a:pPr>
              <a:defRPr sz="1100"/>
            </a:pPr>
            <a:endParaRPr/>
          </a:p>
        </p:txBody>
      </p:sp>
      <p:sp>
        <p:nvSpPr>
          <p:cNvPr id="731" name="Metin kutusu 1402"/>
          <p:cNvSpPr/>
          <p:nvPr/>
        </p:nvSpPr>
        <p:spPr>
          <a:xfrm>
            <a:off x="3887787" y="30472062"/>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732" name="Metin kutusu 1403"/>
          <p:cNvSpPr/>
          <p:nvPr/>
        </p:nvSpPr>
        <p:spPr>
          <a:xfrm>
            <a:off x="2489200" y="30122812"/>
            <a:ext cx="196850" cy="117476"/>
          </a:xfrm>
          <a:prstGeom prst="rect">
            <a:avLst/>
          </a:prstGeom>
          <a:solidFill>
            <a:srgbClr val="FF0000"/>
          </a:solidFill>
          <a:ln w="12700">
            <a:solidFill>
              <a:srgbClr val="8AD0D5"/>
            </a:solidFill>
          </a:ln>
        </p:spPr>
        <p:txBody>
          <a:bodyPr lIns="45719" rIns="45719"/>
          <a:lstStyle/>
          <a:p>
            <a:pPr>
              <a:defRPr sz="1100"/>
            </a:pPr>
            <a:endParaRPr/>
          </a:p>
        </p:txBody>
      </p:sp>
      <p:sp>
        <p:nvSpPr>
          <p:cNvPr id="733" name="Metin kutusu 1404"/>
          <p:cNvSpPr/>
          <p:nvPr/>
        </p:nvSpPr>
        <p:spPr>
          <a:xfrm>
            <a:off x="2484438" y="3029267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734" name="Metin kutusu 1405"/>
          <p:cNvSpPr/>
          <p:nvPr/>
        </p:nvSpPr>
        <p:spPr>
          <a:xfrm>
            <a:off x="2484438" y="30446662"/>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735" name="Metin kutusu 1406"/>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736" name="Metin kutusu 1407"/>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737" name="Metin kutusu 1408"/>
          <p:cNvSpPr/>
          <p:nvPr/>
        </p:nvSpPr>
        <p:spPr>
          <a:xfrm>
            <a:off x="3887787" y="30480000"/>
            <a:ext cx="196851" cy="115888"/>
          </a:xfrm>
          <a:prstGeom prst="rect">
            <a:avLst/>
          </a:prstGeom>
          <a:solidFill>
            <a:srgbClr val="FF0000"/>
          </a:solidFill>
          <a:ln w="12700">
            <a:solidFill>
              <a:srgbClr val="8AD0D5"/>
            </a:solidFill>
          </a:ln>
        </p:spPr>
        <p:txBody>
          <a:bodyPr lIns="45719" rIns="45719"/>
          <a:lstStyle/>
          <a:p>
            <a:pPr>
              <a:defRPr sz="1100"/>
            </a:pPr>
            <a:endParaRPr/>
          </a:p>
        </p:txBody>
      </p:sp>
      <p:sp>
        <p:nvSpPr>
          <p:cNvPr id="738" name="Metin kutusu 1409"/>
          <p:cNvSpPr/>
          <p:nvPr/>
        </p:nvSpPr>
        <p:spPr>
          <a:xfrm>
            <a:off x="4859337" y="30122812"/>
            <a:ext cx="196851" cy="117476"/>
          </a:xfrm>
          <a:prstGeom prst="rect">
            <a:avLst/>
          </a:prstGeom>
          <a:solidFill>
            <a:srgbClr val="FF0000"/>
          </a:solidFill>
          <a:ln w="12700">
            <a:solidFill>
              <a:srgbClr val="8AD0D5"/>
            </a:solidFill>
          </a:ln>
        </p:spPr>
        <p:txBody>
          <a:bodyPr lIns="45719" rIns="45719"/>
          <a:lstStyle/>
          <a:p>
            <a:pPr>
              <a:defRPr sz="1100"/>
            </a:pPr>
            <a:endParaRPr/>
          </a:p>
        </p:txBody>
      </p:sp>
      <p:sp>
        <p:nvSpPr>
          <p:cNvPr id="739" name="Metin kutusu 1410"/>
          <p:cNvSpPr/>
          <p:nvPr/>
        </p:nvSpPr>
        <p:spPr>
          <a:xfrm>
            <a:off x="4854575" y="30292675"/>
            <a:ext cx="196850" cy="115888"/>
          </a:xfrm>
          <a:prstGeom prst="rect">
            <a:avLst/>
          </a:prstGeom>
          <a:solidFill>
            <a:srgbClr val="FFFFFF"/>
          </a:solidFill>
          <a:ln w="12700">
            <a:solidFill>
              <a:srgbClr val="8AD0D5"/>
            </a:solidFill>
          </a:ln>
        </p:spPr>
        <p:txBody>
          <a:bodyPr lIns="45719" rIns="45719"/>
          <a:lstStyle/>
          <a:p>
            <a:pPr>
              <a:defRPr sz="1100"/>
            </a:pPr>
            <a:endParaRPr/>
          </a:p>
        </p:txBody>
      </p:sp>
      <p:sp>
        <p:nvSpPr>
          <p:cNvPr id="740" name="Metin kutusu 1411"/>
          <p:cNvSpPr/>
          <p:nvPr/>
        </p:nvSpPr>
        <p:spPr>
          <a:xfrm>
            <a:off x="4854575" y="30446662"/>
            <a:ext cx="196850" cy="123826"/>
          </a:xfrm>
          <a:prstGeom prst="rect">
            <a:avLst/>
          </a:prstGeom>
          <a:solidFill>
            <a:srgbClr val="FFFFFF"/>
          </a:solidFill>
          <a:ln w="12700">
            <a:solidFill>
              <a:srgbClr val="8AD0D5"/>
            </a:solidFill>
          </a:ln>
        </p:spPr>
        <p:txBody>
          <a:bodyPr lIns="45719" rIns="45719"/>
          <a:lstStyle/>
          <a:p>
            <a:pPr>
              <a:defRPr sz="1100"/>
            </a:pPr>
            <a:endParaRPr/>
          </a:p>
        </p:txBody>
      </p:sp>
      <p:sp>
        <p:nvSpPr>
          <p:cNvPr id="741" name="Metin kutusu 4"/>
          <p:cNvSpPr txBox="1"/>
          <p:nvPr/>
        </p:nvSpPr>
        <p:spPr>
          <a:xfrm>
            <a:off x="2091982" y="471888"/>
            <a:ext cx="5525186" cy="9933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pPr algn="ctr">
              <a:lnSpc>
                <a:spcPct val="90000"/>
              </a:lnSpc>
              <a:spcBef>
                <a:spcPts val="600"/>
              </a:spcBef>
              <a:defRPr sz="2700" b="1">
                <a:solidFill>
                  <a:schemeClr val="accent6"/>
                </a:solidFill>
                <a:effectLst>
                  <a:outerShdw blurRad="38100" dist="38100" dir="2700000" rotWithShape="0">
                    <a:srgbClr val="000000">
                      <a:alpha val="43137"/>
                    </a:srgbClr>
                  </a:outerShdw>
                </a:effectLst>
              </a:defRPr>
            </a:pPr>
            <a:r>
              <a:t>FARKLI VE İYİ UYGULAMA ÖRNEKLERİ</a:t>
            </a:r>
            <a:endParaRPr sz="3100">
              <a:solidFill>
                <a:srgbClr val="9DB5CE"/>
              </a:solidFill>
              <a:latin typeface="Carlito"/>
              <a:ea typeface="Carlito"/>
              <a:cs typeface="Carlito"/>
              <a:sym typeface="Carlito"/>
            </a:endParaRPr>
          </a:p>
          <a:p>
            <a:pPr algn="ctr">
              <a:lnSpc>
                <a:spcPct val="90000"/>
              </a:lnSpc>
              <a:spcBef>
                <a:spcPts val="600"/>
              </a:spcBef>
              <a:defRPr sz="2700" b="1">
                <a:solidFill>
                  <a:srgbClr val="1E5155"/>
                </a:solidFill>
                <a:effectLst>
                  <a:outerShdw blurRad="38100" dist="38100" dir="2700000" rotWithShape="0">
                    <a:srgbClr val="000000">
                      <a:alpha val="43137"/>
                    </a:srgbClr>
                  </a:outerShdw>
                </a:effectLst>
              </a:defRPr>
            </a:pPr>
            <a:r>
              <a:t>TOPLUMSAL KATKI ALANINDA</a:t>
            </a:r>
          </a:p>
        </p:txBody>
      </p:sp>
      <p:pic>
        <p:nvPicPr>
          <p:cNvPr id="742" name="Picture 2" descr="Picture 2"/>
          <p:cNvPicPr>
            <a:picLocks noChangeAspect="1"/>
          </p:cNvPicPr>
          <p:nvPr/>
        </p:nvPicPr>
        <p:blipFill>
          <a:blip r:embed="rId2"/>
          <a:stretch>
            <a:fillRect/>
          </a:stretch>
        </p:blipFill>
        <p:spPr>
          <a:xfrm>
            <a:off x="285990" y="332656"/>
            <a:ext cx="1847490" cy="392429"/>
          </a:xfrm>
          <a:prstGeom prst="rect">
            <a:avLst/>
          </a:prstGeom>
          <a:ln w="12700">
            <a:miter lim="400000"/>
          </a:ln>
        </p:spPr>
      </p:pic>
      <p:pic>
        <p:nvPicPr>
          <p:cNvPr id="743" name="yapıştırılan-film.png" descr="yapıştırılan-film.png"/>
          <p:cNvPicPr>
            <a:picLocks noChangeAspect="1"/>
          </p:cNvPicPr>
          <p:nvPr/>
        </p:nvPicPr>
        <p:blipFill>
          <a:blip r:embed="rId3"/>
          <a:stretch>
            <a:fillRect/>
          </a:stretch>
        </p:blipFill>
        <p:spPr>
          <a:xfrm>
            <a:off x="438906" y="1676400"/>
            <a:ext cx="4020022" cy="3113213"/>
          </a:xfrm>
          <a:prstGeom prst="rect">
            <a:avLst/>
          </a:prstGeom>
          <a:ln w="12700">
            <a:miter lim="400000"/>
          </a:ln>
        </p:spPr>
      </p:pic>
      <p:graphicFrame>
        <p:nvGraphicFramePr>
          <p:cNvPr id="744" name="Tablo 1"/>
          <p:cNvGraphicFramePr/>
          <p:nvPr/>
        </p:nvGraphicFramePr>
        <p:xfrm>
          <a:off x="4829508" y="2244456"/>
          <a:ext cx="3918497" cy="1480418"/>
        </p:xfrm>
        <a:graphic>
          <a:graphicData uri="http://schemas.openxmlformats.org/drawingml/2006/table">
            <a:tbl>
              <a:tblPr firstRow="1" bandRow="1">
                <a:tableStyleId>{4C3C2611-4C71-4FC5-86AE-919BDF0F9419}</a:tableStyleId>
              </a:tblPr>
              <a:tblGrid>
                <a:gridCol w="2103850">
                  <a:extLst>
                    <a:ext uri="{9D8B030D-6E8A-4147-A177-3AD203B41FA5}">
                      <a16:colId xmlns:a16="http://schemas.microsoft.com/office/drawing/2014/main" val="20000"/>
                    </a:ext>
                  </a:extLst>
                </a:gridCol>
                <a:gridCol w="1814647">
                  <a:extLst>
                    <a:ext uri="{9D8B030D-6E8A-4147-A177-3AD203B41FA5}">
                      <a16:colId xmlns:a16="http://schemas.microsoft.com/office/drawing/2014/main" val="20001"/>
                    </a:ext>
                  </a:extLst>
                </a:gridCol>
              </a:tblGrid>
              <a:tr h="271934">
                <a:tc>
                  <a:txBody>
                    <a:bodyPr/>
                    <a:lstStyle/>
                    <a:p>
                      <a:pPr algn="l" defTabSz="457206">
                        <a:defRPr sz="1800" b="0">
                          <a:solidFill>
                            <a:srgbClr val="000000"/>
                          </a:solidFill>
                        </a:defRPr>
                      </a:pPr>
                      <a:r>
                        <a:rPr b="1">
                          <a:solidFill>
                            <a:srgbClr val="FFFFFF"/>
                          </a:solidFill>
                        </a:rPr>
                        <a:t>Etkinlik Adı</a:t>
                      </a:r>
                    </a:p>
                  </a:txBody>
                  <a:tcPr marL="0" marR="0" marT="0" marB="0" horzOverflow="overflow"/>
                </a:tc>
                <a:tc>
                  <a:txBody>
                    <a:bodyPr/>
                    <a:lstStyle/>
                    <a:p>
                      <a:pPr algn="l" defTabSz="457206">
                        <a:defRPr sz="1800" b="0">
                          <a:solidFill>
                            <a:srgbClr val="000000"/>
                          </a:solidFill>
                        </a:defRPr>
                      </a:pPr>
                      <a:r>
                        <a:rPr b="1">
                          <a:solidFill>
                            <a:srgbClr val="FFFFFF"/>
                          </a:solidFill>
                        </a:rPr>
                        <a:t>Öğretim Üyesi</a:t>
                      </a:r>
                    </a:p>
                  </a:txBody>
                  <a:tcPr marL="0" marR="0" marT="0" marB="0" horzOverflow="overflow"/>
                </a:tc>
                <a:extLst>
                  <a:ext uri="{0D108BD9-81ED-4DB2-BD59-A6C34878D82A}">
                    <a16:rowId xmlns:a16="http://schemas.microsoft.com/office/drawing/2014/main" val="10000"/>
                  </a:ext>
                </a:extLst>
              </a:tr>
              <a:tr h="402597">
                <a:tc>
                  <a:txBody>
                    <a:bodyPr/>
                    <a:lstStyle/>
                    <a:p>
                      <a:pPr defTabSz="457206">
                        <a:defRPr sz="1800">
                          <a:solidFill>
                            <a:srgbClr val="000000"/>
                          </a:solidFill>
                        </a:defRPr>
                      </a:pPr>
                      <a:r>
                        <a:rPr sz="1300">
                          <a:solidFill>
                            <a:srgbClr val="0F2303"/>
                          </a:solidFill>
                        </a:rPr>
                        <a:t>Growtech inovasyon ödülleri jüri üyeliği</a:t>
                      </a:r>
                    </a:p>
                  </a:txBody>
                  <a:tcPr marL="0" marR="0" marT="0" marB="0" horzOverflow="overflow"/>
                </a:tc>
                <a:tc>
                  <a:txBody>
                    <a:bodyPr/>
                    <a:lstStyle/>
                    <a:p>
                      <a:pPr defTabSz="457206">
                        <a:defRPr sz="1800">
                          <a:solidFill>
                            <a:srgbClr val="000000"/>
                          </a:solidFill>
                        </a:defRPr>
                      </a:pPr>
                      <a:r>
                        <a:rPr sz="1300">
                          <a:solidFill>
                            <a:srgbClr val="0F2303"/>
                          </a:solidFill>
                        </a:rPr>
                        <a:t>Semail Ülgen</a:t>
                      </a:r>
                    </a:p>
                  </a:txBody>
                  <a:tcPr marL="0" marR="0" marT="0" marB="0" horzOverflow="overflow"/>
                </a:tc>
                <a:extLst>
                  <a:ext uri="{0D108BD9-81ED-4DB2-BD59-A6C34878D82A}">
                    <a16:rowId xmlns:a16="http://schemas.microsoft.com/office/drawing/2014/main" val="10001"/>
                  </a:ext>
                </a:extLst>
              </a:tr>
              <a:tr h="803501">
                <a:tc>
                  <a:txBody>
                    <a:bodyPr/>
                    <a:lstStyle/>
                    <a:p>
                      <a:pPr defTabSz="457206">
                        <a:defRPr sz="1800">
                          <a:solidFill>
                            <a:srgbClr val="000000"/>
                          </a:solidFill>
                        </a:defRPr>
                      </a:pPr>
                      <a:r>
                        <a:rPr sz="1300">
                          <a:solidFill>
                            <a:srgbClr val="0F2303"/>
                          </a:solidFill>
                        </a:rPr>
                        <a:t>Teknofest Havacılık,Uzay ve Teknoloji Festivali yarışma jüri üyeliği</a:t>
                      </a:r>
                    </a:p>
                  </a:txBody>
                  <a:tcPr marL="0" marR="0" marT="0" marB="0" horzOverflow="overflow"/>
                </a:tc>
                <a:tc>
                  <a:txBody>
                    <a:bodyPr/>
                    <a:lstStyle/>
                    <a:p>
                      <a:pPr defTabSz="457206">
                        <a:defRPr sz="1800">
                          <a:solidFill>
                            <a:srgbClr val="000000"/>
                          </a:solidFill>
                        </a:defRPr>
                      </a:pPr>
                      <a:r>
                        <a:rPr sz="1300">
                          <a:solidFill>
                            <a:srgbClr val="0F2303"/>
                          </a:solidFill>
                        </a:rPr>
                        <a:t>Semail Ülgen,Sevgi Şengül Ayan</a:t>
                      </a:r>
                    </a:p>
                  </a:txBody>
                  <a:tcPr marL="0" marR="0" marT="0" marB="0" horzOverflow="overflow"/>
                </a:tc>
                <a:extLst>
                  <a:ext uri="{0D108BD9-81ED-4DB2-BD59-A6C34878D82A}">
                    <a16:rowId xmlns:a16="http://schemas.microsoft.com/office/drawing/2014/main" val="10002"/>
                  </a:ext>
                </a:extLst>
              </a:tr>
            </a:tbl>
          </a:graphicData>
        </a:graphic>
      </p:graphicFrame>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 name="Metin kutusu 4"/>
          <p:cNvSpPr txBox="1"/>
          <p:nvPr/>
        </p:nvSpPr>
        <p:spPr>
          <a:xfrm>
            <a:off x="1788029" y="464777"/>
            <a:ext cx="5567941" cy="805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lnSpc>
                <a:spcPct val="90000"/>
              </a:lnSpc>
              <a:spcBef>
                <a:spcPts val="600"/>
              </a:spcBef>
              <a:defRPr sz="2400" b="1">
                <a:solidFill>
                  <a:schemeClr val="accent6"/>
                </a:solidFill>
                <a:effectLst>
                  <a:outerShdw blurRad="38100" dist="38100" dir="2700000" rotWithShape="0">
                    <a:srgbClr val="000000">
                      <a:alpha val="43137"/>
                    </a:srgbClr>
                  </a:outerShdw>
                </a:effectLst>
              </a:defRPr>
            </a:lvl1pPr>
          </a:lstStyle>
          <a:p>
            <a:r>
              <a:t>SÜREKLİ İYİLEŞTİRME ÖNERİLERİ</a:t>
            </a:r>
          </a:p>
        </p:txBody>
      </p:sp>
      <p:sp>
        <p:nvSpPr>
          <p:cNvPr id="747" name="Metin kutusu 1352"/>
          <p:cNvSpPr/>
          <p:nvPr/>
        </p:nvSpPr>
        <p:spPr>
          <a:xfrm>
            <a:off x="2489200" y="29232225"/>
            <a:ext cx="196850" cy="115888"/>
          </a:xfrm>
          <a:prstGeom prst="rect">
            <a:avLst/>
          </a:prstGeom>
          <a:solidFill>
            <a:srgbClr val="00B050"/>
          </a:solidFill>
          <a:ln w="12700">
            <a:solidFill>
              <a:srgbClr val="8AD0D5"/>
            </a:solidFill>
          </a:ln>
        </p:spPr>
        <p:txBody>
          <a:bodyPr lIns="45719" rIns="45719"/>
          <a:lstStyle/>
          <a:p>
            <a:pPr>
              <a:defRPr sz="1100"/>
            </a:pPr>
            <a:endParaRPr/>
          </a:p>
        </p:txBody>
      </p:sp>
      <p:sp>
        <p:nvSpPr>
          <p:cNvPr id="748" name="Metin kutusu 1353"/>
          <p:cNvSpPr/>
          <p:nvPr/>
        </p:nvSpPr>
        <p:spPr>
          <a:xfrm>
            <a:off x="2484438" y="2939415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749" name="Metin kutusu 1354"/>
          <p:cNvSpPr/>
          <p:nvPr/>
        </p:nvSpPr>
        <p:spPr>
          <a:xfrm>
            <a:off x="2484438" y="29556075"/>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750" name="Metin kutusu 1355"/>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751" name="Metin kutusu 1356"/>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752" name="Metin kutusu 1357"/>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753" name="Metin kutusu 1358"/>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754" name="Metin kutusu 1359"/>
          <p:cNvSpPr/>
          <p:nvPr/>
        </p:nvSpPr>
        <p:spPr>
          <a:xfrm>
            <a:off x="3887787" y="29579887"/>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755" name="Metin kutusu 1360"/>
          <p:cNvSpPr/>
          <p:nvPr/>
        </p:nvSpPr>
        <p:spPr>
          <a:xfrm>
            <a:off x="2489200" y="29232225"/>
            <a:ext cx="196850" cy="115888"/>
          </a:xfrm>
          <a:prstGeom prst="rect">
            <a:avLst/>
          </a:prstGeom>
          <a:solidFill>
            <a:srgbClr val="FFFFFF"/>
          </a:solidFill>
          <a:ln w="12700">
            <a:solidFill>
              <a:srgbClr val="8AD0D5"/>
            </a:solidFill>
          </a:ln>
        </p:spPr>
        <p:txBody>
          <a:bodyPr lIns="45719" rIns="45719"/>
          <a:lstStyle/>
          <a:p>
            <a:pPr>
              <a:defRPr sz="1100"/>
            </a:pPr>
            <a:endParaRPr/>
          </a:p>
        </p:txBody>
      </p:sp>
      <p:sp>
        <p:nvSpPr>
          <p:cNvPr id="756" name="Metin kutusu 1361"/>
          <p:cNvSpPr/>
          <p:nvPr/>
        </p:nvSpPr>
        <p:spPr>
          <a:xfrm>
            <a:off x="2484438" y="29556075"/>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757" name="Metin kutusu 1362"/>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758" name="Metin kutusu 1363"/>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759" name="Metin kutusu 1364"/>
          <p:cNvSpPr/>
          <p:nvPr/>
        </p:nvSpPr>
        <p:spPr>
          <a:xfrm>
            <a:off x="2489200" y="29224287"/>
            <a:ext cx="196850" cy="115888"/>
          </a:xfrm>
          <a:prstGeom prst="rect">
            <a:avLst/>
          </a:prstGeom>
          <a:solidFill>
            <a:srgbClr val="00B050"/>
          </a:solidFill>
          <a:ln w="12700">
            <a:solidFill>
              <a:srgbClr val="8AD0D5"/>
            </a:solidFill>
          </a:ln>
        </p:spPr>
        <p:txBody>
          <a:bodyPr lIns="45719" rIns="45719"/>
          <a:lstStyle/>
          <a:p>
            <a:pPr>
              <a:defRPr sz="1100"/>
            </a:pPr>
            <a:endParaRPr/>
          </a:p>
        </p:txBody>
      </p:sp>
      <p:sp>
        <p:nvSpPr>
          <p:cNvPr id="760" name="Metin kutusu 1365"/>
          <p:cNvSpPr/>
          <p:nvPr/>
        </p:nvSpPr>
        <p:spPr>
          <a:xfrm>
            <a:off x="2484438" y="29378275"/>
            <a:ext cx="196851" cy="141288"/>
          </a:xfrm>
          <a:prstGeom prst="rect">
            <a:avLst/>
          </a:prstGeom>
          <a:solidFill>
            <a:srgbClr val="FFFFFF"/>
          </a:solidFill>
          <a:ln w="12700">
            <a:solidFill>
              <a:srgbClr val="8AD0D5"/>
            </a:solidFill>
          </a:ln>
        </p:spPr>
        <p:txBody>
          <a:bodyPr lIns="45719" rIns="45719"/>
          <a:lstStyle/>
          <a:p>
            <a:pPr>
              <a:defRPr sz="1100"/>
            </a:pPr>
            <a:endParaRPr/>
          </a:p>
        </p:txBody>
      </p:sp>
      <p:sp>
        <p:nvSpPr>
          <p:cNvPr id="761" name="Metin kutusu 1367"/>
          <p:cNvSpPr/>
          <p:nvPr/>
        </p:nvSpPr>
        <p:spPr>
          <a:xfrm>
            <a:off x="3887787" y="29222700"/>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762" name="Metin kutusu 1368"/>
          <p:cNvSpPr/>
          <p:nvPr/>
        </p:nvSpPr>
        <p:spPr>
          <a:xfrm>
            <a:off x="3887787" y="29376687"/>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763" name="Metin kutusu 1369"/>
          <p:cNvSpPr/>
          <p:nvPr/>
        </p:nvSpPr>
        <p:spPr>
          <a:xfrm>
            <a:off x="3887787" y="29222700"/>
            <a:ext cx="196851" cy="115888"/>
          </a:xfrm>
          <a:prstGeom prst="rect">
            <a:avLst/>
          </a:prstGeom>
          <a:solidFill>
            <a:srgbClr val="FF0000"/>
          </a:solidFill>
          <a:ln w="12700">
            <a:solidFill>
              <a:srgbClr val="8AD0D5"/>
            </a:solidFill>
          </a:ln>
        </p:spPr>
        <p:txBody>
          <a:bodyPr lIns="45719" rIns="45719"/>
          <a:lstStyle/>
          <a:p>
            <a:pPr>
              <a:defRPr sz="1100"/>
            </a:pPr>
            <a:endParaRPr/>
          </a:p>
        </p:txBody>
      </p:sp>
      <p:sp>
        <p:nvSpPr>
          <p:cNvPr id="764" name="Metin kutusu 1370"/>
          <p:cNvSpPr/>
          <p:nvPr/>
        </p:nvSpPr>
        <p:spPr>
          <a:xfrm>
            <a:off x="3887787" y="29376687"/>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765" name="Metin kutusu 1371"/>
          <p:cNvSpPr/>
          <p:nvPr/>
        </p:nvSpPr>
        <p:spPr>
          <a:xfrm>
            <a:off x="3887787" y="29579887"/>
            <a:ext cx="196851" cy="117476"/>
          </a:xfrm>
          <a:prstGeom prst="rect">
            <a:avLst/>
          </a:prstGeom>
          <a:solidFill>
            <a:srgbClr val="00B050"/>
          </a:solidFill>
          <a:ln w="12700">
            <a:solidFill>
              <a:srgbClr val="8AD0D5"/>
            </a:solidFill>
          </a:ln>
        </p:spPr>
        <p:txBody>
          <a:bodyPr lIns="45719" rIns="45719"/>
          <a:lstStyle/>
          <a:p>
            <a:pPr>
              <a:defRPr sz="1100"/>
            </a:pPr>
            <a:endParaRPr/>
          </a:p>
        </p:txBody>
      </p:sp>
      <p:sp>
        <p:nvSpPr>
          <p:cNvPr id="766" name="Metin kutusu 1372"/>
          <p:cNvSpPr/>
          <p:nvPr/>
        </p:nvSpPr>
        <p:spPr>
          <a:xfrm>
            <a:off x="3887787" y="29579887"/>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767" name="Metin kutusu 1373"/>
          <p:cNvSpPr/>
          <p:nvPr/>
        </p:nvSpPr>
        <p:spPr>
          <a:xfrm>
            <a:off x="2489200" y="29232225"/>
            <a:ext cx="196850" cy="115888"/>
          </a:xfrm>
          <a:prstGeom prst="rect">
            <a:avLst/>
          </a:prstGeom>
          <a:solidFill>
            <a:srgbClr val="FFFFFF"/>
          </a:solidFill>
          <a:ln w="12700">
            <a:solidFill>
              <a:srgbClr val="8AD0D5"/>
            </a:solidFill>
          </a:ln>
        </p:spPr>
        <p:txBody>
          <a:bodyPr lIns="45719" rIns="45719"/>
          <a:lstStyle/>
          <a:p>
            <a:pPr>
              <a:defRPr sz="1100"/>
            </a:pPr>
            <a:endParaRPr/>
          </a:p>
        </p:txBody>
      </p:sp>
      <p:sp>
        <p:nvSpPr>
          <p:cNvPr id="768" name="Metin kutusu 1374"/>
          <p:cNvSpPr/>
          <p:nvPr/>
        </p:nvSpPr>
        <p:spPr>
          <a:xfrm>
            <a:off x="2484438" y="29400500"/>
            <a:ext cx="196851" cy="117475"/>
          </a:xfrm>
          <a:prstGeom prst="rect">
            <a:avLst/>
          </a:prstGeom>
          <a:solidFill>
            <a:srgbClr val="FFFFFF"/>
          </a:solidFill>
          <a:ln w="12700">
            <a:solidFill>
              <a:srgbClr val="8AD0D5"/>
            </a:solidFill>
          </a:ln>
        </p:spPr>
        <p:txBody>
          <a:bodyPr lIns="45719" rIns="45719"/>
          <a:lstStyle/>
          <a:p>
            <a:pPr>
              <a:defRPr sz="1100"/>
            </a:pPr>
            <a:endParaRPr/>
          </a:p>
        </p:txBody>
      </p:sp>
      <p:sp>
        <p:nvSpPr>
          <p:cNvPr id="769" name="Metin kutusu 1375"/>
          <p:cNvSpPr/>
          <p:nvPr/>
        </p:nvSpPr>
        <p:spPr>
          <a:xfrm>
            <a:off x="2484438" y="29556075"/>
            <a:ext cx="196851" cy="123825"/>
          </a:xfrm>
          <a:prstGeom prst="rect">
            <a:avLst/>
          </a:prstGeom>
          <a:solidFill>
            <a:srgbClr val="FF0000"/>
          </a:solidFill>
          <a:ln w="12700">
            <a:solidFill>
              <a:srgbClr val="8AD0D5"/>
            </a:solidFill>
          </a:ln>
        </p:spPr>
        <p:txBody>
          <a:bodyPr lIns="45719" rIns="45719"/>
          <a:lstStyle/>
          <a:p>
            <a:pPr>
              <a:defRPr sz="1100"/>
            </a:pPr>
            <a:endParaRPr/>
          </a:p>
        </p:txBody>
      </p:sp>
      <p:sp>
        <p:nvSpPr>
          <p:cNvPr id="770" name="Metin kutusu 1376"/>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771" name="Metin kutusu 1377"/>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772" name="Metin kutusu 1378"/>
          <p:cNvSpPr/>
          <p:nvPr/>
        </p:nvSpPr>
        <p:spPr>
          <a:xfrm>
            <a:off x="3887787" y="29587825"/>
            <a:ext cx="196851" cy="115888"/>
          </a:xfrm>
          <a:prstGeom prst="rect">
            <a:avLst/>
          </a:prstGeom>
          <a:solidFill>
            <a:srgbClr val="FF0000"/>
          </a:solidFill>
          <a:ln w="12700">
            <a:solidFill>
              <a:srgbClr val="8AD0D5"/>
            </a:solidFill>
          </a:ln>
        </p:spPr>
        <p:txBody>
          <a:bodyPr lIns="45719" rIns="45719"/>
          <a:lstStyle/>
          <a:p>
            <a:pPr>
              <a:defRPr sz="1100">
                <a:solidFill>
                  <a:srgbClr val="FF0000"/>
                </a:solidFill>
              </a:defRPr>
            </a:pPr>
            <a:endParaRPr/>
          </a:p>
        </p:txBody>
      </p:sp>
      <p:sp>
        <p:nvSpPr>
          <p:cNvPr id="773" name="Metin kutusu 1379"/>
          <p:cNvSpPr/>
          <p:nvPr/>
        </p:nvSpPr>
        <p:spPr>
          <a:xfrm>
            <a:off x="4859337" y="292322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774" name="Metin kutusu 1380"/>
          <p:cNvSpPr/>
          <p:nvPr/>
        </p:nvSpPr>
        <p:spPr>
          <a:xfrm>
            <a:off x="4854575" y="29400500"/>
            <a:ext cx="196850" cy="117475"/>
          </a:xfrm>
          <a:prstGeom prst="rect">
            <a:avLst/>
          </a:prstGeom>
          <a:solidFill>
            <a:srgbClr val="FFFFFF"/>
          </a:solidFill>
          <a:ln w="12700">
            <a:solidFill>
              <a:srgbClr val="8AD0D5"/>
            </a:solidFill>
          </a:ln>
        </p:spPr>
        <p:txBody>
          <a:bodyPr lIns="45719" rIns="45719"/>
          <a:lstStyle/>
          <a:p>
            <a:pPr>
              <a:defRPr sz="1100"/>
            </a:pPr>
            <a:endParaRPr/>
          </a:p>
        </p:txBody>
      </p:sp>
      <p:sp>
        <p:nvSpPr>
          <p:cNvPr id="775" name="Metin kutusu 1381"/>
          <p:cNvSpPr/>
          <p:nvPr/>
        </p:nvSpPr>
        <p:spPr>
          <a:xfrm>
            <a:off x="4854575" y="29556075"/>
            <a:ext cx="196850" cy="123825"/>
          </a:xfrm>
          <a:prstGeom prst="rect">
            <a:avLst/>
          </a:prstGeom>
          <a:solidFill>
            <a:srgbClr val="FF0000"/>
          </a:solidFill>
          <a:ln w="12700">
            <a:solidFill>
              <a:srgbClr val="8AD0D5"/>
            </a:solidFill>
          </a:ln>
        </p:spPr>
        <p:txBody>
          <a:bodyPr lIns="45719" rIns="45719"/>
          <a:lstStyle/>
          <a:p>
            <a:pPr>
              <a:defRPr sz="1100"/>
            </a:pPr>
            <a:endParaRPr/>
          </a:p>
        </p:txBody>
      </p:sp>
      <p:sp>
        <p:nvSpPr>
          <p:cNvPr id="776" name="Metin kutusu 1382"/>
          <p:cNvSpPr/>
          <p:nvPr/>
        </p:nvSpPr>
        <p:spPr>
          <a:xfrm>
            <a:off x="2489200" y="30122812"/>
            <a:ext cx="196850" cy="117476"/>
          </a:xfrm>
          <a:prstGeom prst="rect">
            <a:avLst/>
          </a:prstGeom>
          <a:solidFill>
            <a:srgbClr val="00B050"/>
          </a:solidFill>
          <a:ln w="12700">
            <a:solidFill>
              <a:srgbClr val="8AD0D5"/>
            </a:solidFill>
          </a:ln>
        </p:spPr>
        <p:txBody>
          <a:bodyPr lIns="45719" rIns="45719"/>
          <a:lstStyle/>
          <a:p>
            <a:pPr>
              <a:defRPr sz="1100"/>
            </a:pPr>
            <a:endParaRPr/>
          </a:p>
        </p:txBody>
      </p:sp>
      <p:sp>
        <p:nvSpPr>
          <p:cNvPr id="777" name="Metin kutusu 1383"/>
          <p:cNvSpPr/>
          <p:nvPr/>
        </p:nvSpPr>
        <p:spPr>
          <a:xfrm>
            <a:off x="2484438" y="3028473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778" name="Metin kutusu 1384"/>
          <p:cNvSpPr/>
          <p:nvPr/>
        </p:nvSpPr>
        <p:spPr>
          <a:xfrm>
            <a:off x="2484438" y="30446662"/>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779" name="Metin kutusu 1385"/>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780" name="Metin kutusu 1386"/>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781" name="Metin kutusu 1387"/>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782" name="Metin kutusu 1388"/>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783" name="Metin kutusu 1389"/>
          <p:cNvSpPr/>
          <p:nvPr/>
        </p:nvSpPr>
        <p:spPr>
          <a:xfrm>
            <a:off x="3887787" y="30472062"/>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784" name="Metin kutusu 1390"/>
          <p:cNvSpPr/>
          <p:nvPr/>
        </p:nvSpPr>
        <p:spPr>
          <a:xfrm>
            <a:off x="2489200" y="30122812"/>
            <a:ext cx="196850" cy="117476"/>
          </a:xfrm>
          <a:prstGeom prst="rect">
            <a:avLst/>
          </a:prstGeom>
          <a:solidFill>
            <a:srgbClr val="FFFFFF"/>
          </a:solidFill>
          <a:ln w="12700">
            <a:solidFill>
              <a:srgbClr val="8AD0D5"/>
            </a:solidFill>
          </a:ln>
        </p:spPr>
        <p:txBody>
          <a:bodyPr lIns="45719" rIns="45719"/>
          <a:lstStyle/>
          <a:p>
            <a:pPr>
              <a:defRPr sz="1100"/>
            </a:pPr>
            <a:endParaRPr/>
          </a:p>
        </p:txBody>
      </p:sp>
      <p:sp>
        <p:nvSpPr>
          <p:cNvPr id="785" name="Metin kutusu 1391"/>
          <p:cNvSpPr/>
          <p:nvPr/>
        </p:nvSpPr>
        <p:spPr>
          <a:xfrm>
            <a:off x="2484438" y="30446662"/>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786" name="Metin kutusu 1392"/>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787" name="Metin kutusu 1393"/>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788" name="Metin kutusu 1394"/>
          <p:cNvSpPr/>
          <p:nvPr/>
        </p:nvSpPr>
        <p:spPr>
          <a:xfrm>
            <a:off x="2489200" y="30114875"/>
            <a:ext cx="196850" cy="117475"/>
          </a:xfrm>
          <a:prstGeom prst="rect">
            <a:avLst/>
          </a:prstGeom>
          <a:solidFill>
            <a:srgbClr val="00B050"/>
          </a:solidFill>
          <a:ln w="12700">
            <a:solidFill>
              <a:srgbClr val="8AD0D5"/>
            </a:solidFill>
          </a:ln>
        </p:spPr>
        <p:txBody>
          <a:bodyPr lIns="45719" rIns="45719"/>
          <a:lstStyle/>
          <a:p>
            <a:pPr>
              <a:defRPr sz="1100"/>
            </a:pPr>
            <a:endParaRPr/>
          </a:p>
        </p:txBody>
      </p:sp>
      <p:sp>
        <p:nvSpPr>
          <p:cNvPr id="789" name="Metin kutusu 1395"/>
          <p:cNvSpPr/>
          <p:nvPr/>
        </p:nvSpPr>
        <p:spPr>
          <a:xfrm>
            <a:off x="2484438" y="30270450"/>
            <a:ext cx="196851" cy="141288"/>
          </a:xfrm>
          <a:prstGeom prst="rect">
            <a:avLst/>
          </a:prstGeom>
          <a:solidFill>
            <a:srgbClr val="FFFFFF"/>
          </a:solidFill>
          <a:ln w="12700">
            <a:solidFill>
              <a:srgbClr val="8AD0D5"/>
            </a:solidFill>
          </a:ln>
        </p:spPr>
        <p:txBody>
          <a:bodyPr lIns="45719" rIns="45719"/>
          <a:lstStyle/>
          <a:p>
            <a:pPr>
              <a:defRPr sz="1100"/>
            </a:pPr>
            <a:endParaRPr/>
          </a:p>
        </p:txBody>
      </p:sp>
      <p:sp>
        <p:nvSpPr>
          <p:cNvPr id="790" name="Metin kutusu 1396"/>
          <p:cNvSpPr/>
          <p:nvPr/>
        </p:nvSpPr>
        <p:spPr>
          <a:xfrm>
            <a:off x="2484438" y="30446662"/>
            <a:ext cx="204787" cy="160338"/>
          </a:xfrm>
          <a:prstGeom prst="rect">
            <a:avLst/>
          </a:prstGeom>
          <a:solidFill>
            <a:srgbClr val="FFFFFF"/>
          </a:solidFill>
          <a:ln w="12700">
            <a:solidFill>
              <a:srgbClr val="8AD0D5"/>
            </a:solidFill>
          </a:ln>
        </p:spPr>
        <p:txBody>
          <a:bodyPr lIns="45719" rIns="45719"/>
          <a:lstStyle/>
          <a:p>
            <a:pPr>
              <a:defRPr sz="1100"/>
            </a:pPr>
            <a:endParaRPr/>
          </a:p>
        </p:txBody>
      </p:sp>
      <p:sp>
        <p:nvSpPr>
          <p:cNvPr id="791" name="Metin kutusu 1397"/>
          <p:cNvSpPr/>
          <p:nvPr/>
        </p:nvSpPr>
        <p:spPr>
          <a:xfrm>
            <a:off x="3887787" y="30113287"/>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792" name="Metin kutusu 1398"/>
          <p:cNvSpPr/>
          <p:nvPr/>
        </p:nvSpPr>
        <p:spPr>
          <a:xfrm>
            <a:off x="3887787" y="30267275"/>
            <a:ext cx="196851" cy="117475"/>
          </a:xfrm>
          <a:prstGeom prst="rect">
            <a:avLst/>
          </a:prstGeom>
          <a:solidFill>
            <a:srgbClr val="FFFFFF"/>
          </a:solidFill>
          <a:ln w="12700">
            <a:solidFill>
              <a:srgbClr val="8AD0D5"/>
            </a:solidFill>
          </a:ln>
        </p:spPr>
        <p:txBody>
          <a:bodyPr lIns="45719" rIns="45719"/>
          <a:lstStyle/>
          <a:p>
            <a:pPr>
              <a:defRPr sz="1100"/>
            </a:pPr>
            <a:endParaRPr/>
          </a:p>
        </p:txBody>
      </p:sp>
      <p:sp>
        <p:nvSpPr>
          <p:cNvPr id="793" name="Metin kutusu 1399"/>
          <p:cNvSpPr/>
          <p:nvPr/>
        </p:nvSpPr>
        <p:spPr>
          <a:xfrm>
            <a:off x="3887787" y="30113287"/>
            <a:ext cx="196851" cy="117476"/>
          </a:xfrm>
          <a:prstGeom prst="rect">
            <a:avLst/>
          </a:prstGeom>
          <a:solidFill>
            <a:srgbClr val="FF0000"/>
          </a:solidFill>
          <a:ln w="12700">
            <a:solidFill>
              <a:srgbClr val="8AD0D5"/>
            </a:solidFill>
          </a:ln>
        </p:spPr>
        <p:txBody>
          <a:bodyPr lIns="45719" rIns="45719"/>
          <a:lstStyle/>
          <a:p>
            <a:pPr>
              <a:defRPr sz="1100"/>
            </a:pPr>
            <a:endParaRPr/>
          </a:p>
        </p:txBody>
      </p:sp>
      <p:sp>
        <p:nvSpPr>
          <p:cNvPr id="794" name="Metin kutusu 1400"/>
          <p:cNvSpPr/>
          <p:nvPr/>
        </p:nvSpPr>
        <p:spPr>
          <a:xfrm>
            <a:off x="3887787" y="30267275"/>
            <a:ext cx="196851" cy="117475"/>
          </a:xfrm>
          <a:prstGeom prst="rect">
            <a:avLst/>
          </a:prstGeom>
          <a:solidFill>
            <a:srgbClr val="FFFFFF"/>
          </a:solidFill>
          <a:ln w="12700">
            <a:solidFill>
              <a:srgbClr val="8AD0D5"/>
            </a:solidFill>
          </a:ln>
        </p:spPr>
        <p:txBody>
          <a:bodyPr lIns="45719" rIns="45719"/>
          <a:lstStyle/>
          <a:p>
            <a:pPr>
              <a:defRPr sz="1100"/>
            </a:pPr>
            <a:endParaRPr/>
          </a:p>
        </p:txBody>
      </p:sp>
      <p:sp>
        <p:nvSpPr>
          <p:cNvPr id="795" name="Metin kutusu 1401"/>
          <p:cNvSpPr/>
          <p:nvPr/>
        </p:nvSpPr>
        <p:spPr>
          <a:xfrm>
            <a:off x="3887787" y="30472062"/>
            <a:ext cx="196851" cy="115888"/>
          </a:xfrm>
          <a:prstGeom prst="rect">
            <a:avLst/>
          </a:prstGeom>
          <a:solidFill>
            <a:srgbClr val="00B050"/>
          </a:solidFill>
          <a:ln w="12700">
            <a:solidFill>
              <a:srgbClr val="8AD0D5"/>
            </a:solidFill>
          </a:ln>
        </p:spPr>
        <p:txBody>
          <a:bodyPr lIns="45719" rIns="45719"/>
          <a:lstStyle/>
          <a:p>
            <a:pPr>
              <a:defRPr sz="1100"/>
            </a:pPr>
            <a:endParaRPr/>
          </a:p>
        </p:txBody>
      </p:sp>
      <p:sp>
        <p:nvSpPr>
          <p:cNvPr id="796" name="Metin kutusu 1402"/>
          <p:cNvSpPr/>
          <p:nvPr/>
        </p:nvSpPr>
        <p:spPr>
          <a:xfrm>
            <a:off x="3887787" y="30472062"/>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797" name="Metin kutusu 1403"/>
          <p:cNvSpPr/>
          <p:nvPr/>
        </p:nvSpPr>
        <p:spPr>
          <a:xfrm>
            <a:off x="2489200" y="30122812"/>
            <a:ext cx="196850" cy="117476"/>
          </a:xfrm>
          <a:prstGeom prst="rect">
            <a:avLst/>
          </a:prstGeom>
          <a:solidFill>
            <a:srgbClr val="FF0000"/>
          </a:solidFill>
          <a:ln w="12700">
            <a:solidFill>
              <a:srgbClr val="8AD0D5"/>
            </a:solidFill>
          </a:ln>
        </p:spPr>
        <p:txBody>
          <a:bodyPr lIns="45719" rIns="45719"/>
          <a:lstStyle/>
          <a:p>
            <a:pPr>
              <a:defRPr sz="1100"/>
            </a:pPr>
            <a:endParaRPr/>
          </a:p>
        </p:txBody>
      </p:sp>
      <p:sp>
        <p:nvSpPr>
          <p:cNvPr id="798" name="Metin kutusu 1404"/>
          <p:cNvSpPr/>
          <p:nvPr/>
        </p:nvSpPr>
        <p:spPr>
          <a:xfrm>
            <a:off x="2484438" y="3029267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799" name="Metin kutusu 1405"/>
          <p:cNvSpPr/>
          <p:nvPr/>
        </p:nvSpPr>
        <p:spPr>
          <a:xfrm>
            <a:off x="2484438" y="30446662"/>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800" name="Metin kutusu 1406"/>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801" name="Metin kutusu 1407"/>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802" name="Metin kutusu 1408"/>
          <p:cNvSpPr/>
          <p:nvPr/>
        </p:nvSpPr>
        <p:spPr>
          <a:xfrm>
            <a:off x="3887787" y="30480000"/>
            <a:ext cx="196851" cy="115888"/>
          </a:xfrm>
          <a:prstGeom prst="rect">
            <a:avLst/>
          </a:prstGeom>
          <a:solidFill>
            <a:srgbClr val="FF0000"/>
          </a:solidFill>
          <a:ln w="12700">
            <a:solidFill>
              <a:srgbClr val="8AD0D5"/>
            </a:solidFill>
          </a:ln>
        </p:spPr>
        <p:txBody>
          <a:bodyPr lIns="45719" rIns="45719"/>
          <a:lstStyle/>
          <a:p>
            <a:pPr>
              <a:defRPr sz="1100"/>
            </a:pPr>
            <a:endParaRPr/>
          </a:p>
        </p:txBody>
      </p:sp>
      <p:sp>
        <p:nvSpPr>
          <p:cNvPr id="803" name="Metin kutusu 1409"/>
          <p:cNvSpPr/>
          <p:nvPr/>
        </p:nvSpPr>
        <p:spPr>
          <a:xfrm>
            <a:off x="4859337" y="30122812"/>
            <a:ext cx="196851" cy="117476"/>
          </a:xfrm>
          <a:prstGeom prst="rect">
            <a:avLst/>
          </a:prstGeom>
          <a:solidFill>
            <a:srgbClr val="FF0000"/>
          </a:solidFill>
          <a:ln w="12700">
            <a:solidFill>
              <a:srgbClr val="8AD0D5"/>
            </a:solidFill>
          </a:ln>
        </p:spPr>
        <p:txBody>
          <a:bodyPr lIns="45719" rIns="45719"/>
          <a:lstStyle/>
          <a:p>
            <a:pPr>
              <a:defRPr sz="1100"/>
            </a:pPr>
            <a:endParaRPr/>
          </a:p>
        </p:txBody>
      </p:sp>
      <p:sp>
        <p:nvSpPr>
          <p:cNvPr id="804" name="Metin kutusu 1410"/>
          <p:cNvSpPr/>
          <p:nvPr/>
        </p:nvSpPr>
        <p:spPr>
          <a:xfrm>
            <a:off x="4854575" y="30292675"/>
            <a:ext cx="196850" cy="115888"/>
          </a:xfrm>
          <a:prstGeom prst="rect">
            <a:avLst/>
          </a:prstGeom>
          <a:solidFill>
            <a:srgbClr val="FFFFFF"/>
          </a:solidFill>
          <a:ln w="12700">
            <a:solidFill>
              <a:srgbClr val="8AD0D5"/>
            </a:solidFill>
          </a:ln>
        </p:spPr>
        <p:txBody>
          <a:bodyPr lIns="45719" rIns="45719"/>
          <a:lstStyle/>
          <a:p>
            <a:pPr>
              <a:defRPr sz="1100"/>
            </a:pPr>
            <a:endParaRPr/>
          </a:p>
        </p:txBody>
      </p:sp>
      <p:sp>
        <p:nvSpPr>
          <p:cNvPr id="805" name="Metin kutusu 1411"/>
          <p:cNvSpPr/>
          <p:nvPr/>
        </p:nvSpPr>
        <p:spPr>
          <a:xfrm>
            <a:off x="4854575" y="30446662"/>
            <a:ext cx="196850" cy="123826"/>
          </a:xfrm>
          <a:prstGeom prst="rect">
            <a:avLst/>
          </a:prstGeom>
          <a:solidFill>
            <a:srgbClr val="FFFFFF"/>
          </a:solidFill>
          <a:ln w="12700">
            <a:solidFill>
              <a:srgbClr val="8AD0D5"/>
            </a:solidFill>
          </a:ln>
        </p:spPr>
        <p:txBody>
          <a:bodyPr lIns="45719" rIns="45719"/>
          <a:lstStyle/>
          <a:p>
            <a:pPr>
              <a:defRPr sz="1100"/>
            </a:pPr>
            <a:endParaRPr/>
          </a:p>
        </p:txBody>
      </p:sp>
      <p:pic>
        <p:nvPicPr>
          <p:cNvPr id="806" name="Picture 2" descr="Picture 2"/>
          <p:cNvPicPr>
            <a:picLocks noChangeAspect="1"/>
          </p:cNvPicPr>
          <p:nvPr/>
        </p:nvPicPr>
        <p:blipFill>
          <a:blip r:embed="rId2"/>
          <a:stretch>
            <a:fillRect/>
          </a:stretch>
        </p:blipFill>
        <p:spPr>
          <a:xfrm>
            <a:off x="285990" y="411204"/>
            <a:ext cx="1477699" cy="313881"/>
          </a:xfrm>
          <a:prstGeom prst="rect">
            <a:avLst/>
          </a:prstGeom>
          <a:ln w="12700">
            <a:miter lim="400000"/>
          </a:ln>
        </p:spPr>
      </p:pic>
      <p:sp>
        <p:nvSpPr>
          <p:cNvPr id="807" name="Rectangle 1"/>
          <p:cNvSpPr txBox="1"/>
          <p:nvPr/>
        </p:nvSpPr>
        <p:spPr>
          <a:xfrm>
            <a:off x="1341119" y="1882832"/>
            <a:ext cx="6461760" cy="23777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85750" indent="-285750" algn="just">
              <a:buSzPct val="100000"/>
              <a:buFont typeface="Arial"/>
              <a:buChar char="•"/>
              <a:defRPr>
                <a:solidFill>
                  <a:srgbClr val="0F292B"/>
                </a:solidFill>
              </a:defRPr>
            </a:pPr>
            <a:r>
              <a:t>AAP formlarının doldurulmak üzere doğrudan dersi veren öğretim üyesine görünür kılınması ve  öğretim üyeleri AAP formlarını doldurduktan sonra  Bölüm Kalite Komisyonu ile  ABU Kalite birimi tarafından ulaşılabilir olması için formların  KYS sistemine entegre edilmesi</a:t>
            </a:r>
          </a:p>
          <a:p>
            <a:pPr algn="just">
              <a:defRPr>
                <a:solidFill>
                  <a:srgbClr val="0F292B"/>
                </a:solidFill>
              </a:defRPr>
            </a:pPr>
            <a:endParaRPr/>
          </a:p>
          <a:p>
            <a:pPr marL="285750" indent="-285750" algn="just">
              <a:buSzPct val="100000"/>
              <a:buFont typeface="Arial"/>
              <a:buChar char="•"/>
              <a:defRPr>
                <a:solidFill>
                  <a:srgbClr val="0F292B"/>
                </a:solidFill>
              </a:defRPr>
            </a:pPr>
            <a:r>
              <a:t>KYS,IFS,APBS,TTO Proje sistemlerinin tümünün tek çatı altında toplanması</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Metin kutusu 4"/>
          <p:cNvSpPr txBox="1"/>
          <p:nvPr/>
        </p:nvSpPr>
        <p:spPr>
          <a:xfrm>
            <a:off x="2579466" y="120521"/>
            <a:ext cx="4312325" cy="444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800" b="1">
                <a:solidFill>
                  <a:schemeClr val="accent6"/>
                </a:solidFill>
                <a:effectLst>
                  <a:outerShdw blurRad="38100" dist="38100" dir="2700000" rotWithShape="0">
                    <a:srgbClr val="000000">
                      <a:alpha val="43137"/>
                    </a:srgbClr>
                  </a:outerShdw>
                </a:effectLst>
              </a:defRPr>
            </a:lvl1pPr>
          </a:lstStyle>
          <a:p>
            <a:r>
              <a:t>SWOT (GZFT) ANALİZİ</a:t>
            </a:r>
          </a:p>
        </p:txBody>
      </p:sp>
      <p:pic>
        <p:nvPicPr>
          <p:cNvPr id="186" name="Picture 2" descr="Picture 2"/>
          <p:cNvPicPr>
            <a:picLocks noChangeAspect="1"/>
          </p:cNvPicPr>
          <p:nvPr/>
        </p:nvPicPr>
        <p:blipFill>
          <a:blip r:embed="rId2"/>
          <a:stretch>
            <a:fillRect/>
          </a:stretch>
        </p:blipFill>
        <p:spPr>
          <a:xfrm>
            <a:off x="187932" y="215069"/>
            <a:ext cx="2088233" cy="443566"/>
          </a:xfrm>
          <a:prstGeom prst="rect">
            <a:avLst/>
          </a:prstGeom>
          <a:ln w="12700">
            <a:miter lim="400000"/>
          </a:ln>
        </p:spPr>
      </p:pic>
      <p:graphicFrame>
        <p:nvGraphicFramePr>
          <p:cNvPr id="187" name="Tablo 3"/>
          <p:cNvGraphicFramePr/>
          <p:nvPr/>
        </p:nvGraphicFramePr>
        <p:xfrm>
          <a:off x="306032" y="865228"/>
          <a:ext cx="8674699" cy="7813301"/>
        </p:xfrm>
        <a:graphic>
          <a:graphicData uri="http://schemas.openxmlformats.org/drawingml/2006/table">
            <a:tbl>
              <a:tblPr>
                <a:tableStyleId>{4C3C2611-4C71-4FC5-86AE-919BDF0F9419}</a:tableStyleId>
              </a:tblPr>
              <a:tblGrid>
                <a:gridCol w="2070395">
                  <a:extLst>
                    <a:ext uri="{9D8B030D-6E8A-4147-A177-3AD203B41FA5}">
                      <a16:colId xmlns:a16="http://schemas.microsoft.com/office/drawing/2014/main" val="20000"/>
                    </a:ext>
                  </a:extLst>
                </a:gridCol>
                <a:gridCol w="2189950">
                  <a:extLst>
                    <a:ext uri="{9D8B030D-6E8A-4147-A177-3AD203B41FA5}">
                      <a16:colId xmlns:a16="http://schemas.microsoft.com/office/drawing/2014/main" val="20001"/>
                    </a:ext>
                  </a:extLst>
                </a:gridCol>
                <a:gridCol w="2207177">
                  <a:extLst>
                    <a:ext uri="{9D8B030D-6E8A-4147-A177-3AD203B41FA5}">
                      <a16:colId xmlns:a16="http://schemas.microsoft.com/office/drawing/2014/main" val="20002"/>
                    </a:ext>
                  </a:extLst>
                </a:gridCol>
                <a:gridCol w="2207177">
                  <a:extLst>
                    <a:ext uri="{9D8B030D-6E8A-4147-A177-3AD203B41FA5}">
                      <a16:colId xmlns:a16="http://schemas.microsoft.com/office/drawing/2014/main" val="20003"/>
                    </a:ext>
                  </a:extLst>
                </a:gridCol>
              </a:tblGrid>
              <a:tr h="316713">
                <a:tc>
                  <a:txBody>
                    <a:bodyPr/>
                    <a:lstStyle/>
                    <a:p>
                      <a:pPr defTabSz="457206">
                        <a:defRPr sz="1800">
                          <a:solidFill>
                            <a:srgbClr val="000000"/>
                          </a:solidFill>
                        </a:defRPr>
                      </a:pPr>
                      <a:r>
                        <a:rPr sz="1200" b="1"/>
                        <a:t>GÜÇLÜ YÖNLER</a:t>
                      </a:r>
                    </a:p>
                  </a:txBody>
                  <a:tcPr marL="2503" marR="2503" marT="2503" marB="2503" anchor="ctr" horzOverflow="overflow">
                    <a:lnL w="6350">
                      <a:solidFill>
                        <a:srgbClr val="000000"/>
                      </a:solidFill>
                    </a:lnL>
                    <a:lnR w="6350">
                      <a:solidFill>
                        <a:srgbClr val="000000"/>
                      </a:solidFill>
                    </a:lnR>
                    <a:lnT w="6350">
                      <a:solidFill>
                        <a:srgbClr val="000000"/>
                      </a:solidFill>
                    </a:lnT>
                    <a:lnB>
                      <a:solidFill>
                        <a:srgbClr val="000000"/>
                      </a:solidFill>
                      <a:miter lim="400000"/>
                    </a:lnB>
                    <a:noFill/>
                  </a:tcPr>
                </a:tc>
                <a:tc>
                  <a:txBody>
                    <a:bodyPr/>
                    <a:lstStyle/>
                    <a:p>
                      <a:pPr defTabSz="457206">
                        <a:defRPr sz="1800">
                          <a:solidFill>
                            <a:srgbClr val="000000"/>
                          </a:solidFill>
                        </a:defRPr>
                      </a:pPr>
                      <a:r>
                        <a:rPr sz="1200" b="1"/>
                        <a:t>ZAYIF YÖNLER</a:t>
                      </a:r>
                    </a:p>
                  </a:txBody>
                  <a:tcPr marL="2503" marR="2503" marT="2503" marB="2503" anchor="ctr" horzOverflow="overflow">
                    <a:lnL w="6350">
                      <a:solidFill>
                        <a:srgbClr val="000000"/>
                      </a:solidFill>
                    </a:lnL>
                    <a:lnR w="6350">
                      <a:solidFill>
                        <a:srgbClr val="000000"/>
                      </a:solidFill>
                    </a:lnR>
                    <a:lnT w="6350">
                      <a:solidFill>
                        <a:srgbClr val="000000"/>
                      </a:solidFill>
                    </a:lnT>
                    <a:lnB>
                      <a:solidFill>
                        <a:srgbClr val="000000"/>
                      </a:solidFill>
                    </a:lnB>
                    <a:noFill/>
                  </a:tcPr>
                </a:tc>
                <a:tc>
                  <a:txBody>
                    <a:bodyPr/>
                    <a:lstStyle/>
                    <a:p>
                      <a:pPr defTabSz="457206">
                        <a:defRPr sz="1800">
                          <a:solidFill>
                            <a:srgbClr val="000000"/>
                          </a:solidFill>
                        </a:defRPr>
                      </a:pPr>
                      <a:r>
                        <a:rPr sz="1200" b="1"/>
                        <a:t>FIRSATLAR</a:t>
                      </a:r>
                    </a:p>
                  </a:txBody>
                  <a:tcPr marL="2503" marR="2503" marT="2503" marB="2503" anchor="ctr" horzOverflow="overflow">
                    <a:lnL w="6350">
                      <a:solidFill>
                        <a:srgbClr val="000000"/>
                      </a:solidFill>
                    </a:lnL>
                    <a:lnR w="6350">
                      <a:solidFill>
                        <a:srgbClr val="000000"/>
                      </a:solidFill>
                    </a:lnR>
                    <a:lnT w="6350">
                      <a:solidFill>
                        <a:srgbClr val="000000"/>
                      </a:solidFill>
                    </a:lnT>
                    <a:lnB>
                      <a:solidFill>
                        <a:srgbClr val="000000"/>
                      </a:solidFill>
                    </a:lnB>
                    <a:noFill/>
                  </a:tcPr>
                </a:tc>
                <a:tc>
                  <a:txBody>
                    <a:bodyPr/>
                    <a:lstStyle/>
                    <a:p>
                      <a:pPr defTabSz="457206">
                        <a:defRPr sz="1800">
                          <a:solidFill>
                            <a:srgbClr val="000000"/>
                          </a:solidFill>
                        </a:defRPr>
                      </a:pPr>
                      <a:r>
                        <a:rPr sz="1200" b="1"/>
                        <a:t>TEHDİTLER</a:t>
                      </a:r>
                    </a:p>
                  </a:txBody>
                  <a:tcPr marL="2503" marR="2503" marT="2503" marB="2503" anchor="ctr" horzOverflow="overflow">
                    <a:lnL w="6350">
                      <a:solidFill>
                        <a:srgbClr val="000000"/>
                      </a:solidFill>
                    </a:lnL>
                    <a:lnR w="6350">
                      <a:solidFill>
                        <a:srgbClr val="000000"/>
                      </a:solidFill>
                    </a:lnR>
                    <a:lnT w="6350">
                      <a:solidFill>
                        <a:srgbClr val="000000"/>
                      </a:solidFill>
                    </a:lnT>
                    <a:lnB>
                      <a:solidFill>
                        <a:srgbClr val="000000"/>
                      </a:solidFill>
                      <a:miter lim="400000"/>
                    </a:lnB>
                    <a:noFill/>
                  </a:tcPr>
                </a:tc>
                <a:extLst>
                  <a:ext uri="{0D108BD9-81ED-4DB2-BD59-A6C34878D82A}">
                    <a16:rowId xmlns:a16="http://schemas.microsoft.com/office/drawing/2014/main" val="10000"/>
                  </a:ext>
                </a:extLst>
              </a:tr>
              <a:tr h="238726">
                <a:tc>
                  <a:txBody>
                    <a:bodyPr/>
                    <a:lstStyle/>
                    <a:p>
                      <a:pPr algn="l" defTabSz="457200">
                        <a:defRPr sz="1800">
                          <a:solidFill>
                            <a:srgbClr val="000000"/>
                          </a:solidFill>
                        </a:defRPr>
                      </a:pPr>
                      <a:r>
                        <a:rPr sz="1000"/>
                        <a:t>G1-Antalya il merkezindeki tek Endüstri Mühendisliği lisans programı olması</a:t>
                      </a:r>
                    </a:p>
                  </a:txBody>
                  <a:tcPr marL="12700" marR="12700" marT="12700" marB="12700" anchor="ctr" horzOverflow="overflow">
                    <a:lnL>
                      <a:solidFill>
                        <a:srgbClr val="000000"/>
                      </a:solidFill>
                      <a:miter lim="400000"/>
                    </a:lnL>
                    <a:lnR>
                      <a:solidFill>
                        <a:srgbClr val="000000"/>
                      </a:solidFill>
                    </a:lnR>
                    <a:lnT>
                      <a:solidFill>
                        <a:srgbClr val="000000"/>
                      </a:solidFill>
                      <a:miter lim="400000"/>
                    </a:lnT>
                    <a:lnB>
                      <a:solidFill>
                        <a:srgbClr val="000000"/>
                      </a:solidFill>
                      <a:miter lim="400000"/>
                    </a:lnB>
                    <a:solidFill>
                      <a:srgbClr val="FFFFFF"/>
                    </a:solidFill>
                  </a:tcPr>
                </a:tc>
                <a:tc>
                  <a:txBody>
                    <a:bodyPr/>
                    <a:lstStyle/>
                    <a:p>
                      <a:pPr algn="l" defTabSz="457206">
                        <a:defRPr sz="1800">
                          <a:solidFill>
                            <a:srgbClr val="000000"/>
                          </a:solidFill>
                        </a:defRPr>
                      </a:pPr>
                      <a:r>
                        <a:rPr sz="1000"/>
                        <a:t>Z1-T6 Üniversite ve sektör işbirliğinin istenilen düzeyde olmaması </a:t>
                      </a:r>
                    </a:p>
                  </a:txBody>
                  <a:tcPr marL="9525" marR="9525" marT="9525" marB="9525" horzOverflow="overflow">
                    <a:lnL>
                      <a:solidFill>
                        <a:srgbClr val="000000"/>
                      </a:solidFill>
                    </a:lnL>
                    <a:lnR>
                      <a:solidFill>
                        <a:srgbClr val="000000"/>
                      </a:solidFill>
                    </a:lnR>
                    <a:lnT>
                      <a:solidFill>
                        <a:srgbClr val="000000"/>
                      </a:solidFill>
                    </a:lnT>
                    <a:lnB>
                      <a:solidFill>
                        <a:srgbClr val="000000"/>
                      </a:solidFill>
                    </a:lnB>
                    <a:solidFill>
                      <a:srgbClr val="FFFFFF"/>
                    </a:solidFill>
                  </a:tcPr>
                </a:tc>
                <a:tc>
                  <a:txBody>
                    <a:bodyPr/>
                    <a:lstStyle/>
                    <a:p>
                      <a:pPr algn="l" defTabSz="457206">
                        <a:defRPr sz="1800">
                          <a:solidFill>
                            <a:srgbClr val="000000"/>
                          </a:solidFill>
                        </a:defRPr>
                      </a:pPr>
                      <a:r>
                        <a:rPr sz="1000"/>
                        <a:t>F1-Teknik geziler için bir çok alternatif sunan OSB'ye yakın olunması</a:t>
                      </a:r>
                    </a:p>
                  </a:txBody>
                  <a:tcPr marL="9525" marR="9525" marT="9525" marB="9525" horzOverflow="overflow">
                    <a:lnL>
                      <a:solidFill>
                        <a:srgbClr val="000000"/>
                      </a:solidFill>
                    </a:lnL>
                    <a:lnR>
                      <a:solidFill>
                        <a:srgbClr val="000000"/>
                      </a:solidFill>
                    </a:lnR>
                    <a:lnT>
                      <a:solidFill>
                        <a:srgbClr val="000000"/>
                      </a:solidFill>
                    </a:lnT>
                    <a:lnB>
                      <a:solidFill>
                        <a:srgbClr val="000000"/>
                      </a:solidFill>
                    </a:lnB>
                    <a:solidFill>
                      <a:srgbClr val="FFFFFF"/>
                    </a:solidFill>
                  </a:tcPr>
                </a:tc>
                <a:tc>
                  <a:txBody>
                    <a:bodyPr/>
                    <a:lstStyle/>
                    <a:p>
                      <a:pPr algn="l" defTabSz="457200">
                        <a:defRPr sz="1800">
                          <a:solidFill>
                            <a:srgbClr val="000000"/>
                          </a:solidFill>
                        </a:defRPr>
                      </a:pPr>
                      <a:r>
                        <a:rPr sz="1000"/>
                        <a:t>T1-Antalya ili yaşam koşullarının pahalılığı sebebiyle öğretim üyelerinin başka şehirlere göç etmesi</a:t>
                      </a:r>
                    </a:p>
                  </a:txBody>
                  <a:tcPr marL="12700" marR="12700" marT="12700" marB="12700" anchor="ctr" horzOverflow="overflow">
                    <a:lnL>
                      <a:solidFill>
                        <a:srgbClr val="000000"/>
                      </a:solidFill>
                    </a:lnL>
                    <a:lnR>
                      <a:solidFill>
                        <a:srgbClr val="000000"/>
                      </a:solidFill>
                      <a:miter lim="400000"/>
                    </a:lnR>
                    <a:lnT>
                      <a:solidFill>
                        <a:srgbClr val="000000"/>
                      </a:solidFill>
                      <a:miter lim="400000"/>
                    </a:lnT>
                    <a:lnB>
                      <a:solidFill>
                        <a:srgbClr val="000000"/>
                      </a:solidFill>
                      <a:miter lim="400000"/>
                    </a:lnB>
                    <a:solidFill>
                      <a:srgbClr val="FFFFFF"/>
                    </a:solidFill>
                  </a:tcPr>
                </a:tc>
                <a:extLst>
                  <a:ext uri="{0D108BD9-81ED-4DB2-BD59-A6C34878D82A}">
                    <a16:rowId xmlns:a16="http://schemas.microsoft.com/office/drawing/2014/main" val="10001"/>
                  </a:ext>
                </a:extLst>
              </a:tr>
              <a:tr h="354471">
                <a:tc>
                  <a:txBody>
                    <a:bodyPr/>
                    <a:lstStyle/>
                    <a:p>
                      <a:pPr algn="l" defTabSz="457200">
                        <a:defRPr sz="1800">
                          <a:solidFill>
                            <a:srgbClr val="000000"/>
                          </a:solidFill>
                        </a:defRPr>
                      </a:pPr>
                      <a:r>
                        <a:rPr sz="1000"/>
                        <a:t>G2-Deneyimli,farklı kültürlerden, genç, dinamik ve ulaşılabilir akademik kadro</a:t>
                      </a:r>
                    </a:p>
                  </a:txBody>
                  <a:tcPr marL="12700" marR="12700" marT="12700" marB="12700" anchor="ctr" horzOverflow="overflow">
                    <a:lnL>
                      <a:solidFill>
                        <a:srgbClr val="000000"/>
                      </a:solidFill>
                      <a:miter lim="400000"/>
                    </a:lnL>
                    <a:lnR>
                      <a:solidFill>
                        <a:srgbClr val="000000"/>
                      </a:solidFill>
                    </a:lnR>
                    <a:lnT>
                      <a:solidFill>
                        <a:srgbClr val="000000"/>
                      </a:solidFill>
                      <a:miter lim="400000"/>
                    </a:lnT>
                    <a:lnB>
                      <a:solidFill>
                        <a:srgbClr val="000000"/>
                      </a:solidFill>
                      <a:miter lim="400000"/>
                    </a:lnB>
                    <a:solidFill>
                      <a:srgbClr val="FFFFFF"/>
                    </a:solidFill>
                  </a:tcPr>
                </a:tc>
                <a:tc>
                  <a:txBody>
                    <a:bodyPr/>
                    <a:lstStyle/>
                    <a:p>
                      <a:pPr algn="l" defTabSz="457206">
                        <a:defRPr sz="1800">
                          <a:solidFill>
                            <a:srgbClr val="000000"/>
                          </a:solidFill>
                        </a:defRPr>
                      </a:pPr>
                      <a:r>
                        <a:rPr sz="1000"/>
                        <a:t>Z2-Uluslararası/ulusal geçerliliğe sahip bölüm akreditasyon ve belgelerinin bulunmaması   </a:t>
                      </a:r>
                    </a:p>
                  </a:txBody>
                  <a:tcPr marL="9525" marR="9525" marT="9525" marB="9525" horzOverflow="overflow">
                    <a:lnL>
                      <a:solidFill>
                        <a:srgbClr val="000000"/>
                      </a:solidFill>
                    </a:lnL>
                    <a:lnR>
                      <a:solidFill>
                        <a:srgbClr val="000000"/>
                      </a:solidFill>
                    </a:lnR>
                    <a:lnT>
                      <a:solidFill>
                        <a:srgbClr val="000000"/>
                      </a:solidFill>
                    </a:lnT>
                    <a:lnB>
                      <a:solidFill>
                        <a:srgbClr val="000000"/>
                      </a:solidFill>
                    </a:lnB>
                    <a:solidFill>
                      <a:srgbClr val="FFFFFF"/>
                    </a:solidFill>
                  </a:tcPr>
                </a:tc>
                <a:tc>
                  <a:txBody>
                    <a:bodyPr/>
                    <a:lstStyle/>
                    <a:p>
                      <a:pPr algn="l" defTabSz="457206">
                        <a:defRPr sz="1800">
                          <a:solidFill>
                            <a:srgbClr val="000000"/>
                          </a:solidFill>
                        </a:defRPr>
                      </a:pPr>
                      <a:r>
                        <a:rPr sz="1000"/>
                        <a:t>F2-OSB'deki firmaların staj programları, projeleri ve yarı zamanlı işleri için çalışacak öğrenci talepleri</a:t>
                      </a:r>
                    </a:p>
                  </a:txBody>
                  <a:tcPr marL="9525" marR="9525" marT="9525" marB="9525" horzOverflow="overflow">
                    <a:lnL>
                      <a:solidFill>
                        <a:srgbClr val="000000"/>
                      </a:solidFill>
                    </a:lnL>
                    <a:lnR>
                      <a:solidFill>
                        <a:srgbClr val="000000"/>
                      </a:solidFill>
                    </a:lnR>
                    <a:lnT>
                      <a:solidFill>
                        <a:srgbClr val="000000"/>
                      </a:solidFill>
                    </a:lnT>
                    <a:lnB>
                      <a:solidFill>
                        <a:srgbClr val="000000"/>
                      </a:solidFill>
                    </a:lnB>
                    <a:solidFill>
                      <a:srgbClr val="FFFFFF"/>
                    </a:solidFill>
                  </a:tcPr>
                </a:tc>
                <a:tc>
                  <a:txBody>
                    <a:bodyPr/>
                    <a:lstStyle/>
                    <a:p>
                      <a:pPr algn="l" defTabSz="457200">
                        <a:defRPr sz="1800">
                          <a:solidFill>
                            <a:srgbClr val="000000"/>
                          </a:solidFill>
                        </a:defRPr>
                      </a:pPr>
                      <a:r>
                        <a:rPr sz="1000"/>
                        <a:t>T2-Endüstri Mühendisliği mezunlarının istihdamlarında belirli üniversitelerin tercih edilmesi</a:t>
                      </a:r>
                    </a:p>
                  </a:txBody>
                  <a:tcPr marL="12700" marR="12700" marT="12700" marB="12700" anchor="ctr" horzOverflow="overflow">
                    <a:lnL>
                      <a:solidFill>
                        <a:srgbClr val="000000"/>
                      </a:solidFill>
                    </a:lnL>
                    <a:lnR>
                      <a:solidFill>
                        <a:srgbClr val="000000"/>
                      </a:solidFill>
                      <a:miter lim="400000"/>
                    </a:lnR>
                    <a:lnT>
                      <a:solidFill>
                        <a:srgbClr val="000000"/>
                      </a:solidFill>
                      <a:miter lim="400000"/>
                    </a:lnT>
                    <a:lnB>
                      <a:solidFill>
                        <a:srgbClr val="000000"/>
                      </a:solidFill>
                      <a:miter lim="400000"/>
                    </a:lnB>
                    <a:solidFill>
                      <a:srgbClr val="FFFFFF"/>
                    </a:solidFill>
                  </a:tcPr>
                </a:tc>
                <a:extLst>
                  <a:ext uri="{0D108BD9-81ED-4DB2-BD59-A6C34878D82A}">
                    <a16:rowId xmlns:a16="http://schemas.microsoft.com/office/drawing/2014/main" val="10002"/>
                  </a:ext>
                </a:extLst>
              </a:tr>
              <a:tr h="354471">
                <a:tc>
                  <a:txBody>
                    <a:bodyPr/>
                    <a:lstStyle/>
                    <a:p>
                      <a:pPr algn="l" defTabSz="457200">
                        <a:defRPr sz="1800">
                          <a:solidFill>
                            <a:srgbClr val="000000"/>
                          </a:solidFill>
                        </a:defRPr>
                      </a:pPr>
                      <a:r>
                        <a:rPr sz="1000"/>
                        <a:t>G3- %100 İngilizce eğitim verilmesi</a:t>
                      </a:r>
                    </a:p>
                  </a:txBody>
                  <a:tcPr marL="12700" marR="12700" marT="12700" marB="12700" anchor="ctr" horzOverflow="overflow">
                    <a:lnL>
                      <a:solidFill>
                        <a:srgbClr val="000000"/>
                      </a:solidFill>
                      <a:miter lim="400000"/>
                    </a:lnL>
                    <a:lnR>
                      <a:solidFill>
                        <a:srgbClr val="000000"/>
                      </a:solidFill>
                    </a:lnR>
                    <a:lnT>
                      <a:solidFill>
                        <a:srgbClr val="000000"/>
                      </a:solidFill>
                      <a:miter lim="400000"/>
                    </a:lnT>
                    <a:lnB>
                      <a:solidFill>
                        <a:srgbClr val="000000"/>
                      </a:solidFill>
                      <a:miter lim="400000"/>
                    </a:lnB>
                    <a:solidFill>
                      <a:srgbClr val="FFFFFF"/>
                    </a:solidFill>
                  </a:tcPr>
                </a:tc>
                <a:tc>
                  <a:txBody>
                    <a:bodyPr/>
                    <a:lstStyle/>
                    <a:p>
                      <a:pPr algn="l" defTabSz="457206">
                        <a:defRPr sz="1800">
                          <a:solidFill>
                            <a:srgbClr val="000000"/>
                          </a:solidFill>
                        </a:defRPr>
                      </a:pPr>
                      <a:r>
                        <a:rPr sz="1000"/>
                        <a:t>Z3-Endüstri mühendisliği yüksek lisans programının olmaması</a:t>
                      </a:r>
                    </a:p>
                  </a:txBody>
                  <a:tcPr marL="9525" marR="9525" marT="9525" marB="9525" horzOverflow="overflow">
                    <a:lnL>
                      <a:solidFill>
                        <a:srgbClr val="000000"/>
                      </a:solidFill>
                    </a:lnL>
                    <a:lnR>
                      <a:solidFill>
                        <a:srgbClr val="000000"/>
                      </a:solidFill>
                    </a:lnR>
                    <a:lnT>
                      <a:solidFill>
                        <a:srgbClr val="000000"/>
                      </a:solidFill>
                    </a:lnT>
                    <a:lnB>
                      <a:solidFill>
                        <a:srgbClr val="000000"/>
                      </a:solidFill>
                    </a:lnB>
                    <a:solidFill>
                      <a:srgbClr val="FFFFFF"/>
                    </a:solidFill>
                  </a:tcPr>
                </a:tc>
                <a:tc>
                  <a:txBody>
                    <a:bodyPr/>
                    <a:lstStyle/>
                    <a:p>
                      <a:pPr algn="l" defTabSz="457206">
                        <a:defRPr sz="1800">
                          <a:solidFill>
                            <a:srgbClr val="000000"/>
                          </a:solidFill>
                        </a:defRPr>
                      </a:pPr>
                      <a:r>
                        <a:rPr sz="1000"/>
                        <a:t>F3-Endüstri 4.0 ve Toplum 5.0 gibi ülkeleri tetikleyen oluşumların Endüstri Mühendisliğine etkileri </a:t>
                      </a:r>
                    </a:p>
                  </a:txBody>
                  <a:tcPr marL="9525" marR="9525" marT="9525" marB="9525" horzOverflow="overflow">
                    <a:lnL>
                      <a:solidFill>
                        <a:srgbClr val="000000"/>
                      </a:solidFill>
                    </a:lnL>
                    <a:lnR>
                      <a:solidFill>
                        <a:srgbClr val="000000"/>
                      </a:solidFill>
                    </a:lnR>
                    <a:lnT>
                      <a:solidFill>
                        <a:srgbClr val="000000"/>
                      </a:solidFill>
                    </a:lnT>
                    <a:lnB>
                      <a:solidFill>
                        <a:srgbClr val="000000"/>
                      </a:solidFill>
                    </a:lnB>
                    <a:solidFill>
                      <a:srgbClr val="FFFFFF"/>
                    </a:solidFill>
                  </a:tcPr>
                </a:tc>
                <a:tc>
                  <a:txBody>
                    <a:bodyPr/>
                    <a:lstStyle/>
                    <a:p>
                      <a:pPr algn="l" defTabSz="457200">
                        <a:defRPr sz="1800">
                          <a:solidFill>
                            <a:srgbClr val="000000"/>
                          </a:solidFill>
                        </a:defRPr>
                      </a:pPr>
                      <a:r>
                        <a:rPr sz="1000"/>
                        <a:t>T3- Öğrencilerin temel bilim başarılarının her geçen yıl düşmesi</a:t>
                      </a:r>
                    </a:p>
                  </a:txBody>
                  <a:tcPr marL="12700" marR="12700" marT="12700" marB="12700" anchor="ctr" horzOverflow="overflow">
                    <a:lnL>
                      <a:solidFill>
                        <a:srgbClr val="000000"/>
                      </a:solidFill>
                    </a:lnL>
                    <a:lnR>
                      <a:solidFill>
                        <a:srgbClr val="000000"/>
                      </a:solidFill>
                      <a:miter lim="400000"/>
                    </a:lnR>
                    <a:lnT>
                      <a:solidFill>
                        <a:srgbClr val="000000"/>
                      </a:solidFill>
                      <a:miter lim="400000"/>
                    </a:lnT>
                    <a:lnB>
                      <a:solidFill>
                        <a:srgbClr val="000000"/>
                      </a:solidFill>
                      <a:miter lim="400000"/>
                    </a:lnB>
                    <a:solidFill>
                      <a:srgbClr val="FFFFFF"/>
                    </a:solidFill>
                  </a:tcPr>
                </a:tc>
                <a:extLst>
                  <a:ext uri="{0D108BD9-81ED-4DB2-BD59-A6C34878D82A}">
                    <a16:rowId xmlns:a16="http://schemas.microsoft.com/office/drawing/2014/main" val="10003"/>
                  </a:ext>
                </a:extLst>
              </a:tr>
              <a:tr h="354471">
                <a:tc>
                  <a:txBody>
                    <a:bodyPr/>
                    <a:lstStyle/>
                    <a:p>
                      <a:pPr algn="l" defTabSz="457200">
                        <a:defRPr sz="1800">
                          <a:solidFill>
                            <a:srgbClr val="000000"/>
                          </a:solidFill>
                        </a:defRPr>
                      </a:pPr>
                      <a:r>
                        <a:rPr sz="1000"/>
                        <a:t>G4-Bölümde patent ve faydalı model çalışmaları yapan akademisyenlerin olması</a:t>
                      </a:r>
                    </a:p>
                  </a:txBody>
                  <a:tcPr marL="12700" marR="12700" marT="12700" marB="12700" anchor="ctr" horzOverflow="overflow">
                    <a:lnL>
                      <a:solidFill>
                        <a:srgbClr val="000000"/>
                      </a:solidFill>
                      <a:miter lim="400000"/>
                    </a:lnL>
                    <a:lnR>
                      <a:solidFill>
                        <a:srgbClr val="000000"/>
                      </a:solidFill>
                    </a:lnR>
                    <a:lnT>
                      <a:solidFill>
                        <a:srgbClr val="000000"/>
                      </a:solidFill>
                      <a:miter lim="400000"/>
                    </a:lnT>
                    <a:lnB>
                      <a:solidFill>
                        <a:srgbClr val="000000"/>
                      </a:solidFill>
                      <a:miter lim="400000"/>
                    </a:lnB>
                    <a:solidFill>
                      <a:srgbClr val="FFFFFF"/>
                    </a:solidFill>
                  </a:tcPr>
                </a:tc>
                <a:tc>
                  <a:txBody>
                    <a:bodyPr/>
                    <a:lstStyle/>
                    <a:p>
                      <a:pPr algn="l" defTabSz="457206">
                        <a:defRPr sz="1800">
                          <a:solidFill>
                            <a:srgbClr val="000000"/>
                          </a:solidFill>
                        </a:defRPr>
                      </a:pPr>
                      <a:r>
                        <a:rPr sz="1000"/>
                        <a:t>Z4-Endüstri Mühendisi doçent ve/veya profesör olmaması</a:t>
                      </a:r>
                    </a:p>
                  </a:txBody>
                  <a:tcPr marL="9525" marR="9525" marT="9525" marB="9525" horzOverflow="overflow">
                    <a:lnL>
                      <a:solidFill>
                        <a:srgbClr val="000000"/>
                      </a:solidFill>
                    </a:lnL>
                    <a:lnR>
                      <a:solidFill>
                        <a:srgbClr val="000000"/>
                      </a:solidFill>
                    </a:lnR>
                    <a:lnT>
                      <a:solidFill>
                        <a:srgbClr val="000000"/>
                      </a:solidFill>
                    </a:lnT>
                    <a:lnB>
                      <a:solidFill>
                        <a:srgbClr val="000000"/>
                      </a:solidFill>
                    </a:lnB>
                    <a:solidFill>
                      <a:srgbClr val="FFFFFF"/>
                    </a:solidFill>
                  </a:tcPr>
                </a:tc>
                <a:tc>
                  <a:txBody>
                    <a:bodyPr/>
                    <a:lstStyle/>
                    <a:p>
                      <a:pPr algn="l" defTabSz="457206">
                        <a:defRPr sz="1800">
                          <a:solidFill>
                            <a:srgbClr val="000000"/>
                          </a:solidFill>
                        </a:defRPr>
                      </a:pPr>
                      <a:r>
                        <a:rPr sz="1000"/>
                        <a:t>F4-Antalya'da turizm, tarım, yenilenebilir enerji gibi lokomotif sektörlerin sunduğu imkanlar</a:t>
                      </a:r>
                    </a:p>
                  </a:txBody>
                  <a:tcPr marL="9525" marR="9525" marT="9525" marB="9525" horzOverflow="overflow">
                    <a:lnL>
                      <a:solidFill>
                        <a:srgbClr val="000000"/>
                      </a:solidFill>
                    </a:lnL>
                    <a:lnR>
                      <a:solidFill>
                        <a:srgbClr val="000000"/>
                      </a:solidFill>
                    </a:lnR>
                    <a:lnT>
                      <a:solidFill>
                        <a:srgbClr val="000000"/>
                      </a:solidFill>
                    </a:lnT>
                    <a:lnB>
                      <a:solidFill>
                        <a:srgbClr val="000000"/>
                      </a:solidFill>
                    </a:lnB>
                    <a:solidFill>
                      <a:srgbClr val="FFFFFF"/>
                    </a:solidFill>
                  </a:tcPr>
                </a:tc>
                <a:tc>
                  <a:txBody>
                    <a:bodyPr/>
                    <a:lstStyle/>
                    <a:p>
                      <a:pPr algn="l" defTabSz="457200">
                        <a:defRPr sz="1800">
                          <a:solidFill>
                            <a:srgbClr val="000000"/>
                          </a:solidFill>
                        </a:defRPr>
                      </a:pPr>
                      <a:r>
                        <a:rPr sz="1000"/>
                        <a:t>T4- Türkiye genelindeki öğrencilerin İngilizce öğrenme sorunu yaşaması</a:t>
                      </a:r>
                    </a:p>
                  </a:txBody>
                  <a:tcPr marL="12700" marR="12700" marT="12700" marB="12700" anchor="ctr" horzOverflow="overflow">
                    <a:lnL>
                      <a:solidFill>
                        <a:srgbClr val="000000"/>
                      </a:solidFill>
                    </a:lnL>
                    <a:lnR>
                      <a:solidFill>
                        <a:srgbClr val="000000"/>
                      </a:solidFill>
                      <a:miter lim="400000"/>
                    </a:lnR>
                    <a:lnT>
                      <a:solidFill>
                        <a:srgbClr val="000000"/>
                      </a:solidFill>
                      <a:miter lim="400000"/>
                    </a:lnT>
                    <a:lnB>
                      <a:solidFill>
                        <a:srgbClr val="000000"/>
                      </a:solidFill>
                      <a:miter lim="400000"/>
                    </a:lnB>
                    <a:solidFill>
                      <a:srgbClr val="FFFFFF"/>
                    </a:solidFill>
                  </a:tcPr>
                </a:tc>
                <a:extLst>
                  <a:ext uri="{0D108BD9-81ED-4DB2-BD59-A6C34878D82A}">
                    <a16:rowId xmlns:a16="http://schemas.microsoft.com/office/drawing/2014/main" val="10004"/>
                  </a:ext>
                </a:extLst>
              </a:tr>
              <a:tr h="238726">
                <a:tc>
                  <a:txBody>
                    <a:bodyPr/>
                    <a:lstStyle/>
                    <a:p>
                      <a:pPr algn="l" defTabSz="457200">
                        <a:defRPr sz="1800">
                          <a:solidFill>
                            <a:srgbClr val="000000"/>
                          </a:solidFill>
                        </a:defRPr>
                      </a:pPr>
                      <a:r>
                        <a:rPr sz="1000"/>
                        <a:t>G5-Öğretim üyelerinin yurtdışındaki araştırmacılarla irtibatının bulunması</a:t>
                      </a:r>
                    </a:p>
                  </a:txBody>
                  <a:tcPr marL="12700" marR="12700" marT="12700" marB="12700" anchor="ctr" horzOverflow="overflow">
                    <a:lnL>
                      <a:solidFill>
                        <a:srgbClr val="000000"/>
                      </a:solidFill>
                      <a:miter lim="400000"/>
                    </a:lnL>
                    <a:lnR>
                      <a:solidFill>
                        <a:srgbClr val="000000"/>
                      </a:solidFill>
                    </a:lnR>
                    <a:lnT>
                      <a:solidFill>
                        <a:srgbClr val="000000"/>
                      </a:solidFill>
                      <a:miter lim="400000"/>
                    </a:lnT>
                    <a:lnB>
                      <a:solidFill>
                        <a:srgbClr val="000000"/>
                      </a:solidFill>
                      <a:miter lim="400000"/>
                    </a:lnB>
                    <a:solidFill>
                      <a:srgbClr val="FFFFFF"/>
                    </a:solidFill>
                  </a:tcPr>
                </a:tc>
                <a:tc>
                  <a:txBody>
                    <a:bodyPr/>
                    <a:lstStyle/>
                    <a:p>
                      <a:pPr algn="l" defTabSz="457206">
                        <a:defRPr sz="1800">
                          <a:solidFill>
                            <a:srgbClr val="000000"/>
                          </a:solidFill>
                        </a:defRPr>
                      </a:pPr>
                      <a:r>
                        <a:rPr sz="1000"/>
                        <a:t>Z5-Bölüme ait YÖK asgari kriterlerine uygun laboratuvarların olmaması</a:t>
                      </a:r>
                    </a:p>
                  </a:txBody>
                  <a:tcPr marL="9525" marR="9525" marT="9525" marB="9525" horzOverflow="overflow">
                    <a:lnL>
                      <a:solidFill>
                        <a:srgbClr val="000000"/>
                      </a:solidFill>
                    </a:lnL>
                    <a:lnR>
                      <a:solidFill>
                        <a:srgbClr val="000000"/>
                      </a:solidFill>
                    </a:lnR>
                    <a:lnT>
                      <a:solidFill>
                        <a:srgbClr val="000000"/>
                      </a:solidFill>
                    </a:lnT>
                    <a:lnB>
                      <a:solidFill>
                        <a:srgbClr val="000000"/>
                      </a:solidFill>
                    </a:lnB>
                    <a:solidFill>
                      <a:srgbClr val="FFFFFF"/>
                    </a:solidFill>
                  </a:tcPr>
                </a:tc>
                <a:tc>
                  <a:txBody>
                    <a:bodyPr/>
                    <a:lstStyle/>
                    <a:p>
                      <a:pPr algn="l" defTabSz="457206">
                        <a:defRPr sz="1800">
                          <a:solidFill>
                            <a:srgbClr val="000000"/>
                          </a:solidFill>
                        </a:defRPr>
                      </a:pPr>
                      <a:r>
                        <a:rPr sz="1000"/>
                        <a:t>F5-T5-Antalya ilinde açılması planlanan üniversiteler </a:t>
                      </a:r>
                    </a:p>
                  </a:txBody>
                  <a:tcPr marL="9525" marR="9525" marT="9525" marB="9525" horzOverflow="overflow">
                    <a:lnL>
                      <a:solidFill>
                        <a:srgbClr val="000000"/>
                      </a:solidFill>
                    </a:lnL>
                    <a:lnR>
                      <a:solidFill>
                        <a:srgbClr val="000000"/>
                      </a:solidFill>
                    </a:lnR>
                    <a:lnT>
                      <a:solidFill>
                        <a:srgbClr val="000000"/>
                      </a:solidFill>
                    </a:lnT>
                    <a:lnB>
                      <a:solidFill>
                        <a:srgbClr val="000000"/>
                      </a:solidFill>
                    </a:lnB>
                    <a:solidFill>
                      <a:srgbClr val="FFFFFF"/>
                    </a:solidFill>
                  </a:tcPr>
                </a:tc>
                <a:tc>
                  <a:txBody>
                    <a:bodyPr/>
                    <a:lstStyle/>
                    <a:p>
                      <a:pPr algn="l" defTabSz="457200">
                        <a:defRPr sz="1800">
                          <a:solidFill>
                            <a:srgbClr val="000000"/>
                          </a:solidFill>
                        </a:defRPr>
                      </a:pPr>
                      <a:r>
                        <a:rPr sz="1000"/>
                        <a:t>T5-F5-Antalya ilinde açılması planlanan üniversiteler</a:t>
                      </a:r>
                    </a:p>
                  </a:txBody>
                  <a:tcPr marL="12700" marR="12700" marT="12700" marB="12700" anchor="ctr" horzOverflow="overflow">
                    <a:lnL>
                      <a:solidFill>
                        <a:srgbClr val="000000"/>
                      </a:solidFill>
                    </a:lnL>
                    <a:lnR>
                      <a:solidFill>
                        <a:srgbClr val="000000"/>
                      </a:solidFill>
                      <a:miter lim="400000"/>
                    </a:lnR>
                    <a:lnT>
                      <a:solidFill>
                        <a:srgbClr val="000000"/>
                      </a:solidFill>
                      <a:miter lim="400000"/>
                    </a:lnT>
                    <a:lnB>
                      <a:solidFill>
                        <a:srgbClr val="000000"/>
                      </a:solidFill>
                      <a:miter lim="400000"/>
                    </a:lnB>
                    <a:solidFill>
                      <a:srgbClr val="FFFFFF"/>
                    </a:solidFill>
                  </a:tcPr>
                </a:tc>
                <a:extLst>
                  <a:ext uri="{0D108BD9-81ED-4DB2-BD59-A6C34878D82A}">
                    <a16:rowId xmlns:a16="http://schemas.microsoft.com/office/drawing/2014/main" val="10005"/>
                  </a:ext>
                </a:extLst>
              </a:tr>
              <a:tr h="470217">
                <a:tc>
                  <a:txBody>
                    <a:bodyPr/>
                    <a:lstStyle/>
                    <a:p>
                      <a:pPr algn="l" defTabSz="457200">
                        <a:defRPr sz="1800">
                          <a:solidFill>
                            <a:srgbClr val="000000"/>
                          </a:solidFill>
                        </a:defRPr>
                      </a:pPr>
                      <a:r>
                        <a:rPr sz="1000"/>
                        <a:t>G6- Öğrencilerin (mezunlar dahil) staj yaptığı veya işe girdiği kurumsallaşmış firmalar ve üniversitelerle işbirliği içinde olunması</a:t>
                      </a:r>
                    </a:p>
                  </a:txBody>
                  <a:tcPr marL="12700" marR="12700" marT="12700" marB="12700" anchor="ctr" horzOverflow="overflow">
                    <a:lnL>
                      <a:solidFill>
                        <a:srgbClr val="000000"/>
                      </a:solidFill>
                      <a:miter lim="400000"/>
                    </a:lnL>
                    <a:lnR>
                      <a:solidFill>
                        <a:srgbClr val="000000"/>
                      </a:solidFill>
                    </a:lnR>
                    <a:lnT>
                      <a:solidFill>
                        <a:srgbClr val="000000"/>
                      </a:solidFill>
                      <a:miter lim="400000"/>
                    </a:lnT>
                    <a:lnB>
                      <a:solidFill>
                        <a:srgbClr val="000000"/>
                      </a:solidFill>
                      <a:miter lim="400000"/>
                    </a:lnB>
                    <a:solidFill>
                      <a:srgbClr val="FFFFFF"/>
                    </a:solidFill>
                  </a:tcPr>
                </a:tc>
                <a:tc>
                  <a:txBody>
                    <a:bodyPr/>
                    <a:lstStyle/>
                    <a:p>
                      <a:pPr algn="l" defTabSz="457206">
                        <a:defRPr sz="1800">
                          <a:solidFill>
                            <a:srgbClr val="000000"/>
                          </a:solidFill>
                        </a:defRPr>
                      </a:pPr>
                      <a:r>
                        <a:rPr sz="1000"/>
                        <a:t>Z6-Bölüm uzmanlık alanlarında yeterli sayıda öğretim üyesi/elemanlarının olmaması (YÖK Asgari Kriteri)</a:t>
                      </a:r>
                    </a:p>
                  </a:txBody>
                  <a:tcPr marL="9525" marR="9525" marT="9525" marB="9525" horzOverflow="overflow">
                    <a:lnL>
                      <a:solidFill>
                        <a:srgbClr val="000000"/>
                      </a:solidFill>
                    </a:lnL>
                    <a:lnR>
                      <a:solidFill>
                        <a:srgbClr val="000000"/>
                      </a:solidFill>
                    </a:lnR>
                    <a:lnT>
                      <a:solidFill>
                        <a:srgbClr val="000000"/>
                      </a:solidFill>
                    </a:lnT>
                    <a:lnB>
                      <a:solidFill>
                        <a:srgbClr val="000000"/>
                      </a:solidFill>
                    </a:lnB>
                    <a:solidFill>
                      <a:srgbClr val="FFFFFF"/>
                    </a:solidFill>
                  </a:tcPr>
                </a:tc>
                <a:tc>
                  <a:txBody>
                    <a:bodyPr/>
                    <a:lstStyle/>
                    <a:p>
                      <a:pPr algn="l" defTabSz="457206">
                        <a:defRPr sz="1800">
                          <a:solidFill>
                            <a:srgbClr val="000000"/>
                          </a:solidFill>
                        </a:defRPr>
                      </a:pPr>
                      <a:r>
                        <a:rPr sz="1000"/>
                        <a:t>F6-Üniversitemiz ortaklığında Antalya AOSB Teknopark'ın kurulmuş olması</a:t>
                      </a:r>
                    </a:p>
                  </a:txBody>
                  <a:tcPr marL="9525" marR="9525" marT="9525" marB="9525" horzOverflow="overflow">
                    <a:lnL>
                      <a:solidFill>
                        <a:srgbClr val="000000"/>
                      </a:solidFill>
                    </a:lnL>
                    <a:lnR>
                      <a:solidFill>
                        <a:srgbClr val="000000"/>
                      </a:solidFill>
                    </a:lnR>
                    <a:lnT>
                      <a:solidFill>
                        <a:srgbClr val="000000"/>
                      </a:solidFill>
                    </a:lnT>
                    <a:lnB>
                      <a:solidFill>
                        <a:srgbClr val="000000"/>
                      </a:solidFill>
                    </a:lnB>
                    <a:solidFill>
                      <a:srgbClr val="FFFFFF"/>
                    </a:solidFill>
                  </a:tcPr>
                </a:tc>
                <a:tc>
                  <a:txBody>
                    <a:bodyPr/>
                    <a:lstStyle/>
                    <a:p>
                      <a:pPr algn="l" defTabSz="457200">
                        <a:defRPr sz="1800">
                          <a:solidFill>
                            <a:srgbClr val="000000"/>
                          </a:solidFill>
                        </a:defRPr>
                      </a:pPr>
                      <a:r>
                        <a:rPr sz="1000"/>
                        <a:t>T6-Z1-Üniversite ve sektör işbirliğinin istenilen düzeyde olmaması</a:t>
                      </a:r>
                    </a:p>
                  </a:txBody>
                  <a:tcPr marL="12700" marR="12700" marT="12700" marB="12700" anchor="ctr" horzOverflow="overflow">
                    <a:lnL>
                      <a:solidFill>
                        <a:srgbClr val="000000"/>
                      </a:solidFill>
                    </a:lnL>
                    <a:lnR>
                      <a:solidFill>
                        <a:srgbClr val="000000"/>
                      </a:solidFill>
                      <a:miter lim="400000"/>
                    </a:lnR>
                    <a:lnT>
                      <a:solidFill>
                        <a:srgbClr val="000000"/>
                      </a:solidFill>
                      <a:miter lim="400000"/>
                    </a:lnT>
                    <a:lnB>
                      <a:solidFill>
                        <a:srgbClr val="000000"/>
                      </a:solidFill>
                      <a:miter lim="400000"/>
                    </a:lnB>
                    <a:solidFill>
                      <a:srgbClr val="FFFFFF"/>
                    </a:solidFill>
                  </a:tcPr>
                </a:tc>
                <a:extLst>
                  <a:ext uri="{0D108BD9-81ED-4DB2-BD59-A6C34878D82A}">
                    <a16:rowId xmlns:a16="http://schemas.microsoft.com/office/drawing/2014/main" val="10006"/>
                  </a:ext>
                </a:extLst>
              </a:tr>
              <a:tr h="817454">
                <a:tc>
                  <a:txBody>
                    <a:bodyPr/>
                    <a:lstStyle/>
                    <a:p>
                      <a:pPr algn="l" defTabSz="457200">
                        <a:defRPr sz="1800">
                          <a:solidFill>
                            <a:srgbClr val="000000"/>
                          </a:solidFill>
                        </a:defRPr>
                      </a:pPr>
                      <a:r>
                        <a:rPr sz="1000"/>
                        <a:t>G7-Minitab (Lisanslı) , Arena (Öğrenci Versiyonu-Ücretsiz), MS Office (Lisanslı), Matlab (Lisanslı),Knime(Ücretsiz), Anylogic(Ücretsiz) yazılımları ve neuroscience laboratuvarının ders veya projelerde kullanılması</a:t>
                      </a:r>
                    </a:p>
                  </a:txBody>
                  <a:tcPr marL="12700" marR="12700" marT="12700" marB="12700" anchor="ctr" horzOverflow="overflow">
                    <a:lnL>
                      <a:solidFill>
                        <a:srgbClr val="000000"/>
                      </a:solidFill>
                      <a:miter lim="400000"/>
                    </a:lnL>
                    <a:lnR>
                      <a:solidFill>
                        <a:srgbClr val="000000"/>
                      </a:solidFill>
                      <a:miter lim="400000"/>
                    </a:lnR>
                    <a:lnT>
                      <a:solidFill>
                        <a:srgbClr val="000000"/>
                      </a:solidFill>
                      <a:miter lim="400000"/>
                    </a:lnT>
                    <a:lnB>
                      <a:solidFill>
                        <a:srgbClr val="000000"/>
                      </a:solidFill>
                      <a:miter lim="400000"/>
                    </a:lnB>
                    <a:solidFill>
                      <a:srgbClr val="FFFFFF"/>
                    </a:solidFill>
                  </a:tcPr>
                </a:tc>
                <a:tc>
                  <a:txBody>
                    <a:bodyPr/>
                    <a:lstStyle/>
                    <a:p>
                      <a:pPr algn="l" defTabSz="457206">
                        <a:defRPr sz="1800">
                          <a:solidFill>
                            <a:srgbClr val="000000"/>
                          </a:solidFill>
                        </a:defRPr>
                      </a:pPr>
                      <a:r>
                        <a:rPr sz="1000"/>
                        <a:t> </a:t>
                      </a:r>
                    </a:p>
                  </a:txBody>
                  <a:tcPr marL="9525" marR="9525" marT="9525" marB="9525" horzOverflow="overflow">
                    <a:lnL>
                      <a:solidFill>
                        <a:srgbClr val="000000"/>
                      </a:solidFill>
                      <a:miter lim="400000"/>
                    </a:lnL>
                    <a:lnR w="6350">
                      <a:solidFill>
                        <a:srgbClr val="000000"/>
                      </a:solidFill>
                    </a:lnR>
                    <a:lnT>
                      <a:solidFill>
                        <a:srgbClr val="000000"/>
                      </a:solidFill>
                    </a:lnT>
                    <a:lnB w="6350">
                      <a:solidFill>
                        <a:srgbClr val="000000"/>
                      </a:solidFill>
                    </a:lnB>
                    <a:solidFill>
                      <a:srgbClr val="FFFFFF"/>
                    </a:solidFill>
                  </a:tcPr>
                </a:tc>
                <a:tc>
                  <a:txBody>
                    <a:bodyPr/>
                    <a:lstStyle/>
                    <a:p>
                      <a:pPr algn="l" defTabSz="457206">
                        <a:defRPr sz="1800">
                          <a:solidFill>
                            <a:srgbClr val="000000"/>
                          </a:solidFill>
                        </a:defRPr>
                      </a:pPr>
                      <a:r>
                        <a:rPr sz="1000"/>
                        <a:t> </a:t>
                      </a:r>
                    </a:p>
                  </a:txBody>
                  <a:tcPr marL="9525" marR="9525" marT="9525" marB="9525" horzOverflow="overflow">
                    <a:lnL w="6350">
                      <a:solidFill>
                        <a:srgbClr val="000000"/>
                      </a:solidFill>
                    </a:lnL>
                    <a:lnR w="6350">
                      <a:solidFill>
                        <a:srgbClr val="000000"/>
                      </a:solidFill>
                    </a:lnR>
                    <a:lnT>
                      <a:solidFill>
                        <a:srgbClr val="000000"/>
                      </a:solidFill>
                    </a:lnT>
                    <a:lnB w="6350">
                      <a:solidFill>
                        <a:srgbClr val="000000"/>
                      </a:solidFill>
                    </a:lnB>
                    <a:solidFill>
                      <a:srgbClr val="FFFFFF"/>
                    </a:solidFill>
                  </a:tcPr>
                </a:tc>
                <a:tc>
                  <a:txBody>
                    <a:bodyPr/>
                    <a:lstStyle/>
                    <a:p>
                      <a:pPr algn="l" defTabSz="457206">
                        <a:defRPr sz="1800">
                          <a:solidFill>
                            <a:srgbClr val="000000"/>
                          </a:solidFill>
                        </a:defRPr>
                      </a:pPr>
                      <a:r>
                        <a:rPr sz="1100"/>
                        <a:t> </a:t>
                      </a:r>
                    </a:p>
                  </a:txBody>
                  <a:tcPr marL="9525" marR="9525" marT="9525" marB="9525" horzOverflow="overflow">
                    <a:lnL w="6350">
                      <a:solidFill>
                        <a:srgbClr val="000000"/>
                      </a:solidFill>
                    </a:lnL>
                    <a:lnR w="6350">
                      <a:solidFill>
                        <a:srgbClr val="000000"/>
                      </a:solidFill>
                    </a:lnR>
                    <a:lnT>
                      <a:solidFill>
                        <a:srgbClr val="000000"/>
                      </a:solidFill>
                      <a:miter lim="400000"/>
                    </a:lnT>
                    <a:lnB w="6350">
                      <a:solidFill>
                        <a:srgbClr val="000000"/>
                      </a:solidFill>
                    </a:lnB>
                    <a:solidFill>
                      <a:srgbClr val="FFFFFF"/>
                    </a:solidFill>
                  </a:tcPr>
                </a:tc>
                <a:extLst>
                  <a:ext uri="{0D108BD9-81ED-4DB2-BD59-A6C34878D82A}">
                    <a16:rowId xmlns:a16="http://schemas.microsoft.com/office/drawing/2014/main" val="10007"/>
                  </a:ext>
                </a:extLst>
              </a:tr>
              <a:tr h="470217">
                <a:tc>
                  <a:txBody>
                    <a:bodyPr/>
                    <a:lstStyle/>
                    <a:p>
                      <a:pPr algn="l" defTabSz="457200">
                        <a:defRPr sz="1800">
                          <a:solidFill>
                            <a:srgbClr val="000000"/>
                          </a:solidFill>
                        </a:defRPr>
                      </a:pPr>
                      <a:r>
                        <a:rPr sz="1000"/>
                        <a:t>G8- Son sınıf öğrencilerinin bölüm akademisyenlerinin yönlendirmesiyle yurtiçi ve yurtdışı iyi üniversitelerde lisansüstü eğitimlere kabul edilmesi</a:t>
                      </a:r>
                    </a:p>
                  </a:txBody>
                  <a:tcPr marL="12700" marR="12700" marT="12700" marB="12700" anchor="ctr" horzOverflow="overflow">
                    <a:lnL>
                      <a:solidFill>
                        <a:srgbClr val="000000"/>
                      </a:solidFill>
                      <a:miter lim="400000"/>
                    </a:lnL>
                    <a:lnR>
                      <a:solidFill>
                        <a:srgbClr val="000000"/>
                      </a:solidFill>
                      <a:miter lim="400000"/>
                    </a:lnR>
                    <a:lnT>
                      <a:solidFill>
                        <a:srgbClr val="000000"/>
                      </a:solidFill>
                      <a:miter lim="400000"/>
                    </a:lnT>
                    <a:lnB>
                      <a:solidFill>
                        <a:srgbClr val="000000"/>
                      </a:solidFill>
                      <a:miter lim="400000"/>
                    </a:lnB>
                    <a:solidFill>
                      <a:srgbClr val="FFFFFF"/>
                    </a:solidFill>
                  </a:tcPr>
                </a:tc>
                <a:tc>
                  <a:txBody>
                    <a:bodyPr/>
                    <a:lstStyle/>
                    <a:p>
                      <a:pPr algn="l" defTabSz="457206">
                        <a:defRPr sz="1800">
                          <a:solidFill>
                            <a:srgbClr val="000000"/>
                          </a:solidFill>
                        </a:defRPr>
                      </a:pPr>
                      <a:r>
                        <a:rPr sz="1000"/>
                        <a:t> </a:t>
                      </a:r>
                    </a:p>
                  </a:txBody>
                  <a:tcPr marL="9525" marR="9525" marT="9525" marB="9525" horzOverflow="overflow">
                    <a:lnL>
                      <a:solidFill>
                        <a:srgbClr val="000000"/>
                      </a:solidFill>
                      <a:miter lim="400000"/>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457206">
                        <a:defRPr sz="1800">
                          <a:solidFill>
                            <a:srgbClr val="000000"/>
                          </a:solidFill>
                        </a:defRPr>
                      </a:pPr>
                      <a:r>
                        <a:rPr sz="1000"/>
                        <a:t> </a:t>
                      </a:r>
                    </a:p>
                  </a:txBody>
                  <a:tcPr marL="9525" marR="9525" marT="9525" marB="9525"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457206">
                        <a:defRPr sz="1800">
                          <a:solidFill>
                            <a:srgbClr val="000000"/>
                          </a:solidFill>
                        </a:defRPr>
                      </a:pPr>
                      <a:r>
                        <a:rPr sz="1000"/>
                        <a:t> </a:t>
                      </a:r>
                    </a:p>
                  </a:txBody>
                  <a:tcPr marL="9525" marR="9525" marT="9525" marB="9525"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8"/>
                  </a:ext>
                </a:extLst>
              </a:tr>
              <a:tr h="470217">
                <a:tc>
                  <a:txBody>
                    <a:bodyPr/>
                    <a:lstStyle/>
                    <a:p>
                      <a:pPr algn="l" defTabSz="457200">
                        <a:defRPr sz="1800">
                          <a:solidFill>
                            <a:srgbClr val="000000"/>
                          </a:solidFill>
                        </a:defRPr>
                      </a:pPr>
                      <a:r>
                        <a:rPr sz="1000"/>
                        <a:t>G9-Sektörel gelişmelere paralel olarak (Endüstri 4.0 da gözönüne alınarak) düzenli aralıklarla müfredatın güncellenmesi</a:t>
                      </a:r>
                    </a:p>
                  </a:txBody>
                  <a:tcPr marL="12700" marR="12700" marT="12700" marB="12700" anchor="ctr" horzOverflow="overflow">
                    <a:lnL>
                      <a:solidFill>
                        <a:srgbClr val="000000"/>
                      </a:solidFill>
                      <a:miter lim="400000"/>
                    </a:lnL>
                    <a:lnR>
                      <a:solidFill>
                        <a:srgbClr val="000000"/>
                      </a:solidFill>
                      <a:miter lim="400000"/>
                    </a:lnR>
                    <a:lnT>
                      <a:solidFill>
                        <a:srgbClr val="000000"/>
                      </a:solidFill>
                      <a:miter lim="400000"/>
                    </a:lnT>
                    <a:lnB>
                      <a:solidFill>
                        <a:srgbClr val="000000"/>
                      </a:solidFill>
                      <a:miter lim="400000"/>
                    </a:lnB>
                    <a:solidFill>
                      <a:srgbClr val="FFFFFF"/>
                    </a:solidFill>
                  </a:tcPr>
                </a:tc>
                <a:tc>
                  <a:txBody>
                    <a:bodyPr/>
                    <a:lstStyle/>
                    <a:p>
                      <a:pPr algn="l" defTabSz="457206">
                        <a:defRPr sz="1800">
                          <a:solidFill>
                            <a:srgbClr val="000000"/>
                          </a:solidFill>
                        </a:defRPr>
                      </a:pPr>
                      <a:r>
                        <a:rPr sz="1000"/>
                        <a:t> </a:t>
                      </a:r>
                    </a:p>
                  </a:txBody>
                  <a:tcPr marL="9525" marR="9525" marT="9525" marB="9525" horzOverflow="overflow">
                    <a:lnL>
                      <a:solidFill>
                        <a:srgbClr val="000000"/>
                      </a:solidFill>
                      <a:miter lim="400000"/>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457206">
                        <a:defRPr sz="1800">
                          <a:solidFill>
                            <a:srgbClr val="000000"/>
                          </a:solidFill>
                        </a:defRPr>
                      </a:pPr>
                      <a:r>
                        <a:rPr sz="1000"/>
                        <a:t> </a:t>
                      </a:r>
                    </a:p>
                  </a:txBody>
                  <a:tcPr marL="9525" marR="9525" marT="9525" marB="9525"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457206">
                        <a:defRPr sz="1800">
                          <a:solidFill>
                            <a:srgbClr val="000000"/>
                          </a:solidFill>
                        </a:defRPr>
                      </a:pPr>
                      <a:r>
                        <a:rPr sz="1000"/>
                        <a:t> </a:t>
                      </a:r>
                    </a:p>
                  </a:txBody>
                  <a:tcPr marL="9525" marR="9525" marT="9525" marB="9525"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9"/>
                  </a:ext>
                </a:extLst>
              </a:tr>
              <a:tr h="771156">
                <a:tc>
                  <a:txBody>
                    <a:bodyPr/>
                    <a:lstStyle/>
                    <a:p>
                      <a:pPr algn="l" defTabSz="457200">
                        <a:defRPr sz="1800">
                          <a:solidFill>
                            <a:srgbClr val="000000"/>
                          </a:solidFill>
                        </a:defRPr>
                      </a:pPr>
                      <a:r>
                        <a:rPr sz="1000"/>
                        <a:t>G10-Sağlık Bilimleri Üniversitesi Antalya Eğitim ve Araştırma Hastanesi (SBÜEAH), Antalya İl Sağlık Müdürlüğü, AGT gibi kurumlar ile protokol çerçevesinde işbirliğinin bulunması</a:t>
                      </a:r>
                    </a:p>
                  </a:txBody>
                  <a:tcPr marL="12700" marR="12700" marT="12700" marB="12700" anchor="ctr" horzOverflow="overflow">
                    <a:lnL>
                      <a:solidFill>
                        <a:srgbClr val="000000"/>
                      </a:solidFill>
                      <a:miter lim="400000"/>
                    </a:lnL>
                    <a:lnR>
                      <a:solidFill>
                        <a:srgbClr val="000000"/>
                      </a:solidFill>
                      <a:miter lim="400000"/>
                    </a:lnR>
                    <a:lnT>
                      <a:solidFill>
                        <a:srgbClr val="000000"/>
                      </a:solidFill>
                      <a:miter lim="400000"/>
                    </a:lnT>
                    <a:lnB>
                      <a:solidFill>
                        <a:srgbClr val="000000"/>
                      </a:solidFill>
                      <a:miter lim="400000"/>
                    </a:lnB>
                    <a:solidFill>
                      <a:srgbClr val="FFFFFF"/>
                    </a:solidFill>
                  </a:tcPr>
                </a:tc>
                <a:tc>
                  <a:txBody>
                    <a:bodyPr/>
                    <a:lstStyle/>
                    <a:p>
                      <a:pPr algn="l" defTabSz="457206">
                        <a:defRPr sz="1800">
                          <a:solidFill>
                            <a:srgbClr val="000000"/>
                          </a:solidFill>
                        </a:defRPr>
                      </a:pPr>
                      <a:r>
                        <a:rPr sz="1000"/>
                        <a:t> </a:t>
                      </a:r>
                    </a:p>
                  </a:txBody>
                  <a:tcPr marL="9525" marR="9525" marT="9525" marB="9525" horzOverflow="overflow">
                    <a:lnL>
                      <a:solidFill>
                        <a:srgbClr val="000000"/>
                      </a:solidFill>
                      <a:miter lim="400000"/>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457206">
                        <a:defRPr sz="1800">
                          <a:solidFill>
                            <a:srgbClr val="000000"/>
                          </a:solidFill>
                        </a:defRPr>
                      </a:pPr>
                      <a:r>
                        <a:rPr sz="1000"/>
                        <a:t> </a:t>
                      </a:r>
                    </a:p>
                  </a:txBody>
                  <a:tcPr marL="9525" marR="9525" marT="9525" marB="9525"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457206">
                        <a:defRPr sz="1800">
                          <a:solidFill>
                            <a:srgbClr val="000000"/>
                          </a:solidFill>
                        </a:defRPr>
                      </a:pPr>
                      <a:r>
                        <a:rPr sz="1000"/>
                        <a:t> </a:t>
                      </a:r>
                    </a:p>
                  </a:txBody>
                  <a:tcPr marL="9525" marR="9525" marT="9525" marB="9525"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10"/>
                  </a:ext>
                </a:extLst>
              </a:tr>
              <a:tr h="261875">
                <a:tc>
                  <a:txBody>
                    <a:bodyPr/>
                    <a:lstStyle/>
                    <a:p>
                      <a:pPr algn="l" defTabSz="457200">
                        <a:defRPr sz="1800">
                          <a:solidFill>
                            <a:srgbClr val="000000"/>
                          </a:solidFill>
                        </a:defRPr>
                      </a:pPr>
                      <a:r>
                        <a:rPr sz="1300">
                          <a:solidFill>
                            <a:srgbClr val="8AD0D5"/>
                          </a:solidFill>
                          <a:latin typeface="Courier"/>
                          <a:ea typeface="Courier"/>
                          <a:cs typeface="Courier"/>
                          <a:sym typeface="Courier"/>
                        </a:rPr>
                        <a:t>G11-LMS sisteminin derslerde aktif kullanılması</a:t>
                      </a:r>
                    </a:p>
                  </a:txBody>
                  <a:tcPr marL="12700" marR="12700" marT="12700" marB="12700" anchor="ctr" horzOverflow="overflow">
                    <a:lnL w="12700">
                      <a:miter lim="400000"/>
                    </a:lnL>
                    <a:lnR w="6350">
                      <a:solidFill>
                        <a:srgbClr val="000000"/>
                      </a:solidFill>
                    </a:lnR>
                    <a:lnT>
                      <a:solidFill>
                        <a:srgbClr val="000000"/>
                      </a:solidFill>
                      <a:miter lim="400000"/>
                    </a:lnT>
                    <a:lnB w="6350">
                      <a:solidFill>
                        <a:srgbClr val="141312"/>
                      </a:solidFill>
                    </a:lnB>
                  </a:tcPr>
                </a:tc>
                <a:tc>
                  <a:txBody>
                    <a:bodyPr/>
                    <a:lstStyle/>
                    <a:p>
                      <a:pPr algn="l" defTabSz="457206">
                        <a:defRPr sz="1800">
                          <a:solidFill>
                            <a:srgbClr val="000000"/>
                          </a:solidFill>
                        </a:defRPr>
                      </a:pPr>
                      <a:r>
                        <a:rPr sz="1000"/>
                        <a:t> </a:t>
                      </a:r>
                    </a:p>
                  </a:txBody>
                  <a:tcPr marL="9525" marR="9525" marT="9525" marB="9525"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457206">
                        <a:defRPr sz="1800">
                          <a:solidFill>
                            <a:srgbClr val="000000"/>
                          </a:solidFill>
                        </a:defRPr>
                      </a:pPr>
                      <a:r>
                        <a:rPr sz="1000"/>
                        <a:t> </a:t>
                      </a:r>
                    </a:p>
                  </a:txBody>
                  <a:tcPr marL="9525" marR="9525" marT="9525" marB="9525"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457206">
                        <a:defRPr sz="1800">
                          <a:solidFill>
                            <a:srgbClr val="000000"/>
                          </a:solidFill>
                        </a:defRPr>
                      </a:pPr>
                      <a:r>
                        <a:rPr sz="1000"/>
                        <a:t> </a:t>
                      </a:r>
                    </a:p>
                  </a:txBody>
                  <a:tcPr marL="9525" marR="9525" marT="9525" marB="9525"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11"/>
                  </a:ext>
                </a:extLst>
              </a:tr>
              <a:tr h="187467">
                <a:tc>
                  <a:txBody>
                    <a:bodyPr/>
                    <a:lstStyle/>
                    <a:p>
                      <a:pPr defTabSz="457206">
                        <a:defRPr sz="1800">
                          <a:solidFill>
                            <a:srgbClr val="000000"/>
                          </a:solidFill>
                        </a:defRPr>
                      </a:pPr>
                      <a:r>
                        <a:rPr sz="400"/>
                        <a:t> </a:t>
                      </a:r>
                    </a:p>
                  </a:txBody>
                  <a:tcPr marL="2503" marR="2503" marT="2503" marB="2503"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400"/>
                        <a:t> </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400"/>
                        <a:t> </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457206">
                        <a:defRPr sz="1800"/>
                      </a:pPr>
                      <a:endParaRP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12"/>
                  </a:ext>
                </a:extLst>
              </a:tr>
              <a:tr h="187467">
                <a:tc>
                  <a:txBody>
                    <a:bodyPr/>
                    <a:lstStyle/>
                    <a:p>
                      <a:pPr defTabSz="457206">
                        <a:defRPr sz="1800">
                          <a:solidFill>
                            <a:srgbClr val="000000"/>
                          </a:solidFill>
                        </a:defRPr>
                      </a:pPr>
                      <a:r>
                        <a:rPr sz="400"/>
                        <a:t> </a:t>
                      </a:r>
                    </a:p>
                  </a:txBody>
                  <a:tcPr marL="2503" marR="2503" marT="2503" marB="2503"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400"/>
                        <a:t> </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400"/>
                        <a:t> </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457206">
                        <a:defRPr sz="1800"/>
                      </a:pPr>
                      <a:endParaRP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13"/>
                  </a:ext>
                </a:extLst>
              </a:tr>
              <a:tr h="101600">
                <a:tc>
                  <a:txBody>
                    <a:bodyPr/>
                    <a:lstStyle/>
                    <a:p>
                      <a:pPr defTabSz="457206">
                        <a:defRPr sz="1800">
                          <a:solidFill>
                            <a:srgbClr val="000000"/>
                          </a:solidFill>
                        </a:defRPr>
                      </a:pPr>
                      <a:r>
                        <a:rPr sz="400"/>
                        <a:t> </a:t>
                      </a:r>
                    </a:p>
                  </a:txBody>
                  <a:tcPr marL="2503" marR="2503" marT="2503" marB="2503"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400"/>
                        <a:t> </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400"/>
                        <a:t> </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457206">
                        <a:defRPr sz="1800"/>
                      </a:pPr>
                      <a:endParaRP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14"/>
                  </a:ext>
                </a:extLst>
              </a:tr>
            </a:tbl>
          </a:graphicData>
        </a:graphic>
      </p:graphicFrame>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Metin kutusu 4"/>
          <p:cNvSpPr txBox="1"/>
          <p:nvPr/>
        </p:nvSpPr>
        <p:spPr>
          <a:xfrm>
            <a:off x="2122148" y="423860"/>
            <a:ext cx="4985189" cy="4447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800" b="1">
                <a:solidFill>
                  <a:schemeClr val="accent6"/>
                </a:solidFill>
                <a:effectLst>
                  <a:outerShdw blurRad="38100" dist="38100" dir="2700000" rotWithShape="0">
                    <a:srgbClr val="000000">
                      <a:alpha val="43137"/>
                    </a:srgbClr>
                  </a:outerShdw>
                </a:effectLst>
              </a:defRPr>
            </a:lvl1pPr>
          </a:lstStyle>
          <a:p>
            <a:r>
              <a:t>PAYDAŞ BEKLENTİLERİ</a:t>
            </a:r>
          </a:p>
        </p:txBody>
      </p:sp>
      <p:pic>
        <p:nvPicPr>
          <p:cNvPr id="190" name="Picture 2" descr="Picture 2"/>
          <p:cNvPicPr>
            <a:picLocks noChangeAspect="1"/>
          </p:cNvPicPr>
          <p:nvPr/>
        </p:nvPicPr>
        <p:blipFill>
          <a:blip r:embed="rId2"/>
          <a:stretch>
            <a:fillRect/>
          </a:stretch>
        </p:blipFill>
        <p:spPr>
          <a:xfrm>
            <a:off x="323527" y="620687"/>
            <a:ext cx="1512169" cy="321203"/>
          </a:xfrm>
          <a:prstGeom prst="rect">
            <a:avLst/>
          </a:prstGeom>
          <a:ln w="12700">
            <a:miter lim="400000"/>
          </a:ln>
        </p:spPr>
      </p:pic>
      <p:graphicFrame>
        <p:nvGraphicFramePr>
          <p:cNvPr id="191" name="Tablo 3"/>
          <p:cNvGraphicFramePr/>
          <p:nvPr/>
        </p:nvGraphicFramePr>
        <p:xfrm>
          <a:off x="195142" y="1219199"/>
          <a:ext cx="8839201" cy="4972276"/>
        </p:xfrm>
        <a:graphic>
          <a:graphicData uri="http://schemas.openxmlformats.org/drawingml/2006/table">
            <a:tbl>
              <a:tblPr>
                <a:tableStyleId>{4C3C2611-4C71-4FC5-86AE-919BDF0F9419}</a:tableStyleId>
              </a:tblPr>
              <a:tblGrid>
                <a:gridCol w="3879309">
                  <a:extLst>
                    <a:ext uri="{9D8B030D-6E8A-4147-A177-3AD203B41FA5}">
                      <a16:colId xmlns:a16="http://schemas.microsoft.com/office/drawing/2014/main" val="20000"/>
                    </a:ext>
                  </a:extLst>
                </a:gridCol>
                <a:gridCol w="2470230">
                  <a:extLst>
                    <a:ext uri="{9D8B030D-6E8A-4147-A177-3AD203B41FA5}">
                      <a16:colId xmlns:a16="http://schemas.microsoft.com/office/drawing/2014/main" val="20001"/>
                    </a:ext>
                  </a:extLst>
                </a:gridCol>
                <a:gridCol w="2489662">
                  <a:extLst>
                    <a:ext uri="{9D8B030D-6E8A-4147-A177-3AD203B41FA5}">
                      <a16:colId xmlns:a16="http://schemas.microsoft.com/office/drawing/2014/main" val="20002"/>
                    </a:ext>
                  </a:extLst>
                </a:gridCol>
              </a:tblGrid>
              <a:tr h="101600">
                <a:tc>
                  <a:txBody>
                    <a:bodyPr/>
                    <a:lstStyle/>
                    <a:p>
                      <a:pPr defTabSz="457206">
                        <a:defRPr sz="1800">
                          <a:solidFill>
                            <a:srgbClr val="000000"/>
                          </a:solidFill>
                        </a:defRPr>
                      </a:pPr>
                      <a:r>
                        <a:rPr sz="1200" b="1"/>
                        <a:t>PAYDAŞ ADI</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141312"/>
                      </a:solidFill>
                    </a:lnB>
                    <a:noFill/>
                  </a:tcPr>
                </a:tc>
                <a:tc>
                  <a:txBody>
                    <a:bodyPr/>
                    <a:lstStyle/>
                    <a:p>
                      <a:pPr defTabSz="457206">
                        <a:defRPr sz="1800">
                          <a:solidFill>
                            <a:srgbClr val="000000"/>
                          </a:solidFill>
                        </a:defRPr>
                      </a:pPr>
                      <a:r>
                        <a:rPr sz="1200" b="1"/>
                        <a:t>PAYDAŞ OLMA NEDENİ</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defTabSz="457206">
                        <a:defRPr sz="1800">
                          <a:solidFill>
                            <a:srgbClr val="000000"/>
                          </a:solidFill>
                        </a:defRPr>
                      </a:pPr>
                      <a:r>
                        <a:rPr sz="1200" b="1"/>
                        <a:t>PAYDAŞ BEKLENTİSİ</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noFill/>
                  </a:tcPr>
                </a:tc>
                <a:extLst>
                  <a:ext uri="{0D108BD9-81ED-4DB2-BD59-A6C34878D82A}">
                    <a16:rowId xmlns:a16="http://schemas.microsoft.com/office/drawing/2014/main" val="10000"/>
                  </a:ext>
                </a:extLst>
              </a:tr>
              <a:tr h="309178">
                <a:tc>
                  <a:txBody>
                    <a:bodyPr/>
                    <a:lstStyle/>
                    <a:p>
                      <a:pPr defTabSz="457206">
                        <a:defRPr sz="1800">
                          <a:solidFill>
                            <a:srgbClr val="000000"/>
                          </a:solidFill>
                        </a:defRPr>
                      </a:pPr>
                      <a:r>
                        <a:rPr sz="1000"/>
                        <a:t>Rektörlük</a:t>
                      </a:r>
                    </a:p>
                  </a:txBody>
                  <a:tcPr marL="9525" marR="9525" marT="9525" marB="9525"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000"/>
                        <a:t>Kurumu Yönetme Sorumluluğu</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000"/>
                        <a:t>Mevzuata Uyum,Akademik Başarı-Öğrenci Memnuniyeti</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1"/>
                  </a:ext>
                </a:extLst>
              </a:tr>
              <a:tr h="309178">
                <a:tc>
                  <a:txBody>
                    <a:bodyPr/>
                    <a:lstStyle/>
                    <a:p>
                      <a:pPr defTabSz="457206">
                        <a:defRPr sz="1800">
                          <a:solidFill>
                            <a:srgbClr val="000000"/>
                          </a:solidFill>
                        </a:defRPr>
                      </a:pPr>
                      <a:r>
                        <a:rPr sz="1000"/>
                        <a:t>Dekanlık</a:t>
                      </a:r>
                    </a:p>
                  </a:txBody>
                  <a:tcPr marL="9525" marR="9525" marT="9525" marB="9525"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000"/>
                        <a:t>Fakülte Yönetme Sorumluluğu</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000"/>
                        <a:t>Mevzuata Uyum,Akademik Başarı-Öğrenci Memnuniyeti</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2"/>
                  </a:ext>
                </a:extLst>
              </a:tr>
              <a:tr h="309178">
                <a:tc>
                  <a:txBody>
                    <a:bodyPr/>
                    <a:lstStyle/>
                    <a:p>
                      <a:pPr defTabSz="457206">
                        <a:defRPr sz="1800">
                          <a:solidFill>
                            <a:srgbClr val="000000"/>
                          </a:solidFill>
                        </a:defRPr>
                      </a:pPr>
                      <a:r>
                        <a:rPr sz="1000"/>
                        <a:t>Bölüm Akademik Personeli</a:t>
                      </a:r>
                    </a:p>
                  </a:txBody>
                  <a:tcPr marL="9525" marR="9525" marT="9525" marB="9525"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000"/>
                        <a:t>Akademik Hizmet Verme Sorumluluğu</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000"/>
                        <a:t>Öğrenci Başarısı-Akademik Çalışmalar İçin Destek-Güçlü İletişim ve Empati-Kurumsal Yapı</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3"/>
                  </a:ext>
                </a:extLst>
              </a:tr>
              <a:tr h="309178">
                <a:tc>
                  <a:txBody>
                    <a:bodyPr/>
                    <a:lstStyle/>
                    <a:p>
                      <a:pPr defTabSz="457206">
                        <a:defRPr sz="1800">
                          <a:solidFill>
                            <a:srgbClr val="000000"/>
                          </a:solidFill>
                        </a:defRPr>
                      </a:pPr>
                      <a:r>
                        <a:rPr sz="1000"/>
                        <a:t> İdari Personel</a:t>
                      </a:r>
                    </a:p>
                  </a:txBody>
                  <a:tcPr marL="9525" marR="9525" marT="9525" marB="9525"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000"/>
                        <a:t>İdari Hizmet Verme Sorumluluğu</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000"/>
                        <a:t>Güçlü İletişim ve  Kurumsal Yapı</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4"/>
                  </a:ext>
                </a:extLst>
              </a:tr>
              <a:tr h="309178">
                <a:tc>
                  <a:txBody>
                    <a:bodyPr/>
                    <a:lstStyle/>
                    <a:p>
                      <a:pPr defTabSz="457206">
                        <a:defRPr sz="1800">
                          <a:solidFill>
                            <a:srgbClr val="000000"/>
                          </a:solidFill>
                        </a:defRPr>
                      </a:pPr>
                      <a:r>
                        <a:rPr sz="1000"/>
                        <a:t>YÖK</a:t>
                      </a:r>
                    </a:p>
                  </a:txBody>
                  <a:tcPr marL="9525" marR="9525" marT="9525" marB="9525"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000"/>
                        <a:t>Mevzuat Yaratıcı Üst Kurum</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000"/>
                        <a:t>Mevzuata Uyum, Eğitim ve Akademik Başarı</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5"/>
                  </a:ext>
                </a:extLst>
              </a:tr>
              <a:tr h="309178">
                <a:tc>
                  <a:txBody>
                    <a:bodyPr/>
                    <a:lstStyle/>
                    <a:p>
                      <a:pPr defTabSz="457206">
                        <a:defRPr sz="1800">
                          <a:solidFill>
                            <a:srgbClr val="000000"/>
                          </a:solidFill>
                        </a:defRPr>
                      </a:pPr>
                      <a:r>
                        <a:rPr sz="1000"/>
                        <a:t>Devam Eden Öğrenci</a:t>
                      </a:r>
                    </a:p>
                  </a:txBody>
                  <a:tcPr marL="9525" marR="9525" marT="9525" marB="9525"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000"/>
                        <a:t>Hizmeti kullanan</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000"/>
                        <a:t>Kaliteli Eğitim, Kariyer Planlama, Güçlü İletişim, Kurumsal Yapı</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6"/>
                  </a:ext>
                </a:extLst>
              </a:tr>
              <a:tr h="309178">
                <a:tc>
                  <a:txBody>
                    <a:bodyPr/>
                    <a:lstStyle/>
                    <a:p>
                      <a:pPr defTabSz="457206">
                        <a:defRPr sz="1800">
                          <a:solidFill>
                            <a:srgbClr val="000000"/>
                          </a:solidFill>
                        </a:defRPr>
                      </a:pPr>
                      <a:r>
                        <a:rPr sz="1000"/>
                        <a:t>Mezun Öğrenci</a:t>
                      </a:r>
                    </a:p>
                  </a:txBody>
                  <a:tcPr marL="9525" marR="9525" marT="9525" marB="9525"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000"/>
                        <a:t>Hizmetten Faydalanmış Olması,Kurumun Dış Yüzü</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000"/>
                        <a:t>Etkin İletişim, Kariyer Planlaması, Marka Değeri Artışı </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7"/>
                  </a:ext>
                </a:extLst>
              </a:tr>
              <a:tr h="309178">
                <a:tc>
                  <a:txBody>
                    <a:bodyPr/>
                    <a:lstStyle/>
                    <a:p>
                      <a:pPr defTabSz="457206">
                        <a:defRPr sz="1800">
                          <a:solidFill>
                            <a:srgbClr val="000000"/>
                          </a:solidFill>
                        </a:defRPr>
                      </a:pPr>
                      <a:r>
                        <a:rPr sz="1000"/>
                        <a:t>Potansiyel Öğrenci</a:t>
                      </a:r>
                    </a:p>
                  </a:txBody>
                  <a:tcPr marL="9525" marR="9525" marT="9525" marB="9525"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000"/>
                        <a:t>Tercih Etme Olasılığı</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000"/>
                        <a:t>Etkin İletişim, Meslek Tanıtımı</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8"/>
                  </a:ext>
                </a:extLst>
              </a:tr>
              <a:tr h="309178">
                <a:tc>
                  <a:txBody>
                    <a:bodyPr/>
                    <a:lstStyle/>
                    <a:p>
                      <a:pPr defTabSz="457206">
                        <a:defRPr sz="1800">
                          <a:solidFill>
                            <a:srgbClr val="000000"/>
                          </a:solidFill>
                        </a:defRPr>
                      </a:pPr>
                      <a:r>
                        <a:rPr sz="1000"/>
                        <a:t>Kamu Kurum ve Kuruluşları  (Proje ve Destek)</a:t>
                      </a:r>
                    </a:p>
                  </a:txBody>
                  <a:tcPr marL="9525" marR="9525" marT="9525" marB="9525"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000"/>
                        <a:t>İşbirliği</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000"/>
                        <a:t>Mevzuata Uyum, Ortak Proje ve Destekler</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9"/>
                  </a:ext>
                </a:extLst>
              </a:tr>
              <a:tr h="309178">
                <a:tc>
                  <a:txBody>
                    <a:bodyPr/>
                    <a:lstStyle/>
                    <a:p>
                      <a:pPr defTabSz="457206">
                        <a:defRPr sz="1800">
                          <a:solidFill>
                            <a:srgbClr val="000000"/>
                          </a:solidFill>
                        </a:defRPr>
                      </a:pPr>
                      <a:r>
                        <a:rPr sz="1000"/>
                        <a:t>Diğer Üniversiteler</a:t>
                      </a:r>
                    </a:p>
                  </a:txBody>
                  <a:tcPr marL="9525" marR="9525" marT="9525" marB="9525"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000"/>
                        <a:t>Bilgi Paylaşımı,işbirliği </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000"/>
                        <a:t>Sürdürülebilir Bilgi Paylaşımı,  Etkin İletişim, Ortak Projeler</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10"/>
                  </a:ext>
                </a:extLst>
              </a:tr>
              <a:tr h="309178">
                <a:tc>
                  <a:txBody>
                    <a:bodyPr/>
                    <a:lstStyle/>
                    <a:p>
                      <a:pPr defTabSz="457206">
                        <a:defRPr sz="1800">
                          <a:solidFill>
                            <a:srgbClr val="000000"/>
                          </a:solidFill>
                        </a:defRPr>
                      </a:pPr>
                      <a:r>
                        <a:rPr sz="1000"/>
                        <a:t>Medya</a:t>
                      </a:r>
                    </a:p>
                  </a:txBody>
                  <a:tcPr marL="9525" marR="9525" marT="9525" marB="9525"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000"/>
                        <a:t>Tanıtım ve Reklam</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000"/>
                        <a:t>Doğru ve Zamanında İletilen Bilgi, Güçlü İletişim</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11"/>
                  </a:ext>
                </a:extLst>
              </a:tr>
              <a:tr h="309178">
                <a:tc>
                  <a:txBody>
                    <a:bodyPr/>
                    <a:lstStyle/>
                    <a:p>
                      <a:pPr defTabSz="457206">
                        <a:defRPr sz="1800">
                          <a:solidFill>
                            <a:srgbClr val="000000"/>
                          </a:solidFill>
                        </a:defRPr>
                      </a:pPr>
                      <a:r>
                        <a:rPr sz="1000"/>
                        <a:t>TÜBİTAK</a:t>
                      </a:r>
                    </a:p>
                  </a:txBody>
                  <a:tcPr marL="9525" marR="9525" marT="9525" marB="9525"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000"/>
                        <a:t>Hibe  Sağlayıcı</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000"/>
                        <a:t>Projeler Üretilerek Bilimin Geliştirilmesi ve Yaygınlaştırılması</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12"/>
                  </a:ext>
                </a:extLst>
              </a:tr>
              <a:tr h="309178">
                <a:tc>
                  <a:txBody>
                    <a:bodyPr/>
                    <a:lstStyle/>
                    <a:p>
                      <a:pPr defTabSz="457206">
                        <a:defRPr sz="1800">
                          <a:solidFill>
                            <a:srgbClr val="000000"/>
                          </a:solidFill>
                        </a:defRPr>
                      </a:pPr>
                      <a:r>
                        <a:rPr sz="1000"/>
                        <a:t>Öğrenci Velileri</a:t>
                      </a:r>
                    </a:p>
                  </a:txBody>
                  <a:tcPr marL="9525" marR="9525" marT="9525" marB="9525"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000"/>
                        <a:t>Dolaylı Müşteri</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000"/>
                        <a:t>Kaliteli Eğitim, Sosyal İmkanlar, Kariyer Planlama, Güçlü İletişim ve  Kurumsal Yapı</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13"/>
                  </a:ext>
                </a:extLst>
              </a:tr>
              <a:tr h="309178">
                <a:tc>
                  <a:txBody>
                    <a:bodyPr/>
                    <a:lstStyle/>
                    <a:p>
                      <a:pPr defTabSz="457206">
                        <a:defRPr sz="1800">
                          <a:solidFill>
                            <a:srgbClr val="000000"/>
                          </a:solidFill>
                        </a:defRPr>
                      </a:pPr>
                      <a:r>
                        <a:rPr sz="1000"/>
                        <a:t>AOSB</a:t>
                      </a:r>
                    </a:p>
                  </a:txBody>
                  <a:tcPr marL="9525" marR="9525" marT="9525" marB="9525"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000"/>
                        <a:t>Üniversite-Sanayi İşbirliği</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000"/>
                        <a:t>Sürdürülebilir İşbirliği,Problemlere Bilimsel Çözüm,Nitelikli Mezun ve Stajyer </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14"/>
                  </a:ext>
                </a:extLst>
              </a:tr>
              <a:tr h="309178">
                <a:tc>
                  <a:txBody>
                    <a:bodyPr/>
                    <a:lstStyle/>
                    <a:p>
                      <a:pPr defTabSz="457206">
                        <a:defRPr sz="1800">
                          <a:solidFill>
                            <a:srgbClr val="000000"/>
                          </a:solidFill>
                        </a:defRPr>
                      </a:pPr>
                      <a:r>
                        <a:rPr sz="1000"/>
                        <a:t>Öğrenci Kulüpleri</a:t>
                      </a:r>
                    </a:p>
                  </a:txBody>
                  <a:tcPr marL="9525" marR="9525" marT="9525" marB="9525"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000"/>
                        <a:t>Öğrenci Aktiviteleri</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000"/>
                        <a:t>Öğrenci aktivitelerinin oluşturulması, konferans düzenlenmesi</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15"/>
                  </a:ext>
                </a:extLst>
              </a:tr>
            </a:tbl>
          </a:graphicData>
        </a:graphic>
      </p:graphicFrame>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Metin kutusu 4"/>
          <p:cNvSpPr txBox="1"/>
          <p:nvPr/>
        </p:nvSpPr>
        <p:spPr>
          <a:xfrm>
            <a:off x="2122148" y="423860"/>
            <a:ext cx="4985189" cy="4447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2800" b="1">
                <a:solidFill>
                  <a:schemeClr val="accent6"/>
                </a:solidFill>
                <a:effectLst>
                  <a:outerShdw blurRad="38100" dist="38100" dir="2700000" rotWithShape="0">
                    <a:srgbClr val="000000">
                      <a:alpha val="43137"/>
                    </a:srgbClr>
                  </a:outerShdw>
                </a:effectLst>
              </a:defRPr>
            </a:lvl1pPr>
          </a:lstStyle>
          <a:p>
            <a:r>
              <a:t>PAYDAŞ BEKLENTİLERİ</a:t>
            </a:r>
          </a:p>
        </p:txBody>
      </p:sp>
      <p:pic>
        <p:nvPicPr>
          <p:cNvPr id="194" name="Picture 2" descr="Picture 2"/>
          <p:cNvPicPr>
            <a:picLocks noChangeAspect="1"/>
          </p:cNvPicPr>
          <p:nvPr/>
        </p:nvPicPr>
        <p:blipFill>
          <a:blip r:embed="rId2"/>
          <a:stretch>
            <a:fillRect/>
          </a:stretch>
        </p:blipFill>
        <p:spPr>
          <a:xfrm>
            <a:off x="323527" y="620687"/>
            <a:ext cx="1512169" cy="321203"/>
          </a:xfrm>
          <a:prstGeom prst="rect">
            <a:avLst/>
          </a:prstGeom>
          <a:ln w="12700">
            <a:miter lim="400000"/>
          </a:ln>
        </p:spPr>
      </p:pic>
      <p:graphicFrame>
        <p:nvGraphicFramePr>
          <p:cNvPr id="195" name="Tablo 3"/>
          <p:cNvGraphicFramePr/>
          <p:nvPr/>
        </p:nvGraphicFramePr>
        <p:xfrm>
          <a:off x="110836" y="1427018"/>
          <a:ext cx="8839201" cy="3981418"/>
        </p:xfrm>
        <a:graphic>
          <a:graphicData uri="http://schemas.openxmlformats.org/drawingml/2006/table">
            <a:tbl>
              <a:tblPr>
                <a:tableStyleId>{4C3C2611-4C71-4FC5-86AE-919BDF0F9419}</a:tableStyleId>
              </a:tblPr>
              <a:tblGrid>
                <a:gridCol w="3879309">
                  <a:extLst>
                    <a:ext uri="{9D8B030D-6E8A-4147-A177-3AD203B41FA5}">
                      <a16:colId xmlns:a16="http://schemas.microsoft.com/office/drawing/2014/main" val="20000"/>
                    </a:ext>
                  </a:extLst>
                </a:gridCol>
                <a:gridCol w="2470230">
                  <a:extLst>
                    <a:ext uri="{9D8B030D-6E8A-4147-A177-3AD203B41FA5}">
                      <a16:colId xmlns:a16="http://schemas.microsoft.com/office/drawing/2014/main" val="20001"/>
                    </a:ext>
                  </a:extLst>
                </a:gridCol>
                <a:gridCol w="2489662">
                  <a:extLst>
                    <a:ext uri="{9D8B030D-6E8A-4147-A177-3AD203B41FA5}">
                      <a16:colId xmlns:a16="http://schemas.microsoft.com/office/drawing/2014/main" val="20002"/>
                    </a:ext>
                  </a:extLst>
                </a:gridCol>
              </a:tblGrid>
              <a:tr h="180290">
                <a:tc>
                  <a:txBody>
                    <a:bodyPr/>
                    <a:lstStyle/>
                    <a:p>
                      <a:pPr defTabSz="457206">
                        <a:defRPr sz="1800">
                          <a:solidFill>
                            <a:srgbClr val="000000"/>
                          </a:solidFill>
                        </a:defRPr>
                      </a:pPr>
                      <a:r>
                        <a:rPr sz="1200" b="1"/>
                        <a:t>PAYDAŞ ADI</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141312"/>
                      </a:solidFill>
                    </a:lnB>
                    <a:noFill/>
                  </a:tcPr>
                </a:tc>
                <a:tc>
                  <a:txBody>
                    <a:bodyPr/>
                    <a:lstStyle/>
                    <a:p>
                      <a:pPr defTabSz="457206">
                        <a:defRPr sz="1800">
                          <a:solidFill>
                            <a:srgbClr val="000000"/>
                          </a:solidFill>
                        </a:defRPr>
                      </a:pPr>
                      <a:r>
                        <a:rPr sz="1200" b="1"/>
                        <a:t>PAYDAŞ OLMA NEDENİ</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defTabSz="457206">
                        <a:defRPr sz="1800">
                          <a:solidFill>
                            <a:srgbClr val="000000"/>
                          </a:solidFill>
                        </a:defRPr>
                      </a:pPr>
                      <a:r>
                        <a:rPr sz="1200" b="1"/>
                        <a:t>PAYDAŞ BEKLENTİSİ</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noFill/>
                  </a:tcPr>
                </a:tc>
                <a:extLst>
                  <a:ext uri="{0D108BD9-81ED-4DB2-BD59-A6C34878D82A}">
                    <a16:rowId xmlns:a16="http://schemas.microsoft.com/office/drawing/2014/main" val="10000"/>
                  </a:ext>
                </a:extLst>
              </a:tr>
              <a:tr h="300683">
                <a:tc>
                  <a:txBody>
                    <a:bodyPr/>
                    <a:lstStyle/>
                    <a:p>
                      <a:pPr defTabSz="457206">
                        <a:defRPr sz="1800">
                          <a:solidFill>
                            <a:srgbClr val="000000"/>
                          </a:solidFill>
                        </a:defRPr>
                      </a:pPr>
                      <a:r>
                        <a:rPr sz="1000"/>
                        <a:t>Gönüllü çalışan öğrenciler</a:t>
                      </a:r>
                    </a:p>
                  </a:txBody>
                  <a:tcPr marL="9525" marR="9525" marT="9525" marB="9525"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000"/>
                        <a:t>Hizmet Üretme</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000"/>
                        <a:t>Deneyim Kazanma ve İş Üretme</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1"/>
                  </a:ext>
                </a:extLst>
              </a:tr>
              <a:tr h="300683">
                <a:tc>
                  <a:txBody>
                    <a:bodyPr/>
                    <a:lstStyle/>
                    <a:p>
                      <a:pPr defTabSz="457206">
                        <a:defRPr sz="1800">
                          <a:solidFill>
                            <a:srgbClr val="000000"/>
                          </a:solidFill>
                        </a:defRPr>
                      </a:pPr>
                      <a:r>
                        <a:rPr sz="1000"/>
                        <a:t>Ulusal Uluslararası Destek Kuruluşları</a:t>
                      </a:r>
                    </a:p>
                  </a:txBody>
                  <a:tcPr marL="9525" marR="9525" marT="9525" marB="9525"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000"/>
                        <a:t>Hibe  Sağlayıcı</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000"/>
                        <a:t>Katma Değer Yaratan Projeler Üretilerek Bilimin Yaygınlaştırılması</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2"/>
                  </a:ext>
                </a:extLst>
              </a:tr>
              <a:tr h="300683">
                <a:tc>
                  <a:txBody>
                    <a:bodyPr/>
                    <a:lstStyle/>
                    <a:p>
                      <a:pPr defTabSz="457206">
                        <a:defRPr sz="1800">
                          <a:solidFill>
                            <a:srgbClr val="000000"/>
                          </a:solidFill>
                        </a:defRPr>
                      </a:pPr>
                      <a:r>
                        <a:rPr sz="1000"/>
                        <a:t>Fakültenin Diğer Bölümleri</a:t>
                      </a:r>
                    </a:p>
                  </a:txBody>
                  <a:tcPr marL="9525" marR="9525" marT="9525" marB="9525"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000"/>
                        <a:t>İşbirliği</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000"/>
                        <a:t>Ders ve Akademik Çalışmalar İçin Destek-Güçlü İletişim ve Empati-Kurumsal Yapı</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3"/>
                  </a:ext>
                </a:extLst>
              </a:tr>
              <a:tr h="300683">
                <a:tc>
                  <a:txBody>
                    <a:bodyPr/>
                    <a:lstStyle/>
                    <a:p>
                      <a:pPr defTabSz="457206">
                        <a:defRPr sz="1800">
                          <a:solidFill>
                            <a:srgbClr val="000000"/>
                          </a:solidFill>
                        </a:defRPr>
                      </a:pPr>
                      <a:r>
                        <a:rPr sz="1000"/>
                        <a:t>Hakemli Dergiler</a:t>
                      </a:r>
                    </a:p>
                  </a:txBody>
                  <a:tcPr marL="9525" marR="9525" marT="9525" marB="9525"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000"/>
                        <a:t>Akademik Çalışmalar</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000"/>
                        <a:t>Hakemlik Yayınların Yapılması</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4"/>
                  </a:ext>
                </a:extLst>
              </a:tr>
              <a:tr h="305689">
                <a:tc>
                  <a:txBody>
                    <a:bodyPr/>
                    <a:lstStyle/>
                    <a:p>
                      <a:pPr defTabSz="457206">
                        <a:defRPr sz="1800">
                          <a:solidFill>
                            <a:srgbClr val="000000"/>
                          </a:solidFill>
                        </a:defRPr>
                      </a:pPr>
                      <a:r>
                        <a:rPr sz="1000"/>
                        <a:t>Akreditasyon Kuruluşları (MÜDEK)</a:t>
                      </a:r>
                    </a:p>
                  </a:txBody>
                  <a:tcPr marL="9525" marR="9525" marT="9525" marB="9525"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000"/>
                        <a:t>Eğitim standardları belirleme</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000"/>
                        <a:t>Müfredat ve ders standardlarının oluşturulması - akreditasyon belgelerinin edinilmesi</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5"/>
                  </a:ext>
                </a:extLst>
              </a:tr>
              <a:tr h="305689">
                <a:tc>
                  <a:txBody>
                    <a:bodyPr/>
                    <a:lstStyle/>
                    <a:p>
                      <a:pPr defTabSz="457206">
                        <a:defRPr sz="1800">
                          <a:solidFill>
                            <a:srgbClr val="000000"/>
                          </a:solidFill>
                        </a:defRPr>
                      </a:pPr>
                      <a:r>
                        <a:rPr sz="1000"/>
                        <a:t>Sivil Toplum Örgütleri (ATSO,TMMOB,dernekler,vakıflar vb.))</a:t>
                      </a:r>
                    </a:p>
                  </a:txBody>
                  <a:tcPr marL="9525" marR="9525" marT="9525" marB="9525"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000"/>
                        <a:t>İşbirliği</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000"/>
                        <a:t>Akademik Destek,Sürdürülebilir İşbirliği,Ortak Proje ve Etkinlikler,Nitelikli Mezun ve Stajyer </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6"/>
                  </a:ext>
                </a:extLst>
              </a:tr>
              <a:tr h="300683">
                <a:tc>
                  <a:txBody>
                    <a:bodyPr/>
                    <a:lstStyle/>
                    <a:p>
                      <a:pPr defTabSz="457206">
                        <a:defRPr sz="1800">
                          <a:solidFill>
                            <a:srgbClr val="000000"/>
                          </a:solidFill>
                        </a:defRPr>
                      </a:pPr>
                      <a:r>
                        <a:rPr sz="1000"/>
                        <a:t>YÖKAK</a:t>
                      </a:r>
                    </a:p>
                  </a:txBody>
                  <a:tcPr marL="9525" marR="9525" marT="9525" marB="9525"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000"/>
                        <a:t>Kanunen bağlılık</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000"/>
                        <a:t>Mevzuata uygunluk</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7"/>
                  </a:ext>
                </a:extLst>
              </a:tr>
              <a:tr h="300683">
                <a:tc>
                  <a:txBody>
                    <a:bodyPr/>
                    <a:lstStyle/>
                    <a:p>
                      <a:pPr defTabSz="457206">
                        <a:defRPr sz="1800">
                          <a:solidFill>
                            <a:srgbClr val="000000"/>
                          </a:solidFill>
                        </a:defRPr>
                      </a:pPr>
                      <a:r>
                        <a:rPr sz="1000"/>
                        <a:t>Bağımsız Akredite Kuruluşu</a:t>
                      </a:r>
                    </a:p>
                  </a:txBody>
                  <a:tcPr marL="9525" marR="9525" marT="9525" marB="9525"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000"/>
                        <a:t>Uluslararası eğitim standartlarına uyum</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000"/>
                        <a:t>YÖK ve Akr. Kuruluşu kriterlerinin sağlanması</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8"/>
                  </a:ext>
                </a:extLst>
              </a:tr>
              <a:tr h="305689">
                <a:tc>
                  <a:txBody>
                    <a:bodyPr/>
                    <a:lstStyle/>
                    <a:p>
                      <a:pPr defTabSz="457206">
                        <a:defRPr sz="1800">
                          <a:solidFill>
                            <a:srgbClr val="000000"/>
                          </a:solidFill>
                        </a:defRPr>
                      </a:pPr>
                      <a:r>
                        <a:rPr sz="1000"/>
                        <a:t>Sağlık Bilimleri Üniversitesi Eğitim ve Araştırma Hastanesi (SBÜEAH)</a:t>
                      </a:r>
                    </a:p>
                  </a:txBody>
                  <a:tcPr marL="9525" marR="9525" marT="9525" marB="9525"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000"/>
                        <a:t>İşbirliği</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000"/>
                        <a:t>Akademik Destek,Sürdürülebilir İşbirliği, Ortak Proje ve Etkinlikler</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9"/>
                  </a:ext>
                </a:extLst>
              </a:tr>
              <a:tr h="305689">
                <a:tc>
                  <a:txBody>
                    <a:bodyPr/>
                    <a:lstStyle/>
                    <a:p>
                      <a:pPr defTabSz="457206">
                        <a:defRPr sz="1800">
                          <a:solidFill>
                            <a:srgbClr val="000000"/>
                          </a:solidFill>
                        </a:defRPr>
                      </a:pPr>
                      <a:r>
                        <a:rPr sz="1000"/>
                        <a:t>Antalya İl Sağlık Müdürlüğü</a:t>
                      </a:r>
                    </a:p>
                  </a:txBody>
                  <a:tcPr marL="9525" marR="9525" marT="9525" marB="9525"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000"/>
                        <a:t>İşbirliği</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000"/>
                        <a:t>Akademik Destek,Sürdürülebilir İşbirliği, Ortak Proje ve Etkinlikler</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10"/>
                  </a:ext>
                </a:extLst>
              </a:tr>
              <a:tr h="305689">
                <a:tc>
                  <a:txBody>
                    <a:bodyPr/>
                    <a:lstStyle/>
                    <a:p>
                      <a:pPr defTabSz="457206">
                        <a:defRPr sz="1800">
                          <a:solidFill>
                            <a:srgbClr val="000000"/>
                          </a:solidFill>
                        </a:defRPr>
                      </a:pPr>
                      <a:r>
                        <a:rPr sz="1000"/>
                        <a:t>Süleyman Demirel Üniversitesi</a:t>
                      </a:r>
                    </a:p>
                  </a:txBody>
                  <a:tcPr marL="9525" marR="9525" marT="9525" marB="9525"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000"/>
                        <a:t>İşbirliği,Ortak Pazarda Rekabet</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000"/>
                        <a:t>Akademik Destek,Sürdürülebilir İşbirliği, Ortak Proje ve Etkinlikler</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11"/>
                  </a:ext>
                </a:extLst>
              </a:tr>
              <a:tr h="305689">
                <a:tc>
                  <a:txBody>
                    <a:bodyPr/>
                    <a:lstStyle/>
                    <a:p>
                      <a:pPr defTabSz="457206">
                        <a:defRPr sz="1800">
                          <a:solidFill>
                            <a:srgbClr val="000000"/>
                          </a:solidFill>
                        </a:defRPr>
                      </a:pPr>
                      <a:r>
                        <a:rPr sz="1000"/>
                        <a:t>Endüstri Mühendisliği Derneği</a:t>
                      </a:r>
                    </a:p>
                  </a:txBody>
                  <a:tcPr marL="9525" marR="9525" marT="9525" marB="9525"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000"/>
                        <a:t>İşbirliği,Ortak Pazarda Rekabet</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000"/>
                        <a:t>Akademik Destek,Sürdürülebilir İşbirliği, Ortak Proje ve Etkinlikler</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12"/>
                  </a:ext>
                </a:extLst>
              </a:tr>
            </a:tbl>
          </a:graphicData>
        </a:graphic>
      </p:graphicFrame>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Metin kutusu 4"/>
          <p:cNvSpPr txBox="1"/>
          <p:nvPr/>
        </p:nvSpPr>
        <p:spPr>
          <a:xfrm>
            <a:off x="516879" y="362146"/>
            <a:ext cx="8110240" cy="9880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spAutoFit/>
          </a:bodyPr>
          <a:lstStyle/>
          <a:p>
            <a:pPr algn="ctr">
              <a:lnSpc>
                <a:spcPct val="110000"/>
              </a:lnSpc>
              <a:spcBef>
                <a:spcPts val="600"/>
              </a:spcBef>
              <a:defRPr sz="2800" b="1">
                <a:solidFill>
                  <a:schemeClr val="accent6"/>
                </a:solidFill>
                <a:effectLst>
                  <a:outerShdw blurRad="38100" dist="38100" dir="2700000" rotWithShape="0">
                    <a:srgbClr val="000000">
                      <a:alpha val="43137"/>
                    </a:srgbClr>
                  </a:outerShdw>
                </a:effectLst>
              </a:defRPr>
            </a:pPr>
            <a:r>
              <a:t>MEVCUT KAYNAKLAR ve  İHTİYAÇLAR</a:t>
            </a:r>
          </a:p>
          <a:p>
            <a:pPr algn="ctr">
              <a:lnSpc>
                <a:spcPct val="110000"/>
              </a:lnSpc>
              <a:spcBef>
                <a:spcPts val="600"/>
              </a:spcBef>
              <a:defRPr sz="2800" b="1">
                <a:solidFill>
                  <a:schemeClr val="accent6"/>
                </a:solidFill>
                <a:effectLst>
                  <a:outerShdw blurRad="38100" dist="38100" dir="2700000" rotWithShape="0">
                    <a:srgbClr val="000000">
                      <a:alpha val="43137"/>
                    </a:srgbClr>
                  </a:outerShdw>
                </a:effectLst>
              </a:defRPr>
            </a:pPr>
            <a:r>
              <a:t>(FİZİKİ, MALZEME, TEÇHİZAT, EKİPMAN vb.)</a:t>
            </a:r>
          </a:p>
        </p:txBody>
      </p:sp>
      <p:sp>
        <p:nvSpPr>
          <p:cNvPr id="198" name="Metin kutusu 1352"/>
          <p:cNvSpPr/>
          <p:nvPr/>
        </p:nvSpPr>
        <p:spPr>
          <a:xfrm>
            <a:off x="2489200" y="29232225"/>
            <a:ext cx="196850" cy="115888"/>
          </a:xfrm>
          <a:prstGeom prst="rect">
            <a:avLst/>
          </a:prstGeom>
          <a:solidFill>
            <a:srgbClr val="00B050"/>
          </a:solidFill>
          <a:ln w="12700">
            <a:solidFill>
              <a:srgbClr val="8AD0D5"/>
            </a:solidFill>
          </a:ln>
        </p:spPr>
        <p:txBody>
          <a:bodyPr lIns="45719" rIns="45719"/>
          <a:lstStyle/>
          <a:p>
            <a:pPr>
              <a:defRPr sz="1100"/>
            </a:pPr>
            <a:endParaRPr/>
          </a:p>
        </p:txBody>
      </p:sp>
      <p:sp>
        <p:nvSpPr>
          <p:cNvPr id="199" name="Metin kutusu 1353"/>
          <p:cNvSpPr/>
          <p:nvPr/>
        </p:nvSpPr>
        <p:spPr>
          <a:xfrm>
            <a:off x="2484438" y="2939415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200" name="Metin kutusu 1354"/>
          <p:cNvSpPr/>
          <p:nvPr/>
        </p:nvSpPr>
        <p:spPr>
          <a:xfrm>
            <a:off x="2484438" y="29556075"/>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201" name="Metin kutusu 1355"/>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202" name="Metin kutusu 1356"/>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203" name="Metin kutusu 1357"/>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204" name="Metin kutusu 1358"/>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205" name="Metin kutusu 1359"/>
          <p:cNvSpPr/>
          <p:nvPr/>
        </p:nvSpPr>
        <p:spPr>
          <a:xfrm>
            <a:off x="3887787" y="29579887"/>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206" name="Metin kutusu 1360"/>
          <p:cNvSpPr/>
          <p:nvPr/>
        </p:nvSpPr>
        <p:spPr>
          <a:xfrm>
            <a:off x="2489200" y="29232225"/>
            <a:ext cx="196850" cy="115888"/>
          </a:xfrm>
          <a:prstGeom prst="rect">
            <a:avLst/>
          </a:prstGeom>
          <a:solidFill>
            <a:srgbClr val="FFFFFF"/>
          </a:solidFill>
          <a:ln w="12700">
            <a:solidFill>
              <a:srgbClr val="8AD0D5"/>
            </a:solidFill>
          </a:ln>
        </p:spPr>
        <p:txBody>
          <a:bodyPr lIns="45719" rIns="45719"/>
          <a:lstStyle/>
          <a:p>
            <a:pPr>
              <a:defRPr sz="1100"/>
            </a:pPr>
            <a:endParaRPr/>
          </a:p>
        </p:txBody>
      </p:sp>
      <p:sp>
        <p:nvSpPr>
          <p:cNvPr id="207" name="Metin kutusu 1361"/>
          <p:cNvSpPr/>
          <p:nvPr/>
        </p:nvSpPr>
        <p:spPr>
          <a:xfrm>
            <a:off x="2484438" y="29556075"/>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208" name="Metin kutusu 1362"/>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209" name="Metin kutusu 1363"/>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210" name="Metin kutusu 1364"/>
          <p:cNvSpPr/>
          <p:nvPr/>
        </p:nvSpPr>
        <p:spPr>
          <a:xfrm>
            <a:off x="2489200" y="29224287"/>
            <a:ext cx="196850" cy="115888"/>
          </a:xfrm>
          <a:prstGeom prst="rect">
            <a:avLst/>
          </a:prstGeom>
          <a:solidFill>
            <a:srgbClr val="00B050"/>
          </a:solidFill>
          <a:ln w="12700">
            <a:solidFill>
              <a:srgbClr val="8AD0D5"/>
            </a:solidFill>
          </a:ln>
        </p:spPr>
        <p:txBody>
          <a:bodyPr lIns="45719" rIns="45719"/>
          <a:lstStyle/>
          <a:p>
            <a:pPr>
              <a:defRPr sz="1100"/>
            </a:pPr>
            <a:endParaRPr/>
          </a:p>
        </p:txBody>
      </p:sp>
      <p:sp>
        <p:nvSpPr>
          <p:cNvPr id="211" name="Metin kutusu 1365"/>
          <p:cNvSpPr/>
          <p:nvPr/>
        </p:nvSpPr>
        <p:spPr>
          <a:xfrm>
            <a:off x="2484438" y="29378275"/>
            <a:ext cx="196851" cy="141288"/>
          </a:xfrm>
          <a:prstGeom prst="rect">
            <a:avLst/>
          </a:prstGeom>
          <a:solidFill>
            <a:srgbClr val="FFFFFF"/>
          </a:solidFill>
          <a:ln w="12700">
            <a:solidFill>
              <a:srgbClr val="8AD0D5"/>
            </a:solidFill>
          </a:ln>
        </p:spPr>
        <p:txBody>
          <a:bodyPr lIns="45719" rIns="45719"/>
          <a:lstStyle/>
          <a:p>
            <a:pPr>
              <a:defRPr sz="1100"/>
            </a:pPr>
            <a:endParaRPr/>
          </a:p>
        </p:txBody>
      </p:sp>
      <p:sp>
        <p:nvSpPr>
          <p:cNvPr id="212" name="Metin kutusu 1367"/>
          <p:cNvSpPr/>
          <p:nvPr/>
        </p:nvSpPr>
        <p:spPr>
          <a:xfrm>
            <a:off x="3887787" y="29222700"/>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213" name="Metin kutusu 1368"/>
          <p:cNvSpPr/>
          <p:nvPr/>
        </p:nvSpPr>
        <p:spPr>
          <a:xfrm>
            <a:off x="3887787" y="29376687"/>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214" name="Metin kutusu 1369"/>
          <p:cNvSpPr/>
          <p:nvPr/>
        </p:nvSpPr>
        <p:spPr>
          <a:xfrm>
            <a:off x="3887787" y="29222700"/>
            <a:ext cx="196851" cy="115888"/>
          </a:xfrm>
          <a:prstGeom prst="rect">
            <a:avLst/>
          </a:prstGeom>
          <a:solidFill>
            <a:srgbClr val="FF0000"/>
          </a:solidFill>
          <a:ln w="12700">
            <a:solidFill>
              <a:srgbClr val="8AD0D5"/>
            </a:solidFill>
          </a:ln>
        </p:spPr>
        <p:txBody>
          <a:bodyPr lIns="45719" rIns="45719"/>
          <a:lstStyle/>
          <a:p>
            <a:pPr>
              <a:defRPr sz="1100"/>
            </a:pPr>
            <a:endParaRPr/>
          </a:p>
        </p:txBody>
      </p:sp>
      <p:sp>
        <p:nvSpPr>
          <p:cNvPr id="215" name="Metin kutusu 1370"/>
          <p:cNvSpPr/>
          <p:nvPr/>
        </p:nvSpPr>
        <p:spPr>
          <a:xfrm>
            <a:off x="3887787" y="29376687"/>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216" name="Metin kutusu 1371"/>
          <p:cNvSpPr/>
          <p:nvPr/>
        </p:nvSpPr>
        <p:spPr>
          <a:xfrm>
            <a:off x="3887787" y="29579887"/>
            <a:ext cx="196851" cy="117476"/>
          </a:xfrm>
          <a:prstGeom prst="rect">
            <a:avLst/>
          </a:prstGeom>
          <a:solidFill>
            <a:srgbClr val="00B050"/>
          </a:solidFill>
          <a:ln w="12700">
            <a:solidFill>
              <a:srgbClr val="8AD0D5"/>
            </a:solidFill>
          </a:ln>
        </p:spPr>
        <p:txBody>
          <a:bodyPr lIns="45719" rIns="45719"/>
          <a:lstStyle/>
          <a:p>
            <a:pPr>
              <a:defRPr sz="1100"/>
            </a:pPr>
            <a:endParaRPr/>
          </a:p>
        </p:txBody>
      </p:sp>
      <p:sp>
        <p:nvSpPr>
          <p:cNvPr id="217" name="Metin kutusu 1372"/>
          <p:cNvSpPr/>
          <p:nvPr/>
        </p:nvSpPr>
        <p:spPr>
          <a:xfrm>
            <a:off x="3887787" y="29579887"/>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218" name="Metin kutusu 1373"/>
          <p:cNvSpPr/>
          <p:nvPr/>
        </p:nvSpPr>
        <p:spPr>
          <a:xfrm>
            <a:off x="2489200" y="29232225"/>
            <a:ext cx="196850" cy="115888"/>
          </a:xfrm>
          <a:prstGeom prst="rect">
            <a:avLst/>
          </a:prstGeom>
          <a:solidFill>
            <a:srgbClr val="FFFFFF"/>
          </a:solidFill>
          <a:ln w="12700">
            <a:solidFill>
              <a:srgbClr val="8AD0D5"/>
            </a:solidFill>
          </a:ln>
        </p:spPr>
        <p:txBody>
          <a:bodyPr lIns="45719" rIns="45719"/>
          <a:lstStyle/>
          <a:p>
            <a:pPr>
              <a:defRPr sz="1100"/>
            </a:pPr>
            <a:endParaRPr/>
          </a:p>
        </p:txBody>
      </p:sp>
      <p:sp>
        <p:nvSpPr>
          <p:cNvPr id="219" name="Metin kutusu 1374"/>
          <p:cNvSpPr/>
          <p:nvPr/>
        </p:nvSpPr>
        <p:spPr>
          <a:xfrm>
            <a:off x="2484438" y="29400500"/>
            <a:ext cx="196851" cy="117475"/>
          </a:xfrm>
          <a:prstGeom prst="rect">
            <a:avLst/>
          </a:prstGeom>
          <a:solidFill>
            <a:srgbClr val="FFFFFF"/>
          </a:solidFill>
          <a:ln w="12700">
            <a:solidFill>
              <a:srgbClr val="8AD0D5"/>
            </a:solidFill>
          </a:ln>
        </p:spPr>
        <p:txBody>
          <a:bodyPr lIns="45719" rIns="45719"/>
          <a:lstStyle/>
          <a:p>
            <a:pPr>
              <a:defRPr sz="1100"/>
            </a:pPr>
            <a:endParaRPr/>
          </a:p>
        </p:txBody>
      </p:sp>
      <p:sp>
        <p:nvSpPr>
          <p:cNvPr id="220" name="Metin kutusu 1375"/>
          <p:cNvSpPr/>
          <p:nvPr/>
        </p:nvSpPr>
        <p:spPr>
          <a:xfrm>
            <a:off x="2484438" y="29556075"/>
            <a:ext cx="196851" cy="123825"/>
          </a:xfrm>
          <a:prstGeom prst="rect">
            <a:avLst/>
          </a:prstGeom>
          <a:solidFill>
            <a:srgbClr val="FF0000"/>
          </a:solidFill>
          <a:ln w="12700">
            <a:solidFill>
              <a:srgbClr val="8AD0D5"/>
            </a:solidFill>
          </a:ln>
        </p:spPr>
        <p:txBody>
          <a:bodyPr lIns="45719" rIns="45719"/>
          <a:lstStyle/>
          <a:p>
            <a:pPr>
              <a:defRPr sz="1100"/>
            </a:pPr>
            <a:endParaRPr/>
          </a:p>
        </p:txBody>
      </p:sp>
      <p:sp>
        <p:nvSpPr>
          <p:cNvPr id="221" name="Metin kutusu 1376"/>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222" name="Metin kutusu 1377"/>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223" name="Metin kutusu 1378"/>
          <p:cNvSpPr/>
          <p:nvPr/>
        </p:nvSpPr>
        <p:spPr>
          <a:xfrm>
            <a:off x="3887787" y="29587825"/>
            <a:ext cx="196851" cy="115888"/>
          </a:xfrm>
          <a:prstGeom prst="rect">
            <a:avLst/>
          </a:prstGeom>
          <a:solidFill>
            <a:srgbClr val="FF0000"/>
          </a:solidFill>
          <a:ln w="12700">
            <a:solidFill>
              <a:srgbClr val="8AD0D5"/>
            </a:solidFill>
          </a:ln>
        </p:spPr>
        <p:txBody>
          <a:bodyPr lIns="45719" rIns="45719"/>
          <a:lstStyle/>
          <a:p>
            <a:pPr>
              <a:defRPr sz="1100">
                <a:solidFill>
                  <a:srgbClr val="FF0000"/>
                </a:solidFill>
              </a:defRPr>
            </a:pPr>
            <a:endParaRPr/>
          </a:p>
        </p:txBody>
      </p:sp>
      <p:sp>
        <p:nvSpPr>
          <p:cNvPr id="224" name="Metin kutusu 1379"/>
          <p:cNvSpPr/>
          <p:nvPr/>
        </p:nvSpPr>
        <p:spPr>
          <a:xfrm>
            <a:off x="4859337" y="292322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225" name="Metin kutusu 1380"/>
          <p:cNvSpPr/>
          <p:nvPr/>
        </p:nvSpPr>
        <p:spPr>
          <a:xfrm>
            <a:off x="4854575" y="29400500"/>
            <a:ext cx="196850" cy="117475"/>
          </a:xfrm>
          <a:prstGeom prst="rect">
            <a:avLst/>
          </a:prstGeom>
          <a:solidFill>
            <a:srgbClr val="FFFFFF"/>
          </a:solidFill>
          <a:ln w="12700">
            <a:solidFill>
              <a:srgbClr val="8AD0D5"/>
            </a:solidFill>
          </a:ln>
        </p:spPr>
        <p:txBody>
          <a:bodyPr lIns="45719" rIns="45719"/>
          <a:lstStyle/>
          <a:p>
            <a:pPr>
              <a:defRPr sz="1100"/>
            </a:pPr>
            <a:endParaRPr/>
          </a:p>
        </p:txBody>
      </p:sp>
      <p:sp>
        <p:nvSpPr>
          <p:cNvPr id="226" name="Metin kutusu 1381"/>
          <p:cNvSpPr/>
          <p:nvPr/>
        </p:nvSpPr>
        <p:spPr>
          <a:xfrm>
            <a:off x="4854575" y="29556075"/>
            <a:ext cx="196850" cy="123825"/>
          </a:xfrm>
          <a:prstGeom prst="rect">
            <a:avLst/>
          </a:prstGeom>
          <a:solidFill>
            <a:srgbClr val="FF0000"/>
          </a:solidFill>
          <a:ln w="12700">
            <a:solidFill>
              <a:srgbClr val="8AD0D5"/>
            </a:solidFill>
          </a:ln>
        </p:spPr>
        <p:txBody>
          <a:bodyPr lIns="45719" rIns="45719"/>
          <a:lstStyle/>
          <a:p>
            <a:pPr>
              <a:defRPr sz="1100"/>
            </a:pPr>
            <a:endParaRPr/>
          </a:p>
        </p:txBody>
      </p:sp>
      <p:sp>
        <p:nvSpPr>
          <p:cNvPr id="227" name="Metin kutusu 1382"/>
          <p:cNvSpPr/>
          <p:nvPr/>
        </p:nvSpPr>
        <p:spPr>
          <a:xfrm>
            <a:off x="2489200" y="30122812"/>
            <a:ext cx="196850" cy="117476"/>
          </a:xfrm>
          <a:prstGeom prst="rect">
            <a:avLst/>
          </a:prstGeom>
          <a:solidFill>
            <a:srgbClr val="00B050"/>
          </a:solidFill>
          <a:ln w="12700">
            <a:solidFill>
              <a:srgbClr val="8AD0D5"/>
            </a:solidFill>
          </a:ln>
        </p:spPr>
        <p:txBody>
          <a:bodyPr lIns="45719" rIns="45719"/>
          <a:lstStyle/>
          <a:p>
            <a:pPr>
              <a:defRPr sz="1100"/>
            </a:pPr>
            <a:endParaRPr/>
          </a:p>
        </p:txBody>
      </p:sp>
      <p:sp>
        <p:nvSpPr>
          <p:cNvPr id="228" name="Metin kutusu 1383"/>
          <p:cNvSpPr/>
          <p:nvPr/>
        </p:nvSpPr>
        <p:spPr>
          <a:xfrm>
            <a:off x="2484438" y="3028473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229" name="Metin kutusu 1384"/>
          <p:cNvSpPr/>
          <p:nvPr/>
        </p:nvSpPr>
        <p:spPr>
          <a:xfrm>
            <a:off x="2484438" y="30446662"/>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230" name="Metin kutusu 1385"/>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231" name="Metin kutusu 1386"/>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232" name="Metin kutusu 1387"/>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233" name="Metin kutusu 1388"/>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234" name="Metin kutusu 1389"/>
          <p:cNvSpPr/>
          <p:nvPr/>
        </p:nvSpPr>
        <p:spPr>
          <a:xfrm>
            <a:off x="3887787" y="30472062"/>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235" name="Metin kutusu 1390"/>
          <p:cNvSpPr/>
          <p:nvPr/>
        </p:nvSpPr>
        <p:spPr>
          <a:xfrm>
            <a:off x="2489200" y="30122812"/>
            <a:ext cx="196850" cy="117476"/>
          </a:xfrm>
          <a:prstGeom prst="rect">
            <a:avLst/>
          </a:prstGeom>
          <a:solidFill>
            <a:srgbClr val="FFFFFF"/>
          </a:solidFill>
          <a:ln w="12700">
            <a:solidFill>
              <a:srgbClr val="8AD0D5"/>
            </a:solidFill>
          </a:ln>
        </p:spPr>
        <p:txBody>
          <a:bodyPr lIns="45719" rIns="45719"/>
          <a:lstStyle/>
          <a:p>
            <a:pPr>
              <a:defRPr sz="1100"/>
            </a:pPr>
            <a:endParaRPr/>
          </a:p>
        </p:txBody>
      </p:sp>
      <p:sp>
        <p:nvSpPr>
          <p:cNvPr id="236" name="Metin kutusu 1391"/>
          <p:cNvSpPr/>
          <p:nvPr/>
        </p:nvSpPr>
        <p:spPr>
          <a:xfrm>
            <a:off x="2484438" y="30446662"/>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237" name="Metin kutusu 1392"/>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238" name="Metin kutusu 1393"/>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239" name="Metin kutusu 1394"/>
          <p:cNvSpPr/>
          <p:nvPr/>
        </p:nvSpPr>
        <p:spPr>
          <a:xfrm>
            <a:off x="2489200" y="30114875"/>
            <a:ext cx="196850" cy="117475"/>
          </a:xfrm>
          <a:prstGeom prst="rect">
            <a:avLst/>
          </a:prstGeom>
          <a:solidFill>
            <a:srgbClr val="00B050"/>
          </a:solidFill>
          <a:ln w="12700">
            <a:solidFill>
              <a:srgbClr val="8AD0D5"/>
            </a:solidFill>
          </a:ln>
        </p:spPr>
        <p:txBody>
          <a:bodyPr lIns="45719" rIns="45719"/>
          <a:lstStyle/>
          <a:p>
            <a:pPr>
              <a:defRPr sz="1100"/>
            </a:pPr>
            <a:endParaRPr/>
          </a:p>
        </p:txBody>
      </p:sp>
      <p:sp>
        <p:nvSpPr>
          <p:cNvPr id="240" name="Metin kutusu 1395"/>
          <p:cNvSpPr/>
          <p:nvPr/>
        </p:nvSpPr>
        <p:spPr>
          <a:xfrm>
            <a:off x="2484438" y="30270450"/>
            <a:ext cx="196851" cy="141288"/>
          </a:xfrm>
          <a:prstGeom prst="rect">
            <a:avLst/>
          </a:prstGeom>
          <a:solidFill>
            <a:srgbClr val="FFFFFF"/>
          </a:solidFill>
          <a:ln w="12700">
            <a:solidFill>
              <a:srgbClr val="8AD0D5"/>
            </a:solidFill>
          </a:ln>
        </p:spPr>
        <p:txBody>
          <a:bodyPr lIns="45719" rIns="45719"/>
          <a:lstStyle/>
          <a:p>
            <a:pPr>
              <a:defRPr sz="1100"/>
            </a:pPr>
            <a:endParaRPr/>
          </a:p>
        </p:txBody>
      </p:sp>
      <p:sp>
        <p:nvSpPr>
          <p:cNvPr id="241" name="Metin kutusu 1396"/>
          <p:cNvSpPr/>
          <p:nvPr/>
        </p:nvSpPr>
        <p:spPr>
          <a:xfrm>
            <a:off x="2484438" y="30446662"/>
            <a:ext cx="204787" cy="160338"/>
          </a:xfrm>
          <a:prstGeom prst="rect">
            <a:avLst/>
          </a:prstGeom>
          <a:solidFill>
            <a:srgbClr val="FFFFFF"/>
          </a:solidFill>
          <a:ln w="12700">
            <a:solidFill>
              <a:srgbClr val="8AD0D5"/>
            </a:solidFill>
          </a:ln>
        </p:spPr>
        <p:txBody>
          <a:bodyPr lIns="45719" rIns="45719"/>
          <a:lstStyle/>
          <a:p>
            <a:pPr>
              <a:defRPr sz="1100"/>
            </a:pPr>
            <a:endParaRPr/>
          </a:p>
        </p:txBody>
      </p:sp>
      <p:sp>
        <p:nvSpPr>
          <p:cNvPr id="242" name="Metin kutusu 1397"/>
          <p:cNvSpPr/>
          <p:nvPr/>
        </p:nvSpPr>
        <p:spPr>
          <a:xfrm>
            <a:off x="3887787" y="30113287"/>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243" name="Metin kutusu 1398"/>
          <p:cNvSpPr/>
          <p:nvPr/>
        </p:nvSpPr>
        <p:spPr>
          <a:xfrm>
            <a:off x="3887787" y="30267275"/>
            <a:ext cx="196851" cy="117475"/>
          </a:xfrm>
          <a:prstGeom prst="rect">
            <a:avLst/>
          </a:prstGeom>
          <a:solidFill>
            <a:srgbClr val="FFFFFF"/>
          </a:solidFill>
          <a:ln w="12700">
            <a:solidFill>
              <a:srgbClr val="8AD0D5"/>
            </a:solidFill>
          </a:ln>
        </p:spPr>
        <p:txBody>
          <a:bodyPr lIns="45719" rIns="45719"/>
          <a:lstStyle/>
          <a:p>
            <a:pPr>
              <a:defRPr sz="1100"/>
            </a:pPr>
            <a:endParaRPr/>
          </a:p>
        </p:txBody>
      </p:sp>
      <p:sp>
        <p:nvSpPr>
          <p:cNvPr id="244" name="Metin kutusu 1399"/>
          <p:cNvSpPr/>
          <p:nvPr/>
        </p:nvSpPr>
        <p:spPr>
          <a:xfrm>
            <a:off x="3887787" y="30113287"/>
            <a:ext cx="196851" cy="117476"/>
          </a:xfrm>
          <a:prstGeom prst="rect">
            <a:avLst/>
          </a:prstGeom>
          <a:solidFill>
            <a:srgbClr val="FF0000"/>
          </a:solidFill>
          <a:ln w="12700">
            <a:solidFill>
              <a:srgbClr val="8AD0D5"/>
            </a:solidFill>
          </a:ln>
        </p:spPr>
        <p:txBody>
          <a:bodyPr lIns="45719" rIns="45719"/>
          <a:lstStyle/>
          <a:p>
            <a:pPr>
              <a:defRPr sz="1100"/>
            </a:pPr>
            <a:endParaRPr/>
          </a:p>
        </p:txBody>
      </p:sp>
      <p:sp>
        <p:nvSpPr>
          <p:cNvPr id="245" name="Metin kutusu 1400"/>
          <p:cNvSpPr/>
          <p:nvPr/>
        </p:nvSpPr>
        <p:spPr>
          <a:xfrm>
            <a:off x="3887787" y="30267275"/>
            <a:ext cx="196851" cy="117475"/>
          </a:xfrm>
          <a:prstGeom prst="rect">
            <a:avLst/>
          </a:prstGeom>
          <a:solidFill>
            <a:srgbClr val="FFFFFF"/>
          </a:solidFill>
          <a:ln w="12700">
            <a:solidFill>
              <a:srgbClr val="8AD0D5"/>
            </a:solidFill>
          </a:ln>
        </p:spPr>
        <p:txBody>
          <a:bodyPr lIns="45719" rIns="45719"/>
          <a:lstStyle/>
          <a:p>
            <a:pPr>
              <a:defRPr sz="1100"/>
            </a:pPr>
            <a:endParaRPr/>
          </a:p>
        </p:txBody>
      </p:sp>
      <p:sp>
        <p:nvSpPr>
          <p:cNvPr id="246" name="Metin kutusu 1401"/>
          <p:cNvSpPr/>
          <p:nvPr/>
        </p:nvSpPr>
        <p:spPr>
          <a:xfrm>
            <a:off x="3887787" y="30472062"/>
            <a:ext cx="196851" cy="115888"/>
          </a:xfrm>
          <a:prstGeom prst="rect">
            <a:avLst/>
          </a:prstGeom>
          <a:solidFill>
            <a:srgbClr val="00B050"/>
          </a:solidFill>
          <a:ln w="12700">
            <a:solidFill>
              <a:srgbClr val="8AD0D5"/>
            </a:solidFill>
          </a:ln>
        </p:spPr>
        <p:txBody>
          <a:bodyPr lIns="45719" rIns="45719"/>
          <a:lstStyle/>
          <a:p>
            <a:pPr>
              <a:defRPr sz="1100"/>
            </a:pPr>
            <a:endParaRPr/>
          </a:p>
        </p:txBody>
      </p:sp>
      <p:sp>
        <p:nvSpPr>
          <p:cNvPr id="247" name="Metin kutusu 1402"/>
          <p:cNvSpPr/>
          <p:nvPr/>
        </p:nvSpPr>
        <p:spPr>
          <a:xfrm>
            <a:off x="3887787" y="30472062"/>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248" name="Metin kutusu 1403"/>
          <p:cNvSpPr/>
          <p:nvPr/>
        </p:nvSpPr>
        <p:spPr>
          <a:xfrm>
            <a:off x="2489200" y="30122812"/>
            <a:ext cx="196850" cy="117476"/>
          </a:xfrm>
          <a:prstGeom prst="rect">
            <a:avLst/>
          </a:prstGeom>
          <a:solidFill>
            <a:srgbClr val="FF0000"/>
          </a:solidFill>
          <a:ln w="12700">
            <a:solidFill>
              <a:srgbClr val="8AD0D5"/>
            </a:solidFill>
          </a:ln>
        </p:spPr>
        <p:txBody>
          <a:bodyPr lIns="45719" rIns="45719"/>
          <a:lstStyle/>
          <a:p>
            <a:pPr>
              <a:defRPr sz="1100"/>
            </a:pPr>
            <a:endParaRPr/>
          </a:p>
        </p:txBody>
      </p:sp>
      <p:sp>
        <p:nvSpPr>
          <p:cNvPr id="249" name="Metin kutusu 1404"/>
          <p:cNvSpPr/>
          <p:nvPr/>
        </p:nvSpPr>
        <p:spPr>
          <a:xfrm>
            <a:off x="2484438" y="3029267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250" name="Metin kutusu 1405"/>
          <p:cNvSpPr/>
          <p:nvPr/>
        </p:nvSpPr>
        <p:spPr>
          <a:xfrm>
            <a:off x="2484438" y="30446662"/>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251" name="Metin kutusu 1406"/>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252" name="Metin kutusu 1407"/>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253" name="Metin kutusu 1408"/>
          <p:cNvSpPr/>
          <p:nvPr/>
        </p:nvSpPr>
        <p:spPr>
          <a:xfrm>
            <a:off x="3887787" y="30480000"/>
            <a:ext cx="196851" cy="115888"/>
          </a:xfrm>
          <a:prstGeom prst="rect">
            <a:avLst/>
          </a:prstGeom>
          <a:solidFill>
            <a:srgbClr val="FF0000"/>
          </a:solidFill>
          <a:ln w="12700">
            <a:solidFill>
              <a:srgbClr val="8AD0D5"/>
            </a:solidFill>
          </a:ln>
        </p:spPr>
        <p:txBody>
          <a:bodyPr lIns="45719" rIns="45719"/>
          <a:lstStyle/>
          <a:p>
            <a:pPr>
              <a:defRPr sz="1100"/>
            </a:pPr>
            <a:endParaRPr/>
          </a:p>
        </p:txBody>
      </p:sp>
      <p:sp>
        <p:nvSpPr>
          <p:cNvPr id="254" name="Metin kutusu 1409"/>
          <p:cNvSpPr/>
          <p:nvPr/>
        </p:nvSpPr>
        <p:spPr>
          <a:xfrm>
            <a:off x="4859337" y="30122812"/>
            <a:ext cx="196851" cy="117476"/>
          </a:xfrm>
          <a:prstGeom prst="rect">
            <a:avLst/>
          </a:prstGeom>
          <a:solidFill>
            <a:srgbClr val="FF0000"/>
          </a:solidFill>
          <a:ln w="12700">
            <a:solidFill>
              <a:srgbClr val="8AD0D5"/>
            </a:solidFill>
          </a:ln>
        </p:spPr>
        <p:txBody>
          <a:bodyPr lIns="45719" rIns="45719"/>
          <a:lstStyle/>
          <a:p>
            <a:pPr>
              <a:defRPr sz="1100"/>
            </a:pPr>
            <a:endParaRPr/>
          </a:p>
        </p:txBody>
      </p:sp>
      <p:sp>
        <p:nvSpPr>
          <p:cNvPr id="255" name="Metin kutusu 1410"/>
          <p:cNvSpPr/>
          <p:nvPr/>
        </p:nvSpPr>
        <p:spPr>
          <a:xfrm>
            <a:off x="4854575" y="30292675"/>
            <a:ext cx="196850" cy="115888"/>
          </a:xfrm>
          <a:prstGeom prst="rect">
            <a:avLst/>
          </a:prstGeom>
          <a:solidFill>
            <a:srgbClr val="FFFFFF"/>
          </a:solidFill>
          <a:ln w="12700">
            <a:solidFill>
              <a:srgbClr val="8AD0D5"/>
            </a:solidFill>
          </a:ln>
        </p:spPr>
        <p:txBody>
          <a:bodyPr lIns="45719" rIns="45719"/>
          <a:lstStyle/>
          <a:p>
            <a:pPr>
              <a:defRPr sz="1100"/>
            </a:pPr>
            <a:endParaRPr/>
          </a:p>
        </p:txBody>
      </p:sp>
      <p:sp>
        <p:nvSpPr>
          <p:cNvPr id="256" name="Metin kutusu 1411"/>
          <p:cNvSpPr/>
          <p:nvPr/>
        </p:nvSpPr>
        <p:spPr>
          <a:xfrm>
            <a:off x="4854575" y="30446662"/>
            <a:ext cx="196850" cy="123826"/>
          </a:xfrm>
          <a:prstGeom prst="rect">
            <a:avLst/>
          </a:prstGeom>
          <a:solidFill>
            <a:srgbClr val="FFFFFF"/>
          </a:solidFill>
          <a:ln w="12700">
            <a:solidFill>
              <a:srgbClr val="8AD0D5"/>
            </a:solidFill>
          </a:ln>
        </p:spPr>
        <p:txBody>
          <a:bodyPr lIns="45719" rIns="45719"/>
          <a:lstStyle/>
          <a:p>
            <a:pPr>
              <a:defRPr sz="1100"/>
            </a:pPr>
            <a:endParaRPr/>
          </a:p>
        </p:txBody>
      </p:sp>
      <p:pic>
        <p:nvPicPr>
          <p:cNvPr id="257" name="Picture 2" descr="Picture 2"/>
          <p:cNvPicPr>
            <a:picLocks noChangeAspect="1"/>
          </p:cNvPicPr>
          <p:nvPr/>
        </p:nvPicPr>
        <p:blipFill>
          <a:blip r:embed="rId2"/>
          <a:stretch>
            <a:fillRect/>
          </a:stretch>
        </p:blipFill>
        <p:spPr>
          <a:xfrm>
            <a:off x="88489" y="332656"/>
            <a:ext cx="1607689" cy="428941"/>
          </a:xfrm>
          <a:prstGeom prst="rect">
            <a:avLst/>
          </a:prstGeom>
          <a:ln w="12700">
            <a:miter lim="400000"/>
          </a:ln>
        </p:spPr>
      </p:pic>
      <p:graphicFrame>
        <p:nvGraphicFramePr>
          <p:cNvPr id="258" name="Tablo 65"/>
          <p:cNvGraphicFramePr/>
          <p:nvPr/>
        </p:nvGraphicFramePr>
        <p:xfrm>
          <a:off x="1488360" y="1857543"/>
          <a:ext cx="6103931" cy="2549604"/>
        </p:xfrm>
        <a:graphic>
          <a:graphicData uri="http://schemas.openxmlformats.org/drawingml/2006/table">
            <a:tbl>
              <a:tblPr>
                <a:tableStyleId>{4C3C2611-4C71-4FC5-86AE-919BDF0F9419}</a:tableStyleId>
              </a:tblPr>
              <a:tblGrid>
                <a:gridCol w="1399642">
                  <a:extLst>
                    <a:ext uri="{9D8B030D-6E8A-4147-A177-3AD203B41FA5}">
                      <a16:colId xmlns:a16="http://schemas.microsoft.com/office/drawing/2014/main" val="20000"/>
                    </a:ext>
                  </a:extLst>
                </a:gridCol>
                <a:gridCol w="1236263">
                  <a:extLst>
                    <a:ext uri="{9D8B030D-6E8A-4147-A177-3AD203B41FA5}">
                      <a16:colId xmlns:a16="http://schemas.microsoft.com/office/drawing/2014/main" val="20001"/>
                    </a:ext>
                  </a:extLst>
                </a:gridCol>
                <a:gridCol w="1282622">
                  <a:extLst>
                    <a:ext uri="{9D8B030D-6E8A-4147-A177-3AD203B41FA5}">
                      <a16:colId xmlns:a16="http://schemas.microsoft.com/office/drawing/2014/main" val="20002"/>
                    </a:ext>
                  </a:extLst>
                </a:gridCol>
                <a:gridCol w="1236263">
                  <a:extLst>
                    <a:ext uri="{9D8B030D-6E8A-4147-A177-3AD203B41FA5}">
                      <a16:colId xmlns:a16="http://schemas.microsoft.com/office/drawing/2014/main" val="20003"/>
                    </a:ext>
                  </a:extLst>
                </a:gridCol>
                <a:gridCol w="949141">
                  <a:extLst>
                    <a:ext uri="{9D8B030D-6E8A-4147-A177-3AD203B41FA5}">
                      <a16:colId xmlns:a16="http://schemas.microsoft.com/office/drawing/2014/main" val="20004"/>
                    </a:ext>
                  </a:extLst>
                </a:gridCol>
              </a:tblGrid>
              <a:tr h="695692">
                <a:tc>
                  <a:txBody>
                    <a:bodyPr/>
                    <a:lstStyle/>
                    <a:p>
                      <a:pPr defTabSz="457206">
                        <a:defRPr sz="1800">
                          <a:solidFill>
                            <a:srgbClr val="000000"/>
                          </a:solidFill>
                        </a:defRPr>
                      </a:pPr>
                      <a:r>
                        <a:rPr sz="1200" b="1"/>
                        <a:t>KAYNAK ADI</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141312"/>
                      </a:solidFill>
                    </a:lnB>
                    <a:noFill/>
                  </a:tcPr>
                </a:tc>
                <a:tc>
                  <a:txBody>
                    <a:bodyPr/>
                    <a:lstStyle/>
                    <a:p>
                      <a:pPr defTabSz="457206">
                        <a:defRPr sz="1800">
                          <a:solidFill>
                            <a:srgbClr val="000000"/>
                          </a:solidFill>
                        </a:defRPr>
                      </a:pPr>
                      <a:r>
                        <a:rPr sz="1200" b="1"/>
                        <a:t>BİRİMİ</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defTabSz="457206">
                        <a:defRPr sz="1800">
                          <a:solidFill>
                            <a:srgbClr val="000000"/>
                          </a:solidFill>
                        </a:defRPr>
                      </a:pPr>
                      <a:r>
                        <a:rPr sz="1200" b="1"/>
                        <a:t>MEVCUT</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defTabSz="457206">
                        <a:defRPr sz="1800">
                          <a:solidFill>
                            <a:srgbClr val="000000"/>
                          </a:solidFill>
                        </a:defRPr>
                      </a:pPr>
                      <a:r>
                        <a:rPr sz="1200" b="1"/>
                        <a:t>İHTİYAÇ</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defTabSz="457206">
                        <a:defRPr sz="1800">
                          <a:solidFill>
                            <a:srgbClr val="000000"/>
                          </a:solidFill>
                        </a:defRPr>
                      </a:pPr>
                      <a:r>
                        <a:rPr sz="1200" b="1"/>
                        <a:t>İHTİYAÇ NEDENİ</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noFill/>
                  </a:tcPr>
                </a:tc>
                <a:extLst>
                  <a:ext uri="{0D108BD9-81ED-4DB2-BD59-A6C34878D82A}">
                    <a16:rowId xmlns:a16="http://schemas.microsoft.com/office/drawing/2014/main" val="10000"/>
                  </a:ext>
                </a:extLst>
              </a:tr>
              <a:tr h="463478">
                <a:tc>
                  <a:txBody>
                    <a:bodyPr/>
                    <a:lstStyle/>
                    <a:p>
                      <a:pPr defTabSz="457206">
                        <a:defRPr sz="1800">
                          <a:solidFill>
                            <a:srgbClr val="000000"/>
                          </a:solidFill>
                        </a:defRPr>
                      </a:pPr>
                      <a:r>
                        <a:rPr sz="1200"/>
                        <a:t>Fizik, Kimya Temel Bilim Laboratuvarı</a:t>
                      </a:r>
                    </a:p>
                  </a:txBody>
                  <a:tcPr marL="9525" marR="9525" marT="9525" marB="9525"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200"/>
                        <a:t>Endüstri Mühendisliği</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200"/>
                        <a:t>1 (Fizik- AG-16) ,0 (Kimya)</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200"/>
                        <a:t>1</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200"/>
                        <a:t>Yök asgari kriteri</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1"/>
                  </a:ext>
                </a:extLst>
              </a:tr>
              <a:tr h="463478">
                <a:tc>
                  <a:txBody>
                    <a:bodyPr/>
                    <a:lstStyle/>
                    <a:p>
                      <a:pPr defTabSz="457206">
                        <a:defRPr sz="1800">
                          <a:solidFill>
                            <a:srgbClr val="000000"/>
                          </a:solidFill>
                        </a:defRPr>
                      </a:pPr>
                      <a:r>
                        <a:rPr sz="1200"/>
                        <a:t>Takım Tezgahları Laboratuvarı</a:t>
                      </a:r>
                    </a:p>
                  </a:txBody>
                  <a:tcPr marL="9525" marR="9525" marT="9525" marB="9525"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200"/>
                        <a:t>Endüstri Mühendisliği</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200"/>
                        <a:t>0</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200"/>
                        <a:t>1</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200"/>
                        <a:t>Yök asgari kriteri</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2"/>
                  </a:ext>
                </a:extLst>
              </a:tr>
              <a:tr h="463478">
                <a:tc>
                  <a:txBody>
                    <a:bodyPr/>
                    <a:lstStyle/>
                    <a:p>
                      <a:pPr defTabSz="457206">
                        <a:defRPr sz="1800">
                          <a:solidFill>
                            <a:srgbClr val="000000"/>
                          </a:solidFill>
                        </a:defRPr>
                      </a:pPr>
                      <a:r>
                        <a:rPr sz="1200"/>
                        <a:t>İş Etüdü ve Ergonomi Laboratuvarı</a:t>
                      </a:r>
                    </a:p>
                  </a:txBody>
                  <a:tcPr marL="9525" marR="9525" marT="9525" marB="9525"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200"/>
                        <a:t>Endüstri Mühendisliği</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200"/>
                        <a:t>0</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200"/>
                        <a:t>1</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200"/>
                        <a:t>Yök asgari kriteri</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3"/>
                  </a:ext>
                </a:extLst>
              </a:tr>
              <a:tr h="463478">
                <a:tc>
                  <a:txBody>
                    <a:bodyPr/>
                    <a:lstStyle/>
                    <a:p>
                      <a:pPr defTabSz="457206">
                        <a:defRPr sz="1800">
                          <a:solidFill>
                            <a:srgbClr val="000000"/>
                          </a:solidFill>
                        </a:defRPr>
                      </a:pPr>
                      <a:r>
                        <a:rPr sz="1200"/>
                        <a:t>Üretim Sistemleri Laboratuvarı</a:t>
                      </a:r>
                    </a:p>
                  </a:txBody>
                  <a:tcPr marL="9525" marR="9525" marT="9525" marB="9525"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200"/>
                        <a:t>Endüstri Mühendisliği</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200"/>
                        <a:t>0</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200"/>
                        <a:t>1</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200"/>
                        <a:t>Yök asgari kriteri</a:t>
                      </a:r>
                    </a:p>
                  </a:txBody>
                  <a:tcPr marL="9525" marR="9525" marT="9525" marB="9525"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4"/>
                  </a:ext>
                </a:extLst>
              </a:tr>
            </a:tbl>
          </a:graphicData>
        </a:graphic>
      </p:graphicFrame>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Metin kutusu 4"/>
          <p:cNvSpPr txBox="1"/>
          <p:nvPr/>
        </p:nvSpPr>
        <p:spPr>
          <a:xfrm>
            <a:off x="1615726" y="278266"/>
            <a:ext cx="5810322" cy="9880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spAutoFit/>
          </a:bodyPr>
          <a:lstStyle/>
          <a:p>
            <a:pPr algn="ctr">
              <a:lnSpc>
                <a:spcPct val="110000"/>
              </a:lnSpc>
              <a:spcBef>
                <a:spcPts val="600"/>
              </a:spcBef>
              <a:defRPr sz="2800" b="1">
                <a:solidFill>
                  <a:schemeClr val="accent6"/>
                </a:solidFill>
                <a:effectLst>
                  <a:outerShdw blurRad="38100" dist="38100" dir="2700000" rotWithShape="0">
                    <a:srgbClr val="000000">
                      <a:alpha val="43137"/>
                    </a:srgbClr>
                  </a:outerShdw>
                </a:effectLst>
              </a:defRPr>
            </a:pPr>
            <a:r>
              <a:t>MEVCUT KAYNAKLAR ve  İHTİYAÇLAR</a:t>
            </a:r>
          </a:p>
          <a:p>
            <a:pPr algn="ctr">
              <a:lnSpc>
                <a:spcPct val="110000"/>
              </a:lnSpc>
              <a:spcBef>
                <a:spcPts val="600"/>
              </a:spcBef>
              <a:defRPr sz="2800" b="1">
                <a:solidFill>
                  <a:schemeClr val="accent6"/>
                </a:solidFill>
                <a:effectLst>
                  <a:outerShdw blurRad="38100" dist="38100" dir="2700000" rotWithShape="0">
                    <a:srgbClr val="000000">
                      <a:alpha val="43137"/>
                    </a:srgbClr>
                  </a:outerShdw>
                </a:effectLst>
              </a:defRPr>
            </a:pPr>
            <a:r>
              <a:t>(TEKNOLOJİK, YAZILIM, DONANIM vb.)</a:t>
            </a:r>
          </a:p>
        </p:txBody>
      </p:sp>
      <p:sp>
        <p:nvSpPr>
          <p:cNvPr id="261" name="Metin kutusu 1352"/>
          <p:cNvSpPr/>
          <p:nvPr/>
        </p:nvSpPr>
        <p:spPr>
          <a:xfrm>
            <a:off x="2489200" y="29232225"/>
            <a:ext cx="196850" cy="115888"/>
          </a:xfrm>
          <a:prstGeom prst="rect">
            <a:avLst/>
          </a:prstGeom>
          <a:solidFill>
            <a:srgbClr val="00B050"/>
          </a:solidFill>
          <a:ln w="12700">
            <a:solidFill>
              <a:srgbClr val="8AD0D5"/>
            </a:solidFill>
          </a:ln>
        </p:spPr>
        <p:txBody>
          <a:bodyPr lIns="45719" rIns="45719"/>
          <a:lstStyle/>
          <a:p>
            <a:pPr>
              <a:defRPr sz="1100"/>
            </a:pPr>
            <a:endParaRPr/>
          </a:p>
        </p:txBody>
      </p:sp>
      <p:sp>
        <p:nvSpPr>
          <p:cNvPr id="262" name="Metin kutusu 1353"/>
          <p:cNvSpPr/>
          <p:nvPr/>
        </p:nvSpPr>
        <p:spPr>
          <a:xfrm>
            <a:off x="2484438" y="2939415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263" name="Metin kutusu 1354"/>
          <p:cNvSpPr/>
          <p:nvPr/>
        </p:nvSpPr>
        <p:spPr>
          <a:xfrm>
            <a:off x="2484438" y="29556075"/>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264" name="Metin kutusu 1355"/>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265" name="Metin kutusu 1356"/>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266" name="Metin kutusu 1357"/>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267" name="Metin kutusu 1358"/>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268" name="Metin kutusu 1359"/>
          <p:cNvSpPr/>
          <p:nvPr/>
        </p:nvSpPr>
        <p:spPr>
          <a:xfrm>
            <a:off x="3887787" y="29579887"/>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269" name="Metin kutusu 1360"/>
          <p:cNvSpPr/>
          <p:nvPr/>
        </p:nvSpPr>
        <p:spPr>
          <a:xfrm>
            <a:off x="2489200" y="29232225"/>
            <a:ext cx="196850" cy="115888"/>
          </a:xfrm>
          <a:prstGeom prst="rect">
            <a:avLst/>
          </a:prstGeom>
          <a:solidFill>
            <a:srgbClr val="FFFFFF"/>
          </a:solidFill>
          <a:ln w="12700">
            <a:solidFill>
              <a:srgbClr val="8AD0D5"/>
            </a:solidFill>
          </a:ln>
        </p:spPr>
        <p:txBody>
          <a:bodyPr lIns="45719" rIns="45719"/>
          <a:lstStyle/>
          <a:p>
            <a:pPr>
              <a:defRPr sz="1100"/>
            </a:pPr>
            <a:endParaRPr/>
          </a:p>
        </p:txBody>
      </p:sp>
      <p:sp>
        <p:nvSpPr>
          <p:cNvPr id="270" name="Metin kutusu 1361"/>
          <p:cNvSpPr/>
          <p:nvPr/>
        </p:nvSpPr>
        <p:spPr>
          <a:xfrm>
            <a:off x="2484438" y="29556075"/>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271" name="Metin kutusu 1362"/>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272" name="Metin kutusu 1363"/>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273" name="Metin kutusu 1364"/>
          <p:cNvSpPr/>
          <p:nvPr/>
        </p:nvSpPr>
        <p:spPr>
          <a:xfrm>
            <a:off x="2489200" y="29224287"/>
            <a:ext cx="196850" cy="115888"/>
          </a:xfrm>
          <a:prstGeom prst="rect">
            <a:avLst/>
          </a:prstGeom>
          <a:solidFill>
            <a:srgbClr val="00B050"/>
          </a:solidFill>
          <a:ln w="12700">
            <a:solidFill>
              <a:srgbClr val="8AD0D5"/>
            </a:solidFill>
          </a:ln>
        </p:spPr>
        <p:txBody>
          <a:bodyPr lIns="45719" rIns="45719"/>
          <a:lstStyle/>
          <a:p>
            <a:pPr>
              <a:defRPr sz="1100"/>
            </a:pPr>
            <a:endParaRPr/>
          </a:p>
        </p:txBody>
      </p:sp>
      <p:sp>
        <p:nvSpPr>
          <p:cNvPr id="274" name="Metin kutusu 1365"/>
          <p:cNvSpPr/>
          <p:nvPr/>
        </p:nvSpPr>
        <p:spPr>
          <a:xfrm>
            <a:off x="2484438" y="29378275"/>
            <a:ext cx="196851" cy="141288"/>
          </a:xfrm>
          <a:prstGeom prst="rect">
            <a:avLst/>
          </a:prstGeom>
          <a:solidFill>
            <a:srgbClr val="FFFFFF"/>
          </a:solidFill>
          <a:ln w="12700">
            <a:solidFill>
              <a:srgbClr val="8AD0D5"/>
            </a:solidFill>
          </a:ln>
        </p:spPr>
        <p:txBody>
          <a:bodyPr lIns="45719" rIns="45719"/>
          <a:lstStyle/>
          <a:p>
            <a:pPr>
              <a:defRPr sz="1100"/>
            </a:pPr>
            <a:endParaRPr/>
          </a:p>
        </p:txBody>
      </p:sp>
      <p:sp>
        <p:nvSpPr>
          <p:cNvPr id="275" name="Metin kutusu 1367"/>
          <p:cNvSpPr/>
          <p:nvPr/>
        </p:nvSpPr>
        <p:spPr>
          <a:xfrm>
            <a:off x="3887787" y="29222700"/>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276" name="Metin kutusu 1368"/>
          <p:cNvSpPr/>
          <p:nvPr/>
        </p:nvSpPr>
        <p:spPr>
          <a:xfrm>
            <a:off x="3887787" y="29376687"/>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277" name="Metin kutusu 1369"/>
          <p:cNvSpPr/>
          <p:nvPr/>
        </p:nvSpPr>
        <p:spPr>
          <a:xfrm>
            <a:off x="3887787" y="29222700"/>
            <a:ext cx="196851" cy="115888"/>
          </a:xfrm>
          <a:prstGeom prst="rect">
            <a:avLst/>
          </a:prstGeom>
          <a:solidFill>
            <a:srgbClr val="FF0000"/>
          </a:solidFill>
          <a:ln w="12700">
            <a:solidFill>
              <a:srgbClr val="8AD0D5"/>
            </a:solidFill>
          </a:ln>
        </p:spPr>
        <p:txBody>
          <a:bodyPr lIns="45719" rIns="45719"/>
          <a:lstStyle/>
          <a:p>
            <a:pPr>
              <a:defRPr sz="1100"/>
            </a:pPr>
            <a:endParaRPr/>
          </a:p>
        </p:txBody>
      </p:sp>
      <p:sp>
        <p:nvSpPr>
          <p:cNvPr id="278" name="Metin kutusu 1370"/>
          <p:cNvSpPr/>
          <p:nvPr/>
        </p:nvSpPr>
        <p:spPr>
          <a:xfrm>
            <a:off x="3887787" y="29376687"/>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279" name="Metin kutusu 1371"/>
          <p:cNvSpPr/>
          <p:nvPr/>
        </p:nvSpPr>
        <p:spPr>
          <a:xfrm>
            <a:off x="3887787" y="29579887"/>
            <a:ext cx="196851" cy="117476"/>
          </a:xfrm>
          <a:prstGeom prst="rect">
            <a:avLst/>
          </a:prstGeom>
          <a:solidFill>
            <a:srgbClr val="00B050"/>
          </a:solidFill>
          <a:ln w="12700">
            <a:solidFill>
              <a:srgbClr val="8AD0D5"/>
            </a:solidFill>
          </a:ln>
        </p:spPr>
        <p:txBody>
          <a:bodyPr lIns="45719" rIns="45719"/>
          <a:lstStyle/>
          <a:p>
            <a:pPr>
              <a:defRPr sz="1100"/>
            </a:pPr>
            <a:endParaRPr/>
          </a:p>
        </p:txBody>
      </p:sp>
      <p:sp>
        <p:nvSpPr>
          <p:cNvPr id="280" name="Metin kutusu 1372"/>
          <p:cNvSpPr/>
          <p:nvPr/>
        </p:nvSpPr>
        <p:spPr>
          <a:xfrm>
            <a:off x="3887787" y="29579887"/>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281" name="Metin kutusu 1373"/>
          <p:cNvSpPr/>
          <p:nvPr/>
        </p:nvSpPr>
        <p:spPr>
          <a:xfrm>
            <a:off x="2489200" y="29232225"/>
            <a:ext cx="196850" cy="115888"/>
          </a:xfrm>
          <a:prstGeom prst="rect">
            <a:avLst/>
          </a:prstGeom>
          <a:solidFill>
            <a:srgbClr val="FFFFFF"/>
          </a:solidFill>
          <a:ln w="12700">
            <a:solidFill>
              <a:srgbClr val="8AD0D5"/>
            </a:solidFill>
          </a:ln>
        </p:spPr>
        <p:txBody>
          <a:bodyPr lIns="45719" rIns="45719"/>
          <a:lstStyle/>
          <a:p>
            <a:pPr>
              <a:defRPr sz="1100"/>
            </a:pPr>
            <a:endParaRPr/>
          </a:p>
        </p:txBody>
      </p:sp>
      <p:sp>
        <p:nvSpPr>
          <p:cNvPr id="282" name="Metin kutusu 1374"/>
          <p:cNvSpPr/>
          <p:nvPr/>
        </p:nvSpPr>
        <p:spPr>
          <a:xfrm>
            <a:off x="2484438" y="29400500"/>
            <a:ext cx="196851" cy="117475"/>
          </a:xfrm>
          <a:prstGeom prst="rect">
            <a:avLst/>
          </a:prstGeom>
          <a:solidFill>
            <a:srgbClr val="FFFFFF"/>
          </a:solidFill>
          <a:ln w="12700">
            <a:solidFill>
              <a:srgbClr val="8AD0D5"/>
            </a:solidFill>
          </a:ln>
        </p:spPr>
        <p:txBody>
          <a:bodyPr lIns="45719" rIns="45719"/>
          <a:lstStyle/>
          <a:p>
            <a:pPr>
              <a:defRPr sz="1100"/>
            </a:pPr>
            <a:endParaRPr/>
          </a:p>
        </p:txBody>
      </p:sp>
      <p:sp>
        <p:nvSpPr>
          <p:cNvPr id="283" name="Metin kutusu 1375"/>
          <p:cNvSpPr/>
          <p:nvPr/>
        </p:nvSpPr>
        <p:spPr>
          <a:xfrm>
            <a:off x="2484438" y="29556075"/>
            <a:ext cx="196851" cy="123825"/>
          </a:xfrm>
          <a:prstGeom prst="rect">
            <a:avLst/>
          </a:prstGeom>
          <a:solidFill>
            <a:srgbClr val="FF0000"/>
          </a:solidFill>
          <a:ln w="12700">
            <a:solidFill>
              <a:srgbClr val="8AD0D5"/>
            </a:solidFill>
          </a:ln>
        </p:spPr>
        <p:txBody>
          <a:bodyPr lIns="45719" rIns="45719"/>
          <a:lstStyle/>
          <a:p>
            <a:pPr>
              <a:defRPr sz="1100"/>
            </a:pPr>
            <a:endParaRPr/>
          </a:p>
        </p:txBody>
      </p:sp>
      <p:sp>
        <p:nvSpPr>
          <p:cNvPr id="284" name="Metin kutusu 1376"/>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285" name="Metin kutusu 1377"/>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286" name="Metin kutusu 1378"/>
          <p:cNvSpPr/>
          <p:nvPr/>
        </p:nvSpPr>
        <p:spPr>
          <a:xfrm>
            <a:off x="3887787" y="29587825"/>
            <a:ext cx="196851" cy="115888"/>
          </a:xfrm>
          <a:prstGeom prst="rect">
            <a:avLst/>
          </a:prstGeom>
          <a:solidFill>
            <a:srgbClr val="FF0000"/>
          </a:solidFill>
          <a:ln w="12700">
            <a:solidFill>
              <a:srgbClr val="8AD0D5"/>
            </a:solidFill>
          </a:ln>
        </p:spPr>
        <p:txBody>
          <a:bodyPr lIns="45719" rIns="45719"/>
          <a:lstStyle/>
          <a:p>
            <a:pPr>
              <a:defRPr sz="1100">
                <a:solidFill>
                  <a:srgbClr val="FF0000"/>
                </a:solidFill>
              </a:defRPr>
            </a:pPr>
            <a:endParaRPr/>
          </a:p>
        </p:txBody>
      </p:sp>
      <p:sp>
        <p:nvSpPr>
          <p:cNvPr id="287" name="Metin kutusu 1379"/>
          <p:cNvSpPr/>
          <p:nvPr/>
        </p:nvSpPr>
        <p:spPr>
          <a:xfrm>
            <a:off x="4859337" y="292322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288" name="Metin kutusu 1380"/>
          <p:cNvSpPr/>
          <p:nvPr/>
        </p:nvSpPr>
        <p:spPr>
          <a:xfrm>
            <a:off x="4854575" y="29400500"/>
            <a:ext cx="196850" cy="117475"/>
          </a:xfrm>
          <a:prstGeom prst="rect">
            <a:avLst/>
          </a:prstGeom>
          <a:solidFill>
            <a:srgbClr val="FFFFFF"/>
          </a:solidFill>
          <a:ln w="12700">
            <a:solidFill>
              <a:srgbClr val="8AD0D5"/>
            </a:solidFill>
          </a:ln>
        </p:spPr>
        <p:txBody>
          <a:bodyPr lIns="45719" rIns="45719"/>
          <a:lstStyle/>
          <a:p>
            <a:pPr>
              <a:defRPr sz="1100"/>
            </a:pPr>
            <a:endParaRPr/>
          </a:p>
        </p:txBody>
      </p:sp>
      <p:sp>
        <p:nvSpPr>
          <p:cNvPr id="289" name="Metin kutusu 1381"/>
          <p:cNvSpPr/>
          <p:nvPr/>
        </p:nvSpPr>
        <p:spPr>
          <a:xfrm>
            <a:off x="4854575" y="29556075"/>
            <a:ext cx="196850" cy="123825"/>
          </a:xfrm>
          <a:prstGeom prst="rect">
            <a:avLst/>
          </a:prstGeom>
          <a:solidFill>
            <a:srgbClr val="FF0000"/>
          </a:solidFill>
          <a:ln w="12700">
            <a:solidFill>
              <a:srgbClr val="8AD0D5"/>
            </a:solidFill>
          </a:ln>
        </p:spPr>
        <p:txBody>
          <a:bodyPr lIns="45719" rIns="45719"/>
          <a:lstStyle/>
          <a:p>
            <a:pPr>
              <a:defRPr sz="1100"/>
            </a:pPr>
            <a:endParaRPr/>
          </a:p>
        </p:txBody>
      </p:sp>
      <p:sp>
        <p:nvSpPr>
          <p:cNvPr id="290" name="Metin kutusu 1382"/>
          <p:cNvSpPr/>
          <p:nvPr/>
        </p:nvSpPr>
        <p:spPr>
          <a:xfrm>
            <a:off x="2489200" y="30122812"/>
            <a:ext cx="196850" cy="117476"/>
          </a:xfrm>
          <a:prstGeom prst="rect">
            <a:avLst/>
          </a:prstGeom>
          <a:solidFill>
            <a:srgbClr val="00B050"/>
          </a:solidFill>
          <a:ln w="12700">
            <a:solidFill>
              <a:srgbClr val="8AD0D5"/>
            </a:solidFill>
          </a:ln>
        </p:spPr>
        <p:txBody>
          <a:bodyPr lIns="45719" rIns="45719"/>
          <a:lstStyle/>
          <a:p>
            <a:pPr>
              <a:defRPr sz="1100"/>
            </a:pPr>
            <a:endParaRPr/>
          </a:p>
        </p:txBody>
      </p:sp>
      <p:sp>
        <p:nvSpPr>
          <p:cNvPr id="291" name="Metin kutusu 1383"/>
          <p:cNvSpPr/>
          <p:nvPr/>
        </p:nvSpPr>
        <p:spPr>
          <a:xfrm>
            <a:off x="2484438" y="3028473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292" name="Metin kutusu 1384"/>
          <p:cNvSpPr/>
          <p:nvPr/>
        </p:nvSpPr>
        <p:spPr>
          <a:xfrm>
            <a:off x="2484438" y="30446662"/>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293" name="Metin kutusu 1385"/>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294" name="Metin kutusu 1386"/>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295" name="Metin kutusu 1387"/>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296" name="Metin kutusu 1388"/>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297" name="Metin kutusu 1389"/>
          <p:cNvSpPr/>
          <p:nvPr/>
        </p:nvSpPr>
        <p:spPr>
          <a:xfrm>
            <a:off x="3887787" y="30472062"/>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298" name="Metin kutusu 1390"/>
          <p:cNvSpPr/>
          <p:nvPr/>
        </p:nvSpPr>
        <p:spPr>
          <a:xfrm>
            <a:off x="2489200" y="30122812"/>
            <a:ext cx="196850" cy="117476"/>
          </a:xfrm>
          <a:prstGeom prst="rect">
            <a:avLst/>
          </a:prstGeom>
          <a:solidFill>
            <a:srgbClr val="FFFFFF"/>
          </a:solidFill>
          <a:ln w="12700">
            <a:solidFill>
              <a:srgbClr val="8AD0D5"/>
            </a:solidFill>
          </a:ln>
        </p:spPr>
        <p:txBody>
          <a:bodyPr lIns="45719" rIns="45719"/>
          <a:lstStyle/>
          <a:p>
            <a:pPr>
              <a:defRPr sz="1100"/>
            </a:pPr>
            <a:endParaRPr/>
          </a:p>
        </p:txBody>
      </p:sp>
      <p:sp>
        <p:nvSpPr>
          <p:cNvPr id="299" name="Metin kutusu 1391"/>
          <p:cNvSpPr/>
          <p:nvPr/>
        </p:nvSpPr>
        <p:spPr>
          <a:xfrm>
            <a:off x="2484438" y="30446662"/>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300" name="Metin kutusu 1392"/>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301" name="Metin kutusu 1393"/>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302" name="Metin kutusu 1394"/>
          <p:cNvSpPr/>
          <p:nvPr/>
        </p:nvSpPr>
        <p:spPr>
          <a:xfrm>
            <a:off x="2489200" y="30114875"/>
            <a:ext cx="196850" cy="117475"/>
          </a:xfrm>
          <a:prstGeom prst="rect">
            <a:avLst/>
          </a:prstGeom>
          <a:solidFill>
            <a:srgbClr val="00B050"/>
          </a:solidFill>
          <a:ln w="12700">
            <a:solidFill>
              <a:srgbClr val="8AD0D5"/>
            </a:solidFill>
          </a:ln>
        </p:spPr>
        <p:txBody>
          <a:bodyPr lIns="45719" rIns="45719"/>
          <a:lstStyle/>
          <a:p>
            <a:pPr>
              <a:defRPr sz="1100"/>
            </a:pPr>
            <a:endParaRPr/>
          </a:p>
        </p:txBody>
      </p:sp>
      <p:sp>
        <p:nvSpPr>
          <p:cNvPr id="303" name="Metin kutusu 1395"/>
          <p:cNvSpPr/>
          <p:nvPr/>
        </p:nvSpPr>
        <p:spPr>
          <a:xfrm>
            <a:off x="2484438" y="30270450"/>
            <a:ext cx="196851" cy="141288"/>
          </a:xfrm>
          <a:prstGeom prst="rect">
            <a:avLst/>
          </a:prstGeom>
          <a:solidFill>
            <a:srgbClr val="FFFFFF"/>
          </a:solidFill>
          <a:ln w="12700">
            <a:solidFill>
              <a:srgbClr val="8AD0D5"/>
            </a:solidFill>
          </a:ln>
        </p:spPr>
        <p:txBody>
          <a:bodyPr lIns="45719" rIns="45719"/>
          <a:lstStyle/>
          <a:p>
            <a:pPr>
              <a:defRPr sz="1100"/>
            </a:pPr>
            <a:endParaRPr/>
          </a:p>
        </p:txBody>
      </p:sp>
      <p:sp>
        <p:nvSpPr>
          <p:cNvPr id="304" name="Metin kutusu 1396"/>
          <p:cNvSpPr/>
          <p:nvPr/>
        </p:nvSpPr>
        <p:spPr>
          <a:xfrm>
            <a:off x="2484438" y="30446662"/>
            <a:ext cx="204787" cy="160338"/>
          </a:xfrm>
          <a:prstGeom prst="rect">
            <a:avLst/>
          </a:prstGeom>
          <a:solidFill>
            <a:srgbClr val="FFFFFF"/>
          </a:solidFill>
          <a:ln w="12700">
            <a:solidFill>
              <a:srgbClr val="8AD0D5"/>
            </a:solidFill>
          </a:ln>
        </p:spPr>
        <p:txBody>
          <a:bodyPr lIns="45719" rIns="45719"/>
          <a:lstStyle/>
          <a:p>
            <a:pPr>
              <a:defRPr sz="1100"/>
            </a:pPr>
            <a:endParaRPr/>
          </a:p>
        </p:txBody>
      </p:sp>
      <p:sp>
        <p:nvSpPr>
          <p:cNvPr id="305" name="Metin kutusu 1397"/>
          <p:cNvSpPr/>
          <p:nvPr/>
        </p:nvSpPr>
        <p:spPr>
          <a:xfrm>
            <a:off x="3887787" y="30113287"/>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306" name="Metin kutusu 1398"/>
          <p:cNvSpPr/>
          <p:nvPr/>
        </p:nvSpPr>
        <p:spPr>
          <a:xfrm>
            <a:off x="3887787" y="30267275"/>
            <a:ext cx="196851" cy="117475"/>
          </a:xfrm>
          <a:prstGeom prst="rect">
            <a:avLst/>
          </a:prstGeom>
          <a:solidFill>
            <a:srgbClr val="FFFFFF"/>
          </a:solidFill>
          <a:ln w="12700">
            <a:solidFill>
              <a:srgbClr val="8AD0D5"/>
            </a:solidFill>
          </a:ln>
        </p:spPr>
        <p:txBody>
          <a:bodyPr lIns="45719" rIns="45719"/>
          <a:lstStyle/>
          <a:p>
            <a:pPr>
              <a:defRPr sz="1100"/>
            </a:pPr>
            <a:endParaRPr/>
          </a:p>
        </p:txBody>
      </p:sp>
      <p:sp>
        <p:nvSpPr>
          <p:cNvPr id="307" name="Metin kutusu 1399"/>
          <p:cNvSpPr/>
          <p:nvPr/>
        </p:nvSpPr>
        <p:spPr>
          <a:xfrm>
            <a:off x="3887787" y="30113287"/>
            <a:ext cx="196851" cy="117476"/>
          </a:xfrm>
          <a:prstGeom prst="rect">
            <a:avLst/>
          </a:prstGeom>
          <a:solidFill>
            <a:srgbClr val="FF0000"/>
          </a:solidFill>
          <a:ln w="12700">
            <a:solidFill>
              <a:srgbClr val="8AD0D5"/>
            </a:solidFill>
          </a:ln>
        </p:spPr>
        <p:txBody>
          <a:bodyPr lIns="45719" rIns="45719"/>
          <a:lstStyle/>
          <a:p>
            <a:pPr>
              <a:defRPr sz="1100"/>
            </a:pPr>
            <a:endParaRPr/>
          </a:p>
        </p:txBody>
      </p:sp>
      <p:sp>
        <p:nvSpPr>
          <p:cNvPr id="308" name="Metin kutusu 1400"/>
          <p:cNvSpPr/>
          <p:nvPr/>
        </p:nvSpPr>
        <p:spPr>
          <a:xfrm>
            <a:off x="3887787" y="30267275"/>
            <a:ext cx="196851" cy="117475"/>
          </a:xfrm>
          <a:prstGeom prst="rect">
            <a:avLst/>
          </a:prstGeom>
          <a:solidFill>
            <a:srgbClr val="FFFFFF"/>
          </a:solidFill>
          <a:ln w="12700">
            <a:solidFill>
              <a:srgbClr val="8AD0D5"/>
            </a:solidFill>
          </a:ln>
        </p:spPr>
        <p:txBody>
          <a:bodyPr lIns="45719" rIns="45719"/>
          <a:lstStyle/>
          <a:p>
            <a:pPr>
              <a:defRPr sz="1100"/>
            </a:pPr>
            <a:endParaRPr/>
          </a:p>
        </p:txBody>
      </p:sp>
      <p:sp>
        <p:nvSpPr>
          <p:cNvPr id="309" name="Metin kutusu 1401"/>
          <p:cNvSpPr/>
          <p:nvPr/>
        </p:nvSpPr>
        <p:spPr>
          <a:xfrm>
            <a:off x="3887787" y="30472062"/>
            <a:ext cx="196851" cy="115888"/>
          </a:xfrm>
          <a:prstGeom prst="rect">
            <a:avLst/>
          </a:prstGeom>
          <a:solidFill>
            <a:srgbClr val="00B050"/>
          </a:solidFill>
          <a:ln w="12700">
            <a:solidFill>
              <a:srgbClr val="8AD0D5"/>
            </a:solidFill>
          </a:ln>
        </p:spPr>
        <p:txBody>
          <a:bodyPr lIns="45719" rIns="45719"/>
          <a:lstStyle/>
          <a:p>
            <a:pPr>
              <a:defRPr sz="1100"/>
            </a:pPr>
            <a:endParaRPr/>
          </a:p>
        </p:txBody>
      </p:sp>
      <p:sp>
        <p:nvSpPr>
          <p:cNvPr id="310" name="Metin kutusu 1402"/>
          <p:cNvSpPr/>
          <p:nvPr/>
        </p:nvSpPr>
        <p:spPr>
          <a:xfrm>
            <a:off x="3887787" y="30472062"/>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311" name="Metin kutusu 1403"/>
          <p:cNvSpPr/>
          <p:nvPr/>
        </p:nvSpPr>
        <p:spPr>
          <a:xfrm>
            <a:off x="2489200" y="30122812"/>
            <a:ext cx="196850" cy="117476"/>
          </a:xfrm>
          <a:prstGeom prst="rect">
            <a:avLst/>
          </a:prstGeom>
          <a:solidFill>
            <a:srgbClr val="FF0000"/>
          </a:solidFill>
          <a:ln w="12700">
            <a:solidFill>
              <a:srgbClr val="8AD0D5"/>
            </a:solidFill>
          </a:ln>
        </p:spPr>
        <p:txBody>
          <a:bodyPr lIns="45719" rIns="45719"/>
          <a:lstStyle/>
          <a:p>
            <a:pPr>
              <a:defRPr sz="1100"/>
            </a:pPr>
            <a:endParaRPr/>
          </a:p>
        </p:txBody>
      </p:sp>
      <p:sp>
        <p:nvSpPr>
          <p:cNvPr id="312" name="Metin kutusu 1404"/>
          <p:cNvSpPr/>
          <p:nvPr/>
        </p:nvSpPr>
        <p:spPr>
          <a:xfrm>
            <a:off x="2484438" y="3029267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313" name="Metin kutusu 1405"/>
          <p:cNvSpPr/>
          <p:nvPr/>
        </p:nvSpPr>
        <p:spPr>
          <a:xfrm>
            <a:off x="2484438" y="30446662"/>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314" name="Metin kutusu 1406"/>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315" name="Metin kutusu 1407"/>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316" name="Metin kutusu 1408"/>
          <p:cNvSpPr/>
          <p:nvPr/>
        </p:nvSpPr>
        <p:spPr>
          <a:xfrm>
            <a:off x="3887787" y="30480000"/>
            <a:ext cx="196851" cy="115888"/>
          </a:xfrm>
          <a:prstGeom prst="rect">
            <a:avLst/>
          </a:prstGeom>
          <a:solidFill>
            <a:srgbClr val="FF0000"/>
          </a:solidFill>
          <a:ln w="12700">
            <a:solidFill>
              <a:srgbClr val="8AD0D5"/>
            </a:solidFill>
          </a:ln>
        </p:spPr>
        <p:txBody>
          <a:bodyPr lIns="45719" rIns="45719"/>
          <a:lstStyle/>
          <a:p>
            <a:pPr>
              <a:defRPr sz="1100"/>
            </a:pPr>
            <a:endParaRPr/>
          </a:p>
        </p:txBody>
      </p:sp>
      <p:sp>
        <p:nvSpPr>
          <p:cNvPr id="317" name="Metin kutusu 1409"/>
          <p:cNvSpPr/>
          <p:nvPr/>
        </p:nvSpPr>
        <p:spPr>
          <a:xfrm>
            <a:off x="4859337" y="30122812"/>
            <a:ext cx="196851" cy="117476"/>
          </a:xfrm>
          <a:prstGeom prst="rect">
            <a:avLst/>
          </a:prstGeom>
          <a:solidFill>
            <a:srgbClr val="FF0000"/>
          </a:solidFill>
          <a:ln w="12700">
            <a:solidFill>
              <a:srgbClr val="8AD0D5"/>
            </a:solidFill>
          </a:ln>
        </p:spPr>
        <p:txBody>
          <a:bodyPr lIns="45719" rIns="45719"/>
          <a:lstStyle/>
          <a:p>
            <a:pPr>
              <a:defRPr sz="1100"/>
            </a:pPr>
            <a:endParaRPr/>
          </a:p>
        </p:txBody>
      </p:sp>
      <p:sp>
        <p:nvSpPr>
          <p:cNvPr id="318" name="Metin kutusu 1410"/>
          <p:cNvSpPr/>
          <p:nvPr/>
        </p:nvSpPr>
        <p:spPr>
          <a:xfrm>
            <a:off x="4854575" y="30292675"/>
            <a:ext cx="196850" cy="115888"/>
          </a:xfrm>
          <a:prstGeom prst="rect">
            <a:avLst/>
          </a:prstGeom>
          <a:solidFill>
            <a:srgbClr val="FFFFFF"/>
          </a:solidFill>
          <a:ln w="12700">
            <a:solidFill>
              <a:srgbClr val="8AD0D5"/>
            </a:solidFill>
          </a:ln>
        </p:spPr>
        <p:txBody>
          <a:bodyPr lIns="45719" rIns="45719"/>
          <a:lstStyle/>
          <a:p>
            <a:pPr>
              <a:defRPr sz="1100"/>
            </a:pPr>
            <a:endParaRPr/>
          </a:p>
        </p:txBody>
      </p:sp>
      <p:sp>
        <p:nvSpPr>
          <p:cNvPr id="319" name="Metin kutusu 1411"/>
          <p:cNvSpPr/>
          <p:nvPr/>
        </p:nvSpPr>
        <p:spPr>
          <a:xfrm>
            <a:off x="4854575" y="30446662"/>
            <a:ext cx="196850" cy="123826"/>
          </a:xfrm>
          <a:prstGeom prst="rect">
            <a:avLst/>
          </a:prstGeom>
          <a:solidFill>
            <a:srgbClr val="FFFFFF"/>
          </a:solidFill>
          <a:ln w="12700">
            <a:solidFill>
              <a:srgbClr val="8AD0D5"/>
            </a:solidFill>
          </a:ln>
        </p:spPr>
        <p:txBody>
          <a:bodyPr lIns="45719" rIns="45719"/>
          <a:lstStyle/>
          <a:p>
            <a:pPr>
              <a:defRPr sz="1100"/>
            </a:pPr>
            <a:endParaRPr/>
          </a:p>
        </p:txBody>
      </p:sp>
      <p:pic>
        <p:nvPicPr>
          <p:cNvPr id="320" name="Picture 2" descr="Picture 2"/>
          <p:cNvPicPr>
            <a:picLocks noChangeAspect="1"/>
          </p:cNvPicPr>
          <p:nvPr/>
        </p:nvPicPr>
        <p:blipFill>
          <a:blip r:embed="rId2"/>
          <a:stretch>
            <a:fillRect/>
          </a:stretch>
        </p:blipFill>
        <p:spPr>
          <a:xfrm>
            <a:off x="126277" y="245891"/>
            <a:ext cx="1569902" cy="333466"/>
          </a:xfrm>
          <a:prstGeom prst="rect">
            <a:avLst/>
          </a:prstGeom>
          <a:ln w="12700">
            <a:miter lim="400000"/>
          </a:ln>
        </p:spPr>
      </p:pic>
      <p:graphicFrame>
        <p:nvGraphicFramePr>
          <p:cNvPr id="321" name="Tablo 65"/>
          <p:cNvGraphicFramePr/>
          <p:nvPr/>
        </p:nvGraphicFramePr>
        <p:xfrm>
          <a:off x="1784666" y="1856907"/>
          <a:ext cx="5472441" cy="2285209"/>
        </p:xfrm>
        <a:graphic>
          <a:graphicData uri="http://schemas.openxmlformats.org/drawingml/2006/table">
            <a:tbl>
              <a:tblPr>
                <a:tableStyleId>{4C3C2611-4C71-4FC5-86AE-919BDF0F9419}</a:tableStyleId>
              </a:tblPr>
              <a:tblGrid>
                <a:gridCol w="1041192">
                  <a:extLst>
                    <a:ext uri="{9D8B030D-6E8A-4147-A177-3AD203B41FA5}">
                      <a16:colId xmlns:a16="http://schemas.microsoft.com/office/drawing/2014/main" val="20000"/>
                    </a:ext>
                  </a:extLst>
                </a:gridCol>
                <a:gridCol w="1101315">
                  <a:extLst>
                    <a:ext uri="{9D8B030D-6E8A-4147-A177-3AD203B41FA5}">
                      <a16:colId xmlns:a16="http://schemas.microsoft.com/office/drawing/2014/main" val="20001"/>
                    </a:ext>
                  </a:extLst>
                </a:gridCol>
                <a:gridCol w="1109978">
                  <a:extLst>
                    <a:ext uri="{9D8B030D-6E8A-4147-A177-3AD203B41FA5}">
                      <a16:colId xmlns:a16="http://schemas.microsoft.com/office/drawing/2014/main" val="20002"/>
                    </a:ext>
                  </a:extLst>
                </a:gridCol>
                <a:gridCol w="1109978">
                  <a:extLst>
                    <a:ext uri="{9D8B030D-6E8A-4147-A177-3AD203B41FA5}">
                      <a16:colId xmlns:a16="http://schemas.microsoft.com/office/drawing/2014/main" val="20003"/>
                    </a:ext>
                  </a:extLst>
                </a:gridCol>
                <a:gridCol w="1109978">
                  <a:extLst>
                    <a:ext uri="{9D8B030D-6E8A-4147-A177-3AD203B41FA5}">
                      <a16:colId xmlns:a16="http://schemas.microsoft.com/office/drawing/2014/main" val="20004"/>
                    </a:ext>
                  </a:extLst>
                </a:gridCol>
              </a:tblGrid>
              <a:tr h="563311">
                <a:tc>
                  <a:txBody>
                    <a:bodyPr/>
                    <a:lstStyle/>
                    <a:p>
                      <a:pPr defTabSz="457206">
                        <a:defRPr sz="1800">
                          <a:solidFill>
                            <a:srgbClr val="000000"/>
                          </a:solidFill>
                        </a:defRPr>
                      </a:pPr>
                      <a:r>
                        <a:rPr sz="1200" b="1"/>
                        <a:t>KAYNAK ADI</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141312"/>
                      </a:solidFill>
                    </a:lnB>
                    <a:noFill/>
                  </a:tcPr>
                </a:tc>
                <a:tc>
                  <a:txBody>
                    <a:bodyPr/>
                    <a:lstStyle/>
                    <a:p>
                      <a:pPr defTabSz="457206">
                        <a:defRPr sz="1800">
                          <a:solidFill>
                            <a:srgbClr val="000000"/>
                          </a:solidFill>
                        </a:defRPr>
                      </a:pPr>
                      <a:r>
                        <a:rPr sz="1200" b="1"/>
                        <a:t>BİRİMİ</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defTabSz="457206">
                        <a:defRPr sz="1800">
                          <a:solidFill>
                            <a:srgbClr val="000000"/>
                          </a:solidFill>
                        </a:defRPr>
                      </a:pPr>
                      <a:r>
                        <a:rPr sz="1200" b="1"/>
                        <a:t>MEVCUT</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defTabSz="457206">
                        <a:defRPr sz="1800">
                          <a:solidFill>
                            <a:srgbClr val="000000"/>
                          </a:solidFill>
                        </a:defRPr>
                      </a:pPr>
                      <a:r>
                        <a:rPr sz="1200" b="1"/>
                        <a:t>İHTİYAÇ</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defTabSz="457206">
                        <a:defRPr sz="1800">
                          <a:solidFill>
                            <a:srgbClr val="000000"/>
                          </a:solidFill>
                        </a:defRPr>
                      </a:pPr>
                      <a:r>
                        <a:rPr sz="1200" b="1"/>
                        <a:t>İHTİYAÇ NEDENİ</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noFill/>
                  </a:tcPr>
                </a:tc>
                <a:extLst>
                  <a:ext uri="{0D108BD9-81ED-4DB2-BD59-A6C34878D82A}">
                    <a16:rowId xmlns:a16="http://schemas.microsoft.com/office/drawing/2014/main" val="10000"/>
                  </a:ext>
                </a:extLst>
              </a:tr>
              <a:tr h="333432">
                <a:tc>
                  <a:txBody>
                    <a:bodyPr/>
                    <a:lstStyle/>
                    <a:p>
                      <a:pPr defTabSz="457206">
                        <a:defRPr sz="1800">
                          <a:solidFill>
                            <a:srgbClr val="000000"/>
                          </a:solidFill>
                        </a:defRPr>
                      </a:pPr>
                      <a:r>
                        <a:rPr sz="1400"/>
                        <a:t>MINITAB</a:t>
                      </a:r>
                    </a:p>
                  </a:txBody>
                  <a:tcPr marL="2503" marR="2503" marT="2503" marB="2503"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400"/>
                        <a:t>Endüstri Mühendisliği</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400"/>
                        <a:t>5</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400"/>
                        <a:t>0</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400"/>
                        <a:t>-</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1"/>
                  </a:ext>
                </a:extLst>
              </a:tr>
              <a:tr h="333432">
                <a:tc>
                  <a:txBody>
                    <a:bodyPr/>
                    <a:lstStyle/>
                    <a:p>
                      <a:pPr defTabSz="457206">
                        <a:defRPr sz="1800">
                          <a:solidFill>
                            <a:srgbClr val="000000"/>
                          </a:solidFill>
                        </a:defRPr>
                      </a:pPr>
                      <a:r>
                        <a:rPr sz="1400"/>
                        <a:t>ANYLOGIC</a:t>
                      </a:r>
                    </a:p>
                  </a:txBody>
                  <a:tcPr marL="2503" marR="2503" marT="2503" marB="2503"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400"/>
                        <a:t>Endüstri Mühendisliği</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400"/>
                        <a:t>Öğrenci Versiyonu (AG-08)</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400"/>
                        <a:t>0</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400"/>
                        <a:t>-</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2"/>
                  </a:ext>
                </a:extLst>
              </a:tr>
              <a:tr h="333432">
                <a:tc>
                  <a:txBody>
                    <a:bodyPr/>
                    <a:lstStyle/>
                    <a:p>
                      <a:pPr defTabSz="457206">
                        <a:defRPr sz="1800">
                          <a:solidFill>
                            <a:srgbClr val="000000"/>
                          </a:solidFill>
                        </a:defRPr>
                      </a:pPr>
                      <a:r>
                        <a:rPr sz="1400"/>
                        <a:t>ARENA</a:t>
                      </a:r>
                    </a:p>
                  </a:txBody>
                  <a:tcPr marL="2503" marR="2503" marT="2503" marB="2503"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400"/>
                        <a:t>Endüstri Mühendisliği</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400"/>
                        <a:t>Öğrenci Versiyonu (AG-08)</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400"/>
                        <a:t>0</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400"/>
                        <a:t>-</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Metin kutusu 4"/>
          <p:cNvSpPr txBox="1"/>
          <p:nvPr/>
        </p:nvSpPr>
        <p:spPr>
          <a:xfrm>
            <a:off x="1835189" y="284133"/>
            <a:ext cx="5778420" cy="9527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spAutoFit/>
          </a:bodyPr>
          <a:lstStyle/>
          <a:p>
            <a:pPr algn="ctr">
              <a:spcBef>
                <a:spcPts val="600"/>
              </a:spcBef>
              <a:defRPr sz="2800" b="1">
                <a:solidFill>
                  <a:schemeClr val="accent6"/>
                </a:solidFill>
                <a:effectLst>
                  <a:outerShdw blurRad="38100" dist="38100" dir="2700000" rotWithShape="0">
                    <a:srgbClr val="000000">
                      <a:alpha val="43137"/>
                    </a:srgbClr>
                  </a:outerShdw>
                </a:effectLst>
              </a:defRPr>
            </a:pPr>
            <a:r>
              <a:t>MEVCUT KAYNAKLAR ve  İHTİYAÇLAR</a:t>
            </a:r>
          </a:p>
          <a:p>
            <a:pPr algn="ctr">
              <a:spcBef>
                <a:spcPts val="600"/>
              </a:spcBef>
              <a:defRPr sz="2800" b="1">
                <a:solidFill>
                  <a:schemeClr val="accent6"/>
                </a:solidFill>
                <a:effectLst>
                  <a:outerShdw blurRad="38100" dist="38100" dir="2700000" rotWithShape="0">
                    <a:srgbClr val="000000">
                      <a:alpha val="43137"/>
                    </a:srgbClr>
                  </a:outerShdw>
                </a:effectLst>
              </a:defRPr>
            </a:pPr>
            <a:r>
              <a:t>(İŞ GÜCÜ-İNSAN KAYNAĞI)</a:t>
            </a:r>
          </a:p>
        </p:txBody>
      </p:sp>
      <p:sp>
        <p:nvSpPr>
          <p:cNvPr id="324" name="Metin kutusu 1352"/>
          <p:cNvSpPr/>
          <p:nvPr/>
        </p:nvSpPr>
        <p:spPr>
          <a:xfrm>
            <a:off x="2489200" y="29232225"/>
            <a:ext cx="196850" cy="115888"/>
          </a:xfrm>
          <a:prstGeom prst="rect">
            <a:avLst/>
          </a:prstGeom>
          <a:solidFill>
            <a:srgbClr val="00B050"/>
          </a:solidFill>
          <a:ln w="12700">
            <a:solidFill>
              <a:srgbClr val="8AD0D5"/>
            </a:solidFill>
          </a:ln>
        </p:spPr>
        <p:txBody>
          <a:bodyPr lIns="45719" rIns="45719"/>
          <a:lstStyle/>
          <a:p>
            <a:pPr>
              <a:defRPr sz="1100"/>
            </a:pPr>
            <a:endParaRPr/>
          </a:p>
        </p:txBody>
      </p:sp>
      <p:sp>
        <p:nvSpPr>
          <p:cNvPr id="325" name="Metin kutusu 1353"/>
          <p:cNvSpPr/>
          <p:nvPr/>
        </p:nvSpPr>
        <p:spPr>
          <a:xfrm>
            <a:off x="2484438" y="2939415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326" name="Metin kutusu 1354"/>
          <p:cNvSpPr/>
          <p:nvPr/>
        </p:nvSpPr>
        <p:spPr>
          <a:xfrm>
            <a:off x="2484438" y="29556075"/>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327" name="Metin kutusu 1355"/>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328" name="Metin kutusu 1356"/>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329" name="Metin kutusu 1357"/>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330" name="Metin kutusu 1358"/>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331" name="Metin kutusu 1359"/>
          <p:cNvSpPr/>
          <p:nvPr/>
        </p:nvSpPr>
        <p:spPr>
          <a:xfrm>
            <a:off x="3887787" y="29579887"/>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332" name="Metin kutusu 1360"/>
          <p:cNvSpPr/>
          <p:nvPr/>
        </p:nvSpPr>
        <p:spPr>
          <a:xfrm>
            <a:off x="2489200" y="29232225"/>
            <a:ext cx="196850" cy="115888"/>
          </a:xfrm>
          <a:prstGeom prst="rect">
            <a:avLst/>
          </a:prstGeom>
          <a:solidFill>
            <a:srgbClr val="FFFFFF"/>
          </a:solidFill>
          <a:ln w="12700">
            <a:solidFill>
              <a:srgbClr val="8AD0D5"/>
            </a:solidFill>
          </a:ln>
        </p:spPr>
        <p:txBody>
          <a:bodyPr lIns="45719" rIns="45719"/>
          <a:lstStyle/>
          <a:p>
            <a:pPr>
              <a:defRPr sz="1100"/>
            </a:pPr>
            <a:endParaRPr/>
          </a:p>
        </p:txBody>
      </p:sp>
      <p:sp>
        <p:nvSpPr>
          <p:cNvPr id="333" name="Metin kutusu 1361"/>
          <p:cNvSpPr/>
          <p:nvPr/>
        </p:nvSpPr>
        <p:spPr>
          <a:xfrm>
            <a:off x="2484438" y="29556075"/>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334" name="Metin kutusu 1362"/>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335" name="Metin kutusu 1363"/>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336" name="Metin kutusu 1364"/>
          <p:cNvSpPr/>
          <p:nvPr/>
        </p:nvSpPr>
        <p:spPr>
          <a:xfrm>
            <a:off x="2489200" y="29224287"/>
            <a:ext cx="196850" cy="115888"/>
          </a:xfrm>
          <a:prstGeom prst="rect">
            <a:avLst/>
          </a:prstGeom>
          <a:solidFill>
            <a:srgbClr val="00B050"/>
          </a:solidFill>
          <a:ln w="12700">
            <a:solidFill>
              <a:srgbClr val="8AD0D5"/>
            </a:solidFill>
          </a:ln>
        </p:spPr>
        <p:txBody>
          <a:bodyPr lIns="45719" rIns="45719"/>
          <a:lstStyle/>
          <a:p>
            <a:pPr>
              <a:defRPr sz="1100"/>
            </a:pPr>
            <a:endParaRPr/>
          </a:p>
        </p:txBody>
      </p:sp>
      <p:sp>
        <p:nvSpPr>
          <p:cNvPr id="337" name="Metin kutusu 1365"/>
          <p:cNvSpPr/>
          <p:nvPr/>
        </p:nvSpPr>
        <p:spPr>
          <a:xfrm>
            <a:off x="2484438" y="29378275"/>
            <a:ext cx="196851" cy="141288"/>
          </a:xfrm>
          <a:prstGeom prst="rect">
            <a:avLst/>
          </a:prstGeom>
          <a:solidFill>
            <a:srgbClr val="FFFFFF"/>
          </a:solidFill>
          <a:ln w="12700">
            <a:solidFill>
              <a:srgbClr val="8AD0D5"/>
            </a:solidFill>
          </a:ln>
        </p:spPr>
        <p:txBody>
          <a:bodyPr lIns="45719" rIns="45719"/>
          <a:lstStyle/>
          <a:p>
            <a:pPr>
              <a:defRPr sz="1100"/>
            </a:pPr>
            <a:endParaRPr/>
          </a:p>
        </p:txBody>
      </p:sp>
      <p:sp>
        <p:nvSpPr>
          <p:cNvPr id="338" name="Metin kutusu 1367"/>
          <p:cNvSpPr/>
          <p:nvPr/>
        </p:nvSpPr>
        <p:spPr>
          <a:xfrm>
            <a:off x="3887787" y="29222700"/>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339" name="Metin kutusu 1368"/>
          <p:cNvSpPr/>
          <p:nvPr/>
        </p:nvSpPr>
        <p:spPr>
          <a:xfrm>
            <a:off x="3887787" y="29376687"/>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340" name="Metin kutusu 1369"/>
          <p:cNvSpPr/>
          <p:nvPr/>
        </p:nvSpPr>
        <p:spPr>
          <a:xfrm>
            <a:off x="3887787" y="29222700"/>
            <a:ext cx="196851" cy="115888"/>
          </a:xfrm>
          <a:prstGeom prst="rect">
            <a:avLst/>
          </a:prstGeom>
          <a:solidFill>
            <a:srgbClr val="FF0000"/>
          </a:solidFill>
          <a:ln w="12700">
            <a:solidFill>
              <a:srgbClr val="8AD0D5"/>
            </a:solidFill>
          </a:ln>
        </p:spPr>
        <p:txBody>
          <a:bodyPr lIns="45719" rIns="45719"/>
          <a:lstStyle/>
          <a:p>
            <a:pPr>
              <a:defRPr sz="1100"/>
            </a:pPr>
            <a:endParaRPr/>
          </a:p>
        </p:txBody>
      </p:sp>
      <p:sp>
        <p:nvSpPr>
          <p:cNvPr id="341" name="Metin kutusu 1370"/>
          <p:cNvSpPr/>
          <p:nvPr/>
        </p:nvSpPr>
        <p:spPr>
          <a:xfrm>
            <a:off x="3887787" y="29376687"/>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342" name="Metin kutusu 1371"/>
          <p:cNvSpPr/>
          <p:nvPr/>
        </p:nvSpPr>
        <p:spPr>
          <a:xfrm>
            <a:off x="3887787" y="29579887"/>
            <a:ext cx="196851" cy="117476"/>
          </a:xfrm>
          <a:prstGeom prst="rect">
            <a:avLst/>
          </a:prstGeom>
          <a:solidFill>
            <a:srgbClr val="00B050"/>
          </a:solidFill>
          <a:ln w="12700">
            <a:solidFill>
              <a:srgbClr val="8AD0D5"/>
            </a:solidFill>
          </a:ln>
        </p:spPr>
        <p:txBody>
          <a:bodyPr lIns="45719" rIns="45719"/>
          <a:lstStyle/>
          <a:p>
            <a:pPr>
              <a:defRPr sz="1100"/>
            </a:pPr>
            <a:endParaRPr/>
          </a:p>
        </p:txBody>
      </p:sp>
      <p:sp>
        <p:nvSpPr>
          <p:cNvPr id="343" name="Metin kutusu 1372"/>
          <p:cNvSpPr/>
          <p:nvPr/>
        </p:nvSpPr>
        <p:spPr>
          <a:xfrm>
            <a:off x="3887787" y="29579887"/>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344" name="Metin kutusu 1373"/>
          <p:cNvSpPr/>
          <p:nvPr/>
        </p:nvSpPr>
        <p:spPr>
          <a:xfrm>
            <a:off x="2489200" y="29232225"/>
            <a:ext cx="196850" cy="115888"/>
          </a:xfrm>
          <a:prstGeom prst="rect">
            <a:avLst/>
          </a:prstGeom>
          <a:solidFill>
            <a:srgbClr val="FFFFFF"/>
          </a:solidFill>
          <a:ln w="12700">
            <a:solidFill>
              <a:srgbClr val="8AD0D5"/>
            </a:solidFill>
          </a:ln>
        </p:spPr>
        <p:txBody>
          <a:bodyPr lIns="45719" rIns="45719"/>
          <a:lstStyle/>
          <a:p>
            <a:pPr>
              <a:defRPr sz="1100"/>
            </a:pPr>
            <a:endParaRPr/>
          </a:p>
        </p:txBody>
      </p:sp>
      <p:sp>
        <p:nvSpPr>
          <p:cNvPr id="345" name="Metin kutusu 1374"/>
          <p:cNvSpPr/>
          <p:nvPr/>
        </p:nvSpPr>
        <p:spPr>
          <a:xfrm>
            <a:off x="2484438" y="29400500"/>
            <a:ext cx="196851" cy="117475"/>
          </a:xfrm>
          <a:prstGeom prst="rect">
            <a:avLst/>
          </a:prstGeom>
          <a:solidFill>
            <a:srgbClr val="FFFFFF"/>
          </a:solidFill>
          <a:ln w="12700">
            <a:solidFill>
              <a:srgbClr val="8AD0D5"/>
            </a:solidFill>
          </a:ln>
        </p:spPr>
        <p:txBody>
          <a:bodyPr lIns="45719" rIns="45719"/>
          <a:lstStyle/>
          <a:p>
            <a:pPr>
              <a:defRPr sz="1100"/>
            </a:pPr>
            <a:endParaRPr/>
          </a:p>
        </p:txBody>
      </p:sp>
      <p:sp>
        <p:nvSpPr>
          <p:cNvPr id="346" name="Metin kutusu 1375"/>
          <p:cNvSpPr/>
          <p:nvPr/>
        </p:nvSpPr>
        <p:spPr>
          <a:xfrm>
            <a:off x="2484438" y="29556075"/>
            <a:ext cx="196851" cy="123825"/>
          </a:xfrm>
          <a:prstGeom prst="rect">
            <a:avLst/>
          </a:prstGeom>
          <a:solidFill>
            <a:srgbClr val="FF0000"/>
          </a:solidFill>
          <a:ln w="12700">
            <a:solidFill>
              <a:srgbClr val="8AD0D5"/>
            </a:solidFill>
          </a:ln>
        </p:spPr>
        <p:txBody>
          <a:bodyPr lIns="45719" rIns="45719"/>
          <a:lstStyle/>
          <a:p>
            <a:pPr>
              <a:defRPr sz="1100"/>
            </a:pPr>
            <a:endParaRPr/>
          </a:p>
        </p:txBody>
      </p:sp>
      <p:sp>
        <p:nvSpPr>
          <p:cNvPr id="347" name="Metin kutusu 1376"/>
          <p:cNvSpPr/>
          <p:nvPr/>
        </p:nvSpPr>
        <p:spPr>
          <a:xfrm>
            <a:off x="3887787" y="29222700"/>
            <a:ext cx="196851" cy="123825"/>
          </a:xfrm>
          <a:prstGeom prst="rect">
            <a:avLst/>
          </a:prstGeom>
          <a:solidFill>
            <a:srgbClr val="FFFFFF"/>
          </a:solidFill>
          <a:ln w="12700">
            <a:solidFill>
              <a:srgbClr val="8AD0D5"/>
            </a:solidFill>
          </a:ln>
        </p:spPr>
        <p:txBody>
          <a:bodyPr lIns="45719" rIns="45719"/>
          <a:lstStyle/>
          <a:p>
            <a:pPr>
              <a:defRPr sz="1100"/>
            </a:pPr>
            <a:endParaRPr/>
          </a:p>
        </p:txBody>
      </p:sp>
      <p:sp>
        <p:nvSpPr>
          <p:cNvPr id="348" name="Metin kutusu 1377"/>
          <p:cNvSpPr/>
          <p:nvPr/>
        </p:nvSpPr>
        <p:spPr>
          <a:xfrm>
            <a:off x="3887787" y="293846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349" name="Metin kutusu 1378"/>
          <p:cNvSpPr/>
          <p:nvPr/>
        </p:nvSpPr>
        <p:spPr>
          <a:xfrm>
            <a:off x="3887787" y="29587825"/>
            <a:ext cx="196851" cy="115888"/>
          </a:xfrm>
          <a:prstGeom prst="rect">
            <a:avLst/>
          </a:prstGeom>
          <a:solidFill>
            <a:srgbClr val="FF0000"/>
          </a:solidFill>
          <a:ln w="12700">
            <a:solidFill>
              <a:srgbClr val="8AD0D5"/>
            </a:solidFill>
          </a:ln>
        </p:spPr>
        <p:txBody>
          <a:bodyPr lIns="45719" rIns="45719"/>
          <a:lstStyle/>
          <a:p>
            <a:pPr>
              <a:defRPr sz="1100">
                <a:solidFill>
                  <a:srgbClr val="FF0000"/>
                </a:solidFill>
              </a:defRPr>
            </a:pPr>
            <a:endParaRPr/>
          </a:p>
        </p:txBody>
      </p:sp>
      <p:sp>
        <p:nvSpPr>
          <p:cNvPr id="350" name="Metin kutusu 1379"/>
          <p:cNvSpPr/>
          <p:nvPr/>
        </p:nvSpPr>
        <p:spPr>
          <a:xfrm>
            <a:off x="4859337" y="2923222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351" name="Metin kutusu 1380"/>
          <p:cNvSpPr/>
          <p:nvPr/>
        </p:nvSpPr>
        <p:spPr>
          <a:xfrm>
            <a:off x="4854575" y="29400500"/>
            <a:ext cx="196850" cy="117475"/>
          </a:xfrm>
          <a:prstGeom prst="rect">
            <a:avLst/>
          </a:prstGeom>
          <a:solidFill>
            <a:srgbClr val="FFFFFF"/>
          </a:solidFill>
          <a:ln w="12700">
            <a:solidFill>
              <a:srgbClr val="8AD0D5"/>
            </a:solidFill>
          </a:ln>
        </p:spPr>
        <p:txBody>
          <a:bodyPr lIns="45719" rIns="45719"/>
          <a:lstStyle/>
          <a:p>
            <a:pPr>
              <a:defRPr sz="1100"/>
            </a:pPr>
            <a:endParaRPr/>
          </a:p>
        </p:txBody>
      </p:sp>
      <p:sp>
        <p:nvSpPr>
          <p:cNvPr id="352" name="Metin kutusu 1381"/>
          <p:cNvSpPr/>
          <p:nvPr/>
        </p:nvSpPr>
        <p:spPr>
          <a:xfrm>
            <a:off x="4854575" y="29556075"/>
            <a:ext cx="196850" cy="123825"/>
          </a:xfrm>
          <a:prstGeom prst="rect">
            <a:avLst/>
          </a:prstGeom>
          <a:solidFill>
            <a:srgbClr val="FF0000"/>
          </a:solidFill>
          <a:ln w="12700">
            <a:solidFill>
              <a:srgbClr val="8AD0D5"/>
            </a:solidFill>
          </a:ln>
        </p:spPr>
        <p:txBody>
          <a:bodyPr lIns="45719" rIns="45719"/>
          <a:lstStyle/>
          <a:p>
            <a:pPr>
              <a:defRPr sz="1100"/>
            </a:pPr>
            <a:endParaRPr/>
          </a:p>
        </p:txBody>
      </p:sp>
      <p:sp>
        <p:nvSpPr>
          <p:cNvPr id="353" name="Metin kutusu 1382"/>
          <p:cNvSpPr/>
          <p:nvPr/>
        </p:nvSpPr>
        <p:spPr>
          <a:xfrm>
            <a:off x="2489200" y="30122812"/>
            <a:ext cx="196850" cy="117476"/>
          </a:xfrm>
          <a:prstGeom prst="rect">
            <a:avLst/>
          </a:prstGeom>
          <a:solidFill>
            <a:srgbClr val="00B050"/>
          </a:solidFill>
          <a:ln w="12700">
            <a:solidFill>
              <a:srgbClr val="8AD0D5"/>
            </a:solidFill>
          </a:ln>
        </p:spPr>
        <p:txBody>
          <a:bodyPr lIns="45719" rIns="45719"/>
          <a:lstStyle/>
          <a:p>
            <a:pPr>
              <a:defRPr sz="1100"/>
            </a:pPr>
            <a:endParaRPr/>
          </a:p>
        </p:txBody>
      </p:sp>
      <p:sp>
        <p:nvSpPr>
          <p:cNvPr id="354" name="Metin kutusu 1383"/>
          <p:cNvSpPr/>
          <p:nvPr/>
        </p:nvSpPr>
        <p:spPr>
          <a:xfrm>
            <a:off x="2484438" y="3028473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355" name="Metin kutusu 1384"/>
          <p:cNvSpPr/>
          <p:nvPr/>
        </p:nvSpPr>
        <p:spPr>
          <a:xfrm>
            <a:off x="2484438" y="30446662"/>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356" name="Metin kutusu 1385"/>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357" name="Metin kutusu 1386"/>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358" name="Metin kutusu 1387"/>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359" name="Metin kutusu 1388"/>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360" name="Metin kutusu 1389"/>
          <p:cNvSpPr/>
          <p:nvPr/>
        </p:nvSpPr>
        <p:spPr>
          <a:xfrm>
            <a:off x="3887787" y="30472062"/>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361" name="Metin kutusu 1390"/>
          <p:cNvSpPr/>
          <p:nvPr/>
        </p:nvSpPr>
        <p:spPr>
          <a:xfrm>
            <a:off x="2489200" y="30122812"/>
            <a:ext cx="196850" cy="117476"/>
          </a:xfrm>
          <a:prstGeom prst="rect">
            <a:avLst/>
          </a:prstGeom>
          <a:solidFill>
            <a:srgbClr val="FFFFFF"/>
          </a:solidFill>
          <a:ln w="12700">
            <a:solidFill>
              <a:srgbClr val="8AD0D5"/>
            </a:solidFill>
          </a:ln>
        </p:spPr>
        <p:txBody>
          <a:bodyPr lIns="45719" rIns="45719"/>
          <a:lstStyle/>
          <a:p>
            <a:pPr>
              <a:defRPr sz="1100"/>
            </a:pPr>
            <a:endParaRPr/>
          </a:p>
        </p:txBody>
      </p:sp>
      <p:sp>
        <p:nvSpPr>
          <p:cNvPr id="362" name="Metin kutusu 1391"/>
          <p:cNvSpPr/>
          <p:nvPr/>
        </p:nvSpPr>
        <p:spPr>
          <a:xfrm>
            <a:off x="2484438" y="30446662"/>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363" name="Metin kutusu 1392"/>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364" name="Metin kutusu 1393"/>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365" name="Metin kutusu 1394"/>
          <p:cNvSpPr/>
          <p:nvPr/>
        </p:nvSpPr>
        <p:spPr>
          <a:xfrm>
            <a:off x="2489200" y="30114875"/>
            <a:ext cx="196850" cy="117475"/>
          </a:xfrm>
          <a:prstGeom prst="rect">
            <a:avLst/>
          </a:prstGeom>
          <a:solidFill>
            <a:srgbClr val="00B050"/>
          </a:solidFill>
          <a:ln w="12700">
            <a:solidFill>
              <a:srgbClr val="8AD0D5"/>
            </a:solidFill>
          </a:ln>
        </p:spPr>
        <p:txBody>
          <a:bodyPr lIns="45719" rIns="45719"/>
          <a:lstStyle/>
          <a:p>
            <a:pPr>
              <a:defRPr sz="1100"/>
            </a:pPr>
            <a:endParaRPr/>
          </a:p>
        </p:txBody>
      </p:sp>
      <p:sp>
        <p:nvSpPr>
          <p:cNvPr id="366" name="Metin kutusu 1395"/>
          <p:cNvSpPr/>
          <p:nvPr/>
        </p:nvSpPr>
        <p:spPr>
          <a:xfrm>
            <a:off x="2484438" y="30270450"/>
            <a:ext cx="196851" cy="141288"/>
          </a:xfrm>
          <a:prstGeom prst="rect">
            <a:avLst/>
          </a:prstGeom>
          <a:solidFill>
            <a:srgbClr val="FFFFFF"/>
          </a:solidFill>
          <a:ln w="12700">
            <a:solidFill>
              <a:srgbClr val="8AD0D5"/>
            </a:solidFill>
          </a:ln>
        </p:spPr>
        <p:txBody>
          <a:bodyPr lIns="45719" rIns="45719"/>
          <a:lstStyle/>
          <a:p>
            <a:pPr>
              <a:defRPr sz="1100"/>
            </a:pPr>
            <a:endParaRPr/>
          </a:p>
        </p:txBody>
      </p:sp>
      <p:sp>
        <p:nvSpPr>
          <p:cNvPr id="367" name="Metin kutusu 1396"/>
          <p:cNvSpPr/>
          <p:nvPr/>
        </p:nvSpPr>
        <p:spPr>
          <a:xfrm>
            <a:off x="2484438" y="30446662"/>
            <a:ext cx="204787" cy="160338"/>
          </a:xfrm>
          <a:prstGeom prst="rect">
            <a:avLst/>
          </a:prstGeom>
          <a:solidFill>
            <a:srgbClr val="FFFFFF"/>
          </a:solidFill>
          <a:ln w="12700">
            <a:solidFill>
              <a:srgbClr val="8AD0D5"/>
            </a:solidFill>
          </a:ln>
        </p:spPr>
        <p:txBody>
          <a:bodyPr lIns="45719" rIns="45719"/>
          <a:lstStyle/>
          <a:p>
            <a:pPr>
              <a:defRPr sz="1100"/>
            </a:pPr>
            <a:endParaRPr/>
          </a:p>
        </p:txBody>
      </p:sp>
      <p:sp>
        <p:nvSpPr>
          <p:cNvPr id="368" name="Metin kutusu 1397"/>
          <p:cNvSpPr/>
          <p:nvPr/>
        </p:nvSpPr>
        <p:spPr>
          <a:xfrm>
            <a:off x="3887787" y="30113287"/>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369" name="Metin kutusu 1398"/>
          <p:cNvSpPr/>
          <p:nvPr/>
        </p:nvSpPr>
        <p:spPr>
          <a:xfrm>
            <a:off x="3887787" y="30267275"/>
            <a:ext cx="196851" cy="117475"/>
          </a:xfrm>
          <a:prstGeom prst="rect">
            <a:avLst/>
          </a:prstGeom>
          <a:solidFill>
            <a:srgbClr val="FFFFFF"/>
          </a:solidFill>
          <a:ln w="12700">
            <a:solidFill>
              <a:srgbClr val="8AD0D5"/>
            </a:solidFill>
          </a:ln>
        </p:spPr>
        <p:txBody>
          <a:bodyPr lIns="45719" rIns="45719"/>
          <a:lstStyle/>
          <a:p>
            <a:pPr>
              <a:defRPr sz="1100"/>
            </a:pPr>
            <a:endParaRPr/>
          </a:p>
        </p:txBody>
      </p:sp>
      <p:sp>
        <p:nvSpPr>
          <p:cNvPr id="370" name="Metin kutusu 1399"/>
          <p:cNvSpPr/>
          <p:nvPr/>
        </p:nvSpPr>
        <p:spPr>
          <a:xfrm>
            <a:off x="3887787" y="30113287"/>
            <a:ext cx="196851" cy="117476"/>
          </a:xfrm>
          <a:prstGeom prst="rect">
            <a:avLst/>
          </a:prstGeom>
          <a:solidFill>
            <a:srgbClr val="FF0000"/>
          </a:solidFill>
          <a:ln w="12700">
            <a:solidFill>
              <a:srgbClr val="8AD0D5"/>
            </a:solidFill>
          </a:ln>
        </p:spPr>
        <p:txBody>
          <a:bodyPr lIns="45719" rIns="45719"/>
          <a:lstStyle/>
          <a:p>
            <a:pPr>
              <a:defRPr sz="1100"/>
            </a:pPr>
            <a:endParaRPr/>
          </a:p>
        </p:txBody>
      </p:sp>
      <p:sp>
        <p:nvSpPr>
          <p:cNvPr id="371" name="Metin kutusu 1400"/>
          <p:cNvSpPr/>
          <p:nvPr/>
        </p:nvSpPr>
        <p:spPr>
          <a:xfrm>
            <a:off x="3887787" y="30267275"/>
            <a:ext cx="196851" cy="117475"/>
          </a:xfrm>
          <a:prstGeom prst="rect">
            <a:avLst/>
          </a:prstGeom>
          <a:solidFill>
            <a:srgbClr val="FFFFFF"/>
          </a:solidFill>
          <a:ln w="12700">
            <a:solidFill>
              <a:srgbClr val="8AD0D5"/>
            </a:solidFill>
          </a:ln>
        </p:spPr>
        <p:txBody>
          <a:bodyPr lIns="45719" rIns="45719"/>
          <a:lstStyle/>
          <a:p>
            <a:pPr>
              <a:defRPr sz="1100"/>
            </a:pPr>
            <a:endParaRPr/>
          </a:p>
        </p:txBody>
      </p:sp>
      <p:sp>
        <p:nvSpPr>
          <p:cNvPr id="372" name="Metin kutusu 1401"/>
          <p:cNvSpPr/>
          <p:nvPr/>
        </p:nvSpPr>
        <p:spPr>
          <a:xfrm>
            <a:off x="3887787" y="30472062"/>
            <a:ext cx="196851" cy="115888"/>
          </a:xfrm>
          <a:prstGeom prst="rect">
            <a:avLst/>
          </a:prstGeom>
          <a:solidFill>
            <a:srgbClr val="00B050"/>
          </a:solidFill>
          <a:ln w="12700">
            <a:solidFill>
              <a:srgbClr val="8AD0D5"/>
            </a:solidFill>
          </a:ln>
        </p:spPr>
        <p:txBody>
          <a:bodyPr lIns="45719" rIns="45719"/>
          <a:lstStyle/>
          <a:p>
            <a:pPr>
              <a:defRPr sz="1100"/>
            </a:pPr>
            <a:endParaRPr/>
          </a:p>
        </p:txBody>
      </p:sp>
      <p:sp>
        <p:nvSpPr>
          <p:cNvPr id="373" name="Metin kutusu 1402"/>
          <p:cNvSpPr/>
          <p:nvPr/>
        </p:nvSpPr>
        <p:spPr>
          <a:xfrm>
            <a:off x="3887787" y="30472062"/>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374" name="Metin kutusu 1403"/>
          <p:cNvSpPr/>
          <p:nvPr/>
        </p:nvSpPr>
        <p:spPr>
          <a:xfrm>
            <a:off x="2489200" y="30122812"/>
            <a:ext cx="196850" cy="117476"/>
          </a:xfrm>
          <a:prstGeom prst="rect">
            <a:avLst/>
          </a:prstGeom>
          <a:solidFill>
            <a:srgbClr val="FF0000"/>
          </a:solidFill>
          <a:ln w="12700">
            <a:solidFill>
              <a:srgbClr val="8AD0D5"/>
            </a:solidFill>
          </a:ln>
        </p:spPr>
        <p:txBody>
          <a:bodyPr lIns="45719" rIns="45719"/>
          <a:lstStyle/>
          <a:p>
            <a:pPr>
              <a:defRPr sz="1100"/>
            </a:pPr>
            <a:endParaRPr/>
          </a:p>
        </p:txBody>
      </p:sp>
      <p:sp>
        <p:nvSpPr>
          <p:cNvPr id="375" name="Metin kutusu 1404"/>
          <p:cNvSpPr/>
          <p:nvPr/>
        </p:nvSpPr>
        <p:spPr>
          <a:xfrm>
            <a:off x="2484438" y="30292675"/>
            <a:ext cx="196851" cy="115888"/>
          </a:xfrm>
          <a:prstGeom prst="rect">
            <a:avLst/>
          </a:prstGeom>
          <a:solidFill>
            <a:srgbClr val="FFFFFF"/>
          </a:solidFill>
          <a:ln w="12700">
            <a:solidFill>
              <a:srgbClr val="8AD0D5"/>
            </a:solidFill>
          </a:ln>
        </p:spPr>
        <p:txBody>
          <a:bodyPr lIns="45719" rIns="45719"/>
          <a:lstStyle/>
          <a:p>
            <a:pPr>
              <a:defRPr sz="1100"/>
            </a:pPr>
            <a:endParaRPr/>
          </a:p>
        </p:txBody>
      </p:sp>
      <p:sp>
        <p:nvSpPr>
          <p:cNvPr id="376" name="Metin kutusu 1405"/>
          <p:cNvSpPr/>
          <p:nvPr/>
        </p:nvSpPr>
        <p:spPr>
          <a:xfrm>
            <a:off x="2484438" y="30446662"/>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377" name="Metin kutusu 1406"/>
          <p:cNvSpPr/>
          <p:nvPr/>
        </p:nvSpPr>
        <p:spPr>
          <a:xfrm>
            <a:off x="3887787" y="30113287"/>
            <a:ext cx="196851" cy="123826"/>
          </a:xfrm>
          <a:prstGeom prst="rect">
            <a:avLst/>
          </a:prstGeom>
          <a:solidFill>
            <a:srgbClr val="FFFFFF"/>
          </a:solidFill>
          <a:ln w="12700">
            <a:solidFill>
              <a:srgbClr val="8AD0D5"/>
            </a:solidFill>
          </a:ln>
        </p:spPr>
        <p:txBody>
          <a:bodyPr lIns="45719" rIns="45719"/>
          <a:lstStyle/>
          <a:p>
            <a:pPr>
              <a:defRPr sz="1100"/>
            </a:pPr>
            <a:endParaRPr/>
          </a:p>
        </p:txBody>
      </p:sp>
      <p:sp>
        <p:nvSpPr>
          <p:cNvPr id="378" name="Metin kutusu 1407"/>
          <p:cNvSpPr/>
          <p:nvPr/>
        </p:nvSpPr>
        <p:spPr>
          <a:xfrm>
            <a:off x="3887787" y="30275212"/>
            <a:ext cx="196851" cy="117476"/>
          </a:xfrm>
          <a:prstGeom prst="rect">
            <a:avLst/>
          </a:prstGeom>
          <a:solidFill>
            <a:srgbClr val="FFFFFF"/>
          </a:solidFill>
          <a:ln w="12700">
            <a:solidFill>
              <a:srgbClr val="8AD0D5"/>
            </a:solidFill>
          </a:ln>
        </p:spPr>
        <p:txBody>
          <a:bodyPr lIns="45719" rIns="45719"/>
          <a:lstStyle/>
          <a:p>
            <a:pPr>
              <a:defRPr sz="1100"/>
            </a:pPr>
            <a:endParaRPr/>
          </a:p>
        </p:txBody>
      </p:sp>
      <p:sp>
        <p:nvSpPr>
          <p:cNvPr id="379" name="Metin kutusu 1408"/>
          <p:cNvSpPr/>
          <p:nvPr/>
        </p:nvSpPr>
        <p:spPr>
          <a:xfrm>
            <a:off x="3887787" y="30480000"/>
            <a:ext cx="196851" cy="115888"/>
          </a:xfrm>
          <a:prstGeom prst="rect">
            <a:avLst/>
          </a:prstGeom>
          <a:solidFill>
            <a:srgbClr val="FF0000"/>
          </a:solidFill>
          <a:ln w="12700">
            <a:solidFill>
              <a:srgbClr val="8AD0D5"/>
            </a:solidFill>
          </a:ln>
        </p:spPr>
        <p:txBody>
          <a:bodyPr lIns="45719" rIns="45719"/>
          <a:lstStyle/>
          <a:p>
            <a:pPr>
              <a:defRPr sz="1100"/>
            </a:pPr>
            <a:endParaRPr/>
          </a:p>
        </p:txBody>
      </p:sp>
      <p:sp>
        <p:nvSpPr>
          <p:cNvPr id="380" name="Metin kutusu 1409"/>
          <p:cNvSpPr/>
          <p:nvPr/>
        </p:nvSpPr>
        <p:spPr>
          <a:xfrm>
            <a:off x="4859337" y="30122812"/>
            <a:ext cx="196851" cy="117476"/>
          </a:xfrm>
          <a:prstGeom prst="rect">
            <a:avLst/>
          </a:prstGeom>
          <a:solidFill>
            <a:srgbClr val="FF0000"/>
          </a:solidFill>
          <a:ln w="12700">
            <a:solidFill>
              <a:srgbClr val="8AD0D5"/>
            </a:solidFill>
          </a:ln>
        </p:spPr>
        <p:txBody>
          <a:bodyPr lIns="45719" rIns="45719"/>
          <a:lstStyle/>
          <a:p>
            <a:pPr>
              <a:defRPr sz="1100"/>
            </a:pPr>
            <a:endParaRPr/>
          </a:p>
        </p:txBody>
      </p:sp>
      <p:sp>
        <p:nvSpPr>
          <p:cNvPr id="381" name="Metin kutusu 1410"/>
          <p:cNvSpPr/>
          <p:nvPr/>
        </p:nvSpPr>
        <p:spPr>
          <a:xfrm>
            <a:off x="4854575" y="30292675"/>
            <a:ext cx="196850" cy="115888"/>
          </a:xfrm>
          <a:prstGeom prst="rect">
            <a:avLst/>
          </a:prstGeom>
          <a:solidFill>
            <a:srgbClr val="FFFFFF"/>
          </a:solidFill>
          <a:ln w="12700">
            <a:solidFill>
              <a:srgbClr val="8AD0D5"/>
            </a:solidFill>
          </a:ln>
        </p:spPr>
        <p:txBody>
          <a:bodyPr lIns="45719" rIns="45719"/>
          <a:lstStyle/>
          <a:p>
            <a:pPr>
              <a:defRPr sz="1100"/>
            </a:pPr>
            <a:endParaRPr/>
          </a:p>
        </p:txBody>
      </p:sp>
      <p:sp>
        <p:nvSpPr>
          <p:cNvPr id="382" name="Metin kutusu 1411"/>
          <p:cNvSpPr/>
          <p:nvPr/>
        </p:nvSpPr>
        <p:spPr>
          <a:xfrm>
            <a:off x="4854575" y="30446662"/>
            <a:ext cx="196850" cy="123826"/>
          </a:xfrm>
          <a:prstGeom prst="rect">
            <a:avLst/>
          </a:prstGeom>
          <a:solidFill>
            <a:srgbClr val="FFFFFF"/>
          </a:solidFill>
          <a:ln w="12700">
            <a:solidFill>
              <a:srgbClr val="8AD0D5"/>
            </a:solidFill>
          </a:ln>
        </p:spPr>
        <p:txBody>
          <a:bodyPr lIns="45719" rIns="45719"/>
          <a:lstStyle/>
          <a:p>
            <a:pPr>
              <a:defRPr sz="1100"/>
            </a:pPr>
            <a:endParaRPr/>
          </a:p>
        </p:txBody>
      </p:sp>
      <p:pic>
        <p:nvPicPr>
          <p:cNvPr id="383" name="Picture 2" descr="Picture 2"/>
          <p:cNvPicPr>
            <a:picLocks noChangeAspect="1"/>
          </p:cNvPicPr>
          <p:nvPr/>
        </p:nvPicPr>
        <p:blipFill>
          <a:blip r:embed="rId2"/>
          <a:stretch>
            <a:fillRect/>
          </a:stretch>
        </p:blipFill>
        <p:spPr>
          <a:xfrm>
            <a:off x="99178" y="304675"/>
            <a:ext cx="1690292" cy="359039"/>
          </a:xfrm>
          <a:prstGeom prst="rect">
            <a:avLst/>
          </a:prstGeom>
          <a:ln w="12700">
            <a:miter lim="400000"/>
          </a:ln>
        </p:spPr>
      </p:pic>
      <p:graphicFrame>
        <p:nvGraphicFramePr>
          <p:cNvPr id="384" name="Tablo 65"/>
          <p:cNvGraphicFramePr/>
          <p:nvPr/>
        </p:nvGraphicFramePr>
        <p:xfrm>
          <a:off x="1543777" y="1590812"/>
          <a:ext cx="5472441" cy="1421757"/>
        </p:xfrm>
        <a:graphic>
          <a:graphicData uri="http://schemas.openxmlformats.org/drawingml/2006/table">
            <a:tbl>
              <a:tblPr>
                <a:tableStyleId>{4C3C2611-4C71-4FC5-86AE-919BDF0F9419}</a:tableStyleId>
              </a:tblPr>
              <a:tblGrid>
                <a:gridCol w="1041192">
                  <a:extLst>
                    <a:ext uri="{9D8B030D-6E8A-4147-A177-3AD203B41FA5}">
                      <a16:colId xmlns:a16="http://schemas.microsoft.com/office/drawing/2014/main" val="20000"/>
                    </a:ext>
                  </a:extLst>
                </a:gridCol>
                <a:gridCol w="1101315">
                  <a:extLst>
                    <a:ext uri="{9D8B030D-6E8A-4147-A177-3AD203B41FA5}">
                      <a16:colId xmlns:a16="http://schemas.microsoft.com/office/drawing/2014/main" val="20001"/>
                    </a:ext>
                  </a:extLst>
                </a:gridCol>
                <a:gridCol w="1109978">
                  <a:extLst>
                    <a:ext uri="{9D8B030D-6E8A-4147-A177-3AD203B41FA5}">
                      <a16:colId xmlns:a16="http://schemas.microsoft.com/office/drawing/2014/main" val="20002"/>
                    </a:ext>
                  </a:extLst>
                </a:gridCol>
                <a:gridCol w="1109978">
                  <a:extLst>
                    <a:ext uri="{9D8B030D-6E8A-4147-A177-3AD203B41FA5}">
                      <a16:colId xmlns:a16="http://schemas.microsoft.com/office/drawing/2014/main" val="20003"/>
                    </a:ext>
                  </a:extLst>
                </a:gridCol>
                <a:gridCol w="1109978">
                  <a:extLst>
                    <a:ext uri="{9D8B030D-6E8A-4147-A177-3AD203B41FA5}">
                      <a16:colId xmlns:a16="http://schemas.microsoft.com/office/drawing/2014/main" val="20004"/>
                    </a:ext>
                  </a:extLst>
                </a:gridCol>
              </a:tblGrid>
              <a:tr h="563311">
                <a:tc>
                  <a:txBody>
                    <a:bodyPr/>
                    <a:lstStyle/>
                    <a:p>
                      <a:pPr defTabSz="457206">
                        <a:defRPr sz="1800">
                          <a:solidFill>
                            <a:srgbClr val="000000"/>
                          </a:solidFill>
                        </a:defRPr>
                      </a:pPr>
                      <a:r>
                        <a:rPr sz="1200" b="1"/>
                        <a:t>KAYNAK ADI</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141312"/>
                      </a:solidFill>
                    </a:lnB>
                    <a:noFill/>
                  </a:tcPr>
                </a:tc>
                <a:tc>
                  <a:txBody>
                    <a:bodyPr/>
                    <a:lstStyle/>
                    <a:p>
                      <a:pPr defTabSz="457206">
                        <a:defRPr sz="1800">
                          <a:solidFill>
                            <a:srgbClr val="000000"/>
                          </a:solidFill>
                        </a:defRPr>
                      </a:pPr>
                      <a:r>
                        <a:rPr sz="1200" b="1"/>
                        <a:t>BİRİMİ</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defTabSz="457206">
                        <a:defRPr sz="1800">
                          <a:solidFill>
                            <a:srgbClr val="000000"/>
                          </a:solidFill>
                        </a:defRPr>
                      </a:pPr>
                      <a:r>
                        <a:rPr sz="1200" b="1"/>
                        <a:t>MEVCUT</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defTabSz="457206">
                        <a:defRPr sz="1800">
                          <a:solidFill>
                            <a:srgbClr val="000000"/>
                          </a:solidFill>
                        </a:defRPr>
                      </a:pPr>
                      <a:r>
                        <a:rPr sz="1200" b="1"/>
                        <a:t>İHTİYAÇ</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defTabSz="457206">
                        <a:defRPr sz="1800">
                          <a:solidFill>
                            <a:srgbClr val="000000"/>
                          </a:solidFill>
                        </a:defRPr>
                      </a:pPr>
                      <a:r>
                        <a:rPr sz="1200" b="1"/>
                        <a:t>İHTİYAÇ NEDENİ</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noFill/>
                  </a:tcPr>
                </a:tc>
                <a:extLst>
                  <a:ext uri="{0D108BD9-81ED-4DB2-BD59-A6C34878D82A}">
                    <a16:rowId xmlns:a16="http://schemas.microsoft.com/office/drawing/2014/main" val="10000"/>
                  </a:ext>
                </a:extLst>
              </a:tr>
              <a:tr h="333432">
                <a:tc>
                  <a:txBody>
                    <a:bodyPr/>
                    <a:lstStyle/>
                    <a:p>
                      <a:pPr defTabSz="457206">
                        <a:defRPr sz="1800">
                          <a:solidFill>
                            <a:srgbClr val="000000"/>
                          </a:solidFill>
                        </a:defRPr>
                      </a:pPr>
                      <a:r>
                        <a:rPr sz="1400"/>
                        <a:t>Öğretim elemanı</a:t>
                      </a:r>
                    </a:p>
                  </a:txBody>
                  <a:tcPr marL="2503" marR="2503" marT="2503" marB="2503" anchor="ctr" horzOverflow="overflow">
                    <a:lnL w="6350">
                      <a:solidFill>
                        <a:srgbClr val="141312"/>
                      </a:solidFill>
                    </a:lnL>
                    <a:lnR w="6350">
                      <a:solidFill>
                        <a:srgbClr val="000000"/>
                      </a:solidFill>
                    </a:lnR>
                    <a:lnT w="6350">
                      <a:solidFill>
                        <a:srgbClr val="141312"/>
                      </a:solidFill>
                    </a:lnT>
                    <a:lnB w="6350">
                      <a:solidFill>
                        <a:srgbClr val="141312"/>
                      </a:solidFill>
                    </a:lnB>
                    <a:solidFill>
                      <a:srgbClr val="FFFFFF"/>
                    </a:solidFill>
                  </a:tcPr>
                </a:tc>
                <a:tc>
                  <a:txBody>
                    <a:bodyPr/>
                    <a:lstStyle/>
                    <a:p>
                      <a:pPr defTabSz="457206">
                        <a:defRPr sz="1800">
                          <a:solidFill>
                            <a:srgbClr val="000000"/>
                          </a:solidFill>
                        </a:defRPr>
                      </a:pPr>
                      <a:r>
                        <a:rPr sz="1400"/>
                        <a:t>Endüstri Mühendisliği</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400"/>
                        <a:t>15</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400">
                          <a:latin typeface="Cambria Math"/>
                          <a:ea typeface="Cambria Math"/>
                          <a:cs typeface="Cambria Math"/>
                          <a:sym typeface="Cambria Math"/>
                        </a:rPr>
                        <a:t>2(Yöneylem Araştırması alanında)</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400"/>
                        <a:t>Yök asgari kriteri, paydaş memnuniyetsizliği</a:t>
                      </a:r>
                    </a:p>
                  </a:txBody>
                  <a:tcPr marL="2503" marR="2503" marT="2503" marB="2503"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1"/>
                  </a:ext>
                </a:extLst>
              </a:tr>
            </a:tbl>
          </a:graphicData>
        </a:graphic>
      </p:graphicFrame>
      <p:graphicFrame>
        <p:nvGraphicFramePr>
          <p:cNvPr id="385" name="Table 1"/>
          <p:cNvGraphicFramePr/>
          <p:nvPr/>
        </p:nvGraphicFramePr>
        <p:xfrm>
          <a:off x="185008" y="3394561"/>
          <a:ext cx="8409707" cy="1094406"/>
        </p:xfrm>
        <a:graphic>
          <a:graphicData uri="http://schemas.openxmlformats.org/drawingml/2006/table">
            <a:tbl>
              <a:tblPr>
                <a:tableStyleId>{4C3C2611-4C71-4FC5-86AE-919BDF0F9419}</a:tableStyleId>
              </a:tblPr>
              <a:tblGrid>
                <a:gridCol w="2230167">
                  <a:extLst>
                    <a:ext uri="{9D8B030D-6E8A-4147-A177-3AD203B41FA5}">
                      <a16:colId xmlns:a16="http://schemas.microsoft.com/office/drawing/2014/main" val="20000"/>
                    </a:ext>
                  </a:extLst>
                </a:gridCol>
                <a:gridCol w="1075705">
                  <a:extLst>
                    <a:ext uri="{9D8B030D-6E8A-4147-A177-3AD203B41FA5}">
                      <a16:colId xmlns:a16="http://schemas.microsoft.com/office/drawing/2014/main" val="20001"/>
                    </a:ext>
                  </a:extLst>
                </a:gridCol>
                <a:gridCol w="1077626">
                  <a:extLst>
                    <a:ext uri="{9D8B030D-6E8A-4147-A177-3AD203B41FA5}">
                      <a16:colId xmlns:a16="http://schemas.microsoft.com/office/drawing/2014/main" val="20002"/>
                    </a:ext>
                  </a:extLst>
                </a:gridCol>
                <a:gridCol w="1083388">
                  <a:extLst>
                    <a:ext uri="{9D8B030D-6E8A-4147-A177-3AD203B41FA5}">
                      <a16:colId xmlns:a16="http://schemas.microsoft.com/office/drawing/2014/main" val="20003"/>
                    </a:ext>
                  </a:extLst>
                </a:gridCol>
                <a:gridCol w="2942821">
                  <a:extLst>
                    <a:ext uri="{9D8B030D-6E8A-4147-A177-3AD203B41FA5}">
                      <a16:colId xmlns:a16="http://schemas.microsoft.com/office/drawing/2014/main" val="20004"/>
                    </a:ext>
                  </a:extLst>
                </a:gridCol>
              </a:tblGrid>
              <a:tr h="50800">
                <a:tc>
                  <a:txBody>
                    <a:bodyPr/>
                    <a:lstStyle/>
                    <a:p>
                      <a:pPr defTabSz="457206">
                        <a:defRPr sz="1800">
                          <a:solidFill>
                            <a:srgbClr val="000000"/>
                          </a:solidFill>
                        </a:defRPr>
                      </a:pPr>
                      <a:r>
                        <a:rPr sz="1400" b="1"/>
                        <a:t>KAYNAK ADI</a:t>
                      </a:r>
                    </a:p>
                  </a:txBody>
                  <a:tcPr marL="4601" marR="4601" marT="4601" marB="4601" anchor="ctr" horzOverflow="overflow">
                    <a:lnL w="1270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400" b="1"/>
                        <a:t>BİRİMİ</a:t>
                      </a:r>
                    </a:p>
                  </a:txBody>
                  <a:tcPr marL="4601" marR="4601" marT="4601" marB="4601"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400" b="1"/>
                        <a:t>MEVCUT</a:t>
                      </a:r>
                    </a:p>
                  </a:txBody>
                  <a:tcPr marL="4601" marR="4601" marT="4601" marB="4601"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400" b="1"/>
                        <a:t>İHTİYAÇ</a:t>
                      </a:r>
                    </a:p>
                  </a:txBody>
                  <a:tcPr marL="4601" marR="4601" marT="4601" marB="4601"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400" b="1"/>
                        <a:t>İHTİYAÇ NEDENİ</a:t>
                      </a:r>
                    </a:p>
                  </a:txBody>
                  <a:tcPr marL="4601" marR="4601" marT="4601" marB="4601" anchor="ctr" horzOverflow="overflow">
                    <a:lnL w="6350">
                      <a:solidFill>
                        <a:srgbClr val="000000"/>
                      </a:solidFill>
                    </a:lnL>
                    <a:lnR w="1270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0"/>
                  </a:ext>
                </a:extLst>
              </a:tr>
              <a:tr h="135896">
                <a:tc>
                  <a:txBody>
                    <a:bodyPr/>
                    <a:lstStyle/>
                    <a:p>
                      <a:pPr defTabSz="457206">
                        <a:defRPr sz="1800">
                          <a:solidFill>
                            <a:srgbClr val="000000"/>
                          </a:solidFill>
                        </a:defRPr>
                      </a:pPr>
                      <a:r>
                        <a:rPr sz="1400"/>
                        <a:t>Yöneylem Araştırması</a:t>
                      </a:r>
                    </a:p>
                  </a:txBody>
                  <a:tcPr marL="4601" marR="4601" marT="4601" marB="4601" anchor="ctr" horzOverflow="overflow">
                    <a:lnL w="1270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400"/>
                        <a:t>Öğretim Elemanları</a:t>
                      </a:r>
                    </a:p>
                  </a:txBody>
                  <a:tcPr marL="4601" marR="4601" marT="4601" marB="4601"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400"/>
                        <a:t>2</a:t>
                      </a:r>
                    </a:p>
                  </a:txBody>
                  <a:tcPr marL="4601" marR="4601" marT="4601" marB="4601"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400"/>
                        <a:t>2</a:t>
                      </a:r>
                    </a:p>
                  </a:txBody>
                  <a:tcPr marL="4601" marR="4601" marT="4601" marB="4601" anchor="ctr"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defTabSz="457206">
                        <a:defRPr sz="1800">
                          <a:solidFill>
                            <a:srgbClr val="000000"/>
                          </a:solidFill>
                        </a:defRPr>
                      </a:pPr>
                      <a:r>
                        <a:rPr sz="1400"/>
                        <a:t>Yök asgari kriteri, paydaş memnuniyetsizliği</a:t>
                      </a:r>
                    </a:p>
                  </a:txBody>
                  <a:tcPr marL="4601" marR="4601" marT="4601" marB="4601" anchor="ctr" horzOverflow="overflow">
                    <a:lnL w="6350">
                      <a:solidFill>
                        <a:srgbClr val="000000"/>
                      </a:solidFill>
                    </a:lnL>
                    <a:lnR w="12700">
                      <a:solidFill>
                        <a:srgbClr val="000000"/>
                      </a:solidFill>
                    </a:lnR>
                    <a:lnT w="6350">
                      <a:solidFill>
                        <a:srgbClr val="000000"/>
                      </a:solidFill>
                    </a:lnT>
                    <a:lnB w="6350">
                      <a:solidFill>
                        <a:srgbClr val="000000"/>
                      </a:solidFill>
                    </a:lnB>
                    <a:solidFill>
                      <a:srgbClr val="FFFFFF"/>
                    </a:solidFill>
                  </a:tcPr>
                </a:tc>
                <a:extLst>
                  <a:ext uri="{0D108BD9-81ED-4DB2-BD59-A6C34878D82A}">
                    <a16:rowId xmlns:a16="http://schemas.microsoft.com/office/drawing/2014/main" val="10001"/>
                  </a:ext>
                </a:extLst>
              </a:tr>
              <a:tr h="132521">
                <a:tc>
                  <a:txBody>
                    <a:bodyPr/>
                    <a:lstStyle/>
                    <a:p>
                      <a:pPr defTabSz="457206">
                        <a:defRPr sz="1800">
                          <a:solidFill>
                            <a:srgbClr val="000000"/>
                          </a:solidFill>
                        </a:defRPr>
                      </a:pPr>
                      <a:r>
                        <a:rPr sz="1400"/>
                        <a:t>Endüstri Mühendisliği (A.B.D.)</a:t>
                      </a:r>
                    </a:p>
                  </a:txBody>
                  <a:tcPr marL="4601" marR="4601" marT="4601" marB="4601" anchor="ctr" horzOverflow="overflow">
                    <a:lnL w="12700">
                      <a:solidFill>
                        <a:srgbClr val="000000"/>
                      </a:solidFill>
                    </a:lnL>
                    <a:lnR w="6350">
                      <a:solidFill>
                        <a:srgbClr val="000000"/>
                      </a:solidFill>
                    </a:lnR>
                    <a:lnT w="6350">
                      <a:solidFill>
                        <a:srgbClr val="000000"/>
                      </a:solidFill>
                    </a:lnT>
                    <a:lnB w="12700">
                      <a:solidFill>
                        <a:srgbClr val="000000"/>
                      </a:solidFill>
                    </a:lnB>
                    <a:solidFill>
                      <a:srgbClr val="FFFFFF"/>
                    </a:solidFill>
                  </a:tcPr>
                </a:tc>
                <a:tc>
                  <a:txBody>
                    <a:bodyPr/>
                    <a:lstStyle/>
                    <a:p>
                      <a:pPr defTabSz="457206">
                        <a:defRPr sz="1800">
                          <a:solidFill>
                            <a:srgbClr val="000000"/>
                          </a:solidFill>
                        </a:defRPr>
                      </a:pPr>
                      <a:r>
                        <a:rPr sz="1400"/>
                        <a:t>Öğretim Elemanları</a:t>
                      </a:r>
                    </a:p>
                  </a:txBody>
                  <a:tcPr marL="4601" marR="4601" marT="4601" marB="4601" anchor="ctr" horzOverflow="overflow">
                    <a:lnL w="6350">
                      <a:solidFill>
                        <a:srgbClr val="000000"/>
                      </a:solidFill>
                    </a:lnL>
                    <a:lnR w="6350">
                      <a:solidFill>
                        <a:srgbClr val="000000"/>
                      </a:solidFill>
                    </a:lnR>
                    <a:lnT w="6350">
                      <a:solidFill>
                        <a:srgbClr val="000000"/>
                      </a:solidFill>
                    </a:lnT>
                    <a:lnB w="12700">
                      <a:solidFill>
                        <a:srgbClr val="000000"/>
                      </a:solidFill>
                    </a:lnB>
                    <a:solidFill>
                      <a:srgbClr val="FFFFFF"/>
                    </a:solidFill>
                  </a:tcPr>
                </a:tc>
                <a:tc>
                  <a:txBody>
                    <a:bodyPr/>
                    <a:lstStyle/>
                    <a:p>
                      <a:pPr defTabSz="457206">
                        <a:defRPr sz="1800">
                          <a:solidFill>
                            <a:srgbClr val="000000"/>
                          </a:solidFill>
                        </a:defRPr>
                      </a:pPr>
                      <a:r>
                        <a:rPr sz="1400"/>
                        <a:t>3</a:t>
                      </a:r>
                    </a:p>
                  </a:txBody>
                  <a:tcPr marL="4601" marR="4601" marT="4601" marB="4601" anchor="ctr" horzOverflow="overflow">
                    <a:lnL w="6350">
                      <a:solidFill>
                        <a:srgbClr val="000000"/>
                      </a:solidFill>
                    </a:lnL>
                    <a:lnR w="6350">
                      <a:solidFill>
                        <a:srgbClr val="000000"/>
                      </a:solidFill>
                    </a:lnR>
                    <a:lnT w="6350">
                      <a:solidFill>
                        <a:srgbClr val="000000"/>
                      </a:solidFill>
                    </a:lnT>
                    <a:lnB w="12700">
                      <a:solidFill>
                        <a:srgbClr val="000000"/>
                      </a:solidFill>
                    </a:lnB>
                    <a:solidFill>
                      <a:srgbClr val="FFFFFF"/>
                    </a:solidFill>
                  </a:tcPr>
                </a:tc>
                <a:tc>
                  <a:txBody>
                    <a:bodyPr/>
                    <a:lstStyle/>
                    <a:p>
                      <a:pPr defTabSz="457206">
                        <a:defRPr sz="1800">
                          <a:solidFill>
                            <a:srgbClr val="000000"/>
                          </a:solidFill>
                        </a:defRPr>
                      </a:pPr>
                      <a:r>
                        <a:rPr sz="1400"/>
                        <a:t>0</a:t>
                      </a:r>
                    </a:p>
                  </a:txBody>
                  <a:tcPr marL="4601" marR="4601" marT="4601" marB="4601" anchor="ctr" horzOverflow="overflow">
                    <a:lnL w="6350">
                      <a:solidFill>
                        <a:srgbClr val="000000"/>
                      </a:solidFill>
                    </a:lnL>
                    <a:lnR w="6350">
                      <a:solidFill>
                        <a:srgbClr val="000000"/>
                      </a:solidFill>
                    </a:lnR>
                    <a:lnT w="6350">
                      <a:solidFill>
                        <a:srgbClr val="000000"/>
                      </a:solidFill>
                    </a:lnT>
                    <a:lnB w="12700">
                      <a:solidFill>
                        <a:srgbClr val="000000"/>
                      </a:solidFill>
                    </a:lnB>
                    <a:solidFill>
                      <a:srgbClr val="FFFFFF"/>
                    </a:solidFill>
                  </a:tcPr>
                </a:tc>
                <a:tc>
                  <a:txBody>
                    <a:bodyPr/>
                    <a:lstStyle/>
                    <a:p>
                      <a:pPr defTabSz="457206">
                        <a:defRPr sz="1800">
                          <a:solidFill>
                            <a:srgbClr val="000000"/>
                          </a:solidFill>
                        </a:defRPr>
                      </a:pPr>
                      <a:r>
                        <a:rPr sz="1400"/>
                        <a:t>Yök asgari kriteri, paydaş memnuniyetsizliği</a:t>
                      </a:r>
                    </a:p>
                  </a:txBody>
                  <a:tcPr marL="4601" marR="4601" marT="4601" marB="4601" anchor="ctr" horzOverflow="overflow">
                    <a:lnL w="6350">
                      <a:solidFill>
                        <a:srgbClr val="000000"/>
                      </a:solidFill>
                    </a:lnL>
                    <a:lnR w="12700">
                      <a:solidFill>
                        <a:srgbClr val="000000"/>
                      </a:solidFill>
                    </a:lnR>
                    <a:lnT w="6350">
                      <a:solidFill>
                        <a:srgbClr val="000000"/>
                      </a:solidFill>
                    </a:lnT>
                    <a:lnB w="12700">
                      <a:solidFill>
                        <a:srgbClr val="000000"/>
                      </a:solidFill>
                    </a:lnB>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Metin kutusu 4"/>
          <p:cNvSpPr txBox="1"/>
          <p:nvPr/>
        </p:nvSpPr>
        <p:spPr>
          <a:xfrm>
            <a:off x="2059742" y="530441"/>
            <a:ext cx="5173981" cy="841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spAutoFit/>
          </a:bodyPr>
          <a:lstStyle/>
          <a:p>
            <a:pPr algn="ctr">
              <a:lnSpc>
                <a:spcPct val="90000"/>
              </a:lnSpc>
              <a:spcBef>
                <a:spcPts val="600"/>
              </a:spcBef>
              <a:defRPr sz="2800" b="1">
                <a:solidFill>
                  <a:schemeClr val="accent6"/>
                </a:solidFill>
                <a:effectLst>
                  <a:outerShdw blurRad="38100" dist="38100" dir="2700000" rotWithShape="0">
                    <a:srgbClr val="000000">
                      <a:alpha val="43137"/>
                    </a:srgbClr>
                  </a:outerShdw>
                </a:effectLst>
              </a:defRPr>
            </a:pPr>
            <a:r>
              <a:t>SKORU YÜKSEK OLAN ve AKSİYON GEREKTİREN RİSKLER</a:t>
            </a:r>
          </a:p>
        </p:txBody>
      </p:sp>
      <p:sp>
        <p:nvSpPr>
          <p:cNvPr id="388" name="Slayt Numarası Yer Tutucusu 6"/>
          <p:cNvSpPr txBox="1">
            <a:spLocks noGrp="1"/>
          </p:cNvSpPr>
          <p:nvPr>
            <p:ph type="sldNum" sz="quarter" idx="2"/>
          </p:nvPr>
        </p:nvSpPr>
        <p:spPr>
          <a:xfrm>
            <a:off x="7366993" y="6357523"/>
            <a:ext cx="239314" cy="3627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chor="ctr">
            <a:normAutofit/>
          </a:bodyPr>
          <a:lstStyle>
            <a:lvl1pPr>
              <a:lnSpc>
                <a:spcPct val="80000"/>
              </a:lnSpc>
              <a:spcBef>
                <a:spcPts val="600"/>
              </a:spcBef>
              <a:defRPr sz="2100"/>
            </a:lvl1pPr>
          </a:lstStyle>
          <a:p>
            <a:fld id="{86CB4B4D-7CA3-9044-876B-883B54F8677D}" type="slidenum">
              <a:t>9</a:t>
            </a:fld>
            <a:endParaRPr/>
          </a:p>
        </p:txBody>
      </p:sp>
      <p:pic>
        <p:nvPicPr>
          <p:cNvPr id="389" name="Picture 2" descr="Picture 2"/>
          <p:cNvPicPr>
            <a:picLocks noChangeAspect="1"/>
          </p:cNvPicPr>
          <p:nvPr/>
        </p:nvPicPr>
        <p:blipFill>
          <a:blip r:embed="rId2"/>
          <a:stretch>
            <a:fillRect/>
          </a:stretch>
        </p:blipFill>
        <p:spPr>
          <a:xfrm>
            <a:off x="323527" y="620687"/>
            <a:ext cx="1512169" cy="321203"/>
          </a:xfrm>
          <a:prstGeom prst="rect">
            <a:avLst/>
          </a:prstGeom>
          <a:ln w="12700">
            <a:miter lim="400000"/>
          </a:ln>
        </p:spPr>
      </p:pic>
      <p:graphicFrame>
        <p:nvGraphicFramePr>
          <p:cNvPr id="390" name="Tablo 9"/>
          <p:cNvGraphicFramePr/>
          <p:nvPr/>
        </p:nvGraphicFramePr>
        <p:xfrm>
          <a:off x="400050" y="1841854"/>
          <a:ext cx="8203223" cy="1747520"/>
        </p:xfrm>
        <a:graphic>
          <a:graphicData uri="http://schemas.openxmlformats.org/drawingml/2006/table">
            <a:tbl>
              <a:tblPr firstRow="1">
                <a:tableStyleId>{4C3C2611-4C71-4FC5-86AE-919BDF0F9419}</a:tableStyleId>
              </a:tblPr>
              <a:tblGrid>
                <a:gridCol w="1828801">
                  <a:extLst>
                    <a:ext uri="{9D8B030D-6E8A-4147-A177-3AD203B41FA5}">
                      <a16:colId xmlns:a16="http://schemas.microsoft.com/office/drawing/2014/main" val="20000"/>
                    </a:ext>
                  </a:extLst>
                </a:gridCol>
                <a:gridCol w="6374422">
                  <a:extLst>
                    <a:ext uri="{9D8B030D-6E8A-4147-A177-3AD203B41FA5}">
                      <a16:colId xmlns:a16="http://schemas.microsoft.com/office/drawing/2014/main" val="20001"/>
                    </a:ext>
                  </a:extLst>
                </a:gridCol>
              </a:tblGrid>
              <a:tr h="370840">
                <a:tc>
                  <a:txBody>
                    <a:bodyPr/>
                    <a:lstStyle/>
                    <a:p>
                      <a:pPr algn="l" defTabSz="457206">
                        <a:defRPr sz="1800" b="0">
                          <a:solidFill>
                            <a:srgbClr val="000000"/>
                          </a:solidFill>
                        </a:defRPr>
                      </a:pPr>
                      <a:r>
                        <a:rPr b="1">
                          <a:solidFill>
                            <a:srgbClr val="0C0D0D"/>
                          </a:solidFill>
                        </a:rPr>
                        <a:t>Riskin Tanımı :</a:t>
                      </a:r>
                    </a:p>
                  </a:txBody>
                  <a:tcPr marL="45720" marR="45720" horzOverflow="overflow">
                    <a:lnL w="12700">
                      <a:solidFill>
                        <a:srgbClr val="8AD0D5"/>
                      </a:solidFill>
                    </a:lnL>
                    <a:lnR w="12700">
                      <a:miter lim="400000"/>
                    </a:lnR>
                    <a:lnT w="12700">
                      <a:solidFill>
                        <a:srgbClr val="8AD0D5"/>
                      </a:solidFill>
                    </a:lnT>
                    <a:lnB w="12700">
                      <a:solidFill>
                        <a:schemeClr val="accent1"/>
                      </a:solidFill>
                    </a:lnB>
                    <a:solidFill>
                      <a:srgbClr val="ECDFEB"/>
                    </a:solidFill>
                  </a:tcPr>
                </a:tc>
                <a:tc>
                  <a:txBody>
                    <a:bodyPr/>
                    <a:lstStyle/>
                    <a:p>
                      <a:pPr algn="l" defTabSz="457206">
                        <a:defRPr sz="1800" b="0">
                          <a:solidFill>
                            <a:srgbClr val="000000"/>
                          </a:solidFill>
                        </a:defRPr>
                      </a:pPr>
                      <a:r>
                        <a:rPr b="1">
                          <a:solidFill>
                            <a:srgbClr val="0F2303"/>
                          </a:solidFill>
                        </a:rPr>
                        <a:t>Z5-Bölüme ait YÖK asgari kriterlerine uygun laboratuvarların olmaması</a:t>
                      </a:r>
                    </a:p>
                  </a:txBody>
                  <a:tcPr marL="45720" marR="45720" horzOverflow="overflow">
                    <a:lnL w="12700">
                      <a:miter lim="400000"/>
                    </a:lnL>
                    <a:lnR w="12700">
                      <a:solidFill>
                        <a:srgbClr val="8AD0D5"/>
                      </a:solidFill>
                    </a:lnR>
                    <a:lnT w="12700">
                      <a:solidFill>
                        <a:srgbClr val="8AD0D5"/>
                      </a:solidFill>
                    </a:lnT>
                    <a:lnB w="12700">
                      <a:solidFill>
                        <a:schemeClr val="accent1"/>
                      </a:solidFill>
                    </a:lnB>
                    <a:solidFill>
                      <a:srgbClr val="ECDFEB"/>
                    </a:solidFill>
                  </a:tcPr>
                </a:tc>
                <a:extLst>
                  <a:ext uri="{0D108BD9-81ED-4DB2-BD59-A6C34878D82A}">
                    <a16:rowId xmlns:a16="http://schemas.microsoft.com/office/drawing/2014/main" val="10000"/>
                  </a:ext>
                </a:extLst>
              </a:tr>
              <a:tr h="328172">
                <a:tc>
                  <a:txBody>
                    <a:bodyPr/>
                    <a:lstStyle/>
                    <a:p>
                      <a:pPr algn="l" defTabSz="457206">
                        <a:defRPr sz="1800">
                          <a:solidFill>
                            <a:srgbClr val="000000"/>
                          </a:solidFill>
                        </a:defRPr>
                      </a:pPr>
                      <a:r>
                        <a:rPr>
                          <a:solidFill>
                            <a:srgbClr val="0C0D0D"/>
                          </a:solidFill>
                        </a:rPr>
                        <a:t>Termin Tarihi :</a:t>
                      </a:r>
                    </a:p>
                  </a:txBody>
                  <a:tcPr marL="45720" marR="45720" horzOverflow="overflow">
                    <a:lnL w="12700">
                      <a:solidFill>
                        <a:srgbClr val="8AD0D5"/>
                      </a:solidFill>
                    </a:lnL>
                    <a:lnR w="12700">
                      <a:miter lim="400000"/>
                    </a:lnR>
                    <a:lnT w="12700">
                      <a:solidFill>
                        <a:schemeClr val="accent1"/>
                      </a:solidFill>
                    </a:lnT>
                    <a:lnB w="12700">
                      <a:miter lim="400000"/>
                    </a:lnB>
                    <a:solidFill>
                      <a:srgbClr val="ECDFEB"/>
                    </a:solidFill>
                  </a:tcPr>
                </a:tc>
                <a:tc>
                  <a:txBody>
                    <a:bodyPr/>
                    <a:lstStyle/>
                    <a:p>
                      <a:pPr algn="l" defTabSz="457206">
                        <a:defRPr sz="1800">
                          <a:solidFill>
                            <a:srgbClr val="000000"/>
                          </a:solidFill>
                        </a:defRPr>
                      </a:pPr>
                      <a:r>
                        <a:rPr>
                          <a:solidFill>
                            <a:srgbClr val="0F2303"/>
                          </a:solidFill>
                        </a:rPr>
                        <a:t>31.12.2026</a:t>
                      </a:r>
                    </a:p>
                  </a:txBody>
                  <a:tcPr marL="45720" marR="45720" horzOverflow="overflow">
                    <a:lnL w="12700">
                      <a:miter lim="400000"/>
                    </a:lnL>
                    <a:lnR w="12700">
                      <a:solidFill>
                        <a:srgbClr val="8AD0D5"/>
                      </a:solidFill>
                    </a:lnR>
                    <a:lnT w="12700">
                      <a:solidFill>
                        <a:schemeClr val="accent1"/>
                      </a:solidFill>
                    </a:lnT>
                    <a:lnB w="12700">
                      <a:miter lim="400000"/>
                    </a:lnB>
                    <a:solidFill>
                      <a:srgbClr val="ECDFEB"/>
                    </a:solidFill>
                  </a:tcPr>
                </a:tc>
                <a:extLst>
                  <a:ext uri="{0D108BD9-81ED-4DB2-BD59-A6C34878D82A}">
                    <a16:rowId xmlns:a16="http://schemas.microsoft.com/office/drawing/2014/main" val="10001"/>
                  </a:ext>
                </a:extLst>
              </a:tr>
              <a:tr h="370840">
                <a:tc>
                  <a:txBody>
                    <a:bodyPr/>
                    <a:lstStyle/>
                    <a:p>
                      <a:pPr algn="l" defTabSz="457206">
                        <a:defRPr sz="1800">
                          <a:solidFill>
                            <a:srgbClr val="000000"/>
                          </a:solidFill>
                        </a:defRPr>
                      </a:pPr>
                      <a:r>
                        <a:rPr>
                          <a:solidFill>
                            <a:srgbClr val="0C0D0D"/>
                          </a:solidFill>
                        </a:rPr>
                        <a:t>Sorumlu Birim :</a:t>
                      </a:r>
                    </a:p>
                  </a:txBody>
                  <a:tcPr marL="45720" marR="45720" horzOverflow="overflow">
                    <a:lnL w="12700">
                      <a:solidFill>
                        <a:srgbClr val="8AD0D5"/>
                      </a:solidFill>
                    </a:lnL>
                    <a:lnR w="12700">
                      <a:miter lim="400000"/>
                    </a:lnR>
                    <a:lnT w="12700">
                      <a:miter lim="400000"/>
                    </a:lnT>
                    <a:lnB w="12700">
                      <a:miter lim="400000"/>
                    </a:lnB>
                    <a:solidFill>
                      <a:srgbClr val="ECDFEB"/>
                    </a:solidFill>
                  </a:tcPr>
                </a:tc>
                <a:tc>
                  <a:txBody>
                    <a:bodyPr/>
                    <a:lstStyle/>
                    <a:p>
                      <a:pPr algn="l" defTabSz="457206">
                        <a:defRPr sz="1800">
                          <a:solidFill>
                            <a:srgbClr val="000000"/>
                          </a:solidFill>
                        </a:defRPr>
                      </a:pPr>
                      <a:r>
                        <a:rPr>
                          <a:solidFill>
                            <a:srgbClr val="0F2303"/>
                          </a:solidFill>
                        </a:rPr>
                        <a:t>Bölüm Başkanlığı, Rektörlük </a:t>
                      </a:r>
                    </a:p>
                  </a:txBody>
                  <a:tcPr marL="45720" marR="45720" horzOverflow="overflow">
                    <a:lnL w="12700">
                      <a:miter lim="400000"/>
                    </a:lnL>
                    <a:lnR w="12700">
                      <a:solidFill>
                        <a:srgbClr val="8AD0D5"/>
                      </a:solidFill>
                    </a:lnR>
                    <a:lnT w="12700">
                      <a:miter lim="400000"/>
                    </a:lnT>
                    <a:lnB w="12700">
                      <a:miter lim="400000"/>
                    </a:lnB>
                    <a:solidFill>
                      <a:srgbClr val="ECDFEB"/>
                    </a:solidFill>
                  </a:tcPr>
                </a:tc>
                <a:extLst>
                  <a:ext uri="{0D108BD9-81ED-4DB2-BD59-A6C34878D82A}">
                    <a16:rowId xmlns:a16="http://schemas.microsoft.com/office/drawing/2014/main" val="10002"/>
                  </a:ext>
                </a:extLst>
              </a:tr>
              <a:tr h="370840">
                <a:tc>
                  <a:txBody>
                    <a:bodyPr/>
                    <a:lstStyle/>
                    <a:p>
                      <a:pPr algn="l" defTabSz="457206">
                        <a:defRPr sz="1800">
                          <a:solidFill>
                            <a:srgbClr val="000000"/>
                          </a:solidFill>
                        </a:defRPr>
                      </a:pPr>
                      <a:r>
                        <a:rPr>
                          <a:solidFill>
                            <a:srgbClr val="0C0D0D"/>
                          </a:solidFill>
                        </a:rPr>
                        <a:t>Önleyici Faaliyet :</a:t>
                      </a:r>
                    </a:p>
                  </a:txBody>
                  <a:tcPr marL="45720" marR="45720" horzOverflow="overflow">
                    <a:lnL w="12700">
                      <a:solidFill>
                        <a:srgbClr val="8AD0D5"/>
                      </a:solidFill>
                    </a:lnL>
                    <a:lnR w="12700">
                      <a:miter lim="400000"/>
                    </a:lnR>
                    <a:lnT w="12700">
                      <a:miter lim="400000"/>
                    </a:lnT>
                    <a:lnB w="12700">
                      <a:solidFill>
                        <a:srgbClr val="8AD0D5"/>
                      </a:solidFill>
                    </a:lnB>
                    <a:solidFill>
                      <a:srgbClr val="ECDFEB"/>
                    </a:solidFill>
                  </a:tcPr>
                </a:tc>
                <a:tc>
                  <a:txBody>
                    <a:bodyPr/>
                    <a:lstStyle/>
                    <a:p>
                      <a:pPr algn="l" defTabSz="457206">
                        <a:defRPr sz="1800">
                          <a:solidFill>
                            <a:srgbClr val="000000"/>
                          </a:solidFill>
                        </a:defRPr>
                      </a:pPr>
                      <a:r>
                        <a:rPr>
                          <a:solidFill>
                            <a:srgbClr val="0F2303"/>
                          </a:solidFill>
                        </a:rPr>
                        <a:t>Laboratuvar eksikliği 2026 yılı Aralık ayına kadar tamamlanacaktır.</a:t>
                      </a:r>
                    </a:p>
                  </a:txBody>
                  <a:tcPr marL="45720" marR="45720" horzOverflow="overflow">
                    <a:lnL w="12700">
                      <a:miter lim="400000"/>
                    </a:lnL>
                    <a:lnR w="12700">
                      <a:solidFill>
                        <a:srgbClr val="8AD0D5"/>
                      </a:solidFill>
                    </a:lnR>
                    <a:lnT w="12700">
                      <a:miter lim="400000"/>
                    </a:lnT>
                    <a:lnB w="12700">
                      <a:solidFill>
                        <a:srgbClr val="8AD0D5"/>
                      </a:solidFill>
                    </a:lnB>
                    <a:solidFill>
                      <a:srgbClr val="ECDFEB"/>
                    </a:solidFill>
                  </a:tcPr>
                </a:tc>
                <a:extLst>
                  <a:ext uri="{0D108BD9-81ED-4DB2-BD59-A6C34878D82A}">
                    <a16:rowId xmlns:a16="http://schemas.microsoft.com/office/drawing/2014/main" val="10003"/>
                  </a:ext>
                </a:extLst>
              </a:tr>
            </a:tbl>
          </a:graphicData>
        </a:graphic>
      </p:graphicFrame>
      <p:graphicFrame>
        <p:nvGraphicFramePr>
          <p:cNvPr id="391" name="Tablo 9"/>
          <p:cNvGraphicFramePr/>
          <p:nvPr/>
        </p:nvGraphicFramePr>
        <p:xfrm>
          <a:off x="400049" y="3975196"/>
          <a:ext cx="8203223" cy="1752600"/>
        </p:xfrm>
        <a:graphic>
          <a:graphicData uri="http://schemas.openxmlformats.org/drawingml/2006/table">
            <a:tbl>
              <a:tblPr firstRow="1">
                <a:tableStyleId>{4C3C2611-4C71-4FC5-86AE-919BDF0F9419}</a:tableStyleId>
              </a:tblPr>
              <a:tblGrid>
                <a:gridCol w="1828801">
                  <a:extLst>
                    <a:ext uri="{9D8B030D-6E8A-4147-A177-3AD203B41FA5}">
                      <a16:colId xmlns:a16="http://schemas.microsoft.com/office/drawing/2014/main" val="20000"/>
                    </a:ext>
                  </a:extLst>
                </a:gridCol>
                <a:gridCol w="6374422">
                  <a:extLst>
                    <a:ext uri="{9D8B030D-6E8A-4147-A177-3AD203B41FA5}">
                      <a16:colId xmlns:a16="http://schemas.microsoft.com/office/drawing/2014/main" val="20001"/>
                    </a:ext>
                  </a:extLst>
                </a:gridCol>
              </a:tblGrid>
              <a:tr h="370840">
                <a:tc>
                  <a:txBody>
                    <a:bodyPr/>
                    <a:lstStyle/>
                    <a:p>
                      <a:pPr algn="l" defTabSz="457206">
                        <a:defRPr sz="1800" b="0">
                          <a:solidFill>
                            <a:srgbClr val="000000"/>
                          </a:solidFill>
                        </a:defRPr>
                      </a:pPr>
                      <a:r>
                        <a:rPr b="1">
                          <a:solidFill>
                            <a:srgbClr val="0C0D0D"/>
                          </a:solidFill>
                        </a:rPr>
                        <a:t>Riskin Tanımı :</a:t>
                      </a:r>
                    </a:p>
                  </a:txBody>
                  <a:tcPr marL="45720" marR="45720" horzOverflow="overflow">
                    <a:lnL w="12700">
                      <a:solidFill>
                        <a:srgbClr val="8AD0D5"/>
                      </a:solidFill>
                    </a:lnL>
                    <a:lnR w="12700">
                      <a:miter lim="400000"/>
                    </a:lnR>
                    <a:lnT w="12700">
                      <a:solidFill>
                        <a:srgbClr val="8AD0D5"/>
                      </a:solidFill>
                    </a:lnT>
                    <a:lnB w="12700">
                      <a:solidFill>
                        <a:schemeClr val="accent1"/>
                      </a:solidFill>
                    </a:lnB>
                    <a:solidFill>
                      <a:srgbClr val="ECDFEB"/>
                    </a:solidFill>
                  </a:tcPr>
                </a:tc>
                <a:tc>
                  <a:txBody>
                    <a:bodyPr/>
                    <a:lstStyle/>
                    <a:p>
                      <a:pPr algn="l" defTabSz="457206">
                        <a:defRPr sz="1800" b="0">
                          <a:solidFill>
                            <a:srgbClr val="000000"/>
                          </a:solidFill>
                        </a:defRPr>
                      </a:pPr>
                      <a:r>
                        <a:rPr b="1">
                          <a:solidFill>
                            <a:srgbClr val="0F2303"/>
                          </a:solidFill>
                        </a:rPr>
                        <a:t>Z6-Bölüm uzmanlık alanlarında yeterli sayıda öğretim üyesi/elemanlarının olmaması (YÖK Asgari Kriteri)</a:t>
                      </a:r>
                    </a:p>
                  </a:txBody>
                  <a:tcPr marL="45720" marR="45720" horzOverflow="overflow">
                    <a:lnL w="12700">
                      <a:miter lim="400000"/>
                    </a:lnL>
                    <a:lnR w="12700">
                      <a:solidFill>
                        <a:srgbClr val="8AD0D5"/>
                      </a:solidFill>
                    </a:lnR>
                    <a:lnT w="12700">
                      <a:solidFill>
                        <a:srgbClr val="8AD0D5"/>
                      </a:solidFill>
                    </a:lnT>
                    <a:lnB w="12700">
                      <a:solidFill>
                        <a:schemeClr val="accent1"/>
                      </a:solidFill>
                    </a:lnB>
                    <a:solidFill>
                      <a:srgbClr val="ECDFEB"/>
                    </a:solidFill>
                  </a:tcPr>
                </a:tc>
                <a:extLst>
                  <a:ext uri="{0D108BD9-81ED-4DB2-BD59-A6C34878D82A}">
                    <a16:rowId xmlns:a16="http://schemas.microsoft.com/office/drawing/2014/main" val="10000"/>
                  </a:ext>
                </a:extLst>
              </a:tr>
              <a:tr h="370840">
                <a:tc>
                  <a:txBody>
                    <a:bodyPr/>
                    <a:lstStyle/>
                    <a:p>
                      <a:pPr algn="l" defTabSz="457206">
                        <a:defRPr sz="1800">
                          <a:solidFill>
                            <a:srgbClr val="000000"/>
                          </a:solidFill>
                        </a:defRPr>
                      </a:pPr>
                      <a:r>
                        <a:rPr>
                          <a:solidFill>
                            <a:srgbClr val="0C0D0D"/>
                          </a:solidFill>
                        </a:rPr>
                        <a:t>Termin Tarihi :</a:t>
                      </a:r>
                    </a:p>
                  </a:txBody>
                  <a:tcPr marL="45720" marR="45720" horzOverflow="overflow">
                    <a:lnL w="12700">
                      <a:solidFill>
                        <a:srgbClr val="8AD0D5"/>
                      </a:solidFill>
                    </a:lnL>
                    <a:lnR w="12700">
                      <a:miter lim="400000"/>
                    </a:lnR>
                    <a:lnT w="12700">
                      <a:solidFill>
                        <a:schemeClr val="accent1"/>
                      </a:solidFill>
                    </a:lnT>
                    <a:lnB w="12700">
                      <a:miter lim="400000"/>
                    </a:lnB>
                    <a:solidFill>
                      <a:srgbClr val="ECDFEB"/>
                    </a:solidFill>
                  </a:tcPr>
                </a:tc>
                <a:tc>
                  <a:txBody>
                    <a:bodyPr/>
                    <a:lstStyle/>
                    <a:p>
                      <a:pPr algn="l" defTabSz="457206">
                        <a:defRPr sz="1800">
                          <a:solidFill>
                            <a:srgbClr val="000000"/>
                          </a:solidFill>
                        </a:defRPr>
                      </a:pPr>
                      <a:r>
                        <a:rPr>
                          <a:solidFill>
                            <a:srgbClr val="0F2303"/>
                          </a:solidFill>
                        </a:rPr>
                        <a:t>30.06.2024</a:t>
                      </a:r>
                    </a:p>
                  </a:txBody>
                  <a:tcPr marL="45720" marR="45720" horzOverflow="overflow">
                    <a:lnL w="12700">
                      <a:miter lim="400000"/>
                    </a:lnL>
                    <a:lnR w="12700">
                      <a:solidFill>
                        <a:srgbClr val="8AD0D5"/>
                      </a:solidFill>
                    </a:lnR>
                    <a:lnT w="12700">
                      <a:solidFill>
                        <a:schemeClr val="accent1"/>
                      </a:solidFill>
                    </a:lnT>
                    <a:lnB w="12700">
                      <a:miter lim="400000"/>
                    </a:lnB>
                    <a:solidFill>
                      <a:srgbClr val="ECDFEB"/>
                    </a:solidFill>
                  </a:tcPr>
                </a:tc>
                <a:extLst>
                  <a:ext uri="{0D108BD9-81ED-4DB2-BD59-A6C34878D82A}">
                    <a16:rowId xmlns:a16="http://schemas.microsoft.com/office/drawing/2014/main" val="10001"/>
                  </a:ext>
                </a:extLst>
              </a:tr>
              <a:tr h="370840">
                <a:tc>
                  <a:txBody>
                    <a:bodyPr/>
                    <a:lstStyle/>
                    <a:p>
                      <a:pPr algn="l" defTabSz="457206">
                        <a:defRPr sz="1800">
                          <a:solidFill>
                            <a:srgbClr val="000000"/>
                          </a:solidFill>
                        </a:defRPr>
                      </a:pPr>
                      <a:r>
                        <a:rPr>
                          <a:solidFill>
                            <a:srgbClr val="0C0D0D"/>
                          </a:solidFill>
                        </a:rPr>
                        <a:t>Sorumlu Birim :</a:t>
                      </a:r>
                    </a:p>
                  </a:txBody>
                  <a:tcPr marL="45720" marR="45720" horzOverflow="overflow">
                    <a:lnL w="12700">
                      <a:solidFill>
                        <a:srgbClr val="8AD0D5"/>
                      </a:solidFill>
                    </a:lnL>
                    <a:lnR w="12700">
                      <a:miter lim="400000"/>
                    </a:lnR>
                    <a:lnT w="12700">
                      <a:miter lim="400000"/>
                    </a:lnT>
                    <a:lnB w="12700">
                      <a:miter lim="400000"/>
                    </a:lnB>
                    <a:solidFill>
                      <a:srgbClr val="ECDFEB"/>
                    </a:solidFill>
                  </a:tcPr>
                </a:tc>
                <a:tc>
                  <a:txBody>
                    <a:bodyPr/>
                    <a:lstStyle/>
                    <a:p>
                      <a:pPr algn="l" defTabSz="457206">
                        <a:defRPr sz="1800">
                          <a:solidFill>
                            <a:srgbClr val="000000"/>
                          </a:solidFill>
                        </a:defRPr>
                      </a:pPr>
                      <a:r>
                        <a:rPr>
                          <a:solidFill>
                            <a:srgbClr val="0F2303"/>
                          </a:solidFill>
                        </a:rPr>
                        <a:t>Bölüm Başkanlığı, Rektörlük </a:t>
                      </a:r>
                    </a:p>
                  </a:txBody>
                  <a:tcPr marL="45720" marR="45720" horzOverflow="overflow">
                    <a:lnL w="12700">
                      <a:miter lim="400000"/>
                    </a:lnL>
                    <a:lnR w="12700">
                      <a:solidFill>
                        <a:srgbClr val="8AD0D5"/>
                      </a:solidFill>
                    </a:lnR>
                    <a:lnT w="12700">
                      <a:miter lim="400000"/>
                    </a:lnT>
                    <a:lnB w="12700">
                      <a:miter lim="400000"/>
                    </a:lnB>
                    <a:solidFill>
                      <a:srgbClr val="ECDFEB"/>
                    </a:solidFill>
                  </a:tcPr>
                </a:tc>
                <a:extLst>
                  <a:ext uri="{0D108BD9-81ED-4DB2-BD59-A6C34878D82A}">
                    <a16:rowId xmlns:a16="http://schemas.microsoft.com/office/drawing/2014/main" val="10002"/>
                  </a:ext>
                </a:extLst>
              </a:tr>
              <a:tr h="370840">
                <a:tc>
                  <a:txBody>
                    <a:bodyPr/>
                    <a:lstStyle/>
                    <a:p>
                      <a:pPr algn="l" defTabSz="457206">
                        <a:defRPr sz="1800">
                          <a:solidFill>
                            <a:srgbClr val="000000"/>
                          </a:solidFill>
                        </a:defRPr>
                      </a:pPr>
                      <a:r>
                        <a:rPr>
                          <a:solidFill>
                            <a:srgbClr val="0C0D0D"/>
                          </a:solidFill>
                        </a:rPr>
                        <a:t>Önleyici Faaliyet :</a:t>
                      </a:r>
                    </a:p>
                  </a:txBody>
                  <a:tcPr marL="45720" marR="45720" horzOverflow="overflow">
                    <a:lnL w="12700">
                      <a:solidFill>
                        <a:srgbClr val="8AD0D5"/>
                      </a:solidFill>
                    </a:lnL>
                    <a:lnR w="12700">
                      <a:miter lim="400000"/>
                    </a:lnR>
                    <a:lnT w="12700">
                      <a:miter lim="400000"/>
                    </a:lnT>
                    <a:lnB w="12700">
                      <a:solidFill>
                        <a:srgbClr val="8AD0D5"/>
                      </a:solidFill>
                    </a:lnB>
                    <a:solidFill>
                      <a:srgbClr val="ECDFEB"/>
                    </a:solidFill>
                  </a:tcPr>
                </a:tc>
                <a:tc>
                  <a:txBody>
                    <a:bodyPr/>
                    <a:lstStyle/>
                    <a:p>
                      <a:pPr algn="l" defTabSz="457206">
                        <a:defRPr sz="1800">
                          <a:solidFill>
                            <a:srgbClr val="000000"/>
                          </a:solidFill>
                        </a:defRPr>
                      </a:pPr>
                      <a:r>
                        <a:rPr>
                          <a:solidFill>
                            <a:srgbClr val="0F2303"/>
                          </a:solidFill>
                        </a:rPr>
                        <a:t>Kadro ihtiyacı giderilmeye devam edecektir.</a:t>
                      </a:r>
                    </a:p>
                  </a:txBody>
                  <a:tcPr marL="45720" marR="45720" horzOverflow="overflow">
                    <a:lnL w="12700">
                      <a:miter lim="400000"/>
                    </a:lnL>
                    <a:lnR w="12700">
                      <a:solidFill>
                        <a:srgbClr val="8AD0D5"/>
                      </a:solidFill>
                    </a:lnR>
                    <a:lnT w="12700">
                      <a:miter lim="400000"/>
                    </a:lnT>
                    <a:lnB w="12700">
                      <a:solidFill>
                        <a:srgbClr val="8AD0D5"/>
                      </a:solidFill>
                    </a:lnB>
                    <a:solidFill>
                      <a:srgbClr val="ECDFEB"/>
                    </a:solidFill>
                  </a:tcPr>
                </a:tc>
                <a:extLst>
                  <a:ext uri="{0D108BD9-81ED-4DB2-BD59-A6C34878D82A}">
                    <a16:rowId xmlns:a16="http://schemas.microsoft.com/office/drawing/2014/main" val="10003"/>
                  </a:ext>
                </a:extLst>
              </a:tr>
            </a:tbl>
          </a:graphicData>
        </a:graphic>
      </p:graphicFrame>
    </p:spTree>
  </p:cSld>
  <p:clrMapOvr>
    <a:masterClrMapping/>
  </p:clrMapOvr>
  <p:transition spd="med"/>
</p:sld>
</file>

<file path=ppt/theme/theme1.xml><?xml version="1.0" encoding="utf-8"?>
<a:theme xmlns:a="http://schemas.openxmlformats.org/drawingml/2006/main" name="İyon">
  <a:themeElements>
    <a:clrScheme name="İyon">
      <a:dk1>
        <a:srgbClr val="D5544B"/>
      </a:dk1>
      <a:lt1>
        <a:srgbClr val="8AD0D5"/>
      </a:lt1>
      <a:dk2>
        <a:srgbClr val="A7A7A7"/>
      </a:dk2>
      <a:lt2>
        <a:srgbClr val="535353"/>
      </a:lt2>
      <a:accent1>
        <a:srgbClr val="B01513"/>
      </a:accent1>
      <a:accent2>
        <a:srgbClr val="EA6312"/>
      </a:accent2>
      <a:accent3>
        <a:srgbClr val="E6B729"/>
      </a:accent3>
      <a:accent4>
        <a:srgbClr val="6AAC90"/>
      </a:accent4>
      <a:accent5>
        <a:srgbClr val="5F9C9D"/>
      </a:accent5>
      <a:accent6>
        <a:srgbClr val="9E5E9B"/>
      </a:accent6>
      <a:hlink>
        <a:srgbClr val="0000FF"/>
      </a:hlink>
      <a:folHlink>
        <a:srgbClr val="FF00FF"/>
      </a:folHlink>
    </a:clrScheme>
    <a:fontScheme name="İyon">
      <a:majorFont>
        <a:latin typeface="Calibri"/>
        <a:ea typeface="Calibri"/>
        <a:cs typeface="Calibri"/>
      </a:majorFont>
      <a:minorFont>
        <a:latin typeface="Helvetica"/>
        <a:ea typeface="Helvetica"/>
        <a:cs typeface="Helvetica"/>
      </a:minorFont>
    </a:fontScheme>
    <a:fmtScheme name="İy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4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8AD0D5"/>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8AD0D5"/>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İyon">
  <a:themeElements>
    <a:clrScheme name="İyon">
      <a:dk1>
        <a:srgbClr val="000000"/>
      </a:dk1>
      <a:lt1>
        <a:srgbClr val="FFFFFF"/>
      </a:lt1>
      <a:dk2>
        <a:srgbClr val="A7A7A7"/>
      </a:dk2>
      <a:lt2>
        <a:srgbClr val="535353"/>
      </a:lt2>
      <a:accent1>
        <a:srgbClr val="B01513"/>
      </a:accent1>
      <a:accent2>
        <a:srgbClr val="EA6312"/>
      </a:accent2>
      <a:accent3>
        <a:srgbClr val="E6B729"/>
      </a:accent3>
      <a:accent4>
        <a:srgbClr val="6AAC90"/>
      </a:accent4>
      <a:accent5>
        <a:srgbClr val="5F9C9D"/>
      </a:accent5>
      <a:accent6>
        <a:srgbClr val="9E5E9B"/>
      </a:accent6>
      <a:hlink>
        <a:srgbClr val="0000FF"/>
      </a:hlink>
      <a:folHlink>
        <a:srgbClr val="FF00FF"/>
      </a:folHlink>
    </a:clrScheme>
    <a:fontScheme name="İyon">
      <a:majorFont>
        <a:latin typeface="Calibri"/>
        <a:ea typeface="Calibri"/>
        <a:cs typeface="Calibri"/>
      </a:majorFont>
      <a:minorFont>
        <a:latin typeface="Helvetica"/>
        <a:ea typeface="Helvetica"/>
        <a:cs typeface="Helvetica"/>
      </a:minorFont>
    </a:fontScheme>
    <a:fmtScheme name="İy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rnd">
          <a:solidFill>
            <a:schemeClr val="accent1"/>
          </a:solidFill>
          <a:prstDash val="solid"/>
          <a:round/>
        </a:ln>
        <a:effectLst>
          <a:outerShdw blurRad="38100" dist="25400" dir="5400000" rotWithShape="0">
            <a:srgbClr val="000000">
              <a:alpha val="4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8AD0D5"/>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8AD0D5"/>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TotalTime>
  <Words>1864</Words>
  <Application>Microsoft Macintosh PowerPoint</Application>
  <PresentationFormat>Ekran Gösterisi (4:3)</PresentationFormat>
  <Paragraphs>390</Paragraphs>
  <Slides>22</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22</vt:i4>
      </vt:variant>
    </vt:vector>
  </HeadingPairs>
  <TitlesOfParts>
    <vt:vector size="29" baseType="lpstr">
      <vt:lpstr>Arial</vt:lpstr>
      <vt:lpstr>Calibri</vt:lpstr>
      <vt:lpstr>Calibri Light</vt:lpstr>
      <vt:lpstr>Cambria Math</vt:lpstr>
      <vt:lpstr>Carlito</vt:lpstr>
      <vt:lpstr>Courier</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Cansu ALTAN</cp:lastModifiedBy>
  <cp:revision>2</cp:revision>
  <dcterms:modified xsi:type="dcterms:W3CDTF">2024-05-27T11:29:11Z</dcterms:modified>
</cp:coreProperties>
</file>