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8" r:id="rId3"/>
    <p:sldId id="366" r:id="rId4"/>
    <p:sldId id="373" r:id="rId5"/>
    <p:sldId id="367" r:id="rId6"/>
    <p:sldId id="368" r:id="rId7"/>
    <p:sldId id="369" r:id="rId8"/>
    <p:sldId id="370" r:id="rId9"/>
    <p:sldId id="371" r:id="rId10"/>
    <p:sldId id="353" r:id="rId11"/>
    <p:sldId id="372" r:id="rId12"/>
    <p:sldId id="364" r:id="rId13"/>
    <p:sldId id="374" r:id="rId14"/>
    <p:sldId id="358" r:id="rId15"/>
    <p:sldId id="357" r:id="rId16"/>
    <p:sldId id="304" r:id="rId17"/>
    <p:sldId id="359" r:id="rId18"/>
    <p:sldId id="360" r:id="rId19"/>
    <p:sldId id="361" r:id="rId20"/>
    <p:sldId id="362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6"/>
            <p14:sldId id="373"/>
            <p14:sldId id="367"/>
            <p14:sldId id="368"/>
            <p14:sldId id="369"/>
            <p14:sldId id="370"/>
            <p14:sldId id="371"/>
            <p14:sldId id="353"/>
            <p14:sldId id="372"/>
            <p14:sldId id="364"/>
            <p14:sldId id="374"/>
            <p14:sldId id="358"/>
            <p14:sldId id="357"/>
            <p14:sldId id="304"/>
            <p14:sldId id="359"/>
            <p14:sldId id="360"/>
            <p14:sldId id="361"/>
            <p14:sldId id="3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D"/>
    <a:srgbClr val="0F2303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31B4E-DEF5-21CE-3E70-A778E5289E39}" v="9" dt="2023-06-14T07:07:25.765"/>
    <p1510:client id="{543CE090-1323-25D2-D312-BDEEE1209822}" v="69" dt="2023-06-13T18:32:52.292"/>
    <p1510:client id="{6C56CE3A-B006-E148-BA02-D7457DEB5BD5}" v="93" dt="2023-06-14T09:09:45.833"/>
    <p1510:client id="{93F8121C-F310-2AAE-8584-3B4F33B009E2}" v="116" dt="2023-06-14T05:10:58.352"/>
    <p1510:client id="{C128C1DC-7E7B-479B-12A2-A8EC257DEF60}" v="71" dt="2023-06-14T11:05:24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di.sosar\Downloads\Derslerin_Anket_Sonuclari_2022-2023_Bah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icle.korkmaz\Documents\Dicle\ABU\Kalite\YGG\2021_ders%20anket%20sonu&#231;lar&#3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di.sosar\Downloads\Hocalarin_Anket_Sonuclari_2022-2023_Bah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icle.korkmaz\Documents\Dicle\ABU\Kalite\YGG\2021_ders%20anket%20sonu&#231;lar&#30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di.sosar\Downloads\Ders%20Deg&#774;erlendirme%20Sonuc&#807;lar&#3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di.sosar\AppData\Roaming\Microsoft\Excel\Hocalarin_Anket_Sonuclari_2023-2024_Gu&#776;z%20(version%202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2"/>
                </a:solidFill>
              </a:rPr>
              <a:t>2022-2023</a:t>
            </a:r>
            <a:r>
              <a:rPr lang="tr-TR" baseline="0">
                <a:solidFill>
                  <a:schemeClr val="tx2"/>
                </a:solidFill>
              </a:rPr>
              <a:t> Bahar Dönemi Derslerin Anket Sonuçları</a:t>
            </a:r>
            <a:endParaRPr lang="tr-TR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'[Derslerin_Anket_Sonuclari_2022-2023_Bahar.xlsx]Sayfa1'!$A$1:$A$31</c:f>
              <c:strCache>
                <c:ptCount val="31"/>
                <c:pt idx="0">
                  <c:v>POLS 152</c:v>
                </c:pt>
                <c:pt idx="1">
                  <c:v>POLS 154</c:v>
                </c:pt>
                <c:pt idx="2">
                  <c:v>POLS 156</c:v>
                </c:pt>
                <c:pt idx="3">
                  <c:v>POLS 158</c:v>
                </c:pt>
                <c:pt idx="4">
                  <c:v>POLS 204</c:v>
                </c:pt>
                <c:pt idx="5">
                  <c:v>POLS 206</c:v>
                </c:pt>
                <c:pt idx="6">
                  <c:v>POLS 208</c:v>
                </c:pt>
                <c:pt idx="7">
                  <c:v>POLS 252</c:v>
                </c:pt>
                <c:pt idx="8">
                  <c:v>POLS 254</c:v>
                </c:pt>
                <c:pt idx="9">
                  <c:v>POLS 256</c:v>
                </c:pt>
                <c:pt idx="10">
                  <c:v>POLS 258</c:v>
                </c:pt>
                <c:pt idx="11">
                  <c:v>POLS 302b</c:v>
                </c:pt>
                <c:pt idx="12">
                  <c:v>POLS 304b</c:v>
                </c:pt>
                <c:pt idx="13">
                  <c:v>POLS 306,</c:v>
                </c:pt>
                <c:pt idx="14">
                  <c:v>POLS 308</c:v>
                </c:pt>
                <c:pt idx="15">
                  <c:v>POLS 310</c:v>
                </c:pt>
                <c:pt idx="16">
                  <c:v>POLS 313</c:v>
                </c:pt>
                <c:pt idx="17">
                  <c:v>POLS 334</c:v>
                </c:pt>
                <c:pt idx="18">
                  <c:v>POLS 402b</c:v>
                </c:pt>
                <c:pt idx="19">
                  <c:v>POLS 407a</c:v>
                </c:pt>
                <c:pt idx="20">
                  <c:v>POLS 426</c:v>
                </c:pt>
                <c:pt idx="21">
                  <c:v>POLS 430</c:v>
                </c:pt>
                <c:pt idx="22">
                  <c:v>POLS 531a</c:v>
                </c:pt>
                <c:pt idx="23">
                  <c:v>POLS 700</c:v>
                </c:pt>
                <c:pt idx="24">
                  <c:v>POLS 702</c:v>
                </c:pt>
                <c:pt idx="25">
                  <c:v>POLS 704</c:v>
                </c:pt>
                <c:pt idx="26">
                  <c:v>POLS 707</c:v>
                </c:pt>
                <c:pt idx="27">
                  <c:v>POLS 717</c:v>
                </c:pt>
                <c:pt idx="28">
                  <c:v>POLS 726</c:v>
                </c:pt>
                <c:pt idx="29">
                  <c:v>POLS 738</c:v>
                </c:pt>
                <c:pt idx="30">
                  <c:v>POLS 750</c:v>
                </c:pt>
              </c:strCache>
            </c:strRef>
          </c:cat>
          <c:val>
            <c:numRef>
              <c:f>'[Derslerin_Anket_Sonuclari_2022-2023_Bahar.xlsx]Sayfa1'!$E$1:$E$31</c:f>
              <c:numCache>
                <c:formatCode>General</c:formatCode>
                <c:ptCount val="31"/>
                <c:pt idx="0">
                  <c:v>82.407407407407405</c:v>
                </c:pt>
                <c:pt idx="1">
                  <c:v>79.375</c:v>
                </c:pt>
                <c:pt idx="2">
                  <c:v>84.875</c:v>
                </c:pt>
                <c:pt idx="3">
                  <c:v>82</c:v>
                </c:pt>
                <c:pt idx="4">
                  <c:v>98.4375</c:v>
                </c:pt>
                <c:pt idx="5">
                  <c:v>84.375</c:v>
                </c:pt>
                <c:pt idx="6">
                  <c:v>94.2708333333333</c:v>
                </c:pt>
                <c:pt idx="7">
                  <c:v>80.46875</c:v>
                </c:pt>
                <c:pt idx="8">
                  <c:v>82.65625</c:v>
                </c:pt>
                <c:pt idx="9">
                  <c:v>80.592105263157904</c:v>
                </c:pt>
                <c:pt idx="10">
                  <c:v>88.690476190476204</c:v>
                </c:pt>
                <c:pt idx="11">
                  <c:v>73.922413793103402</c:v>
                </c:pt>
                <c:pt idx="12">
                  <c:v>82.8125</c:v>
                </c:pt>
                <c:pt idx="13">
                  <c:v>78.009259259259295</c:v>
                </c:pt>
                <c:pt idx="14">
                  <c:v>86.8055555555556</c:v>
                </c:pt>
                <c:pt idx="15">
                  <c:v>89.673913043478294</c:v>
                </c:pt>
                <c:pt idx="16">
                  <c:v>52.9296875</c:v>
                </c:pt>
                <c:pt idx="17">
                  <c:v>82.730263157894697</c:v>
                </c:pt>
                <c:pt idx="18">
                  <c:v>78.935185185185205</c:v>
                </c:pt>
                <c:pt idx="19">
                  <c:v>70.955882352941202</c:v>
                </c:pt>
                <c:pt idx="20">
                  <c:v>71.726190476190496</c:v>
                </c:pt>
                <c:pt idx="21">
                  <c:v>87.6302083333333</c:v>
                </c:pt>
                <c:pt idx="22">
                  <c:v>100</c:v>
                </c:pt>
                <c:pt idx="23">
                  <c:v>75</c:v>
                </c:pt>
                <c:pt idx="24">
                  <c:v>78.515625</c:v>
                </c:pt>
                <c:pt idx="25">
                  <c:v>80.5555555555556</c:v>
                </c:pt>
                <c:pt idx="26">
                  <c:v>82.8125</c:v>
                </c:pt>
                <c:pt idx="27">
                  <c:v>83.59375</c:v>
                </c:pt>
                <c:pt idx="28">
                  <c:v>85.9375</c:v>
                </c:pt>
                <c:pt idx="29">
                  <c:v>84.375</c:v>
                </c:pt>
                <c:pt idx="3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2-40EB-83C0-E48F9B3EB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998648"/>
        <c:axId val="492006520"/>
      </c:barChart>
      <c:catAx>
        <c:axId val="49199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2006520"/>
        <c:crosses val="autoZero"/>
        <c:auto val="1"/>
        <c:lblAlgn val="ctr"/>
        <c:lblOffset val="100"/>
        <c:noMultiLvlLbl val="0"/>
      </c:catAx>
      <c:valAx>
        <c:axId val="49200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199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2020 - 2021 Bahar Dönemi Memnuniyet Anketi Sonuçları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8254543"/>
        <c:axId val="1578854031"/>
      </c:barChart>
      <c:catAx>
        <c:axId val="157825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8854031"/>
        <c:crosses val="autoZero"/>
        <c:auto val="1"/>
        <c:lblAlgn val="ctr"/>
        <c:lblOffset val="100"/>
        <c:noMultiLvlLbl val="0"/>
      </c:catAx>
      <c:valAx>
        <c:axId val="15788540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825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[Hocalarin_Anket_Sonuclari_2022-2023_Bahar.xlsx]Sayfa2!PivotTable1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chemeClr val="tx2"/>
                </a:solidFill>
              </a:rPr>
              <a:t>2022-2023 Bahar</a:t>
            </a:r>
            <a:r>
              <a:rPr lang="tr-TR" baseline="0" dirty="0">
                <a:solidFill>
                  <a:schemeClr val="tx2"/>
                </a:solidFill>
              </a:rPr>
              <a:t> Dönemi Öğretim Üyelerinin Anket Sonuçları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Sayfa2!$B$3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Sayfa2!$A$4:$A$12</c:f>
              <c:strCache>
                <c:ptCount val="8"/>
                <c:pt idx="0">
                  <c:v>AYDEMİR</c:v>
                </c:pt>
                <c:pt idx="1">
                  <c:v>CENKER ÖZEK</c:v>
                </c:pt>
                <c:pt idx="2">
                  <c:v>KORKMAZ</c:v>
                </c:pt>
                <c:pt idx="3">
                  <c:v>MURAT KASAPSARAÇOĞLU</c:v>
                </c:pt>
                <c:pt idx="4">
                  <c:v>SADİ</c:v>
                </c:pt>
                <c:pt idx="5">
                  <c:v>TOYGAR HALİSTOPRAK</c:v>
                </c:pt>
                <c:pt idx="6">
                  <c:v>TURAN</c:v>
                </c:pt>
                <c:pt idx="7">
                  <c:v>UYAR</c:v>
                </c:pt>
              </c:strCache>
            </c:strRef>
          </c:cat>
          <c:val>
            <c:numRef>
              <c:f>Sayfa2!$B$4:$B$12</c:f>
              <c:numCache>
                <c:formatCode>General</c:formatCode>
                <c:ptCount val="8"/>
                <c:pt idx="0">
                  <c:v>84.676315789473676</c:v>
                </c:pt>
                <c:pt idx="1">
                  <c:v>91.204761904761924</c:v>
                </c:pt>
                <c:pt idx="2">
                  <c:v>64.841056034482747</c:v>
                </c:pt>
                <c:pt idx="3">
                  <c:v>84.230780945419099</c:v>
                </c:pt>
                <c:pt idx="4">
                  <c:v>76.788307915758907</c:v>
                </c:pt>
                <c:pt idx="5">
                  <c:v>84.125067096081594</c:v>
                </c:pt>
                <c:pt idx="6">
                  <c:v>77.050264550264572</c:v>
                </c:pt>
                <c:pt idx="7">
                  <c:v>81.052083333333343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5-43C9-B029-E6CFBA0DB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307008"/>
        <c:axId val="447306352"/>
      </c:barChart>
      <c:catAx>
        <c:axId val="4473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7306352"/>
        <c:crosses val="autoZero"/>
        <c:auto val="1"/>
        <c:lblAlgn val="ctr"/>
        <c:lblOffset val="100"/>
        <c:noMultiLvlLbl val="0"/>
      </c:catAx>
      <c:valAx>
        <c:axId val="44730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73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2020 - 2021 Bahar Dönemi Memnuniyet Anketi Sonuçları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8254543"/>
        <c:axId val="1578854031"/>
      </c:barChart>
      <c:catAx>
        <c:axId val="157825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8854031"/>
        <c:crosses val="autoZero"/>
        <c:auto val="1"/>
        <c:lblAlgn val="ctr"/>
        <c:lblOffset val="100"/>
        <c:noMultiLvlLbl val="0"/>
      </c:catAx>
      <c:valAx>
        <c:axId val="15788540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825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2"/>
                </a:solidFill>
              </a:rPr>
              <a:t>2023-2024 Ders</a:t>
            </a:r>
            <a:r>
              <a:rPr lang="tr-TR" baseline="0">
                <a:solidFill>
                  <a:schemeClr val="tx2"/>
                </a:solidFill>
              </a:rPr>
              <a:t> Değerlendirme Anket Sonuçları</a:t>
            </a:r>
            <a:endParaRPr lang="tr-TR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'[Ders Değerlendirme Sonuçları.xlsx]Sayfa1'!$A$1:$A$46</c:f>
              <c:strCache>
                <c:ptCount val="46"/>
                <c:pt idx="0">
                  <c:v>POLS 102,</c:v>
                </c:pt>
                <c:pt idx="1">
                  <c:v>POLS 151</c:v>
                </c:pt>
                <c:pt idx="2">
                  <c:v>POLS 153</c:v>
                </c:pt>
                <c:pt idx="3">
                  <c:v>POLS 155</c:v>
                </c:pt>
                <c:pt idx="4">
                  <c:v>POLS 201</c:v>
                </c:pt>
                <c:pt idx="5">
                  <c:v>POLS 203,</c:v>
                </c:pt>
                <c:pt idx="6">
                  <c:v>POLS 205,</c:v>
                </c:pt>
                <c:pt idx="7">
                  <c:v>POLS 207</c:v>
                </c:pt>
                <c:pt idx="8">
                  <c:v>POLS 251</c:v>
                </c:pt>
                <c:pt idx="9">
                  <c:v>POLS 253</c:v>
                </c:pt>
                <c:pt idx="10">
                  <c:v>POLS 255</c:v>
                </c:pt>
                <c:pt idx="11">
                  <c:v>POLS 257</c:v>
                </c:pt>
                <c:pt idx="12">
                  <c:v>POLS 301,</c:v>
                </c:pt>
                <c:pt idx="13">
                  <c:v>POLS 303,</c:v>
                </c:pt>
                <c:pt idx="14">
                  <c:v>POLS 305,</c:v>
                </c:pt>
                <c:pt idx="15">
                  <c:v>POLS 319</c:v>
                </c:pt>
                <c:pt idx="16">
                  <c:v>POLS 325</c:v>
                </c:pt>
                <c:pt idx="17">
                  <c:v>POLS 351</c:v>
                </c:pt>
                <c:pt idx="18">
                  <c:v>POLS 353</c:v>
                </c:pt>
                <c:pt idx="19">
                  <c:v>POLS 357</c:v>
                </c:pt>
                <c:pt idx="20">
                  <c:v>POLS 373</c:v>
                </c:pt>
                <c:pt idx="21">
                  <c:v>POLS 379</c:v>
                </c:pt>
                <c:pt idx="22">
                  <c:v>POLS 387</c:v>
                </c:pt>
                <c:pt idx="23">
                  <c:v>POLS 401</c:v>
                </c:pt>
                <c:pt idx="24">
                  <c:v>POLS 403</c:v>
                </c:pt>
                <c:pt idx="25">
                  <c:v>POLS 411</c:v>
                </c:pt>
                <c:pt idx="26">
                  <c:v>POLS 415</c:v>
                </c:pt>
                <c:pt idx="27">
                  <c:v>POLS 427</c:v>
                </c:pt>
                <c:pt idx="28">
                  <c:v>POLS 453</c:v>
                </c:pt>
                <c:pt idx="29">
                  <c:v>POLS 461</c:v>
                </c:pt>
                <c:pt idx="30">
                  <c:v>POLS 477</c:v>
                </c:pt>
                <c:pt idx="31">
                  <c:v>POLS 700</c:v>
                </c:pt>
                <c:pt idx="32">
                  <c:v>POLS 700</c:v>
                </c:pt>
                <c:pt idx="33">
                  <c:v>POLS 701</c:v>
                </c:pt>
                <c:pt idx="34">
                  <c:v>POLS 703</c:v>
                </c:pt>
                <c:pt idx="35">
                  <c:v>POLS 707</c:v>
                </c:pt>
                <c:pt idx="36">
                  <c:v>POLS 715</c:v>
                </c:pt>
                <c:pt idx="37">
                  <c:v>POLS 735</c:v>
                </c:pt>
                <c:pt idx="38">
                  <c:v>POLS 743</c:v>
                </c:pt>
                <c:pt idx="39">
                  <c:v>POLS 750</c:v>
                </c:pt>
                <c:pt idx="40">
                  <c:v>POLS 750</c:v>
                </c:pt>
                <c:pt idx="41">
                  <c:v>POLS 751</c:v>
                </c:pt>
                <c:pt idx="42">
                  <c:v>POLS 753</c:v>
                </c:pt>
                <c:pt idx="43">
                  <c:v>POLS 765</c:v>
                </c:pt>
                <c:pt idx="44">
                  <c:v>POLS 769</c:v>
                </c:pt>
                <c:pt idx="45">
                  <c:v>POLS 773.</c:v>
                </c:pt>
              </c:strCache>
            </c:strRef>
          </c:cat>
          <c:val>
            <c:numRef>
              <c:f>'[Ders Değerlendirme Sonuçları.xlsx]Sayfa1'!$D$1:$D$46</c:f>
              <c:numCache>
                <c:formatCode>General</c:formatCode>
                <c:ptCount val="46"/>
                <c:pt idx="0">
                  <c:v>91.43</c:v>
                </c:pt>
                <c:pt idx="1">
                  <c:v>81.790000000000006</c:v>
                </c:pt>
                <c:pt idx="2">
                  <c:v>85.95</c:v>
                </c:pt>
                <c:pt idx="3">
                  <c:v>79.87</c:v>
                </c:pt>
                <c:pt idx="4">
                  <c:v>100</c:v>
                </c:pt>
                <c:pt idx="5">
                  <c:v>93.75</c:v>
                </c:pt>
                <c:pt idx="6">
                  <c:v>95</c:v>
                </c:pt>
                <c:pt idx="7">
                  <c:v>96.67</c:v>
                </c:pt>
                <c:pt idx="8">
                  <c:v>64.319999999999993</c:v>
                </c:pt>
                <c:pt idx="9">
                  <c:v>74.72</c:v>
                </c:pt>
                <c:pt idx="10">
                  <c:v>80</c:v>
                </c:pt>
                <c:pt idx="11">
                  <c:v>82.22</c:v>
                </c:pt>
                <c:pt idx="12">
                  <c:v>87.86</c:v>
                </c:pt>
                <c:pt idx="13">
                  <c:v>88.68</c:v>
                </c:pt>
                <c:pt idx="14">
                  <c:v>92.5</c:v>
                </c:pt>
                <c:pt idx="15">
                  <c:v>93.64</c:v>
                </c:pt>
                <c:pt idx="16">
                  <c:v>90.31</c:v>
                </c:pt>
                <c:pt idx="17">
                  <c:v>91.47</c:v>
                </c:pt>
                <c:pt idx="18">
                  <c:v>95.94</c:v>
                </c:pt>
                <c:pt idx="19">
                  <c:v>97.14</c:v>
                </c:pt>
                <c:pt idx="20">
                  <c:v>96.43</c:v>
                </c:pt>
                <c:pt idx="21">
                  <c:v>87.5</c:v>
                </c:pt>
                <c:pt idx="22">
                  <c:v>86.56</c:v>
                </c:pt>
                <c:pt idx="23">
                  <c:v>89.38</c:v>
                </c:pt>
                <c:pt idx="24">
                  <c:v>91.25</c:v>
                </c:pt>
                <c:pt idx="25">
                  <c:v>96.94</c:v>
                </c:pt>
                <c:pt idx="26">
                  <c:v>90</c:v>
                </c:pt>
                <c:pt idx="27">
                  <c:v>91.43</c:v>
                </c:pt>
                <c:pt idx="28">
                  <c:v>95</c:v>
                </c:pt>
                <c:pt idx="29">
                  <c:v>100</c:v>
                </c:pt>
                <c:pt idx="30">
                  <c:v>100</c:v>
                </c:pt>
                <c:pt idx="31">
                  <c:v>75</c:v>
                </c:pt>
                <c:pt idx="32">
                  <c:v>85</c:v>
                </c:pt>
                <c:pt idx="33">
                  <c:v>95.63</c:v>
                </c:pt>
                <c:pt idx="34">
                  <c:v>89</c:v>
                </c:pt>
                <c:pt idx="35">
                  <c:v>87.5</c:v>
                </c:pt>
                <c:pt idx="36">
                  <c:v>100</c:v>
                </c:pt>
                <c:pt idx="37">
                  <c:v>92.86</c:v>
                </c:pt>
                <c:pt idx="38">
                  <c:v>96.67</c:v>
                </c:pt>
                <c:pt idx="39">
                  <c:v>100</c:v>
                </c:pt>
                <c:pt idx="40">
                  <c:v>80</c:v>
                </c:pt>
                <c:pt idx="41">
                  <c:v>100</c:v>
                </c:pt>
                <c:pt idx="42">
                  <c:v>93.75</c:v>
                </c:pt>
                <c:pt idx="43">
                  <c:v>97.5</c:v>
                </c:pt>
                <c:pt idx="44">
                  <c:v>95</c:v>
                </c:pt>
                <c:pt idx="4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5-420E-9A5C-FC2478DF6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4640400"/>
        <c:axId val="441015472"/>
      </c:barChart>
      <c:catAx>
        <c:axId val="4346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1015472"/>
        <c:crosses val="autoZero"/>
        <c:auto val="1"/>
        <c:lblAlgn val="ctr"/>
        <c:lblOffset val="100"/>
        <c:noMultiLvlLbl val="0"/>
      </c:catAx>
      <c:valAx>
        <c:axId val="44101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40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tx2">
          <a:lumMod val="60000"/>
          <a:lumOff val="40000"/>
        </a:schemeClr>
      </a:outerShdw>
    </a:effectLst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[Hocalarin_Anket_Sonuclari_2023-2024_Güz (version 2).xlsb]Sayfa1!PivotTable8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C0D0D"/>
                </a:solidFill>
                <a:latin typeface="+mn-lt"/>
                <a:ea typeface="+mn-ea"/>
                <a:cs typeface="+mn-cs"/>
              </a:defRPr>
            </a:pPr>
            <a:r>
              <a:rPr lang="tr-TR" sz="1800" b="0" i="0" baseline="0">
                <a:solidFill>
                  <a:srgbClr val="0C0D0D"/>
                </a:solidFill>
                <a:effectLst/>
              </a:rPr>
              <a:t>2023-2024 Öğretim Üyeleri Anket Sonuçları</a:t>
            </a:r>
            <a:endParaRPr lang="tr-TR">
              <a:solidFill>
                <a:srgbClr val="0C0D0D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C0D0D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Sayfa1!$E$3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Sayfa1!$D$4:$D$11</c:f>
              <c:strCache>
                <c:ptCount val="7"/>
                <c:pt idx="0">
                  <c:v>AYDEMİR</c:v>
                </c:pt>
                <c:pt idx="1">
                  <c:v>CENKER ÖZEK</c:v>
                </c:pt>
                <c:pt idx="2">
                  <c:v>ÇAKMAKLI İŞLER</c:v>
                </c:pt>
                <c:pt idx="3">
                  <c:v>KORKMAZ</c:v>
                </c:pt>
                <c:pt idx="4">
                  <c:v>SADİ</c:v>
                </c:pt>
                <c:pt idx="5">
                  <c:v>TOYGAR HALİSTOPRAK</c:v>
                </c:pt>
                <c:pt idx="6">
                  <c:v>TURAN</c:v>
                </c:pt>
              </c:strCache>
            </c:strRef>
          </c:cat>
          <c:val>
            <c:numRef>
              <c:f>Sayfa1!$E$4:$E$11</c:f>
              <c:numCache>
                <c:formatCode>General</c:formatCode>
                <c:ptCount val="7"/>
                <c:pt idx="0">
                  <c:v>90.487938596491233</c:v>
                </c:pt>
                <c:pt idx="1">
                  <c:v>93.470982142857153</c:v>
                </c:pt>
                <c:pt idx="2">
                  <c:v>91.41785714285713</c:v>
                </c:pt>
                <c:pt idx="3">
                  <c:v>94.821428571428584</c:v>
                </c:pt>
                <c:pt idx="4">
                  <c:v>84.674999999999997</c:v>
                </c:pt>
                <c:pt idx="5">
                  <c:v>92.833994708994695</c:v>
                </c:pt>
                <c:pt idx="6">
                  <c:v>91.779978002464944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C-4C24-8E91-283C0EAB8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026792"/>
        <c:axId val="513033024"/>
      </c:barChart>
      <c:catAx>
        <c:axId val="51302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1626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3033024"/>
        <c:crosses val="autoZero"/>
        <c:auto val="1"/>
        <c:lblAlgn val="ctr"/>
        <c:lblOffset val="100"/>
        <c:noMultiLvlLbl val="0"/>
      </c:catAx>
      <c:valAx>
        <c:axId val="51303302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3026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94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02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38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00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51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7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6477" y="5398032"/>
            <a:ext cx="794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>
                <a:solidFill>
                  <a:schemeClr val="bg2">
                    <a:lumMod val="50000"/>
                  </a:schemeClr>
                </a:solidFill>
              </a:rPr>
              <a:t>Siyaset Bilimi ve Uluslararası İlişkiler </a:t>
            </a:r>
            <a:r>
              <a:rPr lang="en-US" sz="3200" b="1" err="1">
                <a:solidFill>
                  <a:schemeClr val="bg2">
                    <a:lumMod val="50000"/>
                  </a:schemeClr>
                </a:solidFill>
              </a:rPr>
              <a:t>Bölümü</a:t>
            </a:r>
            <a:endParaRPr lang="tr-TR" sz="32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59035"/>
              </p:ext>
            </p:extLst>
          </p:nvPr>
        </p:nvGraphicFramePr>
        <p:xfrm>
          <a:off x="932688" y="1695450"/>
          <a:ext cx="7598664" cy="474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50634"/>
              </p:ext>
            </p:extLst>
          </p:nvPr>
        </p:nvGraphicFramePr>
        <p:xfrm>
          <a:off x="251520" y="1274928"/>
          <a:ext cx="8282880" cy="539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108051"/>
              </p:ext>
            </p:extLst>
          </p:nvPr>
        </p:nvGraphicFramePr>
        <p:xfrm>
          <a:off x="813816" y="1751981"/>
          <a:ext cx="7720584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603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304059"/>
              </p:ext>
            </p:extLst>
          </p:nvPr>
        </p:nvGraphicFramePr>
        <p:xfrm>
          <a:off x="251520" y="1274928"/>
          <a:ext cx="8282880" cy="539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679392"/>
              </p:ext>
            </p:extLst>
          </p:nvPr>
        </p:nvGraphicFramePr>
        <p:xfrm>
          <a:off x="630936" y="1627632"/>
          <a:ext cx="7626096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032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953936"/>
              </p:ext>
            </p:extLst>
          </p:nvPr>
        </p:nvGraphicFramePr>
        <p:xfrm>
          <a:off x="804672" y="1691640"/>
          <a:ext cx="6986016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334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2989385"/>
            <a:ext cx="75701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dirty="0" smtClean="0">
                <a:solidFill>
                  <a:srgbClr val="0F2303"/>
                </a:solidFill>
              </a:rPr>
              <a:t>2023 yılında Bölümümüze herhangi bir şikayet dosyası gelmemiştir</a:t>
            </a:r>
            <a:endParaRPr lang="en-US" dirty="0">
              <a:solidFill>
                <a:srgbClr val="0F230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" y="2681654"/>
            <a:ext cx="827879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Kalite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sürecine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ilişkin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bilgilerin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uygulamaların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özümsendiği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tescillenmiştir</a:t>
            </a:r>
            <a:r>
              <a:rPr lang="en-US" dirty="0" smtClean="0">
                <a:solidFill>
                  <a:srgbClr val="0F2303"/>
                </a:solidFill>
              </a:rPr>
              <a:t>.</a:t>
            </a:r>
            <a:endParaRPr lang="tr-TR" dirty="0" smtClean="0">
              <a:solidFill>
                <a:srgbClr val="0F230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Birimimizin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başarı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puanı</a:t>
            </a:r>
            <a:r>
              <a:rPr lang="en-US" dirty="0">
                <a:solidFill>
                  <a:srgbClr val="0F2303"/>
                </a:solidFill>
              </a:rPr>
              <a:t> %9</a:t>
            </a:r>
            <a:r>
              <a:rPr lang="tr-TR" dirty="0">
                <a:solidFill>
                  <a:srgbClr val="0F2303"/>
                </a:solidFill>
              </a:rPr>
              <a:t>6</a:t>
            </a:r>
            <a:r>
              <a:rPr lang="en-US" dirty="0">
                <a:solidFill>
                  <a:srgbClr val="0F2303"/>
                </a:solidFill>
              </a:rPr>
              <a:t> d</a:t>
            </a:r>
            <a:r>
              <a:rPr lang="tr-TR" dirty="0">
                <a:solidFill>
                  <a:srgbClr val="0F2303"/>
                </a:solidFill>
              </a:rPr>
              <a:t>ı</a:t>
            </a:r>
            <a:r>
              <a:rPr lang="en-US" dirty="0">
                <a:solidFill>
                  <a:srgbClr val="0F2303"/>
                </a:solidFill>
              </a:rPr>
              <a:t>r</a:t>
            </a:r>
            <a:r>
              <a:rPr lang="en-US" dirty="0" smtClean="0">
                <a:solidFill>
                  <a:srgbClr val="0F2303"/>
                </a:solidFill>
              </a:rPr>
              <a:t>.</a:t>
            </a:r>
            <a:endParaRPr lang="en-US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F2303"/>
                </a:solidFill>
                <a:cs typeface="Calibri"/>
              </a:rPr>
              <a:t>2023 yılına dair yapılan iç denetimde sadece 5. maddenin alt başlıklarından biri olan komisyonların görev tanımlarının k dosyasında bulunması hakkında minör bulgu tespit edilmiştir. </a:t>
            </a:r>
            <a:endParaRPr lang="en-US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F2303"/>
                </a:solidFill>
              </a:rPr>
              <a:t>B</a:t>
            </a:r>
            <a:r>
              <a:rPr lang="tr-TR" dirty="0" err="1" smtClean="0">
                <a:solidFill>
                  <a:srgbClr val="0F2303"/>
                </a:solidFill>
              </a:rPr>
              <a:t>ahsi</a:t>
            </a:r>
            <a:r>
              <a:rPr lang="tr-TR" dirty="0" smtClean="0">
                <a:solidFill>
                  <a:srgbClr val="0F2303"/>
                </a:solidFill>
              </a:rPr>
              <a:t> geçen minör bulgu hakkında İyileştirici Faaliyet Formu ve Aksiyon planı hazırlanmıştır</a:t>
            </a:r>
            <a:endParaRPr lang="en-US" dirty="0">
              <a:solidFill>
                <a:srgbClr val="0F230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2302868"/>
            <a:ext cx="814081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2303"/>
                </a:solidFill>
              </a:rPr>
              <a:t>Her </a:t>
            </a:r>
            <a:r>
              <a:rPr lang="en-US" dirty="0" err="1">
                <a:solidFill>
                  <a:srgbClr val="0F2303"/>
                </a:solidFill>
              </a:rPr>
              <a:t>akademik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danışmanın</a:t>
            </a:r>
            <a:r>
              <a:rPr lang="en-US" dirty="0">
                <a:solidFill>
                  <a:srgbClr val="0F2303"/>
                </a:solidFill>
              </a:rPr>
              <a:t> </a:t>
            </a:r>
            <a:r>
              <a:rPr lang="en-US" dirty="0" err="1">
                <a:solidFill>
                  <a:srgbClr val="0F2303"/>
                </a:solidFill>
              </a:rPr>
              <a:t>düzenlediği</a:t>
            </a:r>
            <a:r>
              <a:rPr lang="en-US" dirty="0">
                <a:solidFill>
                  <a:srgbClr val="0F2303"/>
                </a:solidFill>
              </a:rPr>
              <a:t> "winter and </a:t>
            </a:r>
            <a:r>
              <a:rPr lang="en-US" dirty="0" err="1">
                <a:solidFill>
                  <a:srgbClr val="0F2303"/>
                </a:solidFill>
              </a:rPr>
              <a:t>sahlep</a:t>
            </a:r>
            <a:r>
              <a:rPr lang="en-US" dirty="0">
                <a:solidFill>
                  <a:srgbClr val="0F2303"/>
                </a:solidFill>
              </a:rPr>
              <a:t>"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 "spring and lemonade" </a:t>
            </a:r>
            <a:r>
              <a:rPr lang="en-US" dirty="0" err="1">
                <a:solidFill>
                  <a:srgbClr val="0F2303"/>
                </a:solidFill>
              </a:rPr>
              <a:t>etkinlikleri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öğrencilerle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etkileşimi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artırmış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 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 </a:t>
            </a:r>
            <a:r>
              <a:rPr lang="en-US" dirty="0" err="1">
                <a:solidFill>
                  <a:srgbClr val="0F2303"/>
                </a:solidFill>
              </a:rPr>
              <a:t>Bölüme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bağlılığını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güçlendirmiştir</a:t>
            </a:r>
            <a:r>
              <a:rPr lang="en-US" dirty="0">
                <a:solidFill>
                  <a:srgbClr val="0F230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230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Farklı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derslerde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uygulanan</a:t>
            </a:r>
            <a:r>
              <a:rPr lang="en-US" dirty="0">
                <a:solidFill>
                  <a:srgbClr val="0F2303"/>
                </a:solidFill>
              </a:rPr>
              <a:t> “problem based learning” </a:t>
            </a:r>
            <a:r>
              <a:rPr lang="en-US" dirty="0" err="1">
                <a:solidFill>
                  <a:srgbClr val="0F2303"/>
                </a:solidFill>
              </a:rPr>
              <a:t>yöntemiyle</a:t>
            </a:r>
            <a:r>
              <a:rPr lang="en-US" dirty="0">
                <a:solidFill>
                  <a:srgbClr val="0F2303"/>
                </a:solidFill>
              </a:rPr>
              <a:t> 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katılımı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dersten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edinimleri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artırılmıştır</a:t>
            </a:r>
            <a:r>
              <a:rPr lang="en-US" dirty="0">
                <a:solidFill>
                  <a:srgbClr val="0F2303"/>
                </a:solidFill>
              </a:rPr>
              <a:t>.</a:t>
            </a:r>
            <a:endParaRPr lang="en-US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230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2303"/>
                </a:solidFill>
              </a:rPr>
              <a:t>Son </a:t>
            </a:r>
            <a:r>
              <a:rPr lang="en-US" dirty="0" err="1">
                <a:solidFill>
                  <a:srgbClr val="0F2303"/>
                </a:solidFill>
              </a:rPr>
              <a:t>değişikliklerle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birinci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sınıf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olarak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müfredata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eklenen</a:t>
            </a:r>
            <a:r>
              <a:rPr lang="en-US" dirty="0">
                <a:solidFill>
                  <a:srgbClr val="0F2303"/>
                </a:solidFill>
              </a:rPr>
              <a:t> POLS 106 </a:t>
            </a:r>
            <a:r>
              <a:rPr lang="en-US" dirty="0" err="1">
                <a:solidFill>
                  <a:srgbClr val="0F2303"/>
                </a:solidFill>
              </a:rPr>
              <a:t>Akademik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Beceriler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dersi</a:t>
            </a:r>
            <a:r>
              <a:rPr lang="en-US" dirty="0">
                <a:solidFill>
                  <a:srgbClr val="0F2303"/>
                </a:solidFill>
              </a:rPr>
              <a:t>, 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kütüphane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okur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yazarlığını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artırmakta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 </a:t>
            </a:r>
            <a:r>
              <a:rPr lang="en-US" dirty="0" err="1">
                <a:solidFill>
                  <a:srgbClr val="0F2303"/>
                </a:solidFill>
              </a:rPr>
              <a:t>sosyal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bilimlere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ilişkin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derslerde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sıklıkla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uygulanan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tartışma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sunum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gibi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tekniklerin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birinci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sınıftan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itibaren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benimsenmesi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sağlanmaktadır</a:t>
            </a:r>
            <a:r>
              <a:rPr lang="en-US" dirty="0" smtClean="0">
                <a:solidFill>
                  <a:srgbClr val="0F2303"/>
                </a:solidFill>
              </a:rPr>
              <a:t>.</a:t>
            </a:r>
            <a:r>
              <a:rPr lang="tr-TR" dirty="0" smtClean="0">
                <a:solidFill>
                  <a:srgbClr val="0F2303"/>
                </a:solidFill>
              </a:rPr>
              <a:t> Ayrıca POLS 356 Mesleki Beceriler dersi ile öğrencilere iş arama süreçlerini nasıl yönetmeleri gerektiği hakkındaki bilgiler bölüm hocaları ve </a:t>
            </a:r>
            <a:r>
              <a:rPr lang="tr-TR" dirty="0" err="1" smtClean="0">
                <a:solidFill>
                  <a:srgbClr val="0F2303"/>
                </a:solidFill>
              </a:rPr>
              <a:t>sektörel</a:t>
            </a:r>
            <a:r>
              <a:rPr lang="tr-TR" dirty="0" smtClean="0">
                <a:solidFill>
                  <a:srgbClr val="0F2303"/>
                </a:solidFill>
              </a:rPr>
              <a:t> deneyime sahip uzmanlar tarafından aktarılmıştır.</a:t>
            </a:r>
            <a:endParaRPr lang="en-US" dirty="0">
              <a:solidFill>
                <a:srgbClr val="0F230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670" y="1752130"/>
            <a:ext cx="7953375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2303"/>
                </a:solidFill>
                <a:cs typeface="Calibri"/>
              </a:rPr>
              <a:t>TÜBİTAK</a:t>
            </a:r>
            <a:r>
              <a:rPr lang="en-US" sz="1600" dirty="0">
                <a:solidFill>
                  <a:srgbClr val="0F2303"/>
                </a:solidFill>
              </a:rPr>
              <a:t> 1001 </a:t>
            </a:r>
            <a:r>
              <a:rPr lang="en-US" sz="1600" dirty="0" err="1">
                <a:solidFill>
                  <a:srgbClr val="0F2303"/>
                </a:solidFill>
              </a:rPr>
              <a:t>Projesi</a:t>
            </a:r>
            <a:r>
              <a:rPr lang="en-US" sz="1600" dirty="0">
                <a:solidFill>
                  <a:srgbClr val="0F2303"/>
                </a:solidFill>
              </a:rPr>
              <a:t>- </a:t>
            </a:r>
            <a:r>
              <a:rPr lang="en-US" sz="1600" dirty="0" err="1">
                <a:solidFill>
                  <a:srgbClr val="0F2303"/>
                </a:solidFill>
              </a:rPr>
              <a:t>Dış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Politikanın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Kültürel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Temelleri</a:t>
            </a:r>
            <a:r>
              <a:rPr lang="en-US" sz="1600" dirty="0">
                <a:solidFill>
                  <a:srgbClr val="0F2303"/>
                </a:solidFill>
              </a:rPr>
              <a:t>: </a:t>
            </a:r>
            <a:r>
              <a:rPr lang="en-US" sz="1600" dirty="0" err="1">
                <a:solidFill>
                  <a:srgbClr val="0F2303"/>
                </a:solidFill>
              </a:rPr>
              <a:t>Özgün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Bir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Veri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Seti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ile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Ülkeler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Arası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Nicel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Bir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Araştırma</a:t>
            </a:r>
            <a:r>
              <a:rPr lang="en-US" sz="1600" dirty="0">
                <a:solidFill>
                  <a:srgbClr val="0F2303"/>
                </a:solidFill>
              </a:rPr>
              <a:t>“, </a:t>
            </a:r>
            <a:r>
              <a:rPr lang="en-US" sz="1600" dirty="0" err="1">
                <a:solidFill>
                  <a:srgbClr val="0F2303"/>
                </a:solidFill>
              </a:rPr>
              <a:t>Doç</a:t>
            </a:r>
            <a:r>
              <a:rPr lang="en-US" sz="1600" dirty="0">
                <a:solidFill>
                  <a:srgbClr val="0F2303"/>
                </a:solidFill>
              </a:rPr>
              <a:t>. Dr. </a:t>
            </a:r>
            <a:r>
              <a:rPr lang="en-US" sz="1600" dirty="0" err="1">
                <a:solidFill>
                  <a:srgbClr val="0F2303"/>
                </a:solidFill>
              </a:rPr>
              <a:t>Cerem</a:t>
            </a:r>
            <a:r>
              <a:rPr lang="en-US" sz="1600" dirty="0">
                <a:solidFill>
                  <a:srgbClr val="0F2303"/>
                </a:solidFill>
              </a:rPr>
              <a:t> I. </a:t>
            </a:r>
            <a:r>
              <a:rPr lang="en-US" sz="1600" dirty="0" err="1">
                <a:solidFill>
                  <a:srgbClr val="0F2303"/>
                </a:solidFill>
              </a:rPr>
              <a:t>Cenker-Özek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ve</a:t>
            </a:r>
            <a:r>
              <a:rPr lang="en-US" sz="1600" dirty="0">
                <a:solidFill>
                  <a:srgbClr val="0F2303"/>
                </a:solidFill>
              </a:rPr>
              <a:t> Dr. </a:t>
            </a:r>
            <a:r>
              <a:rPr lang="en-US" sz="1600" dirty="0" err="1">
                <a:solidFill>
                  <a:srgbClr val="0F2303"/>
                </a:solidFill>
              </a:rPr>
              <a:t>Öğr.Gör</a:t>
            </a:r>
            <a:r>
              <a:rPr lang="en-US" sz="1600" dirty="0">
                <a:solidFill>
                  <a:srgbClr val="0F2303"/>
                </a:solidFill>
              </a:rPr>
              <a:t>. B. </a:t>
            </a:r>
            <a:r>
              <a:rPr lang="en-US" sz="1600" dirty="0" err="1">
                <a:solidFill>
                  <a:srgbClr val="0F2303"/>
                </a:solidFill>
              </a:rPr>
              <a:t>Toygar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Halistoprak</a:t>
            </a:r>
            <a:endParaRPr lang="en-US" sz="1600" dirty="0">
              <a:solidFill>
                <a:srgbClr val="0F2303"/>
              </a:solidFill>
              <a:cs typeface="Calibri"/>
            </a:endParaRPr>
          </a:p>
          <a:p>
            <a:pPr marL="285750"/>
            <a:endParaRPr lang="en-US" sz="1600" dirty="0">
              <a:solidFill>
                <a:srgbClr val="0F2303"/>
              </a:solidFill>
            </a:endParaRPr>
          </a:p>
          <a:p>
            <a:pPr marL="285750"/>
            <a:r>
              <a:rPr lang="en-US" sz="1600" dirty="0">
                <a:solidFill>
                  <a:srgbClr val="0F2303"/>
                </a:solidFill>
              </a:rPr>
              <a:t>TÜBİTAK 1001 </a:t>
            </a:r>
            <a:r>
              <a:rPr lang="en-US" sz="1600" dirty="0" err="1">
                <a:solidFill>
                  <a:srgbClr val="0F2303"/>
                </a:solidFill>
              </a:rPr>
              <a:t>Projesi</a:t>
            </a:r>
            <a:r>
              <a:rPr lang="en-US" sz="1600" dirty="0">
                <a:solidFill>
                  <a:srgbClr val="0F2303"/>
                </a:solidFill>
              </a:rPr>
              <a:t>- “</a:t>
            </a:r>
            <a:r>
              <a:rPr lang="en-US" sz="1600" dirty="0" err="1">
                <a:solidFill>
                  <a:srgbClr val="0F2303"/>
                </a:solidFill>
              </a:rPr>
              <a:t>Siyasal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Temsilde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Göçmen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Kökenli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Milletvekilleri</a:t>
            </a:r>
            <a:r>
              <a:rPr lang="en-US" sz="1600" dirty="0">
                <a:solidFill>
                  <a:srgbClr val="0F2303"/>
                </a:solidFill>
              </a:rPr>
              <a:t>: </a:t>
            </a:r>
            <a:r>
              <a:rPr lang="en-US" sz="1600" dirty="0" err="1">
                <a:solidFill>
                  <a:srgbClr val="0F2303"/>
                </a:solidFill>
              </a:rPr>
              <a:t>Hollanda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Örneğinde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Bir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İçerik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Analizi</a:t>
            </a:r>
            <a:r>
              <a:rPr lang="en-US" sz="1600" dirty="0">
                <a:solidFill>
                  <a:srgbClr val="0F2303"/>
                </a:solidFill>
              </a:rPr>
              <a:t>”, Dr. </a:t>
            </a:r>
            <a:r>
              <a:rPr lang="en-US" sz="1600" dirty="0" err="1">
                <a:solidFill>
                  <a:srgbClr val="0F2303"/>
                </a:solidFill>
              </a:rPr>
              <a:t>Nermin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Aydemir</a:t>
            </a:r>
            <a:r>
              <a:rPr lang="en-US" sz="1600" dirty="0">
                <a:solidFill>
                  <a:srgbClr val="0F2303"/>
                </a:solidFill>
              </a:rPr>
              <a:t> </a:t>
            </a:r>
          </a:p>
          <a:p>
            <a:pPr marL="285750"/>
            <a:endParaRPr lang="en-US" sz="1600" dirty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2303"/>
                </a:solidFill>
                <a:cs typeface="Calibri"/>
              </a:rPr>
              <a:t>2022 </a:t>
            </a:r>
            <a:r>
              <a:rPr lang="en-US" sz="1600" dirty="0" err="1" smtClean="0">
                <a:solidFill>
                  <a:srgbClr val="0F2303"/>
                </a:solidFill>
                <a:cs typeface="Calibri"/>
              </a:rPr>
              <a:t>Eylü</a:t>
            </a:r>
            <a:r>
              <a:rPr lang="tr-TR" sz="1600" dirty="0" smtClean="0">
                <a:solidFill>
                  <a:srgbClr val="0F2303"/>
                </a:solidFill>
                <a:cs typeface="Calibri"/>
              </a:rPr>
              <a:t>l’den bu yana</a:t>
            </a:r>
            <a:r>
              <a:rPr lang="en-US" sz="1600" dirty="0" smtClean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 smtClean="0">
                <a:solidFill>
                  <a:srgbClr val="0F2303"/>
                </a:solidFill>
                <a:cs typeface="Calibri"/>
              </a:rPr>
              <a:t>Fakülte</a:t>
            </a:r>
            <a:r>
              <a:rPr lang="en-US" sz="1600" dirty="0" smtClean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çapında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 smtClean="0">
                <a:solidFill>
                  <a:srgbClr val="0F2303"/>
                </a:solidFill>
                <a:cs typeface="Calibri"/>
              </a:rPr>
              <a:t>düzenlediğimiz</a:t>
            </a:r>
            <a:r>
              <a:rPr lang="tr-TR" sz="1600" dirty="0" smtClean="0">
                <a:solidFill>
                  <a:srgbClr val="0F2303"/>
                </a:solidFill>
                <a:cs typeface="Calibri"/>
              </a:rPr>
              <a:t> ve hala düzenlenmekte olan</a:t>
            </a:r>
            <a:r>
              <a:rPr lang="en-US" sz="1600" dirty="0" smtClean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"Research Workshop for Social Scientists (REWOSS)"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başlıklı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seminer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serisiyle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taslak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aşamasındaki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yayınlarımıza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 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geribildirim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 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alarak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yayın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kalitesini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artırmak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F2303"/>
                </a:solidFill>
                <a:cs typeface="Calibri"/>
              </a:rPr>
              <a:t>hedeflenmektedir</a:t>
            </a:r>
            <a:r>
              <a:rPr lang="en-US" sz="1600" dirty="0">
                <a:solidFill>
                  <a:srgbClr val="0F2303"/>
                </a:solidFill>
                <a:cs typeface="Calibri"/>
              </a:rPr>
              <a:t>. </a:t>
            </a:r>
            <a:endParaRPr lang="tr-TR" sz="1600" dirty="0" smtClean="0">
              <a:solidFill>
                <a:srgbClr val="0F2303"/>
              </a:solidFill>
              <a:cs typeface="Calibri"/>
            </a:endParaRPr>
          </a:p>
          <a:p>
            <a:endParaRPr lang="tr-TR" sz="1600" dirty="0" smtClean="0">
              <a:solidFill>
                <a:srgbClr val="0F2303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F2303"/>
                </a:solidFill>
                <a:ea typeface="Calibri"/>
                <a:cs typeface="Calibri"/>
              </a:rPr>
              <a:t>Bu </a:t>
            </a:r>
            <a:r>
              <a:rPr lang="tr-TR" sz="1600" dirty="0" err="1" smtClean="0">
                <a:solidFill>
                  <a:srgbClr val="0F2303"/>
                </a:solidFill>
                <a:ea typeface="Calibri"/>
                <a:cs typeface="Calibri"/>
              </a:rPr>
              <a:t>çalıştay</a:t>
            </a:r>
            <a:r>
              <a:rPr lang="tr-TR" sz="1600" dirty="0" smtClean="0">
                <a:solidFill>
                  <a:srgbClr val="0F2303"/>
                </a:solidFill>
                <a:ea typeface="Calibri"/>
                <a:cs typeface="Calibri"/>
              </a:rPr>
              <a:t>, bu dönem itibariyle Akdeniz Üniversitesi Uluslararası İlişkiler Bölümü öğretim üyelerine de açılacaktır. </a:t>
            </a:r>
            <a:endParaRPr lang="en-US" sz="1600" dirty="0">
              <a:solidFill>
                <a:srgbClr val="0F2303"/>
              </a:solidFill>
              <a:ea typeface="Calibri"/>
              <a:cs typeface="Calibri"/>
            </a:endParaRPr>
          </a:p>
          <a:p>
            <a:endParaRPr lang="en-US" sz="16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F2303"/>
                </a:solidFill>
              </a:rPr>
              <a:t>202</a:t>
            </a:r>
            <a:r>
              <a:rPr lang="tr-TR" sz="1600" dirty="0" smtClean="0">
                <a:solidFill>
                  <a:srgbClr val="0F2303"/>
                </a:solidFill>
              </a:rPr>
              <a:t>3</a:t>
            </a:r>
            <a:r>
              <a:rPr lang="en-US" sz="1600" dirty="0">
                <a:solidFill>
                  <a:srgbClr val="0F2303"/>
                </a:solidFill>
              </a:rPr>
              <a:t> </a:t>
            </a:r>
            <a:r>
              <a:rPr lang="en-US" sz="1600" dirty="0" err="1">
                <a:solidFill>
                  <a:srgbClr val="0F2303"/>
                </a:solidFill>
              </a:rPr>
              <a:t>yılında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tr-TR" sz="1600" dirty="0" smtClean="0">
                <a:solidFill>
                  <a:srgbClr val="0F2303"/>
                </a:solidFill>
              </a:rPr>
              <a:t>7</a:t>
            </a:r>
            <a:r>
              <a:rPr lang="en-US" sz="1600" dirty="0">
                <a:solidFill>
                  <a:srgbClr val="0F2303"/>
                </a:solidFill>
              </a:rPr>
              <a:t> </a:t>
            </a:r>
            <a:r>
              <a:rPr lang="en-US" sz="1600" dirty="0" err="1">
                <a:solidFill>
                  <a:srgbClr val="0F2303"/>
                </a:solidFill>
              </a:rPr>
              <a:t>öğretim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üyemiz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tarafından</a:t>
            </a:r>
            <a:r>
              <a:rPr lang="en-US" sz="1600" dirty="0">
                <a:solidFill>
                  <a:srgbClr val="0F2303"/>
                </a:solidFill>
              </a:rPr>
              <a:t> </a:t>
            </a:r>
            <a:r>
              <a:rPr lang="tr-TR" sz="1600" dirty="0" smtClean="0">
                <a:solidFill>
                  <a:srgbClr val="0F2303"/>
                </a:solidFill>
              </a:rPr>
              <a:t>1</a:t>
            </a:r>
            <a:r>
              <a:rPr lang="en-US" sz="1600" dirty="0">
                <a:solidFill>
                  <a:srgbClr val="0F2303"/>
                </a:solidFill>
              </a:rPr>
              <a:t> </a:t>
            </a:r>
            <a:r>
              <a:rPr lang="en-US" sz="1600" dirty="0" err="1">
                <a:solidFill>
                  <a:srgbClr val="0F2303"/>
                </a:solidFill>
              </a:rPr>
              <a:t>adet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Türkçe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 smtClean="0">
                <a:solidFill>
                  <a:srgbClr val="0F2303"/>
                </a:solidFill>
              </a:rPr>
              <a:t>kitap</a:t>
            </a:r>
            <a:r>
              <a:rPr lang="tr-TR" sz="1600" dirty="0" smtClean="0">
                <a:solidFill>
                  <a:srgbClr val="0F2303"/>
                </a:solidFill>
              </a:rPr>
              <a:t> bölümü</a:t>
            </a:r>
            <a:r>
              <a:rPr lang="en-US" sz="1600" dirty="0" smtClean="0">
                <a:solidFill>
                  <a:srgbClr val="0F2303"/>
                </a:solidFill>
              </a:rPr>
              <a:t>, </a:t>
            </a:r>
            <a:r>
              <a:rPr lang="tr-TR" sz="1600" dirty="0" smtClean="0">
                <a:solidFill>
                  <a:srgbClr val="0F2303"/>
                </a:solidFill>
              </a:rPr>
              <a:t>8</a:t>
            </a:r>
            <a:r>
              <a:rPr lang="en-US" sz="1600" dirty="0" smtClean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adet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tr-TR" sz="1600" dirty="0" smtClean="0">
                <a:solidFill>
                  <a:srgbClr val="0F2303"/>
                </a:solidFill>
              </a:rPr>
              <a:t>uluslararası makale </a:t>
            </a:r>
            <a:r>
              <a:rPr lang="tr-TR" sz="1600" b="1" dirty="0" smtClean="0">
                <a:solidFill>
                  <a:srgbClr val="0F2303"/>
                </a:solidFill>
              </a:rPr>
              <a:t>(4’ü SSCI endeksinde taranan)</a:t>
            </a:r>
            <a:r>
              <a:rPr lang="tr-TR" sz="1600" dirty="0">
                <a:solidFill>
                  <a:srgbClr val="0F2303"/>
                </a:solidFill>
              </a:rPr>
              <a:t> </a:t>
            </a:r>
            <a:r>
              <a:rPr lang="tr-TR" sz="1600" dirty="0" smtClean="0">
                <a:solidFill>
                  <a:srgbClr val="0F2303"/>
                </a:solidFill>
              </a:rPr>
              <a:t>makale yayınlanmıştır.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F2303"/>
                </a:solidFill>
              </a:rPr>
              <a:t>8 bilimsel etkinlik katılımı gerçekleştirilmiştir: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F2303"/>
                </a:solidFill>
              </a:rPr>
              <a:t>ISA, ECPR, SİTD, UİK gibi prestijli kongreler. </a:t>
            </a:r>
            <a:r>
              <a:rPr lang="en-US" sz="1600" dirty="0" smtClean="0">
                <a:solidFill>
                  <a:srgbClr val="0F2303"/>
                </a:solidFill>
              </a:rPr>
              <a:t> </a:t>
            </a:r>
            <a:r>
              <a:rPr lang="en-US" sz="1600" dirty="0">
                <a:solidFill>
                  <a:srgbClr val="0F2303"/>
                </a:solidFill>
              </a:rPr>
              <a:t>    </a:t>
            </a:r>
            <a:endParaRPr lang="tr-TR" sz="1600" dirty="0" smtClean="0">
              <a:solidFill>
                <a:srgbClr val="0F230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F2303"/>
                </a:solidFill>
              </a:rPr>
              <a:t>Kişi başı 1,2 yayın ortalaması.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F2303"/>
                </a:solidFill>
              </a:rPr>
              <a:t>Kişi başı 1,2 konferans katılımı.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875" y="2239981"/>
            <a:ext cx="755332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Uluslararası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organizasyonların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düzenlenmesi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geliştirilmesi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için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girişimci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yaklaşımlar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sergilenmektedir</a:t>
            </a:r>
            <a:r>
              <a:rPr lang="en-US" dirty="0">
                <a:solidFill>
                  <a:srgbClr val="0F2303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Uluslararası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Siyaset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Bilimi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Derneği’nin</a:t>
            </a:r>
            <a:r>
              <a:rPr lang="en-US" dirty="0">
                <a:solidFill>
                  <a:srgbClr val="0F2303"/>
                </a:solidFill>
              </a:rPr>
              <a:t> (IPSA) </a:t>
            </a:r>
            <a:r>
              <a:rPr lang="en-US" dirty="0" err="1">
                <a:solidFill>
                  <a:srgbClr val="0F2303"/>
                </a:solidFill>
              </a:rPr>
              <a:t>metot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okulu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İtalya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Meksika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Rusya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Brezilya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Singapur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ve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Kanada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yaz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okullarına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olarak</a:t>
            </a:r>
            <a:r>
              <a:rPr lang="en-US" dirty="0">
                <a:solidFill>
                  <a:srgbClr val="0F2303"/>
                </a:solidFill>
              </a:rPr>
              <a:t>, IPSA-ABU Summer School for Social Science Research Methods </a:t>
            </a:r>
            <a:r>
              <a:rPr lang="en-US" dirty="0" err="1">
                <a:solidFill>
                  <a:srgbClr val="0F2303"/>
                </a:solidFill>
              </a:rPr>
              <a:t>adı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altında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Antalya’da</a:t>
            </a:r>
            <a:r>
              <a:rPr lang="en-US" dirty="0">
                <a:solidFill>
                  <a:srgbClr val="0F2303"/>
                </a:solidFill>
              </a:rPr>
              <a:t> 3. </a:t>
            </a:r>
            <a:r>
              <a:rPr lang="en-US" dirty="0" err="1">
                <a:solidFill>
                  <a:srgbClr val="0F2303"/>
                </a:solidFill>
              </a:rPr>
              <a:t>kez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düzenlenmiştir</a:t>
            </a:r>
            <a:r>
              <a:rPr lang="en-US" dirty="0">
                <a:solidFill>
                  <a:srgbClr val="0F2303"/>
                </a:solidFill>
              </a:rPr>
              <a:t>.  </a:t>
            </a:r>
            <a:endParaRPr lang="tr-TR" dirty="0" smtClean="0">
              <a:solidFill>
                <a:srgbClr val="0F230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F2303"/>
                </a:solidFill>
              </a:rPr>
              <a:t>Bölümümüzün </a:t>
            </a:r>
            <a:r>
              <a:rPr lang="tr-TR" dirty="0">
                <a:solidFill>
                  <a:srgbClr val="0F2303"/>
                </a:solidFill>
              </a:rPr>
              <a:t>D</a:t>
            </a:r>
            <a:r>
              <a:rPr lang="tr-TR" dirty="0" smtClean="0">
                <a:solidFill>
                  <a:srgbClr val="0F2303"/>
                </a:solidFill>
              </a:rPr>
              <a:t>anışma Kurulu’na Büyükelçi Deha </a:t>
            </a:r>
            <a:r>
              <a:rPr lang="tr-TR" dirty="0" err="1" smtClean="0">
                <a:solidFill>
                  <a:srgbClr val="0F2303"/>
                </a:solidFill>
              </a:rPr>
              <a:t>Erpek</a:t>
            </a:r>
            <a:r>
              <a:rPr lang="tr-TR" dirty="0">
                <a:solidFill>
                  <a:srgbClr val="0F2303"/>
                </a:solidFill>
              </a:rPr>
              <a:t> </a:t>
            </a:r>
            <a:r>
              <a:rPr lang="tr-TR" dirty="0" smtClean="0">
                <a:solidFill>
                  <a:srgbClr val="0F2303"/>
                </a:solidFill>
              </a:rPr>
              <a:t>ve ANSIAD Yönetim Kurulu Üyesi Gülden AY katılmıştır.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F2303"/>
                </a:solidFill>
              </a:rPr>
              <a:t>Antalya Diplomasi Forumu’nda bölüm öğrencilerimiz asistan olarak görev almıştır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F2303"/>
                </a:solidFill>
              </a:rPr>
              <a:t>Mezunlar </a:t>
            </a:r>
            <a:r>
              <a:rPr lang="tr-TR" dirty="0" err="1" smtClean="0">
                <a:solidFill>
                  <a:srgbClr val="0F2303"/>
                </a:solidFill>
              </a:rPr>
              <a:t>Whatsapp</a:t>
            </a:r>
            <a:r>
              <a:rPr lang="tr-TR" dirty="0" smtClean="0">
                <a:solidFill>
                  <a:srgbClr val="0F2303"/>
                </a:solidFill>
              </a:rPr>
              <a:t> grubunda düzenli olarak iş fırsatları paylaşılmıştır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F2303"/>
                </a:solidFill>
              </a:rPr>
              <a:t>Eski Mezunlar ile öğrenciler arasında buluşma toplantıları düzenlenmiştir</a:t>
            </a:r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641" y="2232043"/>
            <a:ext cx="333499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Kent Konseyi iş birliği ile SEPAM bünyesinde gerçekleşen Cumhuriyet’in 100. Yılı Konferansları serisinde bölümümüzün 7 öğretim üyesi, Cumhuriyet’in farklı yönlerini ele aldıkları sunumlar gerçekleştirmişlerdir.</a:t>
            </a:r>
            <a:endParaRPr lang="en-US" dirty="0">
              <a:solidFill>
                <a:srgbClr val="0F2303"/>
              </a:solidFill>
              <a:cs typeface="Calibri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90" y="1503381"/>
            <a:ext cx="3551439" cy="49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/>
          </a:p>
        </p:txBody>
      </p:sp>
      <p:sp>
        <p:nvSpPr>
          <p:cNvPr id="4" name="Dikdörtgen 3"/>
          <p:cNvSpPr/>
          <p:nvPr/>
        </p:nvSpPr>
        <p:spPr>
          <a:xfrm>
            <a:off x="304800" y="4576038"/>
            <a:ext cx="8538765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Paydaşların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katkılarıyla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gelişen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eğitim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öğretim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araştırma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konusunda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evrensel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niteliğe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sahip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olmak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mevzuat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standartlarla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uyumlu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olmak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öneri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şikayetleri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en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kısa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sürede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çözümlemek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çalışanların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refah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özgürlüğünü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en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üst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düzeyde</a:t>
            </a:r>
            <a:r>
              <a:rPr lang="en-US" b="1">
                <a:solidFill>
                  <a:srgbClr val="0C0D0D"/>
                </a:solidFill>
                <a:latin typeface="Calibri"/>
                <a:ea typeface="Times New Roman" panose="02020603050405020304" pitchFamily="18" charset="0"/>
                <a:cs typeface="Calibri"/>
              </a:rPr>
              <a:t> korumak.</a:t>
            </a:r>
            <a:endParaRPr lang="tr-TR" b="1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04800" y="3261160"/>
            <a:ext cx="8551783" cy="13388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</a:pP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Araştırma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eğitim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alanlarında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ulusal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uluslararası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işbirliği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geliştirmek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ulusal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ve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 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uluslararası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platformlarda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istihdam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edilebilecek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nitelikli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b="1" err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öğrenciler</a:t>
            </a:r>
            <a:r>
              <a:rPr lang="en-US" b="1">
                <a:solidFill>
                  <a:srgbClr val="0F2303"/>
                </a:solidFill>
                <a:latin typeface="Calibri"/>
                <a:ea typeface="Times New Roman" panose="02020603050405020304" pitchFamily="18" charset="0"/>
                <a:cs typeface="Calibri"/>
              </a:rPr>
              <a:t> yetiştirmek.</a:t>
            </a:r>
            <a:endParaRPr lang="tr-TR" b="1">
              <a:solidFill>
                <a:srgbClr val="0F2303"/>
              </a:solidFill>
              <a:latin typeface="Times New Roman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4800" y="1514130"/>
            <a:ext cx="8538765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err="1">
                <a:solidFill>
                  <a:srgbClr val="0C0D0D"/>
                </a:solidFill>
              </a:rPr>
              <a:t>Nitelikli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akademik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kadrosu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ile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evrensel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akademik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değerlere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katkıda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bulunmak</a:t>
            </a:r>
            <a:r>
              <a:rPr lang="en-US" b="1">
                <a:solidFill>
                  <a:srgbClr val="0C0D0D"/>
                </a:solidFill>
              </a:rPr>
              <a:t>, </a:t>
            </a:r>
            <a:r>
              <a:rPr lang="en-US" b="1" err="1">
                <a:solidFill>
                  <a:srgbClr val="0C0D0D"/>
                </a:solidFill>
              </a:rPr>
              <a:t>eğitim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ve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araştırmalarla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bireyin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ve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toplumun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gelişmesinde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öncü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olmak</a:t>
            </a:r>
            <a:r>
              <a:rPr lang="en-US" b="1">
                <a:solidFill>
                  <a:srgbClr val="0C0D0D"/>
                </a:solidFill>
              </a:rPr>
              <a:t>, </a:t>
            </a:r>
            <a:r>
              <a:rPr lang="en-US" b="1" err="1">
                <a:solidFill>
                  <a:srgbClr val="0C0D0D"/>
                </a:solidFill>
              </a:rPr>
              <a:t>güncel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ders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içerikleri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ve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projelerle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eleştirel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ve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özgün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düşüncenin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yerleşmesini</a:t>
            </a:r>
            <a:r>
              <a:rPr lang="en-US" b="1">
                <a:solidFill>
                  <a:srgbClr val="0C0D0D"/>
                </a:solidFill>
              </a:rPr>
              <a:t> </a:t>
            </a:r>
            <a:r>
              <a:rPr lang="en-US" b="1" err="1">
                <a:solidFill>
                  <a:srgbClr val="0C0D0D"/>
                </a:solidFill>
              </a:rPr>
              <a:t>sağlamak</a:t>
            </a:r>
            <a:r>
              <a:rPr lang="en-US" b="1">
                <a:solidFill>
                  <a:srgbClr val="0C0D0D"/>
                </a:solidFill>
              </a:rPr>
              <a:t>.</a:t>
            </a:r>
            <a:endParaRPr lang="tr-TR" b="1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8962" y="2285878"/>
            <a:ext cx="749069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</a:rPr>
              <a:t>Bölüm</a:t>
            </a:r>
            <a:r>
              <a:rPr lang="en-US" dirty="0">
                <a:solidFill>
                  <a:srgbClr val="0C0D0D"/>
                </a:solidFill>
              </a:rPr>
              <a:t> </a:t>
            </a:r>
            <a:r>
              <a:rPr lang="en-US" dirty="0" err="1">
                <a:solidFill>
                  <a:srgbClr val="0C0D0D"/>
                </a:solidFill>
              </a:rPr>
              <a:t>akademik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personelinin</a:t>
            </a:r>
            <a:r>
              <a:rPr lang="en-US" dirty="0">
                <a:solidFill>
                  <a:srgbClr val="0C0D0D"/>
                </a:solidFill>
              </a:rPr>
              <a:t> </a:t>
            </a:r>
            <a:r>
              <a:rPr lang="en-US" dirty="0" err="1">
                <a:solidFill>
                  <a:srgbClr val="0C0D0D"/>
                </a:solidFill>
              </a:rPr>
              <a:t>ortak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katkısını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gerektiren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işlerin</a:t>
            </a:r>
            <a:r>
              <a:rPr lang="en-US" dirty="0">
                <a:solidFill>
                  <a:srgbClr val="0C0D0D"/>
                </a:solidFill>
              </a:rPr>
              <a:t> "</a:t>
            </a:r>
            <a:r>
              <a:rPr lang="en-US" dirty="0" err="1">
                <a:solidFill>
                  <a:srgbClr val="0C0D0D"/>
                </a:solidFill>
              </a:rPr>
              <a:t>onedrive</a:t>
            </a:r>
            <a:r>
              <a:rPr lang="en-US" dirty="0">
                <a:solidFill>
                  <a:srgbClr val="0C0D0D"/>
                </a:solidFill>
              </a:rPr>
              <a:t>" </a:t>
            </a:r>
            <a:r>
              <a:rPr lang="en-US" dirty="0" err="1">
                <a:solidFill>
                  <a:srgbClr val="0C0D0D"/>
                </a:solidFill>
              </a:rPr>
              <a:t>üzerinden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yapılması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bölümün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iç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işleyişinde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şeffaflığa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verimliliğe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katkı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sağlamaktadır</a:t>
            </a:r>
            <a:r>
              <a:rPr lang="en-US" dirty="0">
                <a:solidFill>
                  <a:srgbClr val="0C0D0D"/>
                </a:solidFill>
              </a:rPr>
              <a:t>. </a:t>
            </a:r>
            <a:endParaRPr lang="en-US" dirty="0">
              <a:solidFill>
                <a:srgbClr val="0C0D0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F2303"/>
                </a:solidFill>
              </a:rPr>
              <a:t>Bölüme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dair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idari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işler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komiteler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aracılığıyla</a:t>
            </a:r>
            <a:r>
              <a:rPr lang="en-US" dirty="0">
                <a:solidFill>
                  <a:srgbClr val="0F2303"/>
                </a:solidFill>
              </a:rPr>
              <a:t> (</a:t>
            </a:r>
            <a:r>
              <a:rPr lang="en-US" dirty="0" err="1">
                <a:solidFill>
                  <a:srgbClr val="0F2303"/>
                </a:solidFill>
              </a:rPr>
              <a:t>müfredat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komitesi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kalite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komitesi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staj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komitesi</a:t>
            </a:r>
            <a:r>
              <a:rPr lang="en-US" dirty="0">
                <a:solidFill>
                  <a:srgbClr val="0F2303"/>
                </a:solidFill>
              </a:rPr>
              <a:t>, </a:t>
            </a:r>
            <a:r>
              <a:rPr lang="en-US" dirty="0" err="1">
                <a:solidFill>
                  <a:srgbClr val="0F2303"/>
                </a:solidFill>
              </a:rPr>
              <a:t>mezunlarla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iletişim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komitesi</a:t>
            </a:r>
            <a:r>
              <a:rPr lang="en-US" dirty="0">
                <a:solidFill>
                  <a:srgbClr val="0F2303"/>
                </a:solidFill>
              </a:rPr>
              <a:t>, IPSA </a:t>
            </a:r>
            <a:r>
              <a:rPr lang="en-US" dirty="0" err="1">
                <a:solidFill>
                  <a:srgbClr val="0F2303"/>
                </a:solidFill>
              </a:rPr>
              <a:t>komitesi</a:t>
            </a:r>
            <a:r>
              <a:rPr lang="en-US" dirty="0">
                <a:solidFill>
                  <a:srgbClr val="0F2303"/>
                </a:solidFill>
              </a:rPr>
              <a:t>) </a:t>
            </a:r>
            <a:r>
              <a:rPr lang="en-US" dirty="0" err="1">
                <a:solidFill>
                  <a:srgbClr val="0F2303"/>
                </a:solidFill>
              </a:rPr>
              <a:t>gerçekleşmektedir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Komiteler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arası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rotasyon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uygulamasıyla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idari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işlerin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yapılışının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kişilerden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bağımsız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olarak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yürütülmesi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planlanmaktadır</a:t>
            </a:r>
            <a:r>
              <a:rPr lang="en-US" dirty="0">
                <a:solidFill>
                  <a:srgbClr val="0F2303"/>
                </a:solidFill>
              </a:rPr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</a:rPr>
              <a:t>Bölüm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toplantılarının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gündeminde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kalite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sürecinin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daimi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madde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olması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kalite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sürecinin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daha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iyi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takip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edilmesi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kurumsal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olarak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benimsenmesine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katkı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sağlamıştır</a:t>
            </a:r>
            <a:r>
              <a:rPr lang="en-US" dirty="0">
                <a:solidFill>
                  <a:srgbClr val="0C0D0D"/>
                </a:solidFill>
              </a:rPr>
              <a:t>. </a:t>
            </a:r>
            <a:endParaRPr lang="en-US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839" y="2197158"/>
            <a:ext cx="728749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</a:rPr>
              <a:t>İyi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uygulama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örneklerinin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sürekliliğinin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sağlanması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kalıcılaştırılması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</a:rPr>
              <a:t>Kalite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süreçlerinin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düzenli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takip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edilmesi</a:t>
            </a:r>
            <a:r>
              <a:rPr lang="en-US" dirty="0">
                <a:solidFill>
                  <a:srgbClr val="0C0D0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Yeni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katılan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öğretim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üyeleri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ve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araştırma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görevlilerine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kalite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sürecine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ilişkin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eğitimler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verilmesi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ve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onların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ivedilikle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süreçlere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katılımının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sağlanması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Öğretim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üyelerinin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 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devam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etmekte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olan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yayın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ve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proje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hazırlık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çalışmalarının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REWOSS'ta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 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tartışılmaya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devam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0C0D0D"/>
                </a:solidFill>
                <a:cs typeface="Calibri" panose="020F0502020204030204"/>
              </a:rPr>
              <a:t>edilmesi</a:t>
            </a:r>
            <a:r>
              <a:rPr lang="en-US" dirty="0">
                <a:solidFill>
                  <a:srgbClr val="0C0D0D"/>
                </a:solidFill>
                <a:cs typeface="Calibri" panose="020F0502020204030204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C0D0D"/>
              </a:solidFill>
              <a:cs typeface="Calibri" panose="020F0502020204030204"/>
            </a:endParaRPr>
          </a:p>
          <a:p>
            <a:endParaRPr lang="en-US" dirty="0">
              <a:solidFill>
                <a:srgbClr val="0C0D0D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91402" y="31962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" y="40359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B37B34-0CB9-827F-02E8-7FF4881F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3" y="1265964"/>
            <a:ext cx="8442433" cy="2029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82" y="1468930"/>
            <a:ext cx="8442433" cy="50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60C755-8951-CD32-FF97-5A58D093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1717909"/>
            <a:ext cx="8442433" cy="2029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917962"/>
            <a:ext cx="8442433" cy="30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93105"/>
              </p:ext>
            </p:extLst>
          </p:nvPr>
        </p:nvGraphicFramePr>
        <p:xfrm>
          <a:off x="417606" y="1141108"/>
          <a:ext cx="8378922" cy="5552038"/>
        </p:xfrm>
        <a:graphic>
          <a:graphicData uri="http://schemas.openxmlformats.org/drawingml/2006/table">
            <a:tbl>
              <a:tblPr/>
              <a:tblGrid>
                <a:gridCol w="268227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3716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5948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3688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233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Üniversitedeki tüm akademik ve idari süreçlerdeki en üst yetkili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Bölümden, staj yönergesi, öğrenci danışmanlıkları gibi konularda bölüm içi iş paylaşımlarının yapılması, kaliteli öğretimden ödün verilmemesi ve araştırmaların nitelikli yayınlara dönüştürülmesi, tüm konularda Rektörlük ile koordine çalışılması beklemektedir.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Dekanlık, İktisadi, İdari ve Sosyal Bilimler Fakültesi dahilindeki en üst idari ve akademik birimdir.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Dekanlık, bölümden öğretim kalitesinin sürekli geliştirilmesini, nitelikli yayınlar yapılmasını ve idari işlerde koordine ve etkin çalışılmasını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62171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Bölümü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İktisadi, İdari ve Sosyal Bilimler Fakültesi altındaki diğer üç bölümden biri olması sebebiyle.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işbirliğine açıklık, bölüm içi prosedürlerin diğer bölümlerle paylaşılması ve fakülte kapsamında idari konularda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56953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 Bölümü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İktisadi, İdari ve Sosyal Bilimler Fakültesi altındaki diğer üç bölümden biri olması sebebiyle.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işbirliğine açıklık, bölüm içi prosedürlerin diğer bölümlerle paylaşılması ve fakülte kapsamında idari konularda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8822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 Bölümü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İktisadi, İdari ve Sosyal Bilimler Fakültesi altındaki diğer üç bölümden biri olması sebebiyle.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işbirliğine açıklık, bölüm içi prosedürlerin diğer bölümlerle paylaşılması ve fakülte kapsamında idari konularda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24398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Fakülteler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Aynı üniversite içerisinde bulunan diğer akademik birimler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akademik olası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6720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Lisansüstü Eğitim Enstitüsü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Lisansüstü programları yürüten birim olması nedeniyle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akademik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97514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İşleri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öğrencilerinin tüm tranksript, kayıt, öğrenci belgesi vs. gibi işlerinden sorumlu idari birim olması sebebiyle.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süreçlerinin etkin şekilde yürütülmesini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07172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 Öğrenci Birimi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Bölümmüzdeki engelli öğrencilerden sorumlu birim olduğu için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 öğrencilerimizle olan ilişikilerimizde işbirliği yapılması beklenmektedir.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46518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 Merkezi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kariyer planlaması ile ilgili aktivitelerden sorumlu idari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 mezunların kariyer planlamasında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3186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Bölüme akademik kaynak sağladığı için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Güncel kaynak desteği sağlaması belkenmektedir.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17619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Öğrenci Ofisi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öğrencilerin tüm prosedürlerini yürüten idari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öğrencilerin uyum ve diğer süreçlerinde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1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8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65294"/>
              </p:ext>
            </p:extLst>
          </p:nvPr>
        </p:nvGraphicFramePr>
        <p:xfrm>
          <a:off x="163068" y="1137155"/>
          <a:ext cx="8871203" cy="5431434"/>
        </p:xfrm>
        <a:graphic>
          <a:graphicData uri="http://schemas.openxmlformats.org/drawingml/2006/table">
            <a:tbl>
              <a:tblPr/>
              <a:tblGrid>
                <a:gridCol w="283986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300385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2748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918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413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Ofisi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Bölüme gelen Erasmus öğrencileri ve bölümden gönderilen öğrencilerin prosedürlerini yürüten idari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Anlaşmalı Erasmus partner kurum sayılarının artırılmasını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Üniversitedeki en üst idari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süreçlerde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62171"/>
                  </a:ext>
                </a:extLst>
              </a:tr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 öğretimin bölümün öncelikli sorumluluklarından biri olması sebebiyle.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Çağdaş, etkin, bilimsel, evrensel, özgür ve özgün öğretim tekniklerinin benimsenmesini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56953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 Partnerleri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 anlaşması kapsamında öğrenci ve öğretim üyesi değişimi yapılması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Değişim programlarının aktif kullanılması, öğrenci seçimlerinde titizlik ve  TYYÇ'ne uygun müfredat hazırlanmasını beklemektedir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8822"/>
                  </a:ext>
                </a:extLst>
              </a:tr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 Öğrencileri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Bölümün Erasmus anlaşmaları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  öğrencilerinin Bölüm'den aldığı derslerden memnuniyetleri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24398"/>
                  </a:ext>
                </a:extLst>
              </a:tr>
              <a:tr h="2985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Bölümün eğitim ve öğretim felsefesini anlamış bireyler olmaları nedeni 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olduğu Bölüm ile ilişkisinin devam etmesini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6720"/>
                  </a:ext>
                </a:extLst>
              </a:tr>
              <a:tr h="2985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Valiliği AB ve Dış İlişkiler Koordinatörlüğü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Bölümümüzün alt dalı olan AB çalışmaları ile ilgili yerel idari birim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ölçekte iş birliği ve nitelikli mezunlar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97514"/>
                  </a:ext>
                </a:extLst>
              </a:tr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 İşleri Bakanlığı Antalya Temsilciliği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müfredatı, araştırma konuları ile ilgili olan Dışişleri Bakanlığı'nın yereldeki temsilcisi olması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ölçekte iş birliği ve nitelikli mezunlar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07172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SEPAM ve AKVAÇAM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birimlere ilişki içerisinde olması ve ortak organizasyonlar ve aktiviteler içinde yer alması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aktivitelere hem katılım hem de organizasyon süreçlerinde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46518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ve uluslararası akademik dergiler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kuruluşlarla ilişki içerisinde olması ve yayın, hakemlik ve editörlük gibi ortak çalışmalar içinde yer alması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Araştırma, bilimsel aktivitelerde işbirliği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31862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Siyaset Bilimi ve/veya Uluslararası İlişkiler Bölümleri başta olmak üzere yurt içinde ve yurt dışında faaliyet gösteren üniversitelerin ilgili bölümleri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bölümlerle ilişki içerisinde olması ve ortak organizasyonlar ve aktiviteler içinde yer alması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Araştırma, bilimsel aktivite ve öğrenim işbirliği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17619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Yurtiçinde ve yurtdışında faaliyet gösteren siyaset bilimi ve/veya uluslararası ilişkiler dernekleri (UİK, ECPR, IPSA gibi)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derneklere üye/katılımcı olması ve bu derneklerin organizasyonlarına katılmaları ve bu organizasyonlarda düzenleyici olmaları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aktivitelere hem katılım hem de organizasyon süreçlerinde iş birliği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1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61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3081"/>
              </p:ext>
            </p:extLst>
          </p:nvPr>
        </p:nvGraphicFramePr>
        <p:xfrm>
          <a:off x="238125" y="1400175"/>
          <a:ext cx="8485251" cy="4908792"/>
        </p:xfrm>
        <a:graphic>
          <a:graphicData uri="http://schemas.openxmlformats.org/drawingml/2006/table">
            <a:tbl>
              <a:tblPr/>
              <a:tblGrid>
                <a:gridCol w="266073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90084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2366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090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9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finansman sağlayan ulusal ve uluslararası kuruluşlar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Projelere finansman sağlayan ulusal ve uluslararası kuruluşların ilgili destek programlarına başvurmaları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İlgili destek programlarına başvuru ve değerlendirme süreçlerinde hakemlik insiyatifi alınmasını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74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proje başvurularında rehberlik hizmeti vermesi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programlarına başvurulmasını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62171"/>
                  </a:ext>
                </a:extLst>
              </a:tr>
              <a:tr h="7140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Antalya, diğer şehir ve ülkelerdeki STK'ların aktivitelerine davetli/katılımcı olarak katılması ve öğrencilerin bu kuruluşlarla etkileşim içerisinde bulunup staj, araştırma gibi çalışmalarını sürdürmeleri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ve proje bazlı işbirliği yanı sıra düzenledikleri aktitivelere katılımcı, davetli, araştırmacı veya stajer olarak katılım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56953"/>
                  </a:ext>
                </a:extLst>
              </a:tr>
              <a:tr h="7854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İlglili kamu kuruluşları (Bakanlıklar ve İl Müdürlükleri gibi)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kurumlarla araştırmalarında ilişki içerisinde olması ve öğrencilerin staj seçenekleri içinde bulunmaları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ve proje bazlı işbirliği ve nitelikli iş gücü yetiştirilmesi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8822"/>
                  </a:ext>
                </a:extLst>
              </a:tr>
              <a:tr h="474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Düşünce kuruluşları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kurumlarla araştırmalarında ilişki içerisinde olması ve öğrencilerin staj seçenekleri içinde bulunmaları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ve proje bazlı işbirliği ve nitelikli iş gücü yetiştirilmesi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24398"/>
                  </a:ext>
                </a:extLst>
              </a:tr>
              <a:tr h="474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Yönetimler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Toplumsal katı amaçlı projelere ortak olma olasılıkları ve öğrencilerin staj seçenekleri içinde bulunmaları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ve proje bazlı işbirliği ve nitelikli iş gücü yetiştirilmesi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6720"/>
                  </a:ext>
                </a:extLst>
              </a:tr>
              <a:tr h="4743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İlgili özel sektör kuruluşları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üyelerinin bu kurumlarla araştırmalarında ilişki içerisinde olması ve öğrencilerin staj seçenekleri içinde bulunmaları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 ve proje bazlı işbirliği ve nitelikli iş gücü yetiştirilmesi beklemektedir.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97514"/>
                  </a:ext>
                </a:extLst>
              </a:tr>
              <a:tr h="5726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Koordinatörlüğü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kalite politikalarını ve süreçlerini yönlendirmesi, geliştirmesi ve denetlemesi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 kalite kapsamında geliştirdiği stratejik plana uymasını, ve tüm süreçlerin kalite kapsamındaki hedeflere yönelik sürekli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iyileştime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doğrultusunda aksiyon almalarını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0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74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40157"/>
              </p:ext>
            </p:extLst>
          </p:nvPr>
        </p:nvGraphicFramePr>
        <p:xfrm>
          <a:off x="523875" y="1900098"/>
          <a:ext cx="8096249" cy="1439232"/>
        </p:xfrm>
        <a:graphic>
          <a:graphicData uri="http://schemas.openxmlformats.org/drawingml/2006/table">
            <a:tbl>
              <a:tblPr/>
              <a:tblGrid>
                <a:gridCol w="253875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76786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8963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047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398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 (YÖKAK)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Üniversitelerin kalite politikalarını ve süreçlerini yönlendirmesi, geliştirmesi ve denetlemesi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 kalite kapsamında geliştirdiği stratejik plana uymasını, ve tüm süreçlerin kalite kapsamındaki hedeflere yönelik sürekli iyileştime doğrultusunda aksiyon almalarını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31862"/>
                  </a:ext>
                </a:extLst>
              </a:tr>
              <a:tr h="5398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Kalite Denetim Kuruluşu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kalite politikalarını takip etmesi, denetlemesi ve iyileştirme önerileri sunması sebebiyle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 kalite kapsamında geliştirdiği stratejik plana uymasını, ve tüm süreçlerin kalite kapsamındaki hedeflere yönelik sürekli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iyileştime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doğrultusunda aksiyon almalarını beklemektedir.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1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9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8160" y="19777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68585"/>
              </p:ext>
            </p:extLst>
          </p:nvPr>
        </p:nvGraphicFramePr>
        <p:xfrm>
          <a:off x="533399" y="1463625"/>
          <a:ext cx="8203223" cy="2443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6604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6619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9089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F2303"/>
                          </a:solidFill>
                        </a:rPr>
                        <a:t>Profesör sayısının yetersiz olması (Z1)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31.12.2024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F2303"/>
                          </a:solidFill>
                        </a:rPr>
                        <a:t>Siyaset Bilimi ve Uluslararası İlişkiler Bölümü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1270412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Bölüm hocalarının yayın süreçlerinin desteklenmesi amacıyla araştırma seminerleri, sempozyum ve çeşitli etkinlikler düzenlenmesi</a:t>
                      </a:r>
                      <a:endParaRPr lang="en-US" dirty="0">
                        <a:solidFill>
                          <a:srgbClr val="0F2303"/>
                        </a:solidFill>
                      </a:endParaRPr>
                    </a:p>
                    <a:p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7" name="Tablo 10">
            <a:extLst>
              <a:ext uri="{FF2B5EF4-FFF2-40B4-BE49-F238E27FC236}">
                <a16:creationId xmlns:a16="http://schemas.microsoft.com/office/drawing/2014/main" id="{76A036B8-027D-4471-B6B5-7FB246F6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43106"/>
              </p:ext>
            </p:extLst>
          </p:nvPr>
        </p:nvGraphicFramePr>
        <p:xfrm>
          <a:off x="533399" y="3906725"/>
          <a:ext cx="8203223" cy="19008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69424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Siyasi Tarih </a:t>
                      </a:r>
                      <a:r>
                        <a:rPr lang="tr-TR" dirty="0" err="1" smtClean="0">
                          <a:solidFill>
                            <a:srgbClr val="0F2303"/>
                          </a:solidFill>
                        </a:rPr>
                        <a:t>altdisiplininde</a:t>
                      </a: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 uzmanlığı bulunan öğretim üyesi bulunmaması (Z4)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40221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F2303"/>
                          </a:solidFill>
                        </a:rPr>
                        <a:t>1.02.2024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40221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F2303"/>
                          </a:solidFill>
                        </a:rPr>
                        <a:t>Siyaset Bilimi ve Uluslararası İlişkiler Bölümü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40221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 err="1" smtClean="0">
                          <a:solidFill>
                            <a:srgbClr val="0F2303"/>
                          </a:solidFill>
                          <a:latin typeface="+mn-lt"/>
                        </a:rPr>
                        <a:t>Üst</a:t>
                      </a:r>
                      <a:r>
                        <a:rPr lang="en-US" sz="1800" b="0" i="0" u="none" strike="noStrike" baseline="0" noProof="0" dirty="0" smtClean="0">
                          <a:solidFill>
                            <a:srgbClr val="0F2303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noProof="0" dirty="0" err="1" smtClean="0">
                          <a:solidFill>
                            <a:srgbClr val="0F2303"/>
                          </a:solidFill>
                          <a:latin typeface="+mn-lt"/>
                        </a:rPr>
                        <a:t>Yönetimden</a:t>
                      </a:r>
                      <a:r>
                        <a:rPr lang="en-US" sz="1800" b="0" i="0" u="none" strike="noStrike" baseline="0" noProof="0" dirty="0" smtClean="0">
                          <a:solidFill>
                            <a:srgbClr val="0F2303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noProof="0" dirty="0" err="1" smtClean="0">
                          <a:solidFill>
                            <a:srgbClr val="0F2303"/>
                          </a:solidFill>
                          <a:latin typeface="+mn-lt"/>
                        </a:rPr>
                        <a:t>Kadro</a:t>
                      </a:r>
                      <a:r>
                        <a:rPr lang="en-US" sz="1800" b="0" i="0" u="none" strike="noStrike" baseline="0" noProof="0" dirty="0" smtClean="0">
                          <a:solidFill>
                            <a:srgbClr val="0F2303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noProof="0" dirty="0" err="1" smtClean="0">
                          <a:solidFill>
                            <a:srgbClr val="0F2303"/>
                          </a:solidFill>
                          <a:latin typeface="+mn-lt"/>
                        </a:rPr>
                        <a:t>Talebi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97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1526</Words>
  <Application>Microsoft Office PowerPoint</Application>
  <PresentationFormat>Ekran Gösterisi (4:3)</PresentationFormat>
  <Paragraphs>233</Paragraphs>
  <Slides>21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Burak Toygar HALİSTOPRAK</cp:lastModifiedBy>
  <cp:revision>18</cp:revision>
  <dcterms:created xsi:type="dcterms:W3CDTF">2020-01-20T10:44:30Z</dcterms:created>
  <dcterms:modified xsi:type="dcterms:W3CDTF">2024-05-27T12:52:29Z</dcterms:modified>
</cp:coreProperties>
</file>