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8" r:id="rId3"/>
    <p:sldId id="347" r:id="rId4"/>
    <p:sldId id="368" r:id="rId5"/>
    <p:sldId id="346" r:id="rId6"/>
    <p:sldId id="365" r:id="rId7"/>
    <p:sldId id="366" r:id="rId8"/>
    <p:sldId id="320" r:id="rId9"/>
    <p:sldId id="363" r:id="rId10"/>
    <p:sldId id="364" r:id="rId11"/>
    <p:sldId id="285" r:id="rId12"/>
    <p:sldId id="369" r:id="rId13"/>
    <p:sldId id="353" r:id="rId14"/>
    <p:sldId id="358" r:id="rId15"/>
    <p:sldId id="367" r:id="rId16"/>
    <p:sldId id="357" r:id="rId17"/>
    <p:sldId id="304" r:id="rId18"/>
    <p:sldId id="359" r:id="rId19"/>
    <p:sldId id="361" r:id="rId20"/>
    <p:sldId id="362" r:id="rId21"/>
    <p:sldId id="370" r:id="rId22"/>
    <p:sldId id="278" r:id="rId23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68"/>
            <p14:sldId id="346"/>
            <p14:sldId id="365"/>
            <p14:sldId id="366"/>
            <p14:sldId id="320"/>
            <p14:sldId id="363"/>
            <p14:sldId id="364"/>
            <p14:sldId id="285"/>
            <p14:sldId id="369"/>
            <p14:sldId id="353"/>
            <p14:sldId id="358"/>
            <p14:sldId id="367"/>
            <p14:sldId id="357"/>
            <p14:sldId id="304"/>
            <p14:sldId id="359"/>
            <p14:sldId id="361"/>
            <p14:sldId id="362"/>
            <p14:sldId id="37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26"/>
    <a:srgbClr val="0F2303"/>
    <a:srgbClr val="0C0D0D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\everyone\_Kalite%20Y&#246;netim%20Sistemi\Birim%20Anketleri\ANKET%20ANAL&#304;ZLER\&#220;st%20Y&#246;netim\Rekt&#246;rl&#252;k\2023\REKT&#214;RL&#220;K%20MEMNUN&#304;YET%20ANKET&#304;_%20RECTORATE%20SATISFACTION%20SURVEY(1-12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\everyone\_Kalite%20Y&#246;netim%20Sistemi\Birim%20Anketleri\ANKET%20ANAL&#304;ZLER\&#220;st%20Y&#246;netim\Rekt&#246;rl&#252;k\2023\REKT&#214;RL&#220;K%20MEMNUN&#304;YET%20ANKET&#304;_%20RECTORATE%20SATISFACTION%20SURVEY(1-12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\everyone\_Kalite%20Y&#246;netim%20Sistemi\Birim%20Anketleri\ANKET%20ANAL&#304;ZLER\&#220;st%20Y&#246;netim\Rekt&#246;rl&#252;k\2023\REKT&#214;RL&#220;K%20MEMNUN&#304;YET%20ANKET&#304;_%20RECTORATE%20SATISFACTION%20SURVEY(1-12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mtClean="0"/>
              <a:t>İdari </a:t>
            </a:r>
            <a:r>
              <a:rPr lang="tr-TR"/>
              <a:t>Personel Memnuniyet </a:t>
            </a:r>
            <a:r>
              <a:rPr lang="tr-TR" smtClean="0"/>
              <a:t>Anketi</a:t>
            </a:r>
            <a:endParaRPr lang="en-US" smtClean="0"/>
          </a:p>
          <a:p>
            <a:pPr>
              <a:defRPr/>
            </a:pPr>
            <a:r>
              <a:rPr lang="en-US" sz="1600" b="1" smtClean="0"/>
              <a:t>%70</a:t>
            </a:r>
            <a:endParaRPr lang="tr-TR" sz="1600" b="1"/>
          </a:p>
        </c:rich>
      </c:tx>
      <c:layout>
        <c:manualLayout>
          <c:xMode val="edge"/>
          <c:yMode val="edge"/>
          <c:x val="0.15176280886566396"/>
          <c:y val="6.7360068739093767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'İdari Personel'!$C$36:$K$36</c:f>
              <c:numCache>
                <c:formatCode>0%</c:formatCode>
                <c:ptCount val="9"/>
                <c:pt idx="0">
                  <c:v>0.72941176470588232</c:v>
                </c:pt>
                <c:pt idx="1">
                  <c:v>0.70588235294117641</c:v>
                </c:pt>
                <c:pt idx="2">
                  <c:v>0.72352941176470587</c:v>
                </c:pt>
                <c:pt idx="3">
                  <c:v>0.70588235294117641</c:v>
                </c:pt>
                <c:pt idx="4">
                  <c:v>0.66470588235294126</c:v>
                </c:pt>
                <c:pt idx="5">
                  <c:v>0.67058823529411771</c:v>
                </c:pt>
                <c:pt idx="6">
                  <c:v>0.71764705882352942</c:v>
                </c:pt>
                <c:pt idx="7">
                  <c:v>0.68823529411764706</c:v>
                </c:pt>
                <c:pt idx="8">
                  <c:v>0.70073529411764723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6-488E-A795-2640FB158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7062031"/>
        <c:axId val="1497067023"/>
        <c:axId val="0"/>
      </c:bar3DChart>
      <c:catAx>
        <c:axId val="14970620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67023"/>
        <c:crosses val="autoZero"/>
        <c:auto val="1"/>
        <c:lblAlgn val="ctr"/>
        <c:lblOffset val="100"/>
        <c:noMultiLvlLbl val="0"/>
      </c:catAx>
      <c:valAx>
        <c:axId val="149706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6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0" baseline="0" smtClean="0"/>
              <a:t>Akademik </a:t>
            </a:r>
            <a:r>
              <a:rPr lang="tr-TR" b="0" baseline="0"/>
              <a:t>Personel Memnuniyet </a:t>
            </a:r>
            <a:r>
              <a:rPr lang="tr-TR" b="0" baseline="0" smtClean="0"/>
              <a:t>A</a:t>
            </a:r>
            <a:r>
              <a:rPr lang="en-US" b="0" baseline="0" smtClean="0"/>
              <a:t>nketi </a:t>
            </a:r>
            <a:r>
              <a:rPr lang="en-US" sz="1600" b="1" baseline="0" smtClean="0"/>
              <a:t>% 70</a:t>
            </a:r>
            <a:endParaRPr lang="tr-TR" sz="1600" b="1"/>
          </a:p>
        </c:rich>
      </c:tx>
      <c:layout/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'Akademik Personel'!$C$42:$K$42</c:f>
              <c:numCache>
                <c:formatCode>0%</c:formatCode>
                <c:ptCount val="9"/>
                <c:pt idx="0">
                  <c:v>0.73513513513513518</c:v>
                </c:pt>
                <c:pt idx="1">
                  <c:v>0.72777777777777775</c:v>
                </c:pt>
                <c:pt idx="2">
                  <c:v>0.73142857142857143</c:v>
                </c:pt>
                <c:pt idx="3">
                  <c:v>0.71351351351351355</c:v>
                </c:pt>
                <c:pt idx="4">
                  <c:v>0.66486486486486485</c:v>
                </c:pt>
                <c:pt idx="5">
                  <c:v>0.68333333333333335</c:v>
                </c:pt>
                <c:pt idx="6">
                  <c:v>0.70857142857142852</c:v>
                </c:pt>
                <c:pt idx="7">
                  <c:v>0.7</c:v>
                </c:pt>
                <c:pt idx="8">
                  <c:v>0.70433455433455472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8-42FF-925B-C7B364351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4762655"/>
        <c:axId val="1497055791"/>
        <c:axId val="0"/>
      </c:bar3DChart>
      <c:catAx>
        <c:axId val="131476265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55791"/>
        <c:crosses val="autoZero"/>
        <c:auto val="1"/>
        <c:lblAlgn val="ctr"/>
        <c:lblOffset val="100"/>
        <c:noMultiLvlLbl val="0"/>
      </c:catAx>
      <c:valAx>
        <c:axId val="149705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76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mtClean="0"/>
              <a:t>Öğrenci </a:t>
            </a:r>
            <a:r>
              <a:rPr lang="tr-TR"/>
              <a:t>Memnuniyet </a:t>
            </a:r>
            <a:r>
              <a:rPr lang="tr-TR" smtClean="0"/>
              <a:t>Anketi</a:t>
            </a:r>
            <a:endParaRPr lang="en-US" smtClean="0"/>
          </a:p>
          <a:p>
            <a:pPr>
              <a:defRPr/>
            </a:pPr>
            <a:r>
              <a:rPr lang="en-US" sz="1600" b="1" smtClean="0"/>
              <a:t>%63</a:t>
            </a:r>
            <a:endParaRPr lang="tr-TR" sz="1600" b="1"/>
          </a:p>
        </c:rich>
      </c:tx>
      <c:layout/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Öğrenci!$C$45:$K$45</c:f>
              <c:numCache>
                <c:formatCode>0%</c:formatCode>
                <c:ptCount val="9"/>
                <c:pt idx="0">
                  <c:v>0.63589743589743586</c:v>
                </c:pt>
                <c:pt idx="1">
                  <c:v>0.65641025641025641</c:v>
                </c:pt>
                <c:pt idx="2">
                  <c:v>0.64</c:v>
                </c:pt>
                <c:pt idx="3">
                  <c:v>0.65365853658536577</c:v>
                </c:pt>
                <c:pt idx="4">
                  <c:v>0.64</c:v>
                </c:pt>
                <c:pt idx="5">
                  <c:v>0.60952380952380947</c:v>
                </c:pt>
                <c:pt idx="6">
                  <c:v>0.64736842105263159</c:v>
                </c:pt>
                <c:pt idx="7">
                  <c:v>0.62857142857142856</c:v>
                </c:pt>
                <c:pt idx="8">
                  <c:v>0.62915282392026584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A-4F73-BC7B-189E91EB6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9441663"/>
        <c:axId val="1329438335"/>
        <c:axId val="0"/>
      </c:bar3DChart>
      <c:catAx>
        <c:axId val="132944166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438335"/>
        <c:crosses val="autoZero"/>
        <c:auto val="1"/>
        <c:lblAlgn val="ctr"/>
        <c:lblOffset val="100"/>
        <c:noMultiLvlLbl val="0"/>
      </c:catAx>
      <c:valAx>
        <c:axId val="13294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44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12.06.2023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200" b="1" smtClean="0">
                <a:solidFill>
                  <a:srgbClr val="0F2303"/>
                </a:solidFill>
              </a:rPr>
              <a:t>REKTÖRLÜK</a:t>
            </a:r>
            <a:endParaRPr lang="tr-TR" sz="2800" b="1" dirty="0">
              <a:solidFill>
                <a:srgbClr val="0F2303"/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2022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37392"/>
              </p:ext>
            </p:extLst>
          </p:nvPr>
        </p:nvGraphicFramePr>
        <p:xfrm>
          <a:off x="1696178" y="1385082"/>
          <a:ext cx="5472441" cy="5006294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4382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99950"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 Yardımcısı</a:t>
                      </a:r>
                      <a:endParaRPr lang="tr-TR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9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Rektör Danışmanı</a:t>
                      </a: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6  </a:t>
                      </a: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Kalem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999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Yardımcısı Asistanı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259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44516"/>
              </p:ext>
            </p:extLst>
          </p:nvPr>
        </p:nvGraphicFramePr>
        <p:xfrm>
          <a:off x="545121" y="1481867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smtClean="0">
                          <a:solidFill>
                            <a:srgbClr val="001626"/>
                          </a:solidFill>
                        </a:rPr>
                        <a:t>Kampüs içi barınma imkanlarının yetersizliği</a:t>
                      </a:r>
                      <a:endParaRPr lang="tr-TR" b="0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</a:t>
                      </a:r>
                      <a:r>
                        <a:rPr lang="tr-TR">
                          <a:solidFill>
                            <a:srgbClr val="0C0D0D"/>
                          </a:solidFill>
                        </a:rPr>
                        <a:t>Tarihi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31-12-2024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Rektörlük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Kampüs içerisinde erkek öğrenci yurdunun açılması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67837"/>
              </p:ext>
            </p:extLst>
          </p:nvPr>
        </p:nvGraphicFramePr>
        <p:xfrm>
          <a:off x="545121" y="3086526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smtClean="0">
                          <a:solidFill>
                            <a:srgbClr val="001626"/>
                          </a:solidFill>
                        </a:rPr>
                        <a:t>Uluslararası geçerliliğe sahip akreditasyon ve belgelerin bulunmaması</a:t>
                      </a:r>
                      <a:endParaRPr lang="tr-TR" b="0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</a:t>
                      </a:r>
                      <a:r>
                        <a:rPr lang="tr-TR">
                          <a:solidFill>
                            <a:srgbClr val="0C0D0D"/>
                          </a:solidFill>
                        </a:rPr>
                        <a:t>Tarihi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01</a:t>
                      </a:r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-</a:t>
                      </a:r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01</a:t>
                      </a:r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-202</a:t>
                      </a:r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7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Rektörlük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YÖKAK Kurumsal Akreditas</a:t>
                      </a:r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y</a:t>
                      </a:r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on</a:t>
                      </a:r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 belgesi alınması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8942"/>
              </p:ext>
            </p:extLst>
          </p:nvPr>
        </p:nvGraphicFramePr>
        <p:xfrm>
          <a:off x="545121" y="4968875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smtClean="0">
                          <a:solidFill>
                            <a:srgbClr val="001626"/>
                          </a:solidFill>
                        </a:rPr>
                        <a:t>Kapalı açık spor salonunun yetersiz olması</a:t>
                      </a:r>
                      <a:endParaRPr lang="tr-TR" b="0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</a:t>
                      </a:r>
                      <a:r>
                        <a:rPr lang="tr-TR">
                          <a:solidFill>
                            <a:srgbClr val="0C0D0D"/>
                          </a:solidFill>
                        </a:rPr>
                        <a:t>Tarihi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31-12-2025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Rektörlük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Kapalı ve Açık spor salonlarının tadilatlarının yapılması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75159"/>
              </p:ext>
            </p:extLst>
          </p:nvPr>
        </p:nvGraphicFramePr>
        <p:xfrm>
          <a:off x="533400" y="1899529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smtClean="0">
                          <a:solidFill>
                            <a:srgbClr val="001626"/>
                          </a:solidFill>
                        </a:rPr>
                        <a:t>Maaşları</a:t>
                      </a:r>
                      <a:r>
                        <a:rPr lang="en-US" b="0" smtClean="0">
                          <a:solidFill>
                            <a:srgbClr val="001626"/>
                          </a:solidFill>
                        </a:rPr>
                        <a:t>n</a:t>
                      </a:r>
                      <a:r>
                        <a:rPr lang="tr-TR" b="0" smtClean="0">
                          <a:solidFill>
                            <a:srgbClr val="001626"/>
                          </a:solidFill>
                        </a:rPr>
                        <a:t> düşük olması sebebi ile işten ayrılmaların olması</a:t>
                      </a:r>
                      <a:endParaRPr lang="tr-TR" b="0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</a:t>
                      </a:r>
                      <a:r>
                        <a:rPr lang="tr-TR">
                          <a:solidFill>
                            <a:srgbClr val="0C0D0D"/>
                          </a:solidFill>
                        </a:rPr>
                        <a:t>Tarihi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30/07/2023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Rektörlük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Temmuz ayında maaşlara iyileştirme yapılması planlanmaktadır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67879"/>
              </p:ext>
            </p:extLst>
          </p:nvPr>
        </p:nvGraphicFramePr>
        <p:xfrm>
          <a:off x="545121" y="3812667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smtClean="0">
                          <a:solidFill>
                            <a:srgbClr val="001626"/>
                          </a:solidFill>
                        </a:rPr>
                        <a:t>Akademik personelin ofis imkanlarının yetersizliği</a:t>
                      </a:r>
                      <a:endParaRPr lang="tr-TR" b="0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</a:t>
                      </a:r>
                      <a:r>
                        <a:rPr lang="tr-TR">
                          <a:solidFill>
                            <a:srgbClr val="0C0D0D"/>
                          </a:solidFill>
                        </a:rPr>
                        <a:t>Tarihi </a:t>
                      </a:r>
                      <a:r>
                        <a:rPr lang="tr-TR" baseline="0" smtClean="0">
                          <a:solidFill>
                            <a:srgbClr val="0C0D0D"/>
                          </a:solidFill>
                        </a:rPr>
                        <a:t>:</a:t>
                      </a:r>
                      <a:r>
                        <a:rPr lang="en-US" baseline="0" smtClean="0">
                          <a:solidFill>
                            <a:srgbClr val="0C0D0D"/>
                          </a:solidFill>
                        </a:rPr>
                        <a:t> 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31-12-2026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1626"/>
                          </a:solidFill>
                        </a:rPr>
                        <a:t>Rektörlük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>
                          <a:solidFill>
                            <a:srgbClr val="001626"/>
                          </a:solidFill>
                        </a:rPr>
                        <a:t>Yeni eğitim binasının yapılması</a:t>
                      </a:r>
                      <a:endParaRPr lang="tr-TR" dirty="0">
                        <a:solidFill>
                          <a:srgbClr val="00162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66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2543844" y="563379"/>
            <a:ext cx="421767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 </a:t>
            </a:r>
            <a:r>
              <a:rPr lang="tr-TR" sz="28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ANALİZLERİ)</a:t>
            </a:r>
            <a:endParaRPr lang="en-US" sz="2800" b="1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139707"/>
              </p:ext>
            </p:extLst>
          </p:nvPr>
        </p:nvGraphicFramePr>
        <p:xfrm>
          <a:off x="251520" y="1855694"/>
          <a:ext cx="4430486" cy="217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340418"/>
              </p:ext>
            </p:extLst>
          </p:nvPr>
        </p:nvGraphicFramePr>
        <p:xfrm>
          <a:off x="5298141" y="1855694"/>
          <a:ext cx="3390778" cy="217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777274"/>
              </p:ext>
            </p:extLst>
          </p:nvPr>
        </p:nvGraphicFramePr>
        <p:xfrm>
          <a:off x="2346769" y="4358879"/>
          <a:ext cx="4414751" cy="238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00686"/>
              </p:ext>
            </p:extLst>
          </p:nvPr>
        </p:nvGraphicFramePr>
        <p:xfrm>
          <a:off x="1541382" y="2191871"/>
          <a:ext cx="6317036" cy="3825986"/>
        </p:xfrm>
        <a:graphic>
          <a:graphicData uri="http://schemas.openxmlformats.org/drawingml/2006/table">
            <a:tbl>
              <a:tblPr/>
              <a:tblGrid>
                <a:gridCol w="202222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3899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15582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0354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Personelin maaşından memnun olmaması ve adaletli dağılımın yapılmaması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ayında iyileştirme yapılması planmaktadır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ayında iyileştirme yapılması planmaktadır</a:t>
                      </a:r>
                    </a:p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Üniversitemizin araştırma-geliştirme süreçlerinin yönetimi ve organizasyonel yapısına ilişkin bir planlaması bulunmamaktadır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Ar-ge Komisyonu kurulacak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Mayıs 2023 tarihinde Ar-Ge komisyonu kuruldu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hakların olmaması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ayında iyileştirme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yapılması planlanmaktadır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ayında iyileştirme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yapılması planlanmaktadır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56126"/>
              </p:ext>
            </p:extLst>
          </p:nvPr>
        </p:nvGraphicFramePr>
        <p:xfrm>
          <a:off x="1438836" y="1861667"/>
          <a:ext cx="6365794" cy="4925385"/>
        </p:xfrm>
        <a:graphic>
          <a:graphicData uri="http://schemas.openxmlformats.org/drawingml/2006/table">
            <a:tbl>
              <a:tblPr/>
              <a:tblGrid>
                <a:gridCol w="203783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5550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17246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4915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021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ekanlık ve b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baskanlı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ğ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ı atamalarında hocaların yetkinligine yeterince önem verilmediği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31/03/2023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tarihinde yapılan Senato Toplantısında istişare edilmiştir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31/03/2023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tarihinde yapılan Senato Toplantısında istişare edilmiştir</a:t>
                      </a:r>
                      <a:endParaRPr lang="tr-TR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0219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Vize tarihlerinin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son 5 gün kala bildirilmesi ve vize/ final yüzdeliklerinin öğrencilere bildirilmemesi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31/03/2023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tarihinde yapılan Senato Toplantısında istişare edilmiştir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31/03/2023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tarihinde yapılan Senato Toplantısında istişare edilmiştir</a:t>
                      </a:r>
                      <a:endParaRPr lang="tr-TR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1021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Bilgi Sisteminde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verilerin manuel girilmesi ve hata yapma olasılığını arttırması 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001626"/>
                          </a:solidFill>
                        </a:rPr>
                        <a:t>Öğrenci Bilgi Sistemi’nin 30/12/2024 tarihine kadar revize edilerek tüm modülleri ile otomasyona geçileceği planlanmıştır. </a:t>
                      </a:r>
                      <a:endParaRPr lang="en-US" sz="1400">
                        <a:solidFill>
                          <a:srgbClr val="001626"/>
                        </a:solidFill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smtClean="0">
                          <a:solidFill>
                            <a:srgbClr val="001626"/>
                          </a:solidFill>
                        </a:rPr>
                        <a:t>Öğrenci Bilgi Sistemi’nin 30/12/2024 tarihine kadar revize edilerek tüm modülleri ile otomasyona geçileceği planlanmıştır. </a:t>
                      </a:r>
                      <a:endParaRPr lang="en-US" sz="1400">
                        <a:solidFill>
                          <a:srgbClr val="001626"/>
                        </a:solidFill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1225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Güllük kampüste çalışmakta olan akademik personele yapılan maaş artışlarında kadrolu-kadrosuz ayırımı yapılması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Temmuz ayında iyileştirme yapılması planmaktadır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ayında iyileştirme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yapılması planlanmaktadır</a:t>
                      </a:r>
                      <a:r>
                        <a:rPr lang="tr-TR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69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43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</a:t>
            </a:r>
            <a:r>
              <a:rPr lang="tr-TR" sz="28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sz="28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GÖRÜŞLERİNİZ</a:t>
            </a:r>
            <a:endParaRPr lang="en-US" sz="2800" b="1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smtClean="0">
                <a:solidFill>
                  <a:srgbClr val="001626"/>
                </a:solidFill>
              </a:rPr>
              <a:t>İç Denetim Puanı %99 </a:t>
            </a:r>
            <a:endParaRPr lang="tr-TR" sz="2400" b="1" dirty="0">
              <a:solidFill>
                <a:srgbClr val="001626"/>
              </a:solidFill>
            </a:endParaRP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2030506"/>
            <a:ext cx="5338482" cy="47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Resim 66"/>
          <p:cNvPicPr/>
          <p:nvPr/>
        </p:nvPicPr>
        <p:blipFill rotWithShape="1">
          <a:blip r:embed="rId3"/>
          <a:srcRect l="16000" t="15722" r="3" b="6060"/>
          <a:stretch/>
        </p:blipFill>
        <p:spPr bwMode="auto">
          <a:xfrm>
            <a:off x="820270" y="1742481"/>
            <a:ext cx="7637930" cy="4630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>
              <a:solidFill>
                <a:srgbClr val="0C0D0D"/>
              </a:solidFill>
            </a:endParaRPr>
          </a:p>
        </p:txBody>
      </p:sp>
      <p:pic>
        <p:nvPicPr>
          <p:cNvPr id="65" name="Resim 64"/>
          <p:cNvPicPr/>
          <p:nvPr/>
        </p:nvPicPr>
        <p:blipFill rotWithShape="1">
          <a:blip r:embed="rId3"/>
          <a:srcRect l="15453" t="14621" r="589" b="12341"/>
          <a:stretch/>
        </p:blipFill>
        <p:spPr bwMode="auto">
          <a:xfrm>
            <a:off x="1147762" y="1754505"/>
            <a:ext cx="7310438" cy="4202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39122" y="2274838"/>
            <a:ext cx="5230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>
              <a:solidFill>
                <a:srgbClr val="0C0D0D"/>
              </a:solidFill>
            </a:endParaRPr>
          </a:p>
        </p:txBody>
      </p:sp>
      <p:pic>
        <p:nvPicPr>
          <p:cNvPr id="65" name="Resim 64"/>
          <p:cNvPicPr/>
          <p:nvPr/>
        </p:nvPicPr>
        <p:blipFill rotWithShape="1">
          <a:blip r:embed="rId3"/>
          <a:srcRect l="15692" t="8791" r="537" b="7033"/>
          <a:stretch/>
        </p:blipFill>
        <p:spPr bwMode="auto">
          <a:xfrm>
            <a:off x="1304365" y="1777047"/>
            <a:ext cx="7059706" cy="4798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446216" y="1172687"/>
            <a:ext cx="83659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</a:t>
            </a:r>
            <a:r>
              <a:rPr lang="tr-TR" b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MİSYONU</a:t>
            </a:r>
            <a:endParaRPr lang="en-US" b="1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>
                <a:solidFill>
                  <a:srgbClr val="0C0D0D"/>
                </a:solidFill>
              </a:rPr>
              <a:t>Farklılıkları zenginlik olarak algılayan yapısı ve nitelikli akademik kadrosu ile ait olduğu toplumun değerlerine sahip çıkar, bilimsel ve sosyal gelişmeleri takip eder ve katkıda bulunur.</a:t>
            </a:r>
          </a:p>
          <a:p>
            <a:r>
              <a:rPr lang="en-US">
                <a:solidFill>
                  <a:srgbClr val="0C0D0D"/>
                </a:solidFill>
              </a:rPr>
              <a:t>Bireyin ve toplumun gelişmesine katkı sağlayan eğitim ve araştırma hizmetleri sunar.</a:t>
            </a:r>
          </a:p>
          <a:p>
            <a:r>
              <a:rPr lang="en-US">
                <a:solidFill>
                  <a:srgbClr val="0C0D0D"/>
                </a:solidFill>
              </a:rPr>
              <a:t>Yenilikçi programlar ile öğrencilerin eleştirel, özgün ve bilimsel düşünmesine olanak </a:t>
            </a:r>
            <a:r>
              <a:rPr lang="en-US" smtClean="0">
                <a:solidFill>
                  <a:srgbClr val="0C0D0D"/>
                </a:solidFill>
              </a:rPr>
              <a:t>sağlar.</a:t>
            </a:r>
          </a:p>
          <a:p>
            <a:r>
              <a:rPr lang="en-US" b="1" smtClean="0">
                <a:solidFill>
                  <a:srgbClr val="FF0000"/>
                </a:solidFill>
              </a:rPr>
              <a:t>BİRİMİN VİZYONU</a:t>
            </a:r>
          </a:p>
          <a:p>
            <a:r>
              <a:rPr lang="en-US" smtClean="0">
                <a:solidFill>
                  <a:srgbClr val="0F2303"/>
                </a:solidFill>
              </a:rPr>
              <a:t>Yenilikçi ve uygulama odaklı bilimsel araştırmaları ve eğitimi sayesinde girişimcilikte öncü, uluslararası platformda rekabet edebilen bir üniversite olabilmektir. 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KALİTE</a:t>
            </a:r>
            <a:r>
              <a:rPr lang="tr-TR" b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POLİTİKASI</a:t>
            </a:r>
            <a:endParaRPr lang="en-US" b="1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>
                <a:solidFill>
                  <a:srgbClr val="0C0D0D"/>
                </a:solidFill>
              </a:rPr>
              <a:t>Tüm paydaşların ihtiyaç ve beklentilerini karşılamak,</a:t>
            </a:r>
          </a:p>
          <a:p>
            <a:pPr algn="just"/>
            <a:r>
              <a:rPr lang="en-US">
                <a:solidFill>
                  <a:srgbClr val="0C0D0D"/>
                </a:solidFill>
              </a:rPr>
              <a:t>Teknolojiyi her alanda etkili kullanmak,</a:t>
            </a:r>
          </a:p>
          <a:p>
            <a:pPr algn="just"/>
            <a:r>
              <a:rPr lang="en-US">
                <a:solidFill>
                  <a:srgbClr val="0C0D0D"/>
                </a:solidFill>
              </a:rPr>
              <a:t>Çalışanların niteliklerini artırıcı çalışmalar gerçekleştirmek,</a:t>
            </a:r>
          </a:p>
          <a:p>
            <a:pPr algn="just"/>
            <a:r>
              <a:rPr lang="en-US">
                <a:solidFill>
                  <a:srgbClr val="0C0D0D"/>
                </a:solidFill>
              </a:rPr>
              <a:t>Eğitim öğretim kalitesini artırmak,</a:t>
            </a:r>
          </a:p>
          <a:p>
            <a:pPr algn="just"/>
            <a:r>
              <a:rPr lang="en-US">
                <a:solidFill>
                  <a:srgbClr val="0C0D0D"/>
                </a:solidFill>
              </a:rPr>
              <a:t>Araştırma konusundaki çalışmalara hız vermek,</a:t>
            </a:r>
          </a:p>
          <a:p>
            <a:pPr algn="just"/>
            <a:r>
              <a:rPr lang="en-US">
                <a:solidFill>
                  <a:srgbClr val="0C0D0D"/>
                </a:solidFill>
              </a:rPr>
              <a:t>Mevzuat ve standartları sürdürülebilir şekilde uygulamak,</a:t>
            </a:r>
          </a:p>
          <a:p>
            <a:pPr algn="just"/>
            <a:r>
              <a:rPr lang="en-US">
                <a:solidFill>
                  <a:srgbClr val="0C0D0D"/>
                </a:solidFill>
              </a:rPr>
              <a:t>Uygulanabilir gereklilikleri yerine getirmek ve tüm süreçlerini sürekli iyileştiren bir kurum olabilmektir.</a:t>
            </a:r>
          </a:p>
          <a:p>
            <a:endParaRPr lang="en-US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559859" y="2136339"/>
            <a:ext cx="6103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>
              <a:solidFill>
                <a:srgbClr val="0C0D0D"/>
              </a:solidFill>
            </a:endParaRPr>
          </a:p>
        </p:txBody>
      </p:sp>
      <p:pic>
        <p:nvPicPr>
          <p:cNvPr id="65" name="Resim 64"/>
          <p:cNvPicPr/>
          <p:nvPr/>
        </p:nvPicPr>
        <p:blipFill rotWithShape="1">
          <a:blip r:embed="rId3"/>
          <a:srcRect l="15722" t="11005" r="1161" b="5022"/>
          <a:stretch/>
        </p:blipFill>
        <p:spPr bwMode="auto">
          <a:xfrm>
            <a:off x="1062318" y="1849437"/>
            <a:ext cx="7436223" cy="4242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559859" y="2136339"/>
            <a:ext cx="6103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>
              <a:solidFill>
                <a:srgbClr val="0C0D0D"/>
              </a:solidFill>
            </a:endParaRPr>
          </a:p>
        </p:txBody>
      </p:sp>
      <p:pic>
        <p:nvPicPr>
          <p:cNvPr id="67" name="Resim 66"/>
          <p:cNvPicPr/>
          <p:nvPr/>
        </p:nvPicPr>
        <p:blipFill rotWithShape="1">
          <a:blip r:embed="rId3"/>
          <a:srcRect l="15217" t="42864" r="1128" b="4598"/>
          <a:stretch/>
        </p:blipFill>
        <p:spPr bwMode="auto">
          <a:xfrm>
            <a:off x="1196787" y="1920754"/>
            <a:ext cx="7100047" cy="3888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590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63688" y="2044758"/>
            <a:ext cx="5820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C0D0D"/>
                </a:solidFill>
              </a:rPr>
              <a:t>Özdeğerlendirme, iç denetim, dış denetim ve benzeri süreçlerin kurumda </a:t>
            </a:r>
            <a:r>
              <a:rPr lang="en-US" smtClean="0">
                <a:solidFill>
                  <a:srgbClr val="0C0D0D"/>
                </a:solidFill>
              </a:rPr>
              <a:t>uygulanması</a:t>
            </a:r>
            <a:r>
              <a:rPr lang="en-US">
                <a:solidFill>
                  <a:srgbClr val="0C0D0D"/>
                </a:solidFill>
              </a:rPr>
              <a:t>; bu süreçlere üst yönetim tarafından tam destek verilmesi ve </a:t>
            </a:r>
            <a:r>
              <a:rPr lang="en-US" smtClean="0">
                <a:solidFill>
                  <a:srgbClr val="0C0D0D"/>
                </a:solidFill>
              </a:rPr>
              <a:t>sürekli daha </a:t>
            </a:r>
            <a:r>
              <a:rPr lang="en-US">
                <a:solidFill>
                  <a:srgbClr val="0C0D0D"/>
                </a:solidFill>
              </a:rPr>
              <a:t>iyiyi arama arzusu içselleştirilmiştir.</a:t>
            </a:r>
            <a:endParaRPr lang="en-US" dirty="0">
              <a:solidFill>
                <a:srgbClr val="0C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97180"/>
              </p:ext>
            </p:extLst>
          </p:nvPr>
        </p:nvGraphicFramePr>
        <p:xfrm>
          <a:off x="927847" y="1183342"/>
          <a:ext cx="7395882" cy="5597971"/>
        </p:xfrm>
        <a:graphic>
          <a:graphicData uri="http://schemas.openxmlformats.org/drawingml/2006/table">
            <a:tbl>
              <a:tblPr/>
              <a:tblGrid>
                <a:gridCol w="176518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86711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88179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881796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1983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584282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 %100 İngilizce eğitim verilmesi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Z1- Kampüs içi barınma imkanlarının yetersizliği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F1-OSB'ye yakın olunması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T1-Online programların ve MOOC lerin yaygınlaşması ile derse bilfiil gelen öğrenci sayısının azalması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4045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G2-Deneyimli,farklı kültürlerden,genç,dinamik ve ulaşılabilir akademik kadro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Z2- Uluslararası geçerliliğe sahip akreditasyon ve belgelerin bulunmaması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F2- Üniversitenin paydaşlarından olan OSB'de Teknokentin kurulmuş olması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T2-Depremden dolayı öğrencilerin sosyal ortamlardan uzaklaşması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G3-Antalyanın ilk vakıf üniversitesi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Z3- Mezun öğrencilerin aidiyet duygusunun olmaması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F3-Firmaların staj için yabancı öğrenci talepleri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T3-Farklı üniversitelere geçiş yapan öğrenciler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72810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G4-Mütevelli heyetin gücü ve eğitime bakışı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Z4- Deprem nedeniyle online eğitime geçilmesi sebebiye uluslararası öğrencilerin belgelerini teslim etmelerinde yaşanan sıkıntılar.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F4-Özel orta öğretim kurumlarının fazla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T4- Ortaöğretimdeki eğitimin yetersizliği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G5-Farklı seçmeli dillere sahip olunması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F5-Antalya Bilim Kolejlerinin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44045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G6-Dış paydaşlar ile etkin iletişim sağlanabilmesi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F6-Ulusal,uluslararası programlar,fuarlar ve projelerin yapılması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G7-İdari kadronun niteliği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F7-Antalyanın fuar ve kongre merkezi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G8-Proje yapabilme kabiliyeti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F8-ATSO’nun üniversitelerle gerçekleştirdiği işbirlikleri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G9- İkisi şehirde diğeri dışarda iki farklı kampüs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F9- Erasmusun yarattığı network avantajları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G10-Yabancı öğrenci potansiyeli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F10-%100 İngilizce eğitimine olan talepler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44045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G11-Lisans üstü programların bölge ihtiyaçlarına göre dizayn edilmesi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F11-Teknoparktaki firmalarla proje,burs ve staj imkanları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G12-Deneyimli ve girişimci bir Rektörün liderliği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F12-Üniversiteler ile işbirliği fırsatları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2513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G13- Kulüplerin aktif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F13-Turizm ve diğer sektörlerin varlığı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1182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37653"/>
              </p:ext>
            </p:extLst>
          </p:nvPr>
        </p:nvGraphicFramePr>
        <p:xfrm>
          <a:off x="927847" y="1183342"/>
          <a:ext cx="7395882" cy="5617681"/>
        </p:xfrm>
        <a:graphic>
          <a:graphicData uri="http://schemas.openxmlformats.org/drawingml/2006/table">
            <a:tbl>
              <a:tblPr/>
              <a:tblGrid>
                <a:gridCol w="176518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86711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88179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881796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1983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58428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G14- Laboratuvar imkanlarının yeterli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F14-Öğrencilerin ulusal uluslararası proje yazabilme ve bu projelere katılabilme potansiyeli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4045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G15- Kulüplerin aktif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F15-Devletin turizm konusunu kalkınma programına alması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G16- Eğitimde uygulamaya önem verilmesi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F16- Kamunun Arge bütçesini arttırması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72810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G17- Yapılan Bilimsel çalışmaların patentli statüsüne geçmesi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F17- Yeni önlisans, lisans ve lisans üstü programların finans yönetimine olumlu etkisi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G18- LMS sisteminin var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F18- Deprem sebebi ile uzaktan eğitim sistemi kullanılması ve örgün eğitimde çalışma fırsatı bulunmayan, alanında yetkin akademisyenler ile çalışma fırsatı sağlanması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44045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G14- Laboratuvar imkanlarının yeterli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F19- Antalya'da bulunan vakıf üniversiteleri arasında tek Diş Hekimliği Bölümü olan Üniversite olmamız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F20- MYO program sayılarının arttırılması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F21- İşletme doktora programının bulunması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440459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296636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2513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1182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11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46235"/>
              </p:ext>
            </p:extLst>
          </p:nvPr>
        </p:nvGraphicFramePr>
        <p:xfrm>
          <a:off x="2055121" y="1059432"/>
          <a:ext cx="5097936" cy="5542058"/>
        </p:xfrm>
        <a:graphic>
          <a:graphicData uri="http://schemas.openxmlformats.org/drawingml/2006/table">
            <a:tbl>
              <a:tblPr/>
              <a:tblGrid>
                <a:gridCol w="163196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72619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73977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5311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40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Mütevelli Heyet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Stratejik Planın Gerçekleşmesi-Akademik Başarı-Öğrenci Memnuniyeti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Kurumu Yönetme Sorumluluğu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Uyum,Akademik Başarı-Öğrenci Memnuniyeti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Kurumu Yönetme Sorumluluğu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40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Personel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Hizmet Verme Sorumluluğu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Personel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Hizmet Verme Sorumluluğu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İletişim ve Empati-Kurumsal Yapı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Yaratıcı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Uyum,Akademik Başarı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40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Eden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 kullanan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Eğitim,Sosyal İmkanlar,Kariyer Planlama,Güçlü İletişim ve Empati,Kurumsal Yapı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Hizmetten Faydalanmış Olması,Kurumun Dış Yüzü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İletişim,Kariyer Planlaması,Marka Değeri Artışı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Potansiyel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Tercih Etme Olasılığı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Büyükşehir Belediyesi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ve Destekler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Döşemealtı Belediyesi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ve Destekler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 Milli Eğitim Müdürlüğü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ve Destekler, Tanıtım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Kurum ve Kuruluşları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Mevuzat Gerekleri ve Ortak Projeler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Uyum-Ortak Proje ve Destekler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440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Akdeniz Üniversitesi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Bölgesel Yakınlık,Bilgi Paylaşımı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Bilgi Paylaşımı ,Ortak Projeler,Güçlü İletişim  ve Empati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74481"/>
              </p:ext>
            </p:extLst>
          </p:nvPr>
        </p:nvGraphicFramePr>
        <p:xfrm>
          <a:off x="2076429" y="941891"/>
          <a:ext cx="5076628" cy="5045419"/>
        </p:xfrm>
        <a:graphic>
          <a:graphicData uri="http://schemas.openxmlformats.org/drawingml/2006/table">
            <a:tbl>
              <a:tblPr/>
              <a:tblGrid>
                <a:gridCol w="162514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718983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732505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21624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536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Pazarda Rekabet,Bilgi Paylaşımı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Bilgi Paylaşımı,Önlenen Haksız Rekabet,Güçlü İletişim  ve Empati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Firmalar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 ve Hizmet Satın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Ticari İlişki,Ödeme Vadelerine Uyum,Doğru Beklenti İletimi,Kurumsal Yapı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TÜBİTAK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  Sağlayıcı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Katma Değer Yaratan Projeler Üretilerek Bilimin Yaygınlaştırılması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Velileri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Dolaylı Müşteri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Eğitim,Sosyal İmkanlar,Kariyer Planlama,Güçlü İletişim ve Empati,Kurumsal Yapı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272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STK'lar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Destek,Sürdürülebilir 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272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Halkı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Faaliyetlerden Etkileşim,Alanların Ortaklığı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Toplumsal Katkı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Üniversite-Sanayi 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İşbirliği,Problemlere Bilimsel Çözüm,Nitelikli Mezun ve Stajyer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Danışmanlar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ve Standartlara Uyum-Güçlü İletişim ve Empati-Düzenli Ödeme-Kurumsal Yapı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 ve Reklam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 ve Zamanında İletilen Bilgi,Güçlü İletişim ve Empati,Düzenli Ödeme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404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Ulusal Uluslararası Destek Kuruluşları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  Sağlayıcı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Katma Değer Yaratan Projeler Üretilerek Bilimin Yaygınlaştırılması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272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Batı Akdeniz Kalkınma Ajansı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  Sağlayıcı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 Projeler,Akademik Jüri Desteği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16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95590"/>
              </p:ext>
            </p:extLst>
          </p:nvPr>
        </p:nvGraphicFramePr>
        <p:xfrm>
          <a:off x="1835696" y="1412538"/>
          <a:ext cx="6017385" cy="3697345"/>
        </p:xfrm>
        <a:graphic>
          <a:graphicData uri="http://schemas.openxmlformats.org/drawingml/2006/table">
            <a:tbl>
              <a:tblPr/>
              <a:tblGrid>
                <a:gridCol w="192629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03753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05355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3565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883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İşbirliği,Ortak Proje ve Etkinlikler,Nitelikli Mezun ve Stajyer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Serbest Bölge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İşbirliği,Ortak Proje ve Etkinlikler,Nitelikli Mezun ve Stajyer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1020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66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Yayınevleri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Çalışmalar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Hakemlik Yayınların Yapılması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13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80630"/>
              </p:ext>
            </p:extLst>
          </p:nvPr>
        </p:nvGraphicFramePr>
        <p:xfrm>
          <a:off x="1588601" y="1692825"/>
          <a:ext cx="5472441" cy="1976682"/>
        </p:xfrm>
        <a:graphic>
          <a:graphicData uri="http://schemas.openxmlformats.org/drawingml/2006/table">
            <a:tbl>
              <a:tblPr/>
              <a:tblGrid>
                <a:gridCol w="899104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243403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560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Printer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70824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</a:t>
                      </a:r>
                      <a:r>
                        <a:rPr lang="en-US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Öğütücü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31043"/>
              </p:ext>
            </p:extLst>
          </p:nvPr>
        </p:nvGraphicFramePr>
        <p:xfrm>
          <a:off x="1696178" y="1385082"/>
          <a:ext cx="5472441" cy="5231359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682</TotalTime>
  <Words>1279</Words>
  <Application>Microsoft Office PowerPoint</Application>
  <PresentationFormat>Ekran Gösterisi (4:3)</PresentationFormat>
  <Paragraphs>429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Zeynep Aydın</cp:lastModifiedBy>
  <cp:revision>80</cp:revision>
  <cp:lastPrinted>2023-06-08T08:11:43Z</cp:lastPrinted>
  <dcterms:created xsi:type="dcterms:W3CDTF">2020-01-20T10:44:30Z</dcterms:created>
  <dcterms:modified xsi:type="dcterms:W3CDTF">2023-06-12T11:17:57Z</dcterms:modified>
</cp:coreProperties>
</file>