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365" r:id="rId3"/>
    <p:sldId id="347" r:id="rId4"/>
    <p:sldId id="346" r:id="rId5"/>
    <p:sldId id="285" r:id="rId6"/>
    <p:sldId id="353" r:id="rId7"/>
    <p:sldId id="367" r:id="rId8"/>
    <p:sldId id="366" r:id="rId9"/>
    <p:sldId id="358" r:id="rId10"/>
    <p:sldId id="376" r:id="rId11"/>
    <p:sldId id="377" r:id="rId12"/>
    <p:sldId id="304" r:id="rId13"/>
    <p:sldId id="371" r:id="rId14"/>
    <p:sldId id="372" r:id="rId15"/>
    <p:sldId id="359" r:id="rId16"/>
    <p:sldId id="369" r:id="rId17"/>
    <p:sldId id="370" r:id="rId18"/>
    <p:sldId id="373" r:id="rId19"/>
    <p:sldId id="361" r:id="rId20"/>
    <p:sldId id="374" r:id="rId21"/>
    <p:sldId id="362" r:id="rId22"/>
    <p:sldId id="278"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365"/>
            <p14:sldId id="347"/>
            <p14:sldId id="346"/>
            <p14:sldId id="285"/>
            <p14:sldId id="353"/>
            <p14:sldId id="367"/>
            <p14:sldId id="366"/>
            <p14:sldId id="358"/>
            <p14:sldId id="376"/>
            <p14:sldId id="377"/>
            <p14:sldId id="304"/>
            <p14:sldId id="371"/>
            <p14:sldId id="372"/>
            <p14:sldId id="359"/>
            <p14:sldId id="369"/>
            <p14:sldId id="370"/>
            <p14:sldId id="373"/>
            <p14:sldId id="361"/>
            <p14:sldId id="374"/>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626"/>
    <a:srgbClr val="D9D9D9"/>
    <a:srgbClr val="0C0D0D"/>
    <a:srgbClr val="0F2303"/>
    <a:srgbClr val="7AEE32"/>
    <a:srgbClr val="E626AF"/>
    <a:srgbClr val="1F0620"/>
    <a:srgbClr val="020424"/>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9791" autoAdjust="0"/>
  </p:normalViewPr>
  <p:slideViewPr>
    <p:cSldViewPr snapToGrid="0">
      <p:cViewPr varScale="1">
        <p:scale>
          <a:sx n="66" d="100"/>
          <a:sy n="66" d="100"/>
        </p:scale>
        <p:origin x="120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gla.mckenzie\Desktop\kalite%20merkez%20dosyalar&#305;_k%20klas&#246;r&#252;_03.05\03.05kalite%20eksik%20belgler-k%20da%20yok\kaliteye%20g&#246;nder_08.05.2023\TURAM_etkinlik_anket_analizi_2022_Eyl&#252;l_2023_Nisa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agla.mckenzie\Desktop\kalite%20merkez%20dosyalar&#305;_k%20klas&#246;r&#252;_03.05\03.05kalite%20eksik%20belgler-k%20da%20yok\kaliteye%20g&#246;nder_08.05.2023\TURAM_etkinlik_anket_analizi_2022_Eyl&#252;l_2023_Nisa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agla.mckenzie\Desktop\kalite%20merkez%20dosyalar&#305;_k%20klas&#246;r&#252;_03.05\03.05kalite%20eksik%20belgler-k%20da%20yok\kaliteye%20g&#246;nder_08.05.2023\TURAM_etkinlik_anket_analizi_2022_Eyl&#252;l_2023_Nisa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50" normalizeH="0" baseline="0">
                <a:solidFill>
                  <a:srgbClr val="001626"/>
                </a:solidFill>
                <a:latin typeface="+mj-lt"/>
                <a:ea typeface="+mj-ea"/>
                <a:cs typeface="+mj-cs"/>
              </a:defRPr>
            </a:pPr>
            <a:r>
              <a:rPr lang="tr-TR" sz="1700" b="1" dirty="0">
                <a:solidFill>
                  <a:srgbClr val="001626"/>
                </a:solidFill>
              </a:rPr>
              <a:t>SWOT </a:t>
            </a:r>
            <a:r>
              <a:rPr lang="tr-TR" sz="1700" b="1" dirty="0" err="1">
                <a:solidFill>
                  <a:srgbClr val="001626"/>
                </a:solidFill>
              </a:rPr>
              <a:t>Hospitaliy'de</a:t>
            </a:r>
            <a:r>
              <a:rPr lang="tr-TR" sz="1700" b="1" dirty="0">
                <a:solidFill>
                  <a:srgbClr val="001626"/>
                </a:solidFill>
              </a:rPr>
              <a:t> Staj ve İş İmkanları</a:t>
            </a:r>
          </a:p>
        </c:rich>
      </c:tx>
      <c:layout>
        <c:manualLayout>
          <c:xMode val="edge"/>
          <c:yMode val="edge"/>
          <c:x val="0.17043099571940043"/>
          <c:y val="1.7755837913375875E-2"/>
        </c:manualLayout>
      </c:layout>
      <c:overlay val="0"/>
      <c:spPr>
        <a:noFill/>
        <a:ln>
          <a:noFill/>
        </a:ln>
        <a:effectLst/>
      </c:spPr>
      <c:txPr>
        <a:bodyPr rot="0" spcFirstLastPara="1" vertOverflow="ellipsis" vert="horz" wrap="square" anchor="ctr" anchorCtr="1"/>
        <a:lstStyle/>
        <a:p>
          <a:pPr>
            <a:defRPr sz="2128" b="1" i="0" u="none" strike="noStrike" kern="1200" cap="none" spc="50" normalizeH="0" baseline="0">
              <a:solidFill>
                <a:srgbClr val="001626"/>
              </a:solidFill>
              <a:latin typeface="+mj-lt"/>
              <a:ea typeface="+mj-ea"/>
              <a:cs typeface="+mj-cs"/>
            </a:defRPr>
          </a:pPr>
          <a:endParaRPr lang="tr-TR"/>
        </a:p>
      </c:txPr>
    </c:title>
    <c:autoTitleDeleted val="0"/>
    <c:plotArea>
      <c:layout>
        <c:manualLayout>
          <c:layoutTarget val="inner"/>
          <c:xMode val="edge"/>
          <c:yMode val="edge"/>
          <c:x val="0.19028907844852727"/>
          <c:y val="0.12348924855797733"/>
          <c:w val="0.69751413894379388"/>
          <c:h val="0.42921880864135947"/>
        </c:manualLayout>
      </c:layout>
      <c:barChart>
        <c:barDir val="col"/>
        <c:grouping val="clustered"/>
        <c:varyColors val="0"/>
        <c:ser>
          <c:idx val="0"/>
          <c:order val="0"/>
          <c:spPr>
            <a:solidFill>
              <a:srgbClr val="C00000"/>
            </a:solidFill>
            <a:ln>
              <a:noFill/>
            </a:ln>
            <a:effectLst/>
          </c:spPr>
          <c:invertIfNegative val="0"/>
          <c:dLbls>
            <c:dLbl>
              <c:idx val="0"/>
              <c:layout>
                <c:manualLayout>
                  <c:x val="0"/>
                  <c:y val="6.800619535040267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2E6-41DB-A43E-851940C5F92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'SWOT Hospitality''de staj ve iş'!$E$1:$N$1</c:f>
              <c:strCache>
                <c:ptCount val="10"/>
                <c:pt idx="0">
                  <c:v>1. Etkinlik yeri uygundu. / 
The location of the event was convenient.</c:v>
                </c:pt>
                <c:pt idx="1">
                  <c:v>2. Etkinlik içeriği başarılı idi. /
The content of the event was adequate.</c:v>
                </c:pt>
                <c:pt idx="2">
                  <c:v>3. Etkinlik saati uygundu. / The time of the event was convenient.</c:v>
                </c:pt>
                <c:pt idx="3">
                  <c:v>4. Etkinlik ikramları başarılı idi. / The food &amp; drink service was adequate.</c:v>
                </c:pt>
                <c:pt idx="4">
                  <c:v>5.Etkinliğe katılım oranı yeterli idi. / Participation rate in the event was adequate.</c:v>
                </c:pt>
                <c:pt idx="5">
                  <c:v>6. Etkinlik görevlileri ilgili idi. / Staff  members working at the event was involved.</c:v>
                </c:pt>
                <c:pt idx="6">
                  <c:v>7. Etkinlik duyurusu zamanında yapıldı. / The event was announced on time.</c:v>
                </c:pt>
                <c:pt idx="7">
                  <c:v>8. Etkinlikten memnun kaldım. / I am satisfied with the event.</c:v>
                </c:pt>
                <c:pt idx="8">
                  <c:v>9. Bu tür etkinliklere her zaman katılmayı isterim. / I would like to participate in these kinds of events in the future.</c:v>
                </c:pt>
                <c:pt idx="9">
                  <c:v>Genel</c:v>
                </c:pt>
              </c:strCache>
            </c:strRef>
          </c:cat>
          <c:val>
            <c:numRef>
              <c:f>'SWOT Hospitality''de staj ve iş'!$E$31:$N$31</c:f>
              <c:numCache>
                <c:formatCode>0%</c:formatCode>
                <c:ptCount val="10"/>
                <c:pt idx="0">
                  <c:v>0.95862068965517244</c:v>
                </c:pt>
                <c:pt idx="1">
                  <c:v>0.93103448275862066</c:v>
                </c:pt>
                <c:pt idx="2">
                  <c:v>0.93103448275862066</c:v>
                </c:pt>
                <c:pt idx="4">
                  <c:v>0.90344827586206899</c:v>
                </c:pt>
                <c:pt idx="5">
                  <c:v>0.94482758620689666</c:v>
                </c:pt>
                <c:pt idx="6">
                  <c:v>0.93103448275862066</c:v>
                </c:pt>
                <c:pt idx="7">
                  <c:v>0.96551724137931028</c:v>
                </c:pt>
                <c:pt idx="8">
                  <c:v>0.95862068965517244</c:v>
                </c:pt>
                <c:pt idx="9">
                  <c:v>0.94051724137931048</c:v>
                </c:pt>
              </c:numCache>
            </c:numRef>
          </c:val>
          <c:extLst>
            <c:ext xmlns:c16="http://schemas.microsoft.com/office/drawing/2014/chart" uri="{C3380CC4-5D6E-409C-BE32-E72D297353CC}">
              <c16:uniqueId val="{00000000-62E6-41DB-A43E-851940C5F924}"/>
            </c:ext>
          </c:extLst>
        </c:ser>
        <c:dLbls>
          <c:dLblPos val="inEnd"/>
          <c:showLegendKey val="0"/>
          <c:showVal val="1"/>
          <c:showCatName val="0"/>
          <c:showSerName val="0"/>
          <c:showPercent val="0"/>
          <c:showBubbleSize val="0"/>
        </c:dLbls>
        <c:gapWidth val="80"/>
        <c:overlap val="25"/>
        <c:axId val="631456016"/>
        <c:axId val="631457264"/>
      </c:barChart>
      <c:catAx>
        <c:axId val="631456016"/>
        <c:scaling>
          <c:orientation val="minMax"/>
        </c:scaling>
        <c:delete val="0"/>
        <c:axPos val="b"/>
        <c:numFmt formatCode="General" sourceLinked="1"/>
        <c:majorTickMark val="none"/>
        <c:minorTickMark val="none"/>
        <c:tickLblPos val="nextTo"/>
        <c:spPr>
          <a:noFill/>
          <a:ln w="15875" cap="flat" cmpd="sng" algn="ctr">
            <a:noFill/>
            <a:round/>
          </a:ln>
          <a:effectLst/>
        </c:spPr>
        <c:txPr>
          <a:bodyPr rot="-60000000" spcFirstLastPara="1" vertOverflow="ellipsis" vert="horz" wrap="square" anchor="ctr" anchorCtr="1"/>
          <a:lstStyle/>
          <a:p>
            <a:pPr>
              <a:defRPr sz="1197" b="0" i="0" u="none" strike="noStrike" kern="1200" cap="none" spc="20" normalizeH="0" baseline="0">
                <a:solidFill>
                  <a:srgbClr val="001626"/>
                </a:solidFill>
                <a:latin typeface="+mn-lt"/>
                <a:ea typeface="+mn-ea"/>
                <a:cs typeface="+mn-cs"/>
              </a:defRPr>
            </a:pPr>
            <a:endParaRPr lang="tr-TR"/>
          </a:p>
        </c:txPr>
        <c:crossAx val="631457264"/>
        <c:crosses val="autoZero"/>
        <c:auto val="0"/>
        <c:lblAlgn val="ctr"/>
        <c:lblOffset val="100"/>
        <c:noMultiLvlLbl val="0"/>
      </c:catAx>
      <c:valAx>
        <c:axId val="631457264"/>
        <c:scaling>
          <c:orientation val="minMax"/>
          <c:max val="1"/>
          <c:min val="0.70000000000000007"/>
        </c:scaling>
        <c:delete val="0"/>
        <c:axPos val="l"/>
        <c:majorGridlines>
          <c:spPr>
            <a:ln w="9525" cap="flat" cmpd="sng" algn="ctr">
              <a:solidFill>
                <a:srgbClr val="001626"/>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rgbClr val="001626"/>
                </a:solidFill>
                <a:latin typeface="+mn-lt"/>
                <a:ea typeface="+mn-ea"/>
                <a:cs typeface="+mn-cs"/>
              </a:defRPr>
            </a:pPr>
            <a:endParaRPr lang="tr-TR"/>
          </a:p>
        </c:txPr>
        <c:crossAx val="631456016"/>
        <c:crosses val="autoZero"/>
        <c:crossBetween val="between"/>
        <c:majorUnit val="0.1"/>
        <c:minorUnit val="2.0000000000000004E-2"/>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50" normalizeH="0" baseline="0">
                <a:solidFill>
                  <a:srgbClr val="001626"/>
                </a:solidFill>
                <a:latin typeface="+mj-lt"/>
                <a:ea typeface="+mj-ea"/>
                <a:cs typeface="+mj-cs"/>
              </a:defRPr>
            </a:pPr>
            <a:r>
              <a:rPr lang="tr-TR" b="1">
                <a:solidFill>
                  <a:srgbClr val="001626"/>
                </a:solidFill>
              </a:rPr>
              <a:t>Internship Seminar Series</a:t>
            </a:r>
          </a:p>
        </c:rich>
      </c:tx>
      <c:layout>
        <c:manualLayout>
          <c:xMode val="edge"/>
          <c:yMode val="edge"/>
          <c:x val="0.33831275241886277"/>
          <c:y val="1.6746565985245557E-3"/>
        </c:manualLayout>
      </c:layout>
      <c:overlay val="0"/>
      <c:spPr>
        <a:noFill/>
        <a:ln>
          <a:noFill/>
        </a:ln>
        <a:effectLst/>
      </c:spPr>
      <c:txPr>
        <a:bodyPr rot="0" spcFirstLastPara="1" vertOverflow="ellipsis" vert="horz" wrap="square" anchor="ctr" anchorCtr="1"/>
        <a:lstStyle/>
        <a:p>
          <a:pPr>
            <a:defRPr sz="1600" b="1" i="0" u="none" strike="noStrike" kern="1200" cap="none" spc="50" normalizeH="0" baseline="0">
              <a:solidFill>
                <a:srgbClr val="001626"/>
              </a:solidFill>
              <a:latin typeface="+mj-lt"/>
              <a:ea typeface="+mj-ea"/>
              <a:cs typeface="+mj-cs"/>
            </a:defRPr>
          </a:pPr>
          <a:endParaRPr lang="tr-TR"/>
        </a:p>
      </c:txPr>
    </c:title>
    <c:autoTitleDeleted val="0"/>
    <c:plotArea>
      <c:layout>
        <c:manualLayout>
          <c:layoutTarget val="inner"/>
          <c:xMode val="edge"/>
          <c:yMode val="edge"/>
          <c:x val="0.19028907844852727"/>
          <c:y val="0.12031368940653484"/>
          <c:w val="0.70243164916885392"/>
          <c:h val="0.39186479145641068"/>
        </c:manualLayout>
      </c:layout>
      <c:barChart>
        <c:barDir val="col"/>
        <c:grouping val="clustered"/>
        <c:varyColors val="0"/>
        <c:ser>
          <c:idx val="0"/>
          <c:order val="0"/>
          <c:spPr>
            <a:solidFill>
              <a:srgbClr val="C00000"/>
            </a:solidFill>
            <a:ln>
              <a:solidFill>
                <a:srgbClr val="0C0D0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Internship_seminar_series!$E$1:$N$1</c:f>
              <c:strCache>
                <c:ptCount val="10"/>
                <c:pt idx="0">
                  <c:v>1. Etkinlik yeri uygundu. / 
The location of the event was convenient.</c:v>
                </c:pt>
                <c:pt idx="1">
                  <c:v>2. Etkinlik içeriği başarılı idi. /
The content of the event was adequate.</c:v>
                </c:pt>
                <c:pt idx="2">
                  <c:v>3. Etkinlik saati uygundu. / The time of the event was convenient.</c:v>
                </c:pt>
                <c:pt idx="3">
                  <c:v>4. Etkinlik ikramları başarılı idi. / The food &amp; drink service was adequate.</c:v>
                </c:pt>
                <c:pt idx="4">
                  <c:v>5.Etkinliğe katılım oranı yeterli idi. / Participation rate in the event was adequate.</c:v>
                </c:pt>
                <c:pt idx="5">
                  <c:v>6. Etkinlik görevlileri ilgili idi. / Staff  members working at the event was involved.</c:v>
                </c:pt>
                <c:pt idx="6">
                  <c:v>7. Etkinlik duyurusu zamanında yapıldı. / The event was announced on time.</c:v>
                </c:pt>
                <c:pt idx="7">
                  <c:v>8. Etkinlikten memnun kaldım. / I am satisfied with the event.</c:v>
                </c:pt>
                <c:pt idx="8">
                  <c:v>9. Bu tür etkinliklere her zaman katılmayı isterim. / I would like to participate in these kinds of events in the future.</c:v>
                </c:pt>
                <c:pt idx="9">
                  <c:v>Genel</c:v>
                </c:pt>
              </c:strCache>
            </c:strRef>
          </c:cat>
          <c:val>
            <c:numRef>
              <c:f>Internship_seminar_series!$E$11:$N$11</c:f>
              <c:numCache>
                <c:formatCode>0%</c:formatCode>
                <c:ptCount val="10"/>
                <c:pt idx="0">
                  <c:v>0.88888888888888895</c:v>
                </c:pt>
                <c:pt idx="1">
                  <c:v>0.95555555555555549</c:v>
                </c:pt>
                <c:pt idx="2">
                  <c:v>0.95555555555555549</c:v>
                </c:pt>
                <c:pt idx="4">
                  <c:v>0.84444444444444444</c:v>
                </c:pt>
                <c:pt idx="5">
                  <c:v>0.93333333333333335</c:v>
                </c:pt>
                <c:pt idx="6">
                  <c:v>0.88888888888888895</c:v>
                </c:pt>
                <c:pt idx="7">
                  <c:v>0.93333333333333335</c:v>
                </c:pt>
                <c:pt idx="8">
                  <c:v>0.95555555555555549</c:v>
                </c:pt>
                <c:pt idx="9">
                  <c:v>0.91944444444444451</c:v>
                </c:pt>
              </c:numCache>
            </c:numRef>
          </c:val>
          <c:extLst>
            <c:ext xmlns:c16="http://schemas.microsoft.com/office/drawing/2014/chart" uri="{C3380CC4-5D6E-409C-BE32-E72D297353CC}">
              <c16:uniqueId val="{00000000-02C6-4D28-98F8-FCDAAE955BCB}"/>
            </c:ext>
          </c:extLst>
        </c:ser>
        <c:dLbls>
          <c:dLblPos val="outEnd"/>
          <c:showLegendKey val="0"/>
          <c:showVal val="1"/>
          <c:showCatName val="0"/>
          <c:showSerName val="0"/>
          <c:showPercent val="0"/>
          <c:showBubbleSize val="0"/>
        </c:dLbls>
        <c:gapWidth val="80"/>
        <c:overlap val="25"/>
        <c:axId val="631456016"/>
        <c:axId val="631457264"/>
      </c:barChart>
      <c:catAx>
        <c:axId val="631456016"/>
        <c:scaling>
          <c:orientation val="minMax"/>
        </c:scaling>
        <c:delete val="0"/>
        <c:axPos val="b"/>
        <c:numFmt formatCode="General" sourceLinked="1"/>
        <c:majorTickMark val="none"/>
        <c:minorTickMark val="none"/>
        <c:tickLblPos val="nextTo"/>
        <c:spPr>
          <a:noFill/>
          <a:ln w="15875" cap="flat" cmpd="sng" algn="ctr">
            <a:noFill/>
            <a:round/>
          </a:ln>
          <a:effectLst/>
        </c:spPr>
        <c:txPr>
          <a:bodyPr rot="-60000000" spcFirstLastPara="1" vertOverflow="ellipsis" vert="horz" wrap="square" anchor="ctr" anchorCtr="1"/>
          <a:lstStyle/>
          <a:p>
            <a:pPr>
              <a:defRPr sz="1200" b="0" i="0" u="none" strike="noStrike" kern="1200" cap="none" spc="20" normalizeH="0" baseline="0">
                <a:solidFill>
                  <a:srgbClr val="001626"/>
                </a:solidFill>
                <a:latin typeface="+mn-lt"/>
                <a:ea typeface="+mn-ea"/>
                <a:cs typeface="+mn-cs"/>
              </a:defRPr>
            </a:pPr>
            <a:endParaRPr lang="tr-TR"/>
          </a:p>
        </c:txPr>
        <c:crossAx val="631457264"/>
        <c:crosses val="autoZero"/>
        <c:auto val="1"/>
        <c:lblAlgn val="ctr"/>
        <c:lblOffset val="100"/>
        <c:noMultiLvlLbl val="0"/>
      </c:catAx>
      <c:valAx>
        <c:axId val="631457264"/>
        <c:scaling>
          <c:orientation val="minMax"/>
          <c:max val="1"/>
          <c:min val="0.70000000000000007"/>
        </c:scaling>
        <c:delete val="0"/>
        <c:axPos val="l"/>
        <c:majorGridlines>
          <c:spPr>
            <a:ln w="9525" cap="flat" cmpd="sng" algn="ctr">
              <a:solidFill>
                <a:srgbClr val="001626"/>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rgbClr val="001626"/>
                </a:solidFill>
                <a:latin typeface="+mn-lt"/>
                <a:ea typeface="+mn-ea"/>
                <a:cs typeface="+mn-cs"/>
              </a:defRPr>
            </a:pPr>
            <a:endParaRPr lang="tr-TR"/>
          </a:p>
        </c:txPr>
        <c:crossAx val="631456016"/>
        <c:crosses val="autoZero"/>
        <c:crossBetween val="between"/>
        <c:majorUnit val="0.1"/>
        <c:minorUnit val="2.0000000000000004E-2"/>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50" normalizeH="0" baseline="0">
                <a:solidFill>
                  <a:srgbClr val="001626"/>
                </a:solidFill>
                <a:latin typeface="+mj-lt"/>
                <a:ea typeface="+mj-ea"/>
                <a:cs typeface="+mj-cs"/>
              </a:defRPr>
            </a:pPr>
            <a:r>
              <a:rPr lang="tr-TR" b="1" dirty="0" err="1">
                <a:solidFill>
                  <a:srgbClr val="001626"/>
                </a:solidFill>
              </a:rPr>
              <a:t>Catering</a:t>
            </a:r>
            <a:r>
              <a:rPr lang="tr-TR" b="1" baseline="0" dirty="0">
                <a:solidFill>
                  <a:srgbClr val="001626"/>
                </a:solidFill>
              </a:rPr>
              <a:t> Firmalarında Menü Planlaması</a:t>
            </a:r>
            <a:endParaRPr lang="tr-TR" b="1" dirty="0">
              <a:solidFill>
                <a:srgbClr val="001626"/>
              </a:solidFill>
            </a:endParaRPr>
          </a:p>
        </c:rich>
      </c:tx>
      <c:layout>
        <c:manualLayout>
          <c:xMode val="edge"/>
          <c:yMode val="edge"/>
          <c:x val="0.1907113954505687"/>
          <c:y val="2.6911295705123829E-2"/>
        </c:manualLayout>
      </c:layout>
      <c:overlay val="0"/>
      <c:spPr>
        <a:noFill/>
        <a:ln>
          <a:noFill/>
        </a:ln>
        <a:effectLst/>
      </c:spPr>
      <c:txPr>
        <a:bodyPr rot="0" spcFirstLastPara="1" vertOverflow="ellipsis" vert="horz" wrap="square" anchor="ctr" anchorCtr="1"/>
        <a:lstStyle/>
        <a:p>
          <a:pPr>
            <a:defRPr sz="1600" b="1" i="0" u="none" strike="noStrike" kern="1200" cap="none" spc="50" normalizeH="0" baseline="0">
              <a:solidFill>
                <a:srgbClr val="001626"/>
              </a:solidFill>
              <a:latin typeface="+mj-lt"/>
              <a:ea typeface="+mj-ea"/>
              <a:cs typeface="+mj-cs"/>
            </a:defRPr>
          </a:pPr>
          <a:endParaRPr lang="tr-TR"/>
        </a:p>
      </c:txPr>
    </c:title>
    <c:autoTitleDeleted val="0"/>
    <c:plotArea>
      <c:layout>
        <c:manualLayout>
          <c:layoutTarget val="inner"/>
          <c:xMode val="edge"/>
          <c:yMode val="edge"/>
          <c:x val="0.19028907844852727"/>
          <c:y val="0.12031368940653484"/>
          <c:w val="0.70243164916885392"/>
          <c:h val="0.39186479145641068"/>
        </c:manualLayout>
      </c:layout>
      <c:barChart>
        <c:barDir val="col"/>
        <c:grouping val="clustered"/>
        <c:varyColors val="0"/>
        <c:ser>
          <c:idx val="0"/>
          <c:order val="0"/>
          <c:spPr>
            <a:solidFill>
              <a:srgbClr val="C00000"/>
            </a:solidFill>
            <a:ln>
              <a:noFill/>
            </a:ln>
            <a:effectLst>
              <a:outerShdw blurRad="50800" dist="50800" dir="5400000" algn="ctr" rotWithShape="0">
                <a:schemeClr val="bg2">
                  <a:lumMod val="60000"/>
                  <a:lumOff val="40000"/>
                </a:scheme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GAST212_catering_menu!$E$1:$N$1</c:f>
              <c:strCache>
                <c:ptCount val="10"/>
                <c:pt idx="0">
                  <c:v>1. Etkinlik yeri uygundu. / 
The location of the event was convenient.</c:v>
                </c:pt>
                <c:pt idx="1">
                  <c:v>2. Etkinlik içeriği başarılı idi. /
The content of the event was adequate.</c:v>
                </c:pt>
                <c:pt idx="2">
                  <c:v>3. Etkinlik saati uygundu. / The time of the event was convenient.</c:v>
                </c:pt>
                <c:pt idx="3">
                  <c:v>4. Etkinlik ikramları başarılı idi. / The food &amp; drink service was adequate.</c:v>
                </c:pt>
                <c:pt idx="4">
                  <c:v>5.Etkinliğe katılım oranı yeterli idi. / Participation rate in the event was adequate.</c:v>
                </c:pt>
                <c:pt idx="5">
                  <c:v>6. Etkinlik görevlileri ilgili idi. / Staff  members working at the event was involved.</c:v>
                </c:pt>
                <c:pt idx="6">
                  <c:v>7. Etkinlik duyurusu zamanında yapıldı. / The event was announced on time.</c:v>
                </c:pt>
                <c:pt idx="7">
                  <c:v>8. Etkinlikten memnun kaldım. / I am satisfied with the event.</c:v>
                </c:pt>
                <c:pt idx="8">
                  <c:v>9. Bu tür etkinliklere her zaman katılmayı isterim. / I would like to participate in these kinds of events in the future.</c:v>
                </c:pt>
                <c:pt idx="9">
                  <c:v>Genel</c:v>
                </c:pt>
              </c:strCache>
            </c:strRef>
          </c:cat>
          <c:val>
            <c:numRef>
              <c:f>GAST212_catering_menu!$E$31:$N$31</c:f>
              <c:numCache>
                <c:formatCode>0%</c:formatCode>
                <c:ptCount val="10"/>
                <c:pt idx="0">
                  <c:v>0.94482758620689666</c:v>
                </c:pt>
                <c:pt idx="1">
                  <c:v>0.9379310344827585</c:v>
                </c:pt>
                <c:pt idx="2">
                  <c:v>0.93103448275862066</c:v>
                </c:pt>
                <c:pt idx="4">
                  <c:v>0.91724137931034488</c:v>
                </c:pt>
                <c:pt idx="5">
                  <c:v>0.95862068965517244</c:v>
                </c:pt>
                <c:pt idx="6">
                  <c:v>0.90344827586206899</c:v>
                </c:pt>
                <c:pt idx="7">
                  <c:v>0.9379310344827585</c:v>
                </c:pt>
                <c:pt idx="8">
                  <c:v>0.9379310344827585</c:v>
                </c:pt>
                <c:pt idx="9">
                  <c:v>0.93362068965517253</c:v>
                </c:pt>
              </c:numCache>
            </c:numRef>
          </c:val>
          <c:extLst>
            <c:ext xmlns:c16="http://schemas.microsoft.com/office/drawing/2014/chart" uri="{C3380CC4-5D6E-409C-BE32-E72D297353CC}">
              <c16:uniqueId val="{00000000-988F-43BB-AEB2-6C488410AD05}"/>
            </c:ext>
          </c:extLst>
        </c:ser>
        <c:dLbls>
          <c:dLblPos val="outEnd"/>
          <c:showLegendKey val="0"/>
          <c:showVal val="1"/>
          <c:showCatName val="0"/>
          <c:showSerName val="0"/>
          <c:showPercent val="0"/>
          <c:showBubbleSize val="0"/>
        </c:dLbls>
        <c:gapWidth val="80"/>
        <c:overlap val="25"/>
        <c:axId val="631456016"/>
        <c:axId val="631457264"/>
      </c:barChart>
      <c:catAx>
        <c:axId val="631456016"/>
        <c:scaling>
          <c:orientation val="minMax"/>
        </c:scaling>
        <c:delete val="0"/>
        <c:axPos val="b"/>
        <c:numFmt formatCode="General" sourceLinked="1"/>
        <c:majorTickMark val="none"/>
        <c:minorTickMark val="none"/>
        <c:tickLblPos val="nextTo"/>
        <c:spPr>
          <a:noFill/>
          <a:ln w="15875" cap="flat" cmpd="sng" algn="ctr">
            <a:noFill/>
            <a:round/>
          </a:ln>
          <a:effectLst/>
        </c:spPr>
        <c:txPr>
          <a:bodyPr rot="-60000000" spcFirstLastPara="1" vertOverflow="ellipsis" vert="horz" wrap="square" anchor="ctr" anchorCtr="1"/>
          <a:lstStyle/>
          <a:p>
            <a:pPr>
              <a:defRPr sz="1200" b="0" i="0" u="none" strike="noStrike" kern="1200" cap="none" spc="20" normalizeH="0" baseline="0">
                <a:solidFill>
                  <a:srgbClr val="001626"/>
                </a:solidFill>
                <a:latin typeface="+mn-lt"/>
                <a:ea typeface="+mn-ea"/>
                <a:cs typeface="+mn-cs"/>
              </a:defRPr>
            </a:pPr>
            <a:endParaRPr lang="tr-TR"/>
          </a:p>
        </c:txPr>
        <c:crossAx val="631457264"/>
        <c:crosses val="autoZero"/>
        <c:auto val="1"/>
        <c:lblAlgn val="ctr"/>
        <c:lblOffset val="100"/>
        <c:noMultiLvlLbl val="0"/>
      </c:catAx>
      <c:valAx>
        <c:axId val="631457264"/>
        <c:scaling>
          <c:orientation val="minMax"/>
          <c:max val="1"/>
          <c:min val="0.70000000000000007"/>
        </c:scaling>
        <c:delete val="0"/>
        <c:axPos val="l"/>
        <c:majorGridlines>
          <c:spPr>
            <a:ln w="9525" cap="flat" cmpd="sng" algn="ctr">
              <a:solidFill>
                <a:srgbClr val="0C0D0D"/>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spc="20" baseline="0">
                <a:solidFill>
                  <a:srgbClr val="001626"/>
                </a:solidFill>
                <a:latin typeface="+mn-lt"/>
                <a:ea typeface="+mn-ea"/>
                <a:cs typeface="+mn-cs"/>
              </a:defRPr>
            </a:pPr>
            <a:endParaRPr lang="tr-TR"/>
          </a:p>
        </c:txPr>
        <c:crossAx val="631456016"/>
        <c:crosses val="autoZero"/>
        <c:crossBetween val="between"/>
        <c:majorUnit val="0.1"/>
        <c:minorUnit val="2.0000000000000004E-2"/>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15.06.2023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a:t>
            </a:fld>
            <a:endParaRPr lang="tr-TR"/>
          </a:p>
        </p:txBody>
      </p:sp>
    </p:spTree>
    <p:extLst>
      <p:ext uri="{BB962C8B-B14F-4D97-AF65-F5344CB8AC3E}">
        <p14:creationId xmlns:p14="http://schemas.microsoft.com/office/powerpoint/2010/main" val="1998872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10</a:t>
            </a:fld>
            <a:endParaRPr lang="tr-TR"/>
          </a:p>
        </p:txBody>
      </p:sp>
    </p:spTree>
    <p:extLst>
      <p:ext uri="{BB962C8B-B14F-4D97-AF65-F5344CB8AC3E}">
        <p14:creationId xmlns:p14="http://schemas.microsoft.com/office/powerpoint/2010/main" val="666916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11</a:t>
            </a:fld>
            <a:endParaRPr lang="tr-TR"/>
          </a:p>
        </p:txBody>
      </p:sp>
    </p:spTree>
    <p:extLst>
      <p:ext uri="{BB962C8B-B14F-4D97-AF65-F5344CB8AC3E}">
        <p14:creationId xmlns:p14="http://schemas.microsoft.com/office/powerpoint/2010/main" val="1123640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68F1CBD-092F-46C9-A4DE-6EE6E628FC19}" type="slidenum">
              <a:rPr lang="tr-TR" smtClean="0"/>
              <a:t>12</a:t>
            </a:fld>
            <a:endParaRPr lang="tr-TR"/>
          </a:p>
        </p:txBody>
      </p:sp>
    </p:spTree>
    <p:extLst>
      <p:ext uri="{BB962C8B-B14F-4D97-AF65-F5344CB8AC3E}">
        <p14:creationId xmlns:p14="http://schemas.microsoft.com/office/powerpoint/2010/main" val="410830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68F1CBD-092F-46C9-A4DE-6EE6E628FC19}" type="slidenum">
              <a:rPr lang="tr-TR" smtClean="0"/>
              <a:t>13</a:t>
            </a:fld>
            <a:endParaRPr lang="tr-TR"/>
          </a:p>
        </p:txBody>
      </p:sp>
    </p:spTree>
    <p:extLst>
      <p:ext uri="{BB962C8B-B14F-4D97-AF65-F5344CB8AC3E}">
        <p14:creationId xmlns:p14="http://schemas.microsoft.com/office/powerpoint/2010/main" val="3371341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68F1CBD-092F-46C9-A4DE-6EE6E628FC19}" type="slidenum">
              <a:rPr lang="tr-TR" smtClean="0"/>
              <a:t>14</a:t>
            </a:fld>
            <a:endParaRPr lang="tr-TR"/>
          </a:p>
        </p:txBody>
      </p:sp>
    </p:spTree>
    <p:extLst>
      <p:ext uri="{BB962C8B-B14F-4D97-AF65-F5344CB8AC3E}">
        <p14:creationId xmlns:p14="http://schemas.microsoft.com/office/powerpoint/2010/main" val="3029200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15</a:t>
            </a:fld>
            <a:endParaRPr lang="tr-TR"/>
          </a:p>
        </p:txBody>
      </p:sp>
    </p:spTree>
    <p:extLst>
      <p:ext uri="{BB962C8B-B14F-4D97-AF65-F5344CB8AC3E}">
        <p14:creationId xmlns:p14="http://schemas.microsoft.com/office/powerpoint/2010/main" val="3560355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16</a:t>
            </a:fld>
            <a:endParaRPr lang="tr-TR"/>
          </a:p>
        </p:txBody>
      </p:sp>
    </p:spTree>
    <p:extLst>
      <p:ext uri="{BB962C8B-B14F-4D97-AF65-F5344CB8AC3E}">
        <p14:creationId xmlns:p14="http://schemas.microsoft.com/office/powerpoint/2010/main" val="3356819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17</a:t>
            </a:fld>
            <a:endParaRPr lang="tr-TR"/>
          </a:p>
        </p:txBody>
      </p:sp>
    </p:spTree>
    <p:extLst>
      <p:ext uri="{BB962C8B-B14F-4D97-AF65-F5344CB8AC3E}">
        <p14:creationId xmlns:p14="http://schemas.microsoft.com/office/powerpoint/2010/main" val="2876322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FF3B828-25C9-4124-8A77-5C7AB83607C7}" type="slidenum">
              <a:rPr lang="tr-TR" smtClean="0"/>
              <a:pPr/>
              <a:t>18</a:t>
            </a:fld>
            <a:endParaRPr lang="tr-TR"/>
          </a:p>
        </p:txBody>
      </p:sp>
    </p:spTree>
    <p:extLst>
      <p:ext uri="{BB962C8B-B14F-4D97-AF65-F5344CB8AC3E}">
        <p14:creationId xmlns:p14="http://schemas.microsoft.com/office/powerpoint/2010/main" val="1940820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19</a:t>
            </a:fld>
            <a:endParaRPr lang="tr-TR"/>
          </a:p>
        </p:txBody>
      </p:sp>
    </p:spTree>
    <p:extLst>
      <p:ext uri="{BB962C8B-B14F-4D97-AF65-F5344CB8AC3E}">
        <p14:creationId xmlns:p14="http://schemas.microsoft.com/office/powerpoint/2010/main" val="232622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latin typeface="+mn-lt"/>
            </a:endParaRPr>
          </a:p>
        </p:txBody>
      </p:sp>
      <p:sp>
        <p:nvSpPr>
          <p:cNvPr id="4" name="Slayt Numarası Yer Tutucusu 3"/>
          <p:cNvSpPr>
            <a:spLocks noGrp="1"/>
          </p:cNvSpPr>
          <p:nvPr>
            <p:ph type="sldNum" sz="quarter" idx="10"/>
          </p:nvPr>
        </p:nvSpPr>
        <p:spPr/>
        <p:txBody>
          <a:bodyPr/>
          <a:lstStyle/>
          <a:p>
            <a:fld id="{468F1CBD-092F-46C9-A4DE-6EE6E628FC19}" type="slidenum">
              <a:rPr lang="tr-TR" smtClean="0"/>
              <a:t>2</a:t>
            </a:fld>
            <a:endParaRPr lang="tr-TR"/>
          </a:p>
        </p:txBody>
      </p:sp>
    </p:spTree>
    <p:extLst>
      <p:ext uri="{BB962C8B-B14F-4D97-AF65-F5344CB8AC3E}">
        <p14:creationId xmlns:p14="http://schemas.microsoft.com/office/powerpoint/2010/main" val="897140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20</a:t>
            </a:fld>
            <a:endParaRPr lang="tr-TR"/>
          </a:p>
        </p:txBody>
      </p:sp>
    </p:spTree>
    <p:extLst>
      <p:ext uri="{BB962C8B-B14F-4D97-AF65-F5344CB8AC3E}">
        <p14:creationId xmlns:p14="http://schemas.microsoft.com/office/powerpoint/2010/main" val="1372611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smtClean="0"/>
          </a:p>
        </p:txBody>
      </p:sp>
      <p:sp>
        <p:nvSpPr>
          <p:cNvPr id="4" name="Slayt Numarası Yer Tutucusu 3"/>
          <p:cNvSpPr>
            <a:spLocks noGrp="1"/>
          </p:cNvSpPr>
          <p:nvPr>
            <p:ph type="sldNum" sz="quarter" idx="10"/>
          </p:nvPr>
        </p:nvSpPr>
        <p:spPr/>
        <p:txBody>
          <a:bodyPr/>
          <a:lstStyle/>
          <a:p>
            <a:fld id="{468F1CBD-092F-46C9-A4DE-6EE6E628FC19}" type="slidenum">
              <a:rPr lang="tr-TR" smtClean="0"/>
              <a:t>22</a:t>
            </a:fld>
            <a:endParaRPr lang="tr-TR"/>
          </a:p>
        </p:txBody>
      </p:sp>
    </p:spTree>
    <p:extLst>
      <p:ext uri="{BB962C8B-B14F-4D97-AF65-F5344CB8AC3E}">
        <p14:creationId xmlns:p14="http://schemas.microsoft.com/office/powerpoint/2010/main" val="28188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3</a:t>
            </a:fld>
            <a:endParaRPr lang="tr-TR"/>
          </a:p>
        </p:txBody>
      </p:sp>
    </p:spTree>
    <p:extLst>
      <p:ext uri="{BB962C8B-B14F-4D97-AF65-F5344CB8AC3E}">
        <p14:creationId xmlns:p14="http://schemas.microsoft.com/office/powerpoint/2010/main" val="3865933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4</a:t>
            </a:fld>
            <a:endParaRPr lang="tr-TR"/>
          </a:p>
        </p:txBody>
      </p:sp>
    </p:spTree>
    <p:extLst>
      <p:ext uri="{BB962C8B-B14F-4D97-AF65-F5344CB8AC3E}">
        <p14:creationId xmlns:p14="http://schemas.microsoft.com/office/powerpoint/2010/main" val="773890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5</a:t>
            </a:fld>
            <a:endParaRPr lang="tr-TR"/>
          </a:p>
        </p:txBody>
      </p:sp>
    </p:spTree>
    <p:extLst>
      <p:ext uri="{BB962C8B-B14F-4D97-AF65-F5344CB8AC3E}">
        <p14:creationId xmlns:p14="http://schemas.microsoft.com/office/powerpoint/2010/main" val="91819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6</a:t>
            </a:fld>
            <a:endParaRPr lang="tr-TR"/>
          </a:p>
        </p:txBody>
      </p:sp>
    </p:spTree>
    <p:extLst>
      <p:ext uri="{BB962C8B-B14F-4D97-AF65-F5344CB8AC3E}">
        <p14:creationId xmlns:p14="http://schemas.microsoft.com/office/powerpoint/2010/main" val="26353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7</a:t>
            </a:fld>
            <a:endParaRPr lang="tr-TR"/>
          </a:p>
        </p:txBody>
      </p:sp>
    </p:spTree>
    <p:extLst>
      <p:ext uri="{BB962C8B-B14F-4D97-AF65-F5344CB8AC3E}">
        <p14:creationId xmlns:p14="http://schemas.microsoft.com/office/powerpoint/2010/main" val="450017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8</a:t>
            </a:fld>
            <a:endParaRPr lang="tr-TR"/>
          </a:p>
        </p:txBody>
      </p:sp>
    </p:spTree>
    <p:extLst>
      <p:ext uri="{BB962C8B-B14F-4D97-AF65-F5344CB8AC3E}">
        <p14:creationId xmlns:p14="http://schemas.microsoft.com/office/powerpoint/2010/main" val="432189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9</a:t>
            </a:fld>
            <a:endParaRPr lang="tr-TR"/>
          </a:p>
        </p:txBody>
      </p:sp>
    </p:spTree>
    <p:extLst>
      <p:ext uri="{BB962C8B-B14F-4D97-AF65-F5344CB8AC3E}">
        <p14:creationId xmlns:p14="http://schemas.microsoft.com/office/powerpoint/2010/main" val="296529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15.06.2023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15.06.2023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15.06.2023</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15.06.2023</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15.06.2023</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15.06.2023</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15.06.2023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15.06.2023</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929637" y="5512332"/>
            <a:ext cx="7636294" cy="769441"/>
          </a:xfrm>
          <a:prstGeom prst="rect">
            <a:avLst/>
          </a:prstGeom>
          <a:noFill/>
        </p:spPr>
        <p:txBody>
          <a:bodyPr wrap="square" rtlCol="0">
            <a:spAutoFit/>
          </a:bodyPr>
          <a:lstStyle/>
          <a:p>
            <a:r>
              <a:rPr lang="tr-TR" sz="2200" b="1" dirty="0">
                <a:solidFill>
                  <a:schemeClr val="accent5">
                    <a:lumMod val="50000"/>
                  </a:schemeClr>
                </a:solidFill>
              </a:rPr>
              <a:t>TURİZM ÇALIŞMALARI UYGULAMA VE ARAŞTIRMA MERKEZİ</a:t>
            </a:r>
          </a:p>
          <a:p>
            <a:endParaRPr lang="tr-TR" sz="22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2022 </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66582" y="896555"/>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079612" y="2523989"/>
            <a:ext cx="6858000" cy="1661993"/>
          </a:xfrm>
          <a:prstGeom prst="rect">
            <a:avLst/>
          </a:prstGeom>
        </p:spPr>
        <p:txBody>
          <a:bodyPr wrap="square">
            <a:spAutoFit/>
          </a:bodyPr>
          <a:lstStyle/>
          <a:p>
            <a:r>
              <a:rPr lang="tr-TR" sz="2800" dirty="0">
                <a:solidFill>
                  <a:srgbClr val="001626"/>
                </a:solidFill>
              </a:rPr>
              <a:t>İç denetim raporunda düzeltici önleyici faaliyet  olarak açılan madde bulunmamaktadır</a:t>
            </a:r>
          </a:p>
          <a:p>
            <a:endParaRPr lang="tr-TR" dirty="0"/>
          </a:p>
        </p:txBody>
      </p:sp>
    </p:spTree>
    <p:extLst>
      <p:ext uri="{BB962C8B-B14F-4D97-AF65-F5344CB8AC3E}">
        <p14:creationId xmlns:p14="http://schemas.microsoft.com/office/powerpoint/2010/main" val="2010621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7" y="0"/>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a:extLst>
              <a:ext uri="{FF2B5EF4-FFF2-40B4-BE49-F238E27FC236}">
                <a16:creationId xmlns:a16="http://schemas.microsoft.com/office/drawing/2014/main" id="{D6606740-5A4B-1840-B422-4575E4AA1D2B}"/>
              </a:ext>
            </a:extLst>
          </p:cNvPr>
          <p:cNvSpPr txBox="1"/>
          <p:nvPr/>
        </p:nvSpPr>
        <p:spPr>
          <a:xfrm>
            <a:off x="7083753" y="2866020"/>
            <a:ext cx="2024447" cy="1569660"/>
          </a:xfrm>
          <a:prstGeom prst="rect">
            <a:avLst/>
          </a:prstGeom>
          <a:noFill/>
        </p:spPr>
        <p:txBody>
          <a:bodyPr wrap="square" rtlCol="0">
            <a:spAutoFit/>
          </a:bodyPr>
          <a:lstStyle/>
          <a:p>
            <a:pPr algn="just"/>
            <a:r>
              <a:rPr lang="tr-TR" sz="3200" dirty="0" smtClean="0">
                <a:solidFill>
                  <a:srgbClr val="1F0620"/>
                </a:solidFill>
              </a:rPr>
              <a:t>İç </a:t>
            </a:r>
            <a:r>
              <a:rPr lang="en-TR" sz="3200" dirty="0" smtClean="0">
                <a:solidFill>
                  <a:srgbClr val="1F0620"/>
                </a:solidFill>
              </a:rPr>
              <a:t>denetim </a:t>
            </a:r>
            <a:r>
              <a:rPr lang="en-TR" sz="3200" dirty="0">
                <a:solidFill>
                  <a:srgbClr val="1F0620"/>
                </a:solidFill>
              </a:rPr>
              <a:t>KYS </a:t>
            </a:r>
            <a:r>
              <a:rPr lang="en-TR" sz="3200" dirty="0" smtClean="0">
                <a:solidFill>
                  <a:srgbClr val="1F0620"/>
                </a:solidFill>
              </a:rPr>
              <a:t>puanı</a:t>
            </a:r>
            <a:r>
              <a:rPr lang="tr-TR" sz="3200" dirty="0" smtClean="0">
                <a:solidFill>
                  <a:srgbClr val="1F0620"/>
                </a:solidFill>
              </a:rPr>
              <a:t>: %99</a:t>
            </a:r>
            <a:endParaRPr lang="en-TR" sz="3200" dirty="0">
              <a:solidFill>
                <a:srgbClr val="1F0620"/>
              </a:solidFill>
            </a:endParaRPr>
          </a:p>
        </p:txBody>
      </p:sp>
      <p:pic>
        <p:nvPicPr>
          <p:cNvPr id="3" name="Resim 2"/>
          <p:cNvPicPr>
            <a:picLocks noChangeAspect="1"/>
          </p:cNvPicPr>
          <p:nvPr/>
        </p:nvPicPr>
        <p:blipFill>
          <a:blip r:embed="rId4"/>
          <a:stretch>
            <a:fillRect/>
          </a:stretch>
        </p:blipFill>
        <p:spPr>
          <a:xfrm>
            <a:off x="96982" y="954107"/>
            <a:ext cx="6539345" cy="5614837"/>
          </a:xfrm>
          <a:prstGeom prst="rect">
            <a:avLst/>
          </a:prstGeom>
        </p:spPr>
      </p:pic>
      <p:sp>
        <p:nvSpPr>
          <p:cNvPr id="7" name="Oval 6"/>
          <p:cNvSpPr/>
          <p:nvPr/>
        </p:nvSpPr>
        <p:spPr>
          <a:xfrm>
            <a:off x="-272205" y="3713018"/>
            <a:ext cx="7185623" cy="14547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0175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41" y="1528168"/>
            <a:ext cx="3798647" cy="5375661"/>
          </a:xfrm>
          <a:prstGeom prst="rect">
            <a:avLst/>
          </a:prstGeom>
        </p:spPr>
      </p:pic>
      <p:sp>
        <p:nvSpPr>
          <p:cNvPr id="65" name="Dikdörtgen 64"/>
          <p:cNvSpPr/>
          <p:nvPr/>
        </p:nvSpPr>
        <p:spPr>
          <a:xfrm>
            <a:off x="4219074" y="1730287"/>
            <a:ext cx="4572034" cy="4493538"/>
          </a:xfrm>
          <a:prstGeom prst="rect">
            <a:avLst/>
          </a:prstGeom>
        </p:spPr>
        <p:txBody>
          <a:bodyPr wrap="square">
            <a:spAutoFit/>
          </a:bodyPr>
          <a:lstStyle/>
          <a:p>
            <a:r>
              <a:rPr lang="tr-TR" sz="2600" dirty="0" smtClean="0">
                <a:solidFill>
                  <a:srgbClr val="0C0D0D"/>
                </a:solidFill>
              </a:rPr>
              <a:t>Seminerde otellerde kalite ve mevzuatlar arasındaki ilişki le birlikte Turizm Fakültesi öğrencilerinin Otellerin Kalite departmanlarında çalışma potansiyelleri konuları tartışıldı</a:t>
            </a:r>
          </a:p>
          <a:p>
            <a:endParaRPr lang="tr-TR" sz="2600" dirty="0">
              <a:solidFill>
                <a:srgbClr val="0C0D0D"/>
              </a:solidFill>
            </a:endParaRPr>
          </a:p>
          <a:p>
            <a:r>
              <a:rPr lang="tr-TR" sz="2600" dirty="0" smtClean="0">
                <a:solidFill>
                  <a:srgbClr val="0C0D0D"/>
                </a:solidFill>
              </a:rPr>
              <a:t>Turizm öğrencilerinde otellerin kalite departmanlarında çalışma hakkında farkındalık, bilinç oluşturuldu</a:t>
            </a:r>
            <a:endParaRPr lang="tr-TR" sz="2600" dirty="0">
              <a:solidFill>
                <a:srgbClr val="0C0D0D"/>
              </a:solidFill>
            </a:endParaRPr>
          </a:p>
        </p:txBody>
      </p:sp>
    </p:spTree>
    <p:extLst>
      <p:ext uri="{BB962C8B-B14F-4D97-AF65-F5344CB8AC3E}">
        <p14:creationId xmlns:p14="http://schemas.microsoft.com/office/powerpoint/2010/main" val="2309275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208189"/>
            <a:ext cx="5616624" cy="1528168"/>
          </a:xfrm>
          <a:prstGeom prst="rect">
            <a:avLst/>
          </a:prstGeom>
          <a:noFill/>
        </p:spPr>
        <p:txBody>
          <a:bodyPr vert="horz" lIns="91440" tIns="45720" rIns="91440" bIns="45720" rtlCol="0" anchor="ctr">
            <a:normAutofit lnSpcReduction="10000"/>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a:t>
            </a:r>
            <a:r>
              <a:rPr lang="tr-TR" sz="2700" dirty="0" smtClean="0">
                <a:solidFill>
                  <a:schemeClr val="accent6"/>
                </a:solidFill>
                <a:latin typeface="+mn-lt"/>
              </a:rPr>
              <a:t>ÖRNEKLERİ</a:t>
            </a:r>
          </a:p>
          <a:p>
            <a:endParaRPr lang="tr-TR" sz="1100" dirty="0">
              <a:solidFill>
                <a:schemeClr val="accent6"/>
              </a:solidFill>
              <a:latin typeface="+mn-lt"/>
            </a:endParaRPr>
          </a:p>
          <a:p>
            <a:r>
              <a:rPr lang="tr-TR" sz="2700" dirty="0">
                <a:solidFill>
                  <a:schemeClr val="tx2"/>
                </a:solidFill>
              </a:rPr>
              <a:t>EĞİTİM-ÖĞRETİM </a:t>
            </a:r>
            <a:r>
              <a:rPr lang="tr-TR" sz="2700" dirty="0" smtClean="0">
                <a:solidFill>
                  <a:schemeClr val="tx2"/>
                </a:solidFill>
              </a:rPr>
              <a:t>ALANINDA ve </a:t>
            </a:r>
            <a:r>
              <a:rPr lang="tr-TR" sz="2700" dirty="0">
                <a:solidFill>
                  <a:schemeClr val="tx2"/>
                </a:solidFill>
              </a:rPr>
              <a:t>ARAŞTIRMA-GELİŞTİRME ALANINDA</a:t>
            </a:r>
            <a:endParaRPr lang="en-US" sz="2700" dirty="0">
              <a:solidFill>
                <a:schemeClr val="accent6"/>
              </a:solidFill>
            </a:endParaRPr>
          </a:p>
          <a:p>
            <a:endParaRPr lang="en-US" sz="2700" dirty="0">
              <a:solidFill>
                <a:schemeClr val="accent6"/>
              </a:solidFill>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85991" y="1521800"/>
            <a:ext cx="8645358" cy="5262979"/>
          </a:xfrm>
          <a:prstGeom prst="rect">
            <a:avLst/>
          </a:prstGeom>
        </p:spPr>
        <p:txBody>
          <a:bodyPr wrap="square">
            <a:spAutoFit/>
          </a:bodyPr>
          <a:lstStyle/>
          <a:p>
            <a:r>
              <a:rPr lang="tr-TR" sz="2800" dirty="0" smtClean="0">
                <a:solidFill>
                  <a:srgbClr val="0C0D0D"/>
                </a:solidFill>
              </a:rPr>
              <a:t>Merkezimiz 01.06.2021 tarihinde faaliyete geçmiştir.</a:t>
            </a:r>
          </a:p>
          <a:p>
            <a:pPr marL="342900" indent="-342900">
              <a:buFont typeface="Arial" panose="020B0604020202020204" pitchFamily="34" charset="0"/>
              <a:buChar char="•"/>
            </a:pPr>
            <a:r>
              <a:rPr lang="tr-TR" sz="2800" dirty="0" smtClean="0">
                <a:solidFill>
                  <a:srgbClr val="0C0D0D"/>
                </a:solidFill>
              </a:rPr>
              <a:t>Turizm Deneyimsel Öğrenme Programı (ABU TELP) Projesi’nin ikincisi Haziran 2022- Ekim 2022 tarihleri arasında gerçekleştirilmiştir. </a:t>
            </a:r>
          </a:p>
          <a:p>
            <a:pPr marL="800100" lvl="1" indent="-342900">
              <a:buFont typeface="Calibri" panose="020F0502020204030204" pitchFamily="34" charset="0"/>
              <a:buChar char="─"/>
            </a:pPr>
            <a:r>
              <a:rPr lang="tr-TR" sz="2800" dirty="0" smtClean="0">
                <a:solidFill>
                  <a:srgbClr val="0C0D0D"/>
                </a:solidFill>
              </a:rPr>
              <a:t>Merkezimiz </a:t>
            </a:r>
            <a:r>
              <a:rPr lang="tr-TR" sz="2800" dirty="0">
                <a:solidFill>
                  <a:srgbClr val="0C0D0D"/>
                </a:solidFill>
              </a:rPr>
              <a:t>ile Kazakistan gibi </a:t>
            </a:r>
            <a:r>
              <a:rPr lang="tr-TR" sz="2800" dirty="0" smtClean="0">
                <a:solidFill>
                  <a:srgbClr val="0C0D0D"/>
                </a:solidFill>
              </a:rPr>
              <a:t>Türki Cumhuriyetlerindeki </a:t>
            </a:r>
            <a:r>
              <a:rPr lang="tr-TR" sz="2800" dirty="0">
                <a:solidFill>
                  <a:srgbClr val="0C0D0D"/>
                </a:solidFill>
              </a:rPr>
              <a:t>Üniversiteler ve Antalya Bilim Üniversitesinin Partner Otelleri (PH) arasında eğitim, araştırma ve çalışma alanında işbirliği amaçlamaktadır. </a:t>
            </a:r>
            <a:endParaRPr lang="tr-TR" sz="2800" dirty="0" smtClean="0">
              <a:solidFill>
                <a:srgbClr val="0C0D0D"/>
              </a:solidFill>
            </a:endParaRPr>
          </a:p>
          <a:p>
            <a:pPr marL="800100" lvl="1" indent="-342900">
              <a:buFont typeface="Calibri" panose="020F0502020204030204" pitchFamily="34" charset="0"/>
              <a:buChar char="─"/>
            </a:pPr>
            <a:r>
              <a:rPr lang="tr-TR" sz="2800" dirty="0" smtClean="0">
                <a:solidFill>
                  <a:srgbClr val="0C0D0D"/>
                </a:solidFill>
              </a:rPr>
              <a:t>Kazakistan’daki 3 üniversite ile protokol imzalandı</a:t>
            </a:r>
          </a:p>
          <a:p>
            <a:pPr marL="800100" lvl="1" indent="-342900">
              <a:buFont typeface="Calibri" panose="020F0502020204030204" pitchFamily="34" charset="0"/>
              <a:buChar char="─"/>
            </a:pPr>
            <a:r>
              <a:rPr lang="tr-TR" sz="2800" dirty="0" smtClean="0">
                <a:solidFill>
                  <a:srgbClr val="0C0D0D"/>
                </a:solidFill>
              </a:rPr>
              <a:t>Rixos otelleri ile protokol imzalandı</a:t>
            </a:r>
          </a:p>
          <a:p>
            <a:pPr marL="800100" lvl="1" indent="-342900">
              <a:buFont typeface="Calibri" panose="020F0502020204030204" pitchFamily="34" charset="0"/>
              <a:buChar char="─"/>
            </a:pPr>
            <a:r>
              <a:rPr lang="tr-TR" sz="2800" dirty="0" smtClean="0">
                <a:solidFill>
                  <a:srgbClr val="0C0D0D"/>
                </a:solidFill>
              </a:rPr>
              <a:t>TELP 2023 hazırlıkları devam ediyor</a:t>
            </a:r>
            <a:endParaRPr lang="tr-TR" sz="2800" dirty="0">
              <a:solidFill>
                <a:srgbClr val="0C0D0D"/>
              </a:solidFill>
            </a:endParaRPr>
          </a:p>
        </p:txBody>
      </p:sp>
    </p:spTree>
    <p:extLst>
      <p:ext uri="{BB962C8B-B14F-4D97-AF65-F5344CB8AC3E}">
        <p14:creationId xmlns:p14="http://schemas.microsoft.com/office/powerpoint/2010/main" val="2223014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85991" y="1517668"/>
            <a:ext cx="8645358" cy="6370975"/>
          </a:xfrm>
          <a:prstGeom prst="rect">
            <a:avLst/>
          </a:prstGeom>
        </p:spPr>
        <p:txBody>
          <a:bodyPr wrap="square">
            <a:spAutoFit/>
          </a:bodyPr>
          <a:lstStyle/>
          <a:p>
            <a:pPr marL="342900" indent="-342900">
              <a:buFont typeface="Arial" panose="020B0604020202020204" pitchFamily="34" charset="0"/>
              <a:buChar char="•"/>
            </a:pPr>
            <a:r>
              <a:rPr lang="tr-TR" sz="2400" dirty="0" smtClean="0">
                <a:solidFill>
                  <a:srgbClr val="0C0D0D"/>
                </a:solidFill>
              </a:rPr>
              <a:t>Geleceğin Turizmcileri Projesi</a:t>
            </a:r>
          </a:p>
          <a:p>
            <a:pPr marL="800100" lvl="1" indent="-342900">
              <a:buFont typeface="Calibri" panose="020F0502020204030204" pitchFamily="34" charset="0"/>
              <a:buChar char="─"/>
            </a:pPr>
            <a:r>
              <a:rPr lang="tr-TR" sz="2400" dirty="0" smtClean="0">
                <a:solidFill>
                  <a:srgbClr val="0C0D0D"/>
                </a:solidFill>
              </a:rPr>
              <a:t>Geleceğin </a:t>
            </a:r>
            <a:r>
              <a:rPr lang="tr-TR" sz="2400" dirty="0">
                <a:solidFill>
                  <a:srgbClr val="0C0D0D"/>
                </a:solidFill>
              </a:rPr>
              <a:t>Turizmcileri Projesi, Milli Eğitim ve Turizm Bakanlığı'nın hedefleri doğrultusunda Antalya Bilim Üniversitesi (ABU), Rixos ve Barut Otelleri arasında oluşturulan bir işbirliği projesidir. </a:t>
            </a:r>
            <a:endParaRPr lang="tr-TR" sz="2400" dirty="0" smtClean="0">
              <a:solidFill>
                <a:srgbClr val="0C0D0D"/>
              </a:solidFill>
            </a:endParaRPr>
          </a:p>
          <a:p>
            <a:pPr marL="800100" lvl="1" indent="-342900">
              <a:buFont typeface="Calibri" panose="020F0502020204030204" pitchFamily="34" charset="0"/>
              <a:buChar char="─"/>
            </a:pPr>
            <a:r>
              <a:rPr lang="tr-TR" sz="2400" dirty="0">
                <a:solidFill>
                  <a:srgbClr val="0C0D0D"/>
                </a:solidFill>
              </a:rPr>
              <a:t>M</a:t>
            </a:r>
            <a:r>
              <a:rPr lang="tr-TR" sz="2400" dirty="0" smtClean="0">
                <a:solidFill>
                  <a:srgbClr val="0C0D0D"/>
                </a:solidFill>
              </a:rPr>
              <a:t>eslek </a:t>
            </a:r>
            <a:r>
              <a:rPr lang="tr-TR" sz="2400" dirty="0">
                <a:solidFill>
                  <a:srgbClr val="0C0D0D"/>
                </a:solidFill>
              </a:rPr>
              <a:t>lisesi mezunlarından istekli ve başarılı olan belli sayıdaki </a:t>
            </a:r>
            <a:r>
              <a:rPr lang="tr-TR" sz="2400" dirty="0" smtClean="0">
                <a:solidFill>
                  <a:srgbClr val="0C0D0D"/>
                </a:solidFill>
              </a:rPr>
              <a:t>öğrencinin üniversite </a:t>
            </a:r>
            <a:r>
              <a:rPr lang="tr-TR" sz="2400" dirty="0">
                <a:solidFill>
                  <a:srgbClr val="0C0D0D"/>
                </a:solidFill>
              </a:rPr>
              <a:t>öğrenimlerine devam </a:t>
            </a:r>
            <a:r>
              <a:rPr lang="tr-TR" sz="2400" dirty="0" smtClean="0">
                <a:solidFill>
                  <a:srgbClr val="0C0D0D"/>
                </a:solidFill>
              </a:rPr>
              <a:t>edebilmeleri için otellerden finansal destek alınarak turizmdeki </a:t>
            </a:r>
            <a:r>
              <a:rPr lang="tr-TR" sz="2400" dirty="0">
                <a:solidFill>
                  <a:srgbClr val="0C0D0D"/>
                </a:solidFill>
              </a:rPr>
              <a:t>kalifiye işgücü </a:t>
            </a:r>
            <a:r>
              <a:rPr lang="tr-TR" sz="2400" dirty="0" smtClean="0">
                <a:solidFill>
                  <a:srgbClr val="0C0D0D"/>
                </a:solidFill>
              </a:rPr>
              <a:t>açığının kapatılması planlanmaktadır.</a:t>
            </a:r>
          </a:p>
          <a:p>
            <a:pPr marL="800100" lvl="1" indent="-342900">
              <a:buFont typeface="Calibri" panose="020F0502020204030204" pitchFamily="34" charset="0"/>
              <a:buChar char="─"/>
            </a:pPr>
            <a:r>
              <a:rPr lang="tr-TR" sz="2400" dirty="0">
                <a:solidFill>
                  <a:srgbClr val="0C0D0D"/>
                </a:solidFill>
              </a:rPr>
              <a:t>Lise öğrencilerinin turizm sektöründe kalma niyetinin araştırılması</a:t>
            </a:r>
          </a:p>
          <a:p>
            <a:pPr marL="800100" lvl="1" indent="-342900">
              <a:buFont typeface="Calibri" panose="020F0502020204030204" pitchFamily="34" charset="0"/>
              <a:buChar char="─"/>
            </a:pPr>
            <a:r>
              <a:rPr lang="tr-TR" sz="2400" dirty="0" smtClean="0">
                <a:solidFill>
                  <a:srgbClr val="0C0D0D"/>
                </a:solidFill>
              </a:rPr>
              <a:t>Milli </a:t>
            </a:r>
            <a:r>
              <a:rPr lang="tr-TR" sz="2400" dirty="0">
                <a:solidFill>
                  <a:srgbClr val="0C0D0D"/>
                </a:solidFill>
              </a:rPr>
              <a:t>Eğitim Bakanlığı ile protokol </a:t>
            </a:r>
            <a:r>
              <a:rPr lang="tr-TR" sz="2400" dirty="0" smtClean="0">
                <a:solidFill>
                  <a:srgbClr val="0C0D0D"/>
                </a:solidFill>
              </a:rPr>
              <a:t>imzalandı.</a:t>
            </a:r>
          </a:p>
          <a:p>
            <a:pPr lvl="1"/>
            <a:endParaRPr lang="tr-TR" sz="2400" dirty="0">
              <a:solidFill>
                <a:srgbClr val="0C0D0D"/>
              </a:solidFill>
            </a:endParaRPr>
          </a:p>
          <a:p>
            <a:pPr marL="342900" indent="-342900">
              <a:buFont typeface="Arial" panose="020B0604020202020204" pitchFamily="34" charset="0"/>
              <a:buChar char="•"/>
            </a:pPr>
            <a:endParaRPr lang="tr-TR" sz="2400" dirty="0" smtClean="0">
              <a:solidFill>
                <a:srgbClr val="0C0D0D"/>
              </a:solidFill>
            </a:endParaRPr>
          </a:p>
          <a:p>
            <a:pPr marL="342900" indent="-342900">
              <a:buFont typeface="Arial" panose="020B0604020202020204" pitchFamily="34" charset="0"/>
              <a:buChar char="•"/>
            </a:pPr>
            <a:endParaRPr lang="tr-TR" sz="2400" dirty="0" smtClean="0">
              <a:solidFill>
                <a:srgbClr val="0C0D0D"/>
              </a:solidFill>
            </a:endParaRPr>
          </a:p>
          <a:p>
            <a:pPr marL="342900" indent="-342900">
              <a:buFont typeface="Arial" panose="020B0604020202020204" pitchFamily="34" charset="0"/>
              <a:buChar char="•"/>
            </a:pPr>
            <a:endParaRPr lang="tr-TR" sz="2400" dirty="0">
              <a:solidFill>
                <a:srgbClr val="0C0D0D"/>
              </a:solidFill>
            </a:endParaRPr>
          </a:p>
        </p:txBody>
      </p:sp>
      <p:sp>
        <p:nvSpPr>
          <p:cNvPr id="65" name="Metin kutusu 4">
            <a:extLst>
              <a:ext uri="{FF2B5EF4-FFF2-40B4-BE49-F238E27FC236}">
                <a16:creationId xmlns:a16="http://schemas.microsoft.com/office/drawing/2014/main" id="{7EC18F83-204B-487E-AFD6-153344F04A42}"/>
              </a:ext>
            </a:extLst>
          </p:cNvPr>
          <p:cNvSpPr txBox="1"/>
          <p:nvPr/>
        </p:nvSpPr>
        <p:spPr>
          <a:xfrm>
            <a:off x="2046263" y="310671"/>
            <a:ext cx="5616624" cy="1528168"/>
          </a:xfrm>
          <a:prstGeom prst="rect">
            <a:avLst/>
          </a:prstGeom>
          <a:noFill/>
        </p:spPr>
        <p:txBody>
          <a:bodyPr vert="horz" lIns="91440" tIns="45720" rIns="91440" bIns="45720" rtlCol="0" anchor="ctr">
            <a:normAutofit lnSpcReduction="10000"/>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a:t>
            </a:r>
            <a:r>
              <a:rPr lang="tr-TR" sz="2700" dirty="0" smtClean="0">
                <a:solidFill>
                  <a:schemeClr val="accent6"/>
                </a:solidFill>
                <a:latin typeface="+mn-lt"/>
              </a:rPr>
              <a:t>ÖRNEKLERİ</a:t>
            </a:r>
          </a:p>
          <a:p>
            <a:endParaRPr lang="tr-TR" sz="1100" dirty="0">
              <a:solidFill>
                <a:schemeClr val="accent6"/>
              </a:solidFill>
              <a:latin typeface="+mn-lt"/>
            </a:endParaRPr>
          </a:p>
          <a:p>
            <a:r>
              <a:rPr lang="tr-TR" sz="2700" dirty="0">
                <a:solidFill>
                  <a:schemeClr val="tx2"/>
                </a:solidFill>
              </a:rPr>
              <a:t>EĞİTİM-ÖĞRETİM </a:t>
            </a:r>
            <a:r>
              <a:rPr lang="tr-TR" sz="2700" dirty="0" smtClean="0">
                <a:solidFill>
                  <a:schemeClr val="tx2"/>
                </a:solidFill>
              </a:rPr>
              <a:t>ALANINDA ve </a:t>
            </a:r>
            <a:r>
              <a:rPr lang="tr-TR" sz="2700" dirty="0">
                <a:solidFill>
                  <a:schemeClr val="tx2"/>
                </a:solidFill>
              </a:rPr>
              <a:t>ARAŞTIRMA-GELİŞTİRME ALANINDA</a:t>
            </a:r>
            <a:endParaRPr lang="en-US" sz="2700" dirty="0">
              <a:solidFill>
                <a:schemeClr val="accent6"/>
              </a:solidFill>
            </a:endParaRPr>
          </a:p>
          <a:p>
            <a:endParaRPr lang="en-US" sz="2700" dirty="0">
              <a:solidFill>
                <a:schemeClr val="accent6"/>
              </a:solidFill>
            </a:endParaRPr>
          </a:p>
        </p:txBody>
      </p:sp>
    </p:spTree>
    <p:extLst>
      <p:ext uri="{BB962C8B-B14F-4D97-AF65-F5344CB8AC3E}">
        <p14:creationId xmlns:p14="http://schemas.microsoft.com/office/powerpoint/2010/main" val="102701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142406"/>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65" name="İçerik Yer Tutucusu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4638" y="1063994"/>
            <a:ext cx="4640811" cy="5718862"/>
          </a:xfrm>
          <a:prstGeom prst="rect">
            <a:avLst/>
          </a:prstGeom>
        </p:spPr>
      </p:pic>
      <p:sp>
        <p:nvSpPr>
          <p:cNvPr id="67" name="Dikdörtgen 66"/>
          <p:cNvSpPr/>
          <p:nvPr/>
        </p:nvSpPr>
        <p:spPr>
          <a:xfrm>
            <a:off x="305144" y="1315634"/>
            <a:ext cx="3267512" cy="5339923"/>
          </a:xfrm>
          <a:prstGeom prst="rect">
            <a:avLst/>
          </a:prstGeom>
        </p:spPr>
        <p:txBody>
          <a:bodyPr wrap="square">
            <a:spAutoFit/>
          </a:bodyPr>
          <a:lstStyle/>
          <a:p>
            <a:r>
              <a:rPr lang="tr-TR" sz="2500" dirty="0" smtClean="0">
                <a:solidFill>
                  <a:srgbClr val="0C0D0D"/>
                </a:solidFill>
              </a:rPr>
              <a:t>27.08.2022 </a:t>
            </a:r>
          </a:p>
          <a:p>
            <a:pPr>
              <a:spcBef>
                <a:spcPts val="600"/>
              </a:spcBef>
            </a:pPr>
            <a:r>
              <a:rPr lang="en-US" sz="2500" dirty="0">
                <a:solidFill>
                  <a:srgbClr val="0C0D0D"/>
                </a:solidFill>
              </a:rPr>
              <a:t>The Role of </a:t>
            </a:r>
            <a:r>
              <a:rPr lang="tr-TR" sz="2500" dirty="0" err="1">
                <a:solidFill>
                  <a:srgbClr val="0C0D0D"/>
                </a:solidFill>
              </a:rPr>
              <a:t>Registered</a:t>
            </a:r>
            <a:r>
              <a:rPr lang="tr-TR" sz="2500" dirty="0">
                <a:solidFill>
                  <a:srgbClr val="0C0D0D"/>
                </a:solidFill>
              </a:rPr>
              <a:t> </a:t>
            </a:r>
            <a:r>
              <a:rPr lang="en-US" sz="2500" dirty="0">
                <a:solidFill>
                  <a:srgbClr val="0C0D0D"/>
                </a:solidFill>
              </a:rPr>
              <a:t>Geographical Indications in Faith Tourism: </a:t>
            </a:r>
            <a:endParaRPr lang="tr-TR" sz="2500" dirty="0">
              <a:solidFill>
                <a:srgbClr val="0C0D0D"/>
              </a:solidFill>
            </a:endParaRPr>
          </a:p>
          <a:p>
            <a:pPr>
              <a:spcBef>
                <a:spcPts val="0"/>
              </a:spcBef>
            </a:pPr>
            <a:r>
              <a:rPr lang="en-US" sz="2500" dirty="0">
                <a:solidFill>
                  <a:srgbClr val="0C0D0D"/>
                </a:solidFill>
              </a:rPr>
              <a:t>The Case </a:t>
            </a:r>
            <a:r>
              <a:rPr lang="tr-TR" sz="2500" dirty="0">
                <a:solidFill>
                  <a:srgbClr val="0C0D0D"/>
                </a:solidFill>
              </a:rPr>
              <a:t>of </a:t>
            </a:r>
            <a:r>
              <a:rPr lang="en-US" sz="2500" dirty="0">
                <a:solidFill>
                  <a:srgbClr val="0C0D0D"/>
                </a:solidFill>
              </a:rPr>
              <a:t>Seven Churches</a:t>
            </a:r>
            <a:r>
              <a:rPr lang="tr-TR" sz="2500" dirty="0">
                <a:solidFill>
                  <a:srgbClr val="0C0D0D"/>
                </a:solidFill>
              </a:rPr>
              <a:t> </a:t>
            </a:r>
            <a:r>
              <a:rPr lang="tr-TR" sz="2500" dirty="0" err="1">
                <a:solidFill>
                  <a:srgbClr val="0C0D0D"/>
                </a:solidFill>
              </a:rPr>
              <a:t>Route</a:t>
            </a:r>
            <a:endParaRPr lang="tr-TR" sz="2500" dirty="0">
              <a:solidFill>
                <a:srgbClr val="0C0D0D"/>
              </a:solidFill>
            </a:endParaRPr>
          </a:p>
          <a:p>
            <a:endParaRPr lang="tr-TR" dirty="0" smtClean="0">
              <a:solidFill>
                <a:srgbClr val="0C0D0D"/>
              </a:solidFill>
            </a:endParaRPr>
          </a:p>
          <a:p>
            <a:endParaRPr lang="tr-TR" dirty="0">
              <a:solidFill>
                <a:srgbClr val="0C0D0D"/>
              </a:solidFill>
            </a:endParaRPr>
          </a:p>
          <a:p>
            <a:r>
              <a:rPr lang="en-US" sz="2500" dirty="0" smtClean="0">
                <a:solidFill>
                  <a:srgbClr val="0C0D0D"/>
                </a:solidFill>
              </a:rPr>
              <a:t>Conference </a:t>
            </a:r>
            <a:r>
              <a:rPr lang="en-US" sz="2500" dirty="0">
                <a:solidFill>
                  <a:srgbClr val="0C0D0D"/>
                </a:solidFill>
              </a:rPr>
              <a:t>on Anatolian Landscape and Faith Tourism: Ancient Times to Present</a:t>
            </a:r>
            <a:endParaRPr lang="tr-TR" sz="2500" dirty="0">
              <a:solidFill>
                <a:srgbClr val="0C0D0D"/>
              </a:solidFill>
            </a:endParaRPr>
          </a:p>
        </p:txBody>
      </p:sp>
      <p:sp>
        <p:nvSpPr>
          <p:cNvPr id="69" name="Oval 68"/>
          <p:cNvSpPr/>
          <p:nvPr/>
        </p:nvSpPr>
        <p:spPr>
          <a:xfrm>
            <a:off x="4452792" y="4918363"/>
            <a:ext cx="4272657" cy="59574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7923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85991" y="1517668"/>
            <a:ext cx="8462682" cy="5539978"/>
          </a:xfrm>
          <a:prstGeom prst="rect">
            <a:avLst/>
          </a:prstGeom>
        </p:spPr>
        <p:txBody>
          <a:bodyPr wrap="square">
            <a:spAutoFit/>
          </a:bodyPr>
          <a:lstStyle/>
          <a:p>
            <a:r>
              <a:rPr lang="tr-TR" sz="2800" dirty="0">
                <a:solidFill>
                  <a:srgbClr val="0C0D0D"/>
                </a:solidFill>
              </a:rPr>
              <a:t>Turizm </a:t>
            </a:r>
            <a:r>
              <a:rPr lang="tr-TR" sz="2800" dirty="0" smtClean="0">
                <a:solidFill>
                  <a:srgbClr val="0C0D0D"/>
                </a:solidFill>
              </a:rPr>
              <a:t>Fakültesi ile birlikte düzenlediğimiz </a:t>
            </a:r>
            <a:r>
              <a:rPr lang="tr-TR" sz="2800" dirty="0">
                <a:solidFill>
                  <a:srgbClr val="0C0D0D"/>
                </a:solidFill>
              </a:rPr>
              <a:t>Kampüste Staj ve Gölge Yöneticilik </a:t>
            </a:r>
            <a:r>
              <a:rPr lang="tr-TR" sz="2800" dirty="0" smtClean="0">
                <a:solidFill>
                  <a:srgbClr val="0C0D0D"/>
                </a:solidFill>
              </a:rPr>
              <a:t>Görüşmeleri etkinliğimiz 12-16 </a:t>
            </a:r>
            <a:r>
              <a:rPr lang="tr-TR" sz="2800" dirty="0">
                <a:solidFill>
                  <a:srgbClr val="0C0D0D"/>
                </a:solidFill>
              </a:rPr>
              <a:t>Aralık </a:t>
            </a:r>
            <a:r>
              <a:rPr lang="tr-TR" sz="2800" dirty="0" smtClean="0">
                <a:solidFill>
                  <a:srgbClr val="0C0D0D"/>
                </a:solidFill>
              </a:rPr>
              <a:t>2022 tarihleri arasında gerçekleştirilmiştir. </a:t>
            </a:r>
          </a:p>
          <a:p>
            <a:pPr marL="1076325" indent="-358775">
              <a:buFont typeface="Arial" panose="020B0604020202020204" pitchFamily="34" charset="0"/>
              <a:buChar char="•"/>
            </a:pPr>
            <a:r>
              <a:rPr lang="tr-TR" sz="2800" dirty="0" smtClean="0">
                <a:solidFill>
                  <a:srgbClr val="0C0D0D"/>
                </a:solidFill>
              </a:rPr>
              <a:t>Sektör Yöneticileri ile öğrencilerimizin iş görüşmesi için kampüste buluşturulması:</a:t>
            </a:r>
            <a:endParaRPr lang="tr-TR" sz="2800" dirty="0">
              <a:solidFill>
                <a:srgbClr val="0C0D0D"/>
              </a:solidFill>
            </a:endParaRPr>
          </a:p>
          <a:p>
            <a:pPr marL="1631950" lvl="1" indent="-457200">
              <a:buFont typeface="Calibri" panose="020F0502020204030204" pitchFamily="34" charset="0"/>
              <a:buChar char="─"/>
            </a:pPr>
            <a:r>
              <a:rPr lang="tr-TR" sz="2800" dirty="0" smtClean="0">
                <a:solidFill>
                  <a:srgbClr val="0C0D0D"/>
                </a:solidFill>
              </a:rPr>
              <a:t>Turizm </a:t>
            </a:r>
            <a:r>
              <a:rPr lang="tr-TR" sz="2800" dirty="0">
                <a:solidFill>
                  <a:srgbClr val="0C0D0D"/>
                </a:solidFill>
              </a:rPr>
              <a:t>sektörünün üniversite kaynağından seçim yapmasına olanak sağlanıyor </a:t>
            </a:r>
          </a:p>
          <a:p>
            <a:pPr marL="1631950" lvl="1" indent="-457200">
              <a:buFont typeface="Calibri" panose="020F0502020204030204" pitchFamily="34" charset="0"/>
              <a:buChar char="─"/>
            </a:pPr>
            <a:r>
              <a:rPr lang="tr-TR" sz="2800" dirty="0" smtClean="0">
                <a:solidFill>
                  <a:srgbClr val="0C0D0D"/>
                </a:solidFill>
              </a:rPr>
              <a:t>Öğrencilerimizin </a:t>
            </a:r>
            <a:r>
              <a:rPr lang="tr-TR" sz="2800" dirty="0">
                <a:solidFill>
                  <a:srgbClr val="0C0D0D"/>
                </a:solidFill>
              </a:rPr>
              <a:t>sektörün farklı firmalarından yöneticiler ile </a:t>
            </a:r>
            <a:r>
              <a:rPr lang="tr-TR" sz="2800" dirty="0" smtClean="0">
                <a:solidFill>
                  <a:srgbClr val="0C0D0D"/>
                </a:solidFill>
              </a:rPr>
              <a:t>tanışmaları </a:t>
            </a:r>
            <a:r>
              <a:rPr lang="tr-TR" sz="2800" dirty="0">
                <a:solidFill>
                  <a:srgbClr val="0C0D0D"/>
                </a:solidFill>
              </a:rPr>
              <a:t>ve daha mezun olmadan iş görüşmesi tecrübesi edinmeleri sağlanıyor</a:t>
            </a:r>
            <a:endParaRPr lang="tr-TR" sz="2800" dirty="0" smtClean="0">
              <a:solidFill>
                <a:srgbClr val="0C0D0D"/>
              </a:solidFill>
            </a:endParaRPr>
          </a:p>
          <a:p>
            <a:pPr marL="1076325" indent="-358775">
              <a:buFont typeface="Arial" panose="020B0604020202020204" pitchFamily="34" charset="0"/>
              <a:buChar char="•"/>
            </a:pPr>
            <a:endParaRPr lang="tr-TR" sz="2800" dirty="0">
              <a:solidFill>
                <a:srgbClr val="0C0D0D"/>
              </a:solidFill>
            </a:endParaRPr>
          </a:p>
          <a:p>
            <a:endParaRPr lang="tr-TR" dirty="0">
              <a:solidFill>
                <a:srgbClr val="0C0D0D"/>
              </a:solidFill>
            </a:endParaRPr>
          </a:p>
        </p:txBody>
      </p:sp>
    </p:spTree>
    <p:extLst>
      <p:ext uri="{BB962C8B-B14F-4D97-AF65-F5344CB8AC3E}">
        <p14:creationId xmlns:p14="http://schemas.microsoft.com/office/powerpoint/2010/main" val="2673096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85991" y="1685224"/>
            <a:ext cx="8462682" cy="1231106"/>
          </a:xfrm>
          <a:prstGeom prst="rect">
            <a:avLst/>
          </a:prstGeom>
        </p:spPr>
        <p:txBody>
          <a:bodyPr wrap="square">
            <a:spAutoFit/>
          </a:bodyPr>
          <a:lstStyle/>
          <a:p>
            <a:pPr algn="ctr"/>
            <a:r>
              <a:rPr lang="tr-TR" sz="2800" dirty="0" smtClean="0">
                <a:solidFill>
                  <a:srgbClr val="0C0D0D"/>
                </a:solidFill>
              </a:rPr>
              <a:t>Kampüste </a:t>
            </a:r>
            <a:r>
              <a:rPr lang="tr-TR" sz="2800" dirty="0">
                <a:solidFill>
                  <a:srgbClr val="0C0D0D"/>
                </a:solidFill>
              </a:rPr>
              <a:t>Staj ve Gölge Yöneticilik </a:t>
            </a:r>
            <a:r>
              <a:rPr lang="tr-TR" sz="2800" dirty="0" smtClean="0">
                <a:solidFill>
                  <a:srgbClr val="0C0D0D"/>
                </a:solidFill>
              </a:rPr>
              <a:t>Görüşmeleri Etkinliği 12-16 Aralık 2022</a:t>
            </a:r>
            <a:endParaRPr lang="tr-TR" sz="2800" dirty="0">
              <a:solidFill>
                <a:srgbClr val="0C0D0D"/>
              </a:solidFill>
            </a:endParaRPr>
          </a:p>
          <a:p>
            <a:endParaRPr lang="tr-TR" dirty="0">
              <a:solidFill>
                <a:srgbClr val="0C0D0D"/>
              </a:solidFill>
            </a:endParaRPr>
          </a:p>
        </p:txBody>
      </p:sp>
      <p:pic>
        <p:nvPicPr>
          <p:cNvPr id="65" name="Resim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901" y="2916330"/>
            <a:ext cx="3380509" cy="2535382"/>
          </a:xfrm>
          <a:prstGeom prst="rect">
            <a:avLst/>
          </a:prstGeom>
        </p:spPr>
      </p:pic>
      <p:pic>
        <p:nvPicPr>
          <p:cNvPr id="67" name="Resim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3742" y="2922051"/>
            <a:ext cx="2530186" cy="3373581"/>
          </a:xfrm>
          <a:prstGeom prst="rect">
            <a:avLst/>
          </a:prstGeom>
        </p:spPr>
      </p:pic>
      <p:pic>
        <p:nvPicPr>
          <p:cNvPr id="69" name="Resim 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991" y="2895350"/>
            <a:ext cx="2508578" cy="3344770"/>
          </a:xfrm>
          <a:prstGeom prst="rect">
            <a:avLst/>
          </a:prstGeom>
        </p:spPr>
      </p:pic>
    </p:spTree>
    <p:extLst>
      <p:ext uri="{BB962C8B-B14F-4D97-AF65-F5344CB8AC3E}">
        <p14:creationId xmlns:p14="http://schemas.microsoft.com/office/powerpoint/2010/main" val="696282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3974" y="1514901"/>
            <a:ext cx="8073172" cy="491320"/>
          </a:xfrm>
        </p:spPr>
        <p:txBody>
          <a:bodyPr>
            <a:normAutofit/>
          </a:bodyPr>
          <a:lstStyle/>
          <a:p>
            <a:r>
              <a:rPr lang="tr-TR" sz="2500" b="1" dirty="0" smtClean="0">
                <a:solidFill>
                  <a:srgbClr val="0C0D0D"/>
                </a:solidFill>
                <a:latin typeface="+mn-lt"/>
              </a:rPr>
              <a:t>Geleceğin Turizmcileri Programı </a:t>
            </a:r>
            <a:r>
              <a:rPr lang="tr-TR" sz="2500" b="1" dirty="0" err="1" smtClean="0">
                <a:solidFill>
                  <a:srgbClr val="0C0D0D"/>
                </a:solidFill>
                <a:latin typeface="+mn-lt"/>
              </a:rPr>
              <a:t>Bursiyerleri</a:t>
            </a:r>
            <a:endParaRPr lang="tr-TR" sz="2500" b="1" dirty="0">
              <a:solidFill>
                <a:srgbClr val="0C0D0D"/>
              </a:solidFill>
              <a:latin typeface="+mn-lt"/>
            </a:endParaRPr>
          </a:p>
        </p:txBody>
      </p:sp>
      <p:sp>
        <p:nvSpPr>
          <p:cNvPr id="3" name="İçerik Yer Tutucusu 2"/>
          <p:cNvSpPr>
            <a:spLocks noGrp="1"/>
          </p:cNvSpPr>
          <p:nvPr>
            <p:ph idx="1"/>
          </p:nvPr>
        </p:nvSpPr>
        <p:spPr>
          <a:xfrm>
            <a:off x="650737" y="2006221"/>
            <a:ext cx="6711654" cy="3423319"/>
          </a:xfrm>
        </p:spPr>
        <p:txBody>
          <a:bodyPr>
            <a:noAutofit/>
          </a:bodyPr>
          <a:lstStyle/>
          <a:p>
            <a:pPr>
              <a:buClrTx/>
              <a:buFont typeface="Arial" panose="020B0604020202020204" pitchFamily="34" charset="0"/>
              <a:buChar char="•"/>
            </a:pPr>
            <a:r>
              <a:rPr lang="tr-TR" sz="2300" dirty="0" smtClean="0">
                <a:solidFill>
                  <a:srgbClr val="0C0D0D"/>
                </a:solidFill>
                <a:latin typeface="+mn-lt"/>
              </a:rPr>
              <a:t>Rixos Otelleri </a:t>
            </a:r>
          </a:p>
          <a:p>
            <a:pPr lvl="1">
              <a:buClrTx/>
              <a:buFont typeface="Wingdings" panose="05000000000000000000" pitchFamily="2" charset="2"/>
              <a:buChar char="Ø"/>
            </a:pPr>
            <a:r>
              <a:rPr lang="tr-TR" sz="2300" dirty="0">
                <a:solidFill>
                  <a:srgbClr val="0C0D0D"/>
                </a:solidFill>
                <a:latin typeface="+mn-lt"/>
              </a:rPr>
              <a:t>Yasin Oğul – Gastronomi ve Mutfak Sanatları   (Hazırlık</a:t>
            </a:r>
            <a:r>
              <a:rPr lang="tr-TR" sz="2300" dirty="0" smtClean="0">
                <a:solidFill>
                  <a:srgbClr val="0C0D0D"/>
                </a:solidFill>
                <a:latin typeface="+mn-lt"/>
              </a:rPr>
              <a:t>)</a:t>
            </a:r>
          </a:p>
          <a:p>
            <a:pPr lvl="1">
              <a:buClrTx/>
              <a:buFont typeface="Wingdings" panose="05000000000000000000" pitchFamily="2" charset="2"/>
              <a:buChar char="Ø"/>
            </a:pPr>
            <a:r>
              <a:rPr lang="tr-TR" sz="2300" dirty="0" smtClean="0">
                <a:solidFill>
                  <a:srgbClr val="0C0D0D"/>
                </a:solidFill>
                <a:latin typeface="+mn-lt"/>
              </a:rPr>
              <a:t>Fatih Kamil Yavuz</a:t>
            </a:r>
            <a:r>
              <a:rPr lang="tr-TR" sz="2300" dirty="0">
                <a:solidFill>
                  <a:srgbClr val="0C0D0D"/>
                </a:solidFill>
                <a:latin typeface="+mn-lt"/>
              </a:rPr>
              <a:t> – Gastronomi ve Mutfak Sanatları </a:t>
            </a:r>
            <a:r>
              <a:rPr lang="tr-TR" sz="2300" dirty="0" smtClean="0">
                <a:solidFill>
                  <a:srgbClr val="0C0D0D"/>
                </a:solidFill>
                <a:latin typeface="+mn-lt"/>
              </a:rPr>
              <a:t>(1.sınıf)</a:t>
            </a:r>
          </a:p>
          <a:p>
            <a:pPr lvl="1">
              <a:buClrTx/>
              <a:buFont typeface="Arial" panose="020B0604020202020204" pitchFamily="34" charset="0"/>
              <a:buChar char="•"/>
            </a:pPr>
            <a:endParaRPr lang="tr-TR" sz="2300" dirty="0" smtClean="0">
              <a:solidFill>
                <a:srgbClr val="0C0D0D"/>
              </a:solidFill>
              <a:latin typeface="+mn-lt"/>
            </a:endParaRPr>
          </a:p>
          <a:p>
            <a:pPr>
              <a:buClrTx/>
              <a:buFont typeface="Arial" panose="020B0604020202020204" pitchFamily="34" charset="0"/>
              <a:buChar char="•"/>
            </a:pPr>
            <a:r>
              <a:rPr lang="tr-TR" sz="2300" dirty="0" smtClean="0">
                <a:solidFill>
                  <a:srgbClr val="0C0D0D"/>
                </a:solidFill>
                <a:latin typeface="+mn-lt"/>
              </a:rPr>
              <a:t>Akra Barut</a:t>
            </a:r>
          </a:p>
          <a:p>
            <a:pPr lvl="1">
              <a:buClrTx/>
              <a:buFont typeface="Wingdings" panose="05000000000000000000" pitchFamily="2" charset="2"/>
              <a:buChar char="Ø"/>
            </a:pPr>
            <a:r>
              <a:rPr lang="tr-TR" sz="2300" dirty="0" smtClean="0">
                <a:solidFill>
                  <a:srgbClr val="0C0D0D"/>
                </a:solidFill>
                <a:latin typeface="+mn-lt"/>
              </a:rPr>
              <a:t>İbrahim Kaan Kızıl – Aşçılık (2.sınıf)</a:t>
            </a:r>
          </a:p>
          <a:p>
            <a:pPr marL="342900" lvl="1" indent="-342900">
              <a:buClrTx/>
              <a:buFont typeface="Arial" panose="020B0604020202020204" pitchFamily="34" charset="0"/>
              <a:buChar char="•"/>
            </a:pPr>
            <a:endParaRPr lang="tr-TR" sz="2300" dirty="0" smtClean="0">
              <a:solidFill>
                <a:srgbClr val="0C0D0D"/>
              </a:solidFill>
              <a:latin typeface="+mn-lt"/>
            </a:endParaRPr>
          </a:p>
          <a:p>
            <a:pPr lvl="1">
              <a:buClrTx/>
              <a:buFont typeface="Arial" panose="020B0604020202020204" pitchFamily="34" charset="0"/>
              <a:buChar char="•"/>
            </a:pPr>
            <a:endParaRPr lang="tr-TR" sz="2300" dirty="0">
              <a:solidFill>
                <a:srgbClr val="0C0D0D"/>
              </a:solidFill>
              <a:latin typeface="+mn-lt"/>
            </a:endParaRPr>
          </a:p>
        </p:txBody>
      </p:sp>
      <p:sp>
        <p:nvSpPr>
          <p:cNvPr id="6" name="Metin kutusu 4">
            <a:extLst>
              <a:ext uri="{FF2B5EF4-FFF2-40B4-BE49-F238E27FC236}">
                <a16:creationId xmlns:a16="http://schemas.microsoft.com/office/drawing/2014/main" id="{7EC18F83-204B-487E-AFD6-153344F04A42}"/>
              </a:ext>
            </a:extLst>
          </p:cNvPr>
          <p:cNvSpPr txBox="1"/>
          <p:nvPr/>
        </p:nvSpPr>
        <p:spPr>
          <a:xfrm>
            <a:off x="1464371" y="463402"/>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spTree>
    <p:extLst>
      <p:ext uri="{BB962C8B-B14F-4D97-AF65-F5344CB8AC3E}">
        <p14:creationId xmlns:p14="http://schemas.microsoft.com/office/powerpoint/2010/main" val="2202521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0923" y="1496616"/>
            <a:ext cx="3611362" cy="5108701"/>
          </a:xfrm>
          <a:prstGeom prst="rect">
            <a:avLst/>
          </a:prstGeom>
        </p:spPr>
      </p:pic>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207" y="1465281"/>
            <a:ext cx="5140036" cy="5140036"/>
          </a:xfrm>
          <a:prstGeom prst="rect">
            <a:avLst/>
          </a:prstGeom>
        </p:spPr>
      </p:pic>
    </p:spTree>
    <p:extLst>
      <p:ext uri="{BB962C8B-B14F-4D97-AF65-F5344CB8AC3E}">
        <p14:creationId xmlns:p14="http://schemas.microsoft.com/office/powerpoint/2010/main" val="2544252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59839" y="450628"/>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7" name="Dikdörtgen 6"/>
          <p:cNvSpPr/>
          <p:nvPr/>
        </p:nvSpPr>
        <p:spPr>
          <a:xfrm>
            <a:off x="202372" y="3166059"/>
            <a:ext cx="8840028" cy="1431161"/>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fontAlgn="base">
              <a:spcAft>
                <a:spcPts val="0"/>
              </a:spcAft>
            </a:pPr>
            <a:r>
              <a:rPr lang="tr-TR" sz="2000" b="1" dirty="0">
                <a:solidFill>
                  <a:srgbClr val="0C0D0D"/>
                </a:solidFill>
                <a:latin typeface="Calibri" panose="020F0502020204030204" pitchFamily="34" charset="0"/>
                <a:ea typeface="Times New Roman" panose="02020603050405020304" pitchFamily="18" charset="0"/>
              </a:rPr>
              <a:t>Ulusal ve </a:t>
            </a:r>
            <a:r>
              <a:rPr lang="tr-TR" sz="2000" b="1" dirty="0" smtClean="0">
                <a:solidFill>
                  <a:srgbClr val="0C0D0D"/>
                </a:solidFill>
                <a:latin typeface="Calibri" panose="020F0502020204030204" pitchFamily="34" charset="0"/>
                <a:ea typeface="Times New Roman" panose="02020603050405020304" pitchFamily="18" charset="0"/>
              </a:rPr>
              <a:t>uluslararası </a:t>
            </a:r>
            <a:r>
              <a:rPr lang="tr-TR" sz="2000" b="1" dirty="0">
                <a:solidFill>
                  <a:srgbClr val="0C0D0D"/>
                </a:solidFill>
                <a:latin typeface="Calibri" panose="020F0502020204030204" pitchFamily="34" charset="0"/>
                <a:ea typeface="Times New Roman" panose="02020603050405020304" pitchFamily="18" charset="0"/>
              </a:rPr>
              <a:t>alanda sunduğu uygulama odaklı bilimsel araştırmaları ile Üniversitemizin vizyonu doğrultusunda yenilikçi ve öncü bir Araştırma Merkezi olabilmektir. </a:t>
            </a:r>
            <a:endParaRPr lang="tr-TR" sz="2000" b="1" dirty="0">
              <a:solidFill>
                <a:srgbClr val="0C0D0D"/>
              </a:solidFill>
              <a:latin typeface="Times New Roman" panose="02020603050405020304" pitchFamily="18" charset="0"/>
              <a:ea typeface="Times New Roman" panose="02020603050405020304" pitchFamily="18" charset="0"/>
            </a:endParaRPr>
          </a:p>
        </p:txBody>
      </p:sp>
      <p:sp>
        <p:nvSpPr>
          <p:cNvPr id="8" name="Dikdörtgen 7"/>
          <p:cNvSpPr/>
          <p:nvPr/>
        </p:nvSpPr>
        <p:spPr>
          <a:xfrm>
            <a:off x="174823" y="825735"/>
            <a:ext cx="8840028" cy="2354491"/>
          </a:xfrm>
          <a:prstGeom prst="rect">
            <a:avLst/>
          </a:prstGeom>
        </p:spPr>
        <p:txBody>
          <a:bodyPr wrap="square">
            <a:spAutoFit/>
          </a:bodyPr>
          <a:lstStyle/>
          <a:p>
            <a:pPr algn="just"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a:t>
            </a:r>
            <a:r>
              <a:rPr lang="tr-TR" b="1" dirty="0" smtClean="0">
                <a:solidFill>
                  <a:srgbClr val="FF0000"/>
                </a:solidFill>
                <a:latin typeface="Calibri" panose="020F0502020204030204" pitchFamily="34" charset="0"/>
                <a:ea typeface="Times New Roman" panose="02020603050405020304" pitchFamily="18" charset="0"/>
              </a:rPr>
              <a:t>MİSYONU</a:t>
            </a:r>
          </a:p>
          <a:p>
            <a:pPr algn="just" fontAlgn="base">
              <a:spcAft>
                <a:spcPts val="0"/>
              </a:spcAft>
            </a:pPr>
            <a:r>
              <a:rPr lang="tr-TR" sz="2000" b="1" dirty="0">
                <a:solidFill>
                  <a:srgbClr val="0C0D0D"/>
                </a:solidFill>
                <a:latin typeface="Calibri" panose="020F0502020204030204" pitchFamily="34" charset="0"/>
                <a:ea typeface="Times New Roman" panose="02020603050405020304" pitchFamily="18" charset="0"/>
              </a:rPr>
              <a:t>T</a:t>
            </a:r>
            <a:r>
              <a:rPr lang="tr-TR" sz="2000" b="1" dirty="0" smtClean="0">
                <a:solidFill>
                  <a:srgbClr val="0C0D0D"/>
                </a:solidFill>
                <a:latin typeface="Calibri" panose="020F0502020204030204" pitchFamily="34" charset="0"/>
                <a:ea typeface="Times New Roman" panose="02020603050405020304" pitchFamily="18" charset="0"/>
              </a:rPr>
              <a:t>urizm </a:t>
            </a:r>
            <a:r>
              <a:rPr lang="tr-TR" sz="2000" b="1" dirty="0">
                <a:solidFill>
                  <a:srgbClr val="0C0D0D"/>
                </a:solidFill>
                <a:latin typeface="Calibri" panose="020F0502020204030204" pitchFamily="34" charset="0"/>
                <a:ea typeface="Times New Roman" panose="02020603050405020304" pitchFamily="18" charset="0"/>
              </a:rPr>
              <a:t>sektörünün gelişmesi ve iyileşmesi doğrultusunda bölgesel, ulusal ve uluslararası düzeyde araştırmalar ve uygulamalı çalışmalar yaparak, projeler geliştirerek turizm sektörünün sorunlarını belirlemek, bu sorunlara çözüm önerileri geliştirilmesine ve turizm alanında politikaların oluşturulmasına katkıda bulunmak, </a:t>
            </a:r>
            <a:r>
              <a:rPr lang="tr-TR" sz="2000" b="1" dirty="0" smtClean="0">
                <a:solidFill>
                  <a:srgbClr val="0C0D0D"/>
                </a:solidFill>
                <a:latin typeface="Calibri" panose="020F0502020204030204" pitchFamily="34" charset="0"/>
                <a:ea typeface="Times New Roman" panose="02020603050405020304" pitchFamily="18" charset="0"/>
              </a:rPr>
              <a:t>sektörle </a:t>
            </a:r>
            <a:r>
              <a:rPr lang="tr-TR" sz="2000" b="1" dirty="0">
                <a:solidFill>
                  <a:srgbClr val="0C0D0D"/>
                </a:solidFill>
                <a:latin typeface="Calibri" panose="020F0502020204030204" pitchFamily="34" charset="0"/>
                <a:ea typeface="Times New Roman" panose="02020603050405020304" pitchFamily="18" charset="0"/>
              </a:rPr>
              <a:t>işbirliği yaparak danışmanlık hizmeti sağlamak, hem akademik hem </a:t>
            </a:r>
            <a:r>
              <a:rPr lang="tr-TR" sz="2000" b="1" dirty="0" err="1">
                <a:solidFill>
                  <a:srgbClr val="0C0D0D"/>
                </a:solidFill>
                <a:latin typeface="Calibri" panose="020F0502020204030204" pitchFamily="34" charset="0"/>
                <a:ea typeface="Times New Roman" panose="02020603050405020304" pitchFamily="18" charset="0"/>
              </a:rPr>
              <a:t>sektörel</a:t>
            </a:r>
            <a:r>
              <a:rPr lang="tr-TR" sz="2000" b="1" dirty="0">
                <a:solidFill>
                  <a:srgbClr val="0C0D0D"/>
                </a:solidFill>
                <a:latin typeface="Calibri" panose="020F0502020204030204" pitchFamily="34" charset="0"/>
                <a:ea typeface="Times New Roman" panose="02020603050405020304" pitchFamily="18" charset="0"/>
              </a:rPr>
              <a:t> gelişmelerle ilgili paydaşları bilgilendirmek.</a:t>
            </a:r>
          </a:p>
        </p:txBody>
      </p:sp>
      <p:sp>
        <p:nvSpPr>
          <p:cNvPr id="9" name="Dikdörtgen 8"/>
          <p:cNvSpPr/>
          <p:nvPr/>
        </p:nvSpPr>
        <p:spPr>
          <a:xfrm>
            <a:off x="174823" y="4567339"/>
            <a:ext cx="8352928" cy="2662267"/>
          </a:xfrm>
          <a:prstGeom prst="rect">
            <a:avLst/>
          </a:prstGeom>
        </p:spPr>
        <p:txBody>
          <a:bodyPr wrap="square">
            <a:spAutoFit/>
          </a:bodyPr>
          <a:lstStyle/>
          <a:p>
            <a:pPr fontAlgn="base">
              <a:lnSpc>
                <a:spcPct val="150000"/>
              </a:lnSpc>
            </a:pPr>
            <a:r>
              <a:rPr lang="tr-TR" b="1" dirty="0">
                <a:solidFill>
                  <a:srgbClr val="FF0000"/>
                </a:solidFill>
                <a:latin typeface="Calibri" panose="020F0502020204030204" pitchFamily="34" charset="0"/>
                <a:ea typeface="Times New Roman" panose="02020603050405020304" pitchFamily="18" charset="0"/>
              </a:rPr>
              <a:t>ÇALIŞMA POLİTİKASI</a:t>
            </a:r>
          </a:p>
          <a:p>
            <a:pPr algn="just"/>
            <a:r>
              <a:rPr lang="tr-TR" sz="2000" b="1" dirty="0">
                <a:solidFill>
                  <a:srgbClr val="0C0D0D"/>
                </a:solidFill>
                <a:ea typeface="Times New Roman" panose="02020603050405020304" pitchFamily="18" charset="0"/>
              </a:rPr>
              <a:t>İlgili mevzuat hükümleri kapsamında</a:t>
            </a:r>
            <a:r>
              <a:rPr lang="en-US" sz="2000" b="1" dirty="0" smtClean="0">
                <a:solidFill>
                  <a:srgbClr val="000000"/>
                </a:solidFill>
              </a:rPr>
              <a:t>, </a:t>
            </a:r>
            <a:r>
              <a:rPr lang="tr-TR" sz="2000" b="1" dirty="0" err="1" smtClean="0">
                <a:solidFill>
                  <a:srgbClr val="000000"/>
                </a:solidFill>
              </a:rPr>
              <a:t>t</a:t>
            </a:r>
            <a:r>
              <a:rPr lang="en-US" sz="2000" b="1" dirty="0" err="1" smtClean="0">
                <a:solidFill>
                  <a:srgbClr val="000000"/>
                </a:solidFill>
              </a:rPr>
              <a:t>urizm</a:t>
            </a:r>
            <a:r>
              <a:rPr lang="en-US" sz="2000" b="1" dirty="0" smtClean="0">
                <a:solidFill>
                  <a:srgbClr val="000000"/>
                </a:solidFill>
              </a:rPr>
              <a:t> </a:t>
            </a:r>
            <a:r>
              <a:rPr lang="en-US" sz="2000" b="1" dirty="0" err="1" smtClean="0">
                <a:solidFill>
                  <a:srgbClr val="000000"/>
                </a:solidFill>
              </a:rPr>
              <a:t>alanında</a:t>
            </a:r>
            <a:r>
              <a:rPr lang="en-US" sz="2000" b="1" dirty="0" smtClean="0">
                <a:solidFill>
                  <a:srgbClr val="000000"/>
                </a:solidFill>
              </a:rPr>
              <a:t> </a:t>
            </a:r>
            <a:r>
              <a:rPr lang="tr-TR" sz="2000" b="1" dirty="0" smtClean="0">
                <a:solidFill>
                  <a:srgbClr val="0C0D0D"/>
                </a:solidFill>
              </a:rPr>
              <a:t>araştırma </a:t>
            </a:r>
            <a:r>
              <a:rPr lang="tr-TR" sz="2000" b="1" dirty="0">
                <a:solidFill>
                  <a:srgbClr val="0C0D0D"/>
                </a:solidFill>
              </a:rPr>
              <a:t>ve çalışmalar yapmak ve projeler yürütmek, kamu kurum ve kuruluşları ile özel kuruluşlar ile iş birliği </a:t>
            </a:r>
            <a:r>
              <a:rPr lang="tr-TR" sz="2000" b="1" dirty="0" smtClean="0">
                <a:solidFill>
                  <a:srgbClr val="0C0D0D"/>
                </a:solidFill>
              </a:rPr>
              <a:t>yapmak</a:t>
            </a:r>
            <a:r>
              <a:rPr lang="tr-TR" sz="2000" b="1" dirty="0">
                <a:solidFill>
                  <a:srgbClr val="0C0D0D"/>
                </a:solidFill>
              </a:rPr>
              <a:t>,</a:t>
            </a:r>
            <a:r>
              <a:rPr lang="en-US" sz="2000" b="1" dirty="0" smtClean="0">
                <a:solidFill>
                  <a:srgbClr val="000000"/>
                </a:solidFill>
              </a:rPr>
              <a:t> </a:t>
            </a:r>
            <a:r>
              <a:rPr lang="en-US" sz="2000" b="1" dirty="0" err="1" smtClean="0">
                <a:solidFill>
                  <a:srgbClr val="000000"/>
                </a:solidFill>
              </a:rPr>
              <a:t>konferans</a:t>
            </a:r>
            <a:r>
              <a:rPr lang="en-US" sz="2000" b="1" dirty="0" smtClean="0">
                <a:solidFill>
                  <a:srgbClr val="000000"/>
                </a:solidFill>
              </a:rPr>
              <a:t>, </a:t>
            </a:r>
            <a:r>
              <a:rPr lang="en-US" sz="2000" b="1" dirty="0" err="1" smtClean="0">
                <a:solidFill>
                  <a:srgbClr val="000000"/>
                </a:solidFill>
              </a:rPr>
              <a:t>sempozyum</a:t>
            </a:r>
            <a:r>
              <a:rPr lang="en-US" sz="2000" b="1" dirty="0" smtClean="0">
                <a:solidFill>
                  <a:srgbClr val="000000"/>
                </a:solidFill>
              </a:rPr>
              <a:t>, </a:t>
            </a:r>
            <a:r>
              <a:rPr lang="en-US" sz="2000" b="1" dirty="0" err="1" smtClean="0">
                <a:solidFill>
                  <a:srgbClr val="000000"/>
                </a:solidFill>
              </a:rPr>
              <a:t>çalıştay</a:t>
            </a:r>
            <a:r>
              <a:rPr lang="en-US" sz="2000" b="1" dirty="0" smtClean="0">
                <a:solidFill>
                  <a:srgbClr val="000000"/>
                </a:solidFill>
              </a:rPr>
              <a:t>, </a:t>
            </a:r>
            <a:r>
              <a:rPr lang="en-US" sz="2000" b="1" dirty="0" err="1" smtClean="0">
                <a:solidFill>
                  <a:srgbClr val="000000"/>
                </a:solidFill>
              </a:rPr>
              <a:t>seminer</a:t>
            </a:r>
            <a:r>
              <a:rPr lang="en-US" sz="2000" b="1" dirty="0" smtClean="0">
                <a:solidFill>
                  <a:srgbClr val="000000"/>
                </a:solidFill>
              </a:rPr>
              <a:t> </a:t>
            </a:r>
            <a:r>
              <a:rPr lang="en-US" sz="2000" b="1" dirty="0" err="1" smtClean="0">
                <a:solidFill>
                  <a:srgbClr val="000000"/>
                </a:solidFill>
              </a:rPr>
              <a:t>ve</a:t>
            </a:r>
            <a:r>
              <a:rPr lang="en-US" sz="2000" b="1" dirty="0" smtClean="0">
                <a:solidFill>
                  <a:srgbClr val="000000"/>
                </a:solidFill>
              </a:rPr>
              <a:t> </a:t>
            </a:r>
            <a:r>
              <a:rPr lang="en-US" sz="2000" b="1" dirty="0" err="1" smtClean="0">
                <a:solidFill>
                  <a:srgbClr val="000000"/>
                </a:solidFill>
              </a:rPr>
              <a:t>benzeri</a:t>
            </a:r>
            <a:r>
              <a:rPr lang="en-US" sz="2000" b="1" dirty="0" smtClean="0">
                <a:solidFill>
                  <a:srgbClr val="000000"/>
                </a:solidFill>
              </a:rPr>
              <a:t> </a:t>
            </a:r>
            <a:r>
              <a:rPr lang="en-US" sz="2000" b="1" dirty="0" err="1" smtClean="0">
                <a:solidFill>
                  <a:srgbClr val="000000"/>
                </a:solidFill>
              </a:rPr>
              <a:t>faaliyet</a:t>
            </a:r>
            <a:r>
              <a:rPr lang="en-US" sz="2000" b="1" dirty="0" smtClean="0">
                <a:solidFill>
                  <a:srgbClr val="000000"/>
                </a:solidFill>
              </a:rPr>
              <a:t> </a:t>
            </a:r>
            <a:r>
              <a:rPr lang="en-US" sz="2000" b="1" dirty="0" err="1" smtClean="0">
                <a:solidFill>
                  <a:srgbClr val="000000"/>
                </a:solidFill>
              </a:rPr>
              <a:t>düzenlemek</a:t>
            </a:r>
            <a:r>
              <a:rPr lang="tr-TR" sz="2000" b="1" dirty="0" smtClean="0">
                <a:solidFill>
                  <a:srgbClr val="000000"/>
                </a:solidFill>
              </a:rPr>
              <a:t>, veri tabanı oluşturmak</a:t>
            </a:r>
            <a:r>
              <a:rPr lang="tr-TR" sz="2000" b="1" dirty="0" smtClean="0">
                <a:solidFill>
                  <a:srgbClr val="0C0D0D"/>
                </a:solidFill>
              </a:rPr>
              <a:t>, </a:t>
            </a:r>
            <a:r>
              <a:rPr lang="tr-TR" sz="2000" b="1" dirty="0">
                <a:solidFill>
                  <a:srgbClr val="0C0D0D"/>
                </a:solidFill>
              </a:rPr>
              <a:t>turizm sektörü çalışanlarının mesleki gelişimine katkı sağlayacak eğitim programları, kurslar ve sertifika programları hazırlamak ve </a:t>
            </a:r>
            <a:r>
              <a:rPr lang="tr-TR" sz="2000" b="1" dirty="0" smtClean="0">
                <a:solidFill>
                  <a:srgbClr val="0C0D0D"/>
                </a:solidFill>
              </a:rPr>
              <a:t>yürütme</a:t>
            </a:r>
            <a:r>
              <a:rPr lang="tr-TR" sz="2000" b="1" dirty="0">
                <a:solidFill>
                  <a:srgbClr val="0C0D0D"/>
                </a:solidFill>
              </a:rPr>
              <a:t>k</a:t>
            </a:r>
            <a:endParaRPr lang="tr-TR" sz="2000" b="1" dirty="0" smtClean="0">
              <a:solidFill>
                <a:srgbClr val="0C0D0D"/>
              </a:solidFill>
            </a:endParaRPr>
          </a:p>
          <a:p>
            <a:pPr algn="just"/>
            <a:endParaRPr lang="tr-TR"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09712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04037" y="5367793"/>
            <a:ext cx="8591107" cy="1246495"/>
          </a:xfrm>
          <a:prstGeom prst="rect">
            <a:avLst/>
          </a:prstGeom>
        </p:spPr>
        <p:txBody>
          <a:bodyPr wrap="square">
            <a:spAutoFit/>
          </a:bodyPr>
          <a:lstStyle/>
          <a:p>
            <a:r>
              <a:rPr lang="tr-TR" sz="2500" dirty="0" err="1">
                <a:solidFill>
                  <a:srgbClr val="0C0D0D"/>
                </a:solidFill>
              </a:rPr>
              <a:t>Telp</a:t>
            </a:r>
            <a:r>
              <a:rPr lang="tr-TR" sz="2500" dirty="0">
                <a:solidFill>
                  <a:srgbClr val="0C0D0D"/>
                </a:solidFill>
              </a:rPr>
              <a:t> online başvuru sisteminin kullanıma açılmasıyla öğrenci başvuruların </a:t>
            </a:r>
            <a:r>
              <a:rPr lang="tr-TR" sz="2500" dirty="0" err="1" smtClean="0">
                <a:solidFill>
                  <a:srgbClr val="0C0D0D"/>
                </a:solidFill>
              </a:rPr>
              <a:t>manuelden</a:t>
            </a:r>
            <a:r>
              <a:rPr lang="tr-TR" sz="2500" dirty="0" smtClean="0">
                <a:solidFill>
                  <a:srgbClr val="0C0D0D"/>
                </a:solidFill>
              </a:rPr>
              <a:t> </a:t>
            </a:r>
            <a:r>
              <a:rPr lang="tr-TR" sz="2500" dirty="0">
                <a:solidFill>
                  <a:srgbClr val="0C0D0D"/>
                </a:solidFill>
              </a:rPr>
              <a:t>online sisteme geçmesi ve aynı anda her organizasyonun (ABU ve ilgili Oteller) bu sürece dahil olması </a:t>
            </a:r>
          </a:p>
        </p:txBody>
      </p:sp>
      <p:pic>
        <p:nvPicPr>
          <p:cNvPr id="3" name="Resim 2"/>
          <p:cNvPicPr>
            <a:picLocks noChangeAspect="1"/>
          </p:cNvPicPr>
          <p:nvPr/>
        </p:nvPicPr>
        <p:blipFill>
          <a:blip r:embed="rId4"/>
          <a:stretch>
            <a:fillRect/>
          </a:stretch>
        </p:blipFill>
        <p:spPr>
          <a:xfrm>
            <a:off x="232570" y="1576784"/>
            <a:ext cx="8762574" cy="3751321"/>
          </a:xfrm>
          <a:prstGeom prst="rect">
            <a:avLst/>
          </a:prstGeom>
        </p:spPr>
      </p:pic>
      <p:sp>
        <p:nvSpPr>
          <p:cNvPr id="4" name="Oval 3"/>
          <p:cNvSpPr/>
          <p:nvPr/>
        </p:nvSpPr>
        <p:spPr>
          <a:xfrm>
            <a:off x="168003" y="4238839"/>
            <a:ext cx="1878260" cy="6308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481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65" name="Dikdörtgen 64"/>
          <p:cNvSpPr/>
          <p:nvPr/>
        </p:nvSpPr>
        <p:spPr>
          <a:xfrm>
            <a:off x="552893" y="2609728"/>
            <a:ext cx="8591107" cy="861774"/>
          </a:xfrm>
          <a:prstGeom prst="rect">
            <a:avLst/>
          </a:prstGeom>
        </p:spPr>
        <p:txBody>
          <a:bodyPr wrap="square">
            <a:spAutoFit/>
          </a:bodyPr>
          <a:lstStyle/>
          <a:p>
            <a:r>
              <a:rPr lang="tr-TR" sz="2500" dirty="0" smtClean="0">
                <a:solidFill>
                  <a:srgbClr val="0C0D0D"/>
                </a:solidFill>
              </a:rPr>
              <a:t>Ekim 2023’te AKVAÇAM ve TURAM ortak Göç Sempozyumu planlaması </a:t>
            </a:r>
            <a:endParaRPr lang="tr-TR" sz="2500" dirty="0">
              <a:solidFill>
                <a:srgbClr val="0C0D0D"/>
              </a:solidFill>
            </a:endParaRPr>
          </a:p>
        </p:txBody>
      </p:sp>
    </p:spTree>
    <p:extLst>
      <p:ext uri="{BB962C8B-B14F-4D97-AF65-F5344CB8AC3E}">
        <p14:creationId xmlns:p14="http://schemas.microsoft.com/office/powerpoint/2010/main" val="1784154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65" name="Dikdörtgen 64"/>
          <p:cNvSpPr/>
          <p:nvPr/>
        </p:nvSpPr>
        <p:spPr>
          <a:xfrm>
            <a:off x="457198" y="1882833"/>
            <a:ext cx="8229601" cy="4939814"/>
          </a:xfrm>
          <a:prstGeom prst="rect">
            <a:avLst/>
          </a:prstGeom>
        </p:spPr>
        <p:txBody>
          <a:bodyPr wrap="square">
            <a:spAutoFit/>
          </a:bodyPr>
          <a:lstStyle/>
          <a:p>
            <a:pPr marL="342900" indent="-342900">
              <a:buFont typeface="Arial" panose="020B0604020202020204" pitchFamily="34" charset="0"/>
              <a:buChar char="•"/>
            </a:pPr>
            <a:r>
              <a:rPr lang="tr-TR" sz="3000" dirty="0" smtClean="0">
                <a:solidFill>
                  <a:srgbClr val="0C0D0D"/>
                </a:solidFill>
              </a:rPr>
              <a:t>Merkez bünyesinde farklı alanlarda araştırmaların geliştirilebilmesi için diğer araştırma merkezleri ile işbirliğinin sürekliliğinin sağlanması.</a:t>
            </a:r>
          </a:p>
          <a:p>
            <a:pPr marL="342900" indent="-342900">
              <a:buFont typeface="Arial" panose="020B0604020202020204" pitchFamily="34" charset="0"/>
              <a:buChar char="•"/>
            </a:pPr>
            <a:endParaRPr lang="tr-TR" sz="3000" dirty="0">
              <a:solidFill>
                <a:srgbClr val="001626"/>
              </a:solidFill>
            </a:endParaRPr>
          </a:p>
          <a:p>
            <a:pPr marL="342900" lvl="0" indent="-342900">
              <a:buFont typeface="Arial" panose="020B0604020202020204" pitchFamily="34" charset="0"/>
              <a:buChar char="•"/>
            </a:pPr>
            <a:r>
              <a:rPr lang="tr-TR" sz="3000" dirty="0">
                <a:solidFill>
                  <a:srgbClr val="001626"/>
                </a:solidFill>
              </a:rPr>
              <a:t>TURAM Yönetim Kurulu ve Danışma Kurulu olağan toplantılarının düzenli olarak yapılması, bu toplantılarda deneyim paylaşımına olanak sağlanması</a:t>
            </a:r>
          </a:p>
          <a:p>
            <a:pPr marL="342900" indent="-342900">
              <a:buFont typeface="Arial" panose="020B0604020202020204" pitchFamily="34" charset="0"/>
              <a:buChar char="•"/>
            </a:pPr>
            <a:endParaRPr lang="tr-TR" sz="2500" dirty="0" smtClean="0">
              <a:solidFill>
                <a:srgbClr val="0C0D0D"/>
              </a:solidFill>
            </a:endParaRPr>
          </a:p>
          <a:p>
            <a:endParaRPr lang="tr-TR" sz="2500" dirty="0">
              <a:solidFill>
                <a:srgbClr val="0C0D0D"/>
              </a:solidFill>
            </a:endParaRPr>
          </a:p>
          <a:p>
            <a:endParaRPr lang="tr-TR" sz="2500" dirty="0">
              <a:solidFill>
                <a:srgbClr val="0C0D0D"/>
              </a:solidFill>
            </a:endParaRPr>
          </a:p>
        </p:txBody>
      </p:sp>
    </p:spTree>
    <p:extLst>
      <p:ext uri="{BB962C8B-B14F-4D97-AF65-F5344CB8AC3E}">
        <p14:creationId xmlns:p14="http://schemas.microsoft.com/office/powerpoint/2010/main" val="2340244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p:cNvGraphicFramePr>
            <a:graphicFrameLocks noGrp="1"/>
          </p:cNvGraphicFramePr>
          <p:nvPr>
            <p:extLst>
              <p:ext uri="{D42A27DB-BD31-4B8C-83A1-F6EECF244321}">
                <p14:modId xmlns:p14="http://schemas.microsoft.com/office/powerpoint/2010/main" val="216525650"/>
              </p:ext>
            </p:extLst>
          </p:nvPr>
        </p:nvGraphicFramePr>
        <p:xfrm>
          <a:off x="529391" y="1275483"/>
          <a:ext cx="8165430" cy="5294786"/>
        </p:xfrm>
        <a:graphic>
          <a:graphicData uri="http://schemas.openxmlformats.org/drawingml/2006/table">
            <a:tbl>
              <a:tblPr>
                <a:tableStyleId>{5C22544A-7EE6-4342-B048-85BDC9FD1C3A}</a:tableStyleId>
              </a:tblPr>
              <a:tblGrid>
                <a:gridCol w="2184771">
                  <a:extLst>
                    <a:ext uri="{9D8B030D-6E8A-4147-A177-3AD203B41FA5}">
                      <a16:colId xmlns:a16="http://schemas.microsoft.com/office/drawing/2014/main" val="885347004"/>
                    </a:ext>
                  </a:extLst>
                </a:gridCol>
                <a:gridCol w="2062718">
                  <a:extLst>
                    <a:ext uri="{9D8B030D-6E8A-4147-A177-3AD203B41FA5}">
                      <a16:colId xmlns:a16="http://schemas.microsoft.com/office/drawing/2014/main" val="4034992520"/>
                    </a:ext>
                  </a:extLst>
                </a:gridCol>
                <a:gridCol w="2050511">
                  <a:extLst>
                    <a:ext uri="{9D8B030D-6E8A-4147-A177-3AD203B41FA5}">
                      <a16:colId xmlns:a16="http://schemas.microsoft.com/office/drawing/2014/main" val="41864703"/>
                    </a:ext>
                  </a:extLst>
                </a:gridCol>
                <a:gridCol w="1867430">
                  <a:extLst>
                    <a:ext uri="{9D8B030D-6E8A-4147-A177-3AD203B41FA5}">
                      <a16:colId xmlns:a16="http://schemas.microsoft.com/office/drawing/2014/main" val="3463110725"/>
                    </a:ext>
                  </a:extLst>
                </a:gridCol>
              </a:tblGrid>
              <a:tr h="234246">
                <a:tc>
                  <a:txBody>
                    <a:bodyPr/>
                    <a:lstStyle/>
                    <a:p>
                      <a:pPr algn="ctr" fontAlgn="ctr"/>
                      <a:r>
                        <a:rPr lang="tr-TR" sz="900" b="1" u="none" strike="noStrike" dirty="0">
                          <a:solidFill>
                            <a:srgbClr val="0C0D0D"/>
                          </a:solidFill>
                          <a:effectLst/>
                        </a:rPr>
                        <a:t>GÜÇLÜ YÖNLER</a:t>
                      </a:r>
                      <a:endParaRPr lang="tr-TR" sz="900" b="1" i="0" u="none" strike="noStrike" dirty="0">
                        <a:solidFill>
                          <a:srgbClr val="0C0D0D"/>
                        </a:solidFill>
                        <a:effectLst/>
                        <a:latin typeface="Calibri" panose="020F0502020204030204" pitchFamily="34" charset="0"/>
                      </a:endParaRPr>
                    </a:p>
                  </a:txBody>
                  <a:tcPr marL="4784" marR="4784" marT="4784" marB="0" anchor="ctr">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2">
                        <a:lumMod val="40000"/>
                        <a:lumOff val="60000"/>
                      </a:schemeClr>
                    </a:solidFill>
                  </a:tcPr>
                </a:tc>
                <a:tc>
                  <a:txBody>
                    <a:bodyPr/>
                    <a:lstStyle/>
                    <a:p>
                      <a:pPr algn="ctr" fontAlgn="ctr"/>
                      <a:r>
                        <a:rPr lang="tr-TR" sz="900" b="1" u="none" strike="noStrike" dirty="0">
                          <a:solidFill>
                            <a:srgbClr val="0C0D0D"/>
                          </a:solidFill>
                          <a:effectLst/>
                        </a:rPr>
                        <a:t>ZAYIF  YÖNLER</a:t>
                      </a:r>
                      <a:endParaRPr lang="tr-TR" sz="900" b="1" i="0" u="none" strike="noStrike" dirty="0">
                        <a:solidFill>
                          <a:srgbClr val="0C0D0D"/>
                        </a:solidFill>
                        <a:effectLst/>
                        <a:latin typeface="Calibri" panose="020F0502020204030204" pitchFamily="34" charset="0"/>
                      </a:endParaRPr>
                    </a:p>
                  </a:txBody>
                  <a:tcPr marL="4784" marR="4784" marT="4784" marB="0" anchor="ctr">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2">
                        <a:lumMod val="40000"/>
                        <a:lumOff val="60000"/>
                      </a:schemeClr>
                    </a:solidFill>
                  </a:tcPr>
                </a:tc>
                <a:tc>
                  <a:txBody>
                    <a:bodyPr/>
                    <a:lstStyle/>
                    <a:p>
                      <a:pPr algn="ctr" fontAlgn="ctr"/>
                      <a:r>
                        <a:rPr lang="tr-TR" sz="900" b="1" u="none" strike="noStrike" dirty="0">
                          <a:solidFill>
                            <a:srgbClr val="0C0D0D"/>
                          </a:solidFill>
                          <a:effectLst/>
                        </a:rPr>
                        <a:t>FIRSATLAR</a:t>
                      </a:r>
                      <a:endParaRPr lang="tr-TR" sz="900" b="1" i="0" u="none" strike="noStrike" dirty="0">
                        <a:solidFill>
                          <a:srgbClr val="0C0D0D"/>
                        </a:solidFill>
                        <a:effectLst/>
                        <a:latin typeface="Calibri" panose="020F0502020204030204" pitchFamily="34" charset="0"/>
                      </a:endParaRPr>
                    </a:p>
                  </a:txBody>
                  <a:tcPr marL="4784" marR="4784" marT="4784" marB="0" anchor="ctr">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2">
                        <a:lumMod val="40000"/>
                        <a:lumOff val="60000"/>
                      </a:schemeClr>
                    </a:solidFill>
                  </a:tcPr>
                </a:tc>
                <a:tc>
                  <a:txBody>
                    <a:bodyPr/>
                    <a:lstStyle/>
                    <a:p>
                      <a:pPr algn="ctr" fontAlgn="ctr"/>
                      <a:r>
                        <a:rPr lang="tr-TR" sz="900" b="1" u="none" strike="noStrike" dirty="0">
                          <a:solidFill>
                            <a:srgbClr val="0C0D0D"/>
                          </a:solidFill>
                          <a:effectLst/>
                        </a:rPr>
                        <a:t>TEHDİTLER</a:t>
                      </a:r>
                      <a:endParaRPr lang="tr-TR" sz="900" b="1" i="0" u="none" strike="noStrike" dirty="0">
                        <a:solidFill>
                          <a:srgbClr val="0C0D0D"/>
                        </a:solidFill>
                        <a:effectLst/>
                        <a:latin typeface="Calibri" panose="020F0502020204030204" pitchFamily="34" charset="0"/>
                      </a:endParaRPr>
                    </a:p>
                  </a:txBody>
                  <a:tcPr marL="4784" marR="4784" marT="4784" marB="0" anchor="ctr">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090067803"/>
                  </a:ext>
                </a:extLst>
              </a:tr>
              <a:tr h="480056">
                <a:tc>
                  <a:txBody>
                    <a:bodyPr/>
                    <a:lstStyle/>
                    <a:p>
                      <a:pPr algn="l" fontAlgn="t"/>
                      <a:r>
                        <a:rPr lang="tr-TR" sz="900" u="none" strike="noStrike" dirty="0">
                          <a:solidFill>
                            <a:srgbClr val="0C0D0D"/>
                          </a:solidFill>
                          <a:effectLst/>
                        </a:rPr>
                        <a:t>G1- Yapılan merkez etkinlik anketlerinde öğrenci memnuniyetlerinin genel olarak yüksek olması </a:t>
                      </a:r>
                      <a:endParaRPr lang="tr-TR"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tr-TR" sz="900" u="none" strike="noStrike" dirty="0">
                          <a:solidFill>
                            <a:srgbClr val="0C0D0D"/>
                          </a:solidFill>
                          <a:effectLst/>
                        </a:rPr>
                        <a:t>Z1-Merkezin web sitesi içeriğinin geliştirilmemesi</a:t>
                      </a:r>
                      <a:endParaRPr lang="tr-TR"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tr-TR" sz="900" u="none" strike="noStrike" dirty="0">
                          <a:solidFill>
                            <a:srgbClr val="0C0D0D"/>
                          </a:solidFill>
                          <a:effectLst/>
                        </a:rPr>
                        <a:t>F1-Sektörel işbirliği olanaklarının varlığı</a:t>
                      </a:r>
                      <a:endParaRPr lang="tr-TR"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sv-SE" sz="900" u="none" strike="noStrike" dirty="0">
                          <a:solidFill>
                            <a:srgbClr val="0C0D0D"/>
                          </a:solidFill>
                          <a:effectLst/>
                        </a:rPr>
                        <a:t>T1-Sektörün veri paylaşımında KVKK gibi engelleri öne sürmesi</a:t>
                      </a:r>
                      <a:endParaRPr lang="sv-SE"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extLst>
                  <a:ext uri="{0D108BD9-81ED-4DB2-BD59-A6C34878D82A}">
                    <a16:rowId xmlns:a16="http://schemas.microsoft.com/office/drawing/2014/main" val="3456254151"/>
                  </a:ext>
                </a:extLst>
              </a:tr>
              <a:tr h="551463">
                <a:tc>
                  <a:txBody>
                    <a:bodyPr/>
                    <a:lstStyle/>
                    <a:p>
                      <a:pPr algn="l" fontAlgn="t"/>
                      <a:r>
                        <a:rPr lang="tr-TR" sz="900" u="none" strike="noStrike" dirty="0">
                          <a:solidFill>
                            <a:srgbClr val="0C0D0D"/>
                          </a:solidFill>
                          <a:effectLst/>
                        </a:rPr>
                        <a:t>G2-Yurt içi ve dışı Sektörle Proje çalışmalarının yürütülmesi</a:t>
                      </a:r>
                      <a:br>
                        <a:rPr lang="tr-TR" sz="900" u="none" strike="noStrike" dirty="0">
                          <a:solidFill>
                            <a:srgbClr val="0C0D0D"/>
                          </a:solidFill>
                          <a:effectLst/>
                        </a:rPr>
                      </a:br>
                      <a:r>
                        <a:rPr lang="tr-TR" sz="900" u="none" strike="noStrike" dirty="0">
                          <a:solidFill>
                            <a:srgbClr val="0C0D0D"/>
                          </a:solidFill>
                          <a:effectLst/>
                        </a:rPr>
                        <a:t>(TELP ve </a:t>
                      </a:r>
                      <a:r>
                        <a:rPr lang="tr-TR" sz="900" u="none" strike="noStrike" dirty="0" err="1">
                          <a:solidFill>
                            <a:srgbClr val="0C0D0D"/>
                          </a:solidFill>
                          <a:effectLst/>
                        </a:rPr>
                        <a:t>ve</a:t>
                      </a:r>
                      <a:r>
                        <a:rPr lang="tr-TR" sz="900" u="none" strike="noStrike" dirty="0">
                          <a:solidFill>
                            <a:srgbClr val="0C0D0D"/>
                          </a:solidFill>
                          <a:effectLst/>
                        </a:rPr>
                        <a:t> Geleceğin Turizmcileri)</a:t>
                      </a:r>
                      <a:endParaRPr lang="tr-TR"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tr-TR" sz="900" u="none" strike="noStrike" dirty="0">
                          <a:solidFill>
                            <a:srgbClr val="0C0D0D"/>
                          </a:solidFill>
                          <a:effectLst/>
                        </a:rPr>
                        <a:t>Z2-Birimin idari işleri için kısmi zamanlı öğrenci çalışan dışında personelinin bulunmaması </a:t>
                      </a:r>
                      <a:endParaRPr lang="tr-TR"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tr-TR" sz="900" u="none" strike="noStrike" dirty="0">
                          <a:solidFill>
                            <a:srgbClr val="0C0D0D"/>
                          </a:solidFill>
                          <a:effectLst/>
                        </a:rPr>
                        <a:t>F2-Uluslararası alana yönelik işbirliği fırsatları</a:t>
                      </a:r>
                      <a:endParaRPr lang="tr-TR"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tr-TR" sz="900" u="none" strike="noStrike" dirty="0">
                          <a:solidFill>
                            <a:srgbClr val="0C0D0D"/>
                          </a:solidFill>
                          <a:effectLst/>
                        </a:rPr>
                        <a:t>T2-Bölgede Turizm ile ilgili diğer araştırma merkezlerinin de bulunması</a:t>
                      </a:r>
                      <a:endParaRPr lang="tr-TR"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extLst>
                  <a:ext uri="{0D108BD9-81ED-4DB2-BD59-A6C34878D82A}">
                    <a16:rowId xmlns:a16="http://schemas.microsoft.com/office/drawing/2014/main" val="1822744285"/>
                  </a:ext>
                </a:extLst>
              </a:tr>
              <a:tr h="617264">
                <a:tc>
                  <a:txBody>
                    <a:bodyPr/>
                    <a:lstStyle/>
                    <a:p>
                      <a:pPr algn="l" fontAlgn="t"/>
                      <a:r>
                        <a:rPr lang="tr-TR" sz="900" u="none" strike="noStrike" dirty="0">
                          <a:solidFill>
                            <a:srgbClr val="0C0D0D"/>
                          </a:solidFill>
                          <a:effectLst/>
                        </a:rPr>
                        <a:t>G3-Yurt dışı üniversiteler ile </a:t>
                      </a:r>
                      <a:r>
                        <a:rPr lang="tr-TR" sz="900" u="none" strike="noStrike" dirty="0" smtClean="0">
                          <a:solidFill>
                            <a:srgbClr val="0C0D0D"/>
                          </a:solidFill>
                          <a:effectLst/>
                        </a:rPr>
                        <a:t>Proje çalışmalarının yürütülmesi</a:t>
                      </a:r>
                      <a:r>
                        <a:rPr lang="tr-TR" sz="900" u="none" strike="noStrike" baseline="0" dirty="0" smtClean="0">
                          <a:solidFill>
                            <a:srgbClr val="0C0D0D"/>
                          </a:solidFill>
                          <a:effectLst/>
                        </a:rPr>
                        <a:t> (TELP)</a:t>
                      </a:r>
                      <a:endParaRPr lang="tr-TR"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tr-TR" sz="900" u="none" strike="noStrike">
                          <a:solidFill>
                            <a:srgbClr val="0C0D0D"/>
                          </a:solidFill>
                          <a:effectLst/>
                        </a:rPr>
                        <a:t>Z3-Sertifikalandırma gibi prosedürler hakkında tecrübe eksikliği</a:t>
                      </a:r>
                      <a:endParaRPr lang="tr-TR" sz="900" b="0" i="0" u="none" strike="noStrike">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tr-TR" sz="900" u="none" strike="noStrike" dirty="0">
                          <a:solidFill>
                            <a:srgbClr val="0C0D0D"/>
                          </a:solidFill>
                          <a:effectLst/>
                        </a:rPr>
                        <a:t>F3-TELP projesinin Türkiye'nin ve üniversitenin yurtdışında tanıtım  faaliyetlerinin artmasına olanak sağlaması</a:t>
                      </a:r>
                      <a:endParaRPr lang="tr-TR"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tr-TR" sz="900" u="none" strike="noStrike" dirty="0">
                          <a:solidFill>
                            <a:srgbClr val="0C0D0D"/>
                          </a:solidFill>
                          <a:effectLst/>
                        </a:rPr>
                        <a:t>T3-Düzenlenen etkinliklere katılım oranının düşük olması</a:t>
                      </a:r>
                      <a:br>
                        <a:rPr lang="tr-TR" sz="900" u="none" strike="noStrike" dirty="0">
                          <a:solidFill>
                            <a:srgbClr val="0C0D0D"/>
                          </a:solidFill>
                          <a:effectLst/>
                        </a:rPr>
                      </a:br>
                      <a:endParaRPr lang="tr-TR"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extLst>
                  <a:ext uri="{0D108BD9-81ED-4DB2-BD59-A6C34878D82A}">
                    <a16:rowId xmlns:a16="http://schemas.microsoft.com/office/drawing/2014/main" val="200623888"/>
                  </a:ext>
                </a:extLst>
              </a:tr>
              <a:tr h="683065">
                <a:tc>
                  <a:txBody>
                    <a:bodyPr/>
                    <a:lstStyle/>
                    <a:p>
                      <a:pPr algn="l" fontAlgn="t"/>
                      <a:r>
                        <a:rPr lang="tr-TR" sz="900" u="none" strike="noStrike" dirty="0">
                          <a:solidFill>
                            <a:srgbClr val="0C0D0D"/>
                          </a:solidFill>
                          <a:effectLst/>
                        </a:rPr>
                        <a:t>G4-Geleceğin Turizmcileri </a:t>
                      </a:r>
                      <a:r>
                        <a:rPr lang="tr-TR" sz="900" u="none" strike="noStrike" dirty="0" smtClean="0">
                          <a:solidFill>
                            <a:srgbClr val="0C0D0D"/>
                          </a:solidFill>
                          <a:effectLst/>
                        </a:rPr>
                        <a:t>projesi </a:t>
                      </a:r>
                      <a:r>
                        <a:rPr lang="tr-TR" sz="900" u="none" strike="noStrike" dirty="0">
                          <a:solidFill>
                            <a:srgbClr val="0C0D0D"/>
                          </a:solidFill>
                          <a:effectLst/>
                        </a:rPr>
                        <a:t>vasıtasıyla Öğrencilerin sektörde Staj ve iş yeri bulabilmesi </a:t>
                      </a:r>
                      <a:endParaRPr lang="tr-TR"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en-AE" sz="900" u="none" strike="noStrike" dirty="0">
                          <a:solidFill>
                            <a:srgbClr val="0C0D0D"/>
                          </a:solidFill>
                          <a:effectLst/>
                        </a:rPr>
                        <a:t> </a:t>
                      </a:r>
                      <a:endParaRPr lang="en-AE"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tr-TR" sz="900" u="none" strike="noStrike" dirty="0">
                          <a:solidFill>
                            <a:srgbClr val="0C0D0D"/>
                          </a:solidFill>
                          <a:effectLst/>
                        </a:rPr>
                        <a:t>F4- Türk Turizmi çalışan kültürünün yurtdışında da adapte edilmesine olanak </a:t>
                      </a:r>
                      <a:r>
                        <a:rPr lang="tr-TR" sz="900" u="none" strike="noStrike" dirty="0" smtClean="0">
                          <a:solidFill>
                            <a:srgbClr val="0C0D0D"/>
                          </a:solidFill>
                          <a:effectLst/>
                        </a:rPr>
                        <a:t>sağlaması</a:t>
                      </a:r>
                      <a:r>
                        <a:rPr lang="tr-TR" sz="900" u="none" strike="noStrike" baseline="0" dirty="0" smtClean="0">
                          <a:solidFill>
                            <a:srgbClr val="0C0D0D"/>
                          </a:solidFill>
                          <a:effectLst/>
                        </a:rPr>
                        <a:t> (TELP)</a:t>
                      </a:r>
                      <a:endParaRPr lang="tr-TR"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en-AE" sz="900" u="none" strike="noStrike" dirty="0">
                          <a:solidFill>
                            <a:srgbClr val="0C0D0D"/>
                          </a:solidFill>
                          <a:effectLst/>
                        </a:rPr>
                        <a:t> </a:t>
                      </a:r>
                      <a:endParaRPr lang="en-AE"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extLst>
                  <a:ext uri="{0D108BD9-81ED-4DB2-BD59-A6C34878D82A}">
                    <a16:rowId xmlns:a16="http://schemas.microsoft.com/office/drawing/2014/main" val="2922233516"/>
                  </a:ext>
                </a:extLst>
              </a:tr>
              <a:tr h="742752">
                <a:tc>
                  <a:txBody>
                    <a:bodyPr/>
                    <a:lstStyle/>
                    <a:p>
                      <a:pPr algn="l" fontAlgn="t"/>
                      <a:r>
                        <a:rPr lang="tr-TR" sz="900" u="none" strike="noStrike" dirty="0">
                          <a:solidFill>
                            <a:srgbClr val="0C0D0D"/>
                          </a:solidFill>
                          <a:effectLst/>
                        </a:rPr>
                        <a:t>G5-Sektör ve yurt dışı tecrübesi olan  akademisyenlerin bulunması</a:t>
                      </a:r>
                      <a:endParaRPr lang="tr-TR"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en-AE" sz="900" u="none" strike="noStrike">
                          <a:solidFill>
                            <a:srgbClr val="0C0D0D"/>
                          </a:solidFill>
                          <a:effectLst/>
                        </a:rPr>
                        <a:t> </a:t>
                      </a:r>
                      <a:endParaRPr lang="en-AE" sz="900" b="0" i="0" u="none" strike="noStrike">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tr-TR" sz="900" u="none" strike="noStrike" dirty="0">
                          <a:solidFill>
                            <a:srgbClr val="0C0D0D"/>
                          </a:solidFill>
                          <a:effectLst/>
                        </a:rPr>
                        <a:t>F5-Alternatif turizme yönelik taleplerin artması (Kültürel mirasın teşvik edilmesi ve korunması ve arkeolojik yerlerin tanıtılması ihtiyacı</a:t>
                      </a:r>
                      <a:r>
                        <a:rPr lang="tr-TR" sz="900" u="none" strike="noStrike" dirty="0" smtClean="0">
                          <a:solidFill>
                            <a:srgbClr val="0C0D0D"/>
                          </a:solidFill>
                          <a:effectLst/>
                        </a:rPr>
                        <a:t>)</a:t>
                      </a:r>
                      <a:endParaRPr lang="tr-TR"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en-AE" sz="900" u="none" strike="noStrike" dirty="0">
                          <a:solidFill>
                            <a:srgbClr val="0C0D0D"/>
                          </a:solidFill>
                          <a:effectLst/>
                        </a:rPr>
                        <a:t> </a:t>
                      </a:r>
                      <a:endParaRPr lang="en-AE"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extLst>
                  <a:ext uri="{0D108BD9-81ED-4DB2-BD59-A6C34878D82A}">
                    <a16:rowId xmlns:a16="http://schemas.microsoft.com/office/drawing/2014/main" val="1584525100"/>
                  </a:ext>
                </a:extLst>
              </a:tr>
              <a:tr h="647830">
                <a:tc>
                  <a:txBody>
                    <a:bodyPr/>
                    <a:lstStyle/>
                    <a:p>
                      <a:pPr algn="l" fontAlgn="t"/>
                      <a:r>
                        <a:rPr lang="tr-TR" sz="900" u="none" strike="noStrike" dirty="0">
                          <a:solidFill>
                            <a:srgbClr val="0C0D0D"/>
                          </a:solidFill>
                          <a:effectLst/>
                        </a:rPr>
                        <a:t>G6-Öğrencilerimizin ve sektörün ihtiyaçlarına cevap verebilen etkinlik faaliyetlerine açık olunması </a:t>
                      </a:r>
                      <a:endParaRPr lang="tr-TR"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en-AE" sz="900" u="none" strike="noStrike">
                          <a:solidFill>
                            <a:srgbClr val="0C0D0D"/>
                          </a:solidFill>
                          <a:effectLst/>
                        </a:rPr>
                        <a:t> </a:t>
                      </a:r>
                      <a:endParaRPr lang="en-AE" sz="900" b="0" i="0" u="none" strike="noStrike">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tr-TR" sz="900" u="none" strike="noStrike" dirty="0">
                          <a:solidFill>
                            <a:srgbClr val="0C0D0D"/>
                          </a:solidFill>
                          <a:effectLst/>
                        </a:rPr>
                        <a:t>F6-Bölgede Turizm ile ilgili diğer araştırma merkezlerinin de bulunması</a:t>
                      </a:r>
                      <a:endParaRPr lang="tr-TR"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en-AE" sz="900" u="none" strike="noStrike" dirty="0">
                          <a:solidFill>
                            <a:srgbClr val="0C0D0D"/>
                          </a:solidFill>
                          <a:effectLst/>
                        </a:rPr>
                        <a:t> </a:t>
                      </a:r>
                      <a:endParaRPr lang="en-AE"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extLst>
                  <a:ext uri="{0D108BD9-81ED-4DB2-BD59-A6C34878D82A}">
                    <a16:rowId xmlns:a16="http://schemas.microsoft.com/office/drawing/2014/main" val="3475166552"/>
                  </a:ext>
                </a:extLst>
              </a:tr>
              <a:tr h="742752">
                <a:tc>
                  <a:txBody>
                    <a:bodyPr/>
                    <a:lstStyle/>
                    <a:p>
                      <a:pPr algn="l" fontAlgn="t"/>
                      <a:r>
                        <a:rPr lang="tr-TR" sz="900" u="none" strike="noStrike" dirty="0">
                          <a:solidFill>
                            <a:srgbClr val="0C0D0D"/>
                          </a:solidFill>
                          <a:effectLst/>
                        </a:rPr>
                        <a:t>G7-Merkezin Turizm sektörü ile iyi ilişkiler içerisinde olması</a:t>
                      </a:r>
                      <a:endParaRPr lang="tr-TR"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b"/>
                      <a:r>
                        <a:rPr lang="en-AE" sz="900" u="none" strike="noStrike" dirty="0">
                          <a:solidFill>
                            <a:srgbClr val="0C0D0D"/>
                          </a:solidFill>
                          <a:effectLst/>
                        </a:rPr>
                        <a:t> </a:t>
                      </a:r>
                      <a:endParaRPr lang="en-AE" sz="900" b="1" i="0" u="none" strike="noStrike" dirty="0">
                        <a:solidFill>
                          <a:srgbClr val="0C0D0D"/>
                        </a:solidFill>
                        <a:effectLst/>
                        <a:latin typeface="Calibri" panose="020F0502020204030204" pitchFamily="34" charset="0"/>
                      </a:endParaRPr>
                    </a:p>
                  </a:txBody>
                  <a:tcPr marL="4784" marR="4784" marT="4784" marB="0" anchor="b">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tr-TR" sz="900" u="none" strike="noStrike" dirty="0">
                          <a:solidFill>
                            <a:srgbClr val="0C0D0D"/>
                          </a:solidFill>
                          <a:effectLst/>
                        </a:rPr>
                        <a:t>F7- Merkez yönetim kurulunda yer alan akademisyenlerin farklı disiplinlerden gelmesi nedeniyle disiplinler arası bir bakış açısının ortaya çıkması.</a:t>
                      </a:r>
                      <a:endParaRPr lang="tr-TR"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en-AE" sz="900" u="none" strike="noStrike" dirty="0">
                          <a:solidFill>
                            <a:srgbClr val="0C0D0D"/>
                          </a:solidFill>
                          <a:effectLst/>
                        </a:rPr>
                        <a:t> </a:t>
                      </a:r>
                      <a:endParaRPr lang="en-AE"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extLst>
                  <a:ext uri="{0D108BD9-81ED-4DB2-BD59-A6C34878D82A}">
                    <a16:rowId xmlns:a16="http://schemas.microsoft.com/office/drawing/2014/main" val="3263047049"/>
                  </a:ext>
                </a:extLst>
              </a:tr>
              <a:tr h="595358">
                <a:tc>
                  <a:txBody>
                    <a:bodyPr/>
                    <a:lstStyle/>
                    <a:p>
                      <a:pPr algn="l" fontAlgn="t"/>
                      <a:r>
                        <a:rPr lang="tr-TR" sz="900" u="none" strike="noStrike">
                          <a:solidFill>
                            <a:srgbClr val="0C0D0D"/>
                          </a:solidFill>
                          <a:effectLst/>
                        </a:rPr>
                        <a:t>G8-Turizm fakültesi ile işbirliği halinde olunması  </a:t>
                      </a:r>
                      <a:endParaRPr lang="tr-TR" sz="900" b="0" i="0" u="none" strike="noStrike">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en-AE" sz="900" u="none" strike="noStrike">
                          <a:solidFill>
                            <a:srgbClr val="0C0D0D"/>
                          </a:solidFill>
                          <a:effectLst/>
                        </a:rPr>
                        <a:t> </a:t>
                      </a:r>
                      <a:endParaRPr lang="en-AE" sz="900" b="0" i="0" u="none" strike="noStrike">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tr-TR" sz="900" u="none" strike="noStrike" dirty="0">
                          <a:solidFill>
                            <a:srgbClr val="0C0D0D"/>
                          </a:solidFill>
                          <a:effectLst/>
                        </a:rPr>
                        <a:t>F8 -Antalya Bilim Üniversitesi'ndeki diğer araştırma merkezleri ve TTO ile işbirliği </a:t>
                      </a:r>
                      <a:r>
                        <a:rPr lang="tr-TR" sz="900" u="none" strike="noStrike" dirty="0" smtClean="0">
                          <a:solidFill>
                            <a:srgbClr val="0C0D0D"/>
                          </a:solidFill>
                          <a:effectLst/>
                        </a:rPr>
                        <a:t>fırsatları</a:t>
                      </a:r>
                      <a:endParaRPr lang="tr-TR"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t"/>
                      <a:r>
                        <a:rPr lang="en-AE" sz="900" u="none" strike="noStrike" dirty="0">
                          <a:solidFill>
                            <a:srgbClr val="0C0D0D"/>
                          </a:solidFill>
                          <a:effectLst/>
                        </a:rPr>
                        <a:t> </a:t>
                      </a:r>
                      <a:endParaRPr lang="en-AE" sz="900" b="0" i="0" u="none" strike="noStrike" dirty="0">
                        <a:solidFill>
                          <a:srgbClr val="0C0D0D"/>
                        </a:solidFill>
                        <a:effectLst/>
                        <a:latin typeface="Calibri" panose="020F0502020204030204" pitchFamily="34" charset="0"/>
                      </a:endParaRPr>
                    </a:p>
                  </a:txBody>
                  <a:tcPr marL="4784" marR="4784" marT="4784"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extLst>
                  <a:ext uri="{0D108BD9-81ED-4DB2-BD59-A6C34878D82A}">
                    <a16:rowId xmlns:a16="http://schemas.microsoft.com/office/drawing/2014/main" val="2314961582"/>
                  </a:ext>
                </a:extLst>
              </a:tr>
            </a:tbl>
          </a:graphicData>
        </a:graphic>
      </p:graphicFrame>
    </p:spTree>
    <p:extLst>
      <p:ext uri="{BB962C8B-B14F-4D97-AF65-F5344CB8AC3E}">
        <p14:creationId xmlns:p14="http://schemas.microsoft.com/office/powerpoint/2010/main" val="2388984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p:cNvGraphicFramePr>
            <a:graphicFrameLocks noGrp="1"/>
          </p:cNvGraphicFramePr>
          <p:nvPr>
            <p:extLst>
              <p:ext uri="{D42A27DB-BD31-4B8C-83A1-F6EECF244321}">
                <p14:modId xmlns:p14="http://schemas.microsoft.com/office/powerpoint/2010/main" val="1122387831"/>
              </p:ext>
            </p:extLst>
          </p:nvPr>
        </p:nvGraphicFramePr>
        <p:xfrm>
          <a:off x="323528" y="941890"/>
          <a:ext cx="8242956" cy="5622123"/>
        </p:xfrm>
        <a:graphic>
          <a:graphicData uri="http://schemas.openxmlformats.org/drawingml/2006/table">
            <a:tbl>
              <a:tblPr>
                <a:tableStyleId>{5C22544A-7EE6-4342-B048-85BDC9FD1C3A}</a:tableStyleId>
              </a:tblPr>
              <a:tblGrid>
                <a:gridCol w="2648557">
                  <a:extLst>
                    <a:ext uri="{9D8B030D-6E8A-4147-A177-3AD203B41FA5}">
                      <a16:colId xmlns:a16="http://schemas.microsoft.com/office/drawing/2014/main" val="2965995443"/>
                    </a:ext>
                  </a:extLst>
                </a:gridCol>
                <a:gridCol w="2675583">
                  <a:extLst>
                    <a:ext uri="{9D8B030D-6E8A-4147-A177-3AD203B41FA5}">
                      <a16:colId xmlns:a16="http://schemas.microsoft.com/office/drawing/2014/main" val="3790464124"/>
                    </a:ext>
                  </a:extLst>
                </a:gridCol>
                <a:gridCol w="2918816">
                  <a:extLst>
                    <a:ext uri="{9D8B030D-6E8A-4147-A177-3AD203B41FA5}">
                      <a16:colId xmlns:a16="http://schemas.microsoft.com/office/drawing/2014/main" val="1251425293"/>
                    </a:ext>
                  </a:extLst>
                </a:gridCol>
              </a:tblGrid>
              <a:tr h="449179">
                <a:tc>
                  <a:txBody>
                    <a:bodyPr/>
                    <a:lstStyle/>
                    <a:p>
                      <a:pPr algn="ctr" fontAlgn="ctr"/>
                      <a:r>
                        <a:rPr lang="tr-TR" sz="1000" b="1" u="none" strike="noStrike" dirty="0" smtClean="0">
                          <a:solidFill>
                            <a:srgbClr val="0C0D0D"/>
                          </a:solidFill>
                          <a:effectLst/>
                        </a:rPr>
                        <a:t>PAYDAŞ ADI</a:t>
                      </a:r>
                      <a:endParaRPr lang="tr-TR" sz="1000" b="1" i="0" u="none" strike="noStrike" dirty="0">
                        <a:solidFill>
                          <a:srgbClr val="0C0D0D"/>
                        </a:solidFill>
                        <a:effectLst/>
                        <a:latin typeface="Calibri" panose="020F0502020204030204" pitchFamily="34" charset="0"/>
                      </a:endParaRPr>
                    </a:p>
                  </a:txBody>
                  <a:tcPr marL="1863" marR="1863" marT="1863" marB="0" anchor="ctr">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ctr" fontAlgn="ctr"/>
                      <a:r>
                        <a:rPr lang="tr-TR" sz="1000" b="1" u="none" strike="noStrike" dirty="0">
                          <a:solidFill>
                            <a:srgbClr val="0C0D0D"/>
                          </a:solidFill>
                          <a:effectLst/>
                        </a:rPr>
                        <a:t>PAYDAŞ NEDENİ</a:t>
                      </a:r>
                      <a:endParaRPr lang="tr-TR" sz="1000" b="1" i="0" u="none" strike="noStrike" dirty="0">
                        <a:solidFill>
                          <a:srgbClr val="0C0D0D"/>
                        </a:solidFill>
                        <a:effectLst/>
                        <a:latin typeface="Calibri" panose="020F0502020204030204" pitchFamily="34" charset="0"/>
                      </a:endParaRPr>
                    </a:p>
                  </a:txBody>
                  <a:tcPr marL="1863" marR="1863" marT="1863" marB="0" anchor="ctr">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ctr" fontAlgn="ctr"/>
                      <a:r>
                        <a:rPr lang="tr-TR" sz="1000" b="1" u="none" strike="noStrike" dirty="0">
                          <a:solidFill>
                            <a:srgbClr val="0C0D0D"/>
                          </a:solidFill>
                          <a:effectLst/>
                        </a:rPr>
                        <a:t>PAYDAŞ BEKLENTİSİ</a:t>
                      </a:r>
                      <a:endParaRPr lang="tr-TR" sz="1000" b="1" i="0" u="none" strike="noStrike" dirty="0">
                        <a:solidFill>
                          <a:srgbClr val="0C0D0D"/>
                        </a:solidFill>
                        <a:effectLst/>
                        <a:latin typeface="Calibri" panose="020F0502020204030204" pitchFamily="34" charset="0"/>
                      </a:endParaRPr>
                    </a:p>
                  </a:txBody>
                  <a:tcPr marL="1863" marR="1863" marT="1863" marB="0" anchor="ctr">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extLst>
                  <a:ext uri="{0D108BD9-81ED-4DB2-BD59-A6C34878D82A}">
                    <a16:rowId xmlns:a16="http://schemas.microsoft.com/office/drawing/2014/main" val="396664441"/>
                  </a:ext>
                </a:extLst>
              </a:tr>
              <a:tr h="240632">
                <a:tc>
                  <a:txBody>
                    <a:bodyPr/>
                    <a:lstStyle/>
                    <a:p>
                      <a:pPr algn="l" fontAlgn="ctr"/>
                      <a:r>
                        <a:rPr lang="tr-TR" sz="1000" b="0" u="none" strike="noStrike" dirty="0">
                          <a:solidFill>
                            <a:srgbClr val="0C0D0D"/>
                          </a:solidFill>
                          <a:effectLst/>
                        </a:rPr>
                        <a:t>Yüksek Öğretim Kurulu</a:t>
                      </a:r>
                      <a:endParaRPr lang="tr-TR" sz="1000" b="0" i="0" u="none" strike="noStrike" dirty="0">
                        <a:solidFill>
                          <a:srgbClr val="0C0D0D"/>
                        </a:solidFill>
                        <a:effectLst/>
                        <a:latin typeface="Calibri" panose="020F0502020204030204" pitchFamily="34" charset="0"/>
                      </a:endParaRPr>
                    </a:p>
                  </a:txBody>
                  <a:tcPr marL="1863" marR="1863" marT="1863" marB="0" anchor="ctr">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ctr"/>
                      <a:r>
                        <a:rPr lang="tr-TR" sz="1000" b="0" u="none" strike="noStrike" dirty="0">
                          <a:solidFill>
                            <a:srgbClr val="0C0D0D"/>
                          </a:solidFill>
                          <a:effectLst/>
                        </a:rPr>
                        <a:t>Mevzuat</a:t>
                      </a:r>
                      <a:endParaRPr lang="tr-TR" sz="1000" b="0" i="0" u="none" strike="noStrike" dirty="0">
                        <a:solidFill>
                          <a:srgbClr val="0C0D0D"/>
                        </a:solidFill>
                        <a:effectLst/>
                        <a:latin typeface="Calibri" panose="020F0502020204030204" pitchFamily="34" charset="0"/>
                      </a:endParaRPr>
                    </a:p>
                  </a:txBody>
                  <a:tcPr marL="1863" marR="1863" marT="1863" marB="0" anchor="ctr">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tc>
                  <a:txBody>
                    <a:bodyPr/>
                    <a:lstStyle/>
                    <a:p>
                      <a:pPr algn="l" fontAlgn="ctr"/>
                      <a:r>
                        <a:rPr lang="tr-TR" sz="1000" b="0" u="none" strike="noStrike" dirty="0">
                          <a:solidFill>
                            <a:srgbClr val="0C0D0D"/>
                          </a:solidFill>
                          <a:effectLst/>
                        </a:rPr>
                        <a:t>Mevzuata uygunluk</a:t>
                      </a:r>
                      <a:endParaRPr lang="tr-TR" sz="1000" b="0" i="0" u="none" strike="noStrike" dirty="0">
                        <a:solidFill>
                          <a:srgbClr val="0C0D0D"/>
                        </a:solidFill>
                        <a:effectLst/>
                        <a:latin typeface="Calibri" panose="020F0502020204030204" pitchFamily="34" charset="0"/>
                      </a:endParaRPr>
                    </a:p>
                  </a:txBody>
                  <a:tcPr marL="1863" marR="1863" marT="1863" marB="0" anchor="ctr">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solidFill>
                      <a:schemeClr val="bg1"/>
                    </a:solidFill>
                  </a:tcPr>
                </a:tc>
                <a:extLst>
                  <a:ext uri="{0D108BD9-81ED-4DB2-BD59-A6C34878D82A}">
                    <a16:rowId xmlns:a16="http://schemas.microsoft.com/office/drawing/2014/main" val="769136003"/>
                  </a:ext>
                </a:extLst>
              </a:tr>
              <a:tr h="409470">
                <a:tc>
                  <a:txBody>
                    <a:bodyPr/>
                    <a:lstStyle/>
                    <a:p>
                      <a:pPr algn="l" fontAlgn="ctr"/>
                      <a:r>
                        <a:rPr lang="tr-TR" sz="1000" b="0" u="none" strike="noStrike" dirty="0">
                          <a:solidFill>
                            <a:srgbClr val="0C0D0D"/>
                          </a:solidFill>
                          <a:effectLst/>
                        </a:rPr>
                        <a:t>Rektörlük</a:t>
                      </a:r>
                      <a:endParaRPr lang="tr-TR" sz="1000" b="0" i="0" u="none" strike="noStrike" dirty="0">
                        <a:solidFill>
                          <a:srgbClr val="0C0D0D"/>
                        </a:solidFill>
                        <a:effectLst/>
                        <a:latin typeface="Calibri" panose="020F0502020204030204" pitchFamily="34" charset="0"/>
                      </a:endParaRPr>
                    </a:p>
                  </a:txBody>
                  <a:tcPr marL="1863" marR="1863" marT="1863" marB="0" anchor="ctr">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b="0" u="none" strike="noStrike" dirty="0">
                          <a:solidFill>
                            <a:srgbClr val="0C0D0D"/>
                          </a:solidFill>
                          <a:effectLst/>
                        </a:rPr>
                        <a:t>Üst Yönetim</a:t>
                      </a:r>
                      <a:endParaRPr lang="tr-TR" sz="1000" b="0" i="0" u="none" strike="noStrike" dirty="0">
                        <a:solidFill>
                          <a:srgbClr val="0C0D0D"/>
                        </a:solidFill>
                        <a:effectLst/>
                        <a:latin typeface="Calibri" panose="020F0502020204030204" pitchFamily="34" charset="0"/>
                      </a:endParaRPr>
                    </a:p>
                  </a:txBody>
                  <a:tcPr marL="1863" marR="1863" marT="1863" marB="0" anchor="ctr">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nn-NO" sz="1000" b="0" u="none" strike="noStrike" dirty="0">
                          <a:solidFill>
                            <a:srgbClr val="0C0D0D"/>
                          </a:solidFill>
                          <a:effectLst/>
                        </a:rPr>
                        <a:t>Akademik Etkinlik ve Ulusal ve Uluslararası Proje ve Araştırma Beklentisi</a:t>
                      </a:r>
                      <a:endParaRPr lang="nn-NO" sz="1000" b="0" i="0" u="none" strike="noStrike" dirty="0">
                        <a:solidFill>
                          <a:srgbClr val="0C0D0D"/>
                        </a:solidFill>
                        <a:effectLst/>
                        <a:latin typeface="Calibri" panose="020F0502020204030204" pitchFamily="34" charset="0"/>
                      </a:endParaRPr>
                    </a:p>
                  </a:txBody>
                  <a:tcPr marL="1863" marR="1863" marT="1863" marB="0" anchor="ctr">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6067923"/>
                  </a:ext>
                </a:extLst>
              </a:tr>
              <a:tr h="409470">
                <a:tc>
                  <a:txBody>
                    <a:bodyPr/>
                    <a:lstStyle/>
                    <a:p>
                      <a:pPr algn="l" fontAlgn="ctr"/>
                      <a:r>
                        <a:rPr lang="tr-TR" sz="1000" u="none" strike="noStrike" dirty="0">
                          <a:solidFill>
                            <a:srgbClr val="0C0D0D"/>
                          </a:solidFill>
                          <a:effectLst/>
                        </a:rPr>
                        <a:t>Turizm Fakültesi Akademisyenleri</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Araştırma ve Etkinliklerde İş Birliği</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Bilgi Alışverişi, Ortak Etkinlik ve Ulusal ve Uluslararası Araştırma ve Proje  İmkanları</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9643791"/>
                  </a:ext>
                </a:extLst>
              </a:tr>
              <a:tr h="368176">
                <a:tc>
                  <a:txBody>
                    <a:bodyPr/>
                    <a:lstStyle/>
                    <a:p>
                      <a:pPr algn="l" fontAlgn="ctr"/>
                      <a:r>
                        <a:rPr lang="tr-TR" sz="1000" u="none" strike="noStrike" dirty="0">
                          <a:solidFill>
                            <a:srgbClr val="0C0D0D"/>
                          </a:solidFill>
                          <a:effectLst/>
                        </a:rPr>
                        <a:t> Sivil Toplum Kuruluşları</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a:solidFill>
                            <a:srgbClr val="0C0D0D"/>
                          </a:solidFill>
                          <a:effectLst/>
                        </a:rPr>
                        <a:t>İş Birliği</a:t>
                      </a:r>
                      <a:endParaRPr lang="tr-TR" sz="1000" b="0" i="0" u="none" strike="noStrike">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Ortak Etkinlik ve Danışmanlık</a:t>
                      </a:r>
                      <a:br>
                        <a:rPr lang="tr-TR" sz="1000" u="none" strike="noStrike" dirty="0">
                          <a:solidFill>
                            <a:srgbClr val="0C0D0D"/>
                          </a:solidFill>
                          <a:effectLst/>
                        </a:rPr>
                      </a:br>
                      <a:r>
                        <a:rPr lang="tr-TR" sz="1000" u="none" strike="noStrike" dirty="0" err="1">
                          <a:solidFill>
                            <a:srgbClr val="0C0D0D"/>
                          </a:solidFill>
                          <a:effectLst/>
                        </a:rPr>
                        <a:t>Sektörel</a:t>
                      </a:r>
                      <a:r>
                        <a:rPr lang="tr-TR" sz="1000" u="none" strike="noStrike" dirty="0">
                          <a:solidFill>
                            <a:srgbClr val="0C0D0D"/>
                          </a:solidFill>
                          <a:effectLst/>
                        </a:rPr>
                        <a:t> ve Bölgesel Gelişim ve Katkı </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39726"/>
                  </a:ext>
                </a:extLst>
              </a:tr>
              <a:tr h="215435">
                <a:tc>
                  <a:txBody>
                    <a:bodyPr/>
                    <a:lstStyle/>
                    <a:p>
                      <a:pPr algn="l" fontAlgn="ctr"/>
                      <a:r>
                        <a:rPr lang="tr-TR" sz="1000" u="none" strike="noStrike" dirty="0">
                          <a:solidFill>
                            <a:srgbClr val="0C0D0D"/>
                          </a:solidFill>
                          <a:effectLst/>
                        </a:rPr>
                        <a:t>Diğer Üniversiteler</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İş Birliği</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İş Birliği Protokolü, Ortak Çalışmalar</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467624"/>
                  </a:ext>
                </a:extLst>
              </a:tr>
              <a:tr h="288702">
                <a:tc>
                  <a:txBody>
                    <a:bodyPr/>
                    <a:lstStyle/>
                    <a:p>
                      <a:pPr algn="l" fontAlgn="ctr"/>
                      <a:r>
                        <a:rPr lang="tr-TR" sz="1000" u="none" strike="noStrike" dirty="0">
                          <a:solidFill>
                            <a:srgbClr val="0C0D0D"/>
                          </a:solidFill>
                          <a:effectLst/>
                        </a:rPr>
                        <a:t>L.N. </a:t>
                      </a:r>
                      <a:r>
                        <a:rPr lang="tr-TR" sz="1000" u="none" strike="noStrike" dirty="0" err="1">
                          <a:solidFill>
                            <a:srgbClr val="0C0D0D"/>
                          </a:solidFill>
                          <a:effectLst/>
                        </a:rPr>
                        <a:t>Gumilyov</a:t>
                      </a:r>
                      <a:r>
                        <a:rPr lang="tr-TR" sz="1000" u="none" strike="noStrike" dirty="0">
                          <a:solidFill>
                            <a:srgbClr val="0C0D0D"/>
                          </a:solidFill>
                          <a:effectLst/>
                        </a:rPr>
                        <a:t> </a:t>
                      </a:r>
                      <a:r>
                        <a:rPr lang="tr-TR" sz="1000" u="none" strike="noStrike" dirty="0" err="1">
                          <a:solidFill>
                            <a:srgbClr val="0C0D0D"/>
                          </a:solidFill>
                          <a:effectLst/>
                        </a:rPr>
                        <a:t>Eurasian</a:t>
                      </a:r>
                      <a:r>
                        <a:rPr lang="tr-TR" sz="1000" u="none" strike="noStrike" dirty="0">
                          <a:solidFill>
                            <a:srgbClr val="0C0D0D"/>
                          </a:solidFill>
                          <a:effectLst/>
                        </a:rPr>
                        <a:t> </a:t>
                      </a:r>
                      <a:r>
                        <a:rPr lang="tr-TR" sz="1000" u="none" strike="noStrike" dirty="0" err="1">
                          <a:solidFill>
                            <a:srgbClr val="0C0D0D"/>
                          </a:solidFill>
                          <a:effectLst/>
                        </a:rPr>
                        <a:t>National</a:t>
                      </a:r>
                      <a:r>
                        <a:rPr lang="tr-TR" sz="1000" u="none" strike="noStrike" dirty="0">
                          <a:solidFill>
                            <a:srgbClr val="0C0D0D"/>
                          </a:solidFill>
                          <a:effectLst/>
                        </a:rPr>
                        <a:t> </a:t>
                      </a:r>
                      <a:r>
                        <a:rPr lang="tr-TR" sz="1000" u="none" strike="noStrike" dirty="0" smtClean="0">
                          <a:solidFill>
                            <a:srgbClr val="0C0D0D"/>
                          </a:solidFill>
                          <a:effectLst/>
                        </a:rPr>
                        <a:t>Üniversitesi</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İş Birliği</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İş Birliği Protokolü, Ortak Çalışmalar</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9535318"/>
                  </a:ext>
                </a:extLst>
              </a:tr>
              <a:tr h="208492">
                <a:tc>
                  <a:txBody>
                    <a:bodyPr/>
                    <a:lstStyle/>
                    <a:p>
                      <a:pPr algn="l" fontAlgn="ctr"/>
                      <a:r>
                        <a:rPr lang="en-US" sz="1000" u="none" strike="noStrike" dirty="0" smtClean="0">
                          <a:solidFill>
                            <a:srgbClr val="0C0D0D"/>
                          </a:solidFill>
                          <a:effectLst/>
                        </a:rPr>
                        <a:t>International </a:t>
                      </a:r>
                      <a:r>
                        <a:rPr lang="en-US" sz="1000" u="none" strike="noStrike" dirty="0">
                          <a:solidFill>
                            <a:srgbClr val="0C0D0D"/>
                          </a:solidFill>
                          <a:effectLst/>
                        </a:rPr>
                        <a:t>University of Tourism and Hospitality (IUTH) </a:t>
                      </a:r>
                      <a:endParaRPr lang="en-US"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İş Birliği</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İş Birliği Protokolü, Ortak Çalışmalar</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8738991"/>
                  </a:ext>
                </a:extLst>
              </a:tr>
              <a:tr h="224589">
                <a:tc>
                  <a:txBody>
                    <a:bodyPr/>
                    <a:lstStyle/>
                    <a:p>
                      <a:pPr algn="l" fontAlgn="ctr"/>
                      <a:r>
                        <a:rPr lang="en-US" sz="1000" u="none" strike="noStrike" dirty="0" smtClean="0">
                          <a:solidFill>
                            <a:srgbClr val="0C0D0D"/>
                          </a:solidFill>
                          <a:effectLst/>
                        </a:rPr>
                        <a:t>The </a:t>
                      </a:r>
                      <a:r>
                        <a:rPr lang="en-US" sz="1000" u="none" strike="noStrike" dirty="0">
                          <a:solidFill>
                            <a:srgbClr val="0C0D0D"/>
                          </a:solidFill>
                          <a:effectLst/>
                        </a:rPr>
                        <a:t>Republic of Kazakhstan </a:t>
                      </a:r>
                      <a:r>
                        <a:rPr lang="en-US" sz="1000" u="none" strike="noStrike" dirty="0" err="1">
                          <a:solidFill>
                            <a:srgbClr val="0C0D0D"/>
                          </a:solidFill>
                          <a:effectLst/>
                        </a:rPr>
                        <a:t>Üniversitesi</a:t>
                      </a:r>
                      <a:r>
                        <a:rPr lang="en-US" sz="1000" u="none" strike="noStrike" dirty="0">
                          <a:solidFill>
                            <a:srgbClr val="0C0D0D"/>
                          </a:solidFill>
                          <a:effectLst/>
                        </a:rPr>
                        <a:t> </a:t>
                      </a:r>
                      <a:endParaRPr lang="en-US"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İş Birliği</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İş Birliği Protokolü, Ortak Çalışmalar</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2020090"/>
                  </a:ext>
                </a:extLst>
              </a:tr>
              <a:tr h="208492">
                <a:tc>
                  <a:txBody>
                    <a:bodyPr/>
                    <a:lstStyle/>
                    <a:p>
                      <a:pPr algn="l" fontAlgn="ctr"/>
                      <a:r>
                        <a:rPr lang="tr-TR" sz="1000" u="none" strike="noStrike" dirty="0">
                          <a:solidFill>
                            <a:srgbClr val="0C0D0D"/>
                          </a:solidFill>
                          <a:effectLst/>
                        </a:rPr>
                        <a:t>Üniversitedeki Diğer </a:t>
                      </a:r>
                      <a:r>
                        <a:rPr lang="tr-TR" sz="1000" u="none" strike="noStrike" dirty="0" smtClean="0">
                          <a:solidFill>
                            <a:srgbClr val="0C0D0D"/>
                          </a:solidFill>
                          <a:effectLst/>
                        </a:rPr>
                        <a:t>Araştırma </a:t>
                      </a:r>
                      <a:r>
                        <a:rPr lang="tr-TR" sz="1000" u="none" strike="noStrike" dirty="0">
                          <a:solidFill>
                            <a:srgbClr val="0C0D0D"/>
                          </a:solidFill>
                          <a:effectLst/>
                        </a:rPr>
                        <a:t>Merkezleri</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İş Birliği</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İş Birliği Protokolü, Ortak Faaliyetler ve Araştırmalar</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6435846"/>
                  </a:ext>
                </a:extLst>
              </a:tr>
              <a:tr h="280341">
                <a:tc>
                  <a:txBody>
                    <a:bodyPr/>
                    <a:lstStyle/>
                    <a:p>
                      <a:pPr algn="l" fontAlgn="ctr"/>
                      <a:r>
                        <a:rPr lang="tr-TR" sz="1000" u="none" strike="noStrike" dirty="0">
                          <a:solidFill>
                            <a:srgbClr val="0C0D0D"/>
                          </a:solidFill>
                          <a:effectLst/>
                        </a:rPr>
                        <a:t>Öğrenciler</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a:solidFill>
                            <a:srgbClr val="0C0D0D"/>
                          </a:solidFill>
                          <a:effectLst/>
                        </a:rPr>
                        <a:t>Destek Olmak</a:t>
                      </a:r>
                      <a:endParaRPr lang="tr-TR" sz="1000" b="0" i="0" u="none" strike="noStrike">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Etkinlik, Sertifika Programları ve Sektör Bazlı Projelerle Destek Beklentisi</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4910073"/>
                  </a:ext>
                </a:extLst>
              </a:tr>
              <a:tr h="224534">
                <a:tc>
                  <a:txBody>
                    <a:bodyPr/>
                    <a:lstStyle/>
                    <a:p>
                      <a:pPr algn="l" fontAlgn="ctr"/>
                      <a:r>
                        <a:rPr lang="tr-TR" sz="1000" u="none" strike="noStrike" dirty="0">
                          <a:solidFill>
                            <a:srgbClr val="0C0D0D"/>
                          </a:solidFill>
                          <a:effectLst/>
                        </a:rPr>
                        <a:t>Turizm Sanayi Özel Sektör ve Kamu Kurumları</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İş Birliği ve Veri Paylaşımı</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Danışmanlık, Bilgi </a:t>
                      </a:r>
                      <a:r>
                        <a:rPr lang="tr-TR" sz="1000" u="none" strike="noStrike" dirty="0" err="1">
                          <a:solidFill>
                            <a:srgbClr val="0C0D0D"/>
                          </a:solidFill>
                          <a:effectLst/>
                        </a:rPr>
                        <a:t>Alışverisi</a:t>
                      </a:r>
                      <a:r>
                        <a:rPr lang="tr-TR" sz="1000" u="none" strike="noStrike" dirty="0">
                          <a:solidFill>
                            <a:srgbClr val="0C0D0D"/>
                          </a:solidFill>
                          <a:effectLst/>
                        </a:rPr>
                        <a:t> ve Ortak Etkinlik </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8995393"/>
                  </a:ext>
                </a:extLst>
              </a:tr>
              <a:tr h="160974">
                <a:tc>
                  <a:txBody>
                    <a:bodyPr/>
                    <a:lstStyle/>
                    <a:p>
                      <a:pPr algn="l" fontAlgn="ctr"/>
                      <a:r>
                        <a:rPr lang="tr-TR" sz="1000" u="none" strike="noStrike" dirty="0">
                          <a:solidFill>
                            <a:srgbClr val="0C0D0D"/>
                          </a:solidFill>
                          <a:effectLst/>
                        </a:rPr>
                        <a:t>Rixos Beldibi</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İş Birliği ve Veri Paylaşımı</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Danışmanlık, Bilgi </a:t>
                      </a:r>
                      <a:r>
                        <a:rPr lang="tr-TR" sz="1000" u="none" strike="noStrike" dirty="0" err="1">
                          <a:solidFill>
                            <a:srgbClr val="0C0D0D"/>
                          </a:solidFill>
                          <a:effectLst/>
                        </a:rPr>
                        <a:t>Alışverisi</a:t>
                      </a:r>
                      <a:r>
                        <a:rPr lang="tr-TR" sz="1000" u="none" strike="noStrike" dirty="0">
                          <a:solidFill>
                            <a:srgbClr val="0C0D0D"/>
                          </a:solidFill>
                          <a:effectLst/>
                        </a:rPr>
                        <a:t> ve Ortak Etkinlik </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573892"/>
                  </a:ext>
                </a:extLst>
              </a:tr>
              <a:tr h="193113">
                <a:tc>
                  <a:txBody>
                    <a:bodyPr/>
                    <a:lstStyle/>
                    <a:p>
                      <a:pPr algn="l" fontAlgn="ctr"/>
                      <a:r>
                        <a:rPr lang="tr-TR" sz="1000" u="none" strike="noStrike" dirty="0">
                          <a:solidFill>
                            <a:srgbClr val="0C0D0D"/>
                          </a:solidFill>
                          <a:effectLst/>
                        </a:rPr>
                        <a:t>Rixos Tekirova</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İş Birliği ve Veri Paylaşımı</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Danışmanlık, Bilgi </a:t>
                      </a:r>
                      <a:r>
                        <a:rPr lang="tr-TR" sz="1000" u="none" strike="noStrike" dirty="0" err="1">
                          <a:solidFill>
                            <a:srgbClr val="0C0D0D"/>
                          </a:solidFill>
                          <a:effectLst/>
                        </a:rPr>
                        <a:t>Alışverisi</a:t>
                      </a:r>
                      <a:r>
                        <a:rPr lang="tr-TR" sz="1000" u="none" strike="noStrike" dirty="0">
                          <a:solidFill>
                            <a:srgbClr val="0C0D0D"/>
                          </a:solidFill>
                          <a:effectLst/>
                        </a:rPr>
                        <a:t> ve Ortak Etkinlik </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0346674"/>
                  </a:ext>
                </a:extLst>
              </a:tr>
              <a:tr h="193169">
                <a:tc>
                  <a:txBody>
                    <a:bodyPr/>
                    <a:lstStyle/>
                    <a:p>
                      <a:pPr algn="l" fontAlgn="ctr"/>
                      <a:r>
                        <a:rPr lang="tr-TR" sz="1000" u="none" strike="noStrike" dirty="0">
                          <a:solidFill>
                            <a:srgbClr val="0C0D0D"/>
                          </a:solidFill>
                          <a:effectLst/>
                        </a:rPr>
                        <a:t>Turistler</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Veri Kaynağı</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err="1">
                          <a:solidFill>
                            <a:srgbClr val="0C0D0D"/>
                          </a:solidFill>
                          <a:effectLst/>
                        </a:rPr>
                        <a:t>Sektörel</a:t>
                      </a:r>
                      <a:r>
                        <a:rPr lang="tr-TR" sz="1000" u="none" strike="noStrike" dirty="0">
                          <a:solidFill>
                            <a:srgbClr val="0C0D0D"/>
                          </a:solidFill>
                          <a:effectLst/>
                        </a:rPr>
                        <a:t> kalitenin arttırılması</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1715129"/>
                  </a:ext>
                </a:extLst>
              </a:tr>
              <a:tr h="215591">
                <a:tc>
                  <a:txBody>
                    <a:bodyPr/>
                    <a:lstStyle/>
                    <a:p>
                      <a:pPr algn="l" fontAlgn="ctr"/>
                      <a:r>
                        <a:rPr lang="tr-TR" sz="1000" u="none" strike="noStrike" dirty="0">
                          <a:solidFill>
                            <a:srgbClr val="0C0D0D"/>
                          </a:solidFill>
                          <a:effectLst/>
                        </a:rPr>
                        <a:t>Yerel halk</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Veri Kaynağı</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Bölgesel kalkınmaya </a:t>
                      </a:r>
                      <a:r>
                        <a:rPr lang="tr-TR" sz="1000" u="none" strike="noStrike" dirty="0" smtClean="0">
                          <a:solidFill>
                            <a:srgbClr val="0C0D0D"/>
                          </a:solidFill>
                          <a:effectLst/>
                        </a:rPr>
                        <a:t>katkı</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1376935"/>
                  </a:ext>
                </a:extLst>
              </a:tr>
              <a:tr h="319543">
                <a:tc>
                  <a:txBody>
                    <a:bodyPr/>
                    <a:lstStyle/>
                    <a:p>
                      <a:pPr algn="l" fontAlgn="ctr"/>
                      <a:r>
                        <a:rPr lang="tr-TR" sz="1000" u="none" strike="noStrike" dirty="0">
                          <a:solidFill>
                            <a:srgbClr val="0C0D0D"/>
                          </a:solidFill>
                          <a:effectLst/>
                        </a:rPr>
                        <a:t>Yükseköğretim Kalite Kurulu</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ABÜ İç Kalite Güvence Sisteminin oluşturulması ve ABÜ iç kalite güvencesinin artırılması</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Düzenli olarak KİDR, Kurumsal Dış Değerlendirme ve Kurumsal Akreditasyon süreçlerinde işbirliği</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1512849"/>
                  </a:ext>
                </a:extLst>
              </a:tr>
              <a:tr h="171595">
                <a:tc>
                  <a:txBody>
                    <a:bodyPr/>
                    <a:lstStyle/>
                    <a:p>
                      <a:pPr algn="l" fontAlgn="ctr"/>
                      <a:r>
                        <a:rPr lang="tr-TR" sz="1000" u="none" strike="noStrike" dirty="0">
                          <a:solidFill>
                            <a:srgbClr val="0C0D0D"/>
                          </a:solidFill>
                          <a:effectLst/>
                        </a:rPr>
                        <a:t>Bağımsız Denetim Kuruluşu</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Dış denetimleri gerçekleştirmesi sebebiyle</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Mevzuata uygun olarak dış denetimleri gerçekleştirmesi</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2339294"/>
                  </a:ext>
                </a:extLst>
              </a:tr>
              <a:tr h="291515">
                <a:tc>
                  <a:txBody>
                    <a:bodyPr/>
                    <a:lstStyle/>
                    <a:p>
                      <a:pPr algn="l" fontAlgn="ctr"/>
                      <a:r>
                        <a:rPr lang="tr-TR" sz="1000" u="none" strike="noStrike" dirty="0">
                          <a:solidFill>
                            <a:srgbClr val="0C0D0D"/>
                          </a:solidFill>
                          <a:effectLst/>
                        </a:rPr>
                        <a:t>ABU Öğrenci toplulukları</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a:solidFill>
                            <a:srgbClr val="0C0D0D"/>
                          </a:solidFill>
                          <a:effectLst/>
                        </a:rPr>
                        <a:t>Destek Olmak</a:t>
                      </a:r>
                      <a:endParaRPr lang="tr-TR" sz="1000" b="0" i="0" u="none" strike="noStrike">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Etkinlik, Sertifika Programları ve Sektör Bazlı Projelerle Destek Beklentisi</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1014899"/>
                  </a:ext>
                </a:extLst>
              </a:tr>
              <a:tr h="409470">
                <a:tc>
                  <a:txBody>
                    <a:bodyPr/>
                    <a:lstStyle/>
                    <a:p>
                      <a:pPr algn="l" fontAlgn="ctr"/>
                      <a:r>
                        <a:rPr lang="tr-TR" sz="1000" u="none" strike="noStrike" dirty="0">
                          <a:solidFill>
                            <a:srgbClr val="0C0D0D"/>
                          </a:solidFill>
                          <a:effectLst/>
                        </a:rPr>
                        <a:t>Turizm topluluğu</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Destek Olmak</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000" u="none" strike="noStrike" dirty="0">
                          <a:solidFill>
                            <a:srgbClr val="0C0D0D"/>
                          </a:solidFill>
                          <a:effectLst/>
                        </a:rPr>
                        <a:t>Etkinlik, Sertifika Programları ve Sektör Bazlı Projelerle Destek Beklentisi</a:t>
                      </a:r>
                      <a:endParaRPr lang="tr-TR" sz="1000" b="0" i="0" u="none" strike="noStrike" dirty="0">
                        <a:solidFill>
                          <a:srgbClr val="0C0D0D"/>
                        </a:solidFill>
                        <a:effectLst/>
                        <a:latin typeface="Calibri" panose="020F0502020204030204" pitchFamily="34" charset="0"/>
                      </a:endParaRPr>
                    </a:p>
                  </a:txBody>
                  <a:tcPr marL="1863" marR="1863" marT="1863" marB="0">
                    <a:lnL w="12700" cap="flat" cmpd="sng" algn="ctr">
                      <a:solidFill>
                        <a:srgbClr val="0C0D0D"/>
                      </a:solidFill>
                      <a:prstDash val="solid"/>
                      <a:round/>
                      <a:headEnd type="none" w="med" len="med"/>
                      <a:tailEnd type="none" w="med" len="med"/>
                    </a:lnL>
                    <a:lnR w="12700" cap="flat" cmpd="sng" algn="ctr">
                      <a:solidFill>
                        <a:srgbClr val="0C0D0D"/>
                      </a:solidFill>
                      <a:prstDash val="solid"/>
                      <a:round/>
                      <a:headEnd type="none" w="med" len="med"/>
                      <a:tailEnd type="none" w="med" len="med"/>
                    </a:lnR>
                    <a:lnT w="12700" cap="flat" cmpd="sng" algn="ctr">
                      <a:solidFill>
                        <a:srgbClr val="0C0D0D"/>
                      </a:solidFill>
                      <a:prstDash val="solid"/>
                      <a:round/>
                      <a:headEnd type="none" w="med" len="med"/>
                      <a:tailEnd type="none" w="med" len="med"/>
                    </a:lnT>
                    <a:lnB w="12700" cap="flat" cmpd="sng" algn="ctr">
                      <a:solidFill>
                        <a:srgbClr val="0C0D0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4576336"/>
                  </a:ext>
                </a:extLst>
              </a:tr>
            </a:tbl>
          </a:graphicData>
        </a:graphic>
      </p:graphicFrame>
    </p:spTree>
    <p:extLst>
      <p:ext uri="{BB962C8B-B14F-4D97-AF65-F5344CB8AC3E}">
        <p14:creationId xmlns:p14="http://schemas.microsoft.com/office/powerpoint/2010/main" val="459836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4023843500"/>
              </p:ext>
            </p:extLst>
          </p:nvPr>
        </p:nvGraphicFramePr>
        <p:xfrm>
          <a:off x="531723" y="1704694"/>
          <a:ext cx="8230019" cy="2021840"/>
        </p:xfrm>
        <a:graphic>
          <a:graphicData uri="http://schemas.openxmlformats.org/drawingml/2006/table">
            <a:tbl>
              <a:tblPr firstRow="1" bandRow="1">
                <a:tableStyleId>{3B4B98B0-60AC-42C2-AFA5-B58CD77FA1E5}</a:tableStyleId>
              </a:tblPr>
              <a:tblGrid>
                <a:gridCol w="8021739">
                  <a:extLst>
                    <a:ext uri="{9D8B030D-6E8A-4147-A177-3AD203B41FA5}">
                      <a16:colId xmlns:a16="http://schemas.microsoft.com/office/drawing/2014/main" val="3521804200"/>
                    </a:ext>
                  </a:extLst>
                </a:gridCol>
                <a:gridCol w="208280">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r>
                        <a:rPr lang="tr-TR" baseline="0" dirty="0" smtClean="0">
                          <a:solidFill>
                            <a:srgbClr val="0C0D0D"/>
                          </a:solidFill>
                        </a:rPr>
                        <a:t>:  Z1-Websitesi içeriğinin geliştirilmemesi nedeniyle tanınırlığın az olması</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smtClean="0">
                          <a:solidFill>
                            <a:srgbClr val="0C0D0D"/>
                          </a:solidFill>
                        </a:rPr>
                        <a:t>: 30.09.2023</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C0D0D"/>
                          </a:solidFill>
                        </a:rPr>
                        <a:t>Sorumlu</a:t>
                      </a:r>
                      <a:r>
                        <a:rPr lang="tr-TR" baseline="0" dirty="0" smtClean="0">
                          <a:solidFill>
                            <a:srgbClr val="0C0D0D"/>
                          </a:solidFill>
                        </a:rPr>
                        <a:t> </a:t>
                      </a:r>
                      <a:r>
                        <a:rPr lang="tr-TR" baseline="0" dirty="0">
                          <a:solidFill>
                            <a:srgbClr val="0C0D0D"/>
                          </a:solidFill>
                        </a:rPr>
                        <a:t>Birim </a:t>
                      </a:r>
                      <a:r>
                        <a:rPr lang="tr-TR" baseline="0" dirty="0" smtClean="0">
                          <a:solidFill>
                            <a:srgbClr val="0C0D0D"/>
                          </a:solidFill>
                        </a:rPr>
                        <a:t>: TURAM Yönetim</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r>
                        <a:rPr lang="tr-TR" dirty="0" smtClean="0">
                          <a:solidFill>
                            <a:srgbClr val="0C0D0D"/>
                          </a:solidFill>
                        </a:rPr>
                        <a:t>: Web sitesinin geliştirilerek yapılan etkinliklerin web sitesi aracılığı ile de duyurulması</a:t>
                      </a:r>
                      <a:endParaRPr lang="tr-TR" dirty="0">
                        <a:solidFill>
                          <a:srgbClr val="0C0D0D"/>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2182216028"/>
              </p:ext>
            </p:extLst>
          </p:nvPr>
        </p:nvGraphicFramePr>
        <p:xfrm>
          <a:off x="531723" y="4143153"/>
          <a:ext cx="8230019" cy="2026920"/>
        </p:xfrm>
        <a:graphic>
          <a:graphicData uri="http://schemas.openxmlformats.org/drawingml/2006/table">
            <a:tbl>
              <a:tblPr firstRow="1" bandRow="1">
                <a:tableStyleId>{3B4B98B0-60AC-42C2-AFA5-B58CD77FA1E5}</a:tableStyleId>
              </a:tblPr>
              <a:tblGrid>
                <a:gridCol w="8021739">
                  <a:extLst>
                    <a:ext uri="{9D8B030D-6E8A-4147-A177-3AD203B41FA5}">
                      <a16:colId xmlns:a16="http://schemas.microsoft.com/office/drawing/2014/main" val="3521804200"/>
                    </a:ext>
                  </a:extLst>
                </a:gridCol>
                <a:gridCol w="208280">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r>
                        <a:rPr lang="tr-TR" baseline="0" dirty="0" smtClean="0">
                          <a:solidFill>
                            <a:srgbClr val="0C0D0D"/>
                          </a:solidFill>
                        </a:rPr>
                        <a:t>:  T3-  Düzenlenen Etkinliklere katılım oranının düşük olması</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smtClean="0">
                          <a:solidFill>
                            <a:srgbClr val="0C0D0D"/>
                          </a:solidFill>
                        </a:rPr>
                        <a:t>: 30.09.2023</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C0D0D"/>
                          </a:solidFill>
                        </a:rPr>
                        <a:t>Sorumlu</a:t>
                      </a:r>
                      <a:r>
                        <a:rPr lang="tr-TR" baseline="0" dirty="0" smtClean="0">
                          <a:solidFill>
                            <a:srgbClr val="0C0D0D"/>
                          </a:solidFill>
                        </a:rPr>
                        <a:t> </a:t>
                      </a:r>
                      <a:r>
                        <a:rPr lang="tr-TR" baseline="0" dirty="0">
                          <a:solidFill>
                            <a:srgbClr val="0C0D0D"/>
                          </a:solidFill>
                        </a:rPr>
                        <a:t>Birim </a:t>
                      </a:r>
                      <a:r>
                        <a:rPr lang="tr-TR" baseline="0" dirty="0" smtClean="0">
                          <a:solidFill>
                            <a:srgbClr val="0C0D0D"/>
                          </a:solidFill>
                        </a:rPr>
                        <a:t>: TURAM Yönetim</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r>
                        <a:rPr lang="tr-TR" dirty="0" smtClean="0">
                          <a:solidFill>
                            <a:srgbClr val="0C0D0D"/>
                          </a:solidFill>
                        </a:rPr>
                        <a:t>: -Yapılan etkinliklerin web sitesi ve whataspp grupları aracılığı ile de duyurulması veya etkinliklerin ders kapsamında yapılması</a:t>
                      </a:r>
                    </a:p>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C0D0D"/>
                          </a:solidFill>
                        </a:rPr>
                        <a:t>-Online veya </a:t>
                      </a:r>
                      <a:r>
                        <a:rPr lang="tr-TR" dirty="0" err="1" smtClean="0">
                          <a:solidFill>
                            <a:srgbClr val="0C0D0D"/>
                          </a:solidFill>
                        </a:rPr>
                        <a:t>hibrit</a:t>
                      </a:r>
                      <a:r>
                        <a:rPr lang="tr-TR" dirty="0" smtClean="0">
                          <a:solidFill>
                            <a:srgbClr val="0C0D0D"/>
                          </a:solidFill>
                        </a:rPr>
                        <a:t> etkinlikler düzenlenmesi</a:t>
                      </a:r>
                      <a:endParaRPr lang="tr-TR" dirty="0">
                        <a:solidFill>
                          <a:srgbClr val="0C0D0D"/>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442" y="1274927"/>
            <a:ext cx="3182195" cy="4420020"/>
          </a:xfrm>
          <a:prstGeom prst="rect">
            <a:avLst/>
          </a:prstGeom>
        </p:spPr>
      </p:pic>
      <p:graphicFrame>
        <p:nvGraphicFramePr>
          <p:cNvPr id="7" name="Grafik 6"/>
          <p:cNvGraphicFramePr>
            <a:graphicFrameLocks/>
          </p:cNvGraphicFramePr>
          <p:nvPr>
            <p:extLst>
              <p:ext uri="{D42A27DB-BD31-4B8C-83A1-F6EECF244321}">
                <p14:modId xmlns:p14="http://schemas.microsoft.com/office/powerpoint/2010/main" val="979316233"/>
              </p:ext>
            </p:extLst>
          </p:nvPr>
        </p:nvGraphicFramePr>
        <p:xfrm>
          <a:off x="3323637" y="1274928"/>
          <a:ext cx="5820363" cy="4674228"/>
        </p:xfrm>
        <a:graphic>
          <a:graphicData uri="http://schemas.openxmlformats.org/drawingml/2006/chart">
            <c:chart xmlns:c="http://schemas.openxmlformats.org/drawingml/2006/chart" xmlns:r="http://schemas.openxmlformats.org/officeDocument/2006/relationships" r:id="rId5"/>
          </a:graphicData>
        </a:graphic>
      </p:graphicFrame>
      <p:sp>
        <p:nvSpPr>
          <p:cNvPr id="8" name="Oval 7"/>
          <p:cNvSpPr/>
          <p:nvPr/>
        </p:nvSpPr>
        <p:spPr>
          <a:xfrm>
            <a:off x="8021052" y="1925051"/>
            <a:ext cx="561474" cy="2149643"/>
          </a:xfrm>
          <a:prstGeom prst="ellipse">
            <a:avLst/>
          </a:prstGeom>
          <a:noFill/>
          <a:ln w="57150">
            <a:solidFill>
              <a:srgbClr val="0C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6670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ik 8"/>
          <p:cNvGraphicFramePr>
            <a:graphicFrameLocks/>
          </p:cNvGraphicFramePr>
          <p:nvPr>
            <p:extLst>
              <p:ext uri="{D42A27DB-BD31-4B8C-83A1-F6EECF244321}">
                <p14:modId xmlns:p14="http://schemas.microsoft.com/office/powerpoint/2010/main" val="2580339677"/>
              </p:ext>
            </p:extLst>
          </p:nvPr>
        </p:nvGraphicFramePr>
        <p:xfrm>
          <a:off x="3561346" y="1759950"/>
          <a:ext cx="5936916" cy="4640849"/>
        </p:xfrm>
        <a:graphic>
          <a:graphicData uri="http://schemas.openxmlformats.org/drawingml/2006/chart">
            <c:chart xmlns:c="http://schemas.openxmlformats.org/drawingml/2006/chart" xmlns:r="http://schemas.openxmlformats.org/officeDocument/2006/relationships" r:id="rId3"/>
          </a:graphicData>
        </a:graphic>
      </p:graphicFrame>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8406063" y="2149641"/>
            <a:ext cx="561474" cy="2149643"/>
          </a:xfrm>
          <a:prstGeom prst="ellipse">
            <a:avLst/>
          </a:prstGeom>
          <a:noFill/>
          <a:ln w="57150">
            <a:solidFill>
              <a:srgbClr val="0C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796715"/>
            <a:ext cx="3633536" cy="3633536"/>
          </a:xfrm>
          <a:prstGeom prst="rect">
            <a:avLst/>
          </a:prstGeom>
        </p:spPr>
      </p:pic>
    </p:spTree>
    <p:extLst>
      <p:ext uri="{BB962C8B-B14F-4D97-AF65-F5344CB8AC3E}">
        <p14:creationId xmlns:p14="http://schemas.microsoft.com/office/powerpoint/2010/main" val="95932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8117305" y="2261936"/>
            <a:ext cx="561474" cy="2149643"/>
          </a:xfrm>
          <a:prstGeom prst="ellipse">
            <a:avLst/>
          </a:prstGeom>
          <a:noFill/>
          <a:ln w="57150">
            <a:solidFill>
              <a:srgbClr val="0C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258" y="1604211"/>
            <a:ext cx="3282860" cy="4644188"/>
          </a:xfrm>
          <a:prstGeom prst="rect">
            <a:avLst/>
          </a:prstGeom>
        </p:spPr>
      </p:pic>
      <p:graphicFrame>
        <p:nvGraphicFramePr>
          <p:cNvPr id="10" name="Grafik 9"/>
          <p:cNvGraphicFramePr>
            <a:graphicFrameLocks/>
          </p:cNvGraphicFramePr>
          <p:nvPr>
            <p:extLst>
              <p:ext uri="{D42A27DB-BD31-4B8C-83A1-F6EECF244321}">
                <p14:modId xmlns:p14="http://schemas.microsoft.com/office/powerpoint/2010/main" val="202826199"/>
              </p:ext>
            </p:extLst>
          </p:nvPr>
        </p:nvGraphicFramePr>
        <p:xfrm>
          <a:off x="3467100" y="1636294"/>
          <a:ext cx="5676900" cy="45960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9533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2725443006"/>
              </p:ext>
            </p:extLst>
          </p:nvPr>
        </p:nvGraphicFramePr>
        <p:xfrm>
          <a:off x="1326229" y="2576411"/>
          <a:ext cx="6317036" cy="1540641"/>
        </p:xfrm>
        <a:graphic>
          <a:graphicData uri="http://schemas.openxmlformats.org/drawingml/2006/table">
            <a:tbl>
              <a:tblPr/>
              <a:tblGrid>
                <a:gridCol w="2022222">
                  <a:extLst>
                    <a:ext uri="{9D8B030D-6E8A-4147-A177-3AD203B41FA5}">
                      <a16:colId xmlns:a16="http://schemas.microsoft.com/office/drawing/2014/main" val="3918363564"/>
                    </a:ext>
                  </a:extLst>
                </a:gridCol>
                <a:gridCol w="2138994">
                  <a:extLst>
                    <a:ext uri="{9D8B030D-6E8A-4147-A177-3AD203B41FA5}">
                      <a16:colId xmlns:a16="http://schemas.microsoft.com/office/drawing/2014/main" val="1683979601"/>
                    </a:ext>
                  </a:extLst>
                </a:gridCol>
                <a:gridCol w="2155820">
                  <a:extLst>
                    <a:ext uri="{9D8B030D-6E8A-4147-A177-3AD203B41FA5}">
                      <a16:colId xmlns:a16="http://schemas.microsoft.com/office/drawing/2014/main" val="2592459544"/>
                    </a:ext>
                  </a:extLst>
                </a:gridCol>
              </a:tblGrid>
              <a:tr h="888684">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51957">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bl>
          </a:graphicData>
        </a:graphic>
      </p:graphicFrame>
      <p:sp>
        <p:nvSpPr>
          <p:cNvPr id="5" name="Metin kutusu 4">
            <a:extLst>
              <a:ext uri="{FF2B5EF4-FFF2-40B4-BE49-F238E27FC236}">
                <a16:creationId xmlns:a16="http://schemas.microsoft.com/office/drawing/2014/main" id="{C087BF63-5873-9D4C-9235-7A40A56A2315}"/>
              </a:ext>
            </a:extLst>
          </p:cNvPr>
          <p:cNvSpPr txBox="1"/>
          <p:nvPr/>
        </p:nvSpPr>
        <p:spPr>
          <a:xfrm>
            <a:off x="705854" y="4578805"/>
            <a:ext cx="8036098" cy="1477328"/>
          </a:xfrm>
          <a:prstGeom prst="rect">
            <a:avLst/>
          </a:prstGeom>
          <a:noFill/>
        </p:spPr>
        <p:txBody>
          <a:bodyPr wrap="square" rtlCol="0">
            <a:spAutoFit/>
          </a:bodyPr>
          <a:lstStyle/>
          <a:p>
            <a:pPr>
              <a:lnSpc>
                <a:spcPct val="150000"/>
              </a:lnSpc>
            </a:pPr>
            <a:r>
              <a:rPr lang="tr-TR" sz="3000" dirty="0" smtClean="0">
                <a:solidFill>
                  <a:srgbClr val="0F2303"/>
                </a:solidFill>
              </a:rPr>
              <a:t>Şikayet </a:t>
            </a:r>
            <a:r>
              <a:rPr lang="tr-TR" sz="3000" dirty="0">
                <a:solidFill>
                  <a:srgbClr val="0F2303"/>
                </a:solidFill>
              </a:rPr>
              <a:t>sistemi </a:t>
            </a:r>
            <a:r>
              <a:rPr lang="tr-TR" sz="3000" dirty="0" smtClean="0">
                <a:solidFill>
                  <a:srgbClr val="0F2303"/>
                </a:solidFill>
              </a:rPr>
              <a:t>üzerinden birimimize </a:t>
            </a:r>
            <a:r>
              <a:rPr lang="tr-TR" sz="3000" dirty="0">
                <a:solidFill>
                  <a:srgbClr val="0F2303"/>
                </a:solidFill>
              </a:rPr>
              <a:t>gelen  </a:t>
            </a:r>
            <a:r>
              <a:rPr lang="tr-TR" sz="3000" dirty="0" smtClean="0">
                <a:solidFill>
                  <a:srgbClr val="0F2303"/>
                </a:solidFill>
              </a:rPr>
              <a:t>öneri veya şikayet </a:t>
            </a:r>
            <a:r>
              <a:rPr lang="tr-TR" sz="3000" dirty="0">
                <a:solidFill>
                  <a:srgbClr val="0F2303"/>
                </a:solidFill>
              </a:rPr>
              <a:t>bulunmamaktadır</a:t>
            </a:r>
            <a:r>
              <a:rPr lang="tr-TR" sz="3000" dirty="0" smtClean="0">
                <a:solidFill>
                  <a:srgbClr val="0F2303"/>
                </a:solidFill>
              </a:rPr>
              <a:t>.</a:t>
            </a:r>
            <a:endParaRPr lang="tr-TR" sz="3000" dirty="0">
              <a:solidFill>
                <a:srgbClr val="0F2303"/>
              </a:solidFill>
            </a:endParaRPr>
          </a:p>
        </p:txBody>
      </p:sp>
    </p:spTree>
    <p:extLst>
      <p:ext uri="{BB962C8B-B14F-4D97-AF65-F5344CB8AC3E}">
        <p14:creationId xmlns:p14="http://schemas.microsoft.com/office/powerpoint/2010/main" val="38059390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2122</TotalTime>
  <Words>1275</Words>
  <Application>Microsoft Office PowerPoint</Application>
  <PresentationFormat>Ekran Gösterisi (4:3)</PresentationFormat>
  <Paragraphs>227</Paragraphs>
  <Slides>22</Slides>
  <Notes>21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22</vt:i4>
      </vt:variant>
    </vt:vector>
  </HeadingPairs>
  <TitlesOfParts>
    <vt:vector size="29" baseType="lpstr">
      <vt:lpstr>Arial</vt:lpstr>
      <vt:lpstr>Calibri</vt:lpstr>
      <vt:lpstr>Calibri Light</vt:lpstr>
      <vt:lpstr>Times New Roman</vt:lpstr>
      <vt:lpstr>Wingdings</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Geleceğin Turizmcileri Programı Bursiyerleri</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Çağla MCKENZIE</cp:lastModifiedBy>
  <cp:revision>103</cp:revision>
  <dcterms:created xsi:type="dcterms:W3CDTF">2020-01-20T10:44:30Z</dcterms:created>
  <dcterms:modified xsi:type="dcterms:W3CDTF">2023-06-15T03:54:40Z</dcterms:modified>
</cp:coreProperties>
</file>