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88" r:id="rId3"/>
    <p:sldId id="347" r:id="rId4"/>
    <p:sldId id="346" r:id="rId5"/>
    <p:sldId id="320" r:id="rId6"/>
    <p:sldId id="285" r:id="rId7"/>
    <p:sldId id="353" r:id="rId8"/>
    <p:sldId id="363" r:id="rId9"/>
    <p:sldId id="364" r:id="rId10"/>
    <p:sldId id="358" r:id="rId11"/>
    <p:sldId id="352" r:id="rId12"/>
    <p:sldId id="357" r:id="rId13"/>
    <p:sldId id="366" r:id="rId14"/>
    <p:sldId id="359" r:id="rId15"/>
    <p:sldId id="368" r:id="rId16"/>
    <p:sldId id="361" r:id="rId17"/>
    <p:sldId id="362" r:id="rId18"/>
    <p:sldId id="369" r:id="rId19"/>
    <p:sldId id="278"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20"/>
            <p14:sldId id="285"/>
          </p14:sldIdLst>
        </p14:section>
        <p14:section name="Başlıksız Bölüm" id="{57FB1523-8610-47D8-B000-50A63FC1D3B9}">
          <p14:sldIdLst>
            <p14:sldId id="353"/>
            <p14:sldId id="363"/>
            <p14:sldId id="364"/>
            <p14:sldId id="358"/>
            <p14:sldId id="352"/>
            <p14:sldId id="357"/>
            <p14:sldId id="366"/>
            <p14:sldId id="359"/>
            <p14:sldId id="368"/>
            <p14:sldId id="361"/>
            <p14:sldId id="362"/>
            <p14:sldId id="369"/>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0620"/>
    <a:srgbClr val="001626"/>
    <a:srgbClr val="0C0D0D"/>
    <a:srgbClr val="122204"/>
    <a:srgbClr val="B01513"/>
    <a:srgbClr val="0F2303"/>
    <a:srgbClr val="7AEE32"/>
    <a:srgbClr val="E626AF"/>
    <a:srgbClr val="02042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36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14.06.2023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4</a:t>
            </a:fld>
            <a:endParaRPr lang="tr-TR"/>
          </a:p>
        </p:txBody>
      </p:sp>
    </p:spTree>
    <p:extLst>
      <p:ext uri="{BB962C8B-B14F-4D97-AF65-F5344CB8AC3E}">
        <p14:creationId xmlns:p14="http://schemas.microsoft.com/office/powerpoint/2010/main" val="3322359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14.06.2023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14.06.2023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14.06.2023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14.06.2023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14.06.2023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1107996"/>
          </a:xfrm>
          <a:prstGeom prst="rect">
            <a:avLst/>
          </a:prstGeom>
          <a:noFill/>
        </p:spPr>
        <p:txBody>
          <a:bodyPr wrap="square" rtlCol="0">
            <a:spAutoFit/>
          </a:bodyPr>
          <a:lstStyle/>
          <a:p>
            <a:pPr algn="ctr"/>
            <a:r>
              <a:rPr lang="tr-TR" sz="2200" b="1" dirty="0" smtClean="0">
                <a:solidFill>
                  <a:schemeClr val="accent5">
                    <a:lumMod val="50000"/>
                  </a:schemeClr>
                </a:solidFill>
              </a:rPr>
              <a:t>SÜREKLİ EĞİTİM ARAŞTIRMA </a:t>
            </a:r>
            <a:r>
              <a:rPr lang="tr-TR" sz="2200" b="1" dirty="0">
                <a:solidFill>
                  <a:schemeClr val="accent5">
                    <a:lumMod val="50000"/>
                  </a:schemeClr>
                </a:solidFill>
              </a:rPr>
              <a:t>VE </a:t>
            </a:r>
            <a:r>
              <a:rPr lang="tr-TR" sz="2200" b="1" dirty="0" smtClean="0">
                <a:solidFill>
                  <a:schemeClr val="accent5">
                    <a:lumMod val="50000"/>
                  </a:schemeClr>
                </a:solidFill>
              </a:rPr>
              <a:t>UYGULAMA MERKEZİ</a:t>
            </a:r>
            <a:endParaRPr lang="tr-TR" sz="22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2022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200329"/>
          </a:xfrm>
          <a:prstGeom prst="rect">
            <a:avLst/>
          </a:prstGeom>
          <a:noFill/>
        </p:spPr>
        <p:txBody>
          <a:bodyPr wrap="square" lIns="91440" tIns="45720" rIns="91440" bIns="45720" rtlCol="0" anchor="t">
            <a:spAutoFit/>
          </a:bodyPr>
          <a:lstStyle/>
          <a:p>
            <a:pPr algn="ctr"/>
            <a:r>
              <a:rPr lang="tr-TR" sz="2400" b="1" dirty="0">
                <a:solidFill>
                  <a:schemeClr val="accent6"/>
                </a:solidFill>
                <a:effectLst>
                  <a:outerShdw blurRad="38100" dist="38100" dir="2700000" algn="tl">
                    <a:srgbClr val="000000">
                      <a:alpha val="43137"/>
                    </a:srgbClr>
                  </a:outerShdw>
                </a:effectLst>
              </a:rPr>
              <a:t>PAYDAŞ GERİBİLDİRİMLERİ</a:t>
            </a:r>
          </a:p>
          <a:p>
            <a:pPr algn="ctr"/>
            <a:r>
              <a:rPr lang="tr-TR" sz="24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4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350256695"/>
              </p:ext>
            </p:extLst>
          </p:nvPr>
        </p:nvGraphicFramePr>
        <p:xfrm>
          <a:off x="251519" y="1756319"/>
          <a:ext cx="8523025" cy="5006972"/>
        </p:xfrm>
        <a:graphic>
          <a:graphicData uri="http://schemas.openxmlformats.org/drawingml/2006/table">
            <a:tbl>
              <a:tblPr/>
              <a:tblGrid>
                <a:gridCol w="2728408">
                  <a:extLst>
                    <a:ext uri="{9D8B030D-6E8A-4147-A177-3AD203B41FA5}">
                      <a16:colId xmlns:a16="http://schemas.microsoft.com/office/drawing/2014/main" val="3918363564"/>
                    </a:ext>
                  </a:extLst>
                </a:gridCol>
                <a:gridCol w="2885957">
                  <a:extLst>
                    <a:ext uri="{9D8B030D-6E8A-4147-A177-3AD203B41FA5}">
                      <a16:colId xmlns:a16="http://schemas.microsoft.com/office/drawing/2014/main" val="1683979601"/>
                    </a:ext>
                  </a:extLst>
                </a:gridCol>
                <a:gridCol w="2908660">
                  <a:extLst>
                    <a:ext uri="{9D8B030D-6E8A-4147-A177-3AD203B41FA5}">
                      <a16:colId xmlns:a16="http://schemas.microsoft.com/office/drawing/2014/main" val="2592459544"/>
                    </a:ext>
                  </a:extLst>
                </a:gridCol>
              </a:tblGrid>
              <a:tr h="86841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313646">
                <a:tc>
                  <a:txBody>
                    <a:bodyPr/>
                    <a:lstStyle/>
                    <a:p>
                      <a:pPr algn="ctr" fontAlgn="ctr"/>
                      <a:r>
                        <a:rPr lang="tr-TR" sz="1100" b="1" i="0" u="none" strike="noStrike" dirty="0">
                          <a:solidFill>
                            <a:srgbClr val="000000"/>
                          </a:solidFill>
                          <a:effectLst/>
                          <a:latin typeface="Tahoma" panose="020B0604030504040204" pitchFamily="34" charset="0"/>
                        </a:rPr>
                        <a:t>çay kahve ikramı olmaması ciddi bir sıkıntı. Bir önceki eğitimde ikram varmış. ama biz sürekli yemek katına </a:t>
                      </a:r>
                      <a:r>
                        <a:rPr lang="tr-TR" sz="1100" b="1" i="0" u="none" strike="noStrike" dirty="0" err="1">
                          <a:solidFill>
                            <a:srgbClr val="000000"/>
                          </a:solidFill>
                          <a:effectLst/>
                          <a:latin typeface="Tahoma" panose="020B0604030504040204" pitchFamily="34" charset="0"/>
                        </a:rPr>
                        <a:t>ininp</a:t>
                      </a:r>
                      <a:r>
                        <a:rPr lang="tr-TR" sz="1100" b="1" i="0" u="none" strike="noStrike" dirty="0">
                          <a:solidFill>
                            <a:srgbClr val="000000"/>
                          </a:solidFill>
                          <a:effectLst/>
                          <a:latin typeface="Tahoma" panose="020B0604030504040204" pitchFamily="34" charset="0"/>
                        </a:rPr>
                        <a:t> kahve almak zorunda kaldık. madden de ciddi külfet.</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50" b="0" i="0" u="none" strike="noStrike" dirty="0" smtClean="0">
                          <a:solidFill>
                            <a:srgbClr val="000000"/>
                          </a:solidFill>
                          <a:effectLst/>
                          <a:latin typeface="Calibri" panose="020F0502020204030204" pitchFamily="34" charset="0"/>
                        </a:rPr>
                        <a:t> </a:t>
                      </a:r>
                      <a:r>
                        <a:rPr lang="tr-TR" sz="1100" b="1" i="0" u="none" strike="noStrike" kern="1200" dirty="0" smtClean="0">
                          <a:solidFill>
                            <a:srgbClr val="000000"/>
                          </a:solidFill>
                          <a:effectLst/>
                          <a:latin typeface="Tahoma" panose="020B0604030504040204" pitchFamily="34" charset="0"/>
                          <a:ea typeface="+mn-ea"/>
                          <a:cs typeface="+mn-cs"/>
                        </a:rPr>
                        <a:t>Yönetim ile konu paylaşıldı ve çay kahve ikramlarına başlandı</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1" i="0" u="none" strike="noStrike" kern="1200" dirty="0" smtClean="0">
                          <a:solidFill>
                            <a:srgbClr val="000000"/>
                          </a:solidFill>
                          <a:effectLst/>
                          <a:latin typeface="Tahoma" panose="020B0604030504040204" pitchFamily="34" charset="0"/>
                          <a:ea typeface="+mn-ea"/>
                          <a:cs typeface="+mn-cs"/>
                        </a:rPr>
                        <a:t>Katılımcılara çay ve kahve ikramı yapılamaya başlandı</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313646">
                <a:tc>
                  <a:txBody>
                    <a:bodyPr/>
                    <a:lstStyle/>
                    <a:p>
                      <a:pPr marL="0" algn="ctr" defTabSz="457207" rtl="0" eaLnBrk="1" fontAlgn="ctr" latinLnBrk="0" hangingPunct="1"/>
                      <a:r>
                        <a:rPr lang="tr-TR" sz="1100" b="1" i="0" u="none" strike="noStrike" kern="1200" dirty="0">
                          <a:solidFill>
                            <a:srgbClr val="000000"/>
                          </a:solidFill>
                          <a:effectLst/>
                          <a:latin typeface="Tahoma" panose="020B0604030504040204" pitchFamily="34" charset="0"/>
                          <a:ea typeface="+mn-ea"/>
                          <a:cs typeface="+mn-cs"/>
                        </a:rPr>
                        <a:t>Eğitim günlerinin aralıksız olması verimi düşürüyor. En azından pazar günlerinin tatil olarak düzenlenmesi uygun olabilir.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Diğer</a:t>
                      </a:r>
                      <a:r>
                        <a:rPr lang="tr-TR" sz="1100" b="1" i="0" u="none" strike="noStrike" kern="1200" baseline="0" dirty="0" smtClean="0">
                          <a:solidFill>
                            <a:srgbClr val="000000"/>
                          </a:solidFill>
                          <a:effectLst/>
                          <a:latin typeface="Tahoma" panose="020B0604030504040204" pitchFamily="34" charset="0"/>
                          <a:ea typeface="+mn-ea"/>
                          <a:cs typeface="+mn-cs"/>
                        </a:rPr>
                        <a:t> katılımcılar kesinlikle eğitimini tamamlamak  istemektedirler bu sebeple Pazar günleri dahil eğitim verilmektedir.</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Eğitimler hiç ara verilmeden yapılmaktadır.</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333499">
                <a:tc>
                  <a:txBody>
                    <a:bodyPr/>
                    <a:lstStyle/>
                    <a:p>
                      <a:pPr marL="0" algn="ctr" defTabSz="457207" rtl="0" eaLnBrk="1" fontAlgn="ctr" latinLnBrk="0" hangingPunct="1"/>
                      <a:r>
                        <a:rPr lang="tr-TR" sz="1100" b="1" i="0" u="none" strike="noStrike" kern="1200" dirty="0">
                          <a:solidFill>
                            <a:srgbClr val="000000"/>
                          </a:solidFill>
                          <a:effectLst/>
                          <a:latin typeface="Tahoma" panose="020B0604030504040204" pitchFamily="34" charset="0"/>
                          <a:ea typeface="+mn-ea"/>
                          <a:cs typeface="+mn-cs"/>
                        </a:rPr>
                        <a:t> </a:t>
                      </a:r>
                      <a:r>
                        <a:rPr lang="tr-TR" sz="1100" b="1" i="0" u="none" strike="noStrike" kern="1200" dirty="0" smtClean="0">
                          <a:solidFill>
                            <a:srgbClr val="000000"/>
                          </a:solidFill>
                          <a:effectLst/>
                          <a:latin typeface="Tahoma" panose="020B0604030504040204" pitchFamily="34" charset="0"/>
                          <a:ea typeface="+mn-ea"/>
                          <a:cs typeface="+mn-cs"/>
                        </a:rPr>
                        <a:t>Havalandırma Sorunu</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050" b="0" i="0" u="none" strike="noStrike" kern="1200" dirty="0">
                          <a:solidFill>
                            <a:srgbClr val="000000"/>
                          </a:solidFill>
                          <a:effectLst/>
                          <a:latin typeface="Calibri" panose="020F0502020204030204" pitchFamily="34" charset="0"/>
                          <a:ea typeface="+mn-ea"/>
                          <a:cs typeface="+mn-cs"/>
                        </a:rPr>
                        <a:t> </a:t>
                      </a:r>
                      <a:r>
                        <a:rPr lang="tr-TR" sz="1100" b="1" i="0" u="none" strike="noStrike" kern="1200" dirty="0" smtClean="0">
                          <a:solidFill>
                            <a:srgbClr val="000000"/>
                          </a:solidFill>
                          <a:effectLst/>
                          <a:latin typeface="Tahoma" panose="020B0604030504040204" pitchFamily="34" charset="0"/>
                          <a:ea typeface="+mn-ea"/>
                          <a:cs typeface="+mn-cs"/>
                        </a:rPr>
                        <a:t>Merkezi Klimaların Çalıştırılması</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algn="ctr" defTabSz="457207" rtl="0" eaLnBrk="1" fontAlgn="ctr" latinLnBrk="0" hangingPunct="1"/>
                      <a:r>
                        <a:rPr lang="tr-TR" sz="1050" b="0" i="0" u="none" strike="noStrike" dirty="0">
                          <a:solidFill>
                            <a:srgbClr val="000000"/>
                          </a:solidFill>
                          <a:effectLst/>
                          <a:latin typeface="Calibri" panose="020F0502020204030204" pitchFamily="34" charset="0"/>
                        </a:rPr>
                        <a:t> </a:t>
                      </a:r>
                      <a:r>
                        <a:rPr lang="tr-TR" sz="1100" b="1" i="0" u="none" strike="noStrike" kern="1200" dirty="0" smtClean="0">
                          <a:solidFill>
                            <a:srgbClr val="000000"/>
                          </a:solidFill>
                          <a:effectLst/>
                          <a:latin typeface="Tahoma" panose="020B0604030504040204" pitchFamily="34" charset="0"/>
                          <a:ea typeface="+mn-ea"/>
                          <a:cs typeface="+mn-cs"/>
                        </a:rPr>
                        <a:t>Şehir Yerleşkesi' </a:t>
                      </a:r>
                      <a:r>
                        <a:rPr lang="tr-TR" sz="1100" b="1" i="0" u="none" strike="noStrike" kern="1200" dirty="0" err="1" smtClean="0">
                          <a:solidFill>
                            <a:srgbClr val="000000"/>
                          </a:solidFill>
                          <a:effectLst/>
                          <a:latin typeface="Tahoma" panose="020B0604030504040204" pitchFamily="34" charset="0"/>
                          <a:ea typeface="+mn-ea"/>
                          <a:cs typeface="+mn-cs"/>
                        </a:rPr>
                        <a:t>nde</a:t>
                      </a:r>
                      <a:r>
                        <a:rPr lang="tr-TR" sz="1100" b="1" i="0" u="none" strike="noStrike" kern="1200" dirty="0" smtClean="0">
                          <a:solidFill>
                            <a:srgbClr val="000000"/>
                          </a:solidFill>
                          <a:effectLst/>
                          <a:latin typeface="Tahoma" panose="020B0604030504040204" pitchFamily="34" charset="0"/>
                          <a:ea typeface="+mn-ea"/>
                          <a:cs typeface="+mn-cs"/>
                        </a:rPr>
                        <a:t> havalandırma sistemi; 12. katta bulunan, doğu ve batı Isı Geri Kazanım ünitesi aracılığıyla, taze hava giriş-karışım-emiş kombinasyonu ile günde ikişer saat aralıklarla sağlanmaktadır. </a:t>
                      </a:r>
                    </a:p>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Çalışma saatleri; </a:t>
                      </a:r>
                    </a:p>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1. 10.00 - 12.00 - 2. 14.00 - 16.00</a:t>
                      </a:r>
                    </a:p>
                    <a:p>
                      <a:pPr marL="0" algn="ctr" defTabSz="457207" rtl="0" eaLnBrk="1" fontAlgn="ctr" latinLnBrk="0" hangingPunct="1"/>
                      <a:r>
                        <a:rPr lang="tr-TR" sz="1100" b="1" i="0" u="none" strike="noStrike" kern="1200" dirty="0" smtClean="0">
                          <a:solidFill>
                            <a:srgbClr val="000000"/>
                          </a:solidFill>
                          <a:effectLst/>
                          <a:latin typeface="Tahoma" panose="020B0604030504040204" pitchFamily="34" charset="0"/>
                          <a:ea typeface="+mn-ea"/>
                          <a:cs typeface="+mn-cs"/>
                        </a:rPr>
                        <a:t>olacak şekilde programlanmıştır</a:t>
                      </a:r>
                      <a:endParaRPr lang="tr-TR" sz="1100" b="1" i="0" u="none" strike="noStrike" kern="1200" dirty="0">
                        <a:solidFill>
                          <a:srgbClr val="000000"/>
                        </a:solidFill>
                        <a:effectLst/>
                        <a:latin typeface="Tahoma" panose="020B0604030504040204" pitchFamily="34" charset="0"/>
                        <a:ea typeface="+mn-ea"/>
                        <a:cs typeface="+mn-cs"/>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Metin kutusu 1">
            <a:extLst>
              <a:ext uri="{FF2B5EF4-FFF2-40B4-BE49-F238E27FC236}">
                <a16:creationId xmlns:a16="http://schemas.microsoft.com/office/drawing/2014/main" id="{86836AFB-9A07-49E9-9AEA-095FC62A66B5}"/>
              </a:ext>
            </a:extLst>
          </p:cNvPr>
          <p:cNvSpPr txBox="1"/>
          <p:nvPr/>
        </p:nvSpPr>
        <p:spPr>
          <a:xfrm>
            <a:off x="701964" y="3235006"/>
            <a:ext cx="7980218" cy="830997"/>
          </a:xfrm>
          <a:prstGeom prst="rect">
            <a:avLst/>
          </a:prstGeom>
          <a:noFill/>
        </p:spPr>
        <p:txBody>
          <a:bodyPr wrap="square" rtlCol="0">
            <a:spAutoFit/>
          </a:bodyPr>
          <a:lstStyle/>
          <a:p>
            <a:pPr algn="ctr"/>
            <a:r>
              <a:rPr lang="tr-TR" sz="2400" dirty="0" smtClean="0">
                <a:solidFill>
                  <a:srgbClr val="001626"/>
                </a:solidFill>
              </a:rPr>
              <a:t>2022 </a:t>
            </a:r>
            <a:r>
              <a:rPr lang="tr-TR" sz="2400" dirty="0">
                <a:solidFill>
                  <a:srgbClr val="001626"/>
                </a:solidFill>
              </a:rPr>
              <a:t>YILI İÇ DENETİM SONUCU AÇILAN DÜZELTİCİ-ÖNLEYİCİ FAALİYETİMİZ BULUNMAMAKTADIR.</a:t>
            </a:r>
          </a:p>
        </p:txBody>
      </p:sp>
    </p:spTree>
    <p:extLst>
      <p:ext uri="{BB962C8B-B14F-4D97-AF65-F5344CB8AC3E}">
        <p14:creationId xmlns:p14="http://schemas.microsoft.com/office/powerpoint/2010/main" val="1082165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942949" y="637273"/>
            <a:ext cx="6927589" cy="830997"/>
          </a:xfrm>
          <a:prstGeom prst="rect">
            <a:avLst/>
          </a:prstGeom>
          <a:noFill/>
        </p:spPr>
        <p:txBody>
          <a:bodyPr wrap="square" lIns="91440" tIns="45720" rIns="91440" bIns="45720" rtlCol="0" anchor="t">
            <a:spAutoFit/>
          </a:bodyPr>
          <a:lstStyle/>
          <a:p>
            <a:pPr algn="ctr"/>
            <a:r>
              <a:rPr lang="tr-TR" sz="2400" b="1" dirty="0">
                <a:solidFill>
                  <a:schemeClr val="accent6"/>
                </a:solidFill>
                <a:effectLst>
                  <a:outerShdw blurRad="38100" dist="38100" dir="2700000" algn="tl">
                    <a:srgbClr val="000000">
                      <a:alpha val="43137"/>
                    </a:srgbClr>
                  </a:outerShdw>
                </a:effectLst>
              </a:rPr>
              <a:t>İÇ DENETİM SONUCUNA DAYALI ÖZ DEĞERLENDİRME </a:t>
            </a:r>
            <a:r>
              <a:rPr lang="tr-TR" sz="2400" b="1" dirty="0" smtClean="0">
                <a:solidFill>
                  <a:schemeClr val="accent6"/>
                </a:solidFill>
                <a:effectLst>
                  <a:outerShdw blurRad="38100" dist="38100" dir="2700000" algn="tl">
                    <a:srgbClr val="000000">
                      <a:alpha val="43137"/>
                    </a:srgbClr>
                  </a:outerShdw>
                </a:effectLst>
              </a:rPr>
              <a:t>ve </a:t>
            </a:r>
            <a:r>
              <a:rPr lang="tr-TR" sz="2400" b="1" dirty="0">
                <a:solidFill>
                  <a:schemeClr val="accent6"/>
                </a:solidFill>
                <a:effectLst>
                  <a:outerShdw blurRad="38100" dist="38100" dir="2700000" algn="tl">
                    <a:srgbClr val="000000">
                      <a:alpha val="43137"/>
                    </a:srgbClr>
                  </a:outerShdw>
                </a:effectLst>
              </a:rPr>
              <a:t>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6">
            <a:extLst>
              <a:ext uri="{FF2B5EF4-FFF2-40B4-BE49-F238E27FC236}">
                <a16:creationId xmlns:a16="http://schemas.microsoft.com/office/drawing/2014/main" id="{86836AFB-9A07-49E9-9AEA-095FC62A66B5}"/>
              </a:ext>
            </a:extLst>
          </p:cNvPr>
          <p:cNvSpPr txBox="1"/>
          <p:nvPr/>
        </p:nvSpPr>
        <p:spPr>
          <a:xfrm>
            <a:off x="539806" y="2068165"/>
            <a:ext cx="8270530" cy="4154984"/>
          </a:xfrm>
          <a:prstGeom prst="rect">
            <a:avLst/>
          </a:prstGeom>
          <a:noFill/>
        </p:spPr>
        <p:txBody>
          <a:bodyPr wrap="square" rtlCol="0">
            <a:spAutoFit/>
          </a:bodyPr>
          <a:lstStyle/>
          <a:p>
            <a:pPr algn="ctr"/>
            <a:r>
              <a:rPr lang="tr-TR" sz="2400" b="1" dirty="0" smtClean="0">
                <a:solidFill>
                  <a:srgbClr val="001626"/>
                </a:solidFill>
              </a:rPr>
              <a:t>2022 </a:t>
            </a:r>
            <a:r>
              <a:rPr lang="tr-TR" sz="2400" b="1" dirty="0">
                <a:solidFill>
                  <a:srgbClr val="001626"/>
                </a:solidFill>
              </a:rPr>
              <a:t>y</a:t>
            </a:r>
            <a:r>
              <a:rPr lang="tr-TR" sz="2400" b="1" dirty="0" smtClean="0">
                <a:solidFill>
                  <a:srgbClr val="001626"/>
                </a:solidFill>
              </a:rPr>
              <a:t>ılı iç denetim sonucu;</a:t>
            </a:r>
          </a:p>
          <a:p>
            <a:pPr algn="ctr"/>
            <a:endParaRPr lang="tr-TR" sz="2400" b="1" dirty="0" smtClean="0">
              <a:solidFill>
                <a:srgbClr val="001626"/>
              </a:solidFill>
            </a:endParaRPr>
          </a:p>
          <a:p>
            <a:pPr marL="342900" indent="-342900" algn="just">
              <a:buFontTx/>
              <a:buChar char="-"/>
            </a:pPr>
            <a:r>
              <a:rPr lang="tr-TR" sz="2400" dirty="0" smtClean="0">
                <a:solidFill>
                  <a:srgbClr val="001626"/>
                </a:solidFill>
              </a:rPr>
              <a:t>Majör ve minör uygunsuzluk tespit edilmemiştir.</a:t>
            </a:r>
          </a:p>
          <a:p>
            <a:pPr algn="just"/>
            <a:endParaRPr lang="tr-TR" sz="2400" dirty="0" smtClean="0">
              <a:solidFill>
                <a:srgbClr val="001626"/>
              </a:solidFill>
            </a:endParaRPr>
          </a:p>
          <a:p>
            <a:pPr marL="342900" indent="-342900" algn="just">
              <a:buFontTx/>
              <a:buChar char="-"/>
            </a:pPr>
            <a:r>
              <a:rPr lang="tr-TR" sz="2400" dirty="0" smtClean="0">
                <a:solidFill>
                  <a:srgbClr val="001626"/>
                </a:solidFill>
              </a:rPr>
              <a:t>İyileştirilmesi gereken yönler önerilmiş olup, 2 adet gözlem verilmiştir.</a:t>
            </a:r>
          </a:p>
          <a:p>
            <a:endParaRPr lang="tr-TR" sz="2400" dirty="0" smtClean="0">
              <a:solidFill>
                <a:srgbClr val="001626"/>
              </a:solidFill>
            </a:endParaRPr>
          </a:p>
          <a:p>
            <a:pPr algn="just"/>
            <a:r>
              <a:rPr lang="tr-TR" sz="2400" dirty="0" smtClean="0">
                <a:solidFill>
                  <a:srgbClr val="001626"/>
                </a:solidFill>
              </a:rPr>
              <a:t>- Kuvvetli yön gözlemi </a:t>
            </a:r>
            <a:r>
              <a:rPr lang="tr-TR" sz="2400" dirty="0">
                <a:solidFill>
                  <a:srgbClr val="001626"/>
                </a:solidFill>
              </a:rPr>
              <a:t>olarak SEM Müdürünün hem Akademisyen hem de Hukuk alanında uzman olmasıyla Hukuk ile ilişkili eğitimlerin açılmasının sağlanması ve bunun sonucunda </a:t>
            </a:r>
            <a:r>
              <a:rPr lang="tr-TR" sz="2400" dirty="0" err="1">
                <a:solidFill>
                  <a:srgbClr val="001626"/>
                </a:solidFill>
              </a:rPr>
              <a:t>üniversite'nin</a:t>
            </a:r>
            <a:r>
              <a:rPr lang="tr-TR" sz="2400" dirty="0">
                <a:solidFill>
                  <a:srgbClr val="001626"/>
                </a:solidFill>
              </a:rPr>
              <a:t> tanıtım sürecine de destek </a:t>
            </a:r>
            <a:r>
              <a:rPr lang="tr-TR" sz="2400" dirty="0" smtClean="0">
                <a:solidFill>
                  <a:srgbClr val="001626"/>
                </a:solidFill>
              </a:rPr>
              <a:t>vermesi belirtilmiştir.</a:t>
            </a:r>
            <a:endParaRPr lang="tr-TR" sz="2400" dirty="0">
              <a:solidFill>
                <a:srgbClr val="001626"/>
              </a:solidFill>
            </a:endParaRPr>
          </a:p>
        </p:txBody>
      </p:sp>
    </p:spTree>
    <p:extLst>
      <p:ext uri="{BB962C8B-B14F-4D97-AF65-F5344CB8AC3E}">
        <p14:creationId xmlns:p14="http://schemas.microsoft.com/office/powerpoint/2010/main" val="13463543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6952692" y="2938851"/>
            <a:ext cx="1944217" cy="646331"/>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smtClean="0">
                <a:ln>
                  <a:noFill/>
                </a:ln>
                <a:solidFill>
                  <a:prstClr val="black"/>
                </a:solidFill>
                <a:effectLst/>
                <a:uLnTx/>
                <a:uFillTx/>
                <a:latin typeface="Calibri"/>
                <a:ea typeface="+mn-ea"/>
                <a:cs typeface="+mn-cs"/>
              </a:rPr>
              <a:t>KYS İç Denetim Başarı Puanı 99%</a:t>
            </a:r>
          </a:p>
        </p:txBody>
      </p:sp>
      <p:graphicFrame>
        <p:nvGraphicFramePr>
          <p:cNvPr id="2" name="Tablo 1"/>
          <p:cNvGraphicFramePr>
            <a:graphicFrameLocks noGrp="1"/>
          </p:cNvGraphicFramePr>
          <p:nvPr>
            <p:extLst>
              <p:ext uri="{D42A27DB-BD31-4B8C-83A1-F6EECF244321}">
                <p14:modId xmlns:p14="http://schemas.microsoft.com/office/powerpoint/2010/main" val="1065139708"/>
              </p:ext>
            </p:extLst>
          </p:nvPr>
        </p:nvGraphicFramePr>
        <p:xfrm>
          <a:off x="515008" y="315308"/>
          <a:ext cx="6096001" cy="6542695"/>
        </p:xfrm>
        <a:graphic>
          <a:graphicData uri="http://schemas.openxmlformats.org/drawingml/2006/table">
            <a:tbl>
              <a:tblPr/>
              <a:tblGrid>
                <a:gridCol w="839304">
                  <a:extLst>
                    <a:ext uri="{9D8B030D-6E8A-4147-A177-3AD203B41FA5}">
                      <a16:colId xmlns:a16="http://schemas.microsoft.com/office/drawing/2014/main" val="1625491991"/>
                    </a:ext>
                  </a:extLst>
                </a:gridCol>
                <a:gridCol w="596346">
                  <a:extLst>
                    <a:ext uri="{9D8B030D-6E8A-4147-A177-3AD203B41FA5}">
                      <a16:colId xmlns:a16="http://schemas.microsoft.com/office/drawing/2014/main" val="3267779816"/>
                    </a:ext>
                  </a:extLst>
                </a:gridCol>
                <a:gridCol w="717826">
                  <a:extLst>
                    <a:ext uri="{9D8B030D-6E8A-4147-A177-3AD203B41FA5}">
                      <a16:colId xmlns:a16="http://schemas.microsoft.com/office/drawing/2014/main" val="1785108024"/>
                    </a:ext>
                  </a:extLst>
                </a:gridCol>
                <a:gridCol w="629479">
                  <a:extLst>
                    <a:ext uri="{9D8B030D-6E8A-4147-A177-3AD203B41FA5}">
                      <a16:colId xmlns:a16="http://schemas.microsoft.com/office/drawing/2014/main" val="4115713233"/>
                    </a:ext>
                  </a:extLst>
                </a:gridCol>
                <a:gridCol w="508001">
                  <a:extLst>
                    <a:ext uri="{9D8B030D-6E8A-4147-A177-3AD203B41FA5}">
                      <a16:colId xmlns:a16="http://schemas.microsoft.com/office/drawing/2014/main" val="302131891"/>
                    </a:ext>
                  </a:extLst>
                </a:gridCol>
                <a:gridCol w="640521">
                  <a:extLst>
                    <a:ext uri="{9D8B030D-6E8A-4147-A177-3AD203B41FA5}">
                      <a16:colId xmlns:a16="http://schemas.microsoft.com/office/drawing/2014/main" val="727613531"/>
                    </a:ext>
                  </a:extLst>
                </a:gridCol>
                <a:gridCol w="508001">
                  <a:extLst>
                    <a:ext uri="{9D8B030D-6E8A-4147-A177-3AD203B41FA5}">
                      <a16:colId xmlns:a16="http://schemas.microsoft.com/office/drawing/2014/main" val="2288447369"/>
                    </a:ext>
                  </a:extLst>
                </a:gridCol>
                <a:gridCol w="474869">
                  <a:extLst>
                    <a:ext uri="{9D8B030D-6E8A-4147-A177-3AD203B41FA5}">
                      <a16:colId xmlns:a16="http://schemas.microsoft.com/office/drawing/2014/main" val="3677298999"/>
                    </a:ext>
                  </a:extLst>
                </a:gridCol>
                <a:gridCol w="231913">
                  <a:extLst>
                    <a:ext uri="{9D8B030D-6E8A-4147-A177-3AD203B41FA5}">
                      <a16:colId xmlns:a16="http://schemas.microsoft.com/office/drawing/2014/main" val="560559798"/>
                    </a:ext>
                  </a:extLst>
                </a:gridCol>
                <a:gridCol w="508001">
                  <a:extLst>
                    <a:ext uri="{9D8B030D-6E8A-4147-A177-3AD203B41FA5}">
                      <a16:colId xmlns:a16="http://schemas.microsoft.com/office/drawing/2014/main" val="1344400039"/>
                    </a:ext>
                  </a:extLst>
                </a:gridCol>
                <a:gridCol w="441740">
                  <a:extLst>
                    <a:ext uri="{9D8B030D-6E8A-4147-A177-3AD203B41FA5}">
                      <a16:colId xmlns:a16="http://schemas.microsoft.com/office/drawing/2014/main" val="3143964298"/>
                    </a:ext>
                  </a:extLst>
                </a:gridCol>
              </a:tblGrid>
              <a:tr h="270825">
                <a:tc gridSpan="11">
                  <a:txBody>
                    <a:bodyPr/>
                    <a:lstStyle/>
                    <a:p>
                      <a:pPr algn="l" fontAlgn="b"/>
                      <a:r>
                        <a:rPr lang="tr-TR" sz="1100" b="1" i="0" u="none" strike="noStrike">
                          <a:solidFill>
                            <a:srgbClr val="000000"/>
                          </a:solidFill>
                          <a:effectLst/>
                          <a:latin typeface="Tahoma" panose="020B0604030504040204" pitchFamily="34" charset="0"/>
                        </a:rPr>
                        <a:t>           İÇ DENETİM RAPORU</a:t>
                      </a:r>
                      <a:endParaRPr lang="tr-TR" sz="500" b="0" i="0" u="none" strike="noStrike">
                        <a:solidFill>
                          <a:srgbClr val="000000"/>
                        </a:solidFill>
                        <a:effectLst/>
                        <a:latin typeface="Calibri" panose="020F050202020403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048679284"/>
                  </a:ext>
                </a:extLst>
              </a:tr>
              <a:tr h="131650">
                <a:tc gridSpan="3">
                  <a:txBody>
                    <a:bodyPr/>
                    <a:lstStyle/>
                    <a:p>
                      <a:pPr algn="ctr" fontAlgn="ctr"/>
                      <a:r>
                        <a:rPr lang="tr-TR" sz="500" b="1" i="0" u="none" strike="noStrike">
                          <a:solidFill>
                            <a:srgbClr val="000000"/>
                          </a:solidFill>
                          <a:effectLst/>
                          <a:latin typeface="Tahoma" panose="020B0604030504040204" pitchFamily="34" charset="0"/>
                        </a:rPr>
                        <a:t>TARİH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8">
                  <a:txBody>
                    <a:bodyPr/>
                    <a:lstStyle/>
                    <a:p>
                      <a:pPr algn="ctr" fontAlgn="ctr"/>
                      <a:r>
                        <a:rPr lang="tr-TR" sz="500" b="1" i="0" u="none" strike="noStrike">
                          <a:solidFill>
                            <a:srgbClr val="000000"/>
                          </a:solidFill>
                          <a:effectLst/>
                          <a:latin typeface="Tahoma" panose="020B0604030504040204" pitchFamily="34" charset="0"/>
                        </a:rPr>
                        <a:t>DENETİMDE KARŞILAŞILAN KİŞİLER VE GÖREVLERİ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17500702"/>
                  </a:ext>
                </a:extLst>
              </a:tr>
              <a:tr h="500745">
                <a:tc gridSpan="3">
                  <a:txBody>
                    <a:bodyPr/>
                    <a:lstStyle/>
                    <a:p>
                      <a:pPr algn="ctr" fontAlgn="ctr"/>
                      <a:r>
                        <a:rPr lang="tr-TR" sz="600" b="1" i="0" u="none" strike="noStrike">
                          <a:solidFill>
                            <a:srgbClr val="000000"/>
                          </a:solidFill>
                          <a:effectLst/>
                          <a:latin typeface="Tahoma" panose="020B0604030504040204" pitchFamily="34" charset="0"/>
                        </a:rPr>
                        <a:t>10.05.2023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8">
                  <a:txBody>
                    <a:bodyPr/>
                    <a:lstStyle/>
                    <a:p>
                      <a:pPr algn="l" fontAlgn="ctr"/>
                      <a:r>
                        <a:rPr lang="tr-TR" sz="500" b="0" i="0" u="none" strike="noStrike">
                          <a:solidFill>
                            <a:srgbClr val="000000"/>
                          </a:solidFill>
                          <a:effectLst/>
                          <a:latin typeface="Tahoma" panose="020B0604030504040204" pitchFamily="34" charset="0"/>
                        </a:rPr>
                        <a:t>Ali Rıza ÖGEN, Büşra ÜLKÜN, Serdar ERTİKE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134627"/>
                  </a:ext>
                </a:extLst>
              </a:tr>
              <a:tr h="189540">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8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401255"/>
                  </a:ext>
                </a:extLst>
              </a:tr>
              <a:tr h="141055">
                <a:tc gridSpan="11">
                  <a:txBody>
                    <a:bodyPr/>
                    <a:lstStyle/>
                    <a:p>
                      <a:pPr algn="ctr" fontAlgn="ctr"/>
                      <a:r>
                        <a:rPr lang="tr-TR" sz="500" b="1" i="0" u="none" strike="noStrike">
                          <a:solidFill>
                            <a:srgbClr val="000000"/>
                          </a:solidFill>
                          <a:effectLst/>
                          <a:latin typeface="Tahoma" panose="020B0604030504040204" pitchFamily="34" charset="0"/>
                        </a:rPr>
                        <a:t>TESPİT EDİLEN UYGUNSUZLUKLAR LLLL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03217621"/>
                  </a:ext>
                </a:extLst>
              </a:tr>
              <a:tr h="236925">
                <a:tc>
                  <a:txBody>
                    <a:bodyPr/>
                    <a:lstStyle/>
                    <a:p>
                      <a:pPr algn="l" fontAlgn="ctr"/>
                      <a:r>
                        <a:rPr lang="tr-TR" sz="400" b="1" i="0" u="none" strike="noStrike">
                          <a:solidFill>
                            <a:srgbClr val="000000"/>
                          </a:solidFill>
                          <a:effectLst/>
                          <a:latin typeface="Tahoma" panose="020B0604030504040204" pitchFamily="34" charset="0"/>
                        </a:rPr>
                        <a:t>MAJOR BULGU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000000"/>
                          </a:solidFill>
                          <a:effectLst/>
                          <a:latin typeface="Tahoma" panose="020B0604030504040204" pitchFamily="34" charset="0"/>
                        </a:rPr>
                        <a:t>Madde No'ları: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72434793"/>
                  </a:ext>
                </a:extLst>
              </a:tr>
              <a:tr h="474884">
                <a:tc>
                  <a:txBody>
                    <a:bodyPr/>
                    <a:lstStyle/>
                    <a:p>
                      <a:pPr algn="l" fontAlgn="ctr"/>
                      <a:r>
                        <a:rPr lang="tr-TR" sz="400" b="1" i="0" u="none" strike="noStrike">
                          <a:solidFill>
                            <a:srgbClr val="000000"/>
                          </a:solidFill>
                          <a:effectLst/>
                          <a:latin typeface="Tahoma" panose="020B0604030504040204" pitchFamily="34" charset="0"/>
                        </a:rPr>
                        <a:t>MİNÖR  BULGU SAYISI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1" i="0" u="none" strike="noStrike">
                          <a:solidFill>
                            <a:srgbClr val="FF0000"/>
                          </a:solidFill>
                          <a:effectLst/>
                          <a:latin typeface="Tahoma" panose="020B0604030504040204" pitchFamily="34"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500" b="1" i="0" u="none" strike="noStrike">
                          <a:solidFill>
                            <a:srgbClr val="000000"/>
                          </a:solidFill>
                          <a:effectLst/>
                          <a:latin typeface="Tahoma" panose="020B0604030504040204" pitchFamily="34" charset="0"/>
                        </a:rPr>
                        <a:t>Madde No'ları: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24212189"/>
                  </a:ext>
                </a:extLst>
              </a:tr>
              <a:tr h="165848">
                <a:tc gridSpan="5">
                  <a:txBody>
                    <a:bodyPr/>
                    <a:lstStyle/>
                    <a:p>
                      <a:pPr algn="l" fontAlgn="ctr"/>
                      <a:r>
                        <a:rPr lang="tr-TR" sz="500" b="1" i="1" u="none" strike="noStrike">
                          <a:solidFill>
                            <a:srgbClr val="FF0000"/>
                          </a:solidFill>
                          <a:effectLst/>
                          <a:latin typeface="Tahoma" panose="020B0604030504040204" pitchFamily="34" charset="0"/>
                        </a:rPr>
                        <a:t>Uygunsuzluklar DF Formlarında tanımlanmaktadır.</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7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700" b="1"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9934137"/>
                  </a:ext>
                </a:extLst>
              </a:tr>
              <a:tr h="142155">
                <a:tc gridSpan="11">
                  <a:txBody>
                    <a:bodyPr/>
                    <a:lstStyle/>
                    <a:p>
                      <a:pPr algn="ctr" fontAlgn="ctr"/>
                      <a:r>
                        <a:rPr lang="tr-TR" sz="600" b="1" i="0" u="none" strike="noStrike">
                          <a:solidFill>
                            <a:srgbClr val="000000"/>
                          </a:solidFill>
                          <a:effectLst/>
                          <a:latin typeface="Tahoma" panose="020B0604030504040204" pitchFamily="34" charset="0"/>
                        </a:rPr>
                        <a:t>İYİLEŞTİRİLMESİ GEREKEN YÖNLER-GÖZLEMLER KKKK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77140708"/>
                  </a:ext>
                </a:extLst>
              </a:tr>
              <a:tr h="324426">
                <a:tc>
                  <a:txBody>
                    <a:bodyPr/>
                    <a:lstStyle/>
                    <a:p>
                      <a:pPr algn="ctr" fontAlgn="ctr"/>
                      <a:r>
                        <a:rPr lang="tr-TR" sz="400" b="1" i="0" u="none" strike="noStrike">
                          <a:solidFill>
                            <a:srgbClr val="000000"/>
                          </a:solidFill>
                          <a:effectLst/>
                          <a:latin typeface="Tahoma" panose="020B0604030504040204" pitchFamily="34" charset="0"/>
                        </a:rPr>
                        <a:t>ISO 9001/10002 Madde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tr-TR" sz="500" b="1" i="0" u="none" strike="noStrike">
                          <a:solidFill>
                            <a:srgbClr val="000000"/>
                          </a:solidFill>
                          <a:effectLst/>
                          <a:latin typeface="Tahoma" panose="020B0604030504040204" pitchFamily="34" charset="0"/>
                        </a:rPr>
                        <a:t>Gözlem Tanımı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875865326"/>
                  </a:ext>
                </a:extLst>
              </a:tr>
              <a:tr h="236925">
                <a:tc>
                  <a:txBody>
                    <a:bodyPr/>
                    <a:lstStyle/>
                    <a:p>
                      <a:pPr algn="ctr" fontAlgn="ctr"/>
                      <a:r>
                        <a:rPr lang="tr-TR" sz="500" b="1" i="0" u="none" strike="noStrike">
                          <a:solidFill>
                            <a:srgbClr val="000000"/>
                          </a:solidFill>
                          <a:effectLst/>
                          <a:latin typeface="Tahoma" panose="020B0604030504040204" pitchFamily="34" charset="0"/>
                        </a:rPr>
                        <a:t>6.1.2.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500" b="0" i="0" u="none" strike="noStrike">
                          <a:solidFill>
                            <a:srgbClr val="000000"/>
                          </a:solidFill>
                          <a:effectLst/>
                          <a:latin typeface="Tahoma" panose="020B0604030504040204" pitchFamily="34" charset="0"/>
                        </a:rPr>
                        <a:t>Risk analizinde risk değeri yüksek çıkan durumlar iyileştirici bazlı verilmelidir. Termin tarihleri gözden geçirilmelidir.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50204486"/>
                  </a:ext>
                </a:extLst>
              </a:tr>
              <a:tr h="211581">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672069862"/>
                  </a:ext>
                </a:extLst>
              </a:tr>
              <a:tr h="119896">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94637878"/>
                  </a:ext>
                </a:extLst>
              </a:tr>
              <a:tr h="118462">
                <a:tc>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97024348"/>
                  </a:ext>
                </a:extLst>
              </a:tr>
              <a:tr h="145757">
                <a:tc>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400" b="0" i="0" u="none" strike="noStrike">
                          <a:solidFill>
                            <a:srgbClr val="000000"/>
                          </a:solidFill>
                          <a:effectLst/>
                          <a:latin typeface="Tahoma" panose="020B060403050404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2643874"/>
                  </a:ext>
                </a:extLst>
              </a:tr>
              <a:tr h="145757">
                <a:tc gridSpan="11">
                  <a:txBody>
                    <a:bodyPr/>
                    <a:lstStyle/>
                    <a:p>
                      <a:pPr algn="ctr" fontAlgn="ctr"/>
                      <a:r>
                        <a:rPr lang="tr-TR" sz="600" b="1" i="0" u="none" strike="noStrike">
                          <a:solidFill>
                            <a:srgbClr val="000000"/>
                          </a:solidFill>
                          <a:effectLst/>
                          <a:latin typeface="Tahoma" panose="020B0604030504040204" pitchFamily="34" charset="0"/>
                        </a:rPr>
                        <a:t>KUVVETLİ YÖNLER JJJJ</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28695237"/>
                  </a:ext>
                </a:extLst>
              </a:tr>
              <a:tr h="131650">
                <a:tc>
                  <a:txBody>
                    <a:bodyPr/>
                    <a:lstStyle/>
                    <a:p>
                      <a:pPr algn="ctr" fontAlgn="ctr"/>
                      <a:r>
                        <a:rPr lang="tr-TR" sz="500" b="1" i="0" u="none" strike="noStrike">
                          <a:solidFill>
                            <a:srgbClr val="000000"/>
                          </a:solidFill>
                          <a:effectLst/>
                          <a:latin typeface="Tahoma" panose="020B0604030504040204" pitchFamily="34" charset="0"/>
                        </a:rPr>
                        <a:t>Madde 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ctr" fontAlgn="ctr"/>
                      <a:r>
                        <a:rPr lang="tr-TR" sz="500" b="1" i="0" u="none" strike="noStrike">
                          <a:solidFill>
                            <a:srgbClr val="000000"/>
                          </a:solidFill>
                          <a:effectLst/>
                          <a:latin typeface="Tahoma" panose="020B0604030504040204" pitchFamily="34" charset="0"/>
                        </a:rPr>
                        <a:t>Gözlem Tanımı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32381188"/>
                  </a:ext>
                </a:extLst>
              </a:tr>
              <a:tr h="493692">
                <a:tc>
                  <a:txBody>
                    <a:bodyPr/>
                    <a:lstStyle/>
                    <a:p>
                      <a:pPr algn="ctr" fontAlgn="ctr"/>
                      <a:r>
                        <a:rPr lang="tr-TR" sz="500" b="1" i="0" u="none" strike="noStrike">
                          <a:solidFill>
                            <a:srgbClr val="000000"/>
                          </a:solidFill>
                          <a:effectLst/>
                          <a:latin typeface="Tahoma" panose="020B0604030504040204" pitchFamily="34" charset="0"/>
                        </a:rPr>
                        <a:t>5.3.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500" b="0" i="0" u="none" strike="noStrike">
                          <a:solidFill>
                            <a:srgbClr val="000000"/>
                          </a:solidFill>
                          <a:effectLst/>
                          <a:latin typeface="Tahoma" panose="020B0604030504040204" pitchFamily="34" charset="0"/>
                        </a:rPr>
                        <a:t>SEM Müdürünün hem Akademisyen hem de Hukuk alanında uzman olmasıyla Hukuk ile ilişkili eğitimlerin açılmasının sağlanması ve bunun sonucunda üniversite'nin tanıtım sürecine de destek vermesi güçlü yönler arasında değerlendirebilir.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22447368"/>
                  </a:ext>
                </a:extLst>
              </a:tr>
              <a:tr h="291512">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93261696"/>
                  </a:ext>
                </a:extLst>
              </a:tr>
              <a:tr h="275056">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352430189"/>
                  </a:ext>
                </a:extLst>
              </a:tr>
              <a:tr h="189484">
                <a:tc>
                  <a:txBody>
                    <a:bodyPr/>
                    <a:lstStyle/>
                    <a:p>
                      <a:pPr algn="ctr" fontAlgn="ctr"/>
                      <a:r>
                        <a:rPr lang="tr-TR" sz="4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0">
                  <a:txBody>
                    <a:bodyPr/>
                    <a:lstStyle/>
                    <a:p>
                      <a:pPr algn="l" fontAlgn="ctr"/>
                      <a:r>
                        <a:rPr lang="tr-TR" sz="500" b="0"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53509791"/>
                  </a:ext>
                </a:extLst>
              </a:tr>
              <a:tr h="118462">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8134051"/>
                  </a:ext>
                </a:extLst>
              </a:tr>
              <a:tr h="142155">
                <a:tc gridSpan="3">
                  <a:txBody>
                    <a:bodyPr/>
                    <a:lstStyle/>
                    <a:p>
                      <a:pPr algn="ctr" fontAlgn="ctr"/>
                      <a:r>
                        <a:rPr lang="tr-TR" sz="600" b="1" i="0" u="none" strike="noStrike">
                          <a:solidFill>
                            <a:srgbClr val="000000"/>
                          </a:solidFill>
                          <a:effectLst/>
                          <a:latin typeface="Tahoma" panose="020B0604030504040204" pitchFamily="34" charset="0"/>
                        </a:rPr>
                        <a:t>ONAY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3">
                  <a:txBody>
                    <a:bodyPr/>
                    <a:lstStyle/>
                    <a:p>
                      <a:pPr algn="ctr" fontAlgn="ctr"/>
                      <a:r>
                        <a:rPr lang="tr-TR" sz="600" b="1" i="0" u="none" strike="noStrike">
                          <a:solidFill>
                            <a:srgbClr val="000000"/>
                          </a:solidFill>
                          <a:effectLst/>
                          <a:latin typeface="Tahoma" panose="020B0604030504040204" pitchFamily="34" charset="0"/>
                        </a:rPr>
                        <a:t>İSİM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tc gridSpan="2">
                  <a:txBody>
                    <a:bodyPr/>
                    <a:lstStyle/>
                    <a:p>
                      <a:pPr algn="ctr" fontAlgn="ctr"/>
                      <a:r>
                        <a:rPr lang="tr-TR" sz="600" b="1" i="0" u="none" strike="noStrike">
                          <a:solidFill>
                            <a:srgbClr val="000000"/>
                          </a:solidFill>
                          <a:effectLst/>
                          <a:latin typeface="Tahoma" panose="020B0604030504040204" pitchFamily="34" charset="0"/>
                        </a:rPr>
                        <a:t>TARİH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gridSpan="3">
                  <a:txBody>
                    <a:bodyPr/>
                    <a:lstStyle/>
                    <a:p>
                      <a:pPr algn="ctr" fontAlgn="ctr"/>
                      <a:r>
                        <a:rPr lang="tr-TR" sz="600" b="1" i="0" u="none" strike="noStrike">
                          <a:solidFill>
                            <a:srgbClr val="000000"/>
                          </a:solidFill>
                          <a:effectLst/>
                          <a:latin typeface="Tahoma" panose="020B0604030504040204" pitchFamily="34" charset="0"/>
                        </a:rPr>
                        <a:t>İMZA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423424026"/>
                  </a:ext>
                </a:extLst>
              </a:tr>
              <a:tr h="236502">
                <a:tc gridSpan="3">
                  <a:txBody>
                    <a:bodyPr/>
                    <a:lstStyle/>
                    <a:p>
                      <a:pPr algn="l" fontAlgn="ctr"/>
                      <a:r>
                        <a:rPr lang="tr-TR" sz="600" b="1" i="0" u="none" strike="noStrike">
                          <a:solidFill>
                            <a:srgbClr val="000000"/>
                          </a:solidFill>
                          <a:effectLst/>
                          <a:latin typeface="Tahoma" panose="020B0604030504040204" pitchFamily="34" charset="0"/>
                        </a:rPr>
                        <a:t>Denetçi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Zeynep Ayça TERZİOĞLU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600" b="1" i="0" u="none" strike="noStrike">
                          <a:solidFill>
                            <a:srgbClr val="000000"/>
                          </a:solidFill>
                          <a:effectLst/>
                          <a:latin typeface="Tahoma" panose="020B0604030504040204" pitchFamily="34" charset="0"/>
                        </a:rPr>
                        <a:t>10.05.2023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12016787"/>
                  </a:ext>
                </a:extLst>
              </a:tr>
              <a:tr h="253899">
                <a:tc gridSpan="3">
                  <a:txBody>
                    <a:bodyPr/>
                    <a:lstStyle/>
                    <a:p>
                      <a:pPr algn="l"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03886053"/>
                  </a:ext>
                </a:extLst>
              </a:tr>
              <a:tr h="236502">
                <a:tc gridSpan="3">
                  <a:txBody>
                    <a:bodyPr/>
                    <a:lstStyle/>
                    <a:p>
                      <a:pPr algn="l"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94862901"/>
                  </a:ext>
                </a:extLst>
              </a:tr>
              <a:tr h="380848">
                <a:tc gridSpan="3">
                  <a:txBody>
                    <a:bodyPr/>
                    <a:lstStyle/>
                    <a:p>
                      <a:pPr algn="l"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3">
                  <a:txBody>
                    <a:bodyPr/>
                    <a:lstStyle/>
                    <a:p>
                      <a:pPr algn="ctr" fontAlgn="ctr"/>
                      <a:r>
                        <a:rPr lang="tr-TR" sz="5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gridSpan="2">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gridSpan="3">
                  <a:txBody>
                    <a:bodyPr/>
                    <a:lstStyle/>
                    <a:p>
                      <a:pPr algn="ctr" fontAlgn="ctr"/>
                      <a:r>
                        <a:rPr lang="tr-TR" sz="600" b="1" i="0" u="none" strike="noStrike">
                          <a:solidFill>
                            <a:srgbClr val="000000"/>
                          </a:solidFill>
                          <a:effectLst/>
                          <a:latin typeface="Tahoma" panose="020B060403050404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48386619"/>
                  </a:ext>
                </a:extLst>
              </a:tr>
              <a:tr h="236502">
                <a:tc gridSpan="9">
                  <a:txBody>
                    <a:bodyPr/>
                    <a:lstStyle/>
                    <a:p>
                      <a:pPr algn="l" fontAlgn="ctr"/>
                      <a:r>
                        <a:rPr lang="tr-TR" sz="400" b="1" i="0" u="none" strike="noStrike">
                          <a:solidFill>
                            <a:srgbClr val="000000"/>
                          </a:solidFill>
                          <a:effectLst/>
                          <a:latin typeface="Times New Roman" panose="02020603050405020304" pitchFamily="18" charset="0"/>
                        </a:rPr>
                        <a:t>Form No:KY-FR-0030 Yayın Tarihi:03.05.2018 Değ.Tarihi:-Değ.No:1</a:t>
                      </a:r>
                    </a:p>
                  </a:txBody>
                  <a:tcPr marL="0" marR="0" marT="0"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ctr"/>
                      <a:endParaRPr lang="tr-TR" sz="500" b="0" i="0" u="none" strike="noStrike">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tr-TR" sz="500" b="0" i="0" u="none" strike="noStrike" dirty="0">
                        <a:solidFill>
                          <a:srgbClr val="000000"/>
                        </a:solidFill>
                        <a:effectLst/>
                        <a:latin typeface="Tahom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48828537"/>
                  </a:ext>
                </a:extLst>
              </a:tr>
            </a:tbl>
          </a:graphicData>
        </a:graphic>
      </p:graphicFrame>
      <p:pic>
        <p:nvPicPr>
          <p:cNvPr id="5" name="Resim 4"/>
          <p:cNvPicPr/>
          <p:nvPr/>
        </p:nvPicPr>
        <p:blipFill>
          <a:blip r:embed="rId2"/>
          <a:stretch>
            <a:fillRect/>
          </a:stretch>
        </p:blipFill>
        <p:spPr>
          <a:xfrm>
            <a:off x="1501947" y="1919133"/>
            <a:ext cx="3451918" cy="720646"/>
          </a:xfrm>
          <a:prstGeom prst="rect">
            <a:avLst/>
          </a:prstGeom>
        </p:spPr>
      </p:pic>
    </p:spTree>
    <p:extLst>
      <p:ext uri="{BB962C8B-B14F-4D97-AF65-F5344CB8AC3E}">
        <p14:creationId xmlns:p14="http://schemas.microsoft.com/office/powerpoint/2010/main" val="3508072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9" name="Title 1"/>
          <p:cNvSpPr txBox="1">
            <a:spLocks/>
          </p:cNvSpPr>
          <p:nvPr/>
        </p:nvSpPr>
        <p:spPr>
          <a:xfrm>
            <a:off x="517567" y="1409454"/>
            <a:ext cx="8282608" cy="646377"/>
          </a:xfrm>
          <a:prstGeom prst="rect">
            <a:avLst/>
          </a:prstGeom>
        </p:spPr>
        <p:txBody>
          <a:bodyPr vert="horz" lIns="91440" tIns="45720" rIns="91440" bIns="45720" rtlCol="0" anchor="b">
            <a:normAutofit fontScale="40000" lnSpcReduction="20000"/>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3600" b="1" dirty="0" smtClean="0">
                <a:solidFill>
                  <a:schemeClr val="accent1">
                    <a:lumMod val="50000"/>
                  </a:schemeClr>
                </a:solidFill>
              </a:rPr>
              <a:t/>
            </a:r>
            <a:br>
              <a:rPr lang="en-US" sz="3600" b="1" dirty="0" smtClean="0">
                <a:solidFill>
                  <a:schemeClr val="accent1">
                    <a:lumMod val="50000"/>
                  </a:schemeClr>
                </a:solidFill>
              </a:rPr>
            </a:br>
            <a:r>
              <a:rPr lang="en-US" sz="6000" b="1" dirty="0" smtClean="0">
                <a:solidFill>
                  <a:srgbClr val="001626"/>
                </a:solidFill>
              </a:rPr>
              <a:t>MEVCUT EĞİTİMLERİMİZ</a:t>
            </a:r>
            <a:endParaRPr lang="en-US" sz="6000" b="1" dirty="0">
              <a:solidFill>
                <a:srgbClr val="001626"/>
              </a:solidFill>
            </a:endParaRPr>
          </a:p>
        </p:txBody>
      </p:sp>
      <p:sp>
        <p:nvSpPr>
          <p:cNvPr id="70" name="Content Placeholder 4"/>
          <p:cNvSpPr txBox="1">
            <a:spLocks/>
          </p:cNvSpPr>
          <p:nvPr/>
        </p:nvSpPr>
        <p:spPr>
          <a:xfrm>
            <a:off x="285991" y="2055831"/>
            <a:ext cx="8282608" cy="472366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İnsan Kaynakları Yönetimi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Sertifika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Marka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Yönetimi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Stratejik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Pazarlama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İngilizcesi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Bilirkişilik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Yüz</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Okuma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Karakter</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Analizi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Uzlaştırma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Temel</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Eğitim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İş</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Genel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a:t>
            </a:r>
            <a:r>
              <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52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tr-TR"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lvl="0">
              <a:buClr>
                <a:srgbClr val="5FCBEF"/>
              </a:buClr>
            </a:pP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BIM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Yapı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Modelleme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Uzmanlığı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Sertifika</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Autodesk Revit Structure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Modelleme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Kursu</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Bilgisayar</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Destekli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(CAD)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Yazılım</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Diksiyon</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Ve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Etkili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Konuşma</a:t>
            </a:r>
            <a:endPar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endParaRP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Öfke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Kontrolü</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ve</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Stres</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Yönetimi (12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Saat</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a:t>
            </a:r>
          </a:p>
          <a:p>
            <a:pPr lvl="0">
              <a:buClr>
                <a:srgbClr val="5FCBEF"/>
              </a:buClr>
            </a:pP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Sağlık</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Kurumları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Yöneticiliği</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Sertifika</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Programı</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 (60 </a:t>
            </a:r>
            <a:r>
              <a:rPr lang="en-US" sz="5200" dirty="0" err="1">
                <a:solidFill>
                  <a:sysClr val="windowText" lastClr="000000">
                    <a:lumMod val="75000"/>
                    <a:lumOff val="25000"/>
                  </a:sysClr>
                </a:solidFill>
                <a:latin typeface="Times New Roman" panose="02020603050405020304" pitchFamily="18" charset="0"/>
                <a:cs typeface="Times New Roman" panose="02020603050405020304" pitchFamily="18" charset="0"/>
              </a:rPr>
              <a:t>Saat</a:t>
            </a:r>
            <a:r>
              <a:rPr lang="en-US" sz="5200" dirty="0">
                <a:solidFill>
                  <a:sysClr val="windowText" lastClr="000000">
                    <a:lumMod val="75000"/>
                    <a:lumOff val="25000"/>
                  </a:sysClr>
                </a:solidFill>
                <a:latin typeface="Times New Roman" panose="02020603050405020304" pitchFamily="18" charset="0"/>
                <a:cs typeface="Times New Roman" panose="02020603050405020304" pitchFamily="18" charset="0"/>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52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79233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981608" y="-10679"/>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5" name="Content Placeholder 5"/>
          <p:cNvGraphicFramePr>
            <a:graphicFrameLocks/>
          </p:cNvGraphicFramePr>
          <p:nvPr>
            <p:extLst>
              <p:ext uri="{D42A27DB-BD31-4B8C-83A1-F6EECF244321}">
                <p14:modId xmlns:p14="http://schemas.microsoft.com/office/powerpoint/2010/main" val="1642639142"/>
              </p:ext>
            </p:extLst>
          </p:nvPr>
        </p:nvGraphicFramePr>
        <p:xfrm>
          <a:off x="533874" y="5493286"/>
          <a:ext cx="8282608" cy="1249701"/>
        </p:xfrm>
        <a:graphic>
          <a:graphicData uri="http://schemas.openxmlformats.org/drawingml/2006/table">
            <a:tbl>
              <a:tblPr firstRow="1" bandRow="1">
                <a:tableStyleId>{5C22544A-7EE6-4342-B048-85BDC9FD1C3A}</a:tableStyleId>
              </a:tblPr>
              <a:tblGrid>
                <a:gridCol w="3830108">
                  <a:extLst>
                    <a:ext uri="{9D8B030D-6E8A-4147-A177-3AD203B41FA5}">
                      <a16:colId xmlns:a16="http://schemas.microsoft.com/office/drawing/2014/main" val="4130639378"/>
                    </a:ext>
                  </a:extLst>
                </a:gridCol>
                <a:gridCol w="2409775">
                  <a:extLst>
                    <a:ext uri="{9D8B030D-6E8A-4147-A177-3AD203B41FA5}">
                      <a16:colId xmlns:a16="http://schemas.microsoft.com/office/drawing/2014/main" val="3126492387"/>
                    </a:ext>
                  </a:extLst>
                </a:gridCol>
                <a:gridCol w="2042725">
                  <a:extLst>
                    <a:ext uri="{9D8B030D-6E8A-4147-A177-3AD203B41FA5}">
                      <a16:colId xmlns:a16="http://schemas.microsoft.com/office/drawing/2014/main" val="1309056526"/>
                    </a:ext>
                  </a:extLst>
                </a:gridCol>
              </a:tblGrid>
              <a:tr h="609621">
                <a:tc>
                  <a:txBody>
                    <a:bodyPr/>
                    <a:lstStyle/>
                    <a:p>
                      <a:r>
                        <a:rPr lang="en-US" smtClean="0">
                          <a:solidFill>
                            <a:srgbClr val="001626"/>
                          </a:solidFill>
                        </a:rPr>
                        <a:t>TOPLAM KATILIMCI</a:t>
                      </a:r>
                      <a:r>
                        <a:rPr lang="en-US" baseline="0" smtClean="0">
                          <a:solidFill>
                            <a:srgbClr val="001626"/>
                          </a:solidFill>
                        </a:rPr>
                        <a:t> SAYISI</a:t>
                      </a:r>
                      <a:endParaRPr lang="en-US" dirty="0">
                        <a:solidFill>
                          <a:srgbClr val="001626"/>
                        </a:solidFill>
                      </a:endParaRPr>
                    </a:p>
                  </a:txBody>
                  <a:tcPr>
                    <a:solidFill>
                      <a:schemeClr val="tx1">
                        <a:lumMod val="75000"/>
                      </a:schemeClr>
                    </a:solidFill>
                  </a:tcPr>
                </a:tc>
                <a:tc>
                  <a:txBody>
                    <a:bodyPr/>
                    <a:lstStyle/>
                    <a:p>
                      <a:r>
                        <a:rPr lang="en-US" dirty="0" smtClean="0">
                          <a:solidFill>
                            <a:srgbClr val="001626"/>
                          </a:solidFill>
                        </a:rPr>
                        <a:t>TOPLAM</a:t>
                      </a:r>
                      <a:r>
                        <a:rPr lang="en-US" baseline="0" dirty="0" smtClean="0">
                          <a:solidFill>
                            <a:srgbClr val="001626"/>
                          </a:solidFill>
                        </a:rPr>
                        <a:t> AÇILAN SINIF SAYISI</a:t>
                      </a:r>
                      <a:endParaRPr lang="en-US" dirty="0">
                        <a:solidFill>
                          <a:srgbClr val="001626"/>
                        </a:solidFill>
                      </a:endParaRPr>
                    </a:p>
                  </a:txBody>
                  <a:tcPr>
                    <a:solidFill>
                      <a:schemeClr val="tx1">
                        <a:lumMod val="75000"/>
                      </a:schemeClr>
                    </a:solidFill>
                  </a:tcPr>
                </a:tc>
                <a:tc>
                  <a:txBody>
                    <a:bodyPr/>
                    <a:lstStyle/>
                    <a:p>
                      <a:r>
                        <a:rPr lang="en-US" dirty="0" smtClean="0">
                          <a:solidFill>
                            <a:srgbClr val="001626"/>
                          </a:solidFill>
                        </a:rPr>
                        <a:t>ORTALAMA</a:t>
                      </a:r>
                      <a:r>
                        <a:rPr lang="en-US" baseline="0" dirty="0" smtClean="0">
                          <a:solidFill>
                            <a:srgbClr val="001626"/>
                          </a:solidFill>
                        </a:rPr>
                        <a:t> GELİR</a:t>
                      </a:r>
                      <a:endParaRPr lang="en-US" dirty="0">
                        <a:solidFill>
                          <a:srgbClr val="001626"/>
                        </a:solidFill>
                      </a:endParaRPr>
                    </a:p>
                  </a:txBody>
                  <a:tcPr>
                    <a:solidFill>
                      <a:schemeClr val="tx1">
                        <a:lumMod val="75000"/>
                      </a:schemeClr>
                    </a:solidFill>
                  </a:tcPr>
                </a:tc>
                <a:extLst>
                  <a:ext uri="{0D108BD9-81ED-4DB2-BD59-A6C34878D82A}">
                    <a16:rowId xmlns:a16="http://schemas.microsoft.com/office/drawing/2014/main" val="2415213904"/>
                  </a:ext>
                </a:extLst>
              </a:tr>
              <a:tr h="609621">
                <a:tc>
                  <a:txBody>
                    <a:bodyPr/>
                    <a:lstStyle/>
                    <a:p>
                      <a:r>
                        <a:rPr lang="tr-TR" dirty="0" smtClean="0">
                          <a:solidFill>
                            <a:srgbClr val="001626"/>
                          </a:solidFill>
                        </a:rPr>
                        <a:t>3827</a:t>
                      </a:r>
                      <a:endParaRPr lang="en-US" dirty="0">
                        <a:solidFill>
                          <a:srgbClr val="001626"/>
                        </a:solidFill>
                      </a:endParaRPr>
                    </a:p>
                  </a:txBody>
                  <a:tcPr>
                    <a:solidFill>
                      <a:schemeClr val="tx1">
                        <a:lumMod val="60000"/>
                        <a:lumOff val="40000"/>
                      </a:schemeClr>
                    </a:solidFill>
                  </a:tcPr>
                </a:tc>
                <a:tc>
                  <a:txBody>
                    <a:bodyPr/>
                    <a:lstStyle/>
                    <a:p>
                      <a:r>
                        <a:rPr lang="en-US" dirty="0" smtClean="0">
                          <a:solidFill>
                            <a:srgbClr val="001626"/>
                          </a:solidFill>
                        </a:rPr>
                        <a:t>1</a:t>
                      </a:r>
                      <a:r>
                        <a:rPr lang="tr-TR" dirty="0" smtClean="0">
                          <a:solidFill>
                            <a:srgbClr val="001626"/>
                          </a:solidFill>
                        </a:rPr>
                        <a:t>39</a:t>
                      </a:r>
                      <a:endParaRPr lang="en-US" dirty="0">
                        <a:solidFill>
                          <a:srgbClr val="001626"/>
                        </a:solidFill>
                      </a:endParaRPr>
                    </a:p>
                  </a:txBody>
                  <a:tcPr>
                    <a:solidFill>
                      <a:schemeClr val="tx1">
                        <a:lumMod val="60000"/>
                        <a:lumOff val="40000"/>
                      </a:schemeClr>
                    </a:solidFill>
                  </a:tcPr>
                </a:tc>
                <a:tc>
                  <a:txBody>
                    <a:bodyPr/>
                    <a:lstStyle/>
                    <a:p>
                      <a:r>
                        <a:rPr lang="tr-TR" dirty="0" smtClean="0">
                          <a:solidFill>
                            <a:srgbClr val="1F0620"/>
                          </a:solidFill>
                        </a:rPr>
                        <a:t>6.230.000 TL</a:t>
                      </a:r>
                      <a:endParaRPr lang="en-US" dirty="0">
                        <a:solidFill>
                          <a:srgbClr val="1F0620"/>
                        </a:solidFill>
                      </a:endParaRPr>
                    </a:p>
                  </a:txBody>
                  <a:tcPr>
                    <a:solidFill>
                      <a:schemeClr val="tx1">
                        <a:lumMod val="60000"/>
                        <a:lumOff val="40000"/>
                      </a:schemeClr>
                    </a:solidFill>
                  </a:tcPr>
                </a:tc>
                <a:extLst>
                  <a:ext uri="{0D108BD9-81ED-4DB2-BD59-A6C34878D82A}">
                    <a16:rowId xmlns:a16="http://schemas.microsoft.com/office/drawing/2014/main" val="306741903"/>
                  </a:ext>
                </a:extLst>
              </a:tr>
            </a:tbl>
          </a:graphicData>
        </a:graphic>
      </p:graphicFrame>
      <p:graphicFrame>
        <p:nvGraphicFramePr>
          <p:cNvPr id="67" name="Table 6"/>
          <p:cNvGraphicFramePr>
            <a:graphicFrameLocks noGrp="1"/>
          </p:cNvGraphicFramePr>
          <p:nvPr>
            <p:extLst>
              <p:ext uri="{D42A27DB-BD31-4B8C-83A1-F6EECF244321}">
                <p14:modId xmlns:p14="http://schemas.microsoft.com/office/powerpoint/2010/main" val="37367623"/>
              </p:ext>
            </p:extLst>
          </p:nvPr>
        </p:nvGraphicFramePr>
        <p:xfrm>
          <a:off x="1209735" y="4867334"/>
          <a:ext cx="6930887" cy="568064"/>
        </p:xfrm>
        <a:graphic>
          <a:graphicData uri="http://schemas.openxmlformats.org/drawingml/2006/table">
            <a:tbl>
              <a:tblPr firstRow="1" bandRow="1">
                <a:tableStyleId>{5C22544A-7EE6-4342-B048-85BDC9FD1C3A}</a:tableStyleId>
              </a:tblPr>
              <a:tblGrid>
                <a:gridCol w="6930887">
                  <a:extLst>
                    <a:ext uri="{9D8B030D-6E8A-4147-A177-3AD203B41FA5}">
                      <a16:colId xmlns:a16="http://schemas.microsoft.com/office/drawing/2014/main" val="3778233629"/>
                    </a:ext>
                  </a:extLst>
                </a:gridCol>
              </a:tblGrid>
              <a:tr h="568064">
                <a:tc>
                  <a:txBody>
                    <a:bodyPr/>
                    <a:lstStyle/>
                    <a:p>
                      <a:pPr algn="ctr"/>
                      <a:r>
                        <a:rPr lang="tr-TR" sz="2000" baseline="0" dirty="0" smtClean="0">
                          <a:solidFill>
                            <a:srgbClr val="001626"/>
                          </a:solidFill>
                        </a:rPr>
                        <a:t>Eylül 2021 Ağustos 2022 </a:t>
                      </a:r>
                      <a:endParaRPr lang="en-US" sz="2000" dirty="0">
                        <a:solidFill>
                          <a:srgbClr val="001626"/>
                        </a:solidFill>
                      </a:endParaRPr>
                    </a:p>
                  </a:txBody>
                  <a:tcPr>
                    <a:solidFill>
                      <a:schemeClr val="tx1">
                        <a:lumMod val="75000"/>
                      </a:schemeClr>
                    </a:solidFill>
                  </a:tcPr>
                </a:tc>
                <a:extLst>
                  <a:ext uri="{0D108BD9-81ED-4DB2-BD59-A6C34878D82A}">
                    <a16:rowId xmlns:a16="http://schemas.microsoft.com/office/drawing/2014/main" val="2789805848"/>
                  </a:ext>
                </a:extLst>
              </a:tr>
            </a:tbl>
          </a:graphicData>
        </a:graphic>
      </p:graphicFrame>
      <p:sp>
        <p:nvSpPr>
          <p:cNvPr id="71" name="Content Placeholder 2"/>
          <p:cNvSpPr txBox="1">
            <a:spLocks/>
          </p:cNvSpPr>
          <p:nvPr/>
        </p:nvSpPr>
        <p:spPr>
          <a:xfrm>
            <a:off x="792018" y="1035102"/>
            <a:ext cx="7529946" cy="3752858"/>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Ticaret</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Tüketici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İnşaat</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Fikri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Sınai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Banka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Finans</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Sağlık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Hukukunda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Uzman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Arabuluculuk</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Mini MBA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Programı</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Araştırma</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Yöntemleri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Veri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Analizi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Danışmanlığı</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Türkçe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İngilizce</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Yabancı</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Öğrenciler</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için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KVKK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Eğiticinin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BIM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Koordinasyon</a:t>
            </a:r>
            <a:r>
              <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err="1"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rPr>
              <a:t>Eğitimi</a:t>
            </a: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imes New Roman" panose="02020603050405020304" pitchFamily="18" charset="0"/>
              <a:ea typeface="+mn-ea"/>
              <a:cs typeface="Times New Roman" panose="02020603050405020304" pitchFamily="18" charset="0"/>
            </a:endParaRPr>
          </a:p>
          <a:p>
            <a:pPr marL="0" marR="0" lvl="0" indent="0" algn="l" defTabSz="457200" rtl="0" eaLnBrk="1" fontAlgn="auto" latinLnBrk="0" hangingPunct="1">
              <a:lnSpc>
                <a:spcPct val="100000"/>
              </a:lnSpc>
              <a:spcBef>
                <a:spcPts val="1000"/>
              </a:spcBef>
              <a:spcAft>
                <a:spcPts val="0"/>
              </a:spcAft>
              <a:buClr>
                <a:srgbClr val="5FCBEF"/>
              </a:buClr>
              <a:buSzPct val="80000"/>
              <a:buNone/>
              <a:tabLst/>
              <a:defRPr/>
            </a:pPr>
            <a:endParaRPr kumimoji="0" lang="en-US" sz="18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3933794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65" name="Metin kutusu 64">
            <a:extLst>
              <a:ext uri="{FF2B5EF4-FFF2-40B4-BE49-F238E27FC236}">
                <a16:creationId xmlns:a16="http://schemas.microsoft.com/office/drawing/2014/main" id="{86836AFB-9A07-49E9-9AEA-095FC62A66B5}"/>
              </a:ext>
            </a:extLst>
          </p:cNvPr>
          <p:cNvSpPr txBox="1"/>
          <p:nvPr/>
        </p:nvSpPr>
        <p:spPr>
          <a:xfrm>
            <a:off x="605181" y="2285160"/>
            <a:ext cx="8203223" cy="830997"/>
          </a:xfrm>
          <a:prstGeom prst="rect">
            <a:avLst/>
          </a:prstGeom>
          <a:noFill/>
        </p:spPr>
        <p:txBody>
          <a:bodyPr wrap="square" rtlCol="0">
            <a:spAutoFit/>
          </a:bodyPr>
          <a:lstStyle/>
          <a:p>
            <a:pPr marL="342900" indent="-342900" algn="ctr">
              <a:buFontTx/>
              <a:buChar char="-"/>
            </a:pPr>
            <a:r>
              <a:rPr lang="tr-TR" sz="2400" dirty="0" smtClean="0">
                <a:solidFill>
                  <a:srgbClr val="001626"/>
                </a:solidFill>
              </a:rPr>
              <a:t>2022-2023 öğretim yılı için sosyal sorumluluk </a:t>
            </a:r>
            <a:endParaRPr lang="tr-TR" sz="2400" dirty="0">
              <a:solidFill>
                <a:srgbClr val="001626"/>
              </a:solidFill>
            </a:endParaRPr>
          </a:p>
          <a:p>
            <a:pPr algn="ctr"/>
            <a:r>
              <a:rPr lang="tr-TR" sz="2400" dirty="0" smtClean="0">
                <a:solidFill>
                  <a:srgbClr val="001626"/>
                </a:solidFill>
              </a:rPr>
              <a:t>faaliyetleri </a:t>
            </a:r>
            <a:r>
              <a:rPr lang="tr-TR" sz="2400" dirty="0">
                <a:solidFill>
                  <a:srgbClr val="001626"/>
                </a:solidFill>
              </a:rPr>
              <a:t>planlandı</a:t>
            </a:r>
            <a:r>
              <a:rPr lang="tr-TR" sz="2400" dirty="0" smtClean="0">
                <a:solidFill>
                  <a:srgbClr val="001626"/>
                </a:solidFill>
              </a:rPr>
              <a:t>.</a:t>
            </a:r>
            <a:endParaRPr lang="tr-TR" sz="2400" dirty="0">
              <a:solidFill>
                <a:srgbClr val="001626"/>
              </a:solidFill>
            </a:endParaRPr>
          </a:p>
        </p:txBody>
      </p:sp>
      <p:sp>
        <p:nvSpPr>
          <p:cNvPr id="67" name="Metin kutusu 66">
            <a:extLst>
              <a:ext uri="{FF2B5EF4-FFF2-40B4-BE49-F238E27FC236}">
                <a16:creationId xmlns:a16="http://schemas.microsoft.com/office/drawing/2014/main" id="{86836AFB-9A07-49E9-9AEA-095FC62A66B5}"/>
              </a:ext>
            </a:extLst>
          </p:cNvPr>
          <p:cNvSpPr txBox="1"/>
          <p:nvPr/>
        </p:nvSpPr>
        <p:spPr>
          <a:xfrm>
            <a:off x="605181" y="3475904"/>
            <a:ext cx="8203223" cy="2308324"/>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solidFill>
                  <a:srgbClr val="001626"/>
                </a:solidFill>
              </a:rPr>
              <a:t>PDR </a:t>
            </a:r>
            <a:r>
              <a:rPr lang="tr-TR" sz="2400" dirty="0">
                <a:solidFill>
                  <a:srgbClr val="001626"/>
                </a:solidFill>
              </a:rPr>
              <a:t>Merkezi ile ücretsiz </a:t>
            </a:r>
            <a:r>
              <a:rPr lang="tr-TR" sz="2400" dirty="0" smtClean="0">
                <a:solidFill>
                  <a:srgbClr val="001626"/>
                </a:solidFill>
              </a:rPr>
              <a:t>olarak 2023 yılında Öfke Yönetimi </a:t>
            </a:r>
            <a:r>
              <a:rPr lang="tr-TR" sz="2400" dirty="0" err="1" smtClean="0">
                <a:solidFill>
                  <a:srgbClr val="001626"/>
                </a:solidFill>
              </a:rPr>
              <a:t>konusundada</a:t>
            </a:r>
            <a:r>
              <a:rPr lang="tr-TR" sz="2400" dirty="0" smtClean="0">
                <a:solidFill>
                  <a:srgbClr val="001626"/>
                </a:solidFill>
              </a:rPr>
              <a:t> </a:t>
            </a:r>
            <a:r>
              <a:rPr lang="tr-TR" sz="2400" dirty="0">
                <a:solidFill>
                  <a:srgbClr val="001626"/>
                </a:solidFill>
              </a:rPr>
              <a:t>bilgilendirici seminerler </a:t>
            </a:r>
            <a:r>
              <a:rPr lang="tr-TR" sz="2400" dirty="0" smtClean="0">
                <a:solidFill>
                  <a:srgbClr val="001626"/>
                </a:solidFill>
              </a:rPr>
              <a:t>yapılması  planlanmıştır</a:t>
            </a:r>
          </a:p>
          <a:p>
            <a:pPr marL="342900" indent="-342900">
              <a:buFont typeface="Wingdings" panose="05000000000000000000" pitchFamily="2" charset="2"/>
              <a:buChar char="Ø"/>
            </a:pPr>
            <a:r>
              <a:rPr lang="tr-TR" sz="2400" dirty="0" smtClean="0">
                <a:solidFill>
                  <a:srgbClr val="001626"/>
                </a:solidFill>
              </a:rPr>
              <a:t>BAKA Destekli </a:t>
            </a:r>
            <a:r>
              <a:rPr lang="en-US" sz="2400" dirty="0">
                <a:solidFill>
                  <a:srgbClr val="1F0620"/>
                </a:solidFill>
              </a:rPr>
              <a:t>ANTALYA BİLİMPARK PROJESİ Eğitim </a:t>
            </a:r>
            <a:r>
              <a:rPr lang="en-US" sz="2400" dirty="0" err="1">
                <a:solidFill>
                  <a:srgbClr val="1F0620"/>
                </a:solidFill>
              </a:rPr>
              <a:t>ayağı</a:t>
            </a:r>
            <a:r>
              <a:rPr lang="en-US" sz="2400" dirty="0">
                <a:solidFill>
                  <a:srgbClr val="1F0620"/>
                </a:solidFill>
              </a:rPr>
              <a:t> SEM </a:t>
            </a:r>
            <a:r>
              <a:rPr lang="en-US" sz="2400" dirty="0" err="1">
                <a:solidFill>
                  <a:srgbClr val="1F0620"/>
                </a:solidFill>
              </a:rPr>
              <a:t>tarafından</a:t>
            </a:r>
            <a:r>
              <a:rPr lang="en-US" sz="2400" dirty="0">
                <a:solidFill>
                  <a:srgbClr val="1F0620"/>
                </a:solidFill>
              </a:rPr>
              <a:t> </a:t>
            </a:r>
            <a:r>
              <a:rPr lang="tr-TR" sz="2400" dirty="0" smtClean="0">
                <a:solidFill>
                  <a:srgbClr val="1F0620"/>
                </a:solidFill>
              </a:rPr>
              <a:t>yürütülmüştür.</a:t>
            </a:r>
            <a:endParaRPr lang="en-US" sz="2400" dirty="0">
              <a:solidFill>
                <a:srgbClr val="1F0620"/>
              </a:solidFill>
            </a:endParaRPr>
          </a:p>
          <a:p>
            <a:pPr marL="342900" indent="-342900">
              <a:buFont typeface="Wingdings" panose="05000000000000000000" pitchFamily="2" charset="2"/>
              <a:buChar char="Ø"/>
            </a:pPr>
            <a:endParaRPr lang="tr-TR" sz="2400" dirty="0">
              <a:solidFill>
                <a:srgbClr val="001626"/>
              </a:solidFill>
            </a:endParaRPr>
          </a:p>
          <a:p>
            <a:pPr marL="342900" indent="-342900">
              <a:buFont typeface="Wingdings" panose="05000000000000000000" pitchFamily="2" charset="2"/>
              <a:buChar char="Ø"/>
            </a:pPr>
            <a:endParaRPr lang="tr-TR" sz="2400" dirty="0">
              <a:solidFill>
                <a:srgbClr val="001626"/>
              </a:solidFill>
            </a:endParaRPr>
          </a:p>
        </p:txBody>
      </p:sp>
    </p:spTree>
    <p:extLst>
      <p:ext uri="{BB962C8B-B14F-4D97-AF65-F5344CB8AC3E}">
        <p14:creationId xmlns:p14="http://schemas.microsoft.com/office/powerpoint/2010/main" val="2544252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7" name="Content Placeholder 2"/>
          <p:cNvSpPr txBox="1">
            <a:spLocks/>
          </p:cNvSpPr>
          <p:nvPr/>
        </p:nvSpPr>
        <p:spPr>
          <a:xfrm>
            <a:off x="336881" y="2609728"/>
            <a:ext cx="8300411" cy="276280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Arabuluculuk</a:t>
            </a:r>
            <a:r>
              <a:rPr kumimoji="0" lang="en-US"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Temel</a:t>
            </a:r>
            <a:r>
              <a:rPr kumimoji="0" lang="en-US"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sng"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Eğitimlerimiz</a:t>
            </a:r>
            <a:r>
              <a:rPr kumimoji="0" lang="tr-TR" b="0" i="0" u="sng"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Antalya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merkez</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dışında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aşağıda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alan</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il</a:t>
            </a:r>
            <a:r>
              <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ve ilçeler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için</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de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yetki</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alınmıştır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p>
          <a:p>
            <a:pPr lvl="0">
              <a:buClr>
                <a:srgbClr val="5FCBEF"/>
              </a:buClr>
              <a:defRPr/>
            </a:pPr>
            <a:r>
              <a:rPr lang="en-US" dirty="0">
                <a:solidFill>
                  <a:sysClr val="windowText" lastClr="000000">
                    <a:lumMod val="75000"/>
                    <a:lumOff val="25000"/>
                  </a:sysClr>
                </a:solidFill>
                <a:latin typeface="Trebuchet MS" panose="020B0603020202020204"/>
              </a:rPr>
              <a:t>Ankara, İstanbul, İzmir, Trabzon, </a:t>
            </a:r>
            <a:r>
              <a:rPr lang="en-US" dirty="0" err="1">
                <a:solidFill>
                  <a:sysClr val="windowText" lastClr="000000">
                    <a:lumMod val="75000"/>
                    <a:lumOff val="25000"/>
                  </a:sysClr>
                </a:solidFill>
                <a:latin typeface="Trebuchet MS" panose="020B0603020202020204"/>
              </a:rPr>
              <a:t>Rize</a:t>
            </a:r>
            <a:r>
              <a:rPr lang="en-US" dirty="0">
                <a:solidFill>
                  <a:sysClr val="windowText" lastClr="000000">
                    <a:lumMod val="75000"/>
                    <a:lumOff val="25000"/>
                  </a:sysClr>
                </a:solidFill>
                <a:latin typeface="Trebuchet MS" panose="020B0603020202020204"/>
              </a:rPr>
              <a:t>, Samsun, Gaziantep, Diyarbakır, Konya,  Bursa, </a:t>
            </a:r>
            <a:r>
              <a:rPr lang="en-US" dirty="0" err="1">
                <a:solidFill>
                  <a:sysClr val="windowText" lastClr="000000">
                    <a:lumMod val="75000"/>
                    <a:lumOff val="25000"/>
                  </a:sysClr>
                </a:solidFill>
                <a:latin typeface="Trebuchet MS" panose="020B0603020202020204"/>
              </a:rPr>
              <a:t>Mardin</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Çankırı</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Amasya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Tekirdağ</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Kırşehir</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Balıkesir</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Tokat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Siirt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Burhaniye</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Cizre</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Çorlu</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Süleymanpaşa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Alanya</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Manavgat</a:t>
            </a:r>
            <a:r>
              <a:rPr lang="en-US" dirty="0">
                <a:solidFill>
                  <a:sysClr val="windowText" lastClr="000000">
                    <a:lumMod val="75000"/>
                    <a:lumOff val="25000"/>
                  </a:sysClr>
                </a:solidFill>
                <a:latin typeface="Trebuchet MS" panose="020B0603020202020204"/>
              </a:rPr>
              <a:t>, </a:t>
            </a:r>
            <a:r>
              <a:rPr lang="en-US" dirty="0" err="1">
                <a:solidFill>
                  <a:sysClr val="windowText" lastClr="000000">
                    <a:lumMod val="75000"/>
                    <a:lumOff val="25000"/>
                  </a:sysClr>
                </a:solidFill>
                <a:latin typeface="Trebuchet MS" panose="020B0603020202020204"/>
              </a:rPr>
              <a:t>Kumluca</a:t>
            </a:r>
            <a:r>
              <a:rPr lang="en-US" dirty="0">
                <a:solidFill>
                  <a:sysClr val="windowText" lastClr="000000">
                    <a:lumMod val="75000"/>
                    <a:lumOff val="25000"/>
                  </a:sysClr>
                </a:solidFill>
                <a:latin typeface="Trebuchet MS" panose="020B0603020202020204"/>
              </a:rPr>
              <a:t>.</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ANTALYA BİLİM ÜNİVERSİTESİ SEM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olarak</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verdiğimiz</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sertifika</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ve</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belgeler</a:t>
            </a:r>
            <a:r>
              <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E-</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Devlet</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te</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yer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 </a:t>
            </a:r>
            <a:r>
              <a:rPr kumimoji="0" lang="en-US" b="0" i="0" u="none" strike="noStrike" kern="1200" cap="none" spc="0" normalizeH="0" baseline="0" noProof="0" dirty="0" err="1" smtClean="0">
                <a:ln>
                  <a:noFill/>
                </a:ln>
                <a:solidFill>
                  <a:sysClr val="windowText" lastClr="000000">
                    <a:lumMod val="75000"/>
                    <a:lumOff val="25000"/>
                  </a:sysClr>
                </a:solidFill>
                <a:effectLst/>
                <a:uLnTx/>
                <a:uFillTx/>
                <a:latin typeface="Trebuchet MS" panose="020B0603020202020204"/>
                <a:ea typeface="+mn-ea"/>
                <a:cs typeface="+mn-cs"/>
              </a:rPr>
              <a:t>alacaktır</a:t>
            </a:r>
            <a:r>
              <a:rPr kumimoji="0" lang="en-US"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rPr>
              <a:t>.</a:t>
            </a:r>
            <a:endParaRPr kumimoji="0" lang="tr-TR"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None/>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84154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67" name="Content Placeholder 2"/>
          <p:cNvSpPr txBox="1">
            <a:spLocks/>
          </p:cNvSpPr>
          <p:nvPr/>
        </p:nvSpPr>
        <p:spPr>
          <a:xfrm>
            <a:off x="327644" y="1541340"/>
            <a:ext cx="8300411" cy="50072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000" b="0" i="0" u="none" strike="noStrike" kern="1200" cap="none" spc="0" normalizeH="0" baseline="0" noProof="0" dirty="0" smtClean="0">
              <a:ln>
                <a:noFill/>
              </a:ln>
              <a:solidFill>
                <a:sysClr val="windowText" lastClr="000000">
                  <a:lumMod val="75000"/>
                  <a:lumOff val="25000"/>
                </a:sysClr>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5FCBEF"/>
              </a:buClr>
              <a:buSzPct val="80000"/>
              <a:buNone/>
              <a:tabLst/>
              <a:defRPr/>
            </a:pPr>
            <a:endParaRPr kumimoji="0" lang="en-US" sz="1800" b="0" i="0" u="none" strike="noStrike" kern="1200" cap="none" spc="0" normalizeH="0" baseline="0" noProof="0" dirty="0">
              <a:ln>
                <a:noFill/>
              </a:ln>
              <a:solidFill>
                <a:sysClr val="windowText" lastClr="000000">
                  <a:lumMod val="75000"/>
                  <a:lumOff val="25000"/>
                </a:sysClr>
              </a:solidFill>
              <a:effectLst/>
              <a:uLnTx/>
              <a:uFillTx/>
              <a:latin typeface="Trebuchet MS" panose="020B0603020202020204"/>
              <a:ea typeface="+mn-ea"/>
              <a:cs typeface="+mn-cs"/>
            </a:endParaRPr>
          </a:p>
        </p:txBody>
      </p:sp>
      <p:sp>
        <p:nvSpPr>
          <p:cNvPr id="69" name="Unvan 1"/>
          <p:cNvSpPr txBox="1">
            <a:spLocks/>
          </p:cNvSpPr>
          <p:nvPr/>
        </p:nvSpPr>
        <p:spPr>
          <a:xfrm>
            <a:off x="752045" y="1855273"/>
            <a:ext cx="7451608" cy="845333"/>
          </a:xfrm>
          <a:prstGeom prst="rect">
            <a:avLst/>
          </a:prstGeom>
        </p:spPr>
        <p:txBody>
          <a:bodyPr vert="horz" lIns="91440" tIns="45720" rIns="91440" bIns="45720" rtlCol="0" anchor="b">
            <a:noAutofit/>
          </a:bodyPr>
          <a:lstStyle>
            <a:lvl1pPr algn="l" defTabSz="457207"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1800" b="1" dirty="0" smtClean="0">
                <a:solidFill>
                  <a:srgbClr val="0C0D0D"/>
                </a:solidFill>
                <a:latin typeface="Times New Roman" panose="02020603050405020304" pitchFamily="18" charset="0"/>
                <a:cs typeface="Times New Roman" panose="02020603050405020304" pitchFamily="18" charset="0"/>
              </a:rPr>
              <a:t>ADALET BAKANLIĞI TARAFINDAN YAPILAN ANKET SONUÇLARINA GÖRE ARABULUCULUK ÖZEL ALT UZMANLIK ALANLARI  EĞİTİMLERİNDE</a:t>
            </a:r>
            <a:endParaRPr lang="tr-TR" sz="1800" b="1" dirty="0">
              <a:solidFill>
                <a:srgbClr val="0C0D0D"/>
              </a:solidFill>
              <a:latin typeface="Times New Roman" panose="02020603050405020304" pitchFamily="18" charset="0"/>
              <a:cs typeface="Times New Roman" panose="02020603050405020304" pitchFamily="18" charset="0"/>
            </a:endParaRPr>
          </a:p>
        </p:txBody>
      </p:sp>
      <p:sp>
        <p:nvSpPr>
          <p:cNvPr id="70" name="İçerik Yer Tutucusu 2"/>
          <p:cNvSpPr txBox="1">
            <a:spLocks/>
          </p:cNvSpPr>
          <p:nvPr/>
        </p:nvSpPr>
        <p:spPr>
          <a:xfrm>
            <a:off x="168003" y="3014539"/>
            <a:ext cx="8331203" cy="2921706"/>
          </a:xfrm>
          <a:prstGeom prst="rect">
            <a:avLst/>
          </a:prstGeom>
        </p:spPr>
        <p:txBody>
          <a:bodyPr vert="horz" lIns="91440" tIns="45720" rIns="91440" bIns="45720" rtlCol="0" anchor="t">
            <a:normAutofit/>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tr-TR" dirty="0" smtClean="0">
                <a:solidFill>
                  <a:srgbClr val="001626"/>
                </a:solidFill>
                <a:latin typeface="Times New Roman" panose="02020603050405020304" pitchFamily="18" charset="0"/>
                <a:cs typeface="Times New Roman" panose="02020603050405020304" pitchFamily="18" charset="0"/>
              </a:rPr>
              <a:t>* </a:t>
            </a:r>
            <a:r>
              <a:rPr lang="tr-TR" sz="1800" dirty="0" smtClean="0">
                <a:solidFill>
                  <a:srgbClr val="001626"/>
                </a:solidFill>
                <a:latin typeface="Times New Roman" panose="02020603050405020304" pitchFamily="18" charset="0"/>
                <a:cs typeface="Times New Roman" panose="02020603050405020304" pitchFamily="18" charset="0"/>
              </a:rPr>
              <a:t>Eğitim kalitesi ve memnuniyet oranı açısından Türkiye 1.siyiz.</a:t>
            </a:r>
          </a:p>
          <a:p>
            <a:r>
              <a:rPr lang="tr-TR" sz="1800" dirty="0" smtClean="0">
                <a:solidFill>
                  <a:srgbClr val="001626"/>
                </a:solidFill>
                <a:latin typeface="Times New Roman" panose="02020603050405020304" pitchFamily="18" charset="0"/>
                <a:cs typeface="Times New Roman" panose="02020603050405020304" pitchFamily="18" charset="0"/>
              </a:rPr>
              <a:t>* Adalet Bakanlığı Arabuluculuk Uzmanlık Eğitimlerinde en fazla  Arabuluculuk Uzmanlık Eğitimi veren Üniversiteyiz.</a:t>
            </a:r>
          </a:p>
          <a:p>
            <a:r>
              <a:rPr lang="tr-TR" sz="1800" dirty="0" smtClean="0">
                <a:solidFill>
                  <a:srgbClr val="001626"/>
                </a:solidFill>
                <a:latin typeface="Times New Roman" panose="02020603050405020304" pitchFamily="18" charset="0"/>
                <a:cs typeface="Times New Roman" panose="02020603050405020304" pitchFamily="18" charset="0"/>
              </a:rPr>
              <a:t>* Adalet Bakanlığı tarafından yapılan anket sonuçlarına göre, Uzmanlık Eğitimlerinde Türkiye’de en iyi eğitmen olarak Sürekli Eğitim Merkezi Müdürü Dr. </a:t>
            </a:r>
            <a:r>
              <a:rPr lang="tr-TR" sz="1800" dirty="0" err="1" smtClean="0">
                <a:solidFill>
                  <a:srgbClr val="001626"/>
                </a:solidFill>
                <a:latin typeface="Times New Roman" panose="02020603050405020304" pitchFamily="18" charset="0"/>
                <a:cs typeface="Times New Roman" panose="02020603050405020304" pitchFamily="18" charset="0"/>
              </a:rPr>
              <a:t>Öğr</a:t>
            </a:r>
            <a:r>
              <a:rPr lang="tr-TR" sz="1800" dirty="0" smtClean="0">
                <a:solidFill>
                  <a:srgbClr val="001626"/>
                </a:solidFill>
                <a:latin typeface="Times New Roman" panose="02020603050405020304" pitchFamily="18" charset="0"/>
                <a:cs typeface="Times New Roman" panose="02020603050405020304" pitchFamily="18" charset="0"/>
              </a:rPr>
              <a:t>. Üyesi Dağlar Ekşi seçilmiştir.</a:t>
            </a:r>
          </a:p>
          <a:p>
            <a:endParaRPr lang="tr-TR" dirty="0"/>
          </a:p>
        </p:txBody>
      </p:sp>
    </p:spTree>
    <p:extLst>
      <p:ext uri="{BB962C8B-B14F-4D97-AF65-F5344CB8AC3E}">
        <p14:creationId xmlns:p14="http://schemas.microsoft.com/office/powerpoint/2010/main" val="267934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Dikdörtgen 64"/>
          <p:cNvSpPr/>
          <p:nvPr/>
        </p:nvSpPr>
        <p:spPr>
          <a:xfrm>
            <a:off x="395536" y="2228052"/>
            <a:ext cx="7200799" cy="1600438"/>
          </a:xfrm>
          <a:prstGeom prst="rect">
            <a:avLst/>
          </a:prstGeom>
        </p:spPr>
        <p:txBody>
          <a:bodyPr wrap="square">
            <a:spAutoFit/>
          </a:bodyPr>
          <a:lstStyle/>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tr-TR" sz="2000" b="0" i="0" u="none" strike="noStrike" kern="0" cap="none" spc="0" normalizeH="0" baseline="0" noProof="0" dirty="0" smtClean="0">
                <a:ln>
                  <a:noFill/>
                </a:ln>
                <a:solidFill>
                  <a:prstClr val="black"/>
                </a:solidFill>
                <a:effectLst/>
                <a:uLnTx/>
                <a:uFillTx/>
              </a:rPr>
              <a:t>SEM WEB Sitesinin</a:t>
            </a:r>
            <a:r>
              <a:rPr kumimoji="0" lang="tr-TR" sz="2000" b="0" i="0" u="none" strike="noStrike" kern="0" cap="none" spc="0" normalizeH="0" noProof="0" dirty="0" smtClean="0">
                <a:ln>
                  <a:noFill/>
                </a:ln>
                <a:solidFill>
                  <a:prstClr val="black"/>
                </a:solidFill>
                <a:effectLst/>
                <a:uLnTx/>
                <a:uFillTx/>
              </a:rPr>
              <a:t> istenilen ara yüzünün oluşturulması.</a:t>
            </a: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2000" kern="0" noProof="0" dirty="0" smtClean="0">
                <a:solidFill>
                  <a:prstClr val="black"/>
                </a:solidFill>
              </a:rPr>
              <a:t>SEM </a:t>
            </a:r>
            <a:r>
              <a:rPr lang="tr-TR" sz="2000" kern="0" noProof="0" dirty="0" smtClean="0">
                <a:solidFill>
                  <a:prstClr val="black"/>
                </a:solidFill>
              </a:rPr>
              <a:t>e ait dersliklerden perdeleri eksik olanların tamamlanması</a:t>
            </a:r>
            <a:endParaRPr lang="tr-TR" sz="2000" kern="0" noProof="0" dirty="0" smtClean="0">
              <a:solidFill>
                <a:prstClr val="black"/>
              </a:solidFill>
            </a:endParaRP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2000" kern="0" dirty="0" smtClean="0">
                <a:solidFill>
                  <a:prstClr val="black"/>
                </a:solidFill>
              </a:rPr>
              <a:t>SEM arşivde eksik olan saç dolapların tamamlanması</a:t>
            </a:r>
            <a:r>
              <a:rPr lang="tr-TR" sz="2000" kern="0" noProof="0" dirty="0" smtClean="0">
                <a:solidFill>
                  <a:prstClr val="black"/>
                </a:solidFill>
              </a:rPr>
              <a:t> </a:t>
            </a: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tr-TR" sz="2000" kern="0" dirty="0" smtClean="0">
                <a:solidFill>
                  <a:prstClr val="black"/>
                </a:solidFill>
              </a:rPr>
              <a:t>SEM bünyesinde  </a:t>
            </a:r>
            <a:r>
              <a:rPr lang="tr-TR" sz="2000" kern="0" dirty="0" err="1" smtClean="0">
                <a:solidFill>
                  <a:prstClr val="black"/>
                </a:solidFill>
              </a:rPr>
              <a:t>iha</a:t>
            </a:r>
            <a:r>
              <a:rPr lang="tr-TR" sz="2000" kern="0" dirty="0" smtClean="0">
                <a:solidFill>
                  <a:prstClr val="black"/>
                </a:solidFill>
              </a:rPr>
              <a:t>, </a:t>
            </a:r>
            <a:r>
              <a:rPr lang="tr-TR" sz="2000" kern="0" dirty="0" err="1" smtClean="0">
                <a:solidFill>
                  <a:prstClr val="black"/>
                </a:solidFill>
              </a:rPr>
              <a:t>drone</a:t>
            </a:r>
            <a:r>
              <a:rPr lang="tr-TR" sz="2000" kern="0" dirty="0" smtClean="0">
                <a:solidFill>
                  <a:prstClr val="black"/>
                </a:solidFill>
              </a:rPr>
              <a:t> </a:t>
            </a:r>
            <a:r>
              <a:rPr lang="tr-TR" sz="2000" kern="0" smtClean="0">
                <a:solidFill>
                  <a:prstClr val="black"/>
                </a:solidFill>
              </a:rPr>
              <a:t>eğitimleri verilmesi </a:t>
            </a:r>
            <a:endParaRPr kumimoji="0" lang="tr-TR" sz="1800" b="0" i="0" u="none" strike="noStrike" kern="0" cap="none" spc="0" normalizeH="0" baseline="0" noProof="0" dirty="0" smtClean="0">
              <a:ln>
                <a:noFill/>
              </a:ln>
              <a:solidFill>
                <a:prstClr val="black"/>
              </a:solidFill>
              <a:effectLst/>
              <a:uLnTx/>
              <a:uFillTx/>
            </a:endParaRPr>
          </a:p>
          <a:p>
            <a:pPr marL="457200" marR="0" lvl="0" indent="-4572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tr-TR" sz="18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p14="http://schemas.microsoft.com/office/powerpoint/2010/main" val="2340244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223247" y="4252383"/>
            <a:ext cx="8352928" cy="3216265"/>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POLİTİKASI</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Sürekli </a:t>
            </a:r>
            <a:r>
              <a:rPr lang="tr-TR" sz="1600" dirty="0">
                <a:solidFill>
                  <a:srgbClr val="0C0D0D"/>
                </a:solidFill>
                <a:latin typeface="Calibri" panose="020F0502020204030204" pitchFamily="34" charset="0"/>
                <a:ea typeface="Times New Roman" panose="02020603050405020304" pitchFamily="18" charset="0"/>
              </a:rPr>
              <a:t>Eğitim Uygulama ve Araştırma Merkezi çalışanları Rekabet edebilen, kendini geliştiren ve takım çalışması ruhunu benimseyen çalışma politikasını benimser.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İhtiyaca </a:t>
            </a:r>
            <a:r>
              <a:rPr lang="tr-TR" sz="1600" dirty="0">
                <a:solidFill>
                  <a:srgbClr val="0C0D0D"/>
                </a:solidFill>
                <a:latin typeface="Calibri" panose="020F0502020204030204" pitchFamily="34" charset="0"/>
                <a:ea typeface="Times New Roman" panose="02020603050405020304" pitchFamily="18" charset="0"/>
              </a:rPr>
              <a:t>yönelik yada teknolojik</a:t>
            </a:r>
            <a:r>
              <a:rPr lang="tr-TR" sz="1600" dirty="0" smtClean="0">
                <a:solidFill>
                  <a:srgbClr val="0C0D0D"/>
                </a:solidFill>
                <a:latin typeface="Calibri" panose="020F0502020204030204" pitchFamily="34" charset="0"/>
                <a:ea typeface="Times New Roman" panose="02020603050405020304" pitchFamily="18" charset="0"/>
              </a:rPr>
              <a:t>, bilimsel</a:t>
            </a:r>
            <a:r>
              <a:rPr lang="tr-TR" sz="1600" dirty="0">
                <a:solidFill>
                  <a:srgbClr val="0C0D0D"/>
                </a:solidFill>
                <a:latin typeface="Calibri" panose="020F0502020204030204" pitchFamily="34" charset="0"/>
                <a:ea typeface="Times New Roman" panose="02020603050405020304" pitchFamily="18" charset="0"/>
              </a:rPr>
              <a:t>, mesleki vb. gelişmeler doğrultusunda yenilikçi, bireyleri geliştiren Eğitimleri planlar, yürütülmesini sağlar.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Her </a:t>
            </a:r>
            <a:r>
              <a:rPr lang="tr-TR" sz="1600" dirty="0">
                <a:solidFill>
                  <a:srgbClr val="0C0D0D"/>
                </a:solidFill>
                <a:latin typeface="Calibri" panose="020F0502020204030204" pitchFamily="34" charset="0"/>
                <a:ea typeface="Times New Roman" panose="02020603050405020304" pitchFamily="18" charset="0"/>
              </a:rPr>
              <a:t>bir eğitim sonunda katılım belgelerinin yada sertifikaların hazırlanarak katılımcılara ulaştırır.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Birey, firma </a:t>
            </a:r>
            <a:r>
              <a:rPr lang="tr-TR" sz="1600" dirty="0">
                <a:solidFill>
                  <a:srgbClr val="0C0D0D"/>
                </a:solidFill>
                <a:latin typeface="Calibri" panose="020F0502020204030204" pitchFamily="34" charset="0"/>
                <a:ea typeface="Times New Roman" panose="02020603050405020304" pitchFamily="18" charset="0"/>
              </a:rPr>
              <a:t>ve/veya kurumlardan  gelen eğitim taleplerinin değerlendirir. </a:t>
            </a:r>
            <a:endParaRPr lang="tr-TR" sz="1600" dirty="0" smtClean="0">
              <a:solidFill>
                <a:srgbClr val="0C0D0D"/>
              </a:solidFill>
              <a:latin typeface="Calibri" panose="020F0502020204030204" pitchFamily="34" charset="0"/>
              <a:ea typeface="Times New Roman" panose="02020603050405020304" pitchFamily="18" charset="0"/>
            </a:endParaRP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Eğitimlerin </a:t>
            </a:r>
            <a:r>
              <a:rPr lang="tr-TR" sz="1600" dirty="0">
                <a:solidFill>
                  <a:srgbClr val="0C0D0D"/>
                </a:solidFill>
                <a:latin typeface="Calibri" panose="020F0502020204030204" pitchFamily="34" charset="0"/>
                <a:ea typeface="Times New Roman" panose="02020603050405020304" pitchFamily="18" charset="0"/>
              </a:rPr>
              <a:t>sonunda yapılan anketler ile memnuniyet oranlarının ölçülerek değerlendirilir.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Hayat </a:t>
            </a:r>
            <a:r>
              <a:rPr lang="tr-TR" sz="1600" dirty="0">
                <a:solidFill>
                  <a:srgbClr val="0C0D0D"/>
                </a:solidFill>
                <a:latin typeface="Calibri" panose="020F0502020204030204" pitchFamily="34" charset="0"/>
                <a:ea typeface="Times New Roman" panose="02020603050405020304" pitchFamily="18" charset="0"/>
              </a:rPr>
              <a:t>boyu öğrenme alanında farklı kurum</a:t>
            </a:r>
            <a:r>
              <a:rPr lang="tr-TR" sz="1600" dirty="0" smtClean="0">
                <a:solidFill>
                  <a:srgbClr val="0C0D0D"/>
                </a:solidFill>
                <a:latin typeface="Calibri" panose="020F0502020204030204" pitchFamily="34" charset="0"/>
                <a:ea typeface="Times New Roman" panose="02020603050405020304" pitchFamily="18" charset="0"/>
              </a:rPr>
              <a:t>, şirket </a:t>
            </a:r>
            <a:r>
              <a:rPr lang="tr-TR" sz="1600" dirty="0">
                <a:solidFill>
                  <a:srgbClr val="0C0D0D"/>
                </a:solidFill>
                <a:latin typeface="Calibri" panose="020F0502020204030204" pitchFamily="34" charset="0"/>
                <a:ea typeface="Times New Roman" panose="02020603050405020304" pitchFamily="18" charset="0"/>
              </a:rPr>
              <a:t>vb. </a:t>
            </a:r>
            <a:r>
              <a:rPr lang="tr-TR" sz="1600" dirty="0" smtClean="0">
                <a:solidFill>
                  <a:srgbClr val="0C0D0D"/>
                </a:solidFill>
                <a:latin typeface="Calibri" panose="020F0502020204030204" pitchFamily="34" charset="0"/>
                <a:ea typeface="Times New Roman" panose="02020603050405020304" pitchFamily="18" charset="0"/>
              </a:rPr>
              <a:t>işbirliğini </a:t>
            </a:r>
            <a:r>
              <a:rPr lang="tr-TR" sz="1600" dirty="0">
                <a:solidFill>
                  <a:srgbClr val="0C0D0D"/>
                </a:solidFill>
                <a:latin typeface="Calibri" panose="020F0502020204030204" pitchFamily="34" charset="0"/>
                <a:ea typeface="Times New Roman" panose="02020603050405020304" pitchFamily="18" charset="0"/>
              </a:rPr>
              <a:t>gerçekleştirerek toplumun her alanına ve bireylere ulaşmaya çalışılır. </a:t>
            </a:r>
          </a:p>
          <a:p>
            <a:pPr marL="285750" indent="-285750" fontAlgn="base">
              <a:spcAft>
                <a:spcPts val="0"/>
              </a:spcAft>
              <a:buFont typeface="Wingdings" panose="05000000000000000000" pitchFamily="2" charset="2"/>
              <a:buChar char="Ø"/>
            </a:pPr>
            <a:endParaRPr lang="tr-TR" sz="1600" dirty="0" smtClean="0">
              <a:solidFill>
                <a:srgbClr val="0C0D0D"/>
              </a:solidFill>
              <a:latin typeface="Calibri" panose="020F0502020204030204" pitchFamily="34" charset="0"/>
              <a:ea typeface="Times New Roman" panose="02020603050405020304" pitchFamily="18" charset="0"/>
            </a:endParaRPr>
          </a:p>
          <a:p>
            <a:pPr marL="285750" indent="-285750" fontAlgn="base">
              <a:spcAft>
                <a:spcPts val="0"/>
              </a:spcAft>
              <a:buFont typeface="Wingdings" panose="05000000000000000000" pitchFamily="2" charset="2"/>
              <a:buChar char="Ø"/>
            </a:pPr>
            <a:endParaRPr lang="tr-TR" sz="1600" dirty="0">
              <a:solidFill>
                <a:srgbClr val="0C0D0D"/>
              </a:solidFill>
              <a:latin typeface="Calibri" panose="020F0502020204030204" pitchFamily="34" charset="0"/>
              <a:ea typeface="Times New Roman" panose="02020603050405020304" pitchFamily="18" charset="0"/>
            </a:endParaRPr>
          </a:p>
        </p:txBody>
      </p:sp>
      <p:sp>
        <p:nvSpPr>
          <p:cNvPr id="7" name="Dikdörtgen 6"/>
          <p:cNvSpPr/>
          <p:nvPr/>
        </p:nvSpPr>
        <p:spPr>
          <a:xfrm>
            <a:off x="223247" y="3121987"/>
            <a:ext cx="8803082" cy="1277273"/>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pPr marL="342900" indent="-342900" fontAlgn="base">
              <a:spcAft>
                <a:spcPts val="0"/>
              </a:spcAft>
              <a:buFont typeface="Wingdings" panose="05000000000000000000" pitchFamily="2" charset="2"/>
              <a:buChar char="Ø"/>
            </a:pPr>
            <a:r>
              <a:rPr lang="tr-TR" dirty="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Hayat boyu öğrenme alanında Ulusal ve uluslararası gelişmeleri takip ederek, bilim, teknoloji, kişisel gelişim, mesleki</a:t>
            </a:r>
            <a:r>
              <a:rPr lang="tr-TR" sz="1600" dirty="0" smtClean="0">
                <a:solidFill>
                  <a:srgbClr val="0C0D0D"/>
                </a:solidFill>
                <a:latin typeface="Calibri" panose="020F0502020204030204" pitchFamily="34" charset="0"/>
                <a:ea typeface="Times New Roman" panose="02020603050405020304" pitchFamily="18" charset="0"/>
              </a:rPr>
              <a:t>, ekonomi </a:t>
            </a:r>
            <a:r>
              <a:rPr lang="tr-TR" sz="1600" dirty="0">
                <a:solidFill>
                  <a:srgbClr val="0C0D0D"/>
                </a:solidFill>
                <a:latin typeface="Calibri" panose="020F0502020204030204" pitchFamily="34" charset="0"/>
                <a:ea typeface="Times New Roman" panose="02020603050405020304" pitchFamily="18" charset="0"/>
              </a:rPr>
              <a:t>gibi alanlarda destekleyici ve geliştirici eğitim sağlamada rekabet eden, tercih edilen bir marka olabilmektir. </a:t>
            </a:r>
            <a:endParaRPr lang="tr-TR"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202371" y="1027175"/>
            <a:ext cx="8803083" cy="2231380"/>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pPr marL="285750" indent="-285750" fontAlgn="base">
              <a:spcAft>
                <a:spcPts val="0"/>
              </a:spcAft>
              <a:buFont typeface="Wingdings" panose="05000000000000000000" pitchFamily="2" charset="2"/>
              <a:buChar char="Ø"/>
            </a:pPr>
            <a:r>
              <a:rPr lang="tr-TR" sz="1600" dirty="0">
                <a:solidFill>
                  <a:srgbClr val="0C0D0D"/>
                </a:solidFill>
                <a:latin typeface="Calibri" panose="020F0502020204030204" pitchFamily="34" charset="0"/>
                <a:ea typeface="Times New Roman" panose="02020603050405020304" pitchFamily="18" charset="0"/>
              </a:rPr>
              <a:t>Alanında uzman akademik kadrosu ve uygun teknolojik, fiziki altyapısı ile ülke genelinde hayat boyu öğrenme alanında fark yaratır.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İlköğretim, Lise</a:t>
            </a:r>
            <a:r>
              <a:rPr lang="tr-TR" sz="1600" dirty="0" smtClean="0">
                <a:solidFill>
                  <a:srgbClr val="0C0D0D"/>
                </a:solidFill>
                <a:latin typeface="Calibri" panose="020F0502020204030204" pitchFamily="34" charset="0"/>
                <a:ea typeface="Times New Roman" panose="02020603050405020304" pitchFamily="18" charset="0"/>
              </a:rPr>
              <a:t>, Üniversite </a:t>
            </a:r>
            <a:r>
              <a:rPr lang="tr-TR" sz="1600" dirty="0">
                <a:solidFill>
                  <a:srgbClr val="0C0D0D"/>
                </a:solidFill>
                <a:latin typeface="Calibri" panose="020F0502020204030204" pitchFamily="34" charset="0"/>
                <a:ea typeface="Times New Roman" panose="02020603050405020304" pitchFamily="18" charset="0"/>
              </a:rPr>
              <a:t>Eğitimleri dışında kalan konularda bireylerin eğitim sürecini destekler, kişisel ve mesleki gelişimlerine katkıda bulunur. </a:t>
            </a:r>
          </a:p>
          <a:p>
            <a:pPr marL="285750" indent="-285750" fontAlgn="base">
              <a:spcAft>
                <a:spcPts val="0"/>
              </a:spcAft>
              <a:buFont typeface="Wingdings" panose="05000000000000000000" pitchFamily="2" charset="2"/>
              <a:buChar char="Ø"/>
            </a:pPr>
            <a:r>
              <a:rPr lang="tr-TR" sz="1600" dirty="0" smtClean="0">
                <a:solidFill>
                  <a:srgbClr val="0C0D0D"/>
                </a:solidFill>
                <a:latin typeface="Calibri" panose="020F0502020204030204" pitchFamily="34" charset="0"/>
                <a:ea typeface="Times New Roman" panose="02020603050405020304" pitchFamily="18" charset="0"/>
              </a:rPr>
              <a:t> </a:t>
            </a:r>
            <a:r>
              <a:rPr lang="tr-TR" sz="1600" dirty="0">
                <a:solidFill>
                  <a:srgbClr val="0C0D0D"/>
                </a:solidFill>
                <a:latin typeface="Calibri" panose="020F0502020204030204" pitchFamily="34" charset="0"/>
                <a:ea typeface="Times New Roman" panose="02020603050405020304" pitchFamily="18" charset="0"/>
              </a:rPr>
              <a:t>Hayat boyu öğrenme ilkesini amaç edinerek her yaş grubu ve farklı meslek grupları  yada meslek sahibi olmayan bireyler için ihtiyaca yönelik yada uluslararası alanda kabul gören eğitimler açar ve bireylerin geleceklerine katkı sağlar. </a:t>
            </a:r>
          </a:p>
        </p:txBody>
      </p:sp>
    </p:spTree>
    <p:extLst>
      <p:ext uri="{BB962C8B-B14F-4D97-AF65-F5344CB8AC3E}">
        <p14:creationId xmlns:p14="http://schemas.microsoft.com/office/powerpoint/2010/main" val="193882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1320906735"/>
              </p:ext>
            </p:extLst>
          </p:nvPr>
        </p:nvGraphicFramePr>
        <p:xfrm>
          <a:off x="92364" y="1060766"/>
          <a:ext cx="8876145" cy="5495933"/>
        </p:xfrm>
        <a:graphic>
          <a:graphicData uri="http://schemas.openxmlformats.org/drawingml/2006/table">
            <a:tbl>
              <a:tblPr/>
              <a:tblGrid>
                <a:gridCol w="2118475">
                  <a:extLst>
                    <a:ext uri="{9D8B030D-6E8A-4147-A177-3AD203B41FA5}">
                      <a16:colId xmlns:a16="http://schemas.microsoft.com/office/drawing/2014/main" val="3918363564"/>
                    </a:ext>
                  </a:extLst>
                </a:gridCol>
                <a:gridCol w="2240806">
                  <a:extLst>
                    <a:ext uri="{9D8B030D-6E8A-4147-A177-3AD203B41FA5}">
                      <a16:colId xmlns:a16="http://schemas.microsoft.com/office/drawing/2014/main" val="1683979601"/>
                    </a:ext>
                  </a:extLst>
                </a:gridCol>
                <a:gridCol w="2258432">
                  <a:extLst>
                    <a:ext uri="{9D8B030D-6E8A-4147-A177-3AD203B41FA5}">
                      <a16:colId xmlns:a16="http://schemas.microsoft.com/office/drawing/2014/main" val="2592459544"/>
                    </a:ext>
                  </a:extLst>
                </a:gridCol>
                <a:gridCol w="2258432">
                  <a:extLst>
                    <a:ext uri="{9D8B030D-6E8A-4147-A177-3AD203B41FA5}">
                      <a16:colId xmlns:a16="http://schemas.microsoft.com/office/drawing/2014/main" val="588152821"/>
                    </a:ext>
                  </a:extLst>
                </a:gridCol>
              </a:tblGrid>
              <a:tr h="379017">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554367">
                <a:tc>
                  <a:txBody>
                    <a:bodyPr/>
                    <a:lstStyle/>
                    <a:p>
                      <a:pPr algn="l" fontAlgn="t"/>
                      <a:r>
                        <a:rPr lang="tr-TR" sz="1200" b="0" i="0" u="none" strike="noStrike" dirty="0">
                          <a:solidFill>
                            <a:srgbClr val="0F2303"/>
                          </a:solidFill>
                          <a:effectLst/>
                          <a:latin typeface="Calibri" panose="020F0502020204030204" pitchFamily="34" charset="0"/>
                        </a:rPr>
                        <a:t>G1- Antalya'nın merkezinde olması sebebiyle</a:t>
                      </a:r>
                      <a:br>
                        <a:rPr lang="tr-TR" sz="1200" b="0" i="0" u="none" strike="noStrike" dirty="0">
                          <a:solidFill>
                            <a:srgbClr val="0F2303"/>
                          </a:solidFill>
                          <a:effectLst/>
                          <a:latin typeface="Calibri" panose="020F0502020204030204" pitchFamily="34" charset="0"/>
                        </a:rPr>
                      </a:br>
                      <a:r>
                        <a:rPr lang="tr-TR" sz="1200" b="0" i="0" u="none" strike="noStrike" dirty="0">
                          <a:solidFill>
                            <a:srgbClr val="0F2303"/>
                          </a:solidFill>
                          <a:effectLst/>
                          <a:latin typeface="Calibri" panose="020F0502020204030204" pitchFamily="34" charset="0"/>
                        </a:rPr>
                        <a:t>kolay ulaşılabilir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Z1- Sürekli Eğitim Merkezi Katılımcı kayıtlarını bir yazılımla takip edilememesi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F1- Güçlü ve etkin kurum ve kuruluşlarla işbirliği ve iletişim süreci</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T1- Bölgede eğitimler açısından kurumsal rakiplerin fazlalığı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72336">
                <a:tc>
                  <a:txBody>
                    <a:bodyPr/>
                    <a:lstStyle/>
                    <a:p>
                      <a:pPr algn="l" fontAlgn="t"/>
                      <a:r>
                        <a:rPr lang="tr-TR" sz="1200" b="0" i="0" u="none" strike="noStrike">
                          <a:solidFill>
                            <a:srgbClr val="0F2303"/>
                          </a:solidFill>
                          <a:effectLst/>
                          <a:latin typeface="Calibri" panose="020F0502020204030204" pitchFamily="34" charset="0"/>
                        </a:rPr>
                        <a:t>G2- SEM Güçlü eğitmen kadrosu</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F2- Antalya ilinde sanayi ve turizm kuruluşlarının fazlalığı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T2- Bölgede eğitimlere duyulan ilgi azlığı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94925">
                <a:tc>
                  <a:txBody>
                    <a:bodyPr/>
                    <a:lstStyle/>
                    <a:p>
                      <a:pPr algn="l" fontAlgn="t"/>
                      <a:r>
                        <a:rPr lang="tr-TR" sz="1200" b="0" i="0" u="none" strike="noStrike" dirty="0">
                          <a:solidFill>
                            <a:srgbClr val="0F2303"/>
                          </a:solidFill>
                          <a:effectLst/>
                          <a:latin typeface="Calibri" panose="020F0502020204030204" pitchFamily="34" charset="0"/>
                        </a:rPr>
                        <a:t>G3- Derslerin hafta içi akşam mesai saatleri </a:t>
                      </a:r>
                      <a:br>
                        <a:rPr lang="tr-TR" sz="1200" b="0" i="0" u="none" strike="noStrike" dirty="0">
                          <a:solidFill>
                            <a:srgbClr val="0F2303"/>
                          </a:solidFill>
                          <a:effectLst/>
                          <a:latin typeface="Calibri" panose="020F0502020204030204" pitchFamily="34" charset="0"/>
                        </a:rPr>
                      </a:br>
                      <a:r>
                        <a:rPr lang="tr-TR" sz="1200" b="0" i="0" u="none" strike="noStrike" dirty="0">
                          <a:solidFill>
                            <a:srgbClr val="0F2303"/>
                          </a:solidFill>
                          <a:effectLst/>
                          <a:latin typeface="Calibri" panose="020F0502020204030204" pitchFamily="34" charset="0"/>
                        </a:rPr>
                        <a:t>dışında ve </a:t>
                      </a:r>
                      <a:r>
                        <a:rPr lang="tr-TR" sz="1200" b="0" i="0" u="none" strike="noStrike" dirty="0" smtClean="0">
                          <a:solidFill>
                            <a:srgbClr val="0F2303"/>
                          </a:solidFill>
                          <a:effectLst/>
                          <a:latin typeface="Calibri" panose="020F0502020204030204" pitchFamily="34" charset="0"/>
                        </a:rPr>
                        <a:t>hafta sonu </a:t>
                      </a:r>
                      <a:r>
                        <a:rPr lang="tr-TR" sz="1200" b="0" i="0" u="none" strike="noStrike" dirty="0">
                          <a:solidFill>
                            <a:srgbClr val="0F2303"/>
                          </a:solidFill>
                          <a:effectLst/>
                          <a:latin typeface="Calibri" panose="020F0502020204030204" pitchFamily="34" charset="0"/>
                        </a:rPr>
                        <a:t>açık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F3- Nüfus artışının ve nüfus değişkenliğinin yüksek olduğu bir bölgede konumlanması,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T3- İlde Ücretsiz yada çok düşük ücretlerle eğitim faaliyeti gösteren eğitim kurumlarının varlığı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919462">
                <a:tc>
                  <a:txBody>
                    <a:bodyPr/>
                    <a:lstStyle/>
                    <a:p>
                      <a:pPr algn="l" fontAlgn="t"/>
                      <a:r>
                        <a:rPr lang="tr-TR" sz="1200" b="0" i="0" u="none" strike="noStrike" dirty="0">
                          <a:solidFill>
                            <a:srgbClr val="0F2303"/>
                          </a:solidFill>
                          <a:effectLst/>
                          <a:latin typeface="Calibri" panose="020F0502020204030204" pitchFamily="34" charset="0"/>
                        </a:rPr>
                        <a:t>G4-Öğrenci portföyünün genel olarak lider yönetici ve şirket sahiplerinden oluşması nedeniyle katılımcılar için güçlü bir network ağı oluşturması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F2303"/>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fi-FI" sz="1200" b="0" i="0" u="none" strike="noStrike">
                          <a:solidFill>
                            <a:srgbClr val="0F2303"/>
                          </a:solidFill>
                          <a:effectLst/>
                          <a:latin typeface="Calibri" panose="020F0502020204030204" pitchFamily="34" charset="0"/>
                        </a:rPr>
                        <a:t>F4- Antalya'nın turizm kenti olması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T4- Ekonomik Kriz</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694925">
                <a:tc>
                  <a:txBody>
                    <a:bodyPr/>
                    <a:lstStyle/>
                    <a:p>
                      <a:pPr algn="l" fontAlgn="t"/>
                      <a:r>
                        <a:rPr lang="tr-TR" sz="1200" b="0" i="0" u="none" strike="noStrike" dirty="0">
                          <a:solidFill>
                            <a:srgbClr val="0F2303"/>
                          </a:solidFill>
                          <a:effectLst/>
                          <a:latin typeface="Calibri" panose="020F0502020204030204" pitchFamily="34" charset="0"/>
                        </a:rPr>
                        <a:t>G5- Dersliklerin son teknoloji ekipmanlara sahip olması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F5-Adalet Bakanlığı tarafından planlanan eğitimlerin verilmesi için, yetkilendirilmiş Üniversite olmamız</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T5- </a:t>
                      </a:r>
                      <a:r>
                        <a:rPr lang="tr-TR" sz="1200" b="0" i="0" u="none" strike="noStrike" dirty="0" err="1">
                          <a:solidFill>
                            <a:srgbClr val="0F2303"/>
                          </a:solidFill>
                          <a:effectLst/>
                          <a:latin typeface="Calibri" panose="020F0502020204030204" pitchFamily="34" charset="0"/>
                        </a:rPr>
                        <a:t>Koronavirüs</a:t>
                      </a:r>
                      <a:r>
                        <a:rPr lang="tr-TR" sz="1200" b="0" i="0" u="none" strike="noStrike" dirty="0">
                          <a:solidFill>
                            <a:srgbClr val="0F2303"/>
                          </a:solidFill>
                          <a:effectLst/>
                          <a:latin typeface="Calibri" panose="020F0502020204030204" pitchFamily="34" charset="0"/>
                        </a:rPr>
                        <a:t> </a:t>
                      </a:r>
                      <a:r>
                        <a:rPr lang="tr-TR" sz="1200" b="0" i="0" u="none" strike="noStrike" dirty="0" err="1">
                          <a:solidFill>
                            <a:srgbClr val="0F2303"/>
                          </a:solidFill>
                          <a:effectLst/>
                          <a:latin typeface="Calibri" panose="020F0502020204030204" pitchFamily="34" charset="0"/>
                        </a:rPr>
                        <a:t>Pandemisi</a:t>
                      </a:r>
                      <a:r>
                        <a:rPr lang="tr-TR" sz="1200" b="0" i="0" u="none" strike="noStrike" dirty="0">
                          <a:solidFill>
                            <a:srgbClr val="0F2303"/>
                          </a:solidFill>
                          <a:effectLst/>
                          <a:latin typeface="Calibri" panose="020F0502020204030204" pitchFamily="34" charset="0"/>
                        </a:rPr>
                        <a:t> (F6 )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54367">
                <a:tc>
                  <a:txBody>
                    <a:bodyPr/>
                    <a:lstStyle/>
                    <a:p>
                      <a:pPr algn="l" fontAlgn="t"/>
                      <a:r>
                        <a:rPr lang="tr-TR" sz="1200" b="0" i="0" u="none" strike="noStrike" dirty="0">
                          <a:solidFill>
                            <a:srgbClr val="0F2303"/>
                          </a:solidFill>
                          <a:effectLst/>
                          <a:latin typeface="Calibri" panose="020F0502020204030204" pitchFamily="34" charset="0"/>
                        </a:rPr>
                        <a:t>G6- Eğitim sonunda verilen belgelerin, Üniversite ismiyle   verilmesi</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dirty="0">
                          <a:solidFill>
                            <a:srgbClr val="0F2303"/>
                          </a:solidFill>
                          <a:effectLst/>
                          <a:latin typeface="Calibri" panose="020F0502020204030204" pitchFamily="34" charset="0"/>
                        </a:rPr>
                        <a:t>F6- Online Eğitimlerin Açılması</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0" i="0" u="none" strike="noStrike">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1319146">
                <a:tc>
                  <a:txBody>
                    <a:bodyPr/>
                    <a:lstStyle/>
                    <a:p>
                      <a:pPr algn="l" fontAlgn="t"/>
                      <a:r>
                        <a:rPr lang="tr-TR" sz="1200" b="0" i="0" u="none" strike="noStrike" dirty="0">
                          <a:solidFill>
                            <a:srgbClr val="0F2303"/>
                          </a:solidFill>
                          <a:effectLst/>
                          <a:latin typeface="Calibri" panose="020F0502020204030204" pitchFamily="34" charset="0"/>
                        </a:rPr>
                        <a:t>G7- SEM </a:t>
                      </a:r>
                      <a:r>
                        <a:rPr lang="tr-TR" sz="1200" b="0" i="0" u="none" strike="noStrike" dirty="0" err="1">
                          <a:solidFill>
                            <a:srgbClr val="0F2303"/>
                          </a:solidFill>
                          <a:effectLst/>
                          <a:latin typeface="Calibri" panose="020F0502020204030204" pitchFamily="34" charset="0"/>
                        </a:rPr>
                        <a:t>Türksat</a:t>
                      </a:r>
                      <a:r>
                        <a:rPr lang="tr-TR" sz="1200" b="0" i="0" u="none" strike="noStrike" dirty="0">
                          <a:solidFill>
                            <a:srgbClr val="0F2303"/>
                          </a:solidFill>
                          <a:effectLst/>
                          <a:latin typeface="Calibri" panose="020F0502020204030204" pitchFamily="34" charset="0"/>
                        </a:rPr>
                        <a:t> entegrasyon geliştirmeleri, doküman ve kurum kodu ışığında tamamlanarak ABU SEM olarak verdiğimiz sertifika ve belgeler artık </a:t>
                      </a:r>
                      <a:r>
                        <a:rPr lang="tr-TR" sz="1200" b="1" i="0" u="none" strike="noStrike" dirty="0">
                          <a:solidFill>
                            <a:srgbClr val="0F2303"/>
                          </a:solidFill>
                          <a:effectLst/>
                          <a:latin typeface="Calibri" panose="020F0502020204030204" pitchFamily="34" charset="0"/>
                        </a:rPr>
                        <a:t>E-Devlet</a:t>
                      </a:r>
                      <a:r>
                        <a:rPr lang="tr-TR" sz="1200" b="0" i="0" u="none" strike="noStrike" dirty="0">
                          <a:solidFill>
                            <a:srgbClr val="0F2303"/>
                          </a:solidFill>
                          <a:effectLst/>
                          <a:latin typeface="Calibri" panose="020F0502020204030204" pitchFamily="34" charset="0"/>
                        </a:rPr>
                        <a:t> te yer alması</a:t>
                      </a:r>
                    </a:p>
                  </a:txBody>
                  <a:tcPr marL="7620" marR="7620" marT="7620" marB="0">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l" fontAlgn="b"/>
                      <a:r>
                        <a:rPr lang="tr-TR" sz="1200" b="1" i="0" u="none" strike="noStrike" dirty="0">
                          <a:solidFill>
                            <a:srgbClr val="0F2303"/>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1200" b="1"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tr-TR" sz="900" b="0" i="0" u="none" strike="noStrike" dirty="0">
                          <a:solidFill>
                            <a:srgbClr val="0F2303"/>
                          </a:solidFill>
                          <a:effectLst/>
                          <a:latin typeface="Calibri" panose="020F0502020204030204" pitchFamily="34" charset="0"/>
                        </a:rPr>
                        <a:t>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bl>
          </a:graphicData>
        </a:graphic>
      </p:graphicFrame>
    </p:spTree>
    <p:extLst>
      <p:ext uri="{BB962C8B-B14F-4D97-AF65-F5344CB8AC3E}">
        <p14:creationId xmlns:p14="http://schemas.microsoft.com/office/powerpoint/2010/main" val="2388984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582" y="625879"/>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3325596985"/>
              </p:ext>
            </p:extLst>
          </p:nvPr>
        </p:nvGraphicFramePr>
        <p:xfrm>
          <a:off x="136633" y="1124609"/>
          <a:ext cx="9007367" cy="5638674"/>
        </p:xfrm>
        <a:graphic>
          <a:graphicData uri="http://schemas.openxmlformats.org/drawingml/2006/table">
            <a:tbl>
              <a:tblPr/>
              <a:tblGrid>
                <a:gridCol w="2338449">
                  <a:extLst>
                    <a:ext uri="{9D8B030D-6E8A-4147-A177-3AD203B41FA5}">
                      <a16:colId xmlns:a16="http://schemas.microsoft.com/office/drawing/2014/main" val="2508616044"/>
                    </a:ext>
                  </a:extLst>
                </a:gridCol>
                <a:gridCol w="2895704">
                  <a:extLst>
                    <a:ext uri="{9D8B030D-6E8A-4147-A177-3AD203B41FA5}">
                      <a16:colId xmlns:a16="http://schemas.microsoft.com/office/drawing/2014/main" val="3295710211"/>
                    </a:ext>
                  </a:extLst>
                </a:gridCol>
                <a:gridCol w="3773214">
                  <a:extLst>
                    <a:ext uri="{9D8B030D-6E8A-4147-A177-3AD203B41FA5}">
                      <a16:colId xmlns:a16="http://schemas.microsoft.com/office/drawing/2014/main" val="1254048801"/>
                    </a:ext>
                  </a:extLst>
                </a:gridCol>
              </a:tblGrid>
              <a:tr h="235340">
                <a:tc>
                  <a:txBody>
                    <a:bodyPr/>
                    <a:lstStyle/>
                    <a:p>
                      <a:pPr algn="ctr" fontAlgn="ctr"/>
                      <a:r>
                        <a:rPr lang="tr-TR" sz="1100" b="1" i="0" u="none" strike="noStrike" dirty="0">
                          <a:solidFill>
                            <a:srgbClr val="000000"/>
                          </a:solidFill>
                          <a:effectLst/>
                          <a:latin typeface="Times New Roman" panose="02020603050405020304" pitchFamily="18" charset="0"/>
                        </a:rPr>
                        <a:t>PAYDAŞ ADI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100" b="1" i="0" u="none" strike="noStrike" dirty="0">
                          <a:solidFill>
                            <a:srgbClr val="000000"/>
                          </a:solidFill>
                          <a:effectLst/>
                          <a:latin typeface="Times New Roman" panose="02020603050405020304" pitchFamily="18" charset="0"/>
                        </a:rPr>
                        <a:t>PAYDAŞ NEDENİ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dirty="0">
                          <a:solidFill>
                            <a:srgbClr val="000000"/>
                          </a:solidFill>
                          <a:effectLst/>
                          <a:latin typeface="Times New Roman" panose="02020603050405020304" pitchFamily="18" charset="0"/>
                        </a:rPr>
                        <a:t>PAYDAŞ BEKLENTİSİ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6768431"/>
                  </a:ext>
                </a:extLst>
              </a:tr>
              <a:tr h="292109">
                <a:tc>
                  <a:txBody>
                    <a:bodyPr/>
                    <a:lstStyle/>
                    <a:p>
                      <a:pPr algn="ctr" fontAlgn="ctr"/>
                      <a:r>
                        <a:rPr lang="tr-TR" sz="1000" b="0" i="0" u="none" strike="noStrike" dirty="0">
                          <a:solidFill>
                            <a:srgbClr val="000000"/>
                          </a:solidFill>
                          <a:effectLst/>
                          <a:latin typeface="Times New Roman" panose="02020603050405020304" pitchFamily="18" charset="0"/>
                        </a:rPr>
                        <a:t>Rektörlük</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 Sürecinin Planlama ve Uygulamasında  Ortak Karar</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Katılımcı Memnuniyeti ve 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1328170"/>
                  </a:ext>
                </a:extLst>
              </a:tr>
              <a:tr h="241335">
                <a:tc>
                  <a:txBody>
                    <a:bodyPr/>
                    <a:lstStyle/>
                    <a:p>
                      <a:pPr algn="ctr" fontAlgn="ctr"/>
                      <a:r>
                        <a:rPr lang="tr-TR" sz="1000" b="0" i="0" u="none" strike="noStrike" dirty="0">
                          <a:solidFill>
                            <a:srgbClr val="000000"/>
                          </a:solidFill>
                          <a:effectLst/>
                          <a:latin typeface="Times New Roman" panose="02020603050405020304" pitchFamily="18" charset="0"/>
                        </a:rPr>
                        <a:t>Tanıtım Süreci </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Eğitimlerin Tanıtımı</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Tanıtılacak Eğitimlerin Bilgilerinin Doğru ve  Zamanında Verilmesi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1167526616"/>
                  </a:ext>
                </a:extLst>
              </a:tr>
              <a:tr h="196780">
                <a:tc>
                  <a:txBody>
                    <a:bodyPr/>
                    <a:lstStyle/>
                    <a:p>
                      <a:pPr algn="ctr" fontAlgn="ctr"/>
                      <a:r>
                        <a:rPr lang="tr-TR" sz="1000" b="0" i="0" u="none" strike="noStrike">
                          <a:solidFill>
                            <a:srgbClr val="000000"/>
                          </a:solidFill>
                          <a:effectLst/>
                          <a:latin typeface="Times New Roman" panose="02020603050405020304" pitchFamily="18" charset="0"/>
                        </a:rPr>
                        <a:t>Muhasebe Süreci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Borçlandırma ve Tahsil</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Doğru Bildirim ve İşlem</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3584320134"/>
                  </a:ext>
                </a:extLst>
              </a:tr>
              <a:tr h="185642">
                <a:tc>
                  <a:txBody>
                    <a:bodyPr/>
                    <a:lstStyle/>
                    <a:p>
                      <a:pPr algn="ctr" fontAlgn="ctr"/>
                      <a:r>
                        <a:rPr lang="tr-TR" sz="1000" b="0" i="0" u="none" strike="noStrike">
                          <a:solidFill>
                            <a:srgbClr val="000000"/>
                          </a:solidFill>
                          <a:effectLst/>
                          <a:latin typeface="Times New Roman" panose="02020603050405020304" pitchFamily="18" charset="0"/>
                        </a:rPr>
                        <a:t>SEM Personeli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Hizmet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 Eğitim, Etkili İletişim</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2956929738"/>
                  </a:ext>
                </a:extLst>
              </a:tr>
              <a:tr h="200494">
                <a:tc>
                  <a:txBody>
                    <a:bodyPr/>
                    <a:lstStyle/>
                    <a:p>
                      <a:pPr algn="ctr" fontAlgn="ctr"/>
                      <a:r>
                        <a:rPr lang="tr-TR" sz="1000" b="0" i="0" u="none" strike="noStrike">
                          <a:solidFill>
                            <a:srgbClr val="000000"/>
                          </a:solidFill>
                          <a:effectLst/>
                          <a:latin typeface="Times New Roman" panose="02020603050405020304" pitchFamily="18" charset="0"/>
                        </a:rPr>
                        <a:t>Diğer Üniversiteler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İşbirliği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Doğru Bilgi Aktarımı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130527811"/>
                  </a:ext>
                </a:extLst>
              </a:tr>
              <a:tr h="211632">
                <a:tc>
                  <a:txBody>
                    <a:bodyPr/>
                    <a:lstStyle/>
                    <a:p>
                      <a:pPr algn="ctr" fontAlgn="ctr"/>
                      <a:r>
                        <a:rPr lang="tr-TR" sz="1000" b="0" i="0" u="none" strike="noStrike">
                          <a:solidFill>
                            <a:srgbClr val="000000"/>
                          </a:solidFill>
                          <a:effectLst/>
                          <a:latin typeface="Times New Roman" panose="02020603050405020304" pitchFamily="18" charset="0"/>
                        </a:rPr>
                        <a:t>Katılımcı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 Talebi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Doğru Yönlendirme ve Sürekli  Bilgilendirme</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extLst>
                  <a:ext uri="{0D108BD9-81ED-4DB2-BD59-A6C34878D82A}">
                    <a16:rowId xmlns:a16="http://schemas.microsoft.com/office/drawing/2014/main" val="2232701036"/>
                  </a:ext>
                </a:extLst>
              </a:tr>
              <a:tr h="174504">
                <a:tc>
                  <a:txBody>
                    <a:bodyPr/>
                    <a:lstStyle/>
                    <a:p>
                      <a:pPr algn="ctr" fontAlgn="ctr"/>
                      <a:r>
                        <a:rPr lang="tr-TR" sz="1000" b="0" i="0" u="none" strike="noStrike">
                          <a:solidFill>
                            <a:srgbClr val="000000"/>
                          </a:solidFill>
                          <a:effectLst/>
                          <a:latin typeface="Times New Roman" panose="02020603050405020304" pitchFamily="18" charset="0"/>
                        </a:rPr>
                        <a:t>Eğitmen</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 Talebi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Zamanında Ödeme, Uygun Fiziksel Sınıf Ortamı</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33699542"/>
                  </a:ext>
                </a:extLst>
              </a:tr>
              <a:tr h="226483">
                <a:tc>
                  <a:txBody>
                    <a:bodyPr/>
                    <a:lstStyle/>
                    <a:p>
                      <a:pPr algn="ctr" fontAlgn="ctr"/>
                      <a:r>
                        <a:rPr lang="tr-TR" sz="1000" b="0" i="0" u="none" strike="noStrike">
                          <a:solidFill>
                            <a:srgbClr val="000000"/>
                          </a:solidFill>
                          <a:effectLst/>
                          <a:latin typeface="Times New Roman" panose="02020603050405020304" pitchFamily="18" charset="0"/>
                        </a:rPr>
                        <a:t>Sendikalar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1368817"/>
                  </a:ext>
                </a:extLst>
              </a:tr>
              <a:tr h="200494">
                <a:tc>
                  <a:txBody>
                    <a:bodyPr/>
                    <a:lstStyle/>
                    <a:p>
                      <a:pPr algn="ctr" fontAlgn="ctr"/>
                      <a:r>
                        <a:rPr lang="tr-TR" sz="1000" b="0" i="0" u="none" strike="noStrike">
                          <a:solidFill>
                            <a:srgbClr val="000000"/>
                          </a:solidFill>
                          <a:effectLst/>
                          <a:latin typeface="Times New Roman" panose="02020603050405020304" pitchFamily="18" charset="0"/>
                        </a:rPr>
                        <a:t>Dernekler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8525858"/>
                  </a:ext>
                </a:extLst>
              </a:tr>
              <a:tr h="196780">
                <a:tc>
                  <a:txBody>
                    <a:bodyPr/>
                    <a:lstStyle/>
                    <a:p>
                      <a:pPr algn="ctr" fontAlgn="ctr"/>
                      <a:r>
                        <a:rPr lang="tr-TR" sz="1000" b="0" i="0" u="none" strike="noStrike">
                          <a:solidFill>
                            <a:srgbClr val="000000"/>
                          </a:solidFill>
                          <a:effectLst/>
                          <a:latin typeface="Times New Roman" panose="02020603050405020304" pitchFamily="18" charset="0"/>
                        </a:rPr>
                        <a:t>Oteller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1521863"/>
                  </a:ext>
                </a:extLst>
              </a:tr>
              <a:tr h="252475">
                <a:tc>
                  <a:txBody>
                    <a:bodyPr/>
                    <a:lstStyle/>
                    <a:p>
                      <a:pPr algn="ctr" fontAlgn="ctr"/>
                      <a:r>
                        <a:rPr lang="tr-TR" sz="1000" b="0" i="0" u="none" strike="noStrike">
                          <a:solidFill>
                            <a:srgbClr val="000000"/>
                          </a:solidFill>
                          <a:effectLst/>
                          <a:latin typeface="Times New Roman" panose="02020603050405020304" pitchFamily="18" charset="0"/>
                        </a:rPr>
                        <a:t>Kamu Kurumları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4014374"/>
                  </a:ext>
                </a:extLst>
              </a:tr>
              <a:tr h="222771">
                <a:tc>
                  <a:txBody>
                    <a:bodyPr/>
                    <a:lstStyle/>
                    <a:p>
                      <a:pPr algn="ctr" fontAlgn="ctr"/>
                      <a:r>
                        <a:rPr lang="tr-TR" sz="1000" b="0" i="0" u="none" strike="noStrike" dirty="0">
                          <a:solidFill>
                            <a:srgbClr val="000000"/>
                          </a:solidFill>
                          <a:effectLst/>
                          <a:latin typeface="Times New Roman" panose="02020603050405020304" pitchFamily="18" charset="0"/>
                        </a:rPr>
                        <a:t>Sivil Toplum Kuruluşları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Ortak Eğitim </a:t>
                      </a:r>
                      <a:r>
                        <a:rPr lang="tr-TR" sz="1000" b="0" i="0" u="none" strike="noStrike" dirty="0" err="1">
                          <a:solidFill>
                            <a:srgbClr val="000000"/>
                          </a:solidFill>
                          <a:effectLst/>
                          <a:latin typeface="Times New Roman" panose="02020603050405020304" pitchFamily="18" charset="0"/>
                        </a:rPr>
                        <a:t>Planlaması,İşbirliği</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69619071"/>
                  </a:ext>
                </a:extLst>
              </a:tr>
              <a:tr h="437215">
                <a:tc>
                  <a:txBody>
                    <a:bodyPr/>
                    <a:lstStyle/>
                    <a:p>
                      <a:pPr algn="ctr" fontAlgn="ctr"/>
                      <a:r>
                        <a:rPr lang="tr-TR" sz="1000" b="0" i="0" u="none" strike="noStrike">
                          <a:solidFill>
                            <a:srgbClr val="000000"/>
                          </a:solidFill>
                          <a:effectLst/>
                          <a:latin typeface="Times New Roman" panose="02020603050405020304" pitchFamily="18" charset="0"/>
                        </a:rPr>
                        <a:t>Kısmi Zamanlı Çalışan Öğrenciler</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Hizmet Üretme</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Times New Roman" panose="02020603050405020304" pitchFamily="18" charset="0"/>
                        </a:rPr>
                        <a:t>Ücret, Verimli</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Çalışma Ortamı</a:t>
                      </a:r>
                      <a:br>
                        <a:rPr lang="tr-TR" sz="1000" b="0" i="0" u="none" strike="noStrike" dirty="0">
                          <a:solidFill>
                            <a:srgbClr val="000000"/>
                          </a:solidFill>
                          <a:effectLst/>
                          <a:latin typeface="Times New Roman" panose="02020603050405020304" pitchFamily="18" charset="0"/>
                        </a:rPr>
                      </a:br>
                      <a:r>
                        <a:rPr lang="tr-TR" sz="1000" b="0" i="0" u="none" strike="noStrike" dirty="0">
                          <a:solidFill>
                            <a:srgbClr val="000000"/>
                          </a:solidFill>
                          <a:effectLst/>
                          <a:latin typeface="Times New Roman" panose="02020603050405020304" pitchFamily="18" charset="0"/>
                        </a:rPr>
                        <a:t> ve İş Üretme</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925415"/>
                  </a:ext>
                </a:extLst>
              </a:tr>
              <a:tr h="304454">
                <a:tc>
                  <a:txBody>
                    <a:bodyPr/>
                    <a:lstStyle/>
                    <a:p>
                      <a:pPr algn="ctr" fontAlgn="ctr"/>
                      <a:r>
                        <a:rPr lang="tr-TR" sz="1000" b="0" i="0" u="none" strike="noStrike">
                          <a:solidFill>
                            <a:srgbClr val="000000"/>
                          </a:solidFill>
                          <a:effectLst/>
                          <a:latin typeface="Times New Roman" panose="02020603050405020304" pitchFamily="18" charset="0"/>
                        </a:rPr>
                        <a:t>İnsan Kaynakları Süreci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Hizmet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SGK, Mesai ve Kısmi Zamanlı Öğrenciler İçin Doğru İşlem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402939"/>
                  </a:ext>
                </a:extLst>
              </a:tr>
              <a:tr h="222771">
                <a:tc>
                  <a:txBody>
                    <a:bodyPr/>
                    <a:lstStyle/>
                    <a:p>
                      <a:pPr algn="ctr" fontAlgn="ctr"/>
                      <a:r>
                        <a:rPr lang="tr-TR" sz="1000" b="0" i="0" u="none" strike="noStrike">
                          <a:solidFill>
                            <a:srgbClr val="000000"/>
                          </a:solidFill>
                          <a:effectLst/>
                          <a:latin typeface="Times New Roman" panose="02020603050405020304" pitchFamily="18" charset="0"/>
                        </a:rPr>
                        <a:t>Destek Hizmetleri Süreci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Hizmet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Zamanında ihtiyaç talepleri (İkram talepleri, Ulaşım Talepleri </a:t>
                      </a:r>
                      <a:r>
                        <a:rPr lang="tr-TR" sz="1000" b="0" i="0" u="none" strike="noStrike" dirty="0" err="1">
                          <a:solidFill>
                            <a:srgbClr val="000000"/>
                          </a:solidFill>
                          <a:effectLst/>
                          <a:latin typeface="Times New Roman" panose="02020603050405020304" pitchFamily="18" charset="0"/>
                        </a:rPr>
                        <a:t>v.b</a:t>
                      </a:r>
                      <a:r>
                        <a:rPr lang="tr-TR" sz="1000" b="0" i="0" u="none" strike="noStrike" dirty="0">
                          <a:solidFill>
                            <a:srgbClr val="000000"/>
                          </a:solidFill>
                          <a:effectLst/>
                          <a:latin typeface="Times New Roman" panose="02020603050405020304" pitchFamily="18" charset="0"/>
                        </a:rPr>
                        <a: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338914"/>
                  </a:ext>
                </a:extLst>
              </a:tr>
              <a:tr h="360147">
                <a:tc>
                  <a:txBody>
                    <a:bodyPr/>
                    <a:lstStyle/>
                    <a:p>
                      <a:pPr algn="ctr" fontAlgn="ctr"/>
                      <a:r>
                        <a:rPr lang="tr-TR" sz="1000" b="0" i="0" u="none" strike="noStrike" dirty="0">
                          <a:solidFill>
                            <a:srgbClr val="000000"/>
                          </a:solidFill>
                          <a:effectLst/>
                          <a:latin typeface="Times New Roman" panose="02020603050405020304" pitchFamily="18" charset="0"/>
                        </a:rPr>
                        <a:t>Satın Alma Süreci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Times New Roman" panose="02020603050405020304" pitchFamily="18" charset="0"/>
                        </a:rPr>
                        <a:t>Hizmet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Zamanında ihtiyaç talepleri (Sertifika, ulaşım biletleri </a:t>
                      </a:r>
                      <a:r>
                        <a:rPr lang="tr-TR" sz="1000" b="0" i="0" u="none" strike="noStrike" dirty="0" err="1">
                          <a:solidFill>
                            <a:srgbClr val="000000"/>
                          </a:solidFill>
                          <a:effectLst/>
                          <a:latin typeface="Times New Roman" panose="02020603050405020304" pitchFamily="18" charset="0"/>
                        </a:rPr>
                        <a:t>v.b</a:t>
                      </a:r>
                      <a:r>
                        <a:rPr lang="tr-TR" sz="1000" b="0" i="0" u="none" strike="noStrike" dirty="0">
                          <a:solidFill>
                            <a:srgbClr val="000000"/>
                          </a:solidFill>
                          <a:effectLst/>
                          <a:latin typeface="Times New Roman" panose="02020603050405020304" pitchFamily="18" charset="0"/>
                        </a:rPr>
                        <a:t> )</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2243586"/>
                  </a:ext>
                </a:extLst>
              </a:tr>
              <a:tr h="360147">
                <a:tc>
                  <a:txBody>
                    <a:bodyPr/>
                    <a:lstStyle/>
                    <a:p>
                      <a:pPr algn="ctr" fontAlgn="ctr"/>
                      <a:r>
                        <a:rPr lang="tr-TR" sz="1000" b="0" i="0" u="none" strike="noStrike">
                          <a:solidFill>
                            <a:srgbClr val="000000"/>
                          </a:solidFill>
                          <a:effectLst/>
                          <a:latin typeface="Times New Roman" panose="02020603050405020304" pitchFamily="18" charset="0"/>
                        </a:rPr>
                        <a:t>Adalet Bakanlığı</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Eğitim Sürecinin Planlama ve </a:t>
                      </a:r>
                      <a:r>
                        <a:rPr lang="tr-TR" sz="1000" b="0" i="0" u="none" strike="noStrike" dirty="0" err="1">
                          <a:solidFill>
                            <a:srgbClr val="000000"/>
                          </a:solidFill>
                          <a:effectLst/>
                          <a:latin typeface="Times New Roman" panose="02020603050405020304" pitchFamily="18" charset="0"/>
                        </a:rPr>
                        <a:t>Uygulamas</a:t>
                      </a:r>
                      <a:endParaRPr lang="tr-TR" sz="1000" b="0" i="0" u="none" strike="noStrike" dirty="0">
                        <a:solidFill>
                          <a:srgbClr val="000000"/>
                        </a:solidFill>
                        <a:effectLst/>
                        <a:latin typeface="Times New Roman" panose="02020603050405020304" pitchFamily="18" charset="0"/>
                      </a:endParaRP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00000"/>
                          </a:solidFill>
                          <a:effectLst/>
                          <a:latin typeface="Times New Roman" panose="02020603050405020304" pitchFamily="18" charset="0"/>
                        </a:rPr>
                        <a:t>Doğru bilirim, Katılımcı Memnuniyeti ve Kaliteli Eğitim</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9669549"/>
                  </a:ext>
                </a:extLst>
              </a:tr>
              <a:tr h="360147">
                <a:tc>
                  <a:txBody>
                    <a:bodyPr/>
                    <a:lstStyle/>
                    <a:p>
                      <a:pPr algn="ctr" fontAlgn="ctr"/>
                      <a:r>
                        <a:rPr lang="tr-TR" sz="1000" b="0" i="0" u="none" strike="noStrike">
                          <a:solidFill>
                            <a:srgbClr val="000000"/>
                          </a:solidFill>
                          <a:effectLst/>
                          <a:latin typeface="Calibri" panose="020F0502020204030204" pitchFamily="34" charset="0"/>
                        </a:rPr>
                        <a:t>YÖKAK</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ABÜ İç Kalite Güvence Sisteminin oluşturulması ve ABÜ iç kalite güvencesinin artırılması</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Düzenli olarak KİDR, Kurumsal Dış Değerlendirme ve Kurumsal Akreditasyon süreçlerinde işbirliği</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5193731"/>
                  </a:ext>
                </a:extLst>
              </a:tr>
              <a:tr h="360147">
                <a:tc>
                  <a:txBody>
                    <a:bodyPr/>
                    <a:lstStyle/>
                    <a:p>
                      <a:pPr algn="ctr" fontAlgn="ctr"/>
                      <a:r>
                        <a:rPr lang="tr-TR" sz="1000" b="0" i="0" u="none" strike="noStrike">
                          <a:solidFill>
                            <a:srgbClr val="000000"/>
                          </a:solidFill>
                          <a:effectLst/>
                          <a:latin typeface="Calibri" panose="020F0502020204030204" pitchFamily="34" charset="0"/>
                        </a:rPr>
                        <a:t>Bağımsız Akredite     Dış Denetimci</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Bilgi/Mevzuat</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0" i="0" u="none" strike="noStrike" dirty="0">
                          <a:solidFill>
                            <a:srgbClr val="000000"/>
                          </a:solidFill>
                          <a:effectLst/>
                          <a:latin typeface="Calibri" panose="020F0502020204030204" pitchFamily="34" charset="0"/>
                        </a:rPr>
                        <a:t>Raporlama, Kalite Bünyesinde Faaliyet Gösterme</a:t>
                      </a:r>
                    </a:p>
                  </a:txBody>
                  <a:tcPr marL="1992" marR="1992" marT="19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19799"/>
                  </a:ext>
                </a:extLst>
              </a:tr>
              <a:tr h="360147">
                <a:tc>
                  <a:txBody>
                    <a:bodyPr/>
                    <a:lstStyle/>
                    <a:p>
                      <a:pPr algn="ctr" fontAlgn="ctr"/>
                      <a:r>
                        <a:rPr lang="tr-TR" sz="1000" b="0" i="0" u="none" strike="noStrike">
                          <a:solidFill>
                            <a:srgbClr val="000000"/>
                          </a:solidFill>
                          <a:effectLst/>
                          <a:latin typeface="Calibri" panose="020F0502020204030204" pitchFamily="34" charset="0"/>
                        </a:rPr>
                        <a:t>Makantalya avm yönetim</a:t>
                      </a:r>
                    </a:p>
                  </a:txBody>
                  <a:tcPr marL="1992" marR="1992" marT="1992" marB="0" anchor="ctr">
                    <a:lnL w="6350" cap="flat" cmpd="sng" algn="ctr">
                      <a:solidFill>
                        <a:srgbClr val="141312"/>
                      </a:solidFill>
                      <a:prstDash val="solid"/>
                      <a:round/>
                      <a:headEnd type="none" w="med" len="med"/>
                      <a:tailEnd type="none" w="med" len="med"/>
                    </a:lnL>
                    <a:lnR w="6350" cap="flat" cmpd="sng" algn="ctr">
                      <a:solidFill>
                        <a:srgbClr val="141312"/>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00000"/>
                          </a:solidFill>
                          <a:effectLst/>
                          <a:latin typeface="Calibri" panose="020F0502020204030204" pitchFamily="34" charset="0"/>
                        </a:rPr>
                        <a:t>Ortak Bina kulanımı </a:t>
                      </a:r>
                    </a:p>
                  </a:txBody>
                  <a:tcPr marL="1992" marR="1992" marT="1992" marB="0" anchor="ctr">
                    <a:lnL w="6350" cap="flat" cmpd="sng" algn="ctr">
                      <a:solidFill>
                        <a:srgbClr val="141312"/>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tr-TR" sz="1000" b="0" i="0" u="none" strike="noStrike" dirty="0">
                          <a:solidFill>
                            <a:srgbClr val="000000"/>
                          </a:solidFill>
                          <a:effectLst/>
                          <a:latin typeface="Calibri" panose="020F0502020204030204" pitchFamily="34" charset="0"/>
                        </a:rPr>
                        <a:t>Ortak </a:t>
                      </a:r>
                      <a:r>
                        <a:rPr lang="tr-TR" sz="1000" b="0" i="0" u="none" strike="noStrike" dirty="0" err="1">
                          <a:solidFill>
                            <a:srgbClr val="000000"/>
                          </a:solidFill>
                          <a:effectLst/>
                          <a:latin typeface="Calibri" panose="020F0502020204030204" pitchFamily="34" charset="0"/>
                        </a:rPr>
                        <a:t>Aalanların</a:t>
                      </a:r>
                      <a:r>
                        <a:rPr lang="tr-TR" sz="1000" b="0" i="0" u="none" strike="noStrike" dirty="0">
                          <a:solidFill>
                            <a:srgbClr val="000000"/>
                          </a:solidFill>
                          <a:effectLst/>
                          <a:latin typeface="Calibri" panose="020F0502020204030204" pitchFamily="34" charset="0"/>
                        </a:rPr>
                        <a:t> etkin ve verimli şekilde kullanımı</a:t>
                      </a:r>
                    </a:p>
                  </a:txBody>
                  <a:tcPr marL="1992" marR="1992" marT="1992"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3172127"/>
                  </a:ext>
                </a:extLst>
              </a:tr>
            </a:tbl>
          </a:graphicData>
        </a:graphic>
      </p:graphicFrame>
    </p:spTree>
    <p:extLst>
      <p:ext uri="{BB962C8B-B14F-4D97-AF65-F5344CB8AC3E}">
        <p14:creationId xmlns:p14="http://schemas.microsoft.com/office/powerpoint/2010/main" val="45983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2134532215"/>
              </p:ext>
            </p:extLst>
          </p:nvPr>
        </p:nvGraphicFramePr>
        <p:xfrm>
          <a:off x="230909" y="1793149"/>
          <a:ext cx="8682180" cy="4391606"/>
        </p:xfrm>
        <a:graphic>
          <a:graphicData uri="http://schemas.openxmlformats.org/drawingml/2006/table">
            <a:tbl>
              <a:tblPr/>
              <a:tblGrid>
                <a:gridCol w="1764146">
                  <a:extLst>
                    <a:ext uri="{9D8B030D-6E8A-4147-A177-3AD203B41FA5}">
                      <a16:colId xmlns:a16="http://schemas.microsoft.com/office/drawing/2014/main" val="3918363564"/>
                    </a:ext>
                  </a:extLst>
                </a:gridCol>
                <a:gridCol w="1635001">
                  <a:extLst>
                    <a:ext uri="{9D8B030D-6E8A-4147-A177-3AD203B41FA5}">
                      <a16:colId xmlns:a16="http://schemas.microsoft.com/office/drawing/2014/main" val="1683979601"/>
                    </a:ext>
                  </a:extLst>
                </a:gridCol>
                <a:gridCol w="1761011">
                  <a:extLst>
                    <a:ext uri="{9D8B030D-6E8A-4147-A177-3AD203B41FA5}">
                      <a16:colId xmlns:a16="http://schemas.microsoft.com/office/drawing/2014/main" val="2592459544"/>
                    </a:ext>
                  </a:extLst>
                </a:gridCol>
                <a:gridCol w="1761011">
                  <a:extLst>
                    <a:ext uri="{9D8B030D-6E8A-4147-A177-3AD203B41FA5}">
                      <a16:colId xmlns:a16="http://schemas.microsoft.com/office/drawing/2014/main" val="3383282758"/>
                    </a:ext>
                  </a:extLst>
                </a:gridCol>
                <a:gridCol w="1761011">
                  <a:extLst>
                    <a:ext uri="{9D8B030D-6E8A-4147-A177-3AD203B41FA5}">
                      <a16:colId xmlns:a16="http://schemas.microsoft.com/office/drawing/2014/main" val="494559924"/>
                    </a:ext>
                  </a:extLst>
                </a:gridCol>
              </a:tblGrid>
              <a:tr h="137713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369051">
                <a:tc>
                  <a:txBody>
                    <a:bodyPr/>
                    <a:lstStyle/>
                    <a:p>
                      <a:pPr algn="ctr" fontAlgn="ctr"/>
                      <a:r>
                        <a:rPr lang="tr-TR" sz="1400" b="1" i="0" u="none" strike="noStrike" dirty="0" smtClean="0">
                          <a:solidFill>
                            <a:srgbClr val="000000"/>
                          </a:solidFill>
                          <a:effectLst/>
                          <a:latin typeface="Calibri" panose="020F0502020204030204" pitchFamily="34" charset="0"/>
                        </a:rPr>
                        <a:t>YAZILIM</a:t>
                      </a:r>
                      <a:endParaRPr lang="tr-TR" sz="14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BİLGİ İŞLEM</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SÜREKLİ EĞİTİM MERKEZİ</a:t>
                      </a:r>
                      <a:r>
                        <a:rPr lang="tr-TR" sz="1400" b="0" i="0" u="none" strike="noStrike" baseline="0" dirty="0" smtClean="0">
                          <a:solidFill>
                            <a:srgbClr val="000000"/>
                          </a:solidFill>
                          <a:effectLst/>
                          <a:latin typeface="Calibri" panose="020F0502020204030204" pitchFamily="34" charset="0"/>
                        </a:rPr>
                        <a:t> WEB SİTESİ GÜNCELLEMESİ VE ÖN KAYITLARIN AKTARILMASI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822712">
                <a:tc>
                  <a:txBody>
                    <a:bodyPr/>
                    <a:lstStyle/>
                    <a:p>
                      <a:pPr algn="ctr" fontAlgn="ctr"/>
                      <a:r>
                        <a:rPr lang="tr-TR" sz="1400" b="1" i="0" u="none" strike="noStrike" dirty="0" smtClean="0">
                          <a:solidFill>
                            <a:srgbClr val="000000"/>
                          </a:solidFill>
                          <a:effectLst/>
                          <a:latin typeface="Calibri" panose="020F0502020204030204" pitchFamily="34" charset="0"/>
                        </a:rPr>
                        <a:t>SINIF</a:t>
                      </a:r>
                      <a:r>
                        <a:rPr lang="tr-TR" sz="1400" b="1" i="0" u="none" strike="noStrike" baseline="0" dirty="0" smtClean="0">
                          <a:solidFill>
                            <a:srgbClr val="000000"/>
                          </a:solidFill>
                          <a:effectLst/>
                          <a:latin typeface="Calibri" panose="020F0502020204030204" pitchFamily="34" charset="0"/>
                        </a:rPr>
                        <a:t> PERDESİ</a:t>
                      </a:r>
                      <a:endParaRPr lang="tr-TR" sz="14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SATIN</a:t>
                      </a:r>
                      <a:r>
                        <a:rPr lang="tr-TR" sz="1400" b="0" i="0" u="none" strike="noStrike" baseline="0" dirty="0" smtClean="0">
                          <a:solidFill>
                            <a:srgbClr val="000000"/>
                          </a:solidFill>
                          <a:effectLst/>
                          <a:latin typeface="Calibri" panose="020F0502020204030204" pitchFamily="34" charset="0"/>
                        </a:rPr>
                        <a:t> ALMA</a:t>
                      </a:r>
                      <a:endParaRPr lang="tr-TR" sz="1400" b="0" i="0" u="none" strike="noStrike" dirty="0" smtClean="0">
                        <a:solidFill>
                          <a:srgbClr val="000000"/>
                        </a:solidFill>
                        <a:effectLst/>
                        <a:latin typeface="Calibri" panose="020F0502020204030204" pitchFamily="34" charset="0"/>
                      </a:endParaRPr>
                    </a:p>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2</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714 VE 728 NOLU SINIFLARDA</a:t>
                      </a:r>
                      <a:r>
                        <a:rPr lang="tr-TR" sz="1400" b="0" i="0" u="none" strike="noStrike" baseline="0" dirty="0" smtClean="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 PERDE EKSİK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822712">
                <a:tc>
                  <a:txBody>
                    <a:bodyPr/>
                    <a:lstStyle/>
                    <a:p>
                      <a:pPr algn="ctr" fontAlgn="ctr"/>
                      <a:r>
                        <a:rPr lang="tr-TR" sz="1400" b="1" i="0" u="none" strike="noStrike" dirty="0" smtClean="0">
                          <a:solidFill>
                            <a:srgbClr val="000000"/>
                          </a:solidFill>
                          <a:effectLst/>
                          <a:latin typeface="Calibri" panose="020F0502020204030204" pitchFamily="34" charset="0"/>
                        </a:rPr>
                        <a:t>ÇELİK</a:t>
                      </a:r>
                      <a:r>
                        <a:rPr lang="tr-TR" sz="1400" b="1" i="0" u="none" strike="noStrike" baseline="0" dirty="0" smtClean="0">
                          <a:solidFill>
                            <a:srgbClr val="000000"/>
                          </a:solidFill>
                          <a:effectLst/>
                          <a:latin typeface="Calibri" panose="020F0502020204030204" pitchFamily="34" charset="0"/>
                        </a:rPr>
                        <a:t> DOLAP</a:t>
                      </a:r>
                      <a:endParaRPr lang="tr-TR" sz="1400" b="1"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SATIN</a:t>
                      </a:r>
                      <a:r>
                        <a:rPr lang="tr-TR" sz="1400" b="0" i="0" u="none" strike="noStrike" baseline="0" dirty="0" smtClean="0">
                          <a:solidFill>
                            <a:srgbClr val="000000"/>
                          </a:solidFill>
                          <a:effectLst/>
                          <a:latin typeface="Calibri" panose="020F0502020204030204" pitchFamily="34" charset="0"/>
                        </a:rPr>
                        <a:t> ALMA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4</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5</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HER BİR EĞİTİM GRUBU</a:t>
                      </a:r>
                      <a:r>
                        <a:rPr lang="tr-TR" sz="1400" b="0" i="0" u="none" strike="noStrike" baseline="0" dirty="0" smtClean="0">
                          <a:solidFill>
                            <a:srgbClr val="000000"/>
                          </a:solidFill>
                          <a:effectLst/>
                          <a:latin typeface="Calibri" panose="020F0502020204030204" pitchFamily="34" charset="0"/>
                        </a:rPr>
                        <a:t>NUN KAYITLARI İÇİN DOSYA AÇILMASI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7882093"/>
                  </a:ext>
                </a:extLst>
              </a:tr>
            </a:tbl>
          </a:graphicData>
        </a:graphic>
      </p:graphicFrame>
    </p:spTree>
    <p:extLst>
      <p:ext uri="{BB962C8B-B14F-4D97-AF65-F5344CB8AC3E}">
        <p14:creationId xmlns:p14="http://schemas.microsoft.com/office/powerpoint/2010/main" val="323894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232302861"/>
              </p:ext>
            </p:extLst>
          </p:nvPr>
        </p:nvGraphicFramePr>
        <p:xfrm>
          <a:off x="545122" y="1801441"/>
          <a:ext cx="8203223" cy="3546413"/>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129521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r>
                        <a:rPr lang="tr-TR" baseline="0" dirty="0" smtClean="0">
                          <a:solidFill>
                            <a:srgbClr val="0C0D0D"/>
                          </a:solidFill>
                        </a:rPr>
                        <a:t>: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b="0" dirty="0" smtClean="0">
                          <a:solidFill>
                            <a:srgbClr val="0F2303"/>
                          </a:solidFill>
                        </a:rPr>
                        <a:t>Sürekli Eğitim Merkezi Katılımcı Ön  kayıtlarının Web sitesi üzerinden bir yazılımla takip edilememesi</a:t>
                      </a:r>
                      <a:endParaRPr lang="tr-TR" b="0"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algn="l" defTabSz="457207" rtl="0" eaLnBrk="1" latinLnBrk="0" hangingPunct="1"/>
                      <a:r>
                        <a:rPr lang="tr-TR" sz="1800" kern="1200" dirty="0" smtClean="0">
                          <a:solidFill>
                            <a:srgbClr val="0F2303"/>
                          </a:solidFill>
                          <a:latin typeface="+mn-lt"/>
                          <a:ea typeface="+mn-ea"/>
                          <a:cs typeface="+mn-cs"/>
                        </a:rPr>
                        <a:t>20.12.2023</a:t>
                      </a:r>
                      <a:endParaRPr lang="tr-TR" sz="1800" kern="1200" dirty="0">
                        <a:solidFill>
                          <a:srgbClr val="0F2303"/>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3702495391"/>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dirty="0" smtClean="0">
                          <a:solidFill>
                            <a:srgbClr val="0F2303"/>
                          </a:solidFill>
                        </a:rPr>
                        <a:t>BİLGİ İŞLEM </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bg1">
                        <a:lumMod val="85000"/>
                      </a:schemeClr>
                    </a:solidFill>
                  </a:tcPr>
                </a:tc>
                <a:extLst>
                  <a:ext uri="{0D108BD9-81ED-4DB2-BD59-A6C34878D82A}">
                    <a16:rowId xmlns:a16="http://schemas.microsoft.com/office/drawing/2014/main" val="2571400847"/>
                  </a:ext>
                </a:extLst>
              </a:tr>
              <a:tr h="750401">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dirty="0" err="1" smtClean="0">
                          <a:solidFill>
                            <a:srgbClr val="0F2303"/>
                          </a:solidFill>
                        </a:rPr>
                        <a:t>Excele</a:t>
                      </a:r>
                      <a:r>
                        <a:rPr lang="tr-TR" dirty="0" smtClean="0">
                          <a:solidFill>
                            <a:srgbClr val="0F2303"/>
                          </a:solidFill>
                        </a:rPr>
                        <a:t> kayıt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763688" y="147322"/>
            <a:ext cx="5421447" cy="707886"/>
          </a:xfrm>
          <a:prstGeom prst="rect">
            <a:avLst/>
          </a:prstGeom>
          <a:noFill/>
        </p:spPr>
        <p:txBody>
          <a:bodyPr wrap="square" lIns="91440" tIns="45720" rIns="91440" bIns="45720" rtlCol="0" anchor="t">
            <a:spAutoFit/>
          </a:bodyPr>
          <a:lstStyle/>
          <a:p>
            <a:pPr algn="ctr"/>
            <a:r>
              <a:rPr lang="tr-TR" sz="2000" b="1" dirty="0">
                <a:solidFill>
                  <a:schemeClr val="accent6"/>
                </a:solidFill>
                <a:effectLst>
                  <a:outerShdw blurRad="38100" dist="38100" dir="2700000" algn="tl">
                    <a:srgbClr val="000000">
                      <a:alpha val="43137"/>
                    </a:srgbClr>
                  </a:outerShdw>
                </a:effectLst>
              </a:rPr>
              <a:t>PAYDAŞ GERİBİLDİRİMLERİ</a:t>
            </a:r>
          </a:p>
          <a:p>
            <a:pPr algn="ctr"/>
            <a:r>
              <a:rPr lang="tr-TR" sz="2000" b="1" dirty="0">
                <a:solidFill>
                  <a:schemeClr val="accent6"/>
                </a:solidFill>
                <a:effectLst>
                  <a:outerShdw blurRad="38100" dist="38100" dir="2700000" algn="tl">
                    <a:srgbClr val="000000">
                      <a:alpha val="43137"/>
                    </a:srgbClr>
                  </a:outerShdw>
                </a:effectLst>
              </a:rPr>
              <a:t>(ANKET ANALİZLERİ)</a:t>
            </a:r>
            <a:endParaRPr lang="en-US" sz="20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p:cNvGraphicFramePr>
            <a:graphicFrameLocks noGrp="1"/>
          </p:cNvGraphicFramePr>
          <p:nvPr>
            <p:extLst>
              <p:ext uri="{D42A27DB-BD31-4B8C-83A1-F6EECF244321}">
                <p14:modId xmlns:p14="http://schemas.microsoft.com/office/powerpoint/2010/main" val="3275992916"/>
              </p:ext>
            </p:extLst>
          </p:nvPr>
        </p:nvGraphicFramePr>
        <p:xfrm>
          <a:off x="2501463" y="6411309"/>
          <a:ext cx="5441811" cy="491887"/>
        </p:xfrm>
        <a:graphic>
          <a:graphicData uri="http://schemas.openxmlformats.org/drawingml/2006/table">
            <a:tbl>
              <a:tblPr/>
              <a:tblGrid>
                <a:gridCol w="1813937">
                  <a:extLst>
                    <a:ext uri="{9D8B030D-6E8A-4147-A177-3AD203B41FA5}">
                      <a16:colId xmlns:a16="http://schemas.microsoft.com/office/drawing/2014/main" val="212346626"/>
                    </a:ext>
                  </a:extLst>
                </a:gridCol>
                <a:gridCol w="1813937">
                  <a:extLst>
                    <a:ext uri="{9D8B030D-6E8A-4147-A177-3AD203B41FA5}">
                      <a16:colId xmlns:a16="http://schemas.microsoft.com/office/drawing/2014/main" val="661400684"/>
                    </a:ext>
                  </a:extLst>
                </a:gridCol>
                <a:gridCol w="1813937">
                  <a:extLst>
                    <a:ext uri="{9D8B030D-6E8A-4147-A177-3AD203B41FA5}">
                      <a16:colId xmlns:a16="http://schemas.microsoft.com/office/drawing/2014/main" val="80184945"/>
                    </a:ext>
                  </a:extLst>
                </a:gridCol>
              </a:tblGrid>
              <a:tr h="316627">
                <a:tc>
                  <a:txBody>
                    <a:bodyPr/>
                    <a:lstStyle/>
                    <a:p>
                      <a:pPr algn="l" fontAlgn="b"/>
                      <a:r>
                        <a:rPr lang="tr-TR" sz="1100" b="1" i="0" u="none" strike="noStrike" dirty="0">
                          <a:solidFill>
                            <a:srgbClr val="000000"/>
                          </a:solidFill>
                          <a:effectLst/>
                          <a:latin typeface="Tahoma" panose="020B0604030504040204" pitchFamily="34" charset="0"/>
                        </a:rPr>
                        <a:t>eğitim memnuniyet</a:t>
                      </a:r>
                    </a:p>
                  </a:txBody>
                  <a:tcPr marL="7620" marR="7620" marT="7620" marB="0" anchor="b">
                    <a:lnL>
                      <a:noFill/>
                    </a:lnL>
                    <a:lnR>
                      <a:noFill/>
                    </a:lnR>
                    <a:lnT>
                      <a:noFill/>
                    </a:lnT>
                    <a:lnB>
                      <a:noFill/>
                    </a:lnB>
                  </a:tcPr>
                </a:tc>
                <a:tc>
                  <a:txBody>
                    <a:bodyPr/>
                    <a:lstStyle/>
                    <a:p>
                      <a:pPr algn="ctr" fontAlgn="b"/>
                      <a:endParaRPr lang="tr-TR" sz="1100" b="0" i="0" u="none" strike="noStrike" dirty="0">
                        <a:solidFill>
                          <a:srgbClr val="000000"/>
                        </a:solidFill>
                        <a:effectLst/>
                        <a:latin typeface="Tahoma" panose="020B060403050404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smtClean="0">
                          <a:solidFill>
                            <a:srgbClr val="000000"/>
                          </a:solidFill>
                          <a:effectLst/>
                          <a:latin typeface="Tahoma" panose="020B0604030504040204" pitchFamily="34" charset="0"/>
                        </a:rPr>
                        <a:t>84%</a:t>
                      </a:r>
                      <a:endParaRPr lang="tr-TR" sz="1100" b="0" i="0" u="none" strike="noStrike" dirty="0">
                        <a:solidFill>
                          <a:srgbClr val="000000"/>
                        </a:solidFill>
                        <a:effectLst/>
                        <a:latin typeface="Tahoma" panose="020B0604030504040204" pitchFamily="34" charset="0"/>
                      </a:endParaRPr>
                    </a:p>
                  </a:txBody>
                  <a:tcPr marL="7620" marR="7620" marT="7620" marB="0" anchor="b">
                    <a:lnL>
                      <a:noFill/>
                    </a:lnL>
                    <a:lnR>
                      <a:noFill/>
                    </a:lnR>
                    <a:lnT>
                      <a:noFill/>
                    </a:lnT>
                    <a:lnB>
                      <a:noFill/>
                    </a:lnB>
                    <a:solidFill>
                      <a:srgbClr val="00B0F0"/>
                    </a:solidFill>
                  </a:tcPr>
                </a:tc>
                <a:extLst>
                  <a:ext uri="{0D108BD9-81ED-4DB2-BD59-A6C34878D82A}">
                    <a16:rowId xmlns:a16="http://schemas.microsoft.com/office/drawing/2014/main" val="753342592"/>
                  </a:ext>
                </a:extLst>
              </a:tr>
              <a:tr h="131650">
                <a:tc>
                  <a:txBody>
                    <a:bodyPr/>
                    <a:lstStyle/>
                    <a:p>
                      <a:pPr algn="l" fontAlgn="b"/>
                      <a:r>
                        <a:rPr lang="tr-TR" sz="1100" b="1" i="0" u="none" strike="noStrike" dirty="0">
                          <a:solidFill>
                            <a:srgbClr val="000000"/>
                          </a:solidFill>
                          <a:effectLst/>
                          <a:latin typeface="Tahoma" panose="020B0604030504040204" pitchFamily="34" charset="0"/>
                        </a:rPr>
                        <a:t>eğitmen memnuniyet</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Tahoma" panose="020B060403050404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smtClean="0">
                          <a:solidFill>
                            <a:srgbClr val="000000"/>
                          </a:solidFill>
                          <a:effectLst/>
                          <a:latin typeface="Tahoma" panose="020B0604030504040204" pitchFamily="34" charset="0"/>
                        </a:rPr>
                        <a:t>96%</a:t>
                      </a:r>
                      <a:endParaRPr lang="tr-TR" sz="1100" b="0" i="0" u="none" strike="noStrike" dirty="0">
                        <a:solidFill>
                          <a:srgbClr val="000000"/>
                        </a:solidFill>
                        <a:effectLst/>
                        <a:latin typeface="Tahoma" panose="020B0604030504040204" pitchFamily="34" charset="0"/>
                      </a:endParaRPr>
                    </a:p>
                  </a:txBody>
                  <a:tcPr marL="7620" marR="7620" marT="7620" marB="0" anchor="b">
                    <a:lnL>
                      <a:noFill/>
                    </a:lnL>
                    <a:lnR>
                      <a:noFill/>
                    </a:lnR>
                    <a:lnT>
                      <a:noFill/>
                    </a:lnT>
                    <a:lnB>
                      <a:noFill/>
                    </a:lnB>
                    <a:solidFill>
                      <a:srgbClr val="00B0F0"/>
                    </a:solidFill>
                  </a:tcPr>
                </a:tc>
                <a:extLst>
                  <a:ext uri="{0D108BD9-81ED-4DB2-BD59-A6C34878D82A}">
                    <a16:rowId xmlns:a16="http://schemas.microsoft.com/office/drawing/2014/main" val="277737700"/>
                  </a:ext>
                </a:extLst>
              </a:tr>
            </a:tbl>
          </a:graphicData>
        </a:graphic>
      </p:graphicFrame>
      <p:sp>
        <p:nvSpPr>
          <p:cNvPr id="13" name="Metin kutusu 4">
            <a:extLst>
              <a:ext uri="{FF2B5EF4-FFF2-40B4-BE49-F238E27FC236}">
                <a16:creationId xmlns:a16="http://schemas.microsoft.com/office/drawing/2014/main" id="{0983FF85-6A31-41EA-A11A-D71214CBEB4E}"/>
              </a:ext>
            </a:extLst>
          </p:cNvPr>
          <p:cNvSpPr txBox="1"/>
          <p:nvPr/>
        </p:nvSpPr>
        <p:spPr>
          <a:xfrm>
            <a:off x="-210206" y="880845"/>
            <a:ext cx="8313682" cy="646331"/>
          </a:xfrm>
          <a:prstGeom prst="rect">
            <a:avLst/>
          </a:prstGeom>
          <a:noFill/>
        </p:spPr>
        <p:txBody>
          <a:bodyPr wrap="square" lIns="91440" tIns="45720" rIns="91440" bIns="45720" rtlCol="0" anchor="t">
            <a:spAutoFit/>
          </a:bodyPr>
          <a:lstStyle/>
          <a:p>
            <a:pPr algn="ctr"/>
            <a:r>
              <a:rPr lang="en-US" dirty="0">
                <a:solidFill>
                  <a:srgbClr val="122204"/>
                </a:solidFill>
                <a:cs typeface="Calibri" panose="020F0502020204030204"/>
              </a:rPr>
              <a:t>TEMEL ARABULUCULUK EĞİTİMİ ALANYA 1. </a:t>
            </a:r>
            <a:r>
              <a:rPr lang="en-US" dirty="0" smtClean="0">
                <a:solidFill>
                  <a:srgbClr val="122204"/>
                </a:solidFill>
                <a:cs typeface="Calibri" panose="020F0502020204030204"/>
              </a:rPr>
              <a:t>GRUP </a:t>
            </a:r>
            <a:r>
              <a:rPr lang="en-US" dirty="0" err="1" smtClean="0">
                <a:solidFill>
                  <a:srgbClr val="122204"/>
                </a:solidFill>
                <a:cs typeface="Calibri" panose="020F0502020204030204"/>
              </a:rPr>
              <a:t>Eğitimi</a:t>
            </a:r>
            <a:r>
              <a:rPr lang="en-US" dirty="0" smtClean="0">
                <a:solidFill>
                  <a:srgbClr val="122204"/>
                </a:solidFill>
                <a:cs typeface="Calibri" panose="020F0502020204030204"/>
              </a:rPr>
              <a:t> </a:t>
            </a:r>
            <a:r>
              <a:rPr lang="en-US" dirty="0" err="1" smtClean="0">
                <a:solidFill>
                  <a:srgbClr val="122204"/>
                </a:solidFill>
                <a:cs typeface="Calibri" panose="020F0502020204030204"/>
              </a:rPr>
              <a:t>Memnuniyet</a:t>
            </a:r>
            <a:r>
              <a:rPr lang="en-US" dirty="0" smtClean="0">
                <a:solidFill>
                  <a:srgbClr val="122204"/>
                </a:solidFill>
                <a:cs typeface="Calibri" panose="020F0502020204030204"/>
              </a:rPr>
              <a:t> </a:t>
            </a:r>
            <a:r>
              <a:rPr lang="en-US" dirty="0" err="1" smtClean="0">
                <a:solidFill>
                  <a:srgbClr val="122204"/>
                </a:solidFill>
                <a:cs typeface="Calibri" panose="020F0502020204030204"/>
              </a:rPr>
              <a:t>Analizi</a:t>
            </a:r>
            <a:r>
              <a:rPr lang="en-US" dirty="0" smtClean="0">
                <a:solidFill>
                  <a:srgbClr val="122204"/>
                </a:solidFill>
                <a:cs typeface="Calibri" panose="020F0502020204030204"/>
              </a:rPr>
              <a:t>                                                                                            (03/01/2022- 13/01/2022) </a:t>
            </a:r>
            <a:endParaRPr lang="en-US" dirty="0">
              <a:solidFill>
                <a:srgbClr val="122204"/>
              </a:solidFill>
              <a:cs typeface="Calibri" panose="020F0502020204030204"/>
            </a:endParaRPr>
          </a:p>
        </p:txBody>
      </p:sp>
      <p:graphicFrame>
        <p:nvGraphicFramePr>
          <p:cNvPr id="2" name="Tablo 1"/>
          <p:cNvGraphicFramePr>
            <a:graphicFrameLocks noGrp="1"/>
          </p:cNvGraphicFramePr>
          <p:nvPr>
            <p:extLst>
              <p:ext uri="{D42A27DB-BD31-4B8C-83A1-F6EECF244321}">
                <p14:modId xmlns:p14="http://schemas.microsoft.com/office/powerpoint/2010/main" val="537297612"/>
              </p:ext>
            </p:extLst>
          </p:nvPr>
        </p:nvGraphicFramePr>
        <p:xfrm>
          <a:off x="409902" y="1490004"/>
          <a:ext cx="8450319" cy="4852714"/>
        </p:xfrm>
        <a:graphic>
          <a:graphicData uri="http://schemas.openxmlformats.org/drawingml/2006/table">
            <a:tbl>
              <a:tblPr/>
              <a:tblGrid>
                <a:gridCol w="936407">
                  <a:extLst>
                    <a:ext uri="{9D8B030D-6E8A-4147-A177-3AD203B41FA5}">
                      <a16:colId xmlns:a16="http://schemas.microsoft.com/office/drawing/2014/main" val="3755574247"/>
                    </a:ext>
                  </a:extLst>
                </a:gridCol>
                <a:gridCol w="936407">
                  <a:extLst>
                    <a:ext uri="{9D8B030D-6E8A-4147-A177-3AD203B41FA5}">
                      <a16:colId xmlns:a16="http://schemas.microsoft.com/office/drawing/2014/main" val="2003710506"/>
                    </a:ext>
                  </a:extLst>
                </a:gridCol>
                <a:gridCol w="936407">
                  <a:extLst>
                    <a:ext uri="{9D8B030D-6E8A-4147-A177-3AD203B41FA5}">
                      <a16:colId xmlns:a16="http://schemas.microsoft.com/office/drawing/2014/main" val="2573305709"/>
                    </a:ext>
                  </a:extLst>
                </a:gridCol>
                <a:gridCol w="936407">
                  <a:extLst>
                    <a:ext uri="{9D8B030D-6E8A-4147-A177-3AD203B41FA5}">
                      <a16:colId xmlns:a16="http://schemas.microsoft.com/office/drawing/2014/main" val="2197323408"/>
                    </a:ext>
                  </a:extLst>
                </a:gridCol>
                <a:gridCol w="936407">
                  <a:extLst>
                    <a:ext uri="{9D8B030D-6E8A-4147-A177-3AD203B41FA5}">
                      <a16:colId xmlns:a16="http://schemas.microsoft.com/office/drawing/2014/main" val="2593072897"/>
                    </a:ext>
                  </a:extLst>
                </a:gridCol>
                <a:gridCol w="936407">
                  <a:extLst>
                    <a:ext uri="{9D8B030D-6E8A-4147-A177-3AD203B41FA5}">
                      <a16:colId xmlns:a16="http://schemas.microsoft.com/office/drawing/2014/main" val="3028679753"/>
                    </a:ext>
                  </a:extLst>
                </a:gridCol>
                <a:gridCol w="2189984">
                  <a:extLst>
                    <a:ext uri="{9D8B030D-6E8A-4147-A177-3AD203B41FA5}">
                      <a16:colId xmlns:a16="http://schemas.microsoft.com/office/drawing/2014/main" val="956712915"/>
                    </a:ext>
                  </a:extLst>
                </a:gridCol>
                <a:gridCol w="641893">
                  <a:extLst>
                    <a:ext uri="{9D8B030D-6E8A-4147-A177-3AD203B41FA5}">
                      <a16:colId xmlns:a16="http://schemas.microsoft.com/office/drawing/2014/main" val="1295056399"/>
                    </a:ext>
                  </a:extLst>
                </a:gridCol>
              </a:tblGrid>
              <a:tr h="501123">
                <a:tc>
                  <a:txBody>
                    <a:bodyPr/>
                    <a:lstStyle/>
                    <a:p>
                      <a:pPr algn="ctr" fontAlgn="ctr"/>
                      <a:r>
                        <a:rPr lang="tr-TR" sz="800" b="1" i="0" u="none" strike="noStrike" dirty="0">
                          <a:solidFill>
                            <a:srgbClr val="000000"/>
                          </a:solidFill>
                          <a:effectLst/>
                          <a:latin typeface="Tahoma" panose="020B0604030504040204" pitchFamily="34" charset="0"/>
                        </a:rPr>
                        <a:t>Görsel Eğitim Araçları</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Eğitimin Toplam Süresi</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Eğitim İçeriğinin Beklentilerinizi Karşılama Düzeyi</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Eğitmenin Konuları Net ve Anlaşılır Açıklıkta İfade Etme Durumu</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Eğitmenin Sunuş Tekniği</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Eğitmenin Konuya Hakimiyeti</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Ek Açıklama</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Ortalama</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5096338"/>
                  </a:ext>
                </a:extLst>
              </a:tr>
              <a:tr h="545453">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 </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90%</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5218170"/>
                  </a:ext>
                </a:extLst>
              </a:tr>
              <a:tr h="545453">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 </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90%</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94225615"/>
                  </a:ext>
                </a:extLst>
              </a:tr>
              <a:tr h="1291356">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2</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 </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83%</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97701097"/>
                  </a:ext>
                </a:extLst>
              </a:tr>
              <a:tr h="545453">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3</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4</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 </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80%</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7476837"/>
                  </a:ext>
                </a:extLst>
              </a:tr>
              <a:tr h="545453">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Egitimlerimiz cok guzel geciyor. Ilginiz icin cok tesekkur ederiz. Sınava yonelik harika bir calisma oldu bizim icin. Simav sorularina yonelik calistirmalar oldu.</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100%</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7673531"/>
                  </a:ext>
                </a:extLst>
              </a:tr>
              <a:tr h="545453">
                <a:tc>
                  <a:txBody>
                    <a:bodyPr/>
                    <a:lstStyle/>
                    <a:p>
                      <a:pPr algn="ctr" fontAlgn="ctr"/>
                      <a:r>
                        <a:rPr lang="tr-TR" sz="800" b="1" i="0" u="none" strike="noStrike">
                          <a:solidFill>
                            <a:srgbClr val="000000"/>
                          </a:solidFill>
                          <a:effectLst/>
                          <a:latin typeface="Tahoma" panose="020B0604030504040204" pitchFamily="34" charset="0"/>
                        </a:rPr>
                        <a:t>2</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1</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3</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5</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a:solidFill>
                            <a:srgbClr val="000000"/>
                          </a:solidFill>
                          <a:effectLst/>
                          <a:latin typeface="Tahoma" panose="020B0604030504040204" pitchFamily="34" charset="0"/>
                        </a:rPr>
                        <a:t>3</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Eğitim süresi saçma derecede uzun</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800" b="1" i="0" u="none" strike="noStrike" dirty="0">
                          <a:solidFill>
                            <a:srgbClr val="000000"/>
                          </a:solidFill>
                          <a:effectLst/>
                          <a:latin typeface="Tahoma" panose="020B0604030504040204" pitchFamily="34" charset="0"/>
                        </a:rPr>
                        <a:t>63%</a:t>
                      </a:r>
                    </a:p>
                  </a:txBody>
                  <a:tcPr marL="2843" marR="2843" marT="2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9807287"/>
                  </a:ext>
                </a:extLst>
              </a:tr>
              <a:tr h="221650">
                <a:tc>
                  <a:txBody>
                    <a:bodyPr/>
                    <a:lstStyle/>
                    <a:p>
                      <a:pPr algn="ctr" fontAlgn="b"/>
                      <a:r>
                        <a:rPr lang="tr-TR" sz="800" b="1" i="0" u="none" strike="noStrike" dirty="0">
                          <a:solidFill>
                            <a:srgbClr val="000000"/>
                          </a:solidFill>
                          <a:effectLst/>
                          <a:latin typeface="Tahoma" panose="020B0604030504040204" pitchFamily="34" charset="0"/>
                        </a:rPr>
                        <a:t>77%</a:t>
                      </a:r>
                    </a:p>
                  </a:txBody>
                  <a:tcPr marL="2843" marR="2843" marT="2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a:solidFill>
                            <a:srgbClr val="000000"/>
                          </a:solidFill>
                          <a:effectLst/>
                          <a:latin typeface="Tahoma" panose="020B0604030504040204" pitchFamily="34" charset="0"/>
                        </a:rPr>
                        <a:t>63%</a:t>
                      </a:r>
                    </a:p>
                  </a:txBody>
                  <a:tcPr marL="2843" marR="2843" marT="2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a:solidFill>
                            <a:srgbClr val="000000"/>
                          </a:solidFill>
                          <a:effectLst/>
                          <a:latin typeface="Tahoma" panose="020B0604030504040204" pitchFamily="34" charset="0"/>
                        </a:rPr>
                        <a:t>80%</a:t>
                      </a:r>
                    </a:p>
                  </a:txBody>
                  <a:tcPr marL="2843" marR="2843" marT="2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dirty="0">
                          <a:solidFill>
                            <a:srgbClr val="000000"/>
                          </a:solidFill>
                          <a:effectLst/>
                          <a:latin typeface="Tahoma" panose="020B0604030504040204" pitchFamily="34" charset="0"/>
                        </a:rPr>
                        <a:t>100%</a:t>
                      </a:r>
                    </a:p>
                  </a:txBody>
                  <a:tcPr marL="2843" marR="2843" marT="2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dirty="0">
                          <a:solidFill>
                            <a:srgbClr val="000000"/>
                          </a:solidFill>
                          <a:effectLst/>
                          <a:latin typeface="Tahoma" panose="020B0604030504040204" pitchFamily="34" charset="0"/>
                        </a:rPr>
                        <a:t>97%</a:t>
                      </a:r>
                    </a:p>
                  </a:txBody>
                  <a:tcPr marL="2843" marR="2843" marT="2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a:solidFill>
                            <a:srgbClr val="000000"/>
                          </a:solidFill>
                          <a:effectLst/>
                          <a:latin typeface="Tahoma" panose="020B0604030504040204" pitchFamily="34" charset="0"/>
                        </a:rPr>
                        <a:t>90%</a:t>
                      </a:r>
                    </a:p>
                  </a:txBody>
                  <a:tcPr marL="2843" marR="2843" marT="2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1" i="0" u="none" strike="noStrike" dirty="0">
                          <a:solidFill>
                            <a:srgbClr val="000000"/>
                          </a:solidFill>
                          <a:effectLst/>
                          <a:latin typeface="Tahoma" panose="020B0604030504040204" pitchFamily="34" charset="0"/>
                        </a:rPr>
                        <a:t> </a:t>
                      </a:r>
                    </a:p>
                  </a:txBody>
                  <a:tcPr marL="2843" marR="2843" marT="2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000" b="1" i="0" u="none" strike="noStrike" dirty="0">
                          <a:solidFill>
                            <a:srgbClr val="FFFFFF"/>
                          </a:solidFill>
                          <a:effectLst/>
                          <a:latin typeface="Tahoma" panose="020B0604030504040204" pitchFamily="34" charset="0"/>
                        </a:rPr>
                        <a:t>84%</a:t>
                      </a:r>
                    </a:p>
                  </a:txBody>
                  <a:tcPr marL="2843" marR="2843" marT="28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2068385962"/>
                  </a:ext>
                </a:extLst>
              </a:tr>
            </a:tbl>
          </a:graphicData>
        </a:graphic>
      </p:graphicFrame>
    </p:spTree>
    <p:extLst>
      <p:ext uri="{BB962C8B-B14F-4D97-AF65-F5344CB8AC3E}">
        <p14:creationId xmlns:p14="http://schemas.microsoft.com/office/powerpoint/2010/main" val="1666700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763688" y="147322"/>
            <a:ext cx="5421447" cy="707886"/>
          </a:xfrm>
          <a:prstGeom prst="rect">
            <a:avLst/>
          </a:prstGeom>
          <a:noFill/>
        </p:spPr>
        <p:txBody>
          <a:bodyPr wrap="square" lIns="91440" tIns="45720" rIns="91440" bIns="45720" rtlCol="0" anchor="t">
            <a:spAutoFit/>
          </a:bodyPr>
          <a:lstStyle/>
          <a:p>
            <a:pPr algn="ctr"/>
            <a:r>
              <a:rPr lang="tr-TR" sz="2000" b="1" dirty="0">
                <a:solidFill>
                  <a:schemeClr val="accent6"/>
                </a:solidFill>
                <a:effectLst>
                  <a:outerShdw blurRad="38100" dist="38100" dir="2700000" algn="tl">
                    <a:srgbClr val="000000">
                      <a:alpha val="43137"/>
                    </a:srgbClr>
                  </a:outerShdw>
                </a:effectLst>
              </a:rPr>
              <a:t>PAYDAŞ GERİBİLDİRİMLERİ</a:t>
            </a:r>
          </a:p>
          <a:p>
            <a:pPr algn="ctr"/>
            <a:r>
              <a:rPr lang="tr-TR" sz="2000" b="1" dirty="0">
                <a:solidFill>
                  <a:schemeClr val="accent6"/>
                </a:solidFill>
                <a:effectLst>
                  <a:outerShdw blurRad="38100" dist="38100" dir="2700000" algn="tl">
                    <a:srgbClr val="000000">
                      <a:alpha val="43137"/>
                    </a:srgbClr>
                  </a:outerShdw>
                </a:effectLst>
              </a:rPr>
              <a:t>(ANKET ANALİZLERİ)</a:t>
            </a:r>
            <a:endParaRPr lang="en-US" sz="20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13" name="Metin kutusu 4">
            <a:extLst>
              <a:ext uri="{FF2B5EF4-FFF2-40B4-BE49-F238E27FC236}">
                <a16:creationId xmlns:a16="http://schemas.microsoft.com/office/drawing/2014/main" id="{0983FF85-6A31-41EA-A11A-D71214CBEB4E}"/>
              </a:ext>
            </a:extLst>
          </p:cNvPr>
          <p:cNvSpPr txBox="1"/>
          <p:nvPr/>
        </p:nvSpPr>
        <p:spPr>
          <a:xfrm>
            <a:off x="85265" y="860671"/>
            <a:ext cx="7858007" cy="646331"/>
          </a:xfrm>
          <a:prstGeom prst="rect">
            <a:avLst/>
          </a:prstGeom>
          <a:noFill/>
        </p:spPr>
        <p:txBody>
          <a:bodyPr wrap="square" lIns="91440" tIns="45720" rIns="91440" bIns="45720" rtlCol="0" anchor="t">
            <a:spAutoFit/>
          </a:bodyPr>
          <a:lstStyle/>
          <a:p>
            <a:pPr algn="ctr"/>
            <a:r>
              <a:rPr lang="en-US" b="1" dirty="0">
                <a:solidFill>
                  <a:srgbClr val="122204"/>
                </a:solidFill>
                <a:cs typeface="Calibri" panose="020F0502020204030204"/>
              </a:rPr>
              <a:t>SEM Eğitim </a:t>
            </a:r>
            <a:r>
              <a:rPr lang="en-US" b="1" dirty="0" err="1">
                <a:solidFill>
                  <a:srgbClr val="122204"/>
                </a:solidFill>
                <a:cs typeface="Calibri" panose="020F0502020204030204"/>
              </a:rPr>
              <a:t>Memnuniyet</a:t>
            </a:r>
            <a:r>
              <a:rPr lang="en-US" b="1" dirty="0">
                <a:solidFill>
                  <a:srgbClr val="122204"/>
                </a:solidFill>
                <a:cs typeface="Calibri" panose="020F0502020204030204"/>
              </a:rPr>
              <a:t> </a:t>
            </a:r>
            <a:r>
              <a:rPr lang="en-US" b="1" dirty="0" err="1">
                <a:solidFill>
                  <a:srgbClr val="122204"/>
                </a:solidFill>
                <a:cs typeface="Calibri" panose="020F0502020204030204"/>
              </a:rPr>
              <a:t>Anketi</a:t>
            </a:r>
            <a:r>
              <a:rPr lang="en-US" b="1" dirty="0">
                <a:solidFill>
                  <a:srgbClr val="122204"/>
                </a:solidFill>
                <a:cs typeface="Calibri" panose="020F0502020204030204"/>
              </a:rPr>
              <a:t> </a:t>
            </a:r>
            <a:r>
              <a:rPr lang="en-US" b="1" dirty="0" smtClean="0">
                <a:solidFill>
                  <a:srgbClr val="122204"/>
                </a:solidFill>
                <a:cs typeface="Calibri" panose="020F0502020204030204"/>
              </a:rPr>
              <a:t>BAŞKENT </a:t>
            </a:r>
            <a:r>
              <a:rPr lang="en-US" b="1" dirty="0">
                <a:solidFill>
                  <a:srgbClr val="122204"/>
                </a:solidFill>
                <a:cs typeface="Calibri" panose="020F0502020204030204"/>
              </a:rPr>
              <a:t>TİCARET HUKUKU EĞİTİMİ  4.GRUP                                                                                                                                  21/02/2022 - 05/03/2022</a:t>
            </a:r>
          </a:p>
        </p:txBody>
      </p:sp>
      <p:graphicFrame>
        <p:nvGraphicFramePr>
          <p:cNvPr id="2" name="Tablo 1"/>
          <p:cNvGraphicFramePr>
            <a:graphicFrameLocks noGrp="1"/>
          </p:cNvGraphicFramePr>
          <p:nvPr>
            <p:extLst>
              <p:ext uri="{D42A27DB-BD31-4B8C-83A1-F6EECF244321}">
                <p14:modId xmlns:p14="http://schemas.microsoft.com/office/powerpoint/2010/main" val="3013366235"/>
              </p:ext>
            </p:extLst>
          </p:nvPr>
        </p:nvGraphicFramePr>
        <p:xfrm>
          <a:off x="1998518" y="5955363"/>
          <a:ext cx="4648200" cy="361950"/>
        </p:xfrm>
        <a:graphic>
          <a:graphicData uri="http://schemas.openxmlformats.org/drawingml/2006/table">
            <a:tbl>
              <a:tblPr/>
              <a:tblGrid>
                <a:gridCol w="1549400">
                  <a:extLst>
                    <a:ext uri="{9D8B030D-6E8A-4147-A177-3AD203B41FA5}">
                      <a16:colId xmlns:a16="http://schemas.microsoft.com/office/drawing/2014/main" val="2703178310"/>
                    </a:ext>
                  </a:extLst>
                </a:gridCol>
                <a:gridCol w="1549400">
                  <a:extLst>
                    <a:ext uri="{9D8B030D-6E8A-4147-A177-3AD203B41FA5}">
                      <a16:colId xmlns:a16="http://schemas.microsoft.com/office/drawing/2014/main" val="2681023953"/>
                    </a:ext>
                  </a:extLst>
                </a:gridCol>
                <a:gridCol w="1549400">
                  <a:extLst>
                    <a:ext uri="{9D8B030D-6E8A-4147-A177-3AD203B41FA5}">
                      <a16:colId xmlns:a16="http://schemas.microsoft.com/office/drawing/2014/main" val="2597653906"/>
                    </a:ext>
                  </a:extLst>
                </a:gridCol>
              </a:tblGrid>
              <a:tr h="180975">
                <a:tc>
                  <a:txBody>
                    <a:bodyPr/>
                    <a:lstStyle/>
                    <a:p>
                      <a:pPr algn="l" fontAlgn="b"/>
                      <a:r>
                        <a:rPr lang="tr-TR" sz="1100" b="1" i="0" u="none" strike="noStrike">
                          <a:solidFill>
                            <a:srgbClr val="000000"/>
                          </a:solidFill>
                          <a:effectLst/>
                          <a:latin typeface="Tahoma" panose="020B0604030504040204" pitchFamily="34" charset="0"/>
                        </a:rPr>
                        <a:t>eğitim memnuniyet</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Tahoma" panose="020B060403050404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smtClean="0">
                          <a:solidFill>
                            <a:srgbClr val="000000"/>
                          </a:solidFill>
                          <a:effectLst/>
                          <a:latin typeface="Tahoma" panose="020B0604030504040204" pitchFamily="34" charset="0"/>
                        </a:rPr>
                        <a:t>97%</a:t>
                      </a:r>
                      <a:endParaRPr lang="tr-TR" sz="1100" b="0" i="0" u="none" strike="noStrike" dirty="0">
                        <a:solidFill>
                          <a:srgbClr val="000000"/>
                        </a:solidFill>
                        <a:effectLst/>
                        <a:latin typeface="Tahoma" panose="020B0604030504040204" pitchFamily="34" charset="0"/>
                      </a:endParaRPr>
                    </a:p>
                  </a:txBody>
                  <a:tcPr marL="7620" marR="7620" marT="7620" marB="0" anchor="b">
                    <a:lnL>
                      <a:noFill/>
                    </a:lnL>
                    <a:lnR>
                      <a:noFill/>
                    </a:lnR>
                    <a:lnT>
                      <a:noFill/>
                    </a:lnT>
                    <a:lnB>
                      <a:noFill/>
                    </a:lnB>
                    <a:solidFill>
                      <a:srgbClr val="00B0F0"/>
                    </a:solidFill>
                  </a:tcPr>
                </a:tc>
                <a:extLst>
                  <a:ext uri="{0D108BD9-81ED-4DB2-BD59-A6C34878D82A}">
                    <a16:rowId xmlns:a16="http://schemas.microsoft.com/office/drawing/2014/main" val="1681367689"/>
                  </a:ext>
                </a:extLst>
              </a:tr>
              <a:tr h="180975">
                <a:tc>
                  <a:txBody>
                    <a:bodyPr/>
                    <a:lstStyle/>
                    <a:p>
                      <a:pPr algn="l" fontAlgn="b"/>
                      <a:r>
                        <a:rPr lang="tr-TR" sz="1100" b="1" i="0" u="none" strike="noStrike" dirty="0">
                          <a:solidFill>
                            <a:srgbClr val="000000"/>
                          </a:solidFill>
                          <a:effectLst/>
                          <a:latin typeface="Tahoma" panose="020B0604030504040204" pitchFamily="34" charset="0"/>
                        </a:rPr>
                        <a:t>eğitmen memnuniyet</a:t>
                      </a:r>
                    </a:p>
                  </a:txBody>
                  <a:tcPr marL="7620" marR="7620" marT="7620" marB="0" anchor="b">
                    <a:lnL>
                      <a:noFill/>
                    </a:lnL>
                    <a:lnR>
                      <a:noFill/>
                    </a:lnR>
                    <a:lnT>
                      <a:noFill/>
                    </a:lnT>
                    <a:lnB>
                      <a:noFill/>
                    </a:lnB>
                  </a:tcPr>
                </a:tc>
                <a:tc>
                  <a:txBody>
                    <a:bodyPr/>
                    <a:lstStyle/>
                    <a:p>
                      <a:pPr algn="ctr" fontAlgn="b"/>
                      <a:endParaRPr lang="tr-TR" sz="1100" b="0" i="0" u="none" strike="noStrike">
                        <a:solidFill>
                          <a:srgbClr val="000000"/>
                        </a:solidFill>
                        <a:effectLst/>
                        <a:latin typeface="Tahoma" panose="020B0604030504040204" pitchFamily="34" charset="0"/>
                      </a:endParaRPr>
                    </a:p>
                  </a:txBody>
                  <a:tcPr marL="7620" marR="7620" marT="7620" marB="0" anchor="b">
                    <a:lnL>
                      <a:noFill/>
                    </a:lnL>
                    <a:lnR>
                      <a:noFill/>
                    </a:lnR>
                    <a:lnT>
                      <a:noFill/>
                    </a:lnT>
                    <a:lnB>
                      <a:noFill/>
                    </a:lnB>
                  </a:tcPr>
                </a:tc>
                <a:tc>
                  <a:txBody>
                    <a:bodyPr/>
                    <a:lstStyle/>
                    <a:p>
                      <a:pPr algn="ctr" fontAlgn="b"/>
                      <a:r>
                        <a:rPr lang="tr-TR" sz="1100" b="0" i="0" u="none" strike="noStrike" dirty="0" smtClean="0">
                          <a:solidFill>
                            <a:srgbClr val="000000"/>
                          </a:solidFill>
                          <a:effectLst/>
                          <a:latin typeface="Tahoma" panose="020B0604030504040204" pitchFamily="34" charset="0"/>
                        </a:rPr>
                        <a:t>100%</a:t>
                      </a:r>
                      <a:endParaRPr lang="tr-TR" sz="1100" b="0" i="0" u="none" strike="noStrike" dirty="0">
                        <a:solidFill>
                          <a:srgbClr val="000000"/>
                        </a:solidFill>
                        <a:effectLst/>
                        <a:latin typeface="Tahoma" panose="020B0604030504040204" pitchFamily="34" charset="0"/>
                      </a:endParaRPr>
                    </a:p>
                  </a:txBody>
                  <a:tcPr marL="7620" marR="7620" marT="7620" marB="0" anchor="b">
                    <a:lnL>
                      <a:noFill/>
                    </a:lnL>
                    <a:lnR>
                      <a:noFill/>
                    </a:lnR>
                    <a:lnT>
                      <a:noFill/>
                    </a:lnT>
                    <a:lnB>
                      <a:noFill/>
                    </a:lnB>
                    <a:solidFill>
                      <a:srgbClr val="00B0F0"/>
                    </a:solidFill>
                  </a:tcPr>
                </a:tc>
                <a:extLst>
                  <a:ext uri="{0D108BD9-81ED-4DB2-BD59-A6C34878D82A}">
                    <a16:rowId xmlns:a16="http://schemas.microsoft.com/office/drawing/2014/main" val="3862381032"/>
                  </a:ext>
                </a:extLst>
              </a:tr>
            </a:tbl>
          </a:graphicData>
        </a:graphic>
      </p:graphicFrame>
      <p:graphicFrame>
        <p:nvGraphicFramePr>
          <p:cNvPr id="6" name="Nesne 5"/>
          <p:cNvGraphicFramePr>
            <a:graphicFrameLocks noChangeAspect="1"/>
          </p:cNvGraphicFramePr>
          <p:nvPr>
            <p:extLst>
              <p:ext uri="{D42A27DB-BD31-4B8C-83A1-F6EECF244321}">
                <p14:modId xmlns:p14="http://schemas.microsoft.com/office/powerpoint/2010/main" val="2623218892"/>
              </p:ext>
            </p:extLst>
          </p:nvPr>
        </p:nvGraphicFramePr>
        <p:xfrm>
          <a:off x="251520" y="1569799"/>
          <a:ext cx="8587680" cy="4385564"/>
        </p:xfrm>
        <a:graphic>
          <a:graphicData uri="http://schemas.openxmlformats.org/presentationml/2006/ole">
            <mc:AlternateContent xmlns:mc="http://schemas.openxmlformats.org/markup-compatibility/2006">
              <mc:Choice xmlns:v="urn:schemas-microsoft-com:vml" Requires="v">
                <p:oleObj spid="_x0000_s6164" name="Çalışma Sayfası" r:id="rId4" imgW="21094641" imgH="5854529" progId="Excel.Sheet.12">
                  <p:embed/>
                </p:oleObj>
              </mc:Choice>
              <mc:Fallback>
                <p:oleObj name="Çalışma Sayfası" r:id="rId4" imgW="21094641" imgH="5854529" progId="Excel.Sheet.12">
                  <p:embed/>
                  <p:pic>
                    <p:nvPicPr>
                      <p:cNvPr id="0" name=""/>
                      <p:cNvPicPr/>
                      <p:nvPr/>
                    </p:nvPicPr>
                    <p:blipFill>
                      <a:blip r:embed="rId5"/>
                      <a:stretch>
                        <a:fillRect/>
                      </a:stretch>
                    </p:blipFill>
                    <p:spPr>
                      <a:xfrm>
                        <a:off x="251520" y="1569799"/>
                        <a:ext cx="8587680" cy="4385564"/>
                      </a:xfrm>
                      <a:prstGeom prst="rect">
                        <a:avLst/>
                      </a:prstGeom>
                    </p:spPr>
                  </p:pic>
                </p:oleObj>
              </mc:Fallback>
            </mc:AlternateContent>
          </a:graphicData>
        </a:graphic>
      </p:graphicFrame>
    </p:spTree>
    <p:extLst>
      <p:ext uri="{BB962C8B-B14F-4D97-AF65-F5344CB8AC3E}">
        <p14:creationId xmlns:p14="http://schemas.microsoft.com/office/powerpoint/2010/main" val="1067991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39F893C-C32F-4835-A1E5-850973405C58}" type="slidenum">
              <a:rPr lang="tr-TR" smtClean="0"/>
              <a:t>9</a:t>
            </a:fld>
            <a:endParaRPr lang="tr-T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047" y="295736"/>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693430" y="1805713"/>
            <a:ext cx="6387407" cy="578678"/>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5FCBEF">
                    <a:lumMod val="50000"/>
                  </a:srgbClr>
                </a:solidFill>
                <a:effectLst/>
                <a:uLnTx/>
                <a:uFillTx/>
                <a:latin typeface="Times New Roman" panose="02020603050405020304" pitchFamily="18" charset="0"/>
                <a:ea typeface="+mj-ea"/>
                <a:cs typeface="Times New Roman" panose="02020603050405020304" pitchFamily="18" charset="0"/>
              </a:rPr>
              <a:t>ANKET DEĞERLENDİRME SONUÇLARINA GÖRE</a:t>
            </a:r>
            <a:endParaRPr kumimoji="0" lang="en-US" sz="2400" b="0" i="0" u="none" strike="noStrike" kern="1200" cap="none" spc="0" normalizeH="0" baseline="0" noProof="0" dirty="0">
              <a:ln>
                <a:noFill/>
              </a:ln>
              <a:solidFill>
                <a:srgbClr val="5FCBEF">
                  <a:lumMod val="50000"/>
                </a:srgbClr>
              </a:solidFill>
              <a:effectLst/>
              <a:uLnTx/>
              <a:uFillTx/>
              <a:latin typeface="Times New Roman" panose="02020603050405020304" pitchFamily="18" charset="0"/>
              <a:ea typeface="+mj-ea"/>
              <a:cs typeface="Times New Roman" panose="02020603050405020304" pitchFamily="18"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3557507696"/>
              </p:ext>
            </p:extLst>
          </p:nvPr>
        </p:nvGraphicFramePr>
        <p:xfrm>
          <a:off x="989131" y="2830876"/>
          <a:ext cx="7161756" cy="1154546"/>
        </p:xfrm>
        <a:graphic>
          <a:graphicData uri="http://schemas.openxmlformats.org/drawingml/2006/table">
            <a:tbl>
              <a:tblPr/>
              <a:tblGrid>
                <a:gridCol w="3774605">
                  <a:extLst>
                    <a:ext uri="{9D8B030D-6E8A-4147-A177-3AD203B41FA5}">
                      <a16:colId xmlns:a16="http://schemas.microsoft.com/office/drawing/2014/main" val="799822387"/>
                    </a:ext>
                  </a:extLst>
                </a:gridCol>
                <a:gridCol w="3387151">
                  <a:extLst>
                    <a:ext uri="{9D8B030D-6E8A-4147-A177-3AD203B41FA5}">
                      <a16:colId xmlns:a16="http://schemas.microsoft.com/office/drawing/2014/main" val="1324608318"/>
                    </a:ext>
                  </a:extLst>
                </a:gridCol>
              </a:tblGrid>
              <a:tr h="497670">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l" fontAlgn="ctr"/>
                      <a:r>
                        <a:rPr lang="en-US" sz="1600" b="1" u="none" strike="noStrike" dirty="0">
                          <a:effectLst/>
                          <a:latin typeface="Times New Roman" panose="02020603050405020304" pitchFamily="18" charset="0"/>
                          <a:cs typeface="Times New Roman" panose="02020603050405020304" pitchFamily="18" charset="0"/>
                        </a:rPr>
                        <a:t>SEM </a:t>
                      </a:r>
                      <a:r>
                        <a:rPr lang="en-US" sz="1600" b="1" u="none" strike="noStrike" dirty="0" smtClean="0">
                          <a:effectLst/>
                          <a:latin typeface="Times New Roman" panose="02020603050405020304" pitchFamily="18" charset="0"/>
                          <a:cs typeface="Times New Roman" panose="02020603050405020304" pitchFamily="18" charset="0"/>
                        </a:rPr>
                        <a:t>MEMNUNİYET ORANI</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ctr" fontAlgn="ctr"/>
                      <a:r>
                        <a:rPr lang="en-US" sz="1600" b="1" u="none" strike="noStrike" dirty="0" smtClean="0">
                          <a:effectLst/>
                          <a:latin typeface="Times New Roman" panose="02020603050405020304" pitchFamily="18" charset="0"/>
                          <a:cs typeface="Times New Roman" panose="02020603050405020304" pitchFamily="18" charset="0"/>
                        </a:rPr>
                        <a:t>9</a:t>
                      </a:r>
                      <a:r>
                        <a:rPr lang="tr-TR" sz="1600" b="1" u="none" strike="noStrike" dirty="0" smtClean="0">
                          <a:effectLst/>
                          <a:latin typeface="Times New Roman" panose="02020603050405020304" pitchFamily="18" charset="0"/>
                          <a:cs typeface="Times New Roman" panose="02020603050405020304" pitchFamily="18" charset="0"/>
                        </a:rPr>
                        <a:t>2</a:t>
                      </a:r>
                      <a:r>
                        <a:rPr lang="en-US" sz="1600" b="1" u="none" strike="noStrike" dirty="0" smtClean="0">
                          <a:effectLst/>
                          <a:latin typeface="Times New Roman" panose="02020603050405020304" pitchFamily="18" charset="0"/>
                          <a:cs typeface="Times New Roman" panose="02020603050405020304" pitchFamily="18" charset="0"/>
                        </a:rPr>
                        <a: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extLst>
                  <a:ext uri="{0D108BD9-81ED-4DB2-BD59-A6C34878D82A}">
                    <a16:rowId xmlns:a16="http://schemas.microsoft.com/office/drawing/2014/main" val="2125960410"/>
                  </a:ext>
                </a:extLst>
              </a:tr>
              <a:tr h="656876">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l" fontAlgn="ctr"/>
                      <a:r>
                        <a:rPr lang="en-US" sz="1600" b="1" u="none" strike="noStrike" dirty="0" smtClean="0">
                          <a:effectLst/>
                          <a:latin typeface="Times New Roman" panose="02020603050405020304" pitchFamily="18" charset="0"/>
                          <a:cs typeface="Times New Roman" panose="02020603050405020304" pitchFamily="18" charset="0"/>
                        </a:rPr>
                        <a:t>EĞİTİM MEMNUNİYET ORANI</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tc>
                  <a:txBody>
                    <a:bodyPr/>
                    <a:lstStyle>
                      <a:lvl1pPr marL="0" algn="l" defTabSz="457207" rtl="0" eaLnBrk="1" latinLnBrk="0" hangingPunct="1">
                        <a:defRPr sz="1800" kern="1200">
                          <a:solidFill>
                            <a:schemeClr val="dk1"/>
                          </a:solidFill>
                          <a:latin typeface="Trebuchet MS" panose="020B0603020202020204"/>
                        </a:defRPr>
                      </a:lvl1pPr>
                      <a:lvl2pPr marL="457207" algn="l" defTabSz="457207" rtl="0" eaLnBrk="1" latinLnBrk="0" hangingPunct="1">
                        <a:defRPr sz="1800" kern="1200">
                          <a:solidFill>
                            <a:schemeClr val="dk1"/>
                          </a:solidFill>
                          <a:latin typeface="Trebuchet MS" panose="020B0603020202020204"/>
                        </a:defRPr>
                      </a:lvl2pPr>
                      <a:lvl3pPr marL="914415" algn="l" defTabSz="457207" rtl="0" eaLnBrk="1" latinLnBrk="0" hangingPunct="1">
                        <a:defRPr sz="1800" kern="1200">
                          <a:solidFill>
                            <a:schemeClr val="dk1"/>
                          </a:solidFill>
                          <a:latin typeface="Trebuchet MS" panose="020B0603020202020204"/>
                        </a:defRPr>
                      </a:lvl3pPr>
                      <a:lvl4pPr marL="1371622" algn="l" defTabSz="457207" rtl="0" eaLnBrk="1" latinLnBrk="0" hangingPunct="1">
                        <a:defRPr sz="1800" kern="1200">
                          <a:solidFill>
                            <a:schemeClr val="dk1"/>
                          </a:solidFill>
                          <a:latin typeface="Trebuchet MS" panose="020B0603020202020204"/>
                        </a:defRPr>
                      </a:lvl4pPr>
                      <a:lvl5pPr marL="1828831" algn="l" defTabSz="457207" rtl="0" eaLnBrk="1" latinLnBrk="0" hangingPunct="1">
                        <a:defRPr sz="1800" kern="1200">
                          <a:solidFill>
                            <a:schemeClr val="dk1"/>
                          </a:solidFill>
                          <a:latin typeface="Trebuchet MS" panose="020B0603020202020204"/>
                        </a:defRPr>
                      </a:lvl5pPr>
                      <a:lvl6pPr marL="2286038" algn="l" defTabSz="457207" rtl="0" eaLnBrk="1" latinLnBrk="0" hangingPunct="1">
                        <a:defRPr sz="1800" kern="1200">
                          <a:solidFill>
                            <a:schemeClr val="dk1"/>
                          </a:solidFill>
                          <a:latin typeface="Trebuchet MS" panose="020B0603020202020204"/>
                        </a:defRPr>
                      </a:lvl6pPr>
                      <a:lvl7pPr marL="2743246" algn="l" defTabSz="457207" rtl="0" eaLnBrk="1" latinLnBrk="0" hangingPunct="1">
                        <a:defRPr sz="1800" kern="1200">
                          <a:solidFill>
                            <a:schemeClr val="dk1"/>
                          </a:solidFill>
                          <a:latin typeface="Trebuchet MS" panose="020B0603020202020204"/>
                        </a:defRPr>
                      </a:lvl7pPr>
                      <a:lvl8pPr marL="3200453" algn="l" defTabSz="457207" rtl="0" eaLnBrk="1" latinLnBrk="0" hangingPunct="1">
                        <a:defRPr sz="1800" kern="1200">
                          <a:solidFill>
                            <a:schemeClr val="dk1"/>
                          </a:solidFill>
                          <a:latin typeface="Trebuchet MS" panose="020B0603020202020204"/>
                        </a:defRPr>
                      </a:lvl8pPr>
                      <a:lvl9pPr marL="3657661" algn="l" defTabSz="457207" rtl="0" eaLnBrk="1" latinLnBrk="0" hangingPunct="1">
                        <a:defRPr sz="1800" kern="1200">
                          <a:solidFill>
                            <a:schemeClr val="dk1"/>
                          </a:solidFill>
                          <a:latin typeface="Trebuchet MS" panose="020B0603020202020204"/>
                        </a:defRPr>
                      </a:lvl9pPr>
                    </a:lstStyle>
                    <a:p>
                      <a:pPr algn="ctr" fontAlgn="ctr"/>
                      <a:r>
                        <a:rPr lang="en-US" sz="1600" b="1" u="none" strike="noStrike" dirty="0">
                          <a:effectLst/>
                          <a:latin typeface="Times New Roman" panose="02020603050405020304" pitchFamily="18" charset="0"/>
                          <a:cs typeface="Times New Roman" panose="02020603050405020304" pitchFamily="18" charset="0"/>
                        </a:rPr>
                        <a:t>95%</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tx1">
                        <a:lumMod val="50000"/>
                      </a:schemeClr>
                    </a:solidFill>
                  </a:tcPr>
                </a:tc>
                <a:extLst>
                  <a:ext uri="{0D108BD9-81ED-4DB2-BD59-A6C34878D82A}">
                    <a16:rowId xmlns:a16="http://schemas.microsoft.com/office/drawing/2014/main" val="1840114973"/>
                  </a:ext>
                </a:extLst>
              </a:tr>
            </a:tbl>
          </a:graphicData>
        </a:graphic>
      </p:graphicFrame>
    </p:spTree>
    <p:extLst>
      <p:ext uri="{BB962C8B-B14F-4D97-AF65-F5344CB8AC3E}">
        <p14:creationId xmlns:p14="http://schemas.microsoft.com/office/powerpoint/2010/main" val="3815920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2389</TotalTime>
  <Words>1638</Words>
  <Application>Microsoft Office PowerPoint</Application>
  <PresentationFormat>Ekran Gösterisi (4:3)</PresentationFormat>
  <Paragraphs>390</Paragraphs>
  <Slides>19</Slides>
  <Notes>1</Notes>
  <HiddenSlides>0</HiddenSlides>
  <MMClips>0</MMClips>
  <ScaleCrop>false</ScaleCrop>
  <HeadingPairs>
    <vt:vector size="8" baseType="variant">
      <vt:variant>
        <vt:lpstr>Kullanılan Yazı Tipleri</vt:lpstr>
      </vt:variant>
      <vt:variant>
        <vt:i4>8</vt:i4>
      </vt:variant>
      <vt:variant>
        <vt:lpstr>Tema</vt:lpstr>
      </vt:variant>
      <vt:variant>
        <vt:i4>1</vt:i4>
      </vt:variant>
      <vt:variant>
        <vt:lpstr>Eklenmiş OLE Hizmet Programları</vt:lpstr>
      </vt:variant>
      <vt:variant>
        <vt:i4>1</vt:i4>
      </vt:variant>
      <vt:variant>
        <vt:lpstr>Slayt Başlıkları</vt:lpstr>
      </vt:variant>
      <vt:variant>
        <vt:i4>19</vt:i4>
      </vt:variant>
    </vt:vector>
  </HeadingPairs>
  <TitlesOfParts>
    <vt:vector size="29" baseType="lpstr">
      <vt:lpstr>Arial</vt:lpstr>
      <vt:lpstr>Calibri</vt:lpstr>
      <vt:lpstr>Calibri Light</vt:lpstr>
      <vt:lpstr>Tahoma</vt:lpstr>
      <vt:lpstr>Times New Roman</vt:lpstr>
      <vt:lpstr>Trebuchet MS</vt:lpstr>
      <vt:lpstr>Wingdings</vt:lpstr>
      <vt:lpstr>Wingdings 3</vt:lpstr>
      <vt:lpstr>İyon</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Serdar ERTİKE</cp:lastModifiedBy>
  <cp:revision>143</cp:revision>
  <dcterms:created xsi:type="dcterms:W3CDTF">2020-01-20T10:44:30Z</dcterms:created>
  <dcterms:modified xsi:type="dcterms:W3CDTF">2023-06-14T06:33:20Z</dcterms:modified>
</cp:coreProperties>
</file>