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56" r:id="rId2"/>
    <p:sldId id="288" r:id="rId3"/>
    <p:sldId id="365" r:id="rId4"/>
    <p:sldId id="367" r:id="rId5"/>
    <p:sldId id="346" r:id="rId6"/>
    <p:sldId id="368" r:id="rId7"/>
    <p:sldId id="320" r:id="rId8"/>
    <p:sldId id="363" r:id="rId9"/>
    <p:sldId id="364" r:id="rId10"/>
    <p:sldId id="369" r:id="rId11"/>
    <p:sldId id="353" r:id="rId12"/>
    <p:sldId id="379" r:id="rId13"/>
    <p:sldId id="380" r:id="rId14"/>
    <p:sldId id="358" r:id="rId15"/>
    <p:sldId id="352" r:id="rId16"/>
    <p:sldId id="357" r:id="rId17"/>
    <p:sldId id="304" r:id="rId18"/>
    <p:sldId id="370" r:id="rId19"/>
    <p:sldId id="374" r:id="rId20"/>
    <p:sldId id="375" r:id="rId21"/>
    <p:sldId id="376" r:id="rId22"/>
    <p:sldId id="372" r:id="rId23"/>
    <p:sldId id="377" r:id="rId24"/>
    <p:sldId id="378" r:id="rId2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BEA70EB5-37B4-4FD2-923D-5284A583AEE6}">
          <p14:sldIdLst>
            <p14:sldId id="256"/>
          </p14:sldIdLst>
        </p14:section>
        <p14:section name="Başlıksız Bölüm" id="{29ED5E7A-0C58-4AF1-A401-2AB9E7D510F4}">
          <p14:sldIdLst>
            <p14:sldId id="288"/>
            <p14:sldId id="365"/>
            <p14:sldId id="367"/>
            <p14:sldId id="346"/>
            <p14:sldId id="368"/>
            <p14:sldId id="320"/>
            <p14:sldId id="363"/>
            <p14:sldId id="364"/>
            <p14:sldId id="369"/>
            <p14:sldId id="353"/>
            <p14:sldId id="379"/>
            <p14:sldId id="380"/>
            <p14:sldId id="358"/>
            <p14:sldId id="352"/>
            <p14:sldId id="357"/>
            <p14:sldId id="304"/>
            <p14:sldId id="370"/>
            <p14:sldId id="374"/>
            <p14:sldId id="375"/>
            <p14:sldId id="376"/>
            <p14:sldId id="372"/>
            <p14:sldId id="377"/>
            <p14:sldId id="3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Engin DORUM" initials="AED" lastIdx="1" clrIdx="0">
    <p:extLst>
      <p:ext uri="{19B8F6BF-5375-455C-9EA6-DF929625EA0E}">
        <p15:presenceInfo xmlns:p15="http://schemas.microsoft.com/office/powerpoint/2012/main" userId="d7838842375f6d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303"/>
    <a:srgbClr val="0C0D0D"/>
    <a:srgbClr val="001626"/>
    <a:srgbClr val="7AEE32"/>
    <a:srgbClr val="E626AF"/>
    <a:srgbClr val="1F0620"/>
    <a:srgbClr val="020424"/>
    <a:srgbClr val="D9D9D9"/>
    <a:srgbClr val="122204"/>
    <a:srgbClr val="122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C4A0E0-5728-3060-DBC6-73089B61B9EC}" v="19" dt="2021-12-30T11:12:01.669"/>
    <p1510:client id="{5DACE587-96EF-BCC8-9D45-661E4D919997}" v="25" dt="2021-12-30T11:23:17.420"/>
    <p1510:client id="{FBBD671A-7482-21DB-78BB-48D5101602C6}" v="422" dt="2021-12-30T11:09:03.643"/>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67" d="100"/>
          <a:sy n="67" d="100"/>
        </p:scale>
        <p:origin x="1260"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Aiuchqfsx011\everyone\_Kalite%20Y&#246;netim%20Sistemi\Birim%20Anketleri\ANKET%20ANAL&#304;ZLER\Merkezler\PDR\PDR%20Memnuniyet%20Anketi%20Sonu&#231;lar&#305;%202021-2022\2021-2022%20Bireyle%20Psikolojik%20Dan&#305;&#351;ma%20Memnuniyet%20Anketi%20Sonu&#231;lar&#305;.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Aiuchqfsx011\everyone\_Kalite%20Y&#246;netim%20Sistemi\Birim%20Anketleri\ANKET%20ANAL&#304;ZLER\Merkezler\PDR\PDR%20Memnuniyet%20Anketi%20Sonu&#231;lar&#305;%202021-2022\Stresli%20Durumlarda%20Problem%20&#199;&#246;zme%20At&#246;lyesi%20De&#287;erlendirme.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en-US"/>
              <a:t>PSİKOLOJİK DANIŞMANLIK MEMNUNİYET ANKET</a:t>
            </a:r>
            <a:r>
              <a:rPr lang="en-US" baseline="0"/>
              <a:t> ANALİZİ</a:t>
            </a:r>
            <a:endParaRPr lang="en-US"/>
          </a:p>
        </c:rich>
      </c:tx>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'2021-2022 Akademik Yılı'!$A$2:$J$2</c:f>
              <c:strCache>
                <c:ptCount val="10"/>
                <c:pt idx="0">
                  <c:v>1- Merkezden kolay bir şekilde randevu alabilirim.</c:v>
                </c:pt>
                <c:pt idx="1">
                  <c:v>2 - Psikolojik destek almada gönüllü ve istekliyim.</c:v>
                </c:pt>
                <c:pt idx="2">
                  <c:v>3 - Randevu taleplerim karşılanır.</c:v>
                </c:pt>
                <c:pt idx="3">
                  <c:v>4 - İlgili Danışman ile etkili bir iletişim kurduk.</c:v>
                </c:pt>
                <c:pt idx="4">
                  <c:v>5 - Danışma seanslarım gizlilik ilkesi doğrultusunda güvenli bir süreçte gerçekleştirilir.</c:v>
                </c:pt>
                <c:pt idx="5">
                  <c:v>6 - Psikolojik danışma sürecinde bireysel farklılıklarıma saygı duyulur.</c:v>
                </c:pt>
                <c:pt idx="6">
                  <c:v>7 - Seanslarda duygu ve düşüncelerimi gerçekçi ve dürüst bir şekilde dile getirebilirim.</c:v>
                </c:pt>
                <c:pt idx="7">
                  <c:v>8 - Psikolojik danışma sürecinin problemlerim üzerinde olumlu etkisi olur.</c:v>
                </c:pt>
                <c:pt idx="8">
                  <c:v>9 - Danışmanım alanında yetkindir.</c:v>
                </c:pt>
                <c:pt idx="9">
                  <c:v>Ortalama</c:v>
                </c:pt>
              </c:strCache>
            </c:strRef>
          </c:cat>
          <c:val>
            <c:numRef>
              <c:f>'2021-2022 Akademik Yılı'!$A$56:$J$56</c:f>
              <c:numCache>
                <c:formatCode>0%</c:formatCode>
                <c:ptCount val="10"/>
                <c:pt idx="0">
                  <c:v>0.99245283018867914</c:v>
                </c:pt>
                <c:pt idx="1">
                  <c:v>0.98113207547169812</c:v>
                </c:pt>
                <c:pt idx="2">
                  <c:v>0.99622641509433962</c:v>
                </c:pt>
                <c:pt idx="3">
                  <c:v>0.99622641509433962</c:v>
                </c:pt>
                <c:pt idx="4">
                  <c:v>1</c:v>
                </c:pt>
                <c:pt idx="5">
                  <c:v>1</c:v>
                </c:pt>
                <c:pt idx="6">
                  <c:v>0.97358490566037736</c:v>
                </c:pt>
                <c:pt idx="7">
                  <c:v>0.98867924528301887</c:v>
                </c:pt>
                <c:pt idx="8">
                  <c:v>0.99245283018867914</c:v>
                </c:pt>
                <c:pt idx="9">
                  <c:v>0.99119496855345912</c:v>
                </c:pt>
              </c:numCache>
            </c:numRef>
          </c:val>
          <c:extLst>
            <c:ext xmlns:c16="http://schemas.microsoft.com/office/drawing/2014/chart" uri="{C3380CC4-5D6E-409C-BE32-E72D297353CC}">
              <c16:uniqueId val="{00000000-E599-402A-B2CF-07E6B39E4D9C}"/>
            </c:ext>
          </c:extLst>
        </c:ser>
        <c:dLbls>
          <c:showLegendKey val="0"/>
          <c:showVal val="0"/>
          <c:showCatName val="0"/>
          <c:showSerName val="0"/>
          <c:showPercent val="0"/>
          <c:showBubbleSize val="0"/>
        </c:dLbls>
        <c:gapWidth val="219"/>
        <c:overlap val="-27"/>
        <c:axId val="67280256"/>
        <c:axId val="67286144"/>
      </c:barChart>
      <c:catAx>
        <c:axId val="67280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tr-TR"/>
          </a:p>
        </c:txPr>
        <c:crossAx val="67286144"/>
        <c:crosses val="autoZero"/>
        <c:auto val="1"/>
        <c:lblAlgn val="ctr"/>
        <c:lblOffset val="100"/>
        <c:noMultiLvlLbl val="0"/>
      </c:catAx>
      <c:valAx>
        <c:axId val="672861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tr-TR"/>
          </a:p>
        </c:txPr>
        <c:crossAx val="6728025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tr-T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baseline="0" dirty="0"/>
              <a:t>Stresli Durumlarda Problem Çözme Atölyesi Anket Analizi Formu</a:t>
            </a:r>
            <a:endParaRPr lang="tr-TR"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'Stresli Durumlarda Problem Ç.'!$A$2:$P$2</c:f>
              <c:strCache>
                <c:ptCount val="16"/>
                <c:pt idx="0">
                  <c:v>1- Programın duyurusu zamanında tarafıma ulaştı.</c:v>
                </c:pt>
                <c:pt idx="1">
                  <c:v>2 - Programa katılmada gönüllü ve istekliydim.</c:v>
                </c:pt>
                <c:pt idx="2">
                  <c:v>3 - Program belirtilen zamanda gerçekleşti.</c:v>
                </c:pt>
                <c:pt idx="3">
                  <c:v>4 - Program süresi yeterlidir. </c:v>
                </c:pt>
                <c:pt idx="4">
                  <c:v>5 - Eğitim yöntemi ve tekniği, konunun anlaşılabilmesi açısından uygundur.</c:v>
                </c:pt>
                <c:pt idx="5">
                  <c:v>6 - Kullanılan materyaller (araç/gereç/görsel) yeterlidir.</c:v>
                </c:pt>
                <c:pt idx="6">
                  <c:v>7 - Program mekânı, çalışma için uygundur.</c:v>
                </c:pt>
                <c:pt idx="7">
                  <c:v>8 - İlgili eğitmen katılımcılar ile etkili bir iletişim kurdu.</c:v>
                </c:pt>
                <c:pt idx="8">
                  <c:v>9 - İlgili eğitmen konuya hâkim ve yeterli bilgi birikimine sahiptir.</c:v>
                </c:pt>
                <c:pt idx="9">
                  <c:v>10 - Konuları açık, anlaşılır ve seviyemize uygun anlatıldı.</c:v>
                </c:pt>
                <c:pt idx="10">
                  <c:v>11 - Sunumlarda görsel ve işitsel araçlar etkin kullanıldı.</c:v>
                </c:pt>
                <c:pt idx="11">
                  <c:v>12 - İlgili eğitmen tüm katılımcıların programa aktif katılımını sağladı.</c:v>
                </c:pt>
                <c:pt idx="12">
                  <c:v>13 - Eğitmen sorulan sorulara açıklayıcı ve tatmin edici cevaplar verdi.</c:v>
                </c:pt>
                <c:pt idx="13">
                  <c:v>14 - İlgili eğitmenin sunum becerisi yeterlidir. </c:v>
                </c:pt>
                <c:pt idx="14">
                  <c:v>15 - Programın bana olumlu katkıları oldu.</c:v>
                </c:pt>
                <c:pt idx="15">
                  <c:v>16 - Bu programı arkadaşlarıma öneririm.</c:v>
                </c:pt>
              </c:strCache>
              <c:extLst/>
            </c:strRef>
          </c:cat>
          <c:val>
            <c:numRef>
              <c:f>'Stresli Durumlarda Problem Ç.'!$A$12:$P$12</c:f>
              <c:numCache>
                <c:formatCode>0%</c:formatCode>
                <c:ptCount val="16"/>
                <c:pt idx="0">
                  <c:v>0.95555555555555549</c:v>
                </c:pt>
                <c:pt idx="1">
                  <c:v>1</c:v>
                </c:pt>
                <c:pt idx="2">
                  <c:v>1</c:v>
                </c:pt>
                <c:pt idx="3">
                  <c:v>0.97777777777777786</c:v>
                </c:pt>
                <c:pt idx="4">
                  <c:v>1</c:v>
                </c:pt>
                <c:pt idx="5">
                  <c:v>1</c:v>
                </c:pt>
                <c:pt idx="6">
                  <c:v>0.97777777777777786</c:v>
                </c:pt>
                <c:pt idx="7">
                  <c:v>1</c:v>
                </c:pt>
                <c:pt idx="8">
                  <c:v>1</c:v>
                </c:pt>
                <c:pt idx="9">
                  <c:v>1</c:v>
                </c:pt>
                <c:pt idx="10">
                  <c:v>1</c:v>
                </c:pt>
                <c:pt idx="11">
                  <c:v>1</c:v>
                </c:pt>
                <c:pt idx="12">
                  <c:v>1</c:v>
                </c:pt>
                <c:pt idx="13">
                  <c:v>1</c:v>
                </c:pt>
                <c:pt idx="14">
                  <c:v>1</c:v>
                </c:pt>
                <c:pt idx="15">
                  <c:v>1</c:v>
                </c:pt>
              </c:numCache>
              <c:extLst/>
            </c:numRef>
          </c:val>
          <c:extLst>
            <c:ext xmlns:c16="http://schemas.microsoft.com/office/drawing/2014/chart" uri="{C3380CC4-5D6E-409C-BE32-E72D297353CC}">
              <c16:uniqueId val="{00000000-2360-410B-A3CC-60A5C3A990C9}"/>
            </c:ext>
          </c:extLst>
        </c:ser>
        <c:dLbls>
          <c:showLegendKey val="0"/>
          <c:showVal val="0"/>
          <c:showCatName val="0"/>
          <c:showSerName val="0"/>
          <c:showPercent val="0"/>
          <c:showBubbleSize val="0"/>
        </c:dLbls>
        <c:gapWidth val="150"/>
        <c:shape val="box"/>
        <c:axId val="80653312"/>
        <c:axId val="80548608"/>
        <c:axId val="0"/>
      </c:bar3DChart>
      <c:catAx>
        <c:axId val="806533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80548608"/>
        <c:crosses val="autoZero"/>
        <c:auto val="1"/>
        <c:lblAlgn val="ctr"/>
        <c:lblOffset val="100"/>
        <c:noMultiLvlLbl val="0"/>
      </c:catAx>
      <c:valAx>
        <c:axId val="805486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80653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baseline="0"/>
              <a:t>Farkındalıklı İletişim Semineri Anket Analizi Formu</a:t>
            </a:r>
            <a:endParaRPr lang="tr-T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'Farkındalıklı İletişim S.'!$A$2:$P$2</c:f>
              <c:strCache>
                <c:ptCount val="16"/>
                <c:pt idx="0">
                  <c:v>1- Programın duyurusu zamanında tarafıma ulaştı.</c:v>
                </c:pt>
                <c:pt idx="1">
                  <c:v>2 - Programa katılmada gönüllü ve istekliydim.</c:v>
                </c:pt>
                <c:pt idx="2">
                  <c:v>3 - Program belirtilen zamanda gerçekleşti.</c:v>
                </c:pt>
                <c:pt idx="3">
                  <c:v>4 - Program süresi yeterlidir. </c:v>
                </c:pt>
                <c:pt idx="4">
                  <c:v>5 - Eğitim yöntemi ve tekniği, konunun anlaşılabilmesi açısından uygundur.</c:v>
                </c:pt>
                <c:pt idx="5">
                  <c:v>6 - Kullanılan materyaller (araç/gereç/görsel) yeterlidir.</c:v>
                </c:pt>
                <c:pt idx="6">
                  <c:v>7 - Program mekânı, çalışma için uygundur.</c:v>
                </c:pt>
                <c:pt idx="7">
                  <c:v>8 - İlgili eğitmen katılımcılar ile etkili bir iletişim kurdu.</c:v>
                </c:pt>
                <c:pt idx="8">
                  <c:v>9 - İlgili eğitmen konuya hâkim ve yeterli bilgi birikimine sahiptir.</c:v>
                </c:pt>
                <c:pt idx="9">
                  <c:v>10 - Konuları açık, anlaşılır ve seviyemize uygun anlatıldı.</c:v>
                </c:pt>
                <c:pt idx="10">
                  <c:v>11 - Sunumlarda görsel ve işitsel araçlar etkin kullanıldı.</c:v>
                </c:pt>
                <c:pt idx="11">
                  <c:v>12 - İlgili eğitmen tüm katılımcıların programa aktif katılımını sağladı.</c:v>
                </c:pt>
                <c:pt idx="12">
                  <c:v>13 - Eğitmen sorulan sorulara açıklayıcı ve tatmin edici cevaplar verdi.</c:v>
                </c:pt>
                <c:pt idx="13">
                  <c:v>14 - İlgili eğitmenin sunum becerisi yeterlidir. </c:v>
                </c:pt>
                <c:pt idx="14">
                  <c:v>15 - Programın bana olumlu katkıları oldu.</c:v>
                </c:pt>
                <c:pt idx="15">
                  <c:v>16 - Bu programı arkadaşlarıma öneririm.</c:v>
                </c:pt>
              </c:strCache>
              <c:extLst/>
            </c:strRef>
          </c:cat>
          <c:val>
            <c:numRef>
              <c:f>'Farkındalıklı İletişim S.'!$A$7:$P$7</c:f>
              <c:numCache>
                <c:formatCode>0%</c:formatCode>
                <c:ptCount val="16"/>
                <c:pt idx="0">
                  <c:v>1</c:v>
                </c:pt>
                <c:pt idx="1">
                  <c:v>0.9</c:v>
                </c:pt>
                <c:pt idx="2">
                  <c:v>1</c:v>
                </c:pt>
                <c:pt idx="3">
                  <c:v>1</c:v>
                </c:pt>
                <c:pt idx="4">
                  <c:v>0.9</c:v>
                </c:pt>
                <c:pt idx="5">
                  <c:v>0.95</c:v>
                </c:pt>
                <c:pt idx="6">
                  <c:v>0.9</c:v>
                </c:pt>
                <c:pt idx="7">
                  <c:v>0.95</c:v>
                </c:pt>
                <c:pt idx="8">
                  <c:v>0.95</c:v>
                </c:pt>
                <c:pt idx="9">
                  <c:v>0.95</c:v>
                </c:pt>
                <c:pt idx="10">
                  <c:v>1</c:v>
                </c:pt>
                <c:pt idx="11">
                  <c:v>1</c:v>
                </c:pt>
                <c:pt idx="12">
                  <c:v>1</c:v>
                </c:pt>
                <c:pt idx="13">
                  <c:v>1</c:v>
                </c:pt>
                <c:pt idx="14">
                  <c:v>1</c:v>
                </c:pt>
                <c:pt idx="15">
                  <c:v>1</c:v>
                </c:pt>
              </c:numCache>
              <c:extLst/>
            </c:numRef>
          </c:val>
          <c:extLst>
            <c:ext xmlns:c16="http://schemas.microsoft.com/office/drawing/2014/chart" uri="{C3380CC4-5D6E-409C-BE32-E72D297353CC}">
              <c16:uniqueId val="{00000000-9893-443B-A7FF-3DB3A223A045}"/>
            </c:ext>
          </c:extLst>
        </c:ser>
        <c:dLbls>
          <c:showLegendKey val="0"/>
          <c:showVal val="0"/>
          <c:showCatName val="0"/>
          <c:showSerName val="0"/>
          <c:showPercent val="0"/>
          <c:showBubbleSize val="0"/>
        </c:dLbls>
        <c:gapWidth val="150"/>
        <c:shape val="box"/>
        <c:axId val="80653312"/>
        <c:axId val="80548608"/>
        <c:axId val="0"/>
      </c:bar3DChart>
      <c:catAx>
        <c:axId val="806533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80548608"/>
        <c:crosses val="autoZero"/>
        <c:auto val="1"/>
        <c:lblAlgn val="ctr"/>
        <c:lblOffset val="100"/>
        <c:noMultiLvlLbl val="0"/>
      </c:catAx>
      <c:valAx>
        <c:axId val="805486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80653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FC953-42AA-4EE9-BF6A-0E981C5F3E5C}" type="datetimeFigureOut">
              <a:rPr lang="tr-TR" smtClean="0"/>
              <a:t>12.06.2023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F1CBD-092F-46C9-A4DE-6EE6E628FC19}" type="slidenum">
              <a:rPr lang="tr-TR" smtClean="0"/>
              <a:t>‹#›</a:t>
            </a:fld>
            <a:endParaRPr lang="tr-TR"/>
          </a:p>
        </p:txBody>
      </p:sp>
    </p:spTree>
    <p:extLst>
      <p:ext uri="{BB962C8B-B14F-4D97-AF65-F5344CB8AC3E}">
        <p14:creationId xmlns:p14="http://schemas.microsoft.com/office/powerpoint/2010/main" val="187761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tr-TR"/>
              <a:t>Asıl başlık stili için tıklatın</a:t>
            </a:r>
            <a:endParaRPr lang="en-US"/>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a:p>
        </p:txBody>
      </p:sp>
      <p:sp>
        <p:nvSpPr>
          <p:cNvPr id="4" name="Date Placeholder 3"/>
          <p:cNvSpPr>
            <a:spLocks noGrp="1"/>
          </p:cNvSpPr>
          <p:nvPr>
            <p:ph type="dt" sz="half" idx="10"/>
          </p:nvPr>
        </p:nvSpPr>
        <p:spPr/>
        <p:txBody>
          <a:bodyPr/>
          <a:lstStyle/>
          <a:p>
            <a:fld id="{A7A42CFF-777B-4533-A440-4C456B6A9FEA}" type="datetime1">
              <a:rPr lang="tr-TR" smtClean="0"/>
              <a:t>12.06.2023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0984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07C83F0-FC27-43D2-9813-F060C2D9E7A0}" type="datetime1">
              <a:rPr lang="tr-TR" smtClean="0"/>
              <a:t>12.06.2023</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4434627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tr-TR"/>
              <a:t>Asıl başlık stili için tıklatın</a:t>
            </a:r>
            <a:endParaRPr lang="en-US"/>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12.06.2023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2109280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tr-TR"/>
              <a:t>Asıl başlık stili için tıklatın</a:t>
            </a:r>
            <a:endParaRPr lang="en-US"/>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12.06.2023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Tree>
    <p:extLst>
      <p:ext uri="{BB962C8B-B14F-4D97-AF65-F5344CB8AC3E}">
        <p14:creationId xmlns:p14="http://schemas.microsoft.com/office/powerpoint/2010/main" val="4221910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12.06.2023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25578411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12.06.2023</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05303407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12.06.2023</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55942038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C07C83F0-FC27-43D2-9813-F060C2D9E7A0}" type="datetime1">
              <a:rPr lang="tr-TR" smtClean="0"/>
              <a:t>12.06.2023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36953334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tr-TR"/>
              <a:t>Asıl başlık stili için tıklatın</a:t>
            </a:r>
            <a:endParaRPr lang="en-US"/>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E2D2059A-8985-41A3-9F35-8DC13894A4E0}" type="datetime1">
              <a:rPr lang="tr-TR" smtClean="0"/>
              <a:t>12.06.2023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82548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3"/>
          <p:cNvSpPr>
            <a:spLocks noGrp="1"/>
          </p:cNvSpPr>
          <p:nvPr>
            <p:ph type="dt" sz="half" idx="10"/>
          </p:nvPr>
        </p:nvSpPr>
        <p:spPr/>
        <p:txBody>
          <a:bodyPr/>
          <a:lstStyle/>
          <a:p>
            <a:fld id="{DCF74D3F-D744-42F9-A266-110B14BD4158}" type="datetime1">
              <a:rPr lang="tr-TR" smtClean="0"/>
              <a:t>12.06.2023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3814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EC1C8BA-DCDD-4E80-B44D-BB4BDA6BC718}" type="datetime1">
              <a:rPr lang="tr-TR" smtClean="0"/>
              <a:t>12.06.2023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38850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D6427ED0-D0FE-4A09-AE62-4103EA8D2926}" type="datetime1">
              <a:rPr lang="tr-TR" smtClean="0"/>
              <a:t>12.06.2023</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9833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0E782A1D-A539-4378-A6BA-1AA9F3084D39}" type="datetime1">
              <a:rPr lang="tr-TR" smtClean="0"/>
              <a:t>12.06.2023</a:t>
            </a:fld>
            <a:endParaRPr lang="tr-TR"/>
          </a:p>
        </p:txBody>
      </p:sp>
      <p:sp>
        <p:nvSpPr>
          <p:cNvPr id="8" name="Footer Placeholder 7"/>
          <p:cNvSpPr>
            <a:spLocks noGrp="1"/>
          </p:cNvSpPr>
          <p:nvPr>
            <p:ph type="ftr" sz="quarter" idx="11"/>
          </p:nvPr>
        </p:nvSpPr>
        <p:spPr/>
        <p:txBody>
          <a:bodyPr/>
          <a:lstStyle/>
          <a:p>
            <a:r>
              <a:rPr lang="tr-TR"/>
              <a:t>Kalite bir yaşam tarzıdır.</a:t>
            </a:r>
          </a:p>
        </p:txBody>
      </p:sp>
      <p:sp>
        <p:nvSpPr>
          <p:cNvPr id="9" name="Slide Number Placeholder 8"/>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98439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7" name="Date Placeholder 2"/>
          <p:cNvSpPr>
            <a:spLocks noGrp="1"/>
          </p:cNvSpPr>
          <p:nvPr>
            <p:ph type="dt" sz="half" idx="10"/>
          </p:nvPr>
        </p:nvSpPr>
        <p:spPr/>
        <p:txBody>
          <a:bodyPr/>
          <a:lstStyle/>
          <a:p>
            <a:fld id="{62192C6F-6FA5-45C8-ACE4-E5B3D13F24FA}" type="datetime1">
              <a:rPr lang="tr-TR" smtClean="0"/>
              <a:t>12.06.2023</a:t>
            </a:fld>
            <a:endParaRPr lang="tr-TR"/>
          </a:p>
        </p:txBody>
      </p:sp>
      <p:sp>
        <p:nvSpPr>
          <p:cNvPr id="5" name="Footer Placeholder 3"/>
          <p:cNvSpPr>
            <a:spLocks noGrp="1"/>
          </p:cNvSpPr>
          <p:nvPr>
            <p:ph type="ftr" sz="quarter" idx="11"/>
          </p:nvPr>
        </p:nvSpPr>
        <p:spPr/>
        <p:txBody>
          <a:bodyPr/>
          <a:lstStyle/>
          <a:p>
            <a:r>
              <a:rPr lang="tr-TR"/>
              <a:t>Kalite bir yaşam tarzıdır.</a:t>
            </a:r>
          </a:p>
        </p:txBody>
      </p:sp>
      <p:sp>
        <p:nvSpPr>
          <p:cNvPr id="6" name="Slide Number Placeholder 4"/>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27682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E20823A-34F6-4D9A-B72C-4420CCCD8E18}" type="datetime1">
              <a:rPr lang="tr-TR" smtClean="0"/>
              <a:t>12.06.2023</a:t>
            </a:fld>
            <a:endParaRPr lang="tr-TR"/>
          </a:p>
        </p:txBody>
      </p:sp>
      <p:sp>
        <p:nvSpPr>
          <p:cNvPr id="5" name="Footer Placeholder 2"/>
          <p:cNvSpPr>
            <a:spLocks noGrp="1"/>
          </p:cNvSpPr>
          <p:nvPr>
            <p:ph type="ftr" sz="quarter" idx="11"/>
          </p:nvPr>
        </p:nvSpPr>
        <p:spPr/>
        <p:txBody>
          <a:bodyPr/>
          <a:lstStyle/>
          <a:p>
            <a:r>
              <a:rPr lang="tr-TR"/>
              <a:t>Kalite bir yaşam tarzıdır.</a:t>
            </a:r>
          </a:p>
        </p:txBody>
      </p:sp>
      <p:sp>
        <p:nvSpPr>
          <p:cNvPr id="6" name="Slide Number Placeholder 3"/>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8724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tr-TR"/>
              <a:t>Asıl başlık stili için tıklatın</a:t>
            </a:r>
            <a:endParaRPr lang="en-US"/>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7" name="Date Placeholder 4"/>
          <p:cNvSpPr>
            <a:spLocks noGrp="1"/>
          </p:cNvSpPr>
          <p:nvPr>
            <p:ph type="dt" sz="half" idx="10"/>
          </p:nvPr>
        </p:nvSpPr>
        <p:spPr/>
        <p:txBody>
          <a:bodyPr/>
          <a:lstStyle/>
          <a:p>
            <a:fld id="{B46673C7-9167-4403-8666-44BE39765140}" type="datetime1">
              <a:rPr lang="tr-TR" smtClean="0"/>
              <a:t>12.06.2023</a:t>
            </a:fld>
            <a:endParaRPr lang="tr-TR"/>
          </a:p>
        </p:txBody>
      </p:sp>
      <p:sp>
        <p:nvSpPr>
          <p:cNvPr id="5" name="Footer Placeholder 5"/>
          <p:cNvSpPr>
            <a:spLocks noGrp="1"/>
          </p:cNvSpPr>
          <p:nvPr>
            <p:ph type="ftr" sz="quarter" idx="11"/>
          </p:nvPr>
        </p:nvSpPr>
        <p:spPr/>
        <p:txBody>
          <a:bodyPr/>
          <a:lstStyle/>
          <a:p>
            <a:r>
              <a:rPr lang="tr-TR"/>
              <a:t>Kalite bir yaşam tarzıdır.</a:t>
            </a:r>
          </a:p>
        </p:txBody>
      </p:sp>
      <p:sp>
        <p:nvSpPr>
          <p:cNvPr id="6"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60115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12AA8A1-43D8-4974-AA28-F99EFBEC3B2D}" type="datetime1">
              <a:rPr lang="tr-TR" smtClean="0"/>
              <a:t>12.06.2023</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02238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tr-TR"/>
              <a:t>Asıl başlık stili için tıklatın</a:t>
            </a:r>
            <a:endParaRPr lang="en-US"/>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07C83F0-FC27-43D2-9813-F060C2D9E7A0}" type="datetime1">
              <a:rPr lang="tr-TR" smtClean="0"/>
              <a:t>12.06.2023</a:t>
            </a:fld>
            <a:endParaRPr lang="tr-T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tr-TR"/>
              <a:t>Kalite bir yaşam tarzıdır.</a:t>
            </a: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39F893C-C32F-4835-A1E5-850973405C58}" type="slidenum">
              <a:rPr lang="tr-TR" smtClean="0"/>
              <a:t>‹#›</a:t>
            </a:fld>
            <a:endParaRPr lang="tr-TR"/>
          </a:p>
        </p:txBody>
      </p:sp>
    </p:spTree>
    <p:extLst>
      <p:ext uri="{BB962C8B-B14F-4D97-AF65-F5344CB8AC3E}">
        <p14:creationId xmlns:p14="http://schemas.microsoft.com/office/powerpoint/2010/main" val="15227008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175368" y="4865060"/>
            <a:ext cx="6865271" cy="1723549"/>
          </a:xfrm>
          <a:prstGeom prst="rect">
            <a:avLst/>
          </a:prstGeom>
          <a:noFill/>
        </p:spPr>
        <p:txBody>
          <a:bodyPr wrap="square" rtlCol="0">
            <a:spAutoFit/>
          </a:bodyPr>
          <a:lstStyle/>
          <a:p>
            <a:pPr algn="ctr"/>
            <a:r>
              <a:rPr lang="tr-TR" sz="2200" b="1">
                <a:solidFill>
                  <a:schemeClr val="accent5">
                    <a:lumMod val="50000"/>
                  </a:schemeClr>
                </a:solidFill>
              </a:rPr>
              <a:t>15.06.2023</a:t>
            </a:r>
            <a:endParaRPr lang="tr-TR" sz="2200" b="1" dirty="0">
              <a:solidFill>
                <a:schemeClr val="accent5">
                  <a:lumMod val="50000"/>
                </a:schemeClr>
              </a:solidFill>
            </a:endParaRPr>
          </a:p>
          <a:p>
            <a:pPr algn="ctr"/>
            <a:r>
              <a:rPr lang="tr-TR" sz="2800" b="1" dirty="0">
                <a:solidFill>
                  <a:schemeClr val="accent5">
                    <a:lumMod val="50000"/>
                  </a:schemeClr>
                </a:solidFill>
              </a:rPr>
              <a:t>PSİKOLOJİK DANIŞMANLIK VE REHBERLİK UYGULAMA VE ARAŞTIRMA MERKEZİ </a:t>
            </a:r>
          </a:p>
          <a:p>
            <a:pPr algn="ctr"/>
            <a:r>
              <a:rPr lang="tr-TR" sz="2800" b="1" dirty="0">
                <a:solidFill>
                  <a:schemeClr val="accent5">
                    <a:lumMod val="50000"/>
                  </a:schemeClr>
                </a:solidFill>
              </a:rPr>
              <a:t>(PDR MERKEZİ)</a:t>
            </a:r>
          </a:p>
        </p:txBody>
      </p:sp>
      <p:pic>
        <p:nvPicPr>
          <p:cNvPr id="102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836712"/>
            <a:ext cx="2376264" cy="504746"/>
          </a:xfrm>
          <a:prstGeom prst="rect">
            <a:avLst/>
          </a:prstGeom>
          <a:noFill/>
          <a:extLst>
            <a:ext uri="{909E8E84-426E-40DD-AFC4-6F175D3DCCD1}">
              <a14:hiddenFill xmlns:a14="http://schemas.microsoft.com/office/drawing/2010/main">
                <a:solidFill>
                  <a:srgbClr val="FFFFFF"/>
                </a:solidFill>
              </a14:hiddenFill>
            </a:ext>
          </a:extLst>
        </p:spPr>
      </p:pic>
      <p:sp>
        <p:nvSpPr>
          <p:cNvPr id="45" name="Metin kutusu 44"/>
          <p:cNvSpPr txBox="1"/>
          <p:nvPr/>
        </p:nvSpPr>
        <p:spPr>
          <a:xfrm>
            <a:off x="330546" y="2410020"/>
            <a:ext cx="8554916" cy="1569660"/>
          </a:xfrm>
          <a:prstGeom prst="rect">
            <a:avLst/>
          </a:prstGeom>
          <a:solidFill>
            <a:schemeClr val="accent6">
              <a:lumMod val="20000"/>
              <a:lumOff val="80000"/>
            </a:schemeClr>
          </a:solidFill>
        </p:spPr>
        <p:txBody>
          <a:bodyPr wrap="square" lIns="91440" tIns="45720" rIns="91440" bIns="45720" rtlCol="0" anchor="t">
            <a:spAutoFit/>
          </a:bodyPr>
          <a:lstStyle/>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 2022 YILI </a:t>
            </a:r>
            <a:endParaRPr lang="en-US"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endParaRP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YÖNETİMİN GÖZDEN GEÇİRME TOPLANTISI </a:t>
            </a: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(YGG) </a:t>
            </a:r>
            <a:endParaRPr lang="en-US" sz="3200" b="1" spc="50" dirty="0">
              <a:ln w="0"/>
              <a:solidFill>
                <a:schemeClr val="tx2">
                  <a:lumMod val="50000"/>
                </a:schemeClr>
              </a:solidFill>
              <a:effectLst>
                <a:innerShdw blurRad="63500" dist="50800" dir="13500000">
                  <a:srgbClr val="000000">
                    <a:alpha val="50000"/>
                  </a:srgbClr>
                </a:innerShdw>
              </a:effectLst>
              <a:ea typeface="+mj-ea"/>
              <a:cs typeface="Calibri" panose="020F0502020204030204"/>
            </a:endParaRPr>
          </a:p>
        </p:txBody>
      </p:sp>
    </p:spTree>
    <p:extLst>
      <p:ext uri="{BB962C8B-B14F-4D97-AF65-F5344CB8AC3E}">
        <p14:creationId xmlns:p14="http://schemas.microsoft.com/office/powerpoint/2010/main" val="105766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117636" y="19777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ve AKSİYON 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2624882951"/>
              </p:ext>
            </p:extLst>
          </p:nvPr>
        </p:nvGraphicFramePr>
        <p:xfrm>
          <a:off x="533397" y="1044291"/>
          <a:ext cx="8203223" cy="134112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17479">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Riskin</a:t>
                      </a:r>
                      <a:r>
                        <a:rPr lang="tr-TR" sz="1600" baseline="0" dirty="0">
                          <a:solidFill>
                            <a:srgbClr val="0C0D0D"/>
                          </a:solidFill>
                        </a:rPr>
                        <a:t> Tanımı :</a:t>
                      </a:r>
                      <a:endParaRPr lang="tr-TR" sz="1600"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i="1" baseline="0" dirty="0">
                          <a:solidFill>
                            <a:schemeClr val="tx2"/>
                          </a:solidFill>
                        </a:rPr>
                        <a:t>Görüşme odasında tehdit, saldırı, sözel hakaret</a:t>
                      </a:r>
                      <a:endParaRPr lang="tr-TR" sz="1600" i="1" dirty="0">
                        <a:solidFill>
                          <a:schemeClr val="tx2"/>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17479">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Termin Tarihi </a:t>
                      </a:r>
                      <a:r>
                        <a:rPr lang="tr-TR" sz="1600" baseline="0" dirty="0">
                          <a:solidFill>
                            <a:srgbClr val="0C0D0D"/>
                          </a:solidFill>
                        </a:rPr>
                        <a:t>:</a:t>
                      </a:r>
                      <a:endParaRPr lang="tr-TR" sz="1600"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600" b="0" dirty="0">
                          <a:solidFill>
                            <a:schemeClr val="tx2"/>
                          </a:solidFill>
                        </a:rPr>
                        <a:t>-</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17479">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Sorumlu</a:t>
                      </a:r>
                      <a:r>
                        <a:rPr lang="tr-TR" sz="1600" baseline="0" dirty="0">
                          <a:solidFill>
                            <a:srgbClr val="0C0D0D"/>
                          </a:solidFill>
                        </a:rPr>
                        <a:t> Birim :</a:t>
                      </a:r>
                      <a:endParaRPr lang="tr-TR" sz="1600"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600" b="0" dirty="0">
                          <a:solidFill>
                            <a:schemeClr val="tx2"/>
                          </a:solidFill>
                        </a:rPr>
                        <a:t>-</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17479">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sz="1600" b="0" i="1" dirty="0">
                          <a:solidFill>
                            <a:schemeClr val="tx2"/>
                          </a:solidFill>
                        </a:rPr>
                        <a:t>Katlanılması</a:t>
                      </a:r>
                      <a:r>
                        <a:rPr lang="tr-TR" sz="1600" b="0" i="1" baseline="0" dirty="0">
                          <a:solidFill>
                            <a:schemeClr val="tx2"/>
                          </a:solidFill>
                        </a:rPr>
                        <a:t> Zorunlu Risk</a:t>
                      </a:r>
                      <a:endParaRPr lang="tr-TR" sz="1600" b="0" i="1" dirty="0">
                        <a:solidFill>
                          <a:schemeClr val="tx2"/>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11" name="Tablo 9"/>
          <p:cNvGraphicFramePr>
            <a:graphicFrameLocks noGrp="1"/>
          </p:cNvGraphicFramePr>
          <p:nvPr>
            <p:extLst>
              <p:ext uri="{D42A27DB-BD31-4B8C-83A1-F6EECF244321}">
                <p14:modId xmlns:p14="http://schemas.microsoft.com/office/powerpoint/2010/main" val="2388849993"/>
              </p:ext>
            </p:extLst>
          </p:nvPr>
        </p:nvGraphicFramePr>
        <p:xfrm>
          <a:off x="533396" y="2480069"/>
          <a:ext cx="8203223" cy="134112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273559">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Riskin</a:t>
                      </a:r>
                      <a:r>
                        <a:rPr lang="tr-TR" sz="1600" baseline="0" dirty="0">
                          <a:solidFill>
                            <a:srgbClr val="0C0D0D"/>
                          </a:solidFill>
                        </a:rPr>
                        <a:t> Tanımı :</a:t>
                      </a:r>
                      <a:endParaRPr lang="tr-TR" sz="1600"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i="1" baseline="0" dirty="0">
                          <a:solidFill>
                            <a:schemeClr val="tx2"/>
                          </a:solidFill>
                        </a:rPr>
                        <a:t>Danışanın intihar girişimi</a:t>
                      </a:r>
                      <a:endParaRPr lang="tr-TR" sz="1600" i="1" dirty="0">
                        <a:solidFill>
                          <a:schemeClr val="tx2"/>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273559">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Termin Tarihi </a:t>
                      </a:r>
                      <a:r>
                        <a:rPr lang="tr-TR" sz="1600" baseline="0" dirty="0">
                          <a:solidFill>
                            <a:srgbClr val="0C0D0D"/>
                          </a:solidFill>
                        </a:rPr>
                        <a:t>:</a:t>
                      </a:r>
                      <a:endParaRPr lang="tr-TR" sz="1600"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600" b="0" dirty="0">
                          <a:solidFill>
                            <a:schemeClr val="tx2"/>
                          </a:solidFill>
                        </a:rPr>
                        <a:t>-</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273559">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Sorumlu</a:t>
                      </a:r>
                      <a:r>
                        <a:rPr lang="tr-TR" sz="1600" baseline="0" dirty="0">
                          <a:solidFill>
                            <a:srgbClr val="0C0D0D"/>
                          </a:solidFill>
                        </a:rPr>
                        <a:t> Birim :</a:t>
                      </a:r>
                      <a:endParaRPr lang="tr-TR" sz="1600"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600" b="0" dirty="0">
                          <a:solidFill>
                            <a:schemeClr val="tx2"/>
                          </a:solidFill>
                        </a:rPr>
                        <a:t>-</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273559">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sz="1600" b="0" i="1" dirty="0">
                          <a:solidFill>
                            <a:schemeClr val="tx2"/>
                          </a:solidFill>
                        </a:rPr>
                        <a:t>Katlanılması</a:t>
                      </a:r>
                      <a:r>
                        <a:rPr lang="tr-TR" sz="1600" b="0" i="1" baseline="0" dirty="0">
                          <a:solidFill>
                            <a:schemeClr val="tx2"/>
                          </a:solidFill>
                        </a:rPr>
                        <a:t> Zorunlu Risk</a:t>
                      </a:r>
                      <a:endParaRPr lang="tr-TR" sz="1600" b="0" i="1" dirty="0">
                        <a:solidFill>
                          <a:schemeClr val="tx2"/>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16" name="Tablo 9"/>
          <p:cNvGraphicFramePr>
            <a:graphicFrameLocks noGrp="1"/>
          </p:cNvGraphicFramePr>
          <p:nvPr>
            <p:extLst>
              <p:ext uri="{D42A27DB-BD31-4B8C-83A1-F6EECF244321}">
                <p14:modId xmlns:p14="http://schemas.microsoft.com/office/powerpoint/2010/main" val="1089116025"/>
              </p:ext>
            </p:extLst>
          </p:nvPr>
        </p:nvGraphicFramePr>
        <p:xfrm>
          <a:off x="533395" y="3915847"/>
          <a:ext cx="8203223" cy="134112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0780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Riskin</a:t>
                      </a:r>
                      <a:r>
                        <a:rPr lang="tr-TR" sz="1600" baseline="0" dirty="0">
                          <a:solidFill>
                            <a:srgbClr val="0C0D0D"/>
                          </a:solidFill>
                        </a:rPr>
                        <a:t> Tanımı :</a:t>
                      </a:r>
                      <a:endParaRPr lang="tr-TR" sz="1600"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i="1" baseline="0" dirty="0">
                          <a:solidFill>
                            <a:schemeClr val="tx2"/>
                          </a:solidFill>
                        </a:rPr>
                        <a:t>İntoksikasyon (danışanın alkol ya da madde etkisinde olması)</a:t>
                      </a:r>
                      <a:endParaRPr lang="tr-TR" sz="1600" i="1" dirty="0">
                        <a:solidFill>
                          <a:schemeClr val="tx2"/>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0780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Termin Tarihi </a:t>
                      </a:r>
                      <a:r>
                        <a:rPr lang="tr-TR" sz="1600" baseline="0" dirty="0">
                          <a:solidFill>
                            <a:srgbClr val="0C0D0D"/>
                          </a:solidFill>
                        </a:rPr>
                        <a:t>:</a:t>
                      </a:r>
                      <a:endParaRPr lang="tr-TR" sz="1600"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600" b="0" dirty="0">
                          <a:solidFill>
                            <a:schemeClr val="tx2"/>
                          </a:solidFill>
                        </a:rPr>
                        <a:t>-</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0780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Sorumlu</a:t>
                      </a:r>
                      <a:r>
                        <a:rPr lang="tr-TR" sz="1600" baseline="0" dirty="0">
                          <a:solidFill>
                            <a:srgbClr val="0C0D0D"/>
                          </a:solidFill>
                        </a:rPr>
                        <a:t> Birim :</a:t>
                      </a:r>
                      <a:endParaRPr lang="tr-TR" sz="1600"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600" b="0" dirty="0">
                          <a:solidFill>
                            <a:schemeClr val="tx2"/>
                          </a:solidFill>
                        </a:rPr>
                        <a:t>-</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0780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sz="1600" b="0" i="1" dirty="0">
                          <a:solidFill>
                            <a:schemeClr val="tx2"/>
                          </a:solidFill>
                        </a:rPr>
                        <a:t>Katlanılması</a:t>
                      </a:r>
                      <a:r>
                        <a:rPr lang="tr-TR" sz="1600" b="0" i="1" baseline="0" dirty="0">
                          <a:solidFill>
                            <a:schemeClr val="tx2"/>
                          </a:solidFill>
                        </a:rPr>
                        <a:t> Zorunlu Risk</a:t>
                      </a:r>
                      <a:endParaRPr lang="tr-TR" sz="1600" b="0" i="1" dirty="0">
                        <a:solidFill>
                          <a:schemeClr val="tx2"/>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2" name="Tablo 1">
            <a:extLst>
              <a:ext uri="{FF2B5EF4-FFF2-40B4-BE49-F238E27FC236}">
                <a16:creationId xmlns:a16="http://schemas.microsoft.com/office/drawing/2014/main" id="{05EE079E-5577-685A-0E0C-45D6DF1955AA}"/>
              </a:ext>
            </a:extLst>
          </p:cNvPr>
          <p:cNvGraphicFramePr>
            <a:graphicFrameLocks noGrp="1"/>
          </p:cNvGraphicFramePr>
          <p:nvPr>
            <p:extLst>
              <p:ext uri="{D42A27DB-BD31-4B8C-83A1-F6EECF244321}">
                <p14:modId xmlns:p14="http://schemas.microsoft.com/office/powerpoint/2010/main" val="1867151494"/>
              </p:ext>
            </p:extLst>
          </p:nvPr>
        </p:nvGraphicFramePr>
        <p:xfrm>
          <a:off x="533395" y="5351625"/>
          <a:ext cx="8203223" cy="144356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434456">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Riskin</a:t>
                      </a:r>
                      <a:r>
                        <a:rPr lang="tr-TR" sz="1600" baseline="0" dirty="0">
                          <a:solidFill>
                            <a:srgbClr val="0C0D0D"/>
                          </a:solidFill>
                        </a:rPr>
                        <a:t> Tanımı :</a:t>
                      </a:r>
                      <a:endParaRPr lang="tr-TR" sz="1600"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i="1" baseline="0" dirty="0">
                          <a:solidFill>
                            <a:schemeClr val="tx2"/>
                          </a:solidFill>
                        </a:rPr>
                        <a:t>Z1-PDR Merkezinde görev yapan psikolojik danışman sayısının az olması</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36368">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Termin Tarihi </a:t>
                      </a:r>
                      <a:r>
                        <a:rPr lang="tr-TR" sz="1600" baseline="0" dirty="0">
                          <a:solidFill>
                            <a:srgbClr val="0C0D0D"/>
                          </a:solidFill>
                        </a:rPr>
                        <a:t>:</a:t>
                      </a:r>
                      <a:endParaRPr lang="tr-TR" sz="1600"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400" b="0" dirty="0">
                          <a:solidFill>
                            <a:schemeClr val="tx2"/>
                          </a:solidFill>
                        </a:rPr>
                        <a:t>29.12.2023</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36368">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Sorumlu</a:t>
                      </a:r>
                      <a:r>
                        <a:rPr lang="tr-TR" sz="1600" baseline="0" dirty="0">
                          <a:solidFill>
                            <a:srgbClr val="0C0D0D"/>
                          </a:solidFill>
                        </a:rPr>
                        <a:t> Birim :</a:t>
                      </a:r>
                      <a:endParaRPr lang="tr-TR" sz="1600"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400" b="0" dirty="0">
                          <a:solidFill>
                            <a:schemeClr val="tx2"/>
                          </a:solidFill>
                        </a:rPr>
                        <a:t>Rektörlük</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36368">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sz="1400" b="0" dirty="0">
                          <a:solidFill>
                            <a:schemeClr val="tx2"/>
                          </a:solidFill>
                        </a:rPr>
                        <a:t>Alanında uzman bir psikolojik danışmanın PDR Merkezi'ne dahil edilmesi</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2720823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hart 3">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2870223629"/>
              </p:ext>
            </p:extLst>
          </p:nvPr>
        </p:nvGraphicFramePr>
        <p:xfrm>
          <a:off x="1299955" y="2935356"/>
          <a:ext cx="6544090" cy="281608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a:extLst>
              <a:ext uri="{FF2B5EF4-FFF2-40B4-BE49-F238E27FC236}">
                <a16:creationId xmlns:a16="http://schemas.microsoft.com/office/drawing/2014/main" id="{1BF21CE9-0CCE-EF78-8238-7237EA672FAB}"/>
              </a:ext>
            </a:extLst>
          </p:cNvPr>
          <p:cNvSpPr txBox="1"/>
          <p:nvPr/>
        </p:nvSpPr>
        <p:spPr>
          <a:xfrm>
            <a:off x="1448915" y="1558838"/>
            <a:ext cx="6545766" cy="615553"/>
          </a:xfrm>
          <a:prstGeom prst="rect">
            <a:avLst/>
          </a:prstGeom>
          <a:noFill/>
        </p:spPr>
        <p:txBody>
          <a:bodyPr wrap="square" rtlCol="0">
            <a:spAutoFit/>
          </a:bodyPr>
          <a:lstStyle/>
          <a:p>
            <a:pPr algn="ctr"/>
            <a:r>
              <a:rPr lang="tr-TR" b="1" dirty="0">
                <a:solidFill>
                  <a:schemeClr val="tx2"/>
                </a:solidFill>
              </a:rPr>
              <a:t>BİREYLE PSİKOLOJİK DANIŞMA UYGULAMALARI</a:t>
            </a:r>
          </a:p>
          <a:p>
            <a:pPr algn="ctr"/>
            <a:r>
              <a:rPr lang="tr-TR" sz="1600" dirty="0">
                <a:solidFill>
                  <a:schemeClr val="tx2"/>
                </a:solidFill>
              </a:rPr>
              <a:t>2021 – 2022 Akademik Yılı Bireyle Psikolojik Danışma Uygulaması</a:t>
            </a:r>
          </a:p>
        </p:txBody>
      </p:sp>
    </p:spTree>
    <p:extLst>
      <p:ext uri="{BB962C8B-B14F-4D97-AF65-F5344CB8AC3E}">
        <p14:creationId xmlns:p14="http://schemas.microsoft.com/office/powerpoint/2010/main" val="1666700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
            <a:extLst>
              <a:ext uri="{FF2B5EF4-FFF2-40B4-BE49-F238E27FC236}">
                <a16:creationId xmlns:a16="http://schemas.microsoft.com/office/drawing/2014/main" id="{1BF21CE9-0CCE-EF78-8238-7237EA672FAB}"/>
              </a:ext>
            </a:extLst>
          </p:cNvPr>
          <p:cNvSpPr txBox="1"/>
          <p:nvPr/>
        </p:nvSpPr>
        <p:spPr>
          <a:xfrm>
            <a:off x="1448915" y="1558838"/>
            <a:ext cx="6545766" cy="369332"/>
          </a:xfrm>
          <a:prstGeom prst="rect">
            <a:avLst/>
          </a:prstGeom>
          <a:noFill/>
        </p:spPr>
        <p:txBody>
          <a:bodyPr wrap="square" rtlCol="0">
            <a:spAutoFit/>
          </a:bodyPr>
          <a:lstStyle/>
          <a:p>
            <a:pPr algn="ctr"/>
            <a:r>
              <a:rPr lang="tr-TR" b="1" dirty="0">
                <a:solidFill>
                  <a:schemeClr val="tx2"/>
                </a:solidFill>
              </a:rPr>
              <a:t>GRUPLA PSİKOLOJİK DANIŞMA UYGULAMALARI</a:t>
            </a:r>
          </a:p>
        </p:txBody>
      </p:sp>
      <p:graphicFrame>
        <p:nvGraphicFramePr>
          <p:cNvPr id="3" name="Chart 2">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2746050375"/>
              </p:ext>
            </p:extLst>
          </p:nvPr>
        </p:nvGraphicFramePr>
        <p:xfrm>
          <a:off x="-464834" y="2689134"/>
          <a:ext cx="10073667" cy="29382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46598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
            <a:extLst>
              <a:ext uri="{FF2B5EF4-FFF2-40B4-BE49-F238E27FC236}">
                <a16:creationId xmlns:a16="http://schemas.microsoft.com/office/drawing/2014/main" id="{1BF21CE9-0CCE-EF78-8238-7237EA672FAB}"/>
              </a:ext>
            </a:extLst>
          </p:cNvPr>
          <p:cNvSpPr txBox="1"/>
          <p:nvPr/>
        </p:nvSpPr>
        <p:spPr>
          <a:xfrm>
            <a:off x="1299117" y="1789811"/>
            <a:ext cx="6545766" cy="369332"/>
          </a:xfrm>
          <a:prstGeom prst="rect">
            <a:avLst/>
          </a:prstGeom>
          <a:noFill/>
        </p:spPr>
        <p:txBody>
          <a:bodyPr wrap="square" rtlCol="0">
            <a:spAutoFit/>
          </a:bodyPr>
          <a:lstStyle/>
          <a:p>
            <a:pPr algn="ctr"/>
            <a:r>
              <a:rPr lang="tr-TR" b="1" dirty="0">
                <a:solidFill>
                  <a:schemeClr val="tx2"/>
                </a:solidFill>
              </a:rPr>
              <a:t>ÖNLEYİCİ RUH SAĞLIĞI UYGULAMALARI</a:t>
            </a:r>
          </a:p>
        </p:txBody>
      </p:sp>
      <p:graphicFrame>
        <p:nvGraphicFramePr>
          <p:cNvPr id="2" name="Chart 2">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3320267091"/>
              </p:ext>
            </p:extLst>
          </p:nvPr>
        </p:nvGraphicFramePr>
        <p:xfrm>
          <a:off x="-308763" y="2585357"/>
          <a:ext cx="10061121" cy="29826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2081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823765" y="476672"/>
            <a:ext cx="7321964" cy="1384995"/>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(HAYATA GEÇİRİLEN ÖNERİLER ve AKSİYON ALINAN ŞİKAYETLER)</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o 8">
            <a:extLst>
              <a:ext uri="{FF2B5EF4-FFF2-40B4-BE49-F238E27FC236}">
                <a16:creationId xmlns:a16="http://schemas.microsoft.com/office/drawing/2014/main" id="{400F1050-5732-4B60-86BA-E121C706FD69}"/>
              </a:ext>
            </a:extLst>
          </p:cNvPr>
          <p:cNvGraphicFramePr>
            <a:graphicFrameLocks noGrp="1"/>
          </p:cNvGraphicFramePr>
          <p:nvPr>
            <p:extLst>
              <p:ext uri="{D42A27DB-BD31-4B8C-83A1-F6EECF244321}">
                <p14:modId xmlns:p14="http://schemas.microsoft.com/office/powerpoint/2010/main" val="4286448977"/>
              </p:ext>
            </p:extLst>
          </p:nvPr>
        </p:nvGraphicFramePr>
        <p:xfrm>
          <a:off x="1326229" y="2424512"/>
          <a:ext cx="6317036" cy="3535614"/>
        </p:xfrm>
        <a:graphic>
          <a:graphicData uri="http://schemas.openxmlformats.org/drawingml/2006/table">
            <a:tbl>
              <a:tblPr/>
              <a:tblGrid>
                <a:gridCol w="2331371">
                  <a:extLst>
                    <a:ext uri="{9D8B030D-6E8A-4147-A177-3AD203B41FA5}">
                      <a16:colId xmlns:a16="http://schemas.microsoft.com/office/drawing/2014/main" val="3918363564"/>
                    </a:ext>
                  </a:extLst>
                </a:gridCol>
                <a:gridCol w="1829845">
                  <a:extLst>
                    <a:ext uri="{9D8B030D-6E8A-4147-A177-3AD203B41FA5}">
                      <a16:colId xmlns:a16="http://schemas.microsoft.com/office/drawing/2014/main" val="1683979601"/>
                    </a:ext>
                  </a:extLst>
                </a:gridCol>
                <a:gridCol w="2155820">
                  <a:extLst>
                    <a:ext uri="{9D8B030D-6E8A-4147-A177-3AD203B41FA5}">
                      <a16:colId xmlns:a16="http://schemas.microsoft.com/office/drawing/2014/main" val="2592459544"/>
                    </a:ext>
                  </a:extLst>
                </a:gridCol>
              </a:tblGrid>
              <a:tr h="1101437">
                <a:tc>
                  <a:txBody>
                    <a:bodyPr/>
                    <a:lstStyle/>
                    <a:p>
                      <a:pPr algn="ctr" fontAlgn="ctr"/>
                      <a:r>
                        <a:rPr lang="tr-TR" sz="1200" b="1" i="0" u="none" strike="noStrike" dirty="0">
                          <a:solidFill>
                            <a:srgbClr val="000000"/>
                          </a:solidFill>
                          <a:effectLst/>
                          <a:latin typeface="Calibri" panose="020F0502020204030204" pitchFamily="34" charset="0"/>
                        </a:rPr>
                        <a:t>KONUSU</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ÇÖZÜM</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SONUÇ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651957">
                <a:tc>
                  <a:txBody>
                    <a:bodyPr/>
                    <a:lstStyle/>
                    <a:p>
                      <a:pPr algn="ctr" fontAlgn="ctr"/>
                      <a:r>
                        <a:rPr lang="tr-TR" sz="1000" b="0" i="0" u="none" strike="noStrike" dirty="0">
                          <a:solidFill>
                            <a:srgbClr val="000000"/>
                          </a:solidFill>
                          <a:effectLst/>
                          <a:latin typeface="Calibri" panose="020F0502020204030204" pitchFamily="34" charset="0"/>
                        </a:rPr>
                        <a:t>Çok güzel bir etkinlikti. Ayça Terzioğlu Hocama çok teşekkür ederim. Bu tarz çevrimiçi etkinliklerin daha sık olmasını dilerim. Konu başlıkları olarak stres yöntemi, motivasyon gibi konular olursa daha çok memnun olurum.							</a:t>
                      </a:r>
                      <a:r>
                        <a:rPr lang="tr-TR" sz="400" b="0" i="0" u="none" strike="noStrike" dirty="0">
                          <a:solidFill>
                            <a:srgbClr val="000000"/>
                          </a:solidFill>
                          <a:effectLst/>
                          <a:latin typeface="Calibri" panose="020F0502020204030204" pitchFamily="34" charset="0"/>
                        </a:rPr>
                        <a:t>	</a:t>
                      </a:r>
                    </a:p>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400" b="0" i="0" u="none" strike="noStrike" dirty="0">
                          <a:solidFill>
                            <a:srgbClr val="000000"/>
                          </a:solidFill>
                          <a:effectLst/>
                          <a:latin typeface="Calibri" panose="020F0502020204030204" pitchFamily="34" charset="0"/>
                        </a:rPr>
                        <a:t> </a:t>
                      </a:r>
                      <a:r>
                        <a:rPr lang="tr-TR" sz="1050" dirty="0">
                          <a:solidFill>
                            <a:srgbClr val="002060"/>
                          </a:solidFill>
                        </a:rPr>
                        <a:t>Stresli Durumlarda Problem Çözme Atölye Çalışması açılmıştır.</a:t>
                      </a:r>
                    </a:p>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2060"/>
                          </a:solidFill>
                          <a:effectLst/>
                          <a:latin typeface="Calibri" panose="020F0502020204030204" pitchFamily="34" charset="0"/>
                        </a:rPr>
                        <a:t>Grupla psikolojik danışma oturumları gerçekleştirilmiştir.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651957">
                <a:tc>
                  <a:txBody>
                    <a:bodyPr/>
                    <a:lstStyle/>
                    <a:p>
                      <a:pPr algn="l" fontAlgn="ctr"/>
                      <a:r>
                        <a:rPr lang="tr-TR" sz="1000" b="0" i="0" u="none" strike="noStrike" dirty="0">
                          <a:solidFill>
                            <a:srgbClr val="000000"/>
                          </a:solidFill>
                          <a:effectLst/>
                          <a:latin typeface="Calibri" panose="020F0502020204030204" pitchFamily="34" charset="0"/>
                        </a:rPr>
                        <a:t> Böyle etkinliklerin devamını dilerim.								</a:t>
                      </a:r>
                    </a:p>
                    <a:p>
                      <a:pPr algn="l"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50" b="0" i="0" u="none" strike="noStrike" dirty="0">
                          <a:solidFill>
                            <a:srgbClr val="002060"/>
                          </a:solidFill>
                          <a:effectLst/>
                          <a:latin typeface="Calibri" panose="020F0502020204030204" pitchFamily="34" charset="0"/>
                        </a:rPr>
                        <a:t>Önleyici ruh sağlığı çalışmaları periyodik olarak gerçekleştirilecektir.</a:t>
                      </a:r>
                      <a:r>
                        <a:rPr lang="tr-TR" sz="400" b="0" i="0" u="none" strike="noStrike" dirty="0">
                          <a:solidFill>
                            <a:srgbClr val="00206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1050" b="0" i="0" u="none" strike="noStrike" dirty="0">
                          <a:solidFill>
                            <a:srgbClr val="002060"/>
                          </a:solidFill>
                          <a:effectLst/>
                          <a:latin typeface="Calibri" panose="020F0502020204030204" pitchFamily="34" charset="0"/>
                        </a:rPr>
                        <a:t>Önleyici ruh sağlığı çalışmaları periyodik olarak gerçekleştirilmiştir.</a:t>
                      </a:r>
                      <a:endParaRPr lang="tr-TR" sz="400" b="0" i="0" u="none" strike="noStrike" dirty="0">
                        <a:solidFill>
                          <a:srgbClr val="002060"/>
                        </a:solidFill>
                        <a:effectLst/>
                        <a:latin typeface="Calibri" panose="020F0502020204030204" pitchFamily="34" charset="0"/>
                      </a:endParaRPr>
                    </a:p>
                    <a:p>
                      <a:pPr algn="ctr" fontAlgn="ctr"/>
                      <a:r>
                        <a:rPr lang="tr-TR" sz="7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651957">
                <a:tc>
                  <a:txBody>
                    <a:bodyPr/>
                    <a:lstStyle/>
                    <a:p>
                      <a:pPr algn="l" fontAlgn="ctr"/>
                      <a:r>
                        <a:rPr lang="tr-TR" sz="900" b="0" i="0" u="none" strike="noStrike" dirty="0">
                          <a:solidFill>
                            <a:srgbClr val="000000"/>
                          </a:solidFill>
                          <a:effectLst/>
                          <a:latin typeface="Calibri" panose="020F0502020204030204" pitchFamily="34" charset="0"/>
                        </a:rPr>
                        <a:t>Ruhen ve zihnen oldukça dinlendirici ve tedavi edici çalışmalar oldu. Bu tarz çalışmalar daha sık planlanmalı.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600" b="0" i="0" u="none" strike="noStrike" dirty="0">
                          <a:solidFill>
                            <a:srgbClr val="000000"/>
                          </a:solidFill>
                          <a:effectLst/>
                          <a:latin typeface="Calibri" panose="020F0502020204030204" pitchFamily="34" charset="0"/>
                        </a:rPr>
                        <a:t> </a:t>
                      </a:r>
                      <a:r>
                        <a:rPr lang="tr-TR" sz="1000" b="0" i="0" u="none" strike="noStrike" dirty="0">
                          <a:solidFill>
                            <a:srgbClr val="002060"/>
                          </a:solidFill>
                          <a:effectLst/>
                          <a:latin typeface="Calibri" panose="020F0502020204030204" pitchFamily="34" charset="0"/>
                        </a:rPr>
                        <a:t>Önleyici ruh sağlığı çalışmaları periyodik olarak gerçekleştirilecektir.</a:t>
                      </a:r>
                      <a:r>
                        <a:rPr lang="tr-TR" sz="300" b="0" i="0" u="none" strike="noStrike" dirty="0">
                          <a:solidFill>
                            <a:srgbClr val="002060"/>
                          </a:solidFill>
                          <a:effectLst/>
                          <a:latin typeface="Calibri" panose="020F0502020204030204" pitchFamily="34" charset="0"/>
                        </a:rPr>
                        <a:t> </a:t>
                      </a:r>
                    </a:p>
                    <a:p>
                      <a:pPr algn="ctr" fontAlgn="ctr"/>
                      <a:endParaRPr lang="tr-TR" sz="6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800" b="0" i="0" u="none" strike="noStrike" dirty="0">
                          <a:solidFill>
                            <a:srgbClr val="000000"/>
                          </a:solidFill>
                          <a:effectLst/>
                          <a:latin typeface="Calibri" panose="020F0502020204030204" pitchFamily="34" charset="0"/>
                        </a:rPr>
                        <a:t> </a:t>
                      </a:r>
                      <a:r>
                        <a:rPr lang="tr-TR" sz="1000" b="0" i="0" u="none" strike="noStrike" dirty="0">
                          <a:solidFill>
                            <a:srgbClr val="002060"/>
                          </a:solidFill>
                          <a:effectLst/>
                          <a:latin typeface="Calibri" panose="020F0502020204030204" pitchFamily="34" charset="0"/>
                        </a:rPr>
                        <a:t>Önleyici ruh sağlığı çalışmaları periyodik olarak gerçekleştirilmiştir.</a:t>
                      </a:r>
                      <a:endParaRPr lang="tr-TR" sz="300" b="0" i="0" u="none" strike="noStrike" dirty="0">
                        <a:solidFill>
                          <a:srgbClr val="002060"/>
                        </a:solidFill>
                        <a:effectLst/>
                        <a:latin typeface="Calibri" panose="020F0502020204030204" pitchFamily="34" charset="0"/>
                      </a:endParaRPr>
                    </a:p>
                    <a:p>
                      <a:pPr algn="ctr" fontAlgn="ctr"/>
                      <a:r>
                        <a:rPr lang="tr-TR" sz="400" b="0" i="0" u="none" strike="noStrike" dirty="0">
                          <a:solidFill>
                            <a:srgbClr val="000000"/>
                          </a:solidFill>
                          <a:effectLst/>
                          <a:latin typeface="Calibri" panose="020F0502020204030204" pitchFamily="34" charset="0"/>
                        </a:rPr>
                        <a:t> </a:t>
                      </a:r>
                    </a:p>
                    <a:p>
                      <a:pPr algn="ctr" fontAlgn="ctr"/>
                      <a:endParaRPr lang="tr-TR" sz="6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bl>
          </a:graphicData>
        </a:graphic>
      </p:graphicFrame>
    </p:spTree>
    <p:extLst>
      <p:ext uri="{BB962C8B-B14F-4D97-AF65-F5344CB8AC3E}">
        <p14:creationId xmlns:p14="http://schemas.microsoft.com/office/powerpoint/2010/main" val="3805939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694291" y="481299"/>
            <a:ext cx="5976664" cy="648072"/>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2800" b="1" kern="1200" dirty="0">
                <a:solidFill>
                  <a:schemeClr val="accent6"/>
                </a:solidFill>
                <a:effectLst>
                  <a:outerShdw blurRad="38100" dist="38100" dir="2700000" algn="tl">
                    <a:srgbClr val="000000">
                      <a:alpha val="43137"/>
                    </a:srgbClr>
                  </a:outerShdw>
                </a:effectLst>
                <a:ea typeface="+mj-ea"/>
                <a:cs typeface="+mj-cs"/>
              </a:rPr>
              <a:t>DÜZELTİCİ</a:t>
            </a:r>
            <a:r>
              <a:rPr lang="tr-TR" sz="2800" b="1" kern="1200" dirty="0">
                <a:solidFill>
                  <a:schemeClr val="accent6"/>
                </a:solidFill>
                <a:effectLst>
                  <a:outerShdw blurRad="38100" dist="38100" dir="2700000" algn="tl">
                    <a:srgbClr val="000000">
                      <a:alpha val="43137"/>
                    </a:srgbClr>
                  </a:outerShdw>
                </a:effectLst>
                <a:ea typeface="+mj-ea"/>
                <a:cs typeface="+mj-cs"/>
              </a:rPr>
              <a:t>-ÖNLEYİCİ</a:t>
            </a:r>
            <a:r>
              <a:rPr lang="en-US" sz="2800" b="1" kern="1200" dirty="0">
                <a:solidFill>
                  <a:schemeClr val="accent6"/>
                </a:solidFill>
                <a:effectLst>
                  <a:outerShdw blurRad="38100" dist="38100" dir="2700000" algn="tl">
                    <a:srgbClr val="000000">
                      <a:alpha val="43137"/>
                    </a:srgbClr>
                  </a:outerShdw>
                </a:effectLst>
                <a:ea typeface="+mj-ea"/>
                <a:cs typeface="+mj-cs"/>
              </a:rPr>
              <a:t> FAALİYETLER</a:t>
            </a: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44063"/>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o 6"/>
          <p:cNvGraphicFramePr>
            <a:graphicFrameLocks noGrp="1"/>
          </p:cNvGraphicFramePr>
          <p:nvPr>
            <p:extLst>
              <p:ext uri="{D42A27DB-BD31-4B8C-83A1-F6EECF244321}">
                <p14:modId xmlns:p14="http://schemas.microsoft.com/office/powerpoint/2010/main" val="1478872547"/>
              </p:ext>
            </p:extLst>
          </p:nvPr>
        </p:nvGraphicFramePr>
        <p:xfrm>
          <a:off x="470388" y="1885208"/>
          <a:ext cx="8203223" cy="1483360"/>
        </p:xfrm>
        <a:graphic>
          <a:graphicData uri="http://schemas.openxmlformats.org/drawingml/2006/table">
            <a:tbl>
              <a:tblPr firstRow="1" bandRow="1">
                <a:tableStyleId>{08FB837D-C827-4EFA-A057-4D05807E0F7C}</a:tableStyleId>
              </a:tblPr>
              <a:tblGrid>
                <a:gridCol w="2971801">
                  <a:extLst>
                    <a:ext uri="{9D8B030D-6E8A-4147-A177-3AD203B41FA5}">
                      <a16:colId xmlns:a16="http://schemas.microsoft.com/office/drawing/2014/main" val="3521804200"/>
                    </a:ext>
                  </a:extLst>
                </a:gridCol>
                <a:gridCol w="5231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Bulgu (DF</a:t>
                      </a:r>
                      <a:r>
                        <a:rPr lang="tr-TR" baseline="0" dirty="0">
                          <a:solidFill>
                            <a:srgbClr val="0C0D0D"/>
                          </a:solidFill>
                        </a:rPr>
                        <a:t>) </a:t>
                      </a:r>
                      <a:r>
                        <a:rPr lang="tr-TR" dirty="0">
                          <a:solidFill>
                            <a:srgbClr val="0C0D0D"/>
                          </a:solidFill>
                        </a:rPr>
                        <a:t>Tanımı </a:t>
                      </a:r>
                      <a:r>
                        <a:rPr lang="tr-TR" baseline="0" dirty="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a:t>
                      </a:r>
                      <a:r>
                        <a:rPr lang="tr-TR" baseline="0" dirty="0">
                          <a:solidFill>
                            <a:srgbClr val="0C0D0D"/>
                          </a:solidFill>
                        </a:rPr>
                        <a:t> :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Geçici</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Kalıcı</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6" name="Tablo 5">
            <a:extLst>
              <a:ext uri="{FF2B5EF4-FFF2-40B4-BE49-F238E27FC236}">
                <a16:creationId xmlns:a16="http://schemas.microsoft.com/office/drawing/2014/main" id="{358F49DB-67A9-4A30-AB61-0A5CA1A55F41}"/>
              </a:ext>
            </a:extLst>
          </p:cNvPr>
          <p:cNvGraphicFramePr>
            <a:graphicFrameLocks noGrp="1"/>
          </p:cNvGraphicFramePr>
          <p:nvPr>
            <p:extLst>
              <p:ext uri="{D42A27DB-BD31-4B8C-83A1-F6EECF244321}">
                <p14:modId xmlns:p14="http://schemas.microsoft.com/office/powerpoint/2010/main" val="610841331"/>
              </p:ext>
            </p:extLst>
          </p:nvPr>
        </p:nvGraphicFramePr>
        <p:xfrm>
          <a:off x="470388" y="3467849"/>
          <a:ext cx="8203223" cy="1483360"/>
        </p:xfrm>
        <a:graphic>
          <a:graphicData uri="http://schemas.openxmlformats.org/drawingml/2006/table">
            <a:tbl>
              <a:tblPr firstRow="1" bandRow="1">
                <a:tableStyleId>{08FB837D-C827-4EFA-A057-4D05807E0F7C}</a:tableStyleId>
              </a:tblPr>
              <a:tblGrid>
                <a:gridCol w="2971801">
                  <a:extLst>
                    <a:ext uri="{9D8B030D-6E8A-4147-A177-3AD203B41FA5}">
                      <a16:colId xmlns:a16="http://schemas.microsoft.com/office/drawing/2014/main" val="3521804200"/>
                    </a:ext>
                  </a:extLst>
                </a:gridCol>
                <a:gridCol w="5231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Bulgu (DF</a:t>
                      </a:r>
                      <a:r>
                        <a:rPr lang="tr-TR" baseline="0" dirty="0">
                          <a:solidFill>
                            <a:srgbClr val="0C0D0D"/>
                          </a:solidFill>
                        </a:rPr>
                        <a:t>) </a:t>
                      </a:r>
                      <a:r>
                        <a:rPr lang="tr-TR" dirty="0">
                          <a:solidFill>
                            <a:srgbClr val="0C0D0D"/>
                          </a:solidFill>
                        </a:rPr>
                        <a:t>Tanımı </a:t>
                      </a:r>
                      <a:r>
                        <a:rPr lang="tr-TR" baseline="0" dirty="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a:t>
                      </a:r>
                      <a:r>
                        <a:rPr lang="tr-TR" baseline="0" dirty="0">
                          <a:solidFill>
                            <a:srgbClr val="0C0D0D"/>
                          </a:solidFill>
                        </a:rPr>
                        <a:t> :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Geçici</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Kalıcı</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1082165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168389" y="181425"/>
            <a:ext cx="6927589"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İÇ DENETİM SONUCUNA DAYALI ÖZ DEĞERLENDİRME ve GÖRÜŞLERİNİZ</a:t>
            </a:r>
          </a:p>
        </p:txBody>
      </p:sp>
      <p:pic>
        <p:nvPicPr>
          <p:cNvPr id="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o 1">
            <a:extLst>
              <a:ext uri="{FF2B5EF4-FFF2-40B4-BE49-F238E27FC236}">
                <a16:creationId xmlns:a16="http://schemas.microsoft.com/office/drawing/2014/main" id="{1F0C5EC1-CB79-6C1E-54C9-E4FE26FAB3B6}"/>
              </a:ext>
            </a:extLst>
          </p:cNvPr>
          <p:cNvGraphicFramePr>
            <a:graphicFrameLocks noGrp="1"/>
          </p:cNvGraphicFramePr>
          <p:nvPr>
            <p:extLst>
              <p:ext uri="{D42A27DB-BD31-4B8C-83A1-F6EECF244321}">
                <p14:modId xmlns:p14="http://schemas.microsoft.com/office/powerpoint/2010/main" val="832870798"/>
              </p:ext>
            </p:extLst>
          </p:nvPr>
        </p:nvGraphicFramePr>
        <p:xfrm>
          <a:off x="1763688" y="1135532"/>
          <a:ext cx="5467351" cy="5905501"/>
        </p:xfrm>
        <a:graphic>
          <a:graphicData uri="http://schemas.openxmlformats.org/drawingml/2006/table">
            <a:tbl>
              <a:tblPr/>
              <a:tblGrid>
                <a:gridCol w="752752">
                  <a:extLst>
                    <a:ext uri="{9D8B030D-6E8A-4147-A177-3AD203B41FA5}">
                      <a16:colId xmlns:a16="http://schemas.microsoft.com/office/drawing/2014/main" val="803547310"/>
                    </a:ext>
                  </a:extLst>
                </a:gridCol>
                <a:gridCol w="534848">
                  <a:extLst>
                    <a:ext uri="{9D8B030D-6E8A-4147-A177-3AD203B41FA5}">
                      <a16:colId xmlns:a16="http://schemas.microsoft.com/office/drawing/2014/main" val="1902425824"/>
                    </a:ext>
                  </a:extLst>
                </a:gridCol>
                <a:gridCol w="643801">
                  <a:extLst>
                    <a:ext uri="{9D8B030D-6E8A-4147-A177-3AD203B41FA5}">
                      <a16:colId xmlns:a16="http://schemas.microsoft.com/office/drawing/2014/main" val="1497803899"/>
                    </a:ext>
                  </a:extLst>
                </a:gridCol>
                <a:gridCol w="564564">
                  <a:extLst>
                    <a:ext uri="{9D8B030D-6E8A-4147-A177-3AD203B41FA5}">
                      <a16:colId xmlns:a16="http://schemas.microsoft.com/office/drawing/2014/main" val="1227467841"/>
                    </a:ext>
                  </a:extLst>
                </a:gridCol>
                <a:gridCol w="455613">
                  <a:extLst>
                    <a:ext uri="{9D8B030D-6E8A-4147-A177-3AD203B41FA5}">
                      <a16:colId xmlns:a16="http://schemas.microsoft.com/office/drawing/2014/main" val="4247967657"/>
                    </a:ext>
                  </a:extLst>
                </a:gridCol>
                <a:gridCol w="574468">
                  <a:extLst>
                    <a:ext uri="{9D8B030D-6E8A-4147-A177-3AD203B41FA5}">
                      <a16:colId xmlns:a16="http://schemas.microsoft.com/office/drawing/2014/main" val="1706345721"/>
                    </a:ext>
                  </a:extLst>
                </a:gridCol>
                <a:gridCol w="455613">
                  <a:extLst>
                    <a:ext uri="{9D8B030D-6E8A-4147-A177-3AD203B41FA5}">
                      <a16:colId xmlns:a16="http://schemas.microsoft.com/office/drawing/2014/main" val="3688456398"/>
                    </a:ext>
                  </a:extLst>
                </a:gridCol>
                <a:gridCol w="425899">
                  <a:extLst>
                    <a:ext uri="{9D8B030D-6E8A-4147-A177-3AD203B41FA5}">
                      <a16:colId xmlns:a16="http://schemas.microsoft.com/office/drawing/2014/main" val="1518397294"/>
                    </a:ext>
                  </a:extLst>
                </a:gridCol>
                <a:gridCol w="207996">
                  <a:extLst>
                    <a:ext uri="{9D8B030D-6E8A-4147-A177-3AD203B41FA5}">
                      <a16:colId xmlns:a16="http://schemas.microsoft.com/office/drawing/2014/main" val="3617290981"/>
                    </a:ext>
                  </a:extLst>
                </a:gridCol>
                <a:gridCol w="455613">
                  <a:extLst>
                    <a:ext uri="{9D8B030D-6E8A-4147-A177-3AD203B41FA5}">
                      <a16:colId xmlns:a16="http://schemas.microsoft.com/office/drawing/2014/main" val="3188015134"/>
                    </a:ext>
                  </a:extLst>
                </a:gridCol>
                <a:gridCol w="396184">
                  <a:extLst>
                    <a:ext uri="{9D8B030D-6E8A-4147-A177-3AD203B41FA5}">
                      <a16:colId xmlns:a16="http://schemas.microsoft.com/office/drawing/2014/main" val="4270327424"/>
                    </a:ext>
                  </a:extLst>
                </a:gridCol>
              </a:tblGrid>
              <a:tr h="107239">
                <a:tc>
                  <a:txBody>
                    <a:bodyPr/>
                    <a:lstStyle/>
                    <a:p>
                      <a:pPr algn="l" fontAlgn="b"/>
                      <a:endParaRPr lang="tr-TR" sz="5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2226593729"/>
                  </a:ext>
                </a:extLst>
              </a:tr>
              <a:tr h="234766">
                <a:tc gridSpan="11">
                  <a:txBody>
                    <a:bodyPr/>
                    <a:lstStyle/>
                    <a:p>
                      <a:pPr algn="ctr" fontAlgn="ctr"/>
                      <a:r>
                        <a:rPr lang="tr-TR" sz="1100" b="1" i="0" u="none" strike="noStrike">
                          <a:solidFill>
                            <a:srgbClr val="000000"/>
                          </a:solidFill>
                          <a:effectLst/>
                          <a:latin typeface="Tahoma" panose="020B0604030504040204" pitchFamily="34" charset="0"/>
                        </a:rPr>
                        <a:t>           İÇ DENETİM RAPORU</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226842196"/>
                  </a:ext>
                </a:extLst>
              </a:tr>
              <a:tr h="113738">
                <a:tc gridSpan="3">
                  <a:txBody>
                    <a:bodyPr/>
                    <a:lstStyle/>
                    <a:p>
                      <a:pPr algn="ctr" fontAlgn="ctr"/>
                      <a:r>
                        <a:rPr lang="tr-TR" sz="500" b="1" i="0" u="none" strike="noStrike">
                          <a:solidFill>
                            <a:srgbClr val="000000"/>
                          </a:solidFill>
                          <a:effectLst/>
                          <a:latin typeface="Tahoma" panose="020B0604030504040204" pitchFamily="34" charset="0"/>
                        </a:rPr>
                        <a:t>TARİH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gridSpan="8">
                  <a:txBody>
                    <a:bodyPr/>
                    <a:lstStyle/>
                    <a:p>
                      <a:pPr algn="ctr" fontAlgn="ctr"/>
                      <a:r>
                        <a:rPr lang="tr-TR" sz="500" b="1" i="0" u="none" strike="noStrike">
                          <a:solidFill>
                            <a:srgbClr val="000000"/>
                          </a:solidFill>
                          <a:effectLst/>
                          <a:latin typeface="Tahoma" panose="020B0604030504040204" pitchFamily="34" charset="0"/>
                        </a:rPr>
                        <a:t>DENETİMDE KARŞILAŞILAN KİŞİLER VE GÖREVLERİ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399338805"/>
                  </a:ext>
                </a:extLst>
              </a:tr>
              <a:tr h="432610">
                <a:tc gridSpan="3">
                  <a:txBody>
                    <a:bodyPr/>
                    <a:lstStyle/>
                    <a:p>
                      <a:pPr algn="ctr" fontAlgn="ctr"/>
                      <a:r>
                        <a:rPr lang="tr-TR" sz="700" b="1" i="0" u="none" strike="noStrike" dirty="0">
                          <a:solidFill>
                            <a:srgbClr val="000000"/>
                          </a:solidFill>
                          <a:effectLst/>
                          <a:latin typeface="Tahoma" panose="020B0604030504040204" pitchFamily="34" charset="0"/>
                        </a:rPr>
                        <a:t>16.05.2023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8">
                  <a:txBody>
                    <a:bodyPr/>
                    <a:lstStyle/>
                    <a:p>
                      <a:pPr algn="l" fontAlgn="ctr"/>
                      <a:r>
                        <a:rPr lang="tr-TR" sz="800" b="0" i="0" u="none" strike="noStrike" dirty="0">
                          <a:solidFill>
                            <a:srgbClr val="000000"/>
                          </a:solidFill>
                          <a:effectLst/>
                          <a:latin typeface="Tahoma" panose="020B0604030504040204" pitchFamily="34" charset="0"/>
                        </a:rPr>
                        <a:t>Zeynep Ayça Terzioğlu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032621574"/>
                  </a:ext>
                </a:extLst>
              </a:tr>
              <a:tr h="162482">
                <a:tc>
                  <a:txBody>
                    <a:bodyPr/>
                    <a:lstStyle/>
                    <a:p>
                      <a:pPr algn="l" fontAlgn="ctr"/>
                      <a:endParaRPr lang="tr-TR" sz="7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7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700" b="1" i="0" u="none" strike="noStrike">
                        <a:solidFill>
                          <a:srgbClr val="000000"/>
                        </a:solidFill>
                        <a:effectLst/>
                        <a:latin typeface="Tahoma" panose="020B060403050404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tr-TR" sz="7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7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7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7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7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7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7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4715690"/>
                  </a:ext>
                </a:extLst>
              </a:tr>
              <a:tr h="121863">
                <a:tc gridSpan="11">
                  <a:txBody>
                    <a:bodyPr/>
                    <a:lstStyle/>
                    <a:p>
                      <a:pPr algn="ctr" fontAlgn="ctr"/>
                      <a:r>
                        <a:rPr lang="tr-TR" sz="500" b="1" i="0" u="none" strike="noStrike">
                          <a:solidFill>
                            <a:srgbClr val="000000"/>
                          </a:solidFill>
                          <a:effectLst/>
                          <a:latin typeface="Tahoma" panose="020B0604030504040204" pitchFamily="34" charset="0"/>
                        </a:rPr>
                        <a:t>TESPİT EDİLEN UYGUNSUZLUKLAR</a:t>
                      </a:r>
                      <a:r>
                        <a:rPr lang="tr-TR" sz="500" b="1" i="0" u="none" strike="noStrike">
                          <a:solidFill>
                            <a:srgbClr val="000000"/>
                          </a:solidFill>
                          <a:effectLst/>
                          <a:latin typeface="Symbol" panose="05050102010706020507" pitchFamily="18" charset="2"/>
                        </a:rPr>
                        <a:t> </a:t>
                      </a:r>
                      <a:r>
                        <a:rPr lang="tr-TR" sz="500" b="1" i="0" u="none" strike="noStrike">
                          <a:solidFill>
                            <a:srgbClr val="FF0000"/>
                          </a:solidFill>
                          <a:effectLst/>
                          <a:latin typeface="Wingdings" panose="05000000000000000000" pitchFamily="2" charset="2"/>
                        </a:rPr>
                        <a:t>LLLL</a:t>
                      </a:r>
                      <a:endParaRPr lang="tr-TR" sz="500" b="1" i="0" u="none" strike="noStrike">
                        <a:solidFill>
                          <a:srgbClr val="000000"/>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97971231"/>
                  </a:ext>
                </a:extLst>
              </a:tr>
              <a:tr h="213423">
                <a:tc>
                  <a:txBody>
                    <a:bodyPr/>
                    <a:lstStyle/>
                    <a:p>
                      <a:pPr algn="l" fontAlgn="ctr"/>
                      <a:r>
                        <a:rPr lang="tr-TR" sz="500" b="1" i="0" u="none" strike="noStrike" dirty="0">
                          <a:solidFill>
                            <a:srgbClr val="000000"/>
                          </a:solidFill>
                          <a:effectLst/>
                          <a:latin typeface="Tahoma" panose="020B0604030504040204" pitchFamily="34" charset="0"/>
                        </a:rPr>
                        <a:t>MAJOR BULGU SAYISI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a:solidFill>
                            <a:srgbClr val="FF0000"/>
                          </a:solidFill>
                          <a:effectLst/>
                          <a:latin typeface="Tahom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600" b="1" i="0" u="none" strike="noStrike">
                          <a:solidFill>
                            <a:srgbClr val="000000"/>
                          </a:solidFill>
                          <a:effectLst/>
                          <a:latin typeface="Tahoma" panose="020B0604030504040204" pitchFamily="34" charset="0"/>
                        </a:rPr>
                        <a:t>Madde No'ları: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8">
                  <a:txBody>
                    <a:bodyPr/>
                    <a:lstStyle/>
                    <a:p>
                      <a:pPr algn="ctr" fontAlgn="ctr"/>
                      <a:r>
                        <a:rPr lang="tr-TR" sz="5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600614520"/>
                  </a:ext>
                </a:extLst>
              </a:tr>
              <a:tr h="410270">
                <a:tc>
                  <a:txBody>
                    <a:bodyPr/>
                    <a:lstStyle/>
                    <a:p>
                      <a:pPr algn="l" fontAlgn="ctr"/>
                      <a:r>
                        <a:rPr lang="tr-TR" sz="500" b="1" i="0" u="none" strike="noStrike">
                          <a:solidFill>
                            <a:srgbClr val="000000"/>
                          </a:solidFill>
                          <a:effectLst/>
                          <a:latin typeface="Tahoma" panose="020B0604030504040204" pitchFamily="34" charset="0"/>
                        </a:rPr>
                        <a:t>MİNÖR  BULGU SAYISI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dirty="0">
                          <a:solidFill>
                            <a:srgbClr val="FF0000"/>
                          </a:solidFill>
                          <a:effectLst/>
                          <a:latin typeface="Tahom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600" b="1" i="0" u="none" strike="noStrike" dirty="0">
                          <a:solidFill>
                            <a:srgbClr val="000000"/>
                          </a:solidFill>
                          <a:effectLst/>
                          <a:latin typeface="Tahoma" panose="020B0604030504040204" pitchFamily="34" charset="0"/>
                        </a:rPr>
                        <a:t>Madde No'ları: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8">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714174450"/>
                  </a:ext>
                </a:extLst>
              </a:tr>
              <a:tr h="142173">
                <a:tc gridSpan="5">
                  <a:txBody>
                    <a:bodyPr/>
                    <a:lstStyle/>
                    <a:p>
                      <a:pPr algn="l" fontAlgn="ctr"/>
                      <a:r>
                        <a:rPr lang="tr-TR" sz="500" b="1" i="1" u="none" strike="noStrike">
                          <a:solidFill>
                            <a:srgbClr val="FF0000"/>
                          </a:solidFill>
                          <a:effectLst/>
                          <a:latin typeface="Tahoma" panose="020B0604030504040204" pitchFamily="34" charset="0"/>
                        </a:rPr>
                        <a:t>Uygunsuzluklar DF Formlarında tanımlanmaktadır.</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ctr"/>
                      <a:endParaRPr lang="tr-TR" sz="6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6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6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6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6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6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3162754"/>
                  </a:ext>
                </a:extLst>
              </a:tr>
              <a:tr h="121863">
                <a:tc gridSpan="11">
                  <a:txBody>
                    <a:bodyPr/>
                    <a:lstStyle/>
                    <a:p>
                      <a:pPr algn="ctr" fontAlgn="ctr"/>
                      <a:r>
                        <a:rPr lang="tr-TR" sz="500" b="1" i="0" u="none" strike="noStrike">
                          <a:solidFill>
                            <a:srgbClr val="000000"/>
                          </a:solidFill>
                          <a:effectLst/>
                          <a:latin typeface="Tahoma" panose="020B0604030504040204" pitchFamily="34" charset="0"/>
                        </a:rPr>
                        <a:t>İYİLEŞTİRİLMESİ GEREKEN YÖNLER-GÖZLEMLER </a:t>
                      </a:r>
                      <a:r>
                        <a:rPr lang="tr-TR" sz="500" b="1" i="0" u="none" strike="noStrike">
                          <a:solidFill>
                            <a:srgbClr val="FF0000"/>
                          </a:solidFill>
                          <a:effectLst/>
                          <a:latin typeface="Wingdings" panose="05000000000000000000" pitchFamily="2" charset="2"/>
                        </a:rPr>
                        <a:t>KKKK</a:t>
                      </a:r>
                      <a:endParaRPr lang="tr-TR" sz="500" b="1" i="0" u="none" strike="noStrike">
                        <a:solidFill>
                          <a:srgbClr val="000000"/>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348096414"/>
                  </a:ext>
                </a:extLst>
              </a:tr>
              <a:tr h="280284">
                <a:tc>
                  <a:txBody>
                    <a:bodyPr/>
                    <a:lstStyle/>
                    <a:p>
                      <a:pPr algn="ctr" fontAlgn="ctr"/>
                      <a:r>
                        <a:rPr lang="tr-TR" sz="600" b="1" i="0" u="none" strike="noStrike" dirty="0">
                          <a:solidFill>
                            <a:srgbClr val="000000"/>
                          </a:solidFill>
                          <a:effectLst/>
                          <a:latin typeface="Tahoma" panose="020B0604030504040204" pitchFamily="34" charset="0"/>
                        </a:rPr>
                        <a:t>ISO 9001/10002 Madde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0">
                  <a:txBody>
                    <a:bodyPr/>
                    <a:lstStyle/>
                    <a:p>
                      <a:pPr algn="ctr" fontAlgn="ctr"/>
                      <a:r>
                        <a:rPr lang="tr-TR" sz="700" b="1" i="0" u="none" strike="noStrike" dirty="0">
                          <a:solidFill>
                            <a:srgbClr val="000000"/>
                          </a:solidFill>
                          <a:effectLst/>
                          <a:latin typeface="Tahoma" panose="020B0604030504040204" pitchFamily="34" charset="0"/>
                        </a:rPr>
                        <a:t>Gözlem Tanımı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740323649"/>
                  </a:ext>
                </a:extLst>
              </a:tr>
              <a:tr h="188886">
                <a:tc>
                  <a:txBody>
                    <a:bodyPr/>
                    <a:lstStyle/>
                    <a:p>
                      <a:pPr algn="ctr" fontAlgn="ctr"/>
                      <a:r>
                        <a:rPr lang="tr-TR" sz="500" b="1" i="0" u="none" strike="noStrike">
                          <a:solidFill>
                            <a:srgbClr val="000000"/>
                          </a:solidFill>
                          <a:effectLst/>
                          <a:latin typeface="Tahoma" panose="020B060403050404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0">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186929237"/>
                  </a:ext>
                </a:extLst>
              </a:tr>
              <a:tr h="182792">
                <a:tc>
                  <a:txBody>
                    <a:bodyPr/>
                    <a:lstStyle/>
                    <a:p>
                      <a:pPr algn="ctr" fontAlgn="ctr"/>
                      <a:r>
                        <a:rPr lang="tr-TR" sz="500" b="1" i="0" u="none" strike="noStrike">
                          <a:solidFill>
                            <a:srgbClr val="000000"/>
                          </a:solidFill>
                          <a:effectLst/>
                          <a:latin typeface="Tahoma" panose="020B060403050404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0">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90880992"/>
                  </a:ext>
                </a:extLst>
              </a:tr>
              <a:tr h="106711">
                <a:tc>
                  <a:txBody>
                    <a:bodyPr/>
                    <a:lstStyle/>
                    <a:p>
                      <a:pPr algn="ctr" fontAlgn="ctr"/>
                      <a:r>
                        <a:rPr lang="tr-TR" sz="500" b="1" i="0" u="none" strike="noStrike">
                          <a:solidFill>
                            <a:srgbClr val="000000"/>
                          </a:solidFill>
                          <a:effectLst/>
                          <a:latin typeface="Tahoma" panose="020B060403050404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0">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30459905"/>
                  </a:ext>
                </a:extLst>
              </a:tr>
              <a:tr h="106711">
                <a:tc>
                  <a:txBody>
                    <a:bodyPr/>
                    <a:lstStyle/>
                    <a:p>
                      <a:pPr algn="ctr" fontAlgn="ctr"/>
                      <a:r>
                        <a:rPr lang="tr-TR" sz="500" b="1" i="0" u="none" strike="noStrike">
                          <a:solidFill>
                            <a:srgbClr val="000000"/>
                          </a:solidFill>
                          <a:effectLst/>
                          <a:latin typeface="Tahoma" panose="020B060403050404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0">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228823281"/>
                  </a:ext>
                </a:extLst>
              </a:tr>
              <a:tr h="125925">
                <a:tc>
                  <a:txBody>
                    <a:bodyPr/>
                    <a:lstStyle/>
                    <a:p>
                      <a:pPr algn="ctr" fontAlgn="ctr"/>
                      <a:r>
                        <a:rPr lang="tr-TR" sz="500" b="1" i="0" u="none" strike="noStrike">
                          <a:solidFill>
                            <a:srgbClr val="000000"/>
                          </a:solidFill>
                          <a:effectLst/>
                          <a:latin typeface="Tahoma" panose="020B060403050404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4903869"/>
                  </a:ext>
                </a:extLst>
              </a:tr>
              <a:tr h="125925">
                <a:tc gridSpan="11">
                  <a:txBody>
                    <a:bodyPr/>
                    <a:lstStyle/>
                    <a:p>
                      <a:pPr algn="ctr" fontAlgn="ctr"/>
                      <a:r>
                        <a:rPr lang="tr-TR" sz="500" b="1" i="0" u="none" strike="noStrike">
                          <a:solidFill>
                            <a:srgbClr val="000000"/>
                          </a:solidFill>
                          <a:effectLst/>
                          <a:latin typeface="Tahoma" panose="020B0604030504040204" pitchFamily="34" charset="0"/>
                        </a:rPr>
                        <a:t>KUVVETLİ YÖNLER </a:t>
                      </a:r>
                      <a:r>
                        <a:rPr lang="tr-TR" sz="500" b="1" i="0" u="none" strike="noStrike">
                          <a:solidFill>
                            <a:srgbClr val="FF0000"/>
                          </a:solidFill>
                          <a:effectLst/>
                          <a:latin typeface="Wingdings" panose="05000000000000000000" pitchFamily="2" charset="2"/>
                        </a:rPr>
                        <a:t>JJJJ</a:t>
                      </a:r>
                      <a:endParaRPr lang="tr-TR" sz="500" b="1" i="0" u="none" strike="noStrike">
                        <a:solidFill>
                          <a:srgbClr val="000000"/>
                        </a:solidFill>
                        <a:effectLst/>
                        <a:latin typeface="Tahoma" panose="020B060403050404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027696456"/>
                  </a:ext>
                </a:extLst>
              </a:tr>
              <a:tr h="113738">
                <a:tc>
                  <a:txBody>
                    <a:bodyPr/>
                    <a:lstStyle/>
                    <a:p>
                      <a:pPr algn="ctr" fontAlgn="ctr"/>
                      <a:r>
                        <a:rPr lang="tr-TR" sz="500" b="1" i="0" u="none" strike="noStrike">
                          <a:solidFill>
                            <a:srgbClr val="000000"/>
                          </a:solidFill>
                          <a:effectLst/>
                          <a:latin typeface="Tahoma" panose="020B0604030504040204" pitchFamily="34" charset="0"/>
                        </a:rPr>
                        <a:t>Madde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0">
                  <a:txBody>
                    <a:bodyPr/>
                    <a:lstStyle/>
                    <a:p>
                      <a:pPr algn="ctr" fontAlgn="ctr"/>
                      <a:r>
                        <a:rPr lang="tr-TR" sz="500" b="1" i="0" u="none" strike="noStrike">
                          <a:solidFill>
                            <a:srgbClr val="000000"/>
                          </a:solidFill>
                          <a:effectLst/>
                          <a:latin typeface="Tahoma" panose="020B0604030504040204" pitchFamily="34" charset="0"/>
                        </a:rPr>
                        <a:t>Gözlem Tanımı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425721472"/>
                  </a:ext>
                </a:extLst>
              </a:tr>
              <a:tr h="259973">
                <a:tc>
                  <a:txBody>
                    <a:bodyPr/>
                    <a:lstStyle/>
                    <a:p>
                      <a:pPr algn="ctr" fontAlgn="ctr"/>
                      <a:r>
                        <a:rPr lang="tr-TR" sz="800" b="1" i="0" u="none" strike="noStrike" dirty="0">
                          <a:solidFill>
                            <a:srgbClr val="000000"/>
                          </a:solidFill>
                          <a:effectLst/>
                          <a:latin typeface="Tahoma" panose="020B0604030504040204" pitchFamily="34" charset="0"/>
                        </a:rPr>
                        <a:t>5.3.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0">
                  <a:txBody>
                    <a:bodyPr/>
                    <a:lstStyle/>
                    <a:p>
                      <a:pPr algn="l" fontAlgn="ctr"/>
                      <a:r>
                        <a:rPr lang="tr-TR" sz="800" b="0" i="0" u="none" strike="noStrike" dirty="0">
                          <a:solidFill>
                            <a:srgbClr val="000000"/>
                          </a:solidFill>
                          <a:effectLst/>
                          <a:latin typeface="Tahoma" panose="020B0604030504040204" pitchFamily="34" charset="0"/>
                        </a:rPr>
                        <a:t>Süreç Müdür Yardımcısının Akademisyen </a:t>
                      </a:r>
                      <a:r>
                        <a:rPr lang="tr-TR" sz="800" b="0" i="0" u="none" strike="noStrike" dirty="0" err="1">
                          <a:solidFill>
                            <a:srgbClr val="000000"/>
                          </a:solidFill>
                          <a:effectLst/>
                          <a:latin typeface="Tahoma" panose="020B0604030504040204" pitchFamily="34" charset="0"/>
                        </a:rPr>
                        <a:t>olmasıı</a:t>
                      </a:r>
                      <a:r>
                        <a:rPr lang="tr-TR" sz="800" b="0" i="0" u="none" strike="noStrike" dirty="0">
                          <a:solidFill>
                            <a:srgbClr val="000000"/>
                          </a:solidFill>
                          <a:effectLst/>
                          <a:latin typeface="Tahoma" panose="020B0604030504040204" pitchFamily="34" charset="0"/>
                        </a:rPr>
                        <a:t>,  denetlenen dönemde bir kitap bölümü ve bir makale yazmış olması, PDR Merkezinin aktif çalıştığının yegane kanıtlarıdır.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977388107"/>
                  </a:ext>
                </a:extLst>
              </a:tr>
              <a:tr h="251847">
                <a:tc>
                  <a:txBody>
                    <a:bodyPr/>
                    <a:lstStyle/>
                    <a:p>
                      <a:pPr algn="ctr" fontAlgn="ctr"/>
                      <a:r>
                        <a:rPr lang="tr-TR" sz="4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0">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156079642"/>
                  </a:ext>
                </a:extLst>
              </a:tr>
              <a:tr h="237630">
                <a:tc>
                  <a:txBody>
                    <a:bodyPr/>
                    <a:lstStyle/>
                    <a:p>
                      <a:pPr algn="ctr" fontAlgn="ctr"/>
                      <a:r>
                        <a:rPr lang="tr-TR" sz="4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0">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045416141"/>
                  </a:ext>
                </a:extLst>
              </a:tr>
              <a:tr h="163701">
                <a:tc>
                  <a:txBody>
                    <a:bodyPr/>
                    <a:lstStyle/>
                    <a:p>
                      <a:pPr algn="ctr" fontAlgn="ctr"/>
                      <a:r>
                        <a:rPr lang="tr-TR" sz="4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0">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378821185"/>
                  </a:ext>
                </a:extLst>
              </a:tr>
              <a:tr h="106711">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0718111"/>
                  </a:ext>
                </a:extLst>
              </a:tr>
              <a:tr h="121863">
                <a:tc gridSpan="3">
                  <a:txBody>
                    <a:bodyPr/>
                    <a:lstStyle/>
                    <a:p>
                      <a:pPr algn="ctr" fontAlgn="ctr"/>
                      <a:r>
                        <a:rPr lang="tr-TR" sz="500" b="1" i="0" u="none" strike="noStrike">
                          <a:solidFill>
                            <a:srgbClr val="000000"/>
                          </a:solidFill>
                          <a:effectLst/>
                          <a:latin typeface="Tahoma" panose="020B0604030504040204" pitchFamily="34" charset="0"/>
                        </a:rPr>
                        <a:t>ONAY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gridSpan="3">
                  <a:txBody>
                    <a:bodyPr/>
                    <a:lstStyle/>
                    <a:p>
                      <a:pPr algn="ctr" fontAlgn="ctr"/>
                      <a:r>
                        <a:rPr lang="tr-TR" sz="500" b="1" i="0" u="none" strike="noStrike">
                          <a:solidFill>
                            <a:srgbClr val="000000"/>
                          </a:solidFill>
                          <a:effectLst/>
                          <a:latin typeface="Tahoma" panose="020B0604030504040204" pitchFamily="34" charset="0"/>
                        </a:rPr>
                        <a:t>İSİM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gridSpan="2">
                  <a:txBody>
                    <a:bodyPr/>
                    <a:lstStyle/>
                    <a:p>
                      <a:pPr algn="ctr" fontAlgn="ctr"/>
                      <a:r>
                        <a:rPr lang="tr-TR" sz="500" b="1" i="0" u="none" strike="noStrike">
                          <a:solidFill>
                            <a:srgbClr val="000000"/>
                          </a:solidFill>
                          <a:effectLst/>
                          <a:latin typeface="Tahoma" panose="020B0604030504040204" pitchFamily="34" charset="0"/>
                        </a:rPr>
                        <a:t>TARİH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c gridSpan="3">
                  <a:txBody>
                    <a:bodyPr/>
                    <a:lstStyle/>
                    <a:p>
                      <a:pPr algn="ctr" fontAlgn="ctr"/>
                      <a:r>
                        <a:rPr lang="tr-TR" sz="500" b="1" i="0" u="none" strike="noStrike">
                          <a:solidFill>
                            <a:srgbClr val="000000"/>
                          </a:solidFill>
                          <a:effectLst/>
                          <a:latin typeface="Tahoma" panose="020B0604030504040204" pitchFamily="34" charset="0"/>
                        </a:rPr>
                        <a:t>İMZA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982012326"/>
                  </a:ext>
                </a:extLst>
              </a:tr>
              <a:tr h="204322">
                <a:tc gridSpan="3">
                  <a:txBody>
                    <a:bodyPr/>
                    <a:lstStyle/>
                    <a:p>
                      <a:pPr algn="l" fontAlgn="ctr"/>
                      <a:r>
                        <a:rPr lang="tr-TR" sz="700" b="1" i="0" u="none" strike="noStrike" dirty="0">
                          <a:solidFill>
                            <a:srgbClr val="000000"/>
                          </a:solidFill>
                          <a:effectLst/>
                          <a:latin typeface="Tahoma" panose="020B0604030504040204" pitchFamily="34" charset="0"/>
                        </a:rPr>
                        <a:t>Denetçi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700" b="1" i="0" u="none" strike="noStrike" dirty="0">
                          <a:solidFill>
                            <a:srgbClr val="000000"/>
                          </a:solidFill>
                          <a:effectLst/>
                          <a:latin typeface="Tahoma" panose="020B0604030504040204" pitchFamily="34" charset="0"/>
                        </a:rPr>
                        <a:t>Şafak Gür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pPr algn="ctr" fontAlgn="ctr"/>
                      <a:r>
                        <a:rPr lang="tr-TR" sz="700" b="1" i="0" u="none" strike="noStrike" dirty="0">
                          <a:solidFill>
                            <a:srgbClr val="000000"/>
                          </a:solidFill>
                          <a:effectLst/>
                          <a:latin typeface="Tahoma" panose="020B0604030504040204" pitchFamily="34" charset="0"/>
                        </a:rPr>
                        <a:t>16.05.2023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ctr"/>
                      <a:r>
                        <a:rPr lang="tr-TR" sz="5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647733623"/>
                  </a:ext>
                </a:extLst>
              </a:tr>
              <a:tr h="219351">
                <a:tc gridSpan="3">
                  <a:txBody>
                    <a:bodyPr/>
                    <a:lstStyle/>
                    <a:p>
                      <a:pPr algn="l" fontAlgn="ctr"/>
                      <a:r>
                        <a:rPr lang="tr-TR" sz="5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5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pPr algn="ctr" fontAlgn="ctr"/>
                      <a:r>
                        <a:rPr lang="tr-TR" sz="5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ctr"/>
                      <a:r>
                        <a:rPr lang="tr-TR" sz="5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723299910"/>
                  </a:ext>
                </a:extLst>
              </a:tr>
              <a:tr h="204322">
                <a:tc gridSpan="3">
                  <a:txBody>
                    <a:bodyPr/>
                    <a:lstStyle/>
                    <a:p>
                      <a:pPr algn="l" fontAlgn="ctr"/>
                      <a:r>
                        <a:rPr lang="tr-TR" sz="5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5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pPr algn="ctr" fontAlgn="ctr"/>
                      <a:r>
                        <a:rPr lang="tr-TR" sz="5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ctr"/>
                      <a:r>
                        <a:rPr lang="tr-TR" sz="5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455191917"/>
                  </a:ext>
                </a:extLst>
              </a:tr>
              <a:tr h="329027">
                <a:tc gridSpan="3">
                  <a:txBody>
                    <a:bodyPr/>
                    <a:lstStyle/>
                    <a:p>
                      <a:pPr algn="l" fontAlgn="ctr"/>
                      <a:r>
                        <a:rPr lang="tr-TR" sz="5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5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pPr algn="ctr" fontAlgn="ctr"/>
                      <a:r>
                        <a:rPr lang="tr-TR" sz="5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ctr"/>
                      <a:r>
                        <a:rPr lang="tr-TR" sz="500" b="1" i="0" u="none" strike="noStrike" dirty="0">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525147987"/>
                  </a:ext>
                </a:extLst>
              </a:tr>
              <a:tr h="204322">
                <a:tc gridSpan="9">
                  <a:txBody>
                    <a:bodyPr/>
                    <a:lstStyle/>
                    <a:p>
                      <a:pPr algn="l" fontAlgn="ctr"/>
                      <a:r>
                        <a:rPr lang="tr-TR" sz="600" b="1" i="0" u="none" strike="noStrike" dirty="0">
                          <a:solidFill>
                            <a:srgbClr val="000000"/>
                          </a:solidFill>
                          <a:effectLst/>
                          <a:latin typeface="Times New Roman" panose="02020603050405020304" pitchFamily="18" charset="0"/>
                        </a:rPr>
                        <a:t>Form No:KY-FR-0030 Yayın Tarihi:03.05.2018 </a:t>
                      </a:r>
                      <a:r>
                        <a:rPr lang="tr-TR" sz="600" b="1" i="0" u="none" strike="noStrike" dirty="0" err="1">
                          <a:solidFill>
                            <a:srgbClr val="000000"/>
                          </a:solidFill>
                          <a:effectLst/>
                          <a:latin typeface="Times New Roman" panose="02020603050405020304" pitchFamily="18" charset="0"/>
                        </a:rPr>
                        <a:t>Değ.Tarihi</a:t>
                      </a:r>
                      <a:r>
                        <a:rPr lang="tr-TR" sz="600" b="1" i="0" u="none" strike="noStrike" dirty="0">
                          <a:solidFill>
                            <a:srgbClr val="000000"/>
                          </a:solidFill>
                          <a:effectLst/>
                          <a:latin typeface="Times New Roman" panose="02020603050405020304" pitchFamily="18" charset="0"/>
                        </a:rPr>
                        <a:t>:-Değ.No:1</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51185898"/>
                  </a:ext>
                </a:extLst>
              </a:tr>
              <a:tr h="204322">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dirty="0">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895271145"/>
                  </a:ext>
                </a:extLst>
              </a:tr>
              <a:tr h="106711">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dirty="0">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tcPr>
                </a:tc>
                <a:tc>
                  <a:txBody>
                    <a:bodyPr/>
                    <a:lstStyle/>
                    <a:p>
                      <a:pPr algn="l" fontAlgn="ctr"/>
                      <a:endParaRPr lang="tr-TR" sz="500" b="0" i="0" u="none" strike="noStrike" dirty="0">
                        <a:solidFill>
                          <a:srgbClr val="000000"/>
                        </a:solidFill>
                        <a:effectLst/>
                        <a:latin typeface="Tahoma" panose="020B060403050404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3200159612"/>
                  </a:ext>
                </a:extLst>
              </a:tr>
            </a:tbl>
          </a:graphicData>
        </a:graphic>
      </p:graphicFrame>
      <p:pic>
        <p:nvPicPr>
          <p:cNvPr id="3" name="Resim 2">
            <a:extLst>
              <a:ext uri="{FF2B5EF4-FFF2-40B4-BE49-F238E27FC236}">
                <a16:creationId xmlns:a16="http://schemas.microsoft.com/office/drawing/2014/main" id="{00000000-0008-0000-0000-000003000000}"/>
              </a:ext>
            </a:extLst>
          </p:cNvPr>
          <p:cNvPicPr/>
          <p:nvPr/>
        </p:nvPicPr>
        <p:blipFill>
          <a:blip r:embed="rId3"/>
          <a:stretch>
            <a:fillRect/>
          </a:stretch>
        </p:blipFill>
        <p:spPr>
          <a:xfrm>
            <a:off x="1912961" y="1135532"/>
            <a:ext cx="1544614" cy="255118"/>
          </a:xfrm>
          <a:prstGeom prst="rect">
            <a:avLst/>
          </a:prstGeom>
        </p:spPr>
      </p:pic>
      <p:sp>
        <p:nvSpPr>
          <p:cNvPr id="4" name="Metin kutusu 3">
            <a:extLst>
              <a:ext uri="{FF2B5EF4-FFF2-40B4-BE49-F238E27FC236}">
                <a16:creationId xmlns:a16="http://schemas.microsoft.com/office/drawing/2014/main" id="{D9BFD231-C32E-3DA5-9A4F-75100EB233F1}"/>
              </a:ext>
            </a:extLst>
          </p:cNvPr>
          <p:cNvSpPr txBox="1"/>
          <p:nvPr/>
        </p:nvSpPr>
        <p:spPr>
          <a:xfrm>
            <a:off x="7380312" y="5562600"/>
            <a:ext cx="1600200" cy="923330"/>
          </a:xfrm>
          <a:prstGeom prst="rect">
            <a:avLst/>
          </a:prstGeom>
          <a:noFill/>
        </p:spPr>
        <p:txBody>
          <a:bodyPr wrap="square" rtlCol="0">
            <a:spAutoFit/>
          </a:bodyPr>
          <a:lstStyle/>
          <a:p>
            <a:r>
              <a:rPr lang="tr-TR" b="1" dirty="0">
                <a:solidFill>
                  <a:srgbClr val="002060"/>
                </a:solidFill>
              </a:rPr>
              <a:t>*KYS İÇ DENETİM PUANI: %100</a:t>
            </a:r>
          </a:p>
        </p:txBody>
      </p:sp>
    </p:spTree>
    <p:extLst>
      <p:ext uri="{BB962C8B-B14F-4D97-AF65-F5344CB8AC3E}">
        <p14:creationId xmlns:p14="http://schemas.microsoft.com/office/powerpoint/2010/main" val="1346354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3477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EĞİTİM-ÖĞRETİM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64D64B28-83EA-138B-B0FB-9FAEC8F2CCB4}"/>
              </a:ext>
            </a:extLst>
          </p:cNvPr>
          <p:cNvSpPr txBox="1"/>
          <p:nvPr/>
        </p:nvSpPr>
        <p:spPr>
          <a:xfrm>
            <a:off x="1649038" y="3343726"/>
            <a:ext cx="6411074" cy="369332"/>
          </a:xfrm>
          <a:prstGeom prst="rect">
            <a:avLst/>
          </a:prstGeom>
          <a:noFill/>
        </p:spPr>
        <p:txBody>
          <a:bodyPr wrap="square" rtlCol="0">
            <a:spAutoFit/>
          </a:bodyPr>
          <a:lstStyle/>
          <a:p>
            <a:pPr marL="285750" indent="-285750" algn="ctr">
              <a:buFont typeface="Arial" panose="020B0604020202020204" pitchFamily="34" charset="0"/>
              <a:buChar char="•"/>
            </a:pPr>
            <a:r>
              <a:rPr lang="tr-TR" dirty="0">
                <a:solidFill>
                  <a:schemeClr val="tx2"/>
                </a:solidFill>
              </a:rPr>
              <a:t>Bu alan PDR Merkezi için değerlendirme dışıdır.</a:t>
            </a:r>
          </a:p>
        </p:txBody>
      </p:sp>
    </p:spTree>
    <p:extLst>
      <p:ext uri="{BB962C8B-B14F-4D97-AF65-F5344CB8AC3E}">
        <p14:creationId xmlns:p14="http://schemas.microsoft.com/office/powerpoint/2010/main" val="2309275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ARAŞTIRMA-GELİŞTİRME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o 3">
            <a:extLst>
              <a:ext uri="{FF2B5EF4-FFF2-40B4-BE49-F238E27FC236}">
                <a16:creationId xmlns:a16="http://schemas.microsoft.com/office/drawing/2014/main" id="{46170095-585A-4C1D-AAFA-05E53FDC83C9}"/>
              </a:ext>
            </a:extLst>
          </p:cNvPr>
          <p:cNvGraphicFramePr>
            <a:graphicFrameLocks noGrp="1"/>
          </p:cNvGraphicFramePr>
          <p:nvPr>
            <p:extLst>
              <p:ext uri="{D42A27DB-BD31-4B8C-83A1-F6EECF244321}">
                <p14:modId xmlns:p14="http://schemas.microsoft.com/office/powerpoint/2010/main" val="3647390878"/>
              </p:ext>
            </p:extLst>
          </p:nvPr>
        </p:nvGraphicFramePr>
        <p:xfrm>
          <a:off x="142996" y="1715861"/>
          <a:ext cx="5905379" cy="4271963"/>
        </p:xfrm>
        <a:graphic>
          <a:graphicData uri="http://schemas.openxmlformats.org/drawingml/2006/table">
            <a:tbl>
              <a:tblPr firstRow="1" bandRow="1">
                <a:tableStyleId>{93296810-A885-4BE3-A3E7-6D5BEEA58F35}</a:tableStyleId>
              </a:tblPr>
              <a:tblGrid>
                <a:gridCol w="5905379">
                  <a:extLst>
                    <a:ext uri="{9D8B030D-6E8A-4147-A177-3AD203B41FA5}">
                      <a16:colId xmlns:a16="http://schemas.microsoft.com/office/drawing/2014/main" val="471186886"/>
                    </a:ext>
                  </a:extLst>
                </a:gridCol>
              </a:tblGrid>
              <a:tr h="297707">
                <a:tc>
                  <a:txBody>
                    <a:bodyPr/>
                    <a:lstStyle/>
                    <a:p>
                      <a:pPr algn="ctr"/>
                      <a:r>
                        <a:rPr lang="tr-TR" sz="1600" dirty="0"/>
                        <a:t>Bilimsel Yayınlar</a:t>
                      </a:r>
                    </a:p>
                  </a:txBody>
                  <a:tcPr/>
                </a:tc>
                <a:extLst>
                  <a:ext uri="{0D108BD9-81ED-4DB2-BD59-A6C34878D82A}">
                    <a16:rowId xmlns:a16="http://schemas.microsoft.com/office/drawing/2014/main" val="324479853"/>
                  </a:ext>
                </a:extLst>
              </a:tr>
              <a:tr h="297707">
                <a:tc>
                  <a:txBody>
                    <a:bodyPr/>
                    <a:lstStyle/>
                    <a:p>
                      <a:r>
                        <a:rPr lang="tr-TR" sz="1600" b="1" dirty="0">
                          <a:solidFill>
                            <a:schemeClr val="bg1"/>
                          </a:solidFill>
                        </a:rPr>
                        <a:t>Makaleler (SSCI)</a:t>
                      </a:r>
                      <a:endParaRPr lang="tr-TR" sz="1600" b="1" i="0" dirty="0">
                        <a:solidFill>
                          <a:schemeClr val="bg1"/>
                        </a:solidFill>
                      </a:endParaRPr>
                    </a:p>
                  </a:txBody>
                  <a:tcPr>
                    <a:solidFill>
                      <a:schemeClr val="accent6">
                        <a:lumMod val="50000"/>
                      </a:schemeClr>
                    </a:solidFill>
                  </a:tcPr>
                </a:tc>
                <a:extLst>
                  <a:ext uri="{0D108BD9-81ED-4DB2-BD59-A6C34878D82A}">
                    <a16:rowId xmlns:a16="http://schemas.microsoft.com/office/drawing/2014/main" val="3495732230"/>
                  </a:ext>
                </a:extLst>
              </a:tr>
              <a:tr h="947251">
                <a:tc>
                  <a:txBody>
                    <a:bodyPr/>
                    <a:lstStyle/>
                    <a:p>
                      <a:pPr marL="342900" indent="-342900">
                        <a:buAutoNum type="arabicPeriod"/>
                      </a:pPr>
                      <a:r>
                        <a:rPr lang="en-US" sz="1600" b="1" kern="1200" dirty="0">
                          <a:solidFill>
                            <a:schemeClr val="tx2"/>
                          </a:solidFill>
                          <a:effectLst/>
                        </a:rPr>
                        <a:t>Effect of Online Mindfulness-based Physical Exercise Program on Psychological Well-being and Life Satisfaction during the Covid-19 Pandemic</a:t>
                      </a:r>
                      <a:endParaRPr lang="tr-TR" sz="1600" b="1" kern="1200" dirty="0">
                        <a:solidFill>
                          <a:schemeClr val="tx2"/>
                        </a:solidFill>
                        <a:effectLst/>
                      </a:endParaRPr>
                    </a:p>
                    <a:p>
                      <a:r>
                        <a:rPr lang="en-US" sz="1800" b="0" kern="1200" dirty="0">
                          <a:solidFill>
                            <a:schemeClr val="tx2"/>
                          </a:solidFill>
                          <a:effectLst/>
                        </a:rPr>
                        <a:t>Terzioğlu, Z. A., </a:t>
                      </a:r>
                      <a:r>
                        <a:rPr lang="en-US" sz="1800" b="0" kern="1200" dirty="0" err="1">
                          <a:solidFill>
                            <a:schemeClr val="tx2"/>
                          </a:solidFill>
                          <a:effectLst/>
                        </a:rPr>
                        <a:t>Çakır-Çelebi</a:t>
                      </a:r>
                      <a:r>
                        <a:rPr lang="en-US" sz="1800" b="0" kern="1200" dirty="0">
                          <a:solidFill>
                            <a:schemeClr val="tx2"/>
                          </a:solidFill>
                          <a:effectLst/>
                        </a:rPr>
                        <a:t>, S. G. </a:t>
                      </a:r>
                      <a:r>
                        <a:rPr lang="en-US" sz="1800" b="0" kern="1200" dirty="0" err="1">
                          <a:solidFill>
                            <a:schemeClr val="tx2"/>
                          </a:solidFill>
                          <a:effectLst/>
                        </a:rPr>
                        <a:t>ve</a:t>
                      </a:r>
                      <a:r>
                        <a:rPr lang="en-US" sz="1800" b="0" kern="1200" dirty="0">
                          <a:solidFill>
                            <a:schemeClr val="tx2"/>
                          </a:solidFill>
                          <a:effectLst/>
                        </a:rPr>
                        <a:t> </a:t>
                      </a:r>
                      <a:r>
                        <a:rPr lang="en-US" sz="1800" b="0" kern="1200" dirty="0" err="1">
                          <a:solidFill>
                            <a:schemeClr val="tx2"/>
                          </a:solidFill>
                          <a:effectLst/>
                        </a:rPr>
                        <a:t>Yıldız</a:t>
                      </a:r>
                      <a:r>
                        <a:rPr lang="en-US" sz="1800" b="0" kern="1200" dirty="0">
                          <a:solidFill>
                            <a:schemeClr val="tx2"/>
                          </a:solidFill>
                          <a:effectLst/>
                        </a:rPr>
                        <a:t>, M. (2022). Effect of online mindfulness-based physical exercise program on psychological well-being and life satisfaction during the Covid-19 pandemic. Current Psychology, 1-11.</a:t>
                      </a:r>
                      <a:endParaRPr lang="tr-TR" sz="1800" b="0" i="1" kern="1200" dirty="0">
                        <a:solidFill>
                          <a:schemeClr val="tx2"/>
                        </a:solidFill>
                        <a:effectLst/>
                        <a:latin typeface="+mn-lt"/>
                        <a:ea typeface="+mn-ea"/>
                        <a:cs typeface="+mn-cs"/>
                      </a:endParaRPr>
                    </a:p>
                  </a:txBody>
                  <a:tcPr/>
                </a:tc>
                <a:extLst>
                  <a:ext uri="{0D108BD9-81ED-4DB2-BD59-A6C34878D82A}">
                    <a16:rowId xmlns:a16="http://schemas.microsoft.com/office/drawing/2014/main" val="2431564641"/>
                  </a:ext>
                </a:extLst>
              </a:tr>
              <a:tr h="370523">
                <a:tc>
                  <a:txBody>
                    <a:bodyPr/>
                    <a:lstStyle/>
                    <a:p>
                      <a:r>
                        <a:rPr lang="tr-TR" sz="1600" b="1" kern="1200">
                          <a:solidFill>
                            <a:schemeClr val="bg1"/>
                          </a:solidFill>
                          <a:effectLst/>
                        </a:rPr>
                        <a:t>Kitap Bölümü</a:t>
                      </a:r>
                      <a:endParaRPr lang="tr-TR" sz="1600" b="1" i="0" kern="1200" dirty="0">
                        <a:solidFill>
                          <a:schemeClr val="bg1"/>
                        </a:solidFill>
                        <a:effectLst/>
                        <a:latin typeface="+mn-lt"/>
                        <a:ea typeface="+mn-ea"/>
                        <a:cs typeface="+mn-cs"/>
                      </a:endParaRPr>
                    </a:p>
                  </a:txBody>
                  <a:tcPr>
                    <a:solidFill>
                      <a:schemeClr val="accent6">
                        <a:lumMod val="50000"/>
                      </a:schemeClr>
                    </a:solidFill>
                  </a:tcPr>
                </a:tc>
                <a:extLst>
                  <a:ext uri="{0D108BD9-81ED-4DB2-BD59-A6C34878D82A}">
                    <a16:rowId xmlns:a16="http://schemas.microsoft.com/office/drawing/2014/main" val="800524460"/>
                  </a:ext>
                </a:extLst>
              </a:tr>
              <a:tr h="767526">
                <a:tc>
                  <a:txBody>
                    <a:bodyPr/>
                    <a:lstStyle/>
                    <a:p>
                      <a:r>
                        <a:rPr lang="tr-TR" sz="1600" b="1" kern="1200" dirty="0">
                          <a:solidFill>
                            <a:schemeClr val="tx2"/>
                          </a:solidFill>
                          <a:effectLst/>
                        </a:rPr>
                        <a:t>1. Çakır, S. G. ve Terzioğlu, Z. T. (2022). Dördüncü Bölüm: Farkındalık (</a:t>
                      </a:r>
                      <a:r>
                        <a:rPr lang="tr-TR" sz="1600" b="1" kern="1200" dirty="0" err="1">
                          <a:solidFill>
                            <a:schemeClr val="tx2"/>
                          </a:solidFill>
                          <a:effectLst/>
                        </a:rPr>
                        <a:t>Mindfulness</a:t>
                      </a:r>
                      <a:r>
                        <a:rPr lang="tr-TR" sz="1600" b="1" kern="1200" dirty="0">
                          <a:solidFill>
                            <a:schemeClr val="tx2"/>
                          </a:solidFill>
                          <a:effectLst/>
                        </a:rPr>
                        <a:t>) Temelli Öz Bakım Uygulamaları. Güler, D. (Ed.) (2022).Mesleki Stres Faktörlerine Rağmen Ayakta Kalabilme: Ruh Sağlığı Çalışanları için Bir Öz Bakım Rehberi. Nobel Akademik Yayıncılık.</a:t>
                      </a:r>
                      <a:endParaRPr lang="tr-TR" sz="1600" b="1" i="1" kern="1200" dirty="0">
                        <a:solidFill>
                          <a:schemeClr val="tx2"/>
                        </a:solidFill>
                        <a:effectLst/>
                        <a:latin typeface="+mn-lt"/>
                        <a:ea typeface="+mn-ea"/>
                        <a:cs typeface="+mn-cs"/>
                      </a:endParaRPr>
                    </a:p>
                  </a:txBody>
                  <a:tcPr/>
                </a:tc>
                <a:extLst>
                  <a:ext uri="{0D108BD9-81ED-4DB2-BD59-A6C34878D82A}">
                    <a16:rowId xmlns:a16="http://schemas.microsoft.com/office/drawing/2014/main" val="178826383"/>
                  </a:ext>
                </a:extLst>
              </a:tr>
            </a:tbl>
          </a:graphicData>
        </a:graphic>
      </p:graphicFrame>
      <p:pic>
        <p:nvPicPr>
          <p:cNvPr id="2" name="Resim 1">
            <a:extLst>
              <a:ext uri="{FF2B5EF4-FFF2-40B4-BE49-F238E27FC236}">
                <a16:creationId xmlns:a16="http://schemas.microsoft.com/office/drawing/2014/main" id="{FC53C4A5-6FEA-3927-0097-DA42E5F2423C}"/>
              </a:ext>
            </a:extLst>
          </p:cNvPr>
          <p:cNvPicPr>
            <a:picLocks noChangeAspect="1"/>
          </p:cNvPicPr>
          <p:nvPr/>
        </p:nvPicPr>
        <p:blipFill>
          <a:blip r:embed="rId3"/>
          <a:stretch>
            <a:fillRect/>
          </a:stretch>
        </p:blipFill>
        <p:spPr>
          <a:xfrm>
            <a:off x="6169704" y="1715862"/>
            <a:ext cx="2974297" cy="4342038"/>
          </a:xfrm>
          <a:prstGeom prst="rect">
            <a:avLst/>
          </a:prstGeom>
        </p:spPr>
      </p:pic>
    </p:spTree>
    <p:extLst>
      <p:ext uri="{BB962C8B-B14F-4D97-AF65-F5344CB8AC3E}">
        <p14:creationId xmlns:p14="http://schemas.microsoft.com/office/powerpoint/2010/main" val="3064026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ARAŞTIRMA-GELİŞTİRME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4">
            <a:extLst>
              <a:ext uri="{FF2B5EF4-FFF2-40B4-BE49-F238E27FC236}">
                <a16:creationId xmlns:a16="http://schemas.microsoft.com/office/drawing/2014/main" id="{25201303-AF5E-4416-ADEE-CAF4D1045296}"/>
              </a:ext>
            </a:extLst>
          </p:cNvPr>
          <p:cNvGraphicFramePr>
            <a:graphicFrameLocks noGrp="1"/>
          </p:cNvGraphicFramePr>
          <p:nvPr>
            <p:extLst>
              <p:ext uri="{D42A27DB-BD31-4B8C-83A1-F6EECF244321}">
                <p14:modId xmlns:p14="http://schemas.microsoft.com/office/powerpoint/2010/main" val="1691613522"/>
              </p:ext>
            </p:extLst>
          </p:nvPr>
        </p:nvGraphicFramePr>
        <p:xfrm>
          <a:off x="1785710" y="2571769"/>
          <a:ext cx="6130247" cy="3172665"/>
        </p:xfrm>
        <a:graphic>
          <a:graphicData uri="http://schemas.openxmlformats.org/drawingml/2006/table">
            <a:tbl>
              <a:tblPr firstRow="1" bandRow="1">
                <a:tableStyleId>{5C22544A-7EE6-4342-B048-85BDC9FD1C3A}</a:tableStyleId>
              </a:tblPr>
              <a:tblGrid>
                <a:gridCol w="3891674">
                  <a:extLst>
                    <a:ext uri="{9D8B030D-6E8A-4147-A177-3AD203B41FA5}">
                      <a16:colId xmlns:a16="http://schemas.microsoft.com/office/drawing/2014/main" val="896092459"/>
                    </a:ext>
                  </a:extLst>
                </a:gridCol>
                <a:gridCol w="2238573">
                  <a:extLst>
                    <a:ext uri="{9D8B030D-6E8A-4147-A177-3AD203B41FA5}">
                      <a16:colId xmlns:a16="http://schemas.microsoft.com/office/drawing/2014/main" val="154336972"/>
                    </a:ext>
                  </a:extLst>
                </a:gridCol>
              </a:tblGrid>
              <a:tr h="858486">
                <a:tc>
                  <a:txBody>
                    <a:bodyPr/>
                    <a:lstStyle/>
                    <a:p>
                      <a:pPr algn="ctr"/>
                      <a:r>
                        <a:rPr lang="tr-TR" sz="2000" dirty="0"/>
                        <a:t>2022 Yılında Gerçekleşen Faaliyetler</a:t>
                      </a:r>
                    </a:p>
                  </a:txBody>
                  <a:tcPr/>
                </a:tc>
                <a:tc>
                  <a:txBody>
                    <a:bodyPr/>
                    <a:lstStyle/>
                    <a:p>
                      <a:pPr algn="ctr"/>
                      <a:r>
                        <a:rPr lang="tr-TR" sz="2000" dirty="0"/>
                        <a:t>Faaliyet Sayısı</a:t>
                      </a:r>
                    </a:p>
                  </a:txBody>
                  <a:tcPr/>
                </a:tc>
                <a:extLst>
                  <a:ext uri="{0D108BD9-81ED-4DB2-BD59-A6C34878D82A}">
                    <a16:rowId xmlns:a16="http://schemas.microsoft.com/office/drawing/2014/main" val="1961624398"/>
                  </a:ext>
                </a:extLst>
              </a:tr>
              <a:tr h="858486">
                <a:tc>
                  <a:txBody>
                    <a:bodyPr/>
                    <a:lstStyle/>
                    <a:p>
                      <a:pPr algn="ctr"/>
                      <a:r>
                        <a:rPr lang="tr-TR" sz="2000" dirty="0">
                          <a:solidFill>
                            <a:schemeClr val="tx2"/>
                          </a:solidFill>
                        </a:rPr>
                        <a:t>Grupla Psikolojik Danışma Programları</a:t>
                      </a:r>
                    </a:p>
                  </a:txBody>
                  <a:tcPr/>
                </a:tc>
                <a:tc>
                  <a:txBody>
                    <a:bodyPr/>
                    <a:lstStyle/>
                    <a:p>
                      <a:pPr algn="ctr"/>
                      <a:r>
                        <a:rPr lang="tr-TR" sz="2000" dirty="0">
                          <a:solidFill>
                            <a:schemeClr val="tx2"/>
                          </a:solidFill>
                        </a:rPr>
                        <a:t>2</a:t>
                      </a:r>
                    </a:p>
                  </a:txBody>
                  <a:tcPr/>
                </a:tc>
                <a:extLst>
                  <a:ext uri="{0D108BD9-81ED-4DB2-BD59-A6C34878D82A}">
                    <a16:rowId xmlns:a16="http://schemas.microsoft.com/office/drawing/2014/main" val="3344475525"/>
                  </a:ext>
                </a:extLst>
              </a:tr>
              <a:tr h="485231">
                <a:tc>
                  <a:txBody>
                    <a:bodyPr/>
                    <a:lstStyle/>
                    <a:p>
                      <a:pPr algn="ctr"/>
                      <a:r>
                        <a:rPr lang="tr-TR" sz="2000" dirty="0">
                          <a:solidFill>
                            <a:schemeClr val="tx2"/>
                          </a:solidFill>
                        </a:rPr>
                        <a:t>Seminer Programları</a:t>
                      </a:r>
                    </a:p>
                  </a:txBody>
                  <a:tcPr/>
                </a:tc>
                <a:tc>
                  <a:txBody>
                    <a:bodyPr/>
                    <a:lstStyle/>
                    <a:p>
                      <a:pPr algn="ctr"/>
                      <a:r>
                        <a:rPr lang="tr-TR" sz="2000" dirty="0">
                          <a:solidFill>
                            <a:schemeClr val="tx2"/>
                          </a:solidFill>
                        </a:rPr>
                        <a:t>9</a:t>
                      </a:r>
                    </a:p>
                  </a:txBody>
                  <a:tcPr/>
                </a:tc>
                <a:extLst>
                  <a:ext uri="{0D108BD9-81ED-4DB2-BD59-A6C34878D82A}">
                    <a16:rowId xmlns:a16="http://schemas.microsoft.com/office/drawing/2014/main" val="3963377638"/>
                  </a:ext>
                </a:extLst>
              </a:tr>
              <a:tr h="485231">
                <a:tc>
                  <a:txBody>
                    <a:bodyPr/>
                    <a:lstStyle/>
                    <a:p>
                      <a:pPr algn="ctr"/>
                      <a:r>
                        <a:rPr lang="tr-TR" sz="2000" dirty="0">
                          <a:solidFill>
                            <a:schemeClr val="tx2"/>
                          </a:solidFill>
                        </a:rPr>
                        <a:t>Atölye Çalışmaları</a:t>
                      </a:r>
                    </a:p>
                  </a:txBody>
                  <a:tcPr/>
                </a:tc>
                <a:tc>
                  <a:txBody>
                    <a:bodyPr/>
                    <a:lstStyle/>
                    <a:p>
                      <a:pPr algn="ctr"/>
                      <a:r>
                        <a:rPr lang="tr-TR" sz="2000" dirty="0">
                          <a:solidFill>
                            <a:schemeClr val="tx2"/>
                          </a:solidFill>
                        </a:rPr>
                        <a:t>3</a:t>
                      </a:r>
                    </a:p>
                  </a:txBody>
                  <a:tcPr/>
                </a:tc>
                <a:extLst>
                  <a:ext uri="{0D108BD9-81ED-4DB2-BD59-A6C34878D82A}">
                    <a16:rowId xmlns:a16="http://schemas.microsoft.com/office/drawing/2014/main" val="187988469"/>
                  </a:ext>
                </a:extLst>
              </a:tr>
              <a:tr h="485231">
                <a:tc>
                  <a:txBody>
                    <a:bodyPr/>
                    <a:lstStyle/>
                    <a:p>
                      <a:pPr algn="ctr"/>
                      <a:r>
                        <a:rPr lang="tr-TR" sz="2000" b="1" dirty="0">
                          <a:solidFill>
                            <a:schemeClr val="tx2"/>
                          </a:solidFill>
                        </a:rPr>
                        <a:t>TOPLAM</a:t>
                      </a:r>
                    </a:p>
                  </a:txBody>
                  <a:tcPr/>
                </a:tc>
                <a:tc>
                  <a:txBody>
                    <a:bodyPr/>
                    <a:lstStyle/>
                    <a:p>
                      <a:pPr algn="ctr"/>
                      <a:r>
                        <a:rPr lang="tr-TR" sz="2000" b="1" dirty="0">
                          <a:solidFill>
                            <a:schemeClr val="tx2"/>
                          </a:solidFill>
                        </a:rPr>
                        <a:t>14</a:t>
                      </a:r>
                    </a:p>
                  </a:txBody>
                  <a:tcPr/>
                </a:tc>
                <a:extLst>
                  <a:ext uri="{0D108BD9-81ED-4DB2-BD59-A6C34878D82A}">
                    <a16:rowId xmlns:a16="http://schemas.microsoft.com/office/drawing/2014/main" val="332987031"/>
                  </a:ext>
                </a:extLst>
              </a:tr>
            </a:tbl>
          </a:graphicData>
        </a:graphic>
      </p:graphicFrame>
    </p:spTree>
    <p:extLst>
      <p:ext uri="{BB962C8B-B14F-4D97-AF65-F5344CB8AC3E}">
        <p14:creationId xmlns:p14="http://schemas.microsoft.com/office/powerpoint/2010/main" val="3286298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241579" y="649467"/>
            <a:ext cx="5040560"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MİSYON-VİZYON-POLİTİKA</a:t>
            </a: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372" y="450628"/>
            <a:ext cx="1872208" cy="397679"/>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490637" y="1291399"/>
            <a:ext cx="4189482" cy="369332"/>
          </a:xfrm>
          <a:prstGeom prst="rect">
            <a:avLst/>
          </a:prstGeom>
        </p:spPr>
        <p:txBody>
          <a:bodyPr wrap="square" lIns="91440" tIns="45720" rIns="91440" bIns="45720" anchor="t">
            <a:spAutoFit/>
          </a:bodyPr>
          <a:lstStyle/>
          <a:p>
            <a:r>
              <a:rPr lang="tr-TR" b="1" dirty="0">
                <a:solidFill>
                  <a:srgbClr val="000000"/>
                </a:solidFill>
                <a:latin typeface="Calibri"/>
                <a:ea typeface="Times New Roman" panose="02020603050405020304" pitchFamily="18" charset="0"/>
                <a:cs typeface="Calibri"/>
              </a:rPr>
              <a:t>  </a:t>
            </a:r>
            <a:endParaRPr lang="tr-TR" b="1" dirty="0"/>
          </a:p>
        </p:txBody>
      </p:sp>
      <p:sp>
        <p:nvSpPr>
          <p:cNvPr id="4" name="Dikdörtgen 3"/>
          <p:cNvSpPr/>
          <p:nvPr/>
        </p:nvSpPr>
        <p:spPr>
          <a:xfrm>
            <a:off x="503655" y="5444238"/>
            <a:ext cx="8352928" cy="1369606"/>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ÇALIŞMA POLİTİKASI</a:t>
            </a:r>
          </a:p>
          <a:p>
            <a:pPr algn="just"/>
            <a:r>
              <a:rPr lang="tr-TR" sz="1400" b="0" i="1" dirty="0">
                <a:solidFill>
                  <a:srgbClr val="002060"/>
                </a:solidFill>
                <a:effectLst/>
                <a:latin typeface="Arial" panose="020B0604020202020204" pitchFamily="34" charset="0"/>
              </a:rPr>
              <a:t>Ruh sağlığı alanında yetkin uzmanlar ile psikolojik danışma etik ilkeleri doğrultusunda psikolojik danışmanlık ve rehberlik hizmetlerini gerçekleştirmektir.</a:t>
            </a:r>
            <a:endParaRPr lang="tr-TR" sz="1400" b="0" i="1" dirty="0">
              <a:solidFill>
                <a:srgbClr val="002060"/>
              </a:solidFill>
              <a:effectLst/>
              <a:latin typeface="inherit"/>
            </a:endParaRPr>
          </a:p>
          <a:p>
            <a:br>
              <a:rPr lang="tr-TR" sz="1400" dirty="0">
                <a:solidFill>
                  <a:srgbClr val="002060"/>
                </a:solidFill>
              </a:rPr>
            </a:br>
            <a:endParaRPr lang="tr-TR" sz="1400" b="1" dirty="0">
              <a:solidFill>
                <a:srgbClr val="002060"/>
              </a:solidFill>
              <a:latin typeface="Times New Roman" panose="02020603050405020304" pitchFamily="18" charset="0"/>
              <a:ea typeface="Times New Roman" panose="02020603050405020304" pitchFamily="18" charset="0"/>
            </a:endParaRPr>
          </a:p>
        </p:txBody>
      </p:sp>
      <p:sp>
        <p:nvSpPr>
          <p:cNvPr id="7" name="Dikdörtgen 6"/>
          <p:cNvSpPr/>
          <p:nvPr/>
        </p:nvSpPr>
        <p:spPr>
          <a:xfrm>
            <a:off x="458215" y="3279854"/>
            <a:ext cx="8352928" cy="2015936"/>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BİRİMİN VİZYONU</a:t>
            </a:r>
          </a:p>
          <a:p>
            <a:pPr algn="just"/>
            <a:r>
              <a:rPr lang="tr-TR" sz="1400" b="0" i="1" dirty="0">
                <a:solidFill>
                  <a:srgbClr val="002060"/>
                </a:solidFill>
                <a:effectLst/>
                <a:latin typeface="Arial" panose="020B0604020202020204" pitchFamily="34" charset="0"/>
              </a:rPr>
              <a:t>Merkezden psikolojik danışma hizmeti alan tüm bireylerin iyi oluş ve psikolojik dayanıklılık düzeylerini artırmak, öğrencilerin kariyer süreçlerinde belirlediği amaçlara ilgi ve yetenekleri doğrultusunda ulaşmalarını desteklemek,</a:t>
            </a:r>
            <a:endParaRPr lang="tr-TR" sz="1400" b="0" i="1" dirty="0">
              <a:solidFill>
                <a:srgbClr val="002060"/>
              </a:solidFill>
              <a:effectLst/>
              <a:latin typeface="Poppins" panose="020B0502040204020203" pitchFamily="2" charset="-94"/>
            </a:endParaRPr>
          </a:p>
          <a:p>
            <a:pPr algn="just"/>
            <a:r>
              <a:rPr lang="tr-TR" sz="1400" b="0" i="1" dirty="0">
                <a:solidFill>
                  <a:srgbClr val="002060"/>
                </a:solidFill>
                <a:effectLst/>
                <a:latin typeface="Arial" panose="020B0604020202020204" pitchFamily="34" charset="0"/>
              </a:rPr>
              <a:t>Yeniliğe ve gelişmeye açık, alanında yetkin bir ekip ile bireylerin sosyal, duygusal, fiziksel ve bilişsel açıdan gelişimlerini destekleyici faaliyetler gerçekleştirmek,</a:t>
            </a:r>
            <a:endParaRPr lang="tr-TR" sz="1400" b="0" i="1" dirty="0">
              <a:solidFill>
                <a:srgbClr val="002060"/>
              </a:solidFill>
              <a:effectLst/>
              <a:latin typeface="Poppins" panose="020B0502040204020203" pitchFamily="2" charset="-94"/>
            </a:endParaRPr>
          </a:p>
          <a:p>
            <a:pPr algn="just"/>
            <a:r>
              <a:rPr lang="tr-TR" sz="1400" b="0" i="1" dirty="0">
                <a:solidFill>
                  <a:srgbClr val="002060"/>
                </a:solidFill>
                <a:effectLst/>
                <a:latin typeface="Arial" panose="020B0604020202020204" pitchFamily="34" charset="0"/>
              </a:rPr>
              <a:t>Gelişimsel/önleyici uygulamaları ve bilimsel araştırmalarıyla üniversiteye ve topluma yönelik katkı sunan bir merkez olmaktır.</a:t>
            </a:r>
            <a:endParaRPr lang="tr-TR" sz="1400" b="0" i="1" dirty="0">
              <a:solidFill>
                <a:srgbClr val="002060"/>
              </a:solidFill>
              <a:effectLst/>
              <a:latin typeface="Poppins" panose="020B0502040204020203" pitchFamily="2" charset="-94"/>
            </a:endParaRPr>
          </a:p>
        </p:txBody>
      </p:sp>
      <p:sp>
        <p:nvSpPr>
          <p:cNvPr id="8" name="Dikdörtgen 7"/>
          <p:cNvSpPr/>
          <p:nvPr/>
        </p:nvSpPr>
        <p:spPr>
          <a:xfrm>
            <a:off x="479563" y="1660731"/>
            <a:ext cx="8352928" cy="2139047"/>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BİRİMİN MİSYONU</a:t>
            </a:r>
          </a:p>
          <a:p>
            <a:pPr algn="just"/>
            <a:r>
              <a:rPr lang="tr-TR" sz="1400" b="0" i="1" dirty="0">
                <a:solidFill>
                  <a:srgbClr val="002060"/>
                </a:solidFill>
                <a:effectLst/>
                <a:latin typeface="Arial" panose="020B0604020202020204" pitchFamily="34" charset="0"/>
              </a:rPr>
              <a:t>Merkeze başvuruda bulunan bireylere yönelik psikolojik danışmanlık hizmeti sunmak, kendilerini gerçekleştirme sürecinde ihtiyaç duydukları yardımı sağlamak ve iyi oluş düzeylerini artırmak için yüz yüze ve çevrim içi olarak bireyle psikolojik danışma, grupla psikolojik danışma ve önleyici ruh sağlığı çalışmalarını gerçekleştirerek üniversite bünyesindeki bireylere ve topluma ruh sağlığı desteği hizmetlerini yürütmektir.</a:t>
            </a:r>
            <a:endParaRPr lang="tr-TR" sz="1400" b="0" i="1" dirty="0">
              <a:solidFill>
                <a:srgbClr val="002060"/>
              </a:solidFill>
              <a:effectLst/>
              <a:latin typeface="inherit"/>
            </a:endParaRPr>
          </a:p>
          <a:p>
            <a:br>
              <a:rPr lang="tr-TR" dirty="0"/>
            </a:br>
            <a:endParaRPr lang="tr-TR" b="1" dirty="0">
              <a:solidFill>
                <a:srgbClr val="0C0D0D"/>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38822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GİRİŞİMCİLİK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65" name="Metin kutusu 64">
            <a:extLst>
              <a:ext uri="{FF2B5EF4-FFF2-40B4-BE49-F238E27FC236}">
                <a16:creationId xmlns:a16="http://schemas.microsoft.com/office/drawing/2014/main" id="{5E331DBC-9F0D-42DF-9E43-CE8A610984AF}"/>
              </a:ext>
            </a:extLst>
          </p:cNvPr>
          <p:cNvSpPr txBox="1"/>
          <p:nvPr/>
        </p:nvSpPr>
        <p:spPr>
          <a:xfrm>
            <a:off x="1649038" y="3343726"/>
            <a:ext cx="6411074" cy="369332"/>
          </a:xfrm>
          <a:prstGeom prst="rect">
            <a:avLst/>
          </a:prstGeom>
          <a:noFill/>
        </p:spPr>
        <p:txBody>
          <a:bodyPr wrap="square" rtlCol="0">
            <a:spAutoFit/>
          </a:bodyPr>
          <a:lstStyle/>
          <a:p>
            <a:pPr marL="285750" indent="-285750" algn="ctr">
              <a:buFont typeface="Arial" panose="020B0604020202020204" pitchFamily="34" charset="0"/>
              <a:buChar char="•"/>
            </a:pPr>
            <a:r>
              <a:rPr lang="tr-TR" dirty="0">
                <a:solidFill>
                  <a:schemeClr val="tx2"/>
                </a:solidFill>
              </a:rPr>
              <a:t>Bu alan PDR Merkezi için değerlendirme dışıdır.</a:t>
            </a:r>
          </a:p>
        </p:txBody>
      </p:sp>
    </p:spTree>
    <p:extLst>
      <p:ext uri="{BB962C8B-B14F-4D97-AF65-F5344CB8AC3E}">
        <p14:creationId xmlns:p14="http://schemas.microsoft.com/office/powerpoint/2010/main" val="1217082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TOPLUMSAL KATKI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5" name="Table 64"/>
          <p:cNvGraphicFramePr>
            <a:graphicFrameLocks noGrp="1"/>
          </p:cNvGraphicFramePr>
          <p:nvPr>
            <p:extLst>
              <p:ext uri="{D42A27DB-BD31-4B8C-83A1-F6EECF244321}">
                <p14:modId xmlns:p14="http://schemas.microsoft.com/office/powerpoint/2010/main" val="2915844532"/>
              </p:ext>
            </p:extLst>
          </p:nvPr>
        </p:nvGraphicFramePr>
        <p:xfrm>
          <a:off x="0" y="1407444"/>
          <a:ext cx="5572125" cy="5450556"/>
        </p:xfrm>
        <a:graphic>
          <a:graphicData uri="http://schemas.openxmlformats.org/drawingml/2006/table">
            <a:tbl>
              <a:tblPr firstRow="1" bandRow="1">
                <a:tableStyleId>{7DF18680-E054-41AD-8BC1-D1AEF772440D}</a:tableStyleId>
              </a:tblPr>
              <a:tblGrid>
                <a:gridCol w="2124075">
                  <a:extLst>
                    <a:ext uri="{9D8B030D-6E8A-4147-A177-3AD203B41FA5}">
                      <a16:colId xmlns:a16="http://schemas.microsoft.com/office/drawing/2014/main" val="3616022122"/>
                    </a:ext>
                  </a:extLst>
                </a:gridCol>
                <a:gridCol w="1257300">
                  <a:extLst>
                    <a:ext uri="{9D8B030D-6E8A-4147-A177-3AD203B41FA5}">
                      <a16:colId xmlns:a16="http://schemas.microsoft.com/office/drawing/2014/main" val="1695766801"/>
                    </a:ext>
                  </a:extLst>
                </a:gridCol>
                <a:gridCol w="1085850">
                  <a:extLst>
                    <a:ext uri="{9D8B030D-6E8A-4147-A177-3AD203B41FA5}">
                      <a16:colId xmlns:a16="http://schemas.microsoft.com/office/drawing/2014/main" val="3111323944"/>
                    </a:ext>
                  </a:extLst>
                </a:gridCol>
                <a:gridCol w="1104900">
                  <a:extLst>
                    <a:ext uri="{9D8B030D-6E8A-4147-A177-3AD203B41FA5}">
                      <a16:colId xmlns:a16="http://schemas.microsoft.com/office/drawing/2014/main" val="3721238749"/>
                    </a:ext>
                  </a:extLst>
                </a:gridCol>
              </a:tblGrid>
              <a:tr h="376866">
                <a:tc>
                  <a:txBody>
                    <a:bodyPr/>
                    <a:lstStyle/>
                    <a:p>
                      <a:pPr algn="ctr"/>
                      <a:r>
                        <a:rPr lang="tr-TR" sz="1400" dirty="0"/>
                        <a:t>Faaliyet Adı</a:t>
                      </a:r>
                    </a:p>
                  </a:txBody>
                  <a:tcPr/>
                </a:tc>
                <a:tc>
                  <a:txBody>
                    <a:bodyPr/>
                    <a:lstStyle/>
                    <a:p>
                      <a:pPr algn="ctr"/>
                      <a:r>
                        <a:rPr lang="tr-TR" sz="1400" dirty="0"/>
                        <a:t>Tarih</a:t>
                      </a:r>
                    </a:p>
                  </a:txBody>
                  <a:tcPr/>
                </a:tc>
                <a:tc>
                  <a:txBody>
                    <a:bodyPr/>
                    <a:lstStyle/>
                    <a:p>
                      <a:pPr algn="ctr"/>
                      <a:r>
                        <a:rPr lang="tr-TR" sz="1400" dirty="0"/>
                        <a:t>Hedef Grup</a:t>
                      </a:r>
                    </a:p>
                  </a:txBody>
                  <a:tcPr/>
                </a:tc>
                <a:tc>
                  <a:txBody>
                    <a:bodyPr/>
                    <a:lstStyle/>
                    <a:p>
                      <a:pPr algn="ctr"/>
                      <a:r>
                        <a:rPr lang="tr-TR" sz="1400" dirty="0"/>
                        <a:t>Yer</a:t>
                      </a:r>
                    </a:p>
                  </a:txBody>
                  <a:tcPr/>
                </a:tc>
                <a:extLst>
                  <a:ext uri="{0D108BD9-81ED-4DB2-BD59-A6C34878D82A}">
                    <a16:rowId xmlns:a16="http://schemas.microsoft.com/office/drawing/2014/main" val="1376625572"/>
                  </a:ext>
                </a:extLst>
              </a:tr>
              <a:tr h="464630">
                <a:tc>
                  <a:txBody>
                    <a:bodyPr/>
                    <a:lstStyle/>
                    <a:p>
                      <a:pPr algn="ctr">
                        <a:lnSpc>
                          <a:spcPct val="107000"/>
                        </a:lnSpc>
                        <a:spcAft>
                          <a:spcPts val="800"/>
                        </a:spcAft>
                      </a:pPr>
                      <a:endParaRPr lang="tr-TR" sz="7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tr-TR"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Zaman Yönetimi Eğitimi</a:t>
                      </a:r>
                      <a:endParaRPr lang="tr-T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tr-TR" sz="5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tr-TR"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24 Mayıs 2022</a:t>
                      </a:r>
                      <a:endParaRPr lang="tr-T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tr-TR" sz="1200" dirty="0">
                          <a:solidFill>
                            <a:srgbClr val="002060"/>
                          </a:solidFill>
                        </a:rPr>
                        <a:t>İl ve İlçe Nüfus Müdürleri</a:t>
                      </a:r>
                    </a:p>
                  </a:txBody>
                  <a:tcPr/>
                </a:tc>
                <a:tc>
                  <a:txBody>
                    <a:bodyPr/>
                    <a:lstStyle/>
                    <a:p>
                      <a:pPr algn="ctr"/>
                      <a:r>
                        <a:rPr lang="tr-TR" sz="1200" dirty="0">
                          <a:solidFill>
                            <a:srgbClr val="002060"/>
                          </a:solidFill>
                        </a:rPr>
                        <a:t>Rixos </a:t>
                      </a:r>
                      <a:r>
                        <a:rPr lang="tr-TR" sz="1200" dirty="0" err="1">
                          <a:solidFill>
                            <a:srgbClr val="002060"/>
                          </a:solidFill>
                        </a:rPr>
                        <a:t>Downtown</a:t>
                      </a:r>
                      <a:r>
                        <a:rPr lang="tr-TR" sz="1200" dirty="0">
                          <a:solidFill>
                            <a:srgbClr val="002060"/>
                          </a:solidFill>
                        </a:rPr>
                        <a:t> Hotel</a:t>
                      </a:r>
                    </a:p>
                  </a:txBody>
                  <a:tcPr/>
                </a:tc>
                <a:extLst>
                  <a:ext uri="{0D108BD9-81ED-4DB2-BD59-A6C34878D82A}">
                    <a16:rowId xmlns:a16="http://schemas.microsoft.com/office/drawing/2014/main" val="2768844684"/>
                  </a:ext>
                </a:extLst>
              </a:tr>
              <a:tr h="425443">
                <a:tc>
                  <a:txBody>
                    <a:bodyPr/>
                    <a:lstStyle/>
                    <a:p>
                      <a:pPr algn="ctr">
                        <a:lnSpc>
                          <a:spcPct val="107000"/>
                        </a:lnSpc>
                        <a:spcAft>
                          <a:spcPts val="800"/>
                        </a:spcAft>
                      </a:pPr>
                      <a:r>
                        <a:rPr lang="tr-TR"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Airtuerk</a:t>
                      </a:r>
                      <a:r>
                        <a:rPr lang="tr-TR"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Öfke ve Stres Yönetimi Eğitimi</a:t>
                      </a:r>
                      <a:endParaRPr lang="tr-T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tr-TR"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15 ve 18 Nisan 2022</a:t>
                      </a:r>
                      <a:endParaRPr lang="tr-T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tr-TR" sz="1200" dirty="0" err="1">
                          <a:solidFill>
                            <a:srgbClr val="002060"/>
                          </a:solidFill>
                        </a:rPr>
                        <a:t>Airtuerk</a:t>
                      </a:r>
                      <a:r>
                        <a:rPr lang="tr-TR" sz="1200" dirty="0">
                          <a:solidFill>
                            <a:srgbClr val="002060"/>
                          </a:solidFill>
                        </a:rPr>
                        <a:t> personelleri</a:t>
                      </a:r>
                    </a:p>
                  </a:txBody>
                  <a:tcPr/>
                </a:tc>
                <a:tc>
                  <a:txBody>
                    <a:bodyPr/>
                    <a:lstStyle/>
                    <a:p>
                      <a:pPr algn="ctr"/>
                      <a:r>
                        <a:rPr lang="tr-TR" sz="1200" dirty="0">
                          <a:solidFill>
                            <a:srgbClr val="002060"/>
                          </a:solidFill>
                        </a:rPr>
                        <a:t>Başarı Anadolu Lisesi</a:t>
                      </a:r>
                    </a:p>
                  </a:txBody>
                  <a:tcPr/>
                </a:tc>
                <a:extLst>
                  <a:ext uri="{0D108BD9-81ED-4DB2-BD59-A6C34878D82A}">
                    <a16:rowId xmlns:a16="http://schemas.microsoft.com/office/drawing/2014/main" val="958013231"/>
                  </a:ext>
                </a:extLst>
              </a:tr>
              <a:tr h="464630">
                <a:tc>
                  <a:txBody>
                    <a:bodyPr/>
                    <a:lstStyle/>
                    <a:p>
                      <a:pPr algn="ctr">
                        <a:lnSpc>
                          <a:spcPct val="107000"/>
                        </a:lnSpc>
                        <a:spcAft>
                          <a:spcPts val="800"/>
                        </a:spcAft>
                      </a:pPr>
                      <a:r>
                        <a:rPr lang="tr-TR"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Sınav Kaygısı İle Baş Etme Yolları Semineri</a:t>
                      </a:r>
                      <a:endParaRPr lang="tr-T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tr-TR"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13 Nisan 2022</a:t>
                      </a:r>
                      <a:endParaRPr lang="tr-T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tr-TR" sz="1200" dirty="0">
                          <a:solidFill>
                            <a:srgbClr val="002060"/>
                          </a:solidFill>
                        </a:rPr>
                        <a:t>Öğrenciler</a:t>
                      </a:r>
                    </a:p>
                  </a:txBody>
                  <a:tcPr/>
                </a:tc>
                <a:tc>
                  <a:txBody>
                    <a:bodyPr/>
                    <a:lstStyle/>
                    <a:p>
                      <a:pPr algn="ctr"/>
                      <a:r>
                        <a:rPr lang="tr-TR"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Özel Çağdaş Eğitim Kurumları</a:t>
                      </a:r>
                      <a:endParaRPr lang="tr-TR" sz="1200" dirty="0">
                        <a:solidFill>
                          <a:srgbClr val="002060"/>
                        </a:solidFill>
                      </a:endParaRPr>
                    </a:p>
                  </a:txBody>
                  <a:tcPr/>
                </a:tc>
                <a:extLst>
                  <a:ext uri="{0D108BD9-81ED-4DB2-BD59-A6C34878D82A}">
                    <a16:rowId xmlns:a16="http://schemas.microsoft.com/office/drawing/2014/main" val="3999929718"/>
                  </a:ext>
                </a:extLst>
              </a:tr>
              <a:tr h="511393">
                <a:tc>
                  <a:txBody>
                    <a:bodyPr/>
                    <a:lstStyle/>
                    <a:p>
                      <a:pPr algn="ctr">
                        <a:lnSpc>
                          <a:spcPct val="107000"/>
                        </a:lnSpc>
                        <a:spcAft>
                          <a:spcPts val="800"/>
                        </a:spcAft>
                      </a:pPr>
                      <a:r>
                        <a:rPr lang="tr-TR"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Sınav Kaygısını Azaltma ve Etkili Ders Çalışma Yöntemi Semineri</a:t>
                      </a:r>
                      <a:endParaRPr lang="tr-T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tr-TR"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22 Mart 2022</a:t>
                      </a:r>
                      <a:endParaRPr lang="tr-T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tr-TR" sz="1200" dirty="0">
                          <a:solidFill>
                            <a:srgbClr val="002060"/>
                          </a:solidFill>
                        </a:rPr>
                        <a:t>Öğrenciler</a:t>
                      </a:r>
                    </a:p>
                  </a:txBody>
                  <a:tcPr/>
                </a:tc>
                <a:tc>
                  <a:txBody>
                    <a:bodyPr/>
                    <a:lstStyle/>
                    <a:p>
                      <a:pPr algn="ctr"/>
                      <a:r>
                        <a:rPr lang="tr-TR"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Özel Antalya Başarı Anadolu Lisesi</a:t>
                      </a:r>
                      <a:endParaRPr lang="tr-TR" sz="1200" dirty="0">
                        <a:solidFill>
                          <a:srgbClr val="002060"/>
                        </a:solidFill>
                      </a:endParaRPr>
                    </a:p>
                  </a:txBody>
                  <a:tcPr/>
                </a:tc>
                <a:extLst>
                  <a:ext uri="{0D108BD9-81ED-4DB2-BD59-A6C34878D82A}">
                    <a16:rowId xmlns:a16="http://schemas.microsoft.com/office/drawing/2014/main" val="3475354868"/>
                  </a:ext>
                </a:extLst>
              </a:tr>
              <a:tr h="650481">
                <a:tc>
                  <a:txBody>
                    <a:bodyPr/>
                    <a:lstStyle/>
                    <a:p>
                      <a:pPr algn="ctr">
                        <a:lnSpc>
                          <a:spcPct val="107000"/>
                        </a:lnSpc>
                        <a:spcAft>
                          <a:spcPts val="800"/>
                        </a:spcAft>
                      </a:pPr>
                      <a:r>
                        <a:rPr lang="tr-TR"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Bumerang Koleji Lise Öğrencilerine yönelik Sınav Kaygısı Semineri/ </a:t>
                      </a:r>
                      <a:endParaRPr lang="tr-T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tr-TR"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21 Mart 2022</a:t>
                      </a:r>
                      <a:endParaRPr lang="tr-T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tr-TR" sz="1200" dirty="0">
                          <a:solidFill>
                            <a:srgbClr val="002060"/>
                          </a:solidFill>
                        </a:rPr>
                        <a:t>Lise Öğrencileri</a:t>
                      </a:r>
                    </a:p>
                  </a:txBody>
                  <a:tcPr/>
                </a:tc>
                <a:tc>
                  <a:txBody>
                    <a:bodyPr/>
                    <a:lstStyle/>
                    <a:p>
                      <a:pPr marL="0" marR="0" lvl="0" indent="0" algn="ctr" defTabSz="457207" rtl="0" eaLnBrk="1" fontAlgn="auto" latinLnBrk="0" hangingPunct="1">
                        <a:lnSpc>
                          <a:spcPct val="100000"/>
                        </a:lnSpc>
                        <a:spcBef>
                          <a:spcPts val="0"/>
                        </a:spcBef>
                        <a:spcAft>
                          <a:spcPts val="0"/>
                        </a:spcAft>
                        <a:buClrTx/>
                        <a:buSzTx/>
                        <a:buFontTx/>
                        <a:buNone/>
                        <a:tabLst/>
                        <a:defRPr/>
                      </a:pPr>
                      <a:r>
                        <a:rPr lang="tr-TR"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Ana Kampüs, Konferans Salonu</a:t>
                      </a:r>
                      <a:endParaRPr lang="tr-T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tr-TR" sz="1200" dirty="0">
                        <a:solidFill>
                          <a:srgbClr val="002060"/>
                        </a:solidFill>
                      </a:endParaRPr>
                    </a:p>
                  </a:txBody>
                  <a:tcPr/>
                </a:tc>
                <a:extLst>
                  <a:ext uri="{0D108BD9-81ED-4DB2-BD59-A6C34878D82A}">
                    <a16:rowId xmlns:a16="http://schemas.microsoft.com/office/drawing/2014/main" val="37188219"/>
                  </a:ext>
                </a:extLst>
              </a:tr>
              <a:tr h="454496">
                <a:tc>
                  <a:txBody>
                    <a:bodyPr/>
                    <a:lstStyle/>
                    <a:p>
                      <a:pPr algn="ctr">
                        <a:lnSpc>
                          <a:spcPct val="107000"/>
                        </a:lnSpc>
                        <a:spcAft>
                          <a:spcPts val="800"/>
                        </a:spcAft>
                      </a:pPr>
                      <a:r>
                        <a:rPr lang="tr-TR"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Antalya Üniversite Tanıtım Günleri, Sınav Kaygısı ile Baş Etme Yolları Semineri</a:t>
                      </a:r>
                      <a:endParaRPr lang="tr-T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tr-TR"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24 Şubat 2022</a:t>
                      </a:r>
                      <a:endParaRPr lang="tr-T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tr-TR" sz="1200" dirty="0">
                          <a:solidFill>
                            <a:srgbClr val="002060"/>
                          </a:solidFill>
                        </a:rPr>
                        <a:t>Öğrenciler</a:t>
                      </a:r>
                    </a:p>
                  </a:txBody>
                  <a:tcPr/>
                </a:tc>
                <a:tc>
                  <a:txBody>
                    <a:bodyPr/>
                    <a:lstStyle/>
                    <a:p>
                      <a:pPr algn="ctr"/>
                      <a:r>
                        <a:rPr lang="tr-TR"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Antalya AKM, Cam Piramit</a:t>
                      </a:r>
                      <a:endParaRPr lang="tr-TR" sz="1200" dirty="0">
                        <a:solidFill>
                          <a:srgbClr val="002060"/>
                        </a:solidFill>
                      </a:endParaRPr>
                    </a:p>
                  </a:txBody>
                  <a:tcPr/>
                </a:tc>
                <a:extLst>
                  <a:ext uri="{0D108BD9-81ED-4DB2-BD59-A6C34878D82A}">
                    <a16:rowId xmlns:a16="http://schemas.microsoft.com/office/drawing/2014/main" val="4195496026"/>
                  </a:ext>
                </a:extLst>
              </a:tr>
              <a:tr h="472797">
                <a:tc>
                  <a:txBody>
                    <a:bodyPr/>
                    <a:lstStyle/>
                    <a:p>
                      <a:pPr algn="ctr">
                        <a:lnSpc>
                          <a:spcPct val="107000"/>
                        </a:lnSpc>
                        <a:spcAft>
                          <a:spcPts val="800"/>
                        </a:spcAft>
                      </a:pPr>
                      <a:r>
                        <a:rPr lang="tr-TR" sz="1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Mindfulness</a:t>
                      </a:r>
                      <a:r>
                        <a:rPr lang="tr-TR"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Farkındalık Semineri</a:t>
                      </a:r>
                      <a:endParaRPr lang="tr-T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tr-TR"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20 Ocak 2022</a:t>
                      </a:r>
                      <a:endParaRPr lang="tr-T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tr-TR" sz="1200" dirty="0">
                          <a:solidFill>
                            <a:srgbClr val="002060"/>
                          </a:solidFill>
                        </a:rPr>
                        <a:t>Dış Katılımcılar</a:t>
                      </a:r>
                    </a:p>
                  </a:txBody>
                  <a:tcPr/>
                </a:tc>
                <a:tc>
                  <a:txBody>
                    <a:bodyPr/>
                    <a:lstStyle/>
                    <a:p>
                      <a:pPr algn="ctr"/>
                      <a:r>
                        <a:rPr lang="tr-TR" sz="1200" dirty="0">
                          <a:solidFill>
                            <a:srgbClr val="002060"/>
                          </a:solidFill>
                        </a:rPr>
                        <a:t>Çevrim içi</a:t>
                      </a:r>
                    </a:p>
                  </a:txBody>
                  <a:tcPr/>
                </a:tc>
                <a:extLst>
                  <a:ext uri="{0D108BD9-81ED-4DB2-BD59-A6C34878D82A}">
                    <a16:rowId xmlns:a16="http://schemas.microsoft.com/office/drawing/2014/main" val="918675462"/>
                  </a:ext>
                </a:extLst>
              </a:tr>
              <a:tr h="474639">
                <a:tc>
                  <a:txBody>
                    <a:bodyPr/>
                    <a:lstStyle/>
                    <a:p>
                      <a:pPr algn="ctr">
                        <a:lnSpc>
                          <a:spcPct val="107000"/>
                        </a:lnSpc>
                        <a:spcAft>
                          <a:spcPts val="800"/>
                        </a:spcAft>
                      </a:pPr>
                      <a:r>
                        <a:rPr lang="tr-TR"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Güzeloba</a:t>
                      </a:r>
                      <a:r>
                        <a:rPr lang="tr-TR"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Ortaokulu/ Okulda Şiddetin Önlenmesi ve Akran Zorbalığı Semineri</a:t>
                      </a:r>
                      <a:endParaRPr lang="tr-T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tr-TR"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10 Ocak 2022</a:t>
                      </a:r>
                      <a:endParaRPr lang="tr-T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457207" rtl="0" eaLnBrk="1" fontAlgn="auto" latinLnBrk="0" hangingPunct="1">
                        <a:lnSpc>
                          <a:spcPct val="100000"/>
                        </a:lnSpc>
                        <a:spcBef>
                          <a:spcPts val="0"/>
                        </a:spcBef>
                        <a:spcAft>
                          <a:spcPts val="0"/>
                        </a:spcAft>
                        <a:buClrTx/>
                        <a:buSzTx/>
                        <a:buFontTx/>
                        <a:buNone/>
                        <a:tabLst/>
                        <a:defRPr/>
                      </a:pPr>
                      <a:r>
                        <a:rPr lang="tr-TR" sz="1200" dirty="0">
                          <a:solidFill>
                            <a:srgbClr val="002060"/>
                          </a:solidFill>
                        </a:rPr>
                        <a:t>Ortaokul 7. sınıf öğrencileri</a:t>
                      </a:r>
                    </a:p>
                  </a:txBody>
                  <a:tcPr/>
                </a:tc>
                <a:tc>
                  <a:txBody>
                    <a:bodyPr/>
                    <a:lstStyle/>
                    <a:p>
                      <a:pPr algn="ctr"/>
                      <a:r>
                        <a:rPr lang="tr-TR" sz="1200" dirty="0" err="1">
                          <a:solidFill>
                            <a:srgbClr val="002060"/>
                          </a:solidFill>
                        </a:rPr>
                        <a:t>Güzeloba</a:t>
                      </a:r>
                      <a:r>
                        <a:rPr lang="tr-TR" sz="1200" dirty="0">
                          <a:solidFill>
                            <a:srgbClr val="002060"/>
                          </a:solidFill>
                        </a:rPr>
                        <a:t> Ortaokulu</a:t>
                      </a:r>
                    </a:p>
                  </a:txBody>
                  <a:tcPr/>
                </a:tc>
                <a:extLst>
                  <a:ext uri="{0D108BD9-81ED-4DB2-BD59-A6C34878D82A}">
                    <a16:rowId xmlns:a16="http://schemas.microsoft.com/office/drawing/2014/main" val="1909970194"/>
                  </a:ext>
                </a:extLst>
              </a:tr>
            </a:tbl>
          </a:graphicData>
        </a:graphic>
      </p:graphicFrame>
      <p:pic>
        <p:nvPicPr>
          <p:cNvPr id="3074" name="32e9b009-8f66-4d4f-ab31-c986f8e49cae" descr="Image">
            <a:extLst>
              <a:ext uri="{FF2B5EF4-FFF2-40B4-BE49-F238E27FC236}">
                <a16:creationId xmlns:a16="http://schemas.microsoft.com/office/drawing/2014/main" id="{ADA6AEFA-3418-7635-7788-0D80035FF92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6814" r="-801" b="58407"/>
          <a:stretch/>
        </p:blipFill>
        <p:spPr bwMode="auto">
          <a:xfrm>
            <a:off x="5638800" y="1407444"/>
            <a:ext cx="35052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809a3077-4b73-4274-bdf6-0c5fde5c2cf5" descr="Image">
            <a:extLst>
              <a:ext uri="{FF2B5EF4-FFF2-40B4-BE49-F238E27FC236}">
                <a16:creationId xmlns:a16="http://schemas.microsoft.com/office/drawing/2014/main" id="{12514C55-AE64-8EF8-3E3E-1D045CB0128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2701" b="39482"/>
          <a:stretch/>
        </p:blipFill>
        <p:spPr bwMode="auto">
          <a:xfrm>
            <a:off x="6116377" y="3274344"/>
            <a:ext cx="2550045" cy="153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81925154-f7e1-4ccf-86a0-21a5f5655779" descr="Image">
            <a:extLst>
              <a:ext uri="{FF2B5EF4-FFF2-40B4-BE49-F238E27FC236}">
                <a16:creationId xmlns:a16="http://schemas.microsoft.com/office/drawing/2014/main" id="{EFCFA459-5673-9BDF-2CC3-165640FB602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9842" b="27965"/>
          <a:stretch/>
        </p:blipFill>
        <p:spPr bwMode="auto">
          <a:xfrm>
            <a:off x="5572125" y="4811253"/>
            <a:ext cx="2160829" cy="150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f13c4bb9-a3f7-4264-8731-6be6d412b8cd" descr="Image">
            <a:extLst>
              <a:ext uri="{FF2B5EF4-FFF2-40B4-BE49-F238E27FC236}">
                <a16:creationId xmlns:a16="http://schemas.microsoft.com/office/drawing/2014/main" id="{0D58025A-B178-4E50-6B49-399D6BA5279F}"/>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8839" b="20339"/>
          <a:stretch/>
        </p:blipFill>
        <p:spPr bwMode="auto">
          <a:xfrm>
            <a:off x="7740431" y="4811253"/>
            <a:ext cx="1368777" cy="150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7484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TOPLUMSAL KATKI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pic>
        <p:nvPicPr>
          <p:cNvPr id="70" name="Resim 69">
            <a:extLst>
              <a:ext uri="{FF2B5EF4-FFF2-40B4-BE49-F238E27FC236}">
                <a16:creationId xmlns:a16="http://schemas.microsoft.com/office/drawing/2014/main" id="{43E36F96-336F-4862-B97E-23A5B416FE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6448" y="1825499"/>
            <a:ext cx="3033753" cy="4322202"/>
          </a:xfrm>
          <a:prstGeom prst="rect">
            <a:avLst/>
          </a:prstGeom>
        </p:spPr>
      </p:pic>
      <p:sp>
        <p:nvSpPr>
          <p:cNvPr id="65" name="Rectangle 64"/>
          <p:cNvSpPr/>
          <p:nvPr/>
        </p:nvSpPr>
        <p:spPr>
          <a:xfrm>
            <a:off x="498473" y="5397318"/>
            <a:ext cx="5200939" cy="1015663"/>
          </a:xfrm>
          <a:prstGeom prst="rect">
            <a:avLst/>
          </a:prstGeom>
          <a:solidFill>
            <a:schemeClr val="accent5">
              <a:lumMod val="40000"/>
              <a:lumOff val="60000"/>
            </a:schemeClr>
          </a:solidFill>
        </p:spPr>
        <p:txBody>
          <a:bodyPr wrap="square">
            <a:spAutoFit/>
          </a:bodyPr>
          <a:lstStyle/>
          <a:p>
            <a:pPr marL="285750" lvl="0" indent="-285750" defTabSz="457207">
              <a:buFont typeface="Arial" panose="020B0604020202020204" pitchFamily="34" charset="0"/>
              <a:buChar char="•"/>
              <a:defRPr/>
            </a:pPr>
            <a:r>
              <a:rPr lang="en-US" sz="2000" i="1" dirty="0">
                <a:solidFill>
                  <a:schemeClr val="tx2"/>
                </a:solidFill>
              </a:rPr>
              <a:t>"Aile ve </a:t>
            </a:r>
            <a:r>
              <a:rPr lang="tr-TR" sz="2000" i="1" dirty="0">
                <a:solidFill>
                  <a:schemeClr val="tx2"/>
                </a:solidFill>
              </a:rPr>
              <a:t>S</a:t>
            </a:r>
            <a:r>
              <a:rPr lang="en-US" sz="2000" i="1" dirty="0" err="1">
                <a:solidFill>
                  <a:schemeClr val="tx2"/>
                </a:solidFill>
              </a:rPr>
              <a:t>osyal</a:t>
            </a:r>
            <a:r>
              <a:rPr lang="en-US" sz="2000" i="1" dirty="0">
                <a:solidFill>
                  <a:schemeClr val="tx2"/>
                </a:solidFill>
              </a:rPr>
              <a:t> </a:t>
            </a:r>
            <a:r>
              <a:rPr lang="tr-TR" sz="2000" i="1" dirty="0" err="1">
                <a:solidFill>
                  <a:schemeClr val="tx2"/>
                </a:solidFill>
              </a:rPr>
              <a:t>H</a:t>
            </a:r>
            <a:r>
              <a:rPr lang="en-US" sz="2000" i="1" dirty="0" err="1">
                <a:solidFill>
                  <a:schemeClr val="tx2"/>
                </a:solidFill>
              </a:rPr>
              <a:t>izmetler</a:t>
            </a:r>
            <a:r>
              <a:rPr lang="en-US" sz="2000" i="1" dirty="0">
                <a:solidFill>
                  <a:schemeClr val="tx2"/>
                </a:solidFill>
              </a:rPr>
              <a:t> </a:t>
            </a:r>
            <a:r>
              <a:rPr lang="tr-TR" sz="2000" i="1" dirty="0" err="1">
                <a:solidFill>
                  <a:schemeClr val="tx2"/>
                </a:solidFill>
              </a:rPr>
              <a:t>İ</a:t>
            </a:r>
            <a:r>
              <a:rPr lang="en-US" sz="2000" i="1" dirty="0">
                <a:solidFill>
                  <a:schemeClr val="tx2"/>
                </a:solidFill>
              </a:rPr>
              <a:t>l </a:t>
            </a:r>
            <a:r>
              <a:rPr lang="en-US" sz="2000" i="1" dirty="0" err="1">
                <a:solidFill>
                  <a:schemeClr val="tx2"/>
                </a:solidFill>
              </a:rPr>
              <a:t>müdürlüğü</a:t>
            </a:r>
            <a:r>
              <a:rPr lang="en-US" sz="2000" i="1" dirty="0">
                <a:solidFill>
                  <a:schemeClr val="tx2"/>
                </a:solidFill>
              </a:rPr>
              <a:t>, </a:t>
            </a:r>
            <a:r>
              <a:rPr lang="tr-TR" sz="2000" i="1" dirty="0" err="1">
                <a:solidFill>
                  <a:schemeClr val="tx2"/>
                </a:solidFill>
              </a:rPr>
              <a:t>K</a:t>
            </a:r>
            <a:r>
              <a:rPr lang="en-US" sz="2000" i="1" dirty="0" err="1">
                <a:solidFill>
                  <a:schemeClr val="tx2"/>
                </a:solidFill>
              </a:rPr>
              <a:t>adına</a:t>
            </a:r>
            <a:r>
              <a:rPr lang="en-US" sz="2000" i="1" dirty="0">
                <a:solidFill>
                  <a:schemeClr val="tx2"/>
                </a:solidFill>
              </a:rPr>
              <a:t> </a:t>
            </a:r>
            <a:r>
              <a:rPr lang="tr-TR" sz="2000" i="1" dirty="0" err="1">
                <a:solidFill>
                  <a:schemeClr val="tx2"/>
                </a:solidFill>
              </a:rPr>
              <a:t>Y</a:t>
            </a:r>
            <a:r>
              <a:rPr lang="en-US" sz="2000" i="1" dirty="0" err="1">
                <a:solidFill>
                  <a:schemeClr val="tx2"/>
                </a:solidFill>
              </a:rPr>
              <a:t>önelik</a:t>
            </a:r>
            <a:r>
              <a:rPr lang="en-US" sz="2000" i="1" dirty="0">
                <a:solidFill>
                  <a:schemeClr val="tx2"/>
                </a:solidFill>
              </a:rPr>
              <a:t> </a:t>
            </a:r>
            <a:r>
              <a:rPr lang="tr-TR" sz="2000" i="1" dirty="0" err="1">
                <a:solidFill>
                  <a:schemeClr val="tx2"/>
                </a:solidFill>
              </a:rPr>
              <a:t>Ş</a:t>
            </a:r>
            <a:r>
              <a:rPr lang="en-US" sz="2000" i="1" dirty="0" err="1">
                <a:solidFill>
                  <a:schemeClr val="tx2"/>
                </a:solidFill>
              </a:rPr>
              <a:t>iddetle</a:t>
            </a:r>
            <a:r>
              <a:rPr lang="en-US" sz="2000" i="1" dirty="0">
                <a:solidFill>
                  <a:schemeClr val="tx2"/>
                </a:solidFill>
              </a:rPr>
              <a:t> </a:t>
            </a:r>
            <a:r>
              <a:rPr lang="tr-TR" sz="2000" i="1" dirty="0" err="1">
                <a:solidFill>
                  <a:schemeClr val="tx2"/>
                </a:solidFill>
              </a:rPr>
              <a:t>M</a:t>
            </a:r>
            <a:r>
              <a:rPr lang="en-US" sz="2000" i="1" dirty="0" err="1">
                <a:solidFill>
                  <a:schemeClr val="tx2"/>
                </a:solidFill>
              </a:rPr>
              <a:t>ücadele</a:t>
            </a:r>
            <a:r>
              <a:rPr lang="en-US" sz="2000" i="1" dirty="0">
                <a:solidFill>
                  <a:schemeClr val="tx2"/>
                </a:solidFill>
              </a:rPr>
              <a:t> </a:t>
            </a:r>
            <a:r>
              <a:rPr lang="tr-TR" sz="2000" i="1" dirty="0" err="1">
                <a:solidFill>
                  <a:schemeClr val="tx2"/>
                </a:solidFill>
              </a:rPr>
              <a:t>Ç</a:t>
            </a:r>
            <a:r>
              <a:rPr lang="en-US" sz="2000" i="1" dirty="0" err="1">
                <a:solidFill>
                  <a:schemeClr val="tx2"/>
                </a:solidFill>
              </a:rPr>
              <a:t>alıştayı</a:t>
            </a:r>
            <a:r>
              <a:rPr lang="en-US" sz="2000" i="1" dirty="0">
                <a:solidFill>
                  <a:schemeClr val="tx2"/>
                </a:solidFill>
              </a:rPr>
              <a:t> ve </a:t>
            </a:r>
            <a:r>
              <a:rPr lang="tr-TR" sz="2000" i="1" dirty="0" err="1">
                <a:solidFill>
                  <a:schemeClr val="tx2"/>
                </a:solidFill>
              </a:rPr>
              <a:t>t</a:t>
            </a:r>
            <a:r>
              <a:rPr lang="en-US" sz="2000" i="1" dirty="0" err="1">
                <a:solidFill>
                  <a:schemeClr val="tx2"/>
                </a:solidFill>
              </a:rPr>
              <a:t>eknik</a:t>
            </a:r>
            <a:r>
              <a:rPr lang="en-US" sz="2000" i="1" dirty="0">
                <a:solidFill>
                  <a:schemeClr val="tx2"/>
                </a:solidFill>
              </a:rPr>
              <a:t> </a:t>
            </a:r>
            <a:r>
              <a:rPr lang="en-US" sz="2000" i="1" dirty="0" err="1">
                <a:solidFill>
                  <a:schemeClr val="tx2"/>
                </a:solidFill>
              </a:rPr>
              <a:t>kurulda</a:t>
            </a:r>
            <a:r>
              <a:rPr lang="en-US" sz="2000" i="1" dirty="0">
                <a:solidFill>
                  <a:schemeClr val="tx2"/>
                </a:solidFill>
              </a:rPr>
              <a:t>" </a:t>
            </a:r>
            <a:r>
              <a:rPr lang="en-US" sz="2000" dirty="0" err="1">
                <a:solidFill>
                  <a:schemeClr val="tx2"/>
                </a:solidFill>
              </a:rPr>
              <a:t>görev</a:t>
            </a:r>
            <a:r>
              <a:rPr lang="en-US" sz="2000" dirty="0">
                <a:solidFill>
                  <a:schemeClr val="tx2"/>
                </a:solidFill>
              </a:rPr>
              <a:t> alın</a:t>
            </a:r>
            <a:r>
              <a:rPr lang="tr-TR" sz="2000" dirty="0" err="1">
                <a:solidFill>
                  <a:schemeClr val="tx2"/>
                </a:solidFill>
              </a:rPr>
              <a:t>mıştır</a:t>
            </a:r>
            <a:r>
              <a:rPr lang="tr-TR" sz="2000" dirty="0">
                <a:solidFill>
                  <a:schemeClr val="tx2"/>
                </a:solidFill>
              </a:rPr>
              <a:t>.</a:t>
            </a:r>
          </a:p>
        </p:txBody>
      </p:sp>
      <p:sp>
        <p:nvSpPr>
          <p:cNvPr id="67" name="Rectangle 66"/>
          <p:cNvSpPr/>
          <p:nvPr/>
        </p:nvSpPr>
        <p:spPr>
          <a:xfrm>
            <a:off x="498473" y="3934415"/>
            <a:ext cx="5200939" cy="1323439"/>
          </a:xfrm>
          <a:prstGeom prst="rect">
            <a:avLst/>
          </a:prstGeom>
          <a:solidFill>
            <a:schemeClr val="accent6">
              <a:lumMod val="40000"/>
              <a:lumOff val="60000"/>
            </a:schemeClr>
          </a:solidFill>
        </p:spPr>
        <p:txBody>
          <a:bodyPr wrap="square">
            <a:spAutoFit/>
          </a:bodyPr>
          <a:lstStyle/>
          <a:p>
            <a:pPr marL="285750" lvl="0" indent="-285750" defTabSz="457207">
              <a:buFont typeface="Arial" panose="020B0604020202020204" pitchFamily="34" charset="0"/>
              <a:buChar char="•"/>
              <a:defRPr/>
            </a:pPr>
            <a:r>
              <a:rPr lang="tr-TR" sz="2000" dirty="0">
                <a:solidFill>
                  <a:schemeClr val="tx2"/>
                </a:solidFill>
              </a:rPr>
              <a:t>Aile içi ve kadına yönelik şiddetin önlenmesi amacıyla </a:t>
            </a:r>
            <a:r>
              <a:rPr lang="tr-TR" sz="2000" i="1" dirty="0">
                <a:solidFill>
                  <a:schemeClr val="tx2"/>
                </a:solidFill>
              </a:rPr>
              <a:t>"Aksu Kaymakamlığı Kadına Yönelik Şiddetle Mücadele </a:t>
            </a:r>
            <a:r>
              <a:rPr lang="tr-TR" sz="2000" i="1" dirty="0" err="1">
                <a:solidFill>
                  <a:schemeClr val="tx2"/>
                </a:solidFill>
              </a:rPr>
              <a:t>Komisyonun’da</a:t>
            </a:r>
            <a:r>
              <a:rPr lang="tr-TR" sz="2000" i="1" dirty="0">
                <a:solidFill>
                  <a:schemeClr val="tx2"/>
                </a:solidFill>
              </a:rPr>
              <a:t>" </a:t>
            </a:r>
            <a:r>
              <a:rPr lang="tr-TR" sz="2000" dirty="0">
                <a:solidFill>
                  <a:schemeClr val="tx2"/>
                </a:solidFill>
              </a:rPr>
              <a:t>görev alınmıştır.</a:t>
            </a:r>
          </a:p>
        </p:txBody>
      </p:sp>
      <p:sp>
        <p:nvSpPr>
          <p:cNvPr id="2" name="Rectangle 64">
            <a:extLst>
              <a:ext uri="{FF2B5EF4-FFF2-40B4-BE49-F238E27FC236}">
                <a16:creationId xmlns:a16="http://schemas.microsoft.com/office/drawing/2014/main" id="{E6E8E219-180F-0E1F-48A3-E62F028A5222}"/>
              </a:ext>
            </a:extLst>
          </p:cNvPr>
          <p:cNvSpPr/>
          <p:nvPr/>
        </p:nvSpPr>
        <p:spPr>
          <a:xfrm>
            <a:off x="498473" y="1855960"/>
            <a:ext cx="5200939" cy="1938992"/>
          </a:xfrm>
          <a:prstGeom prst="rect">
            <a:avLst/>
          </a:prstGeom>
          <a:solidFill>
            <a:schemeClr val="accent5">
              <a:lumMod val="40000"/>
              <a:lumOff val="60000"/>
            </a:schemeClr>
          </a:solidFill>
        </p:spPr>
        <p:txBody>
          <a:bodyPr wrap="square">
            <a:spAutoFit/>
          </a:bodyPr>
          <a:lstStyle/>
          <a:p>
            <a:pPr marL="285750" lvl="0" indent="-285750" defTabSz="457207">
              <a:buFont typeface="Arial" panose="020B0604020202020204" pitchFamily="34" charset="0"/>
              <a:buChar char="•"/>
              <a:defRPr/>
            </a:pPr>
            <a:r>
              <a:rPr lang="en-US" sz="2000" i="1" dirty="0">
                <a:solidFill>
                  <a:schemeClr val="tx2"/>
                </a:solidFill>
              </a:rPr>
              <a:t>"</a:t>
            </a:r>
            <a:r>
              <a:rPr lang="tr-TR" sz="2000" i="1" dirty="0">
                <a:solidFill>
                  <a:schemeClr val="tx2"/>
                </a:solidFill>
              </a:rPr>
              <a:t>Batı Akdeniz Kalkınma Ajansı bünyesinde gerçekleştirilen ulusal-uluslararası fonlardan yararlanılarak, kadına yönelik şiddetle mücadelede Antalya İlinin kapasitesini artırmak amacıyla hedeflenen Proje Hazırlama </a:t>
            </a:r>
            <a:r>
              <a:rPr lang="tr-TR" sz="2000" i="1" dirty="0" err="1">
                <a:solidFill>
                  <a:schemeClr val="tx2"/>
                </a:solidFill>
              </a:rPr>
              <a:t>Eğtimi’nde</a:t>
            </a:r>
            <a:r>
              <a:rPr lang="en-US" sz="2000" i="1" dirty="0">
                <a:solidFill>
                  <a:schemeClr val="tx2"/>
                </a:solidFill>
              </a:rPr>
              <a:t>" </a:t>
            </a:r>
            <a:r>
              <a:rPr lang="en-US" sz="2000" dirty="0" err="1">
                <a:solidFill>
                  <a:schemeClr val="tx2"/>
                </a:solidFill>
              </a:rPr>
              <a:t>görev</a:t>
            </a:r>
            <a:r>
              <a:rPr lang="en-US" sz="2000" dirty="0">
                <a:solidFill>
                  <a:schemeClr val="tx2"/>
                </a:solidFill>
              </a:rPr>
              <a:t> alın</a:t>
            </a:r>
            <a:r>
              <a:rPr lang="tr-TR" sz="2000" dirty="0" err="1">
                <a:solidFill>
                  <a:schemeClr val="tx2"/>
                </a:solidFill>
              </a:rPr>
              <a:t>mıştır</a:t>
            </a:r>
            <a:r>
              <a:rPr lang="tr-TR" sz="2000" dirty="0">
                <a:solidFill>
                  <a:schemeClr val="tx2"/>
                </a:solidFill>
              </a:rPr>
              <a:t>.</a:t>
            </a:r>
          </a:p>
        </p:txBody>
      </p:sp>
    </p:spTree>
    <p:extLst>
      <p:ext uri="{BB962C8B-B14F-4D97-AF65-F5344CB8AC3E}">
        <p14:creationId xmlns:p14="http://schemas.microsoft.com/office/powerpoint/2010/main" val="562318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1778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KURUMSALLAŞMA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003" y="310487"/>
            <a:ext cx="1951851" cy="4145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0" name="Table 69"/>
          <p:cNvGraphicFramePr>
            <a:graphicFrameLocks noGrp="1"/>
          </p:cNvGraphicFramePr>
          <p:nvPr>
            <p:extLst>
              <p:ext uri="{D42A27DB-BD31-4B8C-83A1-F6EECF244321}">
                <p14:modId xmlns:p14="http://schemas.microsoft.com/office/powerpoint/2010/main" val="2372219365"/>
              </p:ext>
            </p:extLst>
          </p:nvPr>
        </p:nvGraphicFramePr>
        <p:xfrm>
          <a:off x="87624" y="2101728"/>
          <a:ext cx="4016740" cy="518160"/>
        </p:xfrm>
        <a:graphic>
          <a:graphicData uri="http://schemas.openxmlformats.org/drawingml/2006/table">
            <a:tbl>
              <a:tblPr firstRow="1" bandRow="1">
                <a:tableStyleId>{E8B1032C-EA38-4F05-BA0D-38AFFFC7BED3}</a:tableStyleId>
              </a:tblPr>
              <a:tblGrid>
                <a:gridCol w="3473139">
                  <a:extLst>
                    <a:ext uri="{9D8B030D-6E8A-4147-A177-3AD203B41FA5}">
                      <a16:colId xmlns:a16="http://schemas.microsoft.com/office/drawing/2014/main" val="2126811979"/>
                    </a:ext>
                  </a:extLst>
                </a:gridCol>
                <a:gridCol w="543601">
                  <a:extLst>
                    <a:ext uri="{9D8B030D-6E8A-4147-A177-3AD203B41FA5}">
                      <a16:colId xmlns:a16="http://schemas.microsoft.com/office/drawing/2014/main" val="2748381443"/>
                    </a:ext>
                  </a:extLst>
                </a:gridCol>
              </a:tblGrid>
              <a:tr h="380683">
                <a:tc>
                  <a:txBody>
                    <a:bodyPr/>
                    <a:lstStyle/>
                    <a:p>
                      <a:pPr algn="ctr"/>
                      <a:r>
                        <a:rPr lang="tr-TR" sz="1400" b="1" dirty="0">
                          <a:solidFill>
                            <a:schemeClr val="tx2"/>
                          </a:solidFill>
                        </a:rPr>
                        <a:t>2021-2022</a:t>
                      </a:r>
                      <a:r>
                        <a:rPr lang="tr-TR" sz="1400" b="1" baseline="0" dirty="0">
                          <a:solidFill>
                            <a:schemeClr val="tx2"/>
                          </a:solidFill>
                        </a:rPr>
                        <a:t> Akademik Yılı </a:t>
                      </a:r>
                    </a:p>
                    <a:p>
                      <a:pPr algn="ctr"/>
                      <a:r>
                        <a:rPr lang="tr-TR" sz="1400" b="1" baseline="0" dirty="0">
                          <a:solidFill>
                            <a:schemeClr val="tx2"/>
                          </a:solidFill>
                        </a:rPr>
                        <a:t>Bireyle Psikolojik Danışma Uygulaması</a:t>
                      </a:r>
                      <a:endParaRPr lang="tr-TR" sz="1200" b="1" dirty="0">
                        <a:solidFill>
                          <a:schemeClr val="tx2"/>
                        </a:solidFill>
                      </a:endParaRPr>
                    </a:p>
                  </a:txBody>
                  <a:tcPr/>
                </a:tc>
                <a:tc>
                  <a:txBody>
                    <a:bodyPr/>
                    <a:lstStyle/>
                    <a:p>
                      <a:pPr algn="ctr"/>
                      <a:endParaRPr lang="tr-TR" sz="1200" b="0" dirty="0">
                        <a:solidFill>
                          <a:schemeClr val="tx2"/>
                        </a:solidFill>
                      </a:endParaRPr>
                    </a:p>
                    <a:p>
                      <a:pPr algn="ctr"/>
                      <a:r>
                        <a:rPr lang="tr-TR" sz="1200" b="0" dirty="0">
                          <a:solidFill>
                            <a:schemeClr val="tx2"/>
                          </a:solidFill>
                        </a:rPr>
                        <a:t>%99</a:t>
                      </a:r>
                    </a:p>
                  </a:txBody>
                  <a:tcPr/>
                </a:tc>
                <a:extLst>
                  <a:ext uri="{0D108BD9-81ED-4DB2-BD59-A6C34878D82A}">
                    <a16:rowId xmlns:a16="http://schemas.microsoft.com/office/drawing/2014/main" val="1054698889"/>
                  </a:ext>
                </a:extLst>
              </a:tr>
            </a:tbl>
          </a:graphicData>
        </a:graphic>
      </p:graphicFrame>
      <p:graphicFrame>
        <p:nvGraphicFramePr>
          <p:cNvPr id="71" name="Table 70"/>
          <p:cNvGraphicFramePr>
            <a:graphicFrameLocks noGrp="1"/>
          </p:cNvGraphicFramePr>
          <p:nvPr>
            <p:extLst>
              <p:ext uri="{D42A27DB-BD31-4B8C-83A1-F6EECF244321}">
                <p14:modId xmlns:p14="http://schemas.microsoft.com/office/powerpoint/2010/main" val="3131042632"/>
              </p:ext>
            </p:extLst>
          </p:nvPr>
        </p:nvGraphicFramePr>
        <p:xfrm>
          <a:off x="77423" y="2902792"/>
          <a:ext cx="4016740" cy="1584960"/>
        </p:xfrm>
        <a:graphic>
          <a:graphicData uri="http://schemas.openxmlformats.org/drawingml/2006/table">
            <a:tbl>
              <a:tblPr firstRow="1" bandRow="1">
                <a:tableStyleId>{BDBED569-4797-4DF1-A0F4-6AAB3CD982D8}</a:tableStyleId>
              </a:tblPr>
              <a:tblGrid>
                <a:gridCol w="3511915">
                  <a:extLst>
                    <a:ext uri="{9D8B030D-6E8A-4147-A177-3AD203B41FA5}">
                      <a16:colId xmlns:a16="http://schemas.microsoft.com/office/drawing/2014/main" val="1241205508"/>
                    </a:ext>
                  </a:extLst>
                </a:gridCol>
                <a:gridCol w="504825">
                  <a:extLst>
                    <a:ext uri="{9D8B030D-6E8A-4147-A177-3AD203B41FA5}">
                      <a16:colId xmlns:a16="http://schemas.microsoft.com/office/drawing/2014/main" val="4170965113"/>
                    </a:ext>
                  </a:extLst>
                </a:gridCol>
              </a:tblGrid>
              <a:tr h="265761">
                <a:tc>
                  <a:txBody>
                    <a:bodyPr/>
                    <a:lstStyle/>
                    <a:p>
                      <a:r>
                        <a:rPr lang="tr-TR" sz="1400" dirty="0">
                          <a:solidFill>
                            <a:schemeClr val="tx2"/>
                          </a:solidFill>
                        </a:rPr>
                        <a:t>Grupla Psikolojik Danışma Uygulamaları</a:t>
                      </a:r>
                    </a:p>
                  </a:txBody>
                  <a:tcPr/>
                </a:tc>
                <a:tc>
                  <a:txBody>
                    <a:bodyPr/>
                    <a:lstStyle/>
                    <a:p>
                      <a:endParaRPr lang="tr-TR" sz="1400" dirty="0">
                        <a:solidFill>
                          <a:schemeClr val="tx2"/>
                        </a:solidFill>
                      </a:endParaRPr>
                    </a:p>
                  </a:txBody>
                  <a:tcPr/>
                </a:tc>
                <a:extLst>
                  <a:ext uri="{0D108BD9-81ED-4DB2-BD59-A6C34878D82A}">
                    <a16:rowId xmlns:a16="http://schemas.microsoft.com/office/drawing/2014/main" val="592621227"/>
                  </a:ext>
                </a:extLst>
              </a:tr>
              <a:tr h="265414">
                <a:tc>
                  <a:txBody>
                    <a:bodyPr/>
                    <a:lstStyle/>
                    <a:p>
                      <a:r>
                        <a:rPr lang="tr-TR" sz="1200" dirty="0" err="1">
                          <a:solidFill>
                            <a:schemeClr val="tx2"/>
                          </a:solidFill>
                        </a:rPr>
                        <a:t>Güvengenlik</a:t>
                      </a:r>
                      <a:r>
                        <a:rPr lang="tr-TR" sz="1200" dirty="0">
                          <a:solidFill>
                            <a:schemeClr val="tx2"/>
                          </a:solidFill>
                        </a:rPr>
                        <a:t> Becerilerini Geliştirme Grubu</a:t>
                      </a:r>
                    </a:p>
                  </a:txBody>
                  <a:tcPr/>
                </a:tc>
                <a:tc>
                  <a:txBody>
                    <a:bodyPr/>
                    <a:lstStyle/>
                    <a:p>
                      <a:pPr algn="ctr"/>
                      <a:r>
                        <a:rPr lang="tr-TR" sz="1200" dirty="0">
                          <a:solidFill>
                            <a:schemeClr val="tx2"/>
                          </a:solidFill>
                        </a:rPr>
                        <a:t>%99</a:t>
                      </a:r>
                    </a:p>
                  </a:txBody>
                  <a:tcPr/>
                </a:tc>
                <a:extLst>
                  <a:ext uri="{0D108BD9-81ED-4DB2-BD59-A6C34878D82A}">
                    <a16:rowId xmlns:a16="http://schemas.microsoft.com/office/drawing/2014/main" val="3285490725"/>
                  </a:ext>
                </a:extLst>
              </a:tr>
              <a:tr h="265414">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err="1">
                          <a:ln>
                            <a:noFill/>
                          </a:ln>
                          <a:solidFill>
                            <a:srgbClr val="1E5155"/>
                          </a:solidFill>
                          <a:effectLst/>
                          <a:uLnTx/>
                          <a:uFillTx/>
                          <a:latin typeface="+mn-lt"/>
                          <a:ea typeface="+mn-ea"/>
                          <a:cs typeface="+mn-cs"/>
                        </a:rPr>
                        <a:t>Başetme</a:t>
                      </a:r>
                      <a:r>
                        <a:rPr kumimoji="0" lang="tr-TR" sz="1200" b="0" i="0" u="none" strike="noStrike" kern="1200" cap="none" spc="0" normalizeH="0" baseline="0" noProof="0" dirty="0">
                          <a:ln>
                            <a:noFill/>
                          </a:ln>
                          <a:solidFill>
                            <a:srgbClr val="1E5155"/>
                          </a:solidFill>
                          <a:effectLst/>
                          <a:uLnTx/>
                          <a:uFillTx/>
                          <a:latin typeface="+mn-lt"/>
                          <a:ea typeface="+mn-ea"/>
                          <a:cs typeface="+mn-cs"/>
                        </a:rPr>
                        <a:t> Becerilerini Geliştirmek Atölye Çalışması Değerlendirme</a:t>
                      </a:r>
                    </a:p>
                  </a:txBody>
                  <a:tcPr marL="68580" marR="68580" marT="0" marB="0"/>
                </a:tc>
                <a:tc>
                  <a:txBody>
                    <a:bodyPr/>
                    <a:lstStyle/>
                    <a:p>
                      <a:pPr algn="ctr">
                        <a:lnSpc>
                          <a:spcPct val="107000"/>
                        </a:lnSpc>
                        <a:spcAft>
                          <a:spcPts val="800"/>
                        </a:spcAft>
                      </a:pPr>
                      <a:r>
                        <a:rPr lang="tr-TR" sz="1100" dirty="0">
                          <a:solidFill>
                            <a:srgbClr val="002060"/>
                          </a:solidFill>
                          <a:effectLst/>
                        </a:rPr>
                        <a:t>%99</a:t>
                      </a:r>
                      <a:endParaRPr lang="tr-T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8841080"/>
                  </a:ext>
                </a:extLst>
              </a:tr>
              <a:tr h="265414">
                <a:tc>
                  <a:txBody>
                    <a:bodyPr/>
                    <a:lstStyle/>
                    <a:p>
                      <a:r>
                        <a:rPr lang="tr-TR" sz="1200" dirty="0">
                          <a:solidFill>
                            <a:schemeClr val="tx2"/>
                          </a:solidFill>
                        </a:rPr>
                        <a:t>Stresli Durumlarda Problem Çözme Atölye Çalışması Değerlendirme</a:t>
                      </a:r>
                    </a:p>
                    <a:p>
                      <a:endParaRPr lang="tr-TR" sz="1200" dirty="0">
                        <a:solidFill>
                          <a:schemeClr val="tx2"/>
                        </a:solidFill>
                      </a:endParaRPr>
                    </a:p>
                  </a:txBody>
                  <a:tcPr/>
                </a:tc>
                <a:tc>
                  <a:txBody>
                    <a:bodyPr/>
                    <a:lstStyle/>
                    <a:p>
                      <a:pPr algn="ctr"/>
                      <a:r>
                        <a:rPr lang="tr-TR" sz="1200" dirty="0">
                          <a:solidFill>
                            <a:schemeClr val="tx2"/>
                          </a:solidFill>
                        </a:rPr>
                        <a:t>%99</a:t>
                      </a:r>
                    </a:p>
                  </a:txBody>
                  <a:tcPr/>
                </a:tc>
                <a:extLst>
                  <a:ext uri="{0D108BD9-81ED-4DB2-BD59-A6C34878D82A}">
                    <a16:rowId xmlns:a16="http://schemas.microsoft.com/office/drawing/2014/main" val="1550781859"/>
                  </a:ext>
                </a:extLst>
              </a:tr>
            </a:tbl>
          </a:graphicData>
        </a:graphic>
      </p:graphicFrame>
      <p:graphicFrame>
        <p:nvGraphicFramePr>
          <p:cNvPr id="76" name="Table 75"/>
          <p:cNvGraphicFramePr>
            <a:graphicFrameLocks noGrp="1"/>
          </p:cNvGraphicFramePr>
          <p:nvPr>
            <p:extLst>
              <p:ext uri="{D42A27DB-BD31-4B8C-83A1-F6EECF244321}">
                <p14:modId xmlns:p14="http://schemas.microsoft.com/office/powerpoint/2010/main" val="3123785946"/>
              </p:ext>
            </p:extLst>
          </p:nvPr>
        </p:nvGraphicFramePr>
        <p:xfrm>
          <a:off x="75679" y="4657837"/>
          <a:ext cx="4008959" cy="1310640"/>
        </p:xfrm>
        <a:graphic>
          <a:graphicData uri="http://schemas.openxmlformats.org/drawingml/2006/table">
            <a:tbl>
              <a:tblPr firstRow="1" bandRow="1">
                <a:tableStyleId>{BC89EF96-8CEA-46FF-86C4-4CE0E7609802}</a:tableStyleId>
              </a:tblPr>
              <a:tblGrid>
                <a:gridCol w="3494609">
                  <a:extLst>
                    <a:ext uri="{9D8B030D-6E8A-4147-A177-3AD203B41FA5}">
                      <a16:colId xmlns:a16="http://schemas.microsoft.com/office/drawing/2014/main" val="3175357663"/>
                    </a:ext>
                  </a:extLst>
                </a:gridCol>
                <a:gridCol w="514350">
                  <a:extLst>
                    <a:ext uri="{9D8B030D-6E8A-4147-A177-3AD203B41FA5}">
                      <a16:colId xmlns:a16="http://schemas.microsoft.com/office/drawing/2014/main" val="2026664781"/>
                    </a:ext>
                  </a:extLst>
                </a:gridCol>
              </a:tblGrid>
              <a:tr h="247855">
                <a:tc>
                  <a:txBody>
                    <a:bodyPr/>
                    <a:lstStyle/>
                    <a:p>
                      <a:r>
                        <a:rPr lang="tr-TR" sz="1400" b="1" dirty="0">
                          <a:solidFill>
                            <a:schemeClr val="tx2"/>
                          </a:solidFill>
                        </a:rPr>
                        <a:t>Önleyici Ruh Sağlığı Çalışmaları</a:t>
                      </a:r>
                    </a:p>
                  </a:txBody>
                  <a:tcPr/>
                </a:tc>
                <a:tc>
                  <a:txBody>
                    <a:bodyPr/>
                    <a:lstStyle/>
                    <a:p>
                      <a:endParaRPr lang="tr-TR" sz="1200" b="0">
                        <a:solidFill>
                          <a:schemeClr val="tx2"/>
                        </a:solidFill>
                      </a:endParaRPr>
                    </a:p>
                  </a:txBody>
                  <a:tcPr/>
                </a:tc>
                <a:extLst>
                  <a:ext uri="{0D108BD9-81ED-4DB2-BD59-A6C34878D82A}">
                    <a16:rowId xmlns:a16="http://schemas.microsoft.com/office/drawing/2014/main" val="3713693043"/>
                  </a:ext>
                </a:extLst>
              </a:tr>
              <a:tr h="247855">
                <a:tc>
                  <a:txBody>
                    <a:bodyPr/>
                    <a:lstStyle/>
                    <a:p>
                      <a:r>
                        <a:rPr lang="tr-TR" sz="1200" b="0" dirty="0">
                          <a:solidFill>
                            <a:schemeClr val="tx2"/>
                          </a:solidFill>
                        </a:rPr>
                        <a:t>Farkındalıklı İletişim Semineri Değerlendirme</a:t>
                      </a:r>
                    </a:p>
                  </a:txBody>
                  <a:tcPr/>
                </a:tc>
                <a:tc>
                  <a:txBody>
                    <a:bodyPr/>
                    <a:lstStyle/>
                    <a:p>
                      <a:r>
                        <a:rPr lang="tr-TR" sz="1200" b="0" dirty="0">
                          <a:solidFill>
                            <a:schemeClr val="tx2"/>
                          </a:solidFill>
                        </a:rPr>
                        <a:t>%97</a:t>
                      </a:r>
                    </a:p>
                  </a:txBody>
                  <a:tcPr/>
                </a:tc>
                <a:extLst>
                  <a:ext uri="{0D108BD9-81ED-4DB2-BD59-A6C34878D82A}">
                    <a16:rowId xmlns:a16="http://schemas.microsoft.com/office/drawing/2014/main" val="3403251794"/>
                  </a:ext>
                </a:extLst>
              </a:tr>
              <a:tr h="247855">
                <a:tc>
                  <a:txBody>
                    <a:bodyPr/>
                    <a:lstStyle/>
                    <a:p>
                      <a:r>
                        <a:rPr lang="tr-TR" sz="1200" b="0" dirty="0">
                          <a:solidFill>
                            <a:schemeClr val="tx2"/>
                          </a:solidFill>
                        </a:rPr>
                        <a:t>İçimdeki Çiçekler Atölye Çalışması</a:t>
                      </a:r>
                    </a:p>
                  </a:txBody>
                  <a:tcPr/>
                </a:tc>
                <a:tc>
                  <a:txBody>
                    <a:bodyPr/>
                    <a:lstStyle/>
                    <a:p>
                      <a:endParaRPr lang="tr-TR" sz="1200" b="0" dirty="0">
                        <a:solidFill>
                          <a:schemeClr val="tx2"/>
                        </a:solidFill>
                      </a:endParaRPr>
                    </a:p>
                  </a:txBody>
                  <a:tcPr/>
                </a:tc>
                <a:extLst>
                  <a:ext uri="{0D108BD9-81ED-4DB2-BD59-A6C34878D82A}">
                    <a16:rowId xmlns:a16="http://schemas.microsoft.com/office/drawing/2014/main" val="2132107082"/>
                  </a:ext>
                </a:extLst>
              </a:tr>
              <a:tr h="247855">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lang="tr-TR" sz="1200" b="0" dirty="0">
                          <a:solidFill>
                            <a:schemeClr val="tx2"/>
                          </a:solidFill>
                        </a:rPr>
                        <a:t>Uyuşturucu ile Mücadelede Farkındalıkların Artırılması ve Karşılaşılan Tuzaklar Semineri</a:t>
                      </a:r>
                    </a:p>
                  </a:txBody>
                  <a:tcPr/>
                </a:tc>
                <a:tc>
                  <a:txBody>
                    <a:bodyPr/>
                    <a:lstStyle/>
                    <a:p>
                      <a:endParaRPr lang="tr-TR" sz="1200" b="0" dirty="0">
                        <a:solidFill>
                          <a:schemeClr val="tx2"/>
                        </a:solidFill>
                      </a:endParaRPr>
                    </a:p>
                  </a:txBody>
                  <a:tcPr/>
                </a:tc>
                <a:extLst>
                  <a:ext uri="{0D108BD9-81ED-4DB2-BD59-A6C34878D82A}">
                    <a16:rowId xmlns:a16="http://schemas.microsoft.com/office/drawing/2014/main" val="1315896112"/>
                  </a:ext>
                </a:extLst>
              </a:tr>
            </a:tbl>
          </a:graphicData>
        </a:graphic>
      </p:graphicFrame>
      <p:pic>
        <p:nvPicPr>
          <p:cNvPr id="4098" name="b25ab4d1-8572-4b6f-b5a8-e377cb2463f0" descr="Image">
            <a:extLst>
              <a:ext uri="{FF2B5EF4-FFF2-40B4-BE49-F238E27FC236}">
                <a16:creationId xmlns:a16="http://schemas.microsoft.com/office/drawing/2014/main" id="{AF555503-0271-B849-29D8-142330E2C1E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95" t="17740" r="3818" b="25442"/>
          <a:stretch/>
        </p:blipFill>
        <p:spPr bwMode="auto">
          <a:xfrm>
            <a:off x="4583251" y="1651551"/>
            <a:ext cx="1995998" cy="269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51aa3f91-e2e7-4f4e-8b65-46505c8246f8" descr="Image">
            <a:extLst>
              <a:ext uri="{FF2B5EF4-FFF2-40B4-BE49-F238E27FC236}">
                <a16:creationId xmlns:a16="http://schemas.microsoft.com/office/drawing/2014/main" id="{3A51C6BF-5C72-2E70-D4C0-318AA77FBB6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819" r="695" b="38392"/>
          <a:stretch/>
        </p:blipFill>
        <p:spPr bwMode="auto">
          <a:xfrm>
            <a:off x="4107175" y="4346148"/>
            <a:ext cx="2484410" cy="2482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178c56d9-5a40-4fdd-8a04-cc8e23e0339c" descr="Image">
            <a:extLst>
              <a:ext uri="{FF2B5EF4-FFF2-40B4-BE49-F238E27FC236}">
                <a16:creationId xmlns:a16="http://schemas.microsoft.com/office/drawing/2014/main" id="{91C232D7-253A-41DF-1D43-F7178F5964F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43" t="16017" b="39113"/>
          <a:stretch/>
        </p:blipFill>
        <p:spPr bwMode="auto">
          <a:xfrm>
            <a:off x="6582060" y="4346148"/>
            <a:ext cx="2561939" cy="251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b6056f24-5669-49c6-b489-8c2a366595c8" descr="Image">
            <a:extLst>
              <a:ext uri="{FF2B5EF4-FFF2-40B4-BE49-F238E27FC236}">
                <a16:creationId xmlns:a16="http://schemas.microsoft.com/office/drawing/2014/main" id="{9C93DF1C-4826-5523-FF95-5CFB7F460D3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9610" b="21360"/>
          <a:stretch/>
        </p:blipFill>
        <p:spPr bwMode="auto">
          <a:xfrm>
            <a:off x="6609463" y="1632073"/>
            <a:ext cx="2106847" cy="2694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01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820856" y="666314"/>
            <a:ext cx="5659381" cy="805280"/>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tr-TR" sz="2400" b="1" kern="1200" dirty="0">
                <a:solidFill>
                  <a:schemeClr val="accent6"/>
                </a:solidFill>
                <a:effectLst>
                  <a:outerShdw blurRad="38100" dist="38100" dir="2700000" algn="tl">
                    <a:srgbClr val="000000">
                      <a:alpha val="43137"/>
                    </a:srgbClr>
                  </a:outerShdw>
                </a:effectLst>
                <a:ea typeface="+mj-ea"/>
                <a:cs typeface="+mj-cs"/>
              </a:rPr>
              <a:t>SÜREKLİ İYİLEŞTİRME ÖNERİLERİ</a:t>
            </a:r>
            <a:endParaRPr lang="en-US" sz="2400" b="1" kern="1200"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87"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411204"/>
            <a:ext cx="1477697" cy="313880"/>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A073D5F5-668F-44E2-B949-6177DB21DDBA}"/>
              </a:ext>
            </a:extLst>
          </p:cNvPr>
          <p:cNvSpPr txBox="1"/>
          <p:nvPr/>
        </p:nvSpPr>
        <p:spPr>
          <a:xfrm>
            <a:off x="738710" y="1652184"/>
            <a:ext cx="7666579" cy="5016758"/>
          </a:xfrm>
          <a:prstGeom prst="rect">
            <a:avLst/>
          </a:prstGeom>
          <a:noFill/>
        </p:spPr>
        <p:txBody>
          <a:bodyPr wrap="square" rtlCol="0">
            <a:spAutoFit/>
          </a:bodyPr>
          <a:lstStyle/>
          <a:p>
            <a:pPr marL="285750" indent="-285750" algn="ctr">
              <a:buFont typeface="Arial" panose="020B0604020202020204" pitchFamily="34" charset="0"/>
              <a:buChar char="•"/>
            </a:pPr>
            <a:r>
              <a:rPr lang="tr-TR" sz="2000" b="1" dirty="0">
                <a:solidFill>
                  <a:schemeClr val="tx2"/>
                </a:solidFill>
              </a:rPr>
              <a:t>Üniversitemiz Psikolojik Danışmanlık ve Rehberlik Uygulama ve Araştırma Merkezimiz bünyesinde, ekip çeşitliliği artırılarak dışarıya dönük bireyle psikolojik danışma hizmeti verilebilir. </a:t>
            </a:r>
            <a:endParaRPr lang="en-US" sz="2000" b="1" dirty="0">
              <a:solidFill>
                <a:schemeClr val="tx2"/>
              </a:solidFill>
            </a:endParaRPr>
          </a:p>
          <a:p>
            <a:pPr marL="285750" indent="-285750" algn="ctr">
              <a:buFont typeface="Arial" panose="020B0604020202020204" pitchFamily="34" charset="0"/>
              <a:buChar char="•"/>
            </a:pPr>
            <a:endParaRPr lang="en-US" sz="2000" b="1" dirty="0">
              <a:solidFill>
                <a:schemeClr val="tx2"/>
              </a:solidFill>
            </a:endParaRPr>
          </a:p>
          <a:p>
            <a:pPr marL="342900" indent="-342900" algn="ctr" fontAlgn="base">
              <a:buFont typeface="Arial" panose="020B0604020202020204" pitchFamily="34" charset="0"/>
              <a:buChar char="•"/>
            </a:pPr>
            <a:r>
              <a:rPr lang="en-US" sz="2000" b="1" dirty="0" err="1">
                <a:solidFill>
                  <a:schemeClr val="tx2"/>
                </a:solidFill>
              </a:rPr>
              <a:t>Merkez</a:t>
            </a:r>
            <a:r>
              <a:rPr lang="en-US" sz="2000" b="1" dirty="0">
                <a:solidFill>
                  <a:schemeClr val="tx2"/>
                </a:solidFill>
              </a:rPr>
              <a:t> </a:t>
            </a:r>
            <a:r>
              <a:rPr lang="en-US" sz="2000" b="1" dirty="0" err="1">
                <a:solidFill>
                  <a:schemeClr val="tx2"/>
                </a:solidFill>
              </a:rPr>
              <a:t>bünyesinde</a:t>
            </a:r>
            <a:r>
              <a:rPr lang="en-US" sz="2000" b="1" dirty="0">
                <a:solidFill>
                  <a:schemeClr val="tx2"/>
                </a:solidFill>
              </a:rPr>
              <a:t> </a:t>
            </a:r>
            <a:r>
              <a:rPr lang="en-US" sz="2000" b="1" dirty="0" err="1">
                <a:solidFill>
                  <a:schemeClr val="tx2"/>
                </a:solidFill>
              </a:rPr>
              <a:t>bulunan</a:t>
            </a:r>
            <a:r>
              <a:rPr lang="en-US" sz="2000" b="1" dirty="0">
                <a:solidFill>
                  <a:schemeClr val="tx2"/>
                </a:solidFill>
              </a:rPr>
              <a:t> </a:t>
            </a:r>
            <a:r>
              <a:rPr lang="en-US" sz="2000" b="1" dirty="0" err="1">
                <a:solidFill>
                  <a:schemeClr val="tx2"/>
                </a:solidFill>
              </a:rPr>
              <a:t>bir</a:t>
            </a:r>
            <a:r>
              <a:rPr lang="en-US" sz="2000" b="1" dirty="0">
                <a:solidFill>
                  <a:schemeClr val="tx2"/>
                </a:solidFill>
              </a:rPr>
              <a:t> </a:t>
            </a:r>
            <a:r>
              <a:rPr lang="en-US" sz="2000" b="1" dirty="0" err="1">
                <a:solidFill>
                  <a:schemeClr val="tx2"/>
                </a:solidFill>
              </a:rPr>
              <a:t>tane</a:t>
            </a:r>
            <a:r>
              <a:rPr lang="en-US" sz="2000" b="1" dirty="0">
                <a:solidFill>
                  <a:schemeClr val="tx2"/>
                </a:solidFill>
              </a:rPr>
              <a:t> </a:t>
            </a:r>
            <a:r>
              <a:rPr lang="en-US" sz="2000" b="1" dirty="0" err="1">
                <a:solidFill>
                  <a:schemeClr val="tx2"/>
                </a:solidFill>
              </a:rPr>
              <a:t>görüşme</a:t>
            </a:r>
            <a:r>
              <a:rPr lang="en-US" sz="2000" b="1" dirty="0">
                <a:solidFill>
                  <a:schemeClr val="tx2"/>
                </a:solidFill>
              </a:rPr>
              <a:t> </a:t>
            </a:r>
            <a:r>
              <a:rPr lang="en-US" sz="2000" b="1" dirty="0" err="1">
                <a:solidFill>
                  <a:schemeClr val="tx2"/>
                </a:solidFill>
              </a:rPr>
              <a:t>odası</a:t>
            </a:r>
            <a:r>
              <a:rPr lang="en-US" sz="2000" b="1" dirty="0">
                <a:solidFill>
                  <a:schemeClr val="tx2"/>
                </a:solidFill>
              </a:rPr>
              <a:t> </a:t>
            </a:r>
            <a:r>
              <a:rPr lang="en-US" sz="2000" b="1" dirty="0" err="1">
                <a:solidFill>
                  <a:schemeClr val="tx2"/>
                </a:solidFill>
              </a:rPr>
              <a:t>gözlem</a:t>
            </a:r>
            <a:r>
              <a:rPr lang="en-US" sz="2000" b="1" dirty="0">
                <a:solidFill>
                  <a:schemeClr val="tx2"/>
                </a:solidFill>
              </a:rPr>
              <a:t> </a:t>
            </a:r>
            <a:r>
              <a:rPr lang="en-US" sz="2000" b="1" dirty="0" err="1">
                <a:solidFill>
                  <a:schemeClr val="tx2"/>
                </a:solidFill>
              </a:rPr>
              <a:t>amacıyla</a:t>
            </a:r>
            <a:r>
              <a:rPr lang="en-US" sz="2000" b="1" dirty="0">
                <a:solidFill>
                  <a:schemeClr val="tx2"/>
                </a:solidFill>
              </a:rPr>
              <a:t> </a:t>
            </a:r>
            <a:r>
              <a:rPr lang="en-US" sz="2000" b="1" dirty="0" err="1">
                <a:solidFill>
                  <a:schemeClr val="tx2"/>
                </a:solidFill>
              </a:rPr>
              <a:t>aynalı</a:t>
            </a:r>
            <a:r>
              <a:rPr lang="en-US" sz="2000" b="1" dirty="0">
                <a:solidFill>
                  <a:schemeClr val="tx2"/>
                </a:solidFill>
              </a:rPr>
              <a:t> </a:t>
            </a:r>
            <a:r>
              <a:rPr lang="en-US" sz="2000" b="1" dirty="0" err="1">
                <a:solidFill>
                  <a:schemeClr val="tx2"/>
                </a:solidFill>
              </a:rPr>
              <a:t>oda</a:t>
            </a:r>
            <a:r>
              <a:rPr lang="en-US" sz="2000" b="1" dirty="0">
                <a:solidFill>
                  <a:schemeClr val="tx2"/>
                </a:solidFill>
              </a:rPr>
              <a:t> </a:t>
            </a:r>
            <a:r>
              <a:rPr lang="en-US" sz="2000" b="1" dirty="0" err="1">
                <a:solidFill>
                  <a:schemeClr val="tx2"/>
                </a:solidFill>
              </a:rPr>
              <a:t>olarak</a:t>
            </a:r>
            <a:r>
              <a:rPr lang="en-US" sz="2000" b="1" dirty="0">
                <a:solidFill>
                  <a:schemeClr val="tx2"/>
                </a:solidFill>
              </a:rPr>
              <a:t> </a:t>
            </a:r>
            <a:r>
              <a:rPr lang="en-US" sz="2000" b="1" dirty="0" err="1">
                <a:solidFill>
                  <a:schemeClr val="tx2"/>
                </a:solidFill>
              </a:rPr>
              <a:t>dizayn</a:t>
            </a:r>
            <a:r>
              <a:rPr lang="en-US" sz="2000" b="1" dirty="0">
                <a:solidFill>
                  <a:schemeClr val="tx2"/>
                </a:solidFill>
              </a:rPr>
              <a:t> </a:t>
            </a:r>
            <a:r>
              <a:rPr lang="en-US" sz="2000" b="1" dirty="0" err="1">
                <a:solidFill>
                  <a:schemeClr val="tx2"/>
                </a:solidFill>
              </a:rPr>
              <a:t>edilebilir</a:t>
            </a:r>
            <a:r>
              <a:rPr lang="en-US" sz="2000" b="1" dirty="0">
                <a:solidFill>
                  <a:schemeClr val="tx2"/>
                </a:solidFill>
              </a:rPr>
              <a:t>.</a:t>
            </a:r>
          </a:p>
          <a:p>
            <a:pPr algn="ctr" fontAlgn="base"/>
            <a:r>
              <a:rPr lang="en-US" sz="2000" b="1" dirty="0" err="1">
                <a:solidFill>
                  <a:schemeClr val="tx2"/>
                </a:solidFill>
              </a:rPr>
              <a:t>Aynalı</a:t>
            </a:r>
            <a:r>
              <a:rPr lang="en-US" sz="2000" b="1" dirty="0">
                <a:solidFill>
                  <a:schemeClr val="tx2"/>
                </a:solidFill>
              </a:rPr>
              <a:t> </a:t>
            </a:r>
            <a:r>
              <a:rPr lang="en-US" sz="2000" b="1" dirty="0" err="1">
                <a:solidFill>
                  <a:schemeClr val="tx2"/>
                </a:solidFill>
              </a:rPr>
              <a:t>oda</a:t>
            </a:r>
            <a:r>
              <a:rPr lang="en-US" sz="2000" b="1" dirty="0">
                <a:solidFill>
                  <a:schemeClr val="tx2"/>
                </a:solidFill>
              </a:rPr>
              <a:t> da, </a:t>
            </a:r>
            <a:r>
              <a:rPr lang="en-US" sz="2000" b="1" dirty="0" err="1">
                <a:solidFill>
                  <a:schemeClr val="tx2"/>
                </a:solidFill>
              </a:rPr>
              <a:t>eğitimde</a:t>
            </a:r>
            <a:r>
              <a:rPr lang="en-US" sz="2000" b="1" dirty="0">
                <a:solidFill>
                  <a:schemeClr val="tx2"/>
                </a:solidFill>
              </a:rPr>
              <a:t> </a:t>
            </a:r>
            <a:r>
              <a:rPr lang="en-US" sz="2000" b="1" dirty="0" err="1">
                <a:solidFill>
                  <a:schemeClr val="tx2"/>
                </a:solidFill>
              </a:rPr>
              <a:t>pratik</a:t>
            </a:r>
            <a:r>
              <a:rPr lang="en-US" sz="2000" b="1" dirty="0">
                <a:solidFill>
                  <a:schemeClr val="tx2"/>
                </a:solidFill>
              </a:rPr>
              <a:t> </a:t>
            </a:r>
            <a:r>
              <a:rPr lang="en-US" sz="2000" b="1" dirty="0" err="1">
                <a:solidFill>
                  <a:schemeClr val="tx2"/>
                </a:solidFill>
              </a:rPr>
              <a:t>amaçlı</a:t>
            </a:r>
            <a:r>
              <a:rPr lang="en-US" sz="2000" b="1" dirty="0">
                <a:solidFill>
                  <a:schemeClr val="tx2"/>
                </a:solidFill>
              </a:rPr>
              <a:t> </a:t>
            </a:r>
            <a:r>
              <a:rPr lang="en-US" sz="2000" b="1" dirty="0" err="1">
                <a:solidFill>
                  <a:schemeClr val="tx2"/>
                </a:solidFill>
              </a:rPr>
              <a:t>birebir</a:t>
            </a:r>
            <a:r>
              <a:rPr lang="en-US" sz="2000" b="1" dirty="0">
                <a:solidFill>
                  <a:schemeClr val="tx2"/>
                </a:solidFill>
              </a:rPr>
              <a:t> </a:t>
            </a:r>
            <a:r>
              <a:rPr lang="en-US" sz="2000" b="1" dirty="0" err="1">
                <a:solidFill>
                  <a:schemeClr val="tx2"/>
                </a:solidFill>
              </a:rPr>
              <a:t>klinik</a:t>
            </a:r>
            <a:r>
              <a:rPr lang="en-US" sz="2000" b="1" dirty="0">
                <a:solidFill>
                  <a:schemeClr val="tx2"/>
                </a:solidFill>
              </a:rPr>
              <a:t> </a:t>
            </a:r>
            <a:r>
              <a:rPr lang="en-US" sz="2000" b="1" dirty="0" err="1">
                <a:solidFill>
                  <a:schemeClr val="tx2"/>
                </a:solidFill>
              </a:rPr>
              <a:t>görüşmelerin</a:t>
            </a:r>
            <a:r>
              <a:rPr lang="en-US" sz="2000" b="1" dirty="0">
                <a:solidFill>
                  <a:schemeClr val="tx2"/>
                </a:solidFill>
              </a:rPr>
              <a:t> </a:t>
            </a:r>
            <a:r>
              <a:rPr lang="en-US" sz="2000" b="1" dirty="0" err="1">
                <a:solidFill>
                  <a:schemeClr val="tx2"/>
                </a:solidFill>
              </a:rPr>
              <a:t>yapılması</a:t>
            </a:r>
            <a:r>
              <a:rPr lang="en-US" sz="2000" b="1" dirty="0">
                <a:solidFill>
                  <a:schemeClr val="tx2"/>
                </a:solidFill>
              </a:rPr>
              <a:t> </a:t>
            </a:r>
            <a:r>
              <a:rPr lang="en-US" sz="2000" b="1" dirty="0" err="1">
                <a:solidFill>
                  <a:schemeClr val="tx2"/>
                </a:solidFill>
              </a:rPr>
              <a:t>ve</a:t>
            </a:r>
            <a:r>
              <a:rPr lang="en-US" sz="2000" b="1" dirty="0">
                <a:solidFill>
                  <a:schemeClr val="tx2"/>
                </a:solidFill>
              </a:rPr>
              <a:t> </a:t>
            </a:r>
            <a:r>
              <a:rPr lang="en-US" sz="2000" b="1" dirty="0" err="1">
                <a:solidFill>
                  <a:schemeClr val="tx2"/>
                </a:solidFill>
              </a:rPr>
              <a:t>gözleme</a:t>
            </a:r>
            <a:r>
              <a:rPr lang="en-US" sz="2000" b="1" dirty="0">
                <a:solidFill>
                  <a:schemeClr val="tx2"/>
                </a:solidFill>
              </a:rPr>
              <a:t> </a:t>
            </a:r>
            <a:r>
              <a:rPr lang="en-US" sz="2000" b="1" dirty="0" err="1">
                <a:solidFill>
                  <a:schemeClr val="tx2"/>
                </a:solidFill>
              </a:rPr>
              <a:t>dayalı</a:t>
            </a:r>
            <a:r>
              <a:rPr lang="en-US" sz="2000" b="1" dirty="0">
                <a:solidFill>
                  <a:schemeClr val="tx2"/>
                </a:solidFill>
              </a:rPr>
              <a:t> </a:t>
            </a:r>
            <a:r>
              <a:rPr lang="en-US" sz="2000" b="1" dirty="0" err="1">
                <a:solidFill>
                  <a:schemeClr val="tx2"/>
                </a:solidFill>
              </a:rPr>
              <a:t>deneylerin</a:t>
            </a:r>
            <a:r>
              <a:rPr lang="en-US" sz="2000" b="1" dirty="0">
                <a:solidFill>
                  <a:schemeClr val="tx2"/>
                </a:solidFill>
              </a:rPr>
              <a:t> </a:t>
            </a:r>
            <a:r>
              <a:rPr lang="en-US" sz="2000" b="1" dirty="0" err="1">
                <a:solidFill>
                  <a:schemeClr val="tx2"/>
                </a:solidFill>
              </a:rPr>
              <a:t>yürütülebilmesi</a:t>
            </a:r>
            <a:r>
              <a:rPr lang="en-US" sz="2000" b="1" dirty="0">
                <a:solidFill>
                  <a:schemeClr val="tx2"/>
                </a:solidFill>
              </a:rPr>
              <a:t> </a:t>
            </a:r>
            <a:r>
              <a:rPr lang="en-US" sz="2000" b="1" dirty="0" err="1">
                <a:solidFill>
                  <a:schemeClr val="tx2"/>
                </a:solidFill>
              </a:rPr>
              <a:t>sağlanmaktadır</a:t>
            </a:r>
            <a:r>
              <a:rPr lang="en-US" sz="2000" b="1" dirty="0">
                <a:solidFill>
                  <a:schemeClr val="tx2"/>
                </a:solidFill>
              </a:rPr>
              <a:t>. </a:t>
            </a:r>
            <a:r>
              <a:rPr lang="en-US" sz="2000" b="1" dirty="0" err="1">
                <a:solidFill>
                  <a:schemeClr val="tx2"/>
                </a:solidFill>
              </a:rPr>
              <a:t>Aynalı</a:t>
            </a:r>
            <a:r>
              <a:rPr lang="en-US" sz="2000" b="1" dirty="0">
                <a:solidFill>
                  <a:schemeClr val="tx2"/>
                </a:solidFill>
              </a:rPr>
              <a:t> </a:t>
            </a:r>
            <a:r>
              <a:rPr lang="en-US" sz="2000" b="1" dirty="0" err="1">
                <a:solidFill>
                  <a:schemeClr val="tx2"/>
                </a:solidFill>
              </a:rPr>
              <a:t>oda</a:t>
            </a:r>
            <a:r>
              <a:rPr lang="en-US" sz="2000" b="1" dirty="0">
                <a:solidFill>
                  <a:schemeClr val="tx2"/>
                </a:solidFill>
              </a:rPr>
              <a:t> hem </a:t>
            </a:r>
            <a:r>
              <a:rPr lang="en-US" sz="2000" b="1" dirty="0" err="1">
                <a:solidFill>
                  <a:schemeClr val="tx2"/>
                </a:solidFill>
              </a:rPr>
              <a:t>kamerayla</a:t>
            </a:r>
            <a:r>
              <a:rPr lang="en-US" sz="2000" b="1" dirty="0">
                <a:solidFill>
                  <a:schemeClr val="tx2"/>
                </a:solidFill>
              </a:rPr>
              <a:t> hem de </a:t>
            </a:r>
            <a:r>
              <a:rPr lang="en-US" sz="2000" b="1" dirty="0" err="1">
                <a:solidFill>
                  <a:schemeClr val="tx2"/>
                </a:solidFill>
              </a:rPr>
              <a:t>toplantı</a:t>
            </a:r>
            <a:r>
              <a:rPr lang="en-US" sz="2000" b="1" dirty="0">
                <a:solidFill>
                  <a:schemeClr val="tx2"/>
                </a:solidFill>
              </a:rPr>
              <a:t> </a:t>
            </a:r>
            <a:r>
              <a:rPr lang="en-US" sz="2000" b="1" dirty="0" err="1">
                <a:solidFill>
                  <a:schemeClr val="tx2"/>
                </a:solidFill>
              </a:rPr>
              <a:t>odasında</a:t>
            </a:r>
            <a:r>
              <a:rPr lang="en-US" sz="2000" b="1" dirty="0">
                <a:solidFill>
                  <a:schemeClr val="tx2"/>
                </a:solidFill>
              </a:rPr>
              <a:t> </a:t>
            </a:r>
            <a:r>
              <a:rPr lang="en-US" sz="2000" b="1" dirty="0" err="1">
                <a:solidFill>
                  <a:schemeClr val="tx2"/>
                </a:solidFill>
              </a:rPr>
              <a:t>oturan</a:t>
            </a:r>
            <a:r>
              <a:rPr lang="en-US" sz="2000" b="1" dirty="0">
                <a:solidFill>
                  <a:schemeClr val="tx2"/>
                </a:solidFill>
              </a:rPr>
              <a:t> </a:t>
            </a:r>
            <a:r>
              <a:rPr lang="en-US" sz="2000" b="1" dirty="0" err="1">
                <a:solidFill>
                  <a:schemeClr val="tx2"/>
                </a:solidFill>
              </a:rPr>
              <a:t>kişiler</a:t>
            </a:r>
            <a:r>
              <a:rPr lang="en-US" sz="2000" b="1" dirty="0">
                <a:solidFill>
                  <a:schemeClr val="tx2"/>
                </a:solidFill>
              </a:rPr>
              <a:t> </a:t>
            </a:r>
            <a:r>
              <a:rPr lang="en-US" sz="2000" b="1" dirty="0" err="1">
                <a:solidFill>
                  <a:schemeClr val="tx2"/>
                </a:solidFill>
              </a:rPr>
              <a:t>tarafından</a:t>
            </a:r>
            <a:r>
              <a:rPr lang="en-US" sz="2000" b="1" dirty="0">
                <a:solidFill>
                  <a:schemeClr val="tx2"/>
                </a:solidFill>
              </a:rPr>
              <a:t> </a:t>
            </a:r>
            <a:r>
              <a:rPr lang="en-US" sz="2000" b="1" dirty="0" err="1">
                <a:solidFill>
                  <a:schemeClr val="tx2"/>
                </a:solidFill>
              </a:rPr>
              <a:t>gözlenebilmektedir</a:t>
            </a:r>
            <a:r>
              <a:rPr lang="en-US" sz="2000" b="1" dirty="0">
                <a:solidFill>
                  <a:schemeClr val="tx2"/>
                </a:solidFill>
              </a:rPr>
              <a:t> (</a:t>
            </a:r>
            <a:r>
              <a:rPr lang="en-US" sz="2000" b="1" dirty="0" err="1">
                <a:solidFill>
                  <a:schemeClr val="tx2"/>
                </a:solidFill>
              </a:rPr>
              <a:t>Klinik</a:t>
            </a:r>
            <a:r>
              <a:rPr lang="en-US" sz="2000" b="1" dirty="0">
                <a:solidFill>
                  <a:schemeClr val="tx2"/>
                </a:solidFill>
              </a:rPr>
              <a:t> </a:t>
            </a:r>
            <a:r>
              <a:rPr lang="en-US" sz="2000" b="1" dirty="0" err="1">
                <a:solidFill>
                  <a:schemeClr val="tx2"/>
                </a:solidFill>
              </a:rPr>
              <a:t>psikoloji</a:t>
            </a:r>
            <a:r>
              <a:rPr lang="en-US" sz="2000" b="1" dirty="0">
                <a:solidFill>
                  <a:schemeClr val="tx2"/>
                </a:solidFill>
              </a:rPr>
              <a:t> </a:t>
            </a:r>
            <a:r>
              <a:rPr lang="en-US" sz="2000" b="1" dirty="0" err="1">
                <a:solidFill>
                  <a:schemeClr val="tx2"/>
                </a:solidFill>
              </a:rPr>
              <a:t>programı</a:t>
            </a:r>
            <a:r>
              <a:rPr lang="en-US" sz="2000" b="1" dirty="0">
                <a:solidFill>
                  <a:schemeClr val="tx2"/>
                </a:solidFill>
              </a:rPr>
              <a:t> </a:t>
            </a:r>
            <a:r>
              <a:rPr lang="en-US" sz="2000" b="1" dirty="0" err="1">
                <a:solidFill>
                  <a:schemeClr val="tx2"/>
                </a:solidFill>
              </a:rPr>
              <a:t>bünyesinde</a:t>
            </a:r>
            <a:r>
              <a:rPr lang="en-US" sz="2000" b="1" dirty="0">
                <a:solidFill>
                  <a:schemeClr val="tx2"/>
                </a:solidFill>
              </a:rPr>
              <a:t> </a:t>
            </a:r>
            <a:r>
              <a:rPr lang="en-US" sz="2000" b="1" dirty="0" err="1">
                <a:solidFill>
                  <a:schemeClr val="tx2"/>
                </a:solidFill>
              </a:rPr>
              <a:t>staj</a:t>
            </a:r>
            <a:r>
              <a:rPr lang="en-US" sz="2000" b="1" dirty="0">
                <a:solidFill>
                  <a:schemeClr val="tx2"/>
                </a:solidFill>
              </a:rPr>
              <a:t> </a:t>
            </a:r>
            <a:r>
              <a:rPr lang="en-US" sz="2000" b="1" dirty="0" err="1">
                <a:solidFill>
                  <a:schemeClr val="tx2"/>
                </a:solidFill>
              </a:rPr>
              <a:t>yapan</a:t>
            </a:r>
            <a:r>
              <a:rPr lang="en-US" sz="2000" b="1" dirty="0">
                <a:solidFill>
                  <a:schemeClr val="tx2"/>
                </a:solidFill>
              </a:rPr>
              <a:t> </a:t>
            </a:r>
            <a:r>
              <a:rPr lang="en-US" sz="2000" b="1" dirty="0" err="1">
                <a:solidFill>
                  <a:schemeClr val="tx2"/>
                </a:solidFill>
              </a:rPr>
              <a:t>öğrenciler</a:t>
            </a:r>
            <a:r>
              <a:rPr lang="en-US" sz="2000" b="1" dirty="0">
                <a:solidFill>
                  <a:schemeClr val="tx2"/>
                </a:solidFill>
              </a:rPr>
              <a:t> </a:t>
            </a:r>
            <a:r>
              <a:rPr lang="en-US" sz="2000" b="1" dirty="0" err="1">
                <a:solidFill>
                  <a:schemeClr val="tx2"/>
                </a:solidFill>
              </a:rPr>
              <a:t>için</a:t>
            </a:r>
            <a:r>
              <a:rPr lang="en-US" sz="2000" b="1" dirty="0">
                <a:solidFill>
                  <a:schemeClr val="tx2"/>
                </a:solidFill>
              </a:rPr>
              <a:t> de </a:t>
            </a:r>
            <a:r>
              <a:rPr lang="en-US" sz="2000" b="1" dirty="0" err="1">
                <a:solidFill>
                  <a:schemeClr val="tx2"/>
                </a:solidFill>
              </a:rPr>
              <a:t>faydalı</a:t>
            </a:r>
            <a:r>
              <a:rPr lang="en-US" sz="2000" b="1" dirty="0">
                <a:solidFill>
                  <a:schemeClr val="tx2"/>
                </a:solidFill>
              </a:rPr>
              <a:t> </a:t>
            </a:r>
            <a:r>
              <a:rPr lang="en-US" sz="2000" b="1" dirty="0" err="1">
                <a:solidFill>
                  <a:schemeClr val="tx2"/>
                </a:solidFill>
              </a:rPr>
              <a:t>olacağı</a:t>
            </a:r>
            <a:r>
              <a:rPr lang="en-US" sz="2000" b="1" dirty="0">
                <a:solidFill>
                  <a:schemeClr val="tx2"/>
                </a:solidFill>
              </a:rPr>
              <a:t> </a:t>
            </a:r>
            <a:r>
              <a:rPr lang="en-US" sz="2000" b="1" dirty="0" err="1">
                <a:solidFill>
                  <a:schemeClr val="tx2"/>
                </a:solidFill>
              </a:rPr>
              <a:t>düşünülmektedir</a:t>
            </a:r>
            <a:r>
              <a:rPr lang="en-US" sz="2000" b="1" dirty="0">
                <a:solidFill>
                  <a:schemeClr val="tx2"/>
                </a:solidFill>
              </a:rPr>
              <a:t>).</a:t>
            </a:r>
            <a:endParaRPr lang="tr-TR" sz="2000" b="1" dirty="0">
              <a:solidFill>
                <a:schemeClr val="tx2"/>
              </a:solidFill>
            </a:endParaRPr>
          </a:p>
          <a:p>
            <a:pPr algn="ctr" fontAlgn="base"/>
            <a:endParaRPr lang="tr-TR" sz="2000" b="1" dirty="0">
              <a:solidFill>
                <a:schemeClr val="tx2"/>
              </a:solidFill>
            </a:endParaRPr>
          </a:p>
          <a:p>
            <a:pPr marL="342900" indent="-342900" algn="ctr" fontAlgn="base">
              <a:buFont typeface="Arial" panose="020B0604020202020204" pitchFamily="34" charset="0"/>
              <a:buChar char="•"/>
            </a:pPr>
            <a:r>
              <a:rPr lang="en-US" sz="2000" b="1" dirty="0">
                <a:solidFill>
                  <a:schemeClr val="tx2"/>
                </a:solidFill>
              </a:rPr>
              <a:t>Web </a:t>
            </a:r>
            <a:r>
              <a:rPr lang="en-US" sz="2000" b="1" dirty="0" err="1">
                <a:solidFill>
                  <a:schemeClr val="tx2"/>
                </a:solidFill>
              </a:rPr>
              <a:t>sayfası</a:t>
            </a:r>
            <a:r>
              <a:rPr lang="en-US" sz="2000" b="1" dirty="0">
                <a:solidFill>
                  <a:schemeClr val="tx2"/>
                </a:solidFill>
              </a:rPr>
              <a:t> </a:t>
            </a:r>
            <a:r>
              <a:rPr lang="en-US" sz="2000" b="1" dirty="0" err="1">
                <a:solidFill>
                  <a:schemeClr val="tx2"/>
                </a:solidFill>
              </a:rPr>
              <a:t>üzerinden</a:t>
            </a:r>
            <a:r>
              <a:rPr lang="en-US" sz="2000" b="1" dirty="0">
                <a:solidFill>
                  <a:schemeClr val="tx2"/>
                </a:solidFill>
              </a:rPr>
              <a:t> </a:t>
            </a:r>
            <a:r>
              <a:rPr lang="en-US" sz="2000" b="1" dirty="0" err="1">
                <a:solidFill>
                  <a:schemeClr val="tx2"/>
                </a:solidFill>
              </a:rPr>
              <a:t>çevrim</a:t>
            </a:r>
            <a:r>
              <a:rPr lang="en-US" sz="2000" b="1" dirty="0">
                <a:solidFill>
                  <a:schemeClr val="tx2"/>
                </a:solidFill>
              </a:rPr>
              <a:t> </a:t>
            </a:r>
            <a:r>
              <a:rPr lang="en-US" sz="2000" b="1" dirty="0" err="1">
                <a:solidFill>
                  <a:schemeClr val="tx2"/>
                </a:solidFill>
              </a:rPr>
              <a:t>içi</a:t>
            </a:r>
            <a:r>
              <a:rPr lang="en-US" sz="2000" b="1" dirty="0">
                <a:solidFill>
                  <a:schemeClr val="tx2"/>
                </a:solidFill>
              </a:rPr>
              <a:t> </a:t>
            </a:r>
            <a:r>
              <a:rPr lang="en-US" sz="2000" b="1" dirty="0" err="1">
                <a:solidFill>
                  <a:schemeClr val="tx2"/>
                </a:solidFill>
              </a:rPr>
              <a:t>başvuru</a:t>
            </a:r>
            <a:r>
              <a:rPr lang="en-US" sz="2000" b="1" dirty="0">
                <a:solidFill>
                  <a:schemeClr val="tx2"/>
                </a:solidFill>
              </a:rPr>
              <a:t> </a:t>
            </a:r>
            <a:r>
              <a:rPr lang="en-US" sz="2000" b="1" dirty="0" err="1">
                <a:solidFill>
                  <a:schemeClr val="tx2"/>
                </a:solidFill>
              </a:rPr>
              <a:t>formu</a:t>
            </a:r>
            <a:r>
              <a:rPr lang="en-US" sz="2000" b="1" dirty="0">
                <a:solidFill>
                  <a:schemeClr val="tx2"/>
                </a:solidFill>
              </a:rPr>
              <a:t> </a:t>
            </a:r>
            <a:r>
              <a:rPr lang="en-US" sz="2000" b="1" dirty="0" err="1">
                <a:solidFill>
                  <a:schemeClr val="tx2"/>
                </a:solidFill>
              </a:rPr>
              <a:t>oluşturulabilir</a:t>
            </a:r>
            <a:r>
              <a:rPr lang="en-US" sz="2000" b="1" dirty="0">
                <a:solidFill>
                  <a:schemeClr val="tx2"/>
                </a:solidFill>
              </a:rPr>
              <a:t>. Bu </a:t>
            </a:r>
            <a:r>
              <a:rPr lang="en-US" sz="2000" b="1" dirty="0" err="1">
                <a:solidFill>
                  <a:schemeClr val="tx2"/>
                </a:solidFill>
              </a:rPr>
              <a:t>sayede</a:t>
            </a:r>
            <a:r>
              <a:rPr lang="en-US" sz="2000" b="1" dirty="0">
                <a:solidFill>
                  <a:schemeClr val="tx2"/>
                </a:solidFill>
              </a:rPr>
              <a:t> </a:t>
            </a:r>
            <a:r>
              <a:rPr lang="en-US" sz="2000" b="1" dirty="0" err="1">
                <a:solidFill>
                  <a:schemeClr val="tx2"/>
                </a:solidFill>
              </a:rPr>
              <a:t>daha</a:t>
            </a:r>
            <a:r>
              <a:rPr lang="en-US" sz="2000" b="1" dirty="0">
                <a:solidFill>
                  <a:schemeClr val="tx2"/>
                </a:solidFill>
              </a:rPr>
              <a:t> </a:t>
            </a:r>
            <a:r>
              <a:rPr lang="en-US" sz="2000" b="1" dirty="0" err="1">
                <a:solidFill>
                  <a:schemeClr val="tx2"/>
                </a:solidFill>
              </a:rPr>
              <a:t>kolay</a:t>
            </a:r>
            <a:r>
              <a:rPr lang="en-US" sz="2000" b="1" dirty="0">
                <a:solidFill>
                  <a:schemeClr val="tx2"/>
                </a:solidFill>
              </a:rPr>
              <a:t> </a:t>
            </a:r>
            <a:r>
              <a:rPr lang="en-US" sz="2000" b="1" dirty="0" err="1">
                <a:solidFill>
                  <a:schemeClr val="tx2"/>
                </a:solidFill>
              </a:rPr>
              <a:t>ve</a:t>
            </a:r>
            <a:r>
              <a:rPr lang="en-US" sz="2000" b="1" dirty="0">
                <a:solidFill>
                  <a:schemeClr val="tx2"/>
                </a:solidFill>
              </a:rPr>
              <a:t> </a:t>
            </a:r>
            <a:r>
              <a:rPr lang="en-US" sz="2000" b="1" dirty="0" err="1">
                <a:solidFill>
                  <a:schemeClr val="tx2"/>
                </a:solidFill>
              </a:rPr>
              <a:t>hızlı</a:t>
            </a:r>
            <a:r>
              <a:rPr lang="en-US" sz="2000" b="1" dirty="0">
                <a:solidFill>
                  <a:schemeClr val="tx2"/>
                </a:solidFill>
              </a:rPr>
              <a:t> </a:t>
            </a:r>
            <a:r>
              <a:rPr lang="en-US" sz="2000" b="1" dirty="0" err="1">
                <a:solidFill>
                  <a:schemeClr val="tx2"/>
                </a:solidFill>
              </a:rPr>
              <a:t>bir</a:t>
            </a:r>
            <a:r>
              <a:rPr lang="en-US" sz="2000" b="1" dirty="0">
                <a:solidFill>
                  <a:schemeClr val="tx2"/>
                </a:solidFill>
              </a:rPr>
              <a:t> </a:t>
            </a:r>
            <a:r>
              <a:rPr lang="en-US" sz="2000" b="1" dirty="0" err="1">
                <a:solidFill>
                  <a:schemeClr val="tx2"/>
                </a:solidFill>
              </a:rPr>
              <a:t>şekilde</a:t>
            </a:r>
            <a:r>
              <a:rPr lang="en-US" sz="2000" b="1" dirty="0">
                <a:solidFill>
                  <a:schemeClr val="tx2"/>
                </a:solidFill>
              </a:rPr>
              <a:t> </a:t>
            </a:r>
            <a:r>
              <a:rPr lang="en-US" sz="2000" b="1" dirty="0" err="1">
                <a:solidFill>
                  <a:schemeClr val="tx2"/>
                </a:solidFill>
              </a:rPr>
              <a:t>randevu</a:t>
            </a:r>
            <a:r>
              <a:rPr lang="en-US" sz="2000" b="1" dirty="0">
                <a:solidFill>
                  <a:schemeClr val="tx2"/>
                </a:solidFill>
              </a:rPr>
              <a:t> </a:t>
            </a:r>
            <a:r>
              <a:rPr lang="en-US" sz="2000" b="1" dirty="0" err="1">
                <a:solidFill>
                  <a:schemeClr val="tx2"/>
                </a:solidFill>
              </a:rPr>
              <a:t>talebi</a:t>
            </a:r>
            <a:r>
              <a:rPr lang="en-US" sz="2000" b="1" dirty="0">
                <a:solidFill>
                  <a:schemeClr val="tx2"/>
                </a:solidFill>
              </a:rPr>
              <a:t> </a:t>
            </a:r>
            <a:r>
              <a:rPr lang="en-US" sz="2000" b="1" dirty="0" err="1">
                <a:solidFill>
                  <a:schemeClr val="tx2"/>
                </a:solidFill>
              </a:rPr>
              <a:t>oluşturulabilir</a:t>
            </a:r>
            <a:r>
              <a:rPr lang="en-US" sz="2000" b="1" dirty="0">
                <a:solidFill>
                  <a:schemeClr val="tx2"/>
                </a:solidFill>
              </a:rPr>
              <a:t>.</a:t>
            </a:r>
          </a:p>
          <a:p>
            <a:pPr marL="285750" indent="-285750" algn="ctr">
              <a:buFont typeface="Arial" panose="020B0604020202020204" pitchFamily="34" charset="0"/>
              <a:buChar char="•"/>
            </a:pPr>
            <a:endParaRPr lang="tr-TR" sz="2000" b="1" dirty="0">
              <a:solidFill>
                <a:schemeClr val="tx2"/>
              </a:solidFill>
            </a:endParaRPr>
          </a:p>
        </p:txBody>
      </p:sp>
    </p:spTree>
    <p:extLst>
      <p:ext uri="{BB962C8B-B14F-4D97-AF65-F5344CB8AC3E}">
        <p14:creationId xmlns:p14="http://schemas.microsoft.com/office/powerpoint/2010/main" val="2813848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501849" y="175909"/>
            <a:ext cx="4403764"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SWOT (GZFT) ANALİZİ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417147"/>
            <a:ext cx="2088232" cy="443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a:extLst>
              <a:ext uri="{FF2B5EF4-FFF2-40B4-BE49-F238E27FC236}">
                <a16:creationId xmlns:a16="http://schemas.microsoft.com/office/drawing/2014/main" id="{71D4A1E5-060A-49D3-A943-BEC00AFE7E9A}"/>
              </a:ext>
            </a:extLst>
          </p:cNvPr>
          <p:cNvGraphicFramePr>
            <a:graphicFrameLocks noGrp="1"/>
          </p:cNvGraphicFramePr>
          <p:nvPr>
            <p:extLst>
              <p:ext uri="{D42A27DB-BD31-4B8C-83A1-F6EECF244321}">
                <p14:modId xmlns:p14="http://schemas.microsoft.com/office/powerpoint/2010/main" val="3108342506"/>
              </p:ext>
            </p:extLst>
          </p:nvPr>
        </p:nvGraphicFramePr>
        <p:xfrm>
          <a:off x="635165" y="1202077"/>
          <a:ext cx="8137132" cy="5577892"/>
        </p:xfrm>
        <a:graphic>
          <a:graphicData uri="http://schemas.openxmlformats.org/drawingml/2006/table">
            <a:tbl>
              <a:tblPr/>
              <a:tblGrid>
                <a:gridCol w="2195735">
                  <a:extLst>
                    <a:ext uri="{9D8B030D-6E8A-4147-A177-3AD203B41FA5}">
                      <a16:colId xmlns:a16="http://schemas.microsoft.com/office/drawing/2014/main" val="3918363564"/>
                    </a:ext>
                  </a:extLst>
                </a:gridCol>
                <a:gridCol w="2023519">
                  <a:extLst>
                    <a:ext uri="{9D8B030D-6E8A-4147-A177-3AD203B41FA5}">
                      <a16:colId xmlns:a16="http://schemas.microsoft.com/office/drawing/2014/main" val="1683979601"/>
                    </a:ext>
                  </a:extLst>
                </a:gridCol>
                <a:gridCol w="1847478">
                  <a:extLst>
                    <a:ext uri="{9D8B030D-6E8A-4147-A177-3AD203B41FA5}">
                      <a16:colId xmlns:a16="http://schemas.microsoft.com/office/drawing/2014/main" val="2592459544"/>
                    </a:ext>
                  </a:extLst>
                </a:gridCol>
                <a:gridCol w="2070400">
                  <a:extLst>
                    <a:ext uri="{9D8B030D-6E8A-4147-A177-3AD203B41FA5}">
                      <a16:colId xmlns:a16="http://schemas.microsoft.com/office/drawing/2014/main" val="588152821"/>
                    </a:ext>
                  </a:extLst>
                </a:gridCol>
              </a:tblGrid>
              <a:tr h="402951">
                <a:tc>
                  <a:txBody>
                    <a:bodyPr/>
                    <a:lstStyle/>
                    <a:p>
                      <a:pPr algn="ctr" fontAlgn="ctr"/>
                      <a:r>
                        <a:rPr lang="tr-TR" sz="1400" b="1" i="0" u="none" strike="noStrike" dirty="0">
                          <a:solidFill>
                            <a:srgbClr val="000000"/>
                          </a:solidFill>
                          <a:effectLst/>
                          <a:latin typeface="Calibri" panose="020F0502020204030204" pitchFamily="34" charset="0"/>
                        </a:rPr>
                        <a:t>GÜÇLÜ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Calibri" panose="020F0502020204030204" pitchFamily="34" charset="0"/>
                        </a:rPr>
                        <a:t>ZAYIF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Calibri" panose="020F0502020204030204" pitchFamily="34" charset="0"/>
                        </a:rPr>
                        <a:t>FIRSATLAR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Calibri" panose="020F0502020204030204" pitchFamily="34" charset="0"/>
                        </a:rPr>
                        <a:t>TEHDİTLER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861575">
                <a:tc>
                  <a:txBody>
                    <a:bodyPr/>
                    <a:lstStyle/>
                    <a:p>
                      <a:pPr algn="ctr" fontAlgn="ctr"/>
                      <a:r>
                        <a:rPr lang="tr-TR" sz="1400" b="0" i="0" u="none" strike="noStrike" dirty="0">
                          <a:solidFill>
                            <a:srgbClr val="000000"/>
                          </a:solidFill>
                          <a:effectLst/>
                          <a:latin typeface="Calibri" panose="020F0502020204030204" pitchFamily="34" charset="0"/>
                        </a:rPr>
                        <a:t> G1-Alanda yetkinlik (ekibin yeterliliği, ekibin eğitimi, bilimsel çalışmaları)</a:t>
                      </a:r>
                    </a:p>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t"/>
                      <a:r>
                        <a:rPr lang="tr-TR" sz="1400" b="0" i="0" u="none" strike="noStrike" dirty="0">
                          <a:solidFill>
                            <a:srgbClr val="0F2303"/>
                          </a:solidFill>
                          <a:effectLst/>
                          <a:latin typeface="Calibri" panose="020F0502020204030204" pitchFamily="34" charset="0"/>
                        </a:rPr>
                        <a:t>Z1-PDR Merkezinde görev yapan psikolojik danışman sayısının az olması</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F1-Meslek gruplarının toplum içinde tanınmaya başlaması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T1-Öğrenci profilinin sürekli değişmesi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646859">
                <a:tc>
                  <a:txBody>
                    <a:bodyPr/>
                    <a:lstStyle/>
                    <a:p>
                      <a:pPr algn="ctr" fontAlgn="ctr"/>
                      <a:r>
                        <a:rPr lang="tr-TR" sz="1400" b="0" i="0" u="none" strike="noStrike" dirty="0">
                          <a:solidFill>
                            <a:srgbClr val="000000"/>
                          </a:solidFill>
                          <a:effectLst/>
                          <a:latin typeface="Calibri" panose="020F0502020204030204" pitchFamily="34" charset="0"/>
                        </a:rPr>
                        <a:t> G2-Yeniliğe ve gelişmeye açık olunması</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F2-Alanla ilgili kongreler ve meslek içi eğitim olanakları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T2-Psikolojik danışma kavramının tam olarak anlaşılmaması</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646859">
                <a:tc>
                  <a:txBody>
                    <a:bodyPr/>
                    <a:lstStyle/>
                    <a:p>
                      <a:pPr algn="ctr" fontAlgn="ctr"/>
                      <a:r>
                        <a:rPr lang="tr-TR" sz="1400" b="0" i="0" u="none" strike="noStrike" dirty="0">
                          <a:solidFill>
                            <a:srgbClr val="000000"/>
                          </a:solidFill>
                          <a:effectLst/>
                          <a:latin typeface="Calibri" panose="020F0502020204030204" pitchFamily="34" charset="0"/>
                        </a:rPr>
                        <a:t> G3-Merkez ve çalışanlarının ulaşılabilir olması</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F3-Araştırma yapmaya elverişli ortama sahip olma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T3-Mesleki yeterliliği olmayan kişilerin alanda çalışıyor olması</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646859">
                <a:tc>
                  <a:txBody>
                    <a:bodyPr/>
                    <a:lstStyle/>
                    <a:p>
                      <a:pPr algn="ctr" fontAlgn="ctr"/>
                      <a:r>
                        <a:rPr lang="tr-TR" sz="1400" b="0" i="0" u="none" strike="noStrike" dirty="0">
                          <a:solidFill>
                            <a:srgbClr val="000000"/>
                          </a:solidFill>
                          <a:effectLst/>
                          <a:latin typeface="Calibri" panose="020F0502020204030204" pitchFamily="34" charset="0"/>
                        </a:rPr>
                        <a:t> G4-Ekibin yüksek motivasyonu</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F4-PDR merkezlerinin popülerlik kazanması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T4-Türkiye'de toplumsal, sosyal ve ekonomik değişimlerin hızlı olması</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432144">
                <a:tc>
                  <a:txBody>
                    <a:bodyPr/>
                    <a:lstStyle/>
                    <a:p>
                      <a:pPr algn="ctr" fontAlgn="ctr"/>
                      <a:r>
                        <a:rPr lang="tr-TR" sz="1400" b="0" i="0" u="none" strike="noStrike" dirty="0">
                          <a:solidFill>
                            <a:srgbClr val="000000"/>
                          </a:solidFill>
                          <a:effectLst/>
                          <a:latin typeface="Calibri" panose="020F0502020204030204" pitchFamily="34" charset="0"/>
                        </a:rPr>
                        <a:t> G5-Çalışmaların, etkinliklerin çeşitliliği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tr-TR" sz="1400" b="0" i="0" u="none" strike="noStrike" dirty="0">
                          <a:solidFill>
                            <a:srgbClr val="0F2303"/>
                          </a:solidFill>
                          <a:effectLst/>
                          <a:latin typeface="Calibri" panose="020F0502020204030204" pitchFamily="34" charset="0"/>
                        </a:rPr>
                        <a:t>F5-Merkezin üniversite içinde kabul görmesi</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646859">
                <a:tc>
                  <a:txBody>
                    <a:bodyPr/>
                    <a:lstStyle/>
                    <a:p>
                      <a:pPr algn="ctr" fontAlgn="ctr"/>
                      <a:r>
                        <a:rPr lang="tr-TR" sz="1400" b="0" i="0" u="none" strike="noStrike" dirty="0">
                          <a:solidFill>
                            <a:srgbClr val="000000"/>
                          </a:solidFill>
                          <a:effectLst/>
                          <a:latin typeface="Calibri" panose="020F0502020204030204" pitchFamily="34" charset="0"/>
                        </a:rPr>
                        <a:t>G6-Bekletilmeden, en kısa sürede başvuruların değerlendirilmesi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tr-TR" sz="1400" b="0" i="0" u="none" strike="noStrike" dirty="0">
                          <a:solidFill>
                            <a:srgbClr val="0F2303"/>
                          </a:solidFill>
                          <a:effectLst/>
                          <a:latin typeface="Calibri" panose="020F0502020204030204" pitchFamily="34" charset="0"/>
                        </a:rPr>
                        <a:t>F6- Üniversite bünyesinde hibrit eğitim sisteminin uygulanması</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646859">
                <a:tc>
                  <a:txBody>
                    <a:bodyPr/>
                    <a:lstStyle/>
                    <a:p>
                      <a:pPr algn="ctr" fontAlgn="ctr"/>
                      <a:r>
                        <a:rPr lang="tr-TR" sz="1400" b="0" i="0" u="none" strike="noStrike" dirty="0">
                          <a:solidFill>
                            <a:srgbClr val="000000"/>
                          </a:solidFill>
                          <a:effectLst/>
                          <a:latin typeface="Calibri" panose="020F0502020204030204" pitchFamily="34" charset="0"/>
                        </a:rPr>
                        <a:t>G7-Öğrencilere yönelik önleyici ve gelişimsel çalışmaların yapılması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tr-TR" sz="1400" b="0" i="0" u="none" strike="noStrike" dirty="0">
                          <a:solidFill>
                            <a:srgbClr val="0F2303"/>
                          </a:solidFill>
                          <a:effectLst/>
                          <a:latin typeface="Calibri" panose="020F0502020204030204" pitchFamily="34" charset="0"/>
                        </a:rPr>
                        <a:t>F7- Merkez içerisinde personel sirkülasyonunun az olması</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432144">
                <a:tc>
                  <a:txBody>
                    <a:bodyPr/>
                    <a:lstStyle/>
                    <a:p>
                      <a:pPr algn="ctr" fontAlgn="ctr"/>
                      <a:r>
                        <a:rPr lang="tr-TR" sz="1400" b="0" i="0" u="none" strike="noStrike" dirty="0">
                          <a:solidFill>
                            <a:srgbClr val="000000"/>
                          </a:solidFill>
                          <a:effectLst/>
                          <a:latin typeface="Calibri" panose="020F0502020204030204" pitchFamily="34" charset="0"/>
                        </a:rPr>
                        <a:t> G8-Ekip olarak planlı ve ortak hareket edilmesi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tr-TR" sz="1400" b="0" i="0" u="none" strike="noStrike" dirty="0">
                          <a:solidFill>
                            <a:srgbClr val="0F2303"/>
                          </a:solidFill>
                          <a:effectLst/>
                          <a:latin typeface="Calibri" panose="020F0502020204030204" pitchFamily="34" charset="0"/>
                        </a:rPr>
                        <a:t>F8- Topluma yönelik hizmet verilmesi</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bl>
          </a:graphicData>
        </a:graphic>
      </p:graphicFrame>
    </p:spTree>
    <p:extLst>
      <p:ext uri="{BB962C8B-B14F-4D97-AF65-F5344CB8AC3E}">
        <p14:creationId xmlns:p14="http://schemas.microsoft.com/office/powerpoint/2010/main" val="1431437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501849" y="175909"/>
            <a:ext cx="4403764"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SWOT (GZFT) ANALİZİ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417147"/>
            <a:ext cx="2088232" cy="443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a:extLst>
              <a:ext uri="{FF2B5EF4-FFF2-40B4-BE49-F238E27FC236}">
                <a16:creationId xmlns:a16="http://schemas.microsoft.com/office/drawing/2014/main" id="{71D4A1E5-060A-49D3-A943-BEC00AFE7E9A}"/>
              </a:ext>
            </a:extLst>
          </p:cNvPr>
          <p:cNvGraphicFramePr>
            <a:graphicFrameLocks noGrp="1"/>
          </p:cNvGraphicFramePr>
          <p:nvPr>
            <p:extLst>
              <p:ext uri="{D42A27DB-BD31-4B8C-83A1-F6EECF244321}">
                <p14:modId xmlns:p14="http://schemas.microsoft.com/office/powerpoint/2010/main" val="3323801998"/>
              </p:ext>
            </p:extLst>
          </p:nvPr>
        </p:nvGraphicFramePr>
        <p:xfrm>
          <a:off x="965771" y="1153317"/>
          <a:ext cx="7212458" cy="5528774"/>
        </p:xfrm>
        <a:graphic>
          <a:graphicData uri="http://schemas.openxmlformats.org/drawingml/2006/table">
            <a:tbl>
              <a:tblPr/>
              <a:tblGrid>
                <a:gridCol w="2208942">
                  <a:extLst>
                    <a:ext uri="{9D8B030D-6E8A-4147-A177-3AD203B41FA5}">
                      <a16:colId xmlns:a16="http://schemas.microsoft.com/office/drawing/2014/main" val="3918363564"/>
                    </a:ext>
                  </a:extLst>
                </a:gridCol>
                <a:gridCol w="1448657">
                  <a:extLst>
                    <a:ext uri="{9D8B030D-6E8A-4147-A177-3AD203B41FA5}">
                      <a16:colId xmlns:a16="http://schemas.microsoft.com/office/drawing/2014/main" val="1683979601"/>
                    </a:ext>
                  </a:extLst>
                </a:gridCol>
                <a:gridCol w="1972638">
                  <a:extLst>
                    <a:ext uri="{9D8B030D-6E8A-4147-A177-3AD203B41FA5}">
                      <a16:colId xmlns:a16="http://schemas.microsoft.com/office/drawing/2014/main" val="2592459544"/>
                    </a:ext>
                  </a:extLst>
                </a:gridCol>
                <a:gridCol w="1582221">
                  <a:extLst>
                    <a:ext uri="{9D8B030D-6E8A-4147-A177-3AD203B41FA5}">
                      <a16:colId xmlns:a16="http://schemas.microsoft.com/office/drawing/2014/main" val="588152821"/>
                    </a:ext>
                  </a:extLst>
                </a:gridCol>
              </a:tblGrid>
              <a:tr h="523235">
                <a:tc>
                  <a:txBody>
                    <a:bodyPr/>
                    <a:lstStyle/>
                    <a:p>
                      <a:pPr algn="ctr" fontAlgn="ctr"/>
                      <a:r>
                        <a:rPr lang="tr-TR" sz="1400" b="1" i="0" u="none" strike="noStrike" dirty="0">
                          <a:solidFill>
                            <a:srgbClr val="000000"/>
                          </a:solidFill>
                          <a:effectLst/>
                          <a:latin typeface="Calibri" panose="020F0502020204030204" pitchFamily="34" charset="0"/>
                        </a:rPr>
                        <a:t>GÜÇLÜ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Calibri" panose="020F0502020204030204" pitchFamily="34" charset="0"/>
                        </a:rPr>
                        <a:t>ZAYIF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Calibri" panose="020F0502020204030204" pitchFamily="34" charset="0"/>
                        </a:rPr>
                        <a:t>FIRSATLAR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Calibri" panose="020F0502020204030204" pitchFamily="34" charset="0"/>
                        </a:rPr>
                        <a:t>TEHDİTLER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477381">
                <a:tc>
                  <a:txBody>
                    <a:bodyPr/>
                    <a:lstStyle/>
                    <a:p>
                      <a:pPr algn="ctr" fontAlgn="ctr"/>
                      <a:r>
                        <a:rPr lang="tr-TR" sz="1400" b="0" i="0" u="none" strike="noStrike" dirty="0">
                          <a:solidFill>
                            <a:srgbClr val="000000"/>
                          </a:solidFill>
                          <a:effectLst/>
                          <a:latin typeface="Calibri" panose="020F0502020204030204" pitchFamily="34" charset="0"/>
                        </a:rPr>
                        <a:t>G9-PDR Merkezi personelinin özveri ile çalışması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477381">
                <a:tc>
                  <a:txBody>
                    <a:bodyPr/>
                    <a:lstStyle/>
                    <a:p>
                      <a:pPr algn="ctr" fontAlgn="ctr"/>
                      <a:r>
                        <a:rPr lang="tr-TR" sz="1400" b="0" i="0" u="none" strike="noStrike" dirty="0">
                          <a:solidFill>
                            <a:srgbClr val="000000"/>
                          </a:solidFill>
                          <a:effectLst/>
                          <a:latin typeface="Calibri" panose="020F0502020204030204" pitchFamily="34" charset="0"/>
                        </a:rPr>
                        <a:t>G10-İşlerin zamanında ve doğru yapılması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714679">
                <a:tc>
                  <a:txBody>
                    <a:bodyPr/>
                    <a:lstStyle/>
                    <a:p>
                      <a:pPr algn="ctr" fontAlgn="ctr"/>
                      <a:r>
                        <a:rPr lang="tr-TR" sz="1400" b="0" i="0" u="none" strike="noStrike" dirty="0">
                          <a:solidFill>
                            <a:srgbClr val="000000"/>
                          </a:solidFill>
                          <a:effectLst/>
                          <a:latin typeface="Calibri" panose="020F0502020204030204" pitchFamily="34" charset="0"/>
                        </a:rPr>
                        <a:t>G11-Fiziki yeterlilik (İki kampüste de grupla psikolojik danışma odasının olması)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714679">
                <a:tc>
                  <a:txBody>
                    <a:bodyPr/>
                    <a:lstStyle/>
                    <a:p>
                      <a:pPr algn="ctr" fontAlgn="ctr"/>
                      <a:r>
                        <a:rPr lang="tr-TR" sz="1400" b="0" i="0" u="none" strike="noStrike" dirty="0">
                          <a:solidFill>
                            <a:srgbClr val="000000"/>
                          </a:solidFill>
                          <a:effectLst/>
                          <a:latin typeface="Calibri" panose="020F0502020204030204" pitchFamily="34" charset="0"/>
                        </a:rPr>
                        <a:t>G12-Güvenlik tedbirlerinin olması (acil butonlarının yer alması)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1189276">
                <a:tc>
                  <a:txBody>
                    <a:bodyPr/>
                    <a:lstStyle/>
                    <a:p>
                      <a:pPr algn="ctr" fontAlgn="ctr"/>
                      <a:r>
                        <a:rPr lang="tr-TR" sz="1400" b="0" i="0" u="none" strike="noStrike" dirty="0">
                          <a:solidFill>
                            <a:srgbClr val="000000"/>
                          </a:solidFill>
                          <a:effectLst/>
                          <a:latin typeface="Calibri" panose="020F0502020204030204" pitchFamily="34" charset="0"/>
                        </a:rPr>
                        <a:t>G13- Ekibin faaliyetlerini çevrim içi ve yüz yüze gerçekleştirebilecek deneyimde ve donanımda olması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r h="477381">
                <a:tc>
                  <a:txBody>
                    <a:bodyPr/>
                    <a:lstStyle/>
                    <a:p>
                      <a:pPr algn="ctr" fontAlgn="ctr"/>
                      <a:r>
                        <a:rPr lang="tr-TR" sz="1400" b="0" i="0" u="none" strike="noStrike" dirty="0">
                          <a:solidFill>
                            <a:srgbClr val="000000"/>
                          </a:solidFill>
                          <a:effectLst/>
                          <a:latin typeface="Calibri" panose="020F0502020204030204" pitchFamily="34" charset="0"/>
                        </a:rPr>
                        <a:t> G14- Merkezin Rektörlüğe bağlı olması</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r h="477381">
                <a:tc>
                  <a:txBody>
                    <a:bodyPr/>
                    <a:lstStyle/>
                    <a:p>
                      <a:pPr algn="ctr" fontAlgn="ctr"/>
                      <a:r>
                        <a:rPr lang="tr-TR" sz="1400" b="0" i="0" u="none" strike="noStrike" dirty="0">
                          <a:solidFill>
                            <a:srgbClr val="000000"/>
                          </a:solidFill>
                          <a:effectLst/>
                          <a:latin typeface="Calibri" panose="020F0502020204030204" pitchFamily="34" charset="0"/>
                        </a:rPr>
                        <a:t>G15- Üniversite yönetiminin desteği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19936310"/>
                  </a:ext>
                </a:extLst>
              </a:tr>
              <a:tr h="477381">
                <a:tc>
                  <a:txBody>
                    <a:bodyPr/>
                    <a:lstStyle/>
                    <a:p>
                      <a:pPr algn="ctr" fontAlgn="ctr"/>
                      <a:r>
                        <a:rPr lang="tr-TR" sz="1400" b="0" i="0" u="none" strike="noStrike" dirty="0">
                          <a:solidFill>
                            <a:srgbClr val="000000"/>
                          </a:solidFill>
                          <a:effectLst/>
                          <a:latin typeface="Calibri" panose="020F0502020204030204" pitchFamily="34" charset="0"/>
                        </a:rPr>
                        <a:t>G16-Elektronik kayıt sisteminin olması</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58012108"/>
                  </a:ext>
                </a:extLst>
              </a:tr>
            </a:tbl>
          </a:graphicData>
        </a:graphic>
      </p:graphicFrame>
    </p:spTree>
    <p:extLst>
      <p:ext uri="{BB962C8B-B14F-4D97-AF65-F5344CB8AC3E}">
        <p14:creationId xmlns:p14="http://schemas.microsoft.com/office/powerpoint/2010/main" val="3049510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p:cNvGraphicFramePr>
            <a:graphicFrameLocks noGrp="1"/>
          </p:cNvGraphicFramePr>
          <p:nvPr>
            <p:extLst>
              <p:ext uri="{D42A27DB-BD31-4B8C-83A1-F6EECF244321}">
                <p14:modId xmlns:p14="http://schemas.microsoft.com/office/powerpoint/2010/main" val="663257251"/>
              </p:ext>
            </p:extLst>
          </p:nvPr>
        </p:nvGraphicFramePr>
        <p:xfrm>
          <a:off x="207015" y="1146065"/>
          <a:ext cx="8729970" cy="5632693"/>
        </p:xfrm>
        <a:graphic>
          <a:graphicData uri="http://schemas.openxmlformats.org/drawingml/2006/table">
            <a:tbl>
              <a:tblPr/>
              <a:tblGrid>
                <a:gridCol w="1508769">
                  <a:extLst>
                    <a:ext uri="{9D8B030D-6E8A-4147-A177-3AD203B41FA5}">
                      <a16:colId xmlns:a16="http://schemas.microsoft.com/office/drawing/2014/main" val="3918363564"/>
                    </a:ext>
                  </a:extLst>
                </a:gridCol>
                <a:gridCol w="1880171">
                  <a:extLst>
                    <a:ext uri="{9D8B030D-6E8A-4147-A177-3AD203B41FA5}">
                      <a16:colId xmlns:a16="http://schemas.microsoft.com/office/drawing/2014/main" val="1683979601"/>
                    </a:ext>
                  </a:extLst>
                </a:gridCol>
                <a:gridCol w="1756881">
                  <a:extLst>
                    <a:ext uri="{9D8B030D-6E8A-4147-A177-3AD203B41FA5}">
                      <a16:colId xmlns:a16="http://schemas.microsoft.com/office/drawing/2014/main" val="2592459544"/>
                    </a:ext>
                  </a:extLst>
                </a:gridCol>
                <a:gridCol w="3584149">
                  <a:extLst>
                    <a:ext uri="{9D8B030D-6E8A-4147-A177-3AD203B41FA5}">
                      <a16:colId xmlns:a16="http://schemas.microsoft.com/office/drawing/2014/main" val="2496390279"/>
                    </a:ext>
                  </a:extLst>
                </a:gridCol>
              </a:tblGrid>
              <a:tr h="415607">
                <a:tc>
                  <a:txBody>
                    <a:bodyPr/>
                    <a:lstStyle/>
                    <a:p>
                      <a:pPr algn="ctr" fontAlgn="ctr"/>
                      <a:r>
                        <a:rPr lang="tr-TR" sz="140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Calibri" panose="020F0502020204030204" pitchFamily="34"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F2303"/>
                          </a:solidFill>
                          <a:effectLst/>
                          <a:latin typeface="Calibri" panose="020F0502020204030204" pitchFamily="34" charset="0"/>
                        </a:rPr>
                        <a:t>KARŞILANMA</a:t>
                      </a:r>
                      <a:r>
                        <a:rPr lang="tr-TR" sz="1400" b="1" i="0" u="none" strike="noStrike" baseline="0" dirty="0">
                          <a:solidFill>
                            <a:srgbClr val="0F2303"/>
                          </a:solidFill>
                          <a:effectLst/>
                          <a:latin typeface="Calibri" panose="020F0502020204030204" pitchFamily="34" charset="0"/>
                        </a:rPr>
                        <a:t> DURUMU</a:t>
                      </a:r>
                      <a:endParaRPr lang="tr-TR" sz="1400" b="1" i="0" u="none" strike="noStrike" dirty="0">
                        <a:solidFill>
                          <a:srgbClr val="0F2303"/>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188296">
                <a:tc>
                  <a:txBody>
                    <a:bodyPr/>
                    <a:lstStyle/>
                    <a:p>
                      <a:r>
                        <a:rPr lang="tr-TR" sz="1300" b="1" i="1" dirty="0">
                          <a:solidFill>
                            <a:schemeClr val="tx2"/>
                          </a:solidFill>
                          <a:latin typeface="+mn-lt"/>
                        </a:rPr>
                        <a:t>Rektörlük</a:t>
                      </a:r>
                    </a:p>
                  </a:txBody>
                  <a:tcP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r>
                        <a:rPr lang="tr-TR" sz="1300" dirty="0">
                          <a:solidFill>
                            <a:srgbClr val="001626"/>
                          </a:solidFill>
                          <a:latin typeface="+mn-lt"/>
                        </a:rPr>
                        <a:t>Üst amir</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tr-TR" sz="1300" dirty="0">
                          <a:solidFill>
                            <a:srgbClr val="001626"/>
                          </a:solidFill>
                          <a:latin typeface="+mn-lt"/>
                        </a:rPr>
                        <a:t>Öğrenci problemlerine yönelik konsültasyon, raporlama</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tr-TR" sz="1300" dirty="0">
                          <a:solidFill>
                            <a:srgbClr val="001626"/>
                          </a:solidFill>
                          <a:latin typeface="+mn-lt"/>
                        </a:rPr>
                        <a:t>Yıllık</a:t>
                      </a:r>
                      <a:r>
                        <a:rPr lang="tr-TR" sz="1300" baseline="0" dirty="0">
                          <a:solidFill>
                            <a:srgbClr val="001626"/>
                          </a:solidFill>
                          <a:latin typeface="+mn-lt"/>
                        </a:rPr>
                        <a:t> faaliyet raporu hazırlandı.</a:t>
                      </a:r>
                      <a:endParaRPr lang="tr-TR" sz="1300" dirty="0">
                        <a:solidFill>
                          <a:srgbClr val="001626"/>
                        </a:solidFill>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33432">
                <a:tc>
                  <a:txBody>
                    <a:bodyPr/>
                    <a:lstStyle/>
                    <a:p>
                      <a:r>
                        <a:rPr lang="tr-TR" sz="1300" b="1" i="1" baseline="0" dirty="0">
                          <a:solidFill>
                            <a:schemeClr val="tx2"/>
                          </a:solidFill>
                          <a:latin typeface="+mn-lt"/>
                          <a:cs typeface="Times New Roman" panose="02020603050405020304" pitchFamily="18" charset="0"/>
                        </a:rPr>
                        <a:t>Öğretim elemanları</a:t>
                      </a:r>
                      <a:endParaRPr lang="tr-TR" sz="1300" b="1" i="1" dirty="0">
                        <a:solidFill>
                          <a:schemeClr val="tx2"/>
                        </a:solidFill>
                        <a:latin typeface="+mn-lt"/>
                        <a:cs typeface="Times New Roman" panose="02020603050405020304" pitchFamily="18" charset="0"/>
                      </a:endParaRPr>
                    </a:p>
                  </a:txBody>
                  <a:tcP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r>
                        <a:rPr lang="tr-TR" sz="1300" dirty="0">
                          <a:solidFill>
                            <a:srgbClr val="001626"/>
                          </a:solidFill>
                          <a:latin typeface="+mn-lt"/>
                          <a:cs typeface="Times New Roman" panose="02020603050405020304" pitchFamily="18" charset="0"/>
                        </a:rPr>
                        <a:t>Öğrenci problemlerine yönelik konsültasyon</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tr-TR" sz="1300" dirty="0">
                          <a:solidFill>
                            <a:srgbClr val="001626"/>
                          </a:solidFill>
                          <a:latin typeface="+mn-lt"/>
                          <a:cs typeface="Times New Roman" panose="02020603050405020304" pitchFamily="18" charset="0"/>
                        </a:rPr>
                        <a:t>Hizmet beklentisi</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300" b="0" i="0" u="none" strike="noStrike" dirty="0">
                          <a:solidFill>
                            <a:srgbClr val="000000"/>
                          </a:solidFill>
                          <a:effectLst/>
                          <a:latin typeface="+mn-lt"/>
                          <a:cs typeface="Times New Roman" panose="02020603050405020304" pitchFamily="18" charset="0"/>
                        </a:rPr>
                        <a:t>Gerçekleşen çevrim içi seminer programlarına akademik personelimiz katılım sağlamıştır. Öğrenciler ile ilgili konsültasyon çalışmaları gerçekleştirilmiştir. Sivil Havacılık Yüksekokulu öğrenci seçimlerinde MMPI kişilik testi uygulanmıştır.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33432">
                <a:tc>
                  <a:txBody>
                    <a:bodyPr/>
                    <a:lstStyle/>
                    <a:p>
                      <a:r>
                        <a:rPr lang="tr-TR" sz="1300" b="1" i="1" dirty="0">
                          <a:solidFill>
                            <a:schemeClr val="tx2"/>
                          </a:solidFill>
                          <a:latin typeface="+mn-lt"/>
                          <a:cs typeface="Times New Roman" panose="02020603050405020304" pitchFamily="18" charset="0"/>
                        </a:rPr>
                        <a:t>İdari personel</a:t>
                      </a:r>
                    </a:p>
                  </a:txBody>
                  <a:tcP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r>
                        <a:rPr lang="tr-TR" sz="1300" dirty="0">
                          <a:solidFill>
                            <a:srgbClr val="001626"/>
                          </a:solidFill>
                          <a:latin typeface="+mn-lt"/>
                          <a:cs typeface="Times New Roman" panose="02020603050405020304" pitchFamily="18" charset="0"/>
                        </a:rPr>
                        <a:t>Hizmeti kullanan</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300" dirty="0">
                          <a:solidFill>
                            <a:srgbClr val="001626"/>
                          </a:solidFill>
                          <a:latin typeface="+mn-lt"/>
                          <a:cs typeface="Times New Roman" panose="02020603050405020304" pitchFamily="18" charset="0"/>
                        </a:rPr>
                        <a:t>Hizmet, iletişim, konsültasyon</a:t>
                      </a:r>
                      <a:endParaRPr lang="en-US" sz="1300" dirty="0">
                        <a:solidFill>
                          <a:srgbClr val="001626"/>
                        </a:solidFill>
                        <a:latin typeface="+mn-lt"/>
                        <a:cs typeface="Times New Roman" panose="02020603050405020304" pitchFamily="18"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300" dirty="0">
                          <a:solidFill>
                            <a:srgbClr val="001626"/>
                          </a:solidFill>
                          <a:latin typeface="+mn-lt"/>
                          <a:cs typeface="Times New Roman" panose="02020603050405020304" pitchFamily="18" charset="0"/>
                        </a:rPr>
                        <a:t>Bireyle psikolojik danışma uygulamaları</a:t>
                      </a:r>
                      <a:r>
                        <a:rPr lang="tr-TR" sz="1300" baseline="0" dirty="0">
                          <a:solidFill>
                            <a:srgbClr val="001626"/>
                          </a:solidFill>
                          <a:latin typeface="+mn-lt"/>
                          <a:cs typeface="Times New Roman" panose="02020603050405020304" pitchFamily="18" charset="0"/>
                        </a:rPr>
                        <a:t> gerçekleştirildi.</a:t>
                      </a:r>
                      <a:endParaRPr lang="en-US" sz="1300" dirty="0">
                        <a:solidFill>
                          <a:srgbClr val="001626"/>
                        </a:solidFill>
                        <a:latin typeface="+mn-lt"/>
                        <a:cs typeface="Times New Roman" panose="02020603050405020304" pitchFamily="18"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33432">
                <a:tc>
                  <a:txBody>
                    <a:bodyPr/>
                    <a:lstStyle/>
                    <a:p>
                      <a:r>
                        <a:rPr lang="tr-TR" sz="1300" b="1" i="1" dirty="0">
                          <a:solidFill>
                            <a:schemeClr val="tx2"/>
                          </a:solidFill>
                          <a:latin typeface="+mn-lt"/>
                        </a:rPr>
                        <a:t>Öğrenciler</a:t>
                      </a:r>
                    </a:p>
                  </a:txBody>
                  <a:tcP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r>
                        <a:rPr lang="tr-TR" sz="1300" dirty="0">
                          <a:solidFill>
                            <a:srgbClr val="001626"/>
                          </a:solidFill>
                          <a:latin typeface="+mn-lt"/>
                        </a:rPr>
                        <a:t>Danışma seansı gerçekleştirme sebebimiz</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err="1">
                          <a:solidFill>
                            <a:srgbClr val="001626"/>
                          </a:solidFill>
                          <a:latin typeface="+mn-lt"/>
                        </a:rPr>
                        <a:t>Profesyonel</a:t>
                      </a:r>
                      <a:r>
                        <a:rPr lang="en-US" sz="1300" dirty="0">
                          <a:solidFill>
                            <a:srgbClr val="001626"/>
                          </a:solidFill>
                          <a:latin typeface="+mn-lt"/>
                        </a:rPr>
                        <a:t> </a:t>
                      </a:r>
                      <a:r>
                        <a:rPr lang="en-US" sz="1300" dirty="0" err="1">
                          <a:solidFill>
                            <a:srgbClr val="001626"/>
                          </a:solidFill>
                          <a:latin typeface="+mn-lt"/>
                        </a:rPr>
                        <a:t>tutum</a:t>
                      </a:r>
                      <a:r>
                        <a:rPr lang="en-US" sz="1300" dirty="0">
                          <a:solidFill>
                            <a:srgbClr val="001626"/>
                          </a:solidFill>
                          <a:latin typeface="+mn-lt"/>
                        </a:rPr>
                        <a:t> ve </a:t>
                      </a:r>
                      <a:r>
                        <a:rPr lang="en-US" sz="1300" dirty="0" err="1">
                          <a:solidFill>
                            <a:srgbClr val="001626"/>
                          </a:solidFill>
                          <a:latin typeface="+mn-lt"/>
                        </a:rPr>
                        <a:t>hizmet</a:t>
                      </a:r>
                      <a:r>
                        <a:rPr lang="en-US" sz="1300" dirty="0">
                          <a:solidFill>
                            <a:srgbClr val="001626"/>
                          </a:solidFill>
                          <a:latin typeface="+mn-lt"/>
                        </a:rPr>
                        <a:t> </a:t>
                      </a:r>
                      <a:r>
                        <a:rPr lang="en-US" sz="1300" dirty="0" err="1">
                          <a:solidFill>
                            <a:srgbClr val="001626"/>
                          </a:solidFill>
                          <a:latin typeface="+mn-lt"/>
                        </a:rPr>
                        <a:t>beklentisi</a:t>
                      </a:r>
                      <a:endParaRPr lang="en-US" sz="1300" dirty="0">
                        <a:solidFill>
                          <a:srgbClr val="001626"/>
                        </a:solidFill>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300" b="0" i="0" u="none" strike="noStrike" dirty="0">
                          <a:solidFill>
                            <a:srgbClr val="000000"/>
                          </a:solidFill>
                          <a:effectLst/>
                          <a:latin typeface="+mn-lt"/>
                        </a:rPr>
                        <a:t>Bireyle psikolojik danışma memnuniyet sonucu %99; grup </a:t>
                      </a:r>
                      <a:r>
                        <a:rPr lang="tr-TR" sz="1300" b="0" i="0" u="none" strike="noStrike" dirty="0" err="1">
                          <a:solidFill>
                            <a:srgbClr val="000000"/>
                          </a:solidFill>
                          <a:effectLst/>
                          <a:latin typeface="+mn-lt"/>
                        </a:rPr>
                        <a:t>psiko.dan</a:t>
                      </a:r>
                      <a:r>
                        <a:rPr lang="tr-TR" sz="1300" b="0" i="0" u="none" strike="noStrike" dirty="0">
                          <a:solidFill>
                            <a:srgbClr val="000000"/>
                          </a:solidFill>
                          <a:effectLst/>
                          <a:latin typeface="+mn-lt"/>
                        </a:rPr>
                        <a:t>. (</a:t>
                      </a:r>
                      <a:r>
                        <a:rPr lang="tr-TR" sz="1300" b="0" i="0" u="none" strike="noStrike" dirty="0" err="1">
                          <a:solidFill>
                            <a:srgbClr val="000000"/>
                          </a:solidFill>
                          <a:effectLst/>
                          <a:latin typeface="+mn-lt"/>
                        </a:rPr>
                        <a:t>Güvengenlik</a:t>
                      </a:r>
                      <a:r>
                        <a:rPr lang="tr-TR" sz="1300" b="0" i="0" u="none" strike="noStrike" dirty="0">
                          <a:solidFill>
                            <a:srgbClr val="000000"/>
                          </a:solidFill>
                          <a:effectLst/>
                          <a:latin typeface="+mn-lt"/>
                        </a:rPr>
                        <a:t> Becerilerini Geliştirme Grubu) %99; seminer programı (Farkındalıklı İletişim Semineri) %97; atölye çalışması (Stresli Durumlarda Problem Çözme) %99.</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33432">
                <a:tc>
                  <a:txBody>
                    <a:bodyPr/>
                    <a:lstStyle/>
                    <a:p>
                      <a:r>
                        <a:rPr lang="tr-TR" sz="1300" b="1" i="1" dirty="0">
                          <a:solidFill>
                            <a:schemeClr val="tx2"/>
                          </a:solidFill>
                          <a:latin typeface="+mn-lt"/>
                        </a:rPr>
                        <a:t>Öğrenci Aileleri</a:t>
                      </a:r>
                    </a:p>
                  </a:txBody>
                  <a:tcP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r>
                        <a:rPr lang="tr-TR" sz="1300" dirty="0">
                          <a:solidFill>
                            <a:srgbClr val="001626"/>
                          </a:solidFill>
                          <a:latin typeface="+mn-lt"/>
                        </a:rPr>
                        <a:t>Öğrenci sorunları</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a:solidFill>
                            <a:srgbClr val="001626"/>
                          </a:solidFill>
                          <a:latin typeface="+mn-lt"/>
                        </a:rPr>
                        <a:t>Öğrenci </a:t>
                      </a:r>
                      <a:r>
                        <a:rPr lang="en-US" sz="1300" dirty="0" err="1">
                          <a:solidFill>
                            <a:srgbClr val="001626"/>
                          </a:solidFill>
                          <a:latin typeface="+mn-lt"/>
                        </a:rPr>
                        <a:t>sorunlarının</a:t>
                      </a:r>
                      <a:r>
                        <a:rPr lang="en-US" sz="1300" dirty="0">
                          <a:solidFill>
                            <a:srgbClr val="001626"/>
                          </a:solidFill>
                          <a:latin typeface="+mn-lt"/>
                        </a:rPr>
                        <a:t> </a:t>
                      </a:r>
                      <a:r>
                        <a:rPr lang="en-US" sz="1300" dirty="0" err="1">
                          <a:solidFill>
                            <a:srgbClr val="001626"/>
                          </a:solidFill>
                          <a:latin typeface="+mn-lt"/>
                        </a:rPr>
                        <a:t>çözümü</a:t>
                      </a:r>
                      <a:endParaRPr lang="en-US" sz="1300" dirty="0">
                        <a:solidFill>
                          <a:srgbClr val="001626"/>
                        </a:solidFill>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300" dirty="0">
                          <a:solidFill>
                            <a:srgbClr val="001626"/>
                          </a:solidFill>
                          <a:latin typeface="+mn-lt"/>
                        </a:rPr>
                        <a:t>Bireysel görüşmeler</a:t>
                      </a:r>
                      <a:r>
                        <a:rPr lang="tr-TR" sz="1300" baseline="0" dirty="0">
                          <a:solidFill>
                            <a:srgbClr val="001626"/>
                          </a:solidFill>
                          <a:latin typeface="+mn-lt"/>
                        </a:rPr>
                        <a:t> gerçekleştirildi.</a:t>
                      </a:r>
                      <a:endParaRPr lang="en-US" sz="1300" dirty="0">
                        <a:solidFill>
                          <a:srgbClr val="001626"/>
                        </a:solidFill>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33432">
                <a:tc>
                  <a:txBody>
                    <a:bodyPr/>
                    <a:lstStyle/>
                    <a:p>
                      <a:r>
                        <a:rPr lang="tr-TR" sz="1300" b="1" i="1" dirty="0">
                          <a:solidFill>
                            <a:schemeClr val="tx2"/>
                          </a:solidFill>
                          <a:latin typeface="+mn-lt"/>
                        </a:rPr>
                        <a:t>Mezunlar</a:t>
                      </a:r>
                    </a:p>
                  </a:txBody>
                  <a:tcP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r>
                        <a:rPr lang="tr-TR" sz="1300" dirty="0">
                          <a:solidFill>
                            <a:srgbClr val="001626"/>
                          </a:solidFill>
                          <a:latin typeface="+mn-lt"/>
                        </a:rPr>
                        <a:t>Süreçlerini izleme</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err="1">
                          <a:solidFill>
                            <a:srgbClr val="001626"/>
                          </a:solidFill>
                          <a:latin typeface="+mn-lt"/>
                        </a:rPr>
                        <a:t>Baş</a:t>
                      </a:r>
                      <a:r>
                        <a:rPr lang="en-US" sz="1300" dirty="0">
                          <a:solidFill>
                            <a:srgbClr val="001626"/>
                          </a:solidFill>
                          <a:latin typeface="+mn-lt"/>
                        </a:rPr>
                        <a:t> etme </a:t>
                      </a:r>
                      <a:r>
                        <a:rPr lang="en-US" sz="1300" dirty="0" err="1">
                          <a:solidFill>
                            <a:srgbClr val="001626"/>
                          </a:solidFill>
                          <a:latin typeface="+mn-lt"/>
                        </a:rPr>
                        <a:t>becerisi</a:t>
                      </a:r>
                      <a:r>
                        <a:rPr lang="en-US" sz="1300" dirty="0">
                          <a:solidFill>
                            <a:srgbClr val="001626"/>
                          </a:solidFill>
                          <a:latin typeface="+mn-lt"/>
                        </a:rPr>
                        <a:t> </a:t>
                      </a:r>
                      <a:r>
                        <a:rPr lang="en-US" sz="1300" dirty="0" err="1">
                          <a:solidFill>
                            <a:srgbClr val="001626"/>
                          </a:solidFill>
                          <a:latin typeface="+mn-lt"/>
                        </a:rPr>
                        <a:t>geliştirme</a:t>
                      </a:r>
                      <a:r>
                        <a:rPr lang="en-US" sz="1300" dirty="0">
                          <a:solidFill>
                            <a:srgbClr val="001626"/>
                          </a:solidFill>
                          <a:latin typeface="+mn-lt"/>
                        </a:rPr>
                        <a:t>, problem </a:t>
                      </a:r>
                      <a:r>
                        <a:rPr lang="en-US" sz="1300" dirty="0" err="1">
                          <a:solidFill>
                            <a:srgbClr val="001626"/>
                          </a:solidFill>
                          <a:latin typeface="+mn-lt"/>
                        </a:rPr>
                        <a:t>çözme</a:t>
                      </a:r>
                      <a:r>
                        <a:rPr lang="en-US" sz="1300" dirty="0">
                          <a:solidFill>
                            <a:srgbClr val="001626"/>
                          </a:solidFill>
                          <a:latin typeface="+mn-lt"/>
                        </a:rPr>
                        <a:t> </a:t>
                      </a:r>
                      <a:r>
                        <a:rPr lang="en-US" sz="1300" dirty="0" err="1">
                          <a:solidFill>
                            <a:srgbClr val="001626"/>
                          </a:solidFill>
                          <a:latin typeface="+mn-lt"/>
                        </a:rPr>
                        <a:t>becerileri</a:t>
                      </a:r>
                      <a:r>
                        <a:rPr lang="en-US" sz="1300" dirty="0">
                          <a:solidFill>
                            <a:srgbClr val="001626"/>
                          </a:solidFill>
                          <a:latin typeface="+mn-lt"/>
                        </a:rPr>
                        <a:t> </a:t>
                      </a:r>
                      <a:r>
                        <a:rPr lang="en-US" sz="1300" dirty="0" err="1">
                          <a:solidFill>
                            <a:srgbClr val="001626"/>
                          </a:solidFill>
                          <a:latin typeface="+mn-lt"/>
                        </a:rPr>
                        <a:t>geliştirme</a:t>
                      </a:r>
                      <a:endParaRPr lang="en-US" sz="1300" dirty="0">
                        <a:solidFill>
                          <a:srgbClr val="001626"/>
                        </a:solidFill>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300" dirty="0">
                          <a:solidFill>
                            <a:srgbClr val="001626"/>
                          </a:solidFill>
                          <a:latin typeface="+mn-lt"/>
                        </a:rPr>
                        <a:t>Bireyle psikolojik</a:t>
                      </a:r>
                      <a:r>
                        <a:rPr lang="tr-TR" sz="1300" baseline="0" dirty="0">
                          <a:solidFill>
                            <a:srgbClr val="001626"/>
                          </a:solidFill>
                          <a:latin typeface="+mn-lt"/>
                        </a:rPr>
                        <a:t> danışma  ve grupla psikolojik danışma uygulamaları, atölye çalışmaları ve seminer programları gerçekleştirildi.</a:t>
                      </a:r>
                      <a:endParaRPr lang="en-US" sz="1300" dirty="0">
                        <a:solidFill>
                          <a:srgbClr val="001626"/>
                        </a:solidFill>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33432">
                <a:tc>
                  <a:txBody>
                    <a:bodyPr/>
                    <a:lstStyle/>
                    <a:p>
                      <a:r>
                        <a:rPr lang="tr-TR" sz="1300" b="1" i="1" dirty="0">
                          <a:solidFill>
                            <a:schemeClr val="tx2"/>
                          </a:solidFill>
                          <a:latin typeface="+mn-lt"/>
                        </a:rPr>
                        <a:t>PDR Merkezi Çalışanları</a:t>
                      </a:r>
                    </a:p>
                  </a:txBody>
                  <a:tcP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r>
                        <a:rPr lang="tr-TR" sz="1300" dirty="0">
                          <a:solidFill>
                            <a:srgbClr val="001626"/>
                          </a:solidFill>
                          <a:latin typeface="+mn-lt"/>
                        </a:rPr>
                        <a:t>Merkez çalışmalarının etkili bir şekilde gerçekleştirilebilmesi</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err="1">
                          <a:solidFill>
                            <a:srgbClr val="001626"/>
                          </a:solidFill>
                          <a:latin typeface="+mn-lt"/>
                        </a:rPr>
                        <a:t>Hizmetiçi</a:t>
                      </a:r>
                      <a:r>
                        <a:rPr lang="en-US" sz="1300" dirty="0">
                          <a:solidFill>
                            <a:srgbClr val="001626"/>
                          </a:solidFill>
                          <a:latin typeface="+mn-lt"/>
                        </a:rPr>
                        <a:t> </a:t>
                      </a:r>
                      <a:r>
                        <a:rPr lang="en-US" sz="1300" dirty="0" err="1">
                          <a:solidFill>
                            <a:srgbClr val="001626"/>
                          </a:solidFill>
                          <a:latin typeface="+mn-lt"/>
                        </a:rPr>
                        <a:t>eğitim</a:t>
                      </a:r>
                      <a:r>
                        <a:rPr lang="en-US" sz="1300" dirty="0">
                          <a:solidFill>
                            <a:srgbClr val="001626"/>
                          </a:solidFill>
                          <a:latin typeface="+mn-lt"/>
                        </a:rPr>
                        <a:t> </a:t>
                      </a:r>
                      <a:r>
                        <a:rPr lang="en-US" sz="1300" dirty="0" err="1">
                          <a:solidFill>
                            <a:srgbClr val="001626"/>
                          </a:solidFill>
                          <a:latin typeface="+mn-lt"/>
                        </a:rPr>
                        <a:t>olanakları</a:t>
                      </a:r>
                      <a:r>
                        <a:rPr lang="en-US" sz="1300" dirty="0">
                          <a:solidFill>
                            <a:srgbClr val="001626"/>
                          </a:solidFill>
                          <a:latin typeface="+mn-lt"/>
                        </a:rPr>
                        <a:t>, </a:t>
                      </a:r>
                      <a:r>
                        <a:rPr lang="en-US" sz="1300" dirty="0" err="1">
                          <a:solidFill>
                            <a:srgbClr val="001626"/>
                          </a:solidFill>
                          <a:latin typeface="+mn-lt"/>
                        </a:rPr>
                        <a:t>bilimsel</a:t>
                      </a:r>
                      <a:r>
                        <a:rPr lang="en-US" sz="1300" dirty="0">
                          <a:solidFill>
                            <a:srgbClr val="001626"/>
                          </a:solidFill>
                          <a:latin typeface="+mn-lt"/>
                        </a:rPr>
                        <a:t> </a:t>
                      </a:r>
                      <a:r>
                        <a:rPr lang="en-US" sz="1300" dirty="0" err="1">
                          <a:solidFill>
                            <a:srgbClr val="001626"/>
                          </a:solidFill>
                          <a:latin typeface="+mn-lt"/>
                        </a:rPr>
                        <a:t>etkinliklere</a:t>
                      </a:r>
                      <a:r>
                        <a:rPr lang="en-US" sz="1300" dirty="0">
                          <a:solidFill>
                            <a:srgbClr val="001626"/>
                          </a:solidFill>
                          <a:latin typeface="+mn-lt"/>
                        </a:rPr>
                        <a:t> </a:t>
                      </a:r>
                      <a:r>
                        <a:rPr lang="en-US" sz="1300" dirty="0" err="1">
                          <a:solidFill>
                            <a:srgbClr val="001626"/>
                          </a:solidFill>
                          <a:latin typeface="+mn-lt"/>
                        </a:rPr>
                        <a:t>katılabilme</a:t>
                      </a:r>
                      <a:endParaRPr lang="en-US" sz="1300" dirty="0">
                        <a:solidFill>
                          <a:srgbClr val="001626"/>
                        </a:solidFill>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300" dirty="0">
                          <a:solidFill>
                            <a:srgbClr val="001626"/>
                          </a:solidFill>
                          <a:latin typeface="+mn-lt"/>
                        </a:rPr>
                        <a:t>Eğitim</a:t>
                      </a:r>
                      <a:r>
                        <a:rPr lang="tr-TR" sz="1300" baseline="0" dirty="0">
                          <a:solidFill>
                            <a:srgbClr val="001626"/>
                          </a:solidFill>
                          <a:latin typeface="+mn-lt"/>
                        </a:rPr>
                        <a:t> programlarına katılım sağlandı</a:t>
                      </a:r>
                      <a:r>
                        <a:rPr lang="tr-TR" sz="1300" baseline="0" dirty="0">
                          <a:solidFill>
                            <a:srgbClr val="0F2303"/>
                          </a:solidFill>
                          <a:latin typeface="+mn-lt"/>
                        </a:rPr>
                        <a:t>.</a:t>
                      </a:r>
                      <a:r>
                        <a:rPr lang="en-US" sz="1300" baseline="0" dirty="0">
                          <a:solidFill>
                            <a:srgbClr val="0F2303"/>
                          </a:solidFill>
                          <a:latin typeface="+mn-lt"/>
                        </a:rPr>
                        <a:t> (</a:t>
                      </a:r>
                      <a:r>
                        <a:rPr lang="tr-TR" sz="1300" baseline="0" dirty="0">
                          <a:solidFill>
                            <a:srgbClr val="0F2303"/>
                          </a:solidFill>
                          <a:latin typeface="+mn-lt"/>
                        </a:rPr>
                        <a:t>Kabul ve Kararlılık Terapisi Uygulayıcı Eğitimi-ACT</a:t>
                      </a:r>
                      <a:r>
                        <a:rPr lang="en-US" sz="1300" baseline="0" dirty="0">
                          <a:solidFill>
                            <a:srgbClr val="0F2303"/>
                          </a:solidFill>
                          <a:latin typeface="+mn-lt"/>
                        </a:rPr>
                        <a:t>)</a:t>
                      </a:r>
                      <a:endParaRPr lang="en-US" sz="1300" dirty="0">
                        <a:solidFill>
                          <a:srgbClr val="0F2303"/>
                        </a:solidFill>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bl>
          </a:graphicData>
        </a:graphic>
      </p:graphicFrame>
    </p:spTree>
    <p:extLst>
      <p:ext uri="{BB962C8B-B14F-4D97-AF65-F5344CB8AC3E}">
        <p14:creationId xmlns:p14="http://schemas.microsoft.com/office/powerpoint/2010/main" val="459836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p:cNvGraphicFramePr>
            <a:graphicFrameLocks noGrp="1"/>
          </p:cNvGraphicFramePr>
          <p:nvPr>
            <p:extLst>
              <p:ext uri="{D42A27DB-BD31-4B8C-83A1-F6EECF244321}">
                <p14:modId xmlns:p14="http://schemas.microsoft.com/office/powerpoint/2010/main" val="4216105356"/>
              </p:ext>
            </p:extLst>
          </p:nvPr>
        </p:nvGraphicFramePr>
        <p:xfrm>
          <a:off x="90488" y="1121578"/>
          <a:ext cx="8963024" cy="5736422"/>
        </p:xfrm>
        <a:graphic>
          <a:graphicData uri="http://schemas.openxmlformats.org/drawingml/2006/table">
            <a:tbl>
              <a:tblPr/>
              <a:tblGrid>
                <a:gridCol w="1682337">
                  <a:extLst>
                    <a:ext uri="{9D8B030D-6E8A-4147-A177-3AD203B41FA5}">
                      <a16:colId xmlns:a16="http://schemas.microsoft.com/office/drawing/2014/main" val="3918363564"/>
                    </a:ext>
                  </a:extLst>
                </a:gridCol>
                <a:gridCol w="1812746">
                  <a:extLst>
                    <a:ext uri="{9D8B030D-6E8A-4147-A177-3AD203B41FA5}">
                      <a16:colId xmlns:a16="http://schemas.microsoft.com/office/drawing/2014/main" val="1683979601"/>
                    </a:ext>
                  </a:extLst>
                </a:gridCol>
                <a:gridCol w="2000843">
                  <a:extLst>
                    <a:ext uri="{9D8B030D-6E8A-4147-A177-3AD203B41FA5}">
                      <a16:colId xmlns:a16="http://schemas.microsoft.com/office/drawing/2014/main" val="2592459544"/>
                    </a:ext>
                  </a:extLst>
                </a:gridCol>
                <a:gridCol w="3467098">
                  <a:extLst>
                    <a:ext uri="{9D8B030D-6E8A-4147-A177-3AD203B41FA5}">
                      <a16:colId xmlns:a16="http://schemas.microsoft.com/office/drawing/2014/main" val="2496390279"/>
                    </a:ext>
                  </a:extLst>
                </a:gridCol>
              </a:tblGrid>
              <a:tr h="589181">
                <a:tc>
                  <a:txBody>
                    <a:bodyPr/>
                    <a:lstStyle/>
                    <a:p>
                      <a:pPr algn="ctr" fontAlgn="ctr"/>
                      <a:r>
                        <a:rPr lang="tr-TR" sz="140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Calibri" panose="020F0502020204030204" pitchFamily="34"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F2303"/>
                          </a:solidFill>
                          <a:effectLst/>
                          <a:latin typeface="Calibri" panose="020F0502020204030204" pitchFamily="34" charset="0"/>
                        </a:rPr>
                        <a:t>KARŞILANMA</a:t>
                      </a:r>
                      <a:r>
                        <a:rPr lang="tr-TR" sz="1400" b="1" i="0" u="none" strike="noStrike" baseline="0" dirty="0">
                          <a:solidFill>
                            <a:srgbClr val="0F2303"/>
                          </a:solidFill>
                          <a:effectLst/>
                          <a:latin typeface="Calibri" panose="020F0502020204030204" pitchFamily="34" charset="0"/>
                        </a:rPr>
                        <a:t> DURUMU</a:t>
                      </a:r>
                      <a:endParaRPr lang="tr-TR" sz="1400" b="1" i="0" u="none" strike="noStrike" dirty="0">
                        <a:solidFill>
                          <a:srgbClr val="0F2303"/>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160865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200" b="1" i="1" dirty="0">
                          <a:solidFill>
                            <a:schemeClr val="tx2"/>
                          </a:solidFill>
                        </a:rPr>
                        <a:t>Diğer gruplar (Meslek odaları, kaymakamlık, belediyeler vb.)</a:t>
                      </a:r>
                    </a:p>
                  </a:txBody>
                  <a:tcP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01626"/>
                          </a:solidFill>
                        </a:rPr>
                        <a:t>İşbirliği, ortak çalışma</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en-US" sz="1200" dirty="0" err="1">
                          <a:solidFill>
                            <a:srgbClr val="001626"/>
                          </a:solidFill>
                        </a:rPr>
                        <a:t>Çalışmaları</a:t>
                      </a:r>
                      <a:r>
                        <a:rPr lang="tr-TR" sz="1200" dirty="0" err="1">
                          <a:solidFill>
                            <a:srgbClr val="001626"/>
                          </a:solidFill>
                        </a:rPr>
                        <a:t>na</a:t>
                      </a:r>
                      <a:r>
                        <a:rPr lang="en-US" sz="1200" dirty="0">
                          <a:solidFill>
                            <a:srgbClr val="001626"/>
                          </a:solidFill>
                        </a:rPr>
                        <a:t> </a:t>
                      </a:r>
                      <a:r>
                        <a:rPr lang="en-US" sz="1200" dirty="0" err="1">
                          <a:solidFill>
                            <a:srgbClr val="001626"/>
                          </a:solidFill>
                        </a:rPr>
                        <a:t>katkı</a:t>
                      </a:r>
                      <a:r>
                        <a:rPr lang="en-US" sz="1200" dirty="0">
                          <a:solidFill>
                            <a:srgbClr val="001626"/>
                          </a:solidFill>
                        </a:rPr>
                        <a:t> </a:t>
                      </a:r>
                      <a:r>
                        <a:rPr lang="en-US" sz="1200" dirty="0" err="1">
                          <a:solidFill>
                            <a:srgbClr val="001626"/>
                          </a:solidFill>
                        </a:rPr>
                        <a:t>sağlamak</a:t>
                      </a:r>
                      <a:endParaRPr lang="en-US" sz="1200" dirty="0">
                        <a:solidFill>
                          <a:srgbClr val="001626"/>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400" dirty="0">
                          <a:solidFill>
                            <a:srgbClr val="001626"/>
                          </a:solidFill>
                        </a:rPr>
                        <a:t>Üniversitemiz</a:t>
                      </a:r>
                      <a:r>
                        <a:rPr lang="tr-TR" sz="1400" baseline="0" dirty="0">
                          <a:solidFill>
                            <a:srgbClr val="001626"/>
                          </a:solidFill>
                        </a:rPr>
                        <a:t> Tanıtım, Basın ve Halkla İlişkiler Müdürlüğü’ne üniversite tercih-tanıtım sürecinde destek verildi. </a:t>
                      </a:r>
                      <a:r>
                        <a:rPr lang="en-US" sz="1400" dirty="0" err="1">
                          <a:solidFill>
                            <a:srgbClr val="0F2303"/>
                          </a:solidFill>
                          <a:latin typeface="+mn-lt"/>
                        </a:rPr>
                        <a:t>Aile</a:t>
                      </a:r>
                      <a:r>
                        <a:rPr lang="en-US" sz="1400" dirty="0">
                          <a:solidFill>
                            <a:srgbClr val="0F2303"/>
                          </a:solidFill>
                          <a:latin typeface="+mn-lt"/>
                        </a:rPr>
                        <a:t> ve sosyal </a:t>
                      </a:r>
                      <a:r>
                        <a:rPr lang="en-US" sz="1400" dirty="0" err="1">
                          <a:solidFill>
                            <a:srgbClr val="0F2303"/>
                          </a:solidFill>
                          <a:latin typeface="+mn-lt"/>
                        </a:rPr>
                        <a:t>hizmetler</a:t>
                      </a:r>
                      <a:r>
                        <a:rPr lang="en-US" sz="1400" dirty="0">
                          <a:solidFill>
                            <a:srgbClr val="0F2303"/>
                          </a:solidFill>
                          <a:latin typeface="+mn-lt"/>
                        </a:rPr>
                        <a:t> il </a:t>
                      </a:r>
                      <a:r>
                        <a:rPr lang="en-US" sz="1400" dirty="0" err="1">
                          <a:solidFill>
                            <a:srgbClr val="0F2303"/>
                          </a:solidFill>
                          <a:latin typeface="+mn-lt"/>
                        </a:rPr>
                        <a:t>müdürlüğü</a:t>
                      </a:r>
                      <a:r>
                        <a:rPr lang="en-US" sz="1400" dirty="0">
                          <a:solidFill>
                            <a:srgbClr val="0F2303"/>
                          </a:solidFill>
                          <a:latin typeface="+mn-lt"/>
                        </a:rPr>
                        <a:t>, </a:t>
                      </a:r>
                      <a:r>
                        <a:rPr lang="en-US" sz="1400" dirty="0" err="1">
                          <a:solidFill>
                            <a:srgbClr val="0F2303"/>
                          </a:solidFill>
                          <a:latin typeface="+mn-lt"/>
                        </a:rPr>
                        <a:t>kadına</a:t>
                      </a:r>
                      <a:r>
                        <a:rPr lang="en-US" sz="1400" dirty="0">
                          <a:solidFill>
                            <a:srgbClr val="0F2303"/>
                          </a:solidFill>
                          <a:latin typeface="+mn-lt"/>
                        </a:rPr>
                        <a:t> </a:t>
                      </a:r>
                      <a:r>
                        <a:rPr lang="en-US" sz="1400" dirty="0" err="1">
                          <a:solidFill>
                            <a:srgbClr val="0F2303"/>
                          </a:solidFill>
                          <a:latin typeface="+mn-lt"/>
                        </a:rPr>
                        <a:t>yönelik</a:t>
                      </a:r>
                      <a:r>
                        <a:rPr lang="en-US" sz="1400" baseline="0" dirty="0">
                          <a:solidFill>
                            <a:srgbClr val="0F2303"/>
                          </a:solidFill>
                          <a:latin typeface="+mn-lt"/>
                        </a:rPr>
                        <a:t> </a:t>
                      </a:r>
                      <a:r>
                        <a:rPr lang="en-US" sz="1400" baseline="0" dirty="0" err="1">
                          <a:solidFill>
                            <a:srgbClr val="0F2303"/>
                          </a:solidFill>
                          <a:latin typeface="+mn-lt"/>
                        </a:rPr>
                        <a:t>şiddetle</a:t>
                      </a:r>
                      <a:r>
                        <a:rPr lang="en-US" sz="1400" baseline="0" dirty="0">
                          <a:solidFill>
                            <a:srgbClr val="0F2303"/>
                          </a:solidFill>
                          <a:latin typeface="+mn-lt"/>
                        </a:rPr>
                        <a:t> </a:t>
                      </a:r>
                      <a:r>
                        <a:rPr lang="en-US" sz="1400" baseline="0" dirty="0" err="1">
                          <a:solidFill>
                            <a:srgbClr val="0F2303"/>
                          </a:solidFill>
                          <a:latin typeface="+mn-lt"/>
                        </a:rPr>
                        <a:t>mücadele</a:t>
                      </a:r>
                      <a:r>
                        <a:rPr lang="en-US" sz="1400" baseline="0" dirty="0">
                          <a:solidFill>
                            <a:srgbClr val="0F2303"/>
                          </a:solidFill>
                          <a:latin typeface="+mn-lt"/>
                        </a:rPr>
                        <a:t> </a:t>
                      </a:r>
                      <a:r>
                        <a:rPr lang="en-US" sz="1400" baseline="0" dirty="0" err="1">
                          <a:solidFill>
                            <a:srgbClr val="0F2303"/>
                          </a:solidFill>
                          <a:latin typeface="+mn-lt"/>
                        </a:rPr>
                        <a:t>çalıştayı</a:t>
                      </a:r>
                      <a:r>
                        <a:rPr lang="en-US" sz="1400" baseline="0" dirty="0">
                          <a:solidFill>
                            <a:srgbClr val="0F2303"/>
                          </a:solidFill>
                          <a:latin typeface="+mn-lt"/>
                        </a:rPr>
                        <a:t> ve </a:t>
                      </a:r>
                      <a:r>
                        <a:rPr lang="en-US" sz="1400" baseline="0" dirty="0" err="1">
                          <a:solidFill>
                            <a:srgbClr val="0F2303"/>
                          </a:solidFill>
                          <a:latin typeface="+mn-lt"/>
                        </a:rPr>
                        <a:t>teknik</a:t>
                      </a:r>
                      <a:r>
                        <a:rPr lang="en-US" sz="1400" baseline="0" dirty="0">
                          <a:solidFill>
                            <a:srgbClr val="0F2303"/>
                          </a:solidFill>
                          <a:latin typeface="+mn-lt"/>
                        </a:rPr>
                        <a:t> </a:t>
                      </a:r>
                      <a:r>
                        <a:rPr lang="en-US" sz="1400" baseline="0" dirty="0" err="1">
                          <a:solidFill>
                            <a:srgbClr val="0F2303"/>
                          </a:solidFill>
                          <a:latin typeface="+mn-lt"/>
                        </a:rPr>
                        <a:t>kurulda</a:t>
                      </a:r>
                      <a:r>
                        <a:rPr lang="en-US" sz="1400" baseline="0" dirty="0">
                          <a:solidFill>
                            <a:srgbClr val="0F2303"/>
                          </a:solidFill>
                          <a:latin typeface="+mn-lt"/>
                        </a:rPr>
                        <a:t> </a:t>
                      </a:r>
                      <a:r>
                        <a:rPr lang="en-US" sz="1400" baseline="0" dirty="0" err="1">
                          <a:solidFill>
                            <a:srgbClr val="0F2303"/>
                          </a:solidFill>
                          <a:latin typeface="+mn-lt"/>
                        </a:rPr>
                        <a:t>görev</a:t>
                      </a:r>
                      <a:r>
                        <a:rPr lang="en-US" sz="1400" baseline="0" dirty="0">
                          <a:solidFill>
                            <a:srgbClr val="0F2303"/>
                          </a:solidFill>
                          <a:latin typeface="+mn-lt"/>
                        </a:rPr>
                        <a:t> </a:t>
                      </a:r>
                      <a:r>
                        <a:rPr lang="en-US" sz="1400" baseline="0" dirty="0" err="1">
                          <a:solidFill>
                            <a:srgbClr val="0F2303"/>
                          </a:solidFill>
                          <a:latin typeface="+mn-lt"/>
                        </a:rPr>
                        <a:t>alındı</a:t>
                      </a:r>
                      <a:r>
                        <a:rPr lang="en-US" sz="1400" baseline="0" dirty="0">
                          <a:solidFill>
                            <a:srgbClr val="0F2303"/>
                          </a:solidFill>
                          <a:latin typeface="+mn-lt"/>
                        </a:rPr>
                        <a:t>.</a:t>
                      </a:r>
                      <a:r>
                        <a:rPr lang="tr-TR" sz="1400" baseline="0" dirty="0">
                          <a:solidFill>
                            <a:srgbClr val="0F2303"/>
                          </a:solidFill>
                          <a:latin typeface="+mn-lt"/>
                        </a:rPr>
                        <a:t> İl ve ilçe Nüfus Müdürlerine ‘Zaman Yönetimi’ konusunda eğitim verildi.</a:t>
                      </a:r>
                      <a:endParaRPr lang="tr-TR" sz="1400" dirty="0">
                        <a:solidFill>
                          <a:srgbClr val="0F2303"/>
                        </a:solidFill>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448935">
                <a:tc>
                  <a:txBody>
                    <a:bodyPr/>
                    <a:lstStyle/>
                    <a:p>
                      <a:r>
                        <a:rPr lang="tr-TR" sz="1200" b="1" i="1" dirty="0">
                          <a:solidFill>
                            <a:schemeClr val="tx2"/>
                          </a:solidFill>
                        </a:rPr>
                        <a:t>SEM</a:t>
                      </a:r>
                    </a:p>
                  </a:txBody>
                  <a:tcP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r>
                        <a:rPr lang="tr-TR" sz="1200" dirty="0">
                          <a:solidFill>
                            <a:srgbClr val="001626"/>
                          </a:solidFill>
                        </a:rPr>
                        <a:t>İşbirliği, ortak çalışma</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tr-TR" sz="1200" dirty="0">
                          <a:solidFill>
                            <a:srgbClr val="001626"/>
                          </a:solidFill>
                        </a:rPr>
                        <a:t>Çalışmalarına katkı sağlamak</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solidFill>
                            <a:srgbClr val="000000"/>
                          </a:solidFill>
                          <a:effectLst/>
                          <a:latin typeface="+mn-lt"/>
                          <a:cs typeface="Times New Roman" panose="02020603050405020304" pitchFamily="18" charset="0"/>
                        </a:rPr>
                        <a:t> </a:t>
                      </a:r>
                      <a:r>
                        <a:rPr lang="en-US" sz="1200" b="0" i="0" u="none" strike="noStrike" dirty="0" err="1">
                          <a:solidFill>
                            <a:srgbClr val="000000"/>
                          </a:solidFill>
                          <a:effectLst/>
                          <a:latin typeface="+mn-lt"/>
                          <a:cs typeface="Times New Roman" panose="02020603050405020304" pitchFamily="18" charset="0"/>
                        </a:rPr>
                        <a:t>Temel</a:t>
                      </a:r>
                      <a:r>
                        <a:rPr lang="en-US" sz="1200" b="0" i="0" u="none" strike="noStrike" dirty="0">
                          <a:solidFill>
                            <a:srgbClr val="000000"/>
                          </a:solidFill>
                          <a:effectLst/>
                          <a:latin typeface="+mn-lt"/>
                          <a:cs typeface="Times New Roman" panose="02020603050405020304" pitchFamily="18" charset="0"/>
                        </a:rPr>
                        <a:t> </a:t>
                      </a:r>
                      <a:r>
                        <a:rPr lang="en-US" sz="1200" b="0" i="0" u="none" strike="noStrike" dirty="0" err="1">
                          <a:solidFill>
                            <a:srgbClr val="000000"/>
                          </a:solidFill>
                          <a:effectLst/>
                          <a:latin typeface="+mn-lt"/>
                          <a:cs typeface="Times New Roman" panose="02020603050405020304" pitchFamily="18" charset="0"/>
                        </a:rPr>
                        <a:t>Arabuluculuk</a:t>
                      </a:r>
                      <a:r>
                        <a:rPr lang="en-US" sz="1200" b="0" i="0" u="none" strike="noStrike" dirty="0">
                          <a:solidFill>
                            <a:srgbClr val="000000"/>
                          </a:solidFill>
                          <a:effectLst/>
                          <a:latin typeface="+mn-lt"/>
                          <a:cs typeface="Times New Roman" panose="02020603050405020304" pitchFamily="18" charset="0"/>
                        </a:rPr>
                        <a:t> </a:t>
                      </a:r>
                      <a:r>
                        <a:rPr lang="en-US" sz="1200" b="0" i="0" u="none" strike="noStrike" dirty="0" err="1">
                          <a:solidFill>
                            <a:srgbClr val="000000"/>
                          </a:solidFill>
                          <a:effectLst/>
                          <a:latin typeface="+mn-lt"/>
                          <a:cs typeface="Times New Roman" panose="02020603050405020304" pitchFamily="18" charset="0"/>
                        </a:rPr>
                        <a:t>Eğitimlerinde</a:t>
                      </a:r>
                      <a:r>
                        <a:rPr lang="tr-TR" sz="1200" b="0" i="0" u="none" strike="noStrike" baseline="0" dirty="0">
                          <a:solidFill>
                            <a:srgbClr val="000000"/>
                          </a:solidFill>
                          <a:effectLst/>
                          <a:latin typeface="+mn-lt"/>
                          <a:cs typeface="Times New Roman" panose="02020603050405020304" pitchFamily="18" charset="0"/>
                        </a:rPr>
                        <a:t> </a:t>
                      </a:r>
                      <a:r>
                        <a:rPr lang="en-US" sz="1200" b="0" i="0" u="none" strike="noStrike" baseline="0" dirty="0" err="1">
                          <a:solidFill>
                            <a:srgbClr val="000000"/>
                          </a:solidFill>
                          <a:effectLst/>
                          <a:latin typeface="+mn-lt"/>
                          <a:cs typeface="Times New Roman" panose="02020603050405020304" pitchFamily="18" charset="0"/>
                        </a:rPr>
                        <a:t>eğitmen</a:t>
                      </a:r>
                      <a:r>
                        <a:rPr lang="tr-TR" sz="1200" b="0" i="0" u="none" strike="noStrike" baseline="0" dirty="0">
                          <a:solidFill>
                            <a:srgbClr val="000000"/>
                          </a:solidFill>
                          <a:effectLst/>
                          <a:latin typeface="+mn-lt"/>
                          <a:cs typeface="Times New Roman" panose="02020603050405020304" pitchFamily="18" charset="0"/>
                        </a:rPr>
                        <a:t> </a:t>
                      </a:r>
                      <a:r>
                        <a:rPr lang="en-US" sz="1200" b="0" i="0" u="none" strike="noStrike" baseline="0" dirty="0" err="1">
                          <a:solidFill>
                            <a:srgbClr val="000000"/>
                          </a:solidFill>
                          <a:effectLst/>
                          <a:latin typeface="+mn-lt"/>
                          <a:cs typeface="Times New Roman" panose="02020603050405020304" pitchFamily="18" charset="0"/>
                        </a:rPr>
                        <a:t>olarak</a:t>
                      </a:r>
                      <a:r>
                        <a:rPr lang="en-US" sz="1200" b="0" i="0" u="none" strike="noStrike" baseline="0" dirty="0">
                          <a:solidFill>
                            <a:srgbClr val="000000"/>
                          </a:solidFill>
                          <a:effectLst/>
                          <a:latin typeface="+mn-lt"/>
                          <a:cs typeface="Times New Roman" panose="02020603050405020304" pitchFamily="18" charset="0"/>
                        </a:rPr>
                        <a:t> </a:t>
                      </a:r>
                      <a:r>
                        <a:rPr lang="en-US" sz="1200" b="0" i="0" u="none" strike="noStrike" baseline="0" dirty="0" err="1">
                          <a:solidFill>
                            <a:srgbClr val="000000"/>
                          </a:solidFill>
                          <a:effectLst/>
                          <a:latin typeface="+mn-lt"/>
                          <a:cs typeface="Times New Roman" panose="02020603050405020304" pitchFamily="18" charset="0"/>
                        </a:rPr>
                        <a:t>görev</a:t>
                      </a:r>
                      <a:r>
                        <a:rPr lang="en-US" sz="1200" b="0" i="0" u="none" strike="noStrike" baseline="0" dirty="0">
                          <a:solidFill>
                            <a:srgbClr val="000000"/>
                          </a:solidFill>
                          <a:effectLst/>
                          <a:latin typeface="+mn-lt"/>
                          <a:cs typeface="Times New Roman" panose="02020603050405020304" pitchFamily="18" charset="0"/>
                        </a:rPr>
                        <a:t> al</a:t>
                      </a:r>
                      <a:r>
                        <a:rPr lang="tr-TR" sz="1200" b="0" i="0" u="none" strike="noStrike" baseline="0" dirty="0" err="1">
                          <a:solidFill>
                            <a:srgbClr val="000000"/>
                          </a:solidFill>
                          <a:effectLst/>
                          <a:latin typeface="+mn-lt"/>
                          <a:cs typeface="Times New Roman" panose="02020603050405020304" pitchFamily="18" charset="0"/>
                        </a:rPr>
                        <a:t>ındı</a:t>
                      </a:r>
                      <a:r>
                        <a:rPr lang="tr-TR" sz="1200" b="0" i="0" u="none" strike="noStrike" baseline="0" dirty="0">
                          <a:solidFill>
                            <a:srgbClr val="000000"/>
                          </a:solidFill>
                          <a:effectLst/>
                          <a:latin typeface="+mn-lt"/>
                          <a:cs typeface="Times New Roman" panose="02020603050405020304" pitchFamily="18" charset="0"/>
                        </a:rPr>
                        <a:t>, AIRTUERK firmasına farklı konularda eğitimler verildi.</a:t>
                      </a:r>
                      <a:endParaRPr lang="tr-TR" sz="12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776642">
                <a:tc>
                  <a:txBody>
                    <a:bodyPr/>
                    <a:lstStyle/>
                    <a:p>
                      <a:r>
                        <a:rPr lang="tr-TR" sz="1200" b="1" i="1" baseline="0" dirty="0">
                          <a:solidFill>
                            <a:schemeClr val="tx2"/>
                          </a:solidFill>
                        </a:rPr>
                        <a:t>Diğer Üniversitelerin PDR Merkezleri</a:t>
                      </a:r>
                      <a:endParaRPr lang="tr-TR" sz="1200" b="1" i="1" dirty="0">
                        <a:solidFill>
                          <a:schemeClr val="tx2"/>
                        </a:solidFill>
                      </a:endParaRPr>
                    </a:p>
                  </a:txBody>
                  <a:tcP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r>
                        <a:rPr lang="tr-TR" sz="1200" dirty="0">
                          <a:solidFill>
                            <a:srgbClr val="001626"/>
                          </a:solidFill>
                        </a:rPr>
                        <a:t>Bilgi paylaşımı, ortak çalışma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tr-TR" sz="1200" dirty="0">
                          <a:solidFill>
                            <a:srgbClr val="001626"/>
                          </a:solidFill>
                        </a:rPr>
                        <a:t>Çalışmalara katkı sağlamak</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mn-lt"/>
                          <a:ea typeface="+mn-ea"/>
                          <a:cs typeface="+mn-cs"/>
                        </a:rPr>
                        <a:t>Akdeniz üniversitesinin PDR </a:t>
                      </a:r>
                      <a:r>
                        <a:rPr kumimoji="0" lang="en-US" sz="1200" b="0" i="0" u="none" strike="noStrike" kern="1200" cap="none" spc="0" normalizeH="0" baseline="0" noProof="0" dirty="0">
                          <a:ln>
                            <a:noFill/>
                          </a:ln>
                          <a:solidFill>
                            <a:prstClr val="black"/>
                          </a:solidFill>
                          <a:effectLst/>
                          <a:uLnTx/>
                          <a:uFillTx/>
                          <a:latin typeface="+mn-lt"/>
                          <a:ea typeface="+mn-ea"/>
                          <a:cs typeface="+mn-cs"/>
                        </a:rPr>
                        <a:t>Ana </a:t>
                      </a:r>
                      <a:r>
                        <a:rPr kumimoji="0" lang="en-US" sz="1200" b="0" i="0" u="none" strike="noStrike" kern="1200" cap="none" spc="0" normalizeH="0" baseline="0" noProof="0" dirty="0" err="1">
                          <a:ln>
                            <a:noFill/>
                          </a:ln>
                          <a:solidFill>
                            <a:prstClr val="black"/>
                          </a:solidFill>
                          <a:effectLst/>
                          <a:uLnTx/>
                          <a:uFillTx/>
                          <a:latin typeface="+mn-lt"/>
                          <a:ea typeface="+mn-ea"/>
                          <a:cs typeface="+mn-cs"/>
                        </a:rPr>
                        <a:t>Bilim</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Dalı’nda</a:t>
                      </a:r>
                      <a:r>
                        <a:rPr kumimoji="0" lang="tr-TR" sz="1200" b="0" i="0" u="none" strike="noStrike" kern="1200" cap="none" spc="0" normalizeH="0" baseline="0" noProof="0" dirty="0">
                          <a:ln>
                            <a:noFill/>
                          </a:ln>
                          <a:solidFill>
                            <a:prstClr val="black"/>
                          </a:solidFill>
                          <a:effectLst/>
                          <a:uLnTx/>
                          <a:uFillTx/>
                          <a:latin typeface="+mn-lt"/>
                          <a:ea typeface="+mn-ea"/>
                          <a:cs typeface="+mn-cs"/>
                        </a:rPr>
                        <a:t> ve Spor Bilimleri Fakültesi’nde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görev</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yapan</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akademisyenlerle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bilimsel</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çalışma</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gerçekleştirildi</a:t>
                      </a: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48745">
                <a:tc>
                  <a:txBody>
                    <a:bodyPr/>
                    <a:lstStyle/>
                    <a:p>
                      <a:r>
                        <a:rPr lang="tr-TR" sz="1200" b="1" i="1" dirty="0">
                          <a:solidFill>
                            <a:schemeClr val="tx2"/>
                          </a:solidFill>
                        </a:rPr>
                        <a:t>YÖK</a:t>
                      </a:r>
                    </a:p>
                  </a:txBody>
                  <a:tcP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r>
                        <a:rPr lang="tr-TR" sz="1200" dirty="0">
                          <a:solidFill>
                            <a:srgbClr val="001626"/>
                          </a:solidFill>
                        </a:rPr>
                        <a:t>Bağlı</a:t>
                      </a:r>
                      <a:r>
                        <a:rPr lang="tr-TR" sz="1200" baseline="0" dirty="0">
                          <a:solidFill>
                            <a:srgbClr val="001626"/>
                          </a:solidFill>
                        </a:rPr>
                        <a:t> olunan kurum</a:t>
                      </a:r>
                      <a:endParaRPr lang="tr-TR" sz="1200" dirty="0">
                        <a:solidFill>
                          <a:srgbClr val="001626"/>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solidFill>
                            <a:srgbClr val="001626"/>
                          </a:solidFill>
                        </a:rPr>
                        <a:t>Raporlama</a:t>
                      </a:r>
                      <a:endParaRPr lang="en-US" sz="1200" dirty="0">
                        <a:solidFill>
                          <a:srgbClr val="001626"/>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solidFill>
                            <a:srgbClr val="0C0D0D"/>
                          </a:solidFill>
                          <a:latin typeface="+mn-lt"/>
                        </a:rPr>
                        <a:t>Yıllık</a:t>
                      </a:r>
                      <a:r>
                        <a:rPr lang="tr-TR" sz="1200" baseline="0" dirty="0">
                          <a:solidFill>
                            <a:srgbClr val="0C0D0D"/>
                          </a:solidFill>
                          <a:latin typeface="+mn-lt"/>
                        </a:rPr>
                        <a:t> faaliyet raporu hazırlandı.</a:t>
                      </a:r>
                      <a:endParaRPr lang="tr-TR" sz="1200" dirty="0">
                        <a:solidFill>
                          <a:srgbClr val="0C0D0D"/>
                        </a:solidFill>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765115">
                <a:tc>
                  <a:txBody>
                    <a:bodyPr/>
                    <a:lstStyle/>
                    <a:p>
                      <a:r>
                        <a:rPr lang="tr-TR" sz="1200" b="1" i="1" dirty="0">
                          <a:solidFill>
                            <a:schemeClr val="tx2"/>
                          </a:solidFill>
                        </a:rPr>
                        <a:t>YÖKAK</a:t>
                      </a:r>
                    </a:p>
                  </a:txBody>
                  <a:tcP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r>
                        <a:rPr lang="tr-TR" sz="1200" dirty="0">
                          <a:solidFill>
                            <a:srgbClr val="001626"/>
                          </a:solidFill>
                        </a:rPr>
                        <a:t>Bağlı</a:t>
                      </a:r>
                      <a:r>
                        <a:rPr lang="tr-TR" sz="1200" baseline="0" dirty="0">
                          <a:solidFill>
                            <a:srgbClr val="001626"/>
                          </a:solidFill>
                        </a:rPr>
                        <a:t> olunan kurum, Bilgi/Mevzuat</a:t>
                      </a:r>
                      <a:endParaRPr lang="tr-TR" sz="1200" dirty="0">
                        <a:solidFill>
                          <a:srgbClr val="001626"/>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solidFill>
                            <a:srgbClr val="001626"/>
                          </a:solidFill>
                        </a:rPr>
                        <a:t>Raporlama</a:t>
                      </a:r>
                      <a:endParaRPr lang="en-US" sz="1200" dirty="0">
                        <a:solidFill>
                          <a:srgbClr val="001626"/>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solidFill>
                            <a:srgbClr val="0F2303"/>
                          </a:solidFill>
                          <a:latin typeface="+mn-lt"/>
                        </a:rPr>
                        <a:t>Belirlenen</a:t>
                      </a:r>
                      <a:r>
                        <a:rPr lang="tr-TR" sz="1200" baseline="0" dirty="0">
                          <a:solidFill>
                            <a:srgbClr val="0F2303"/>
                          </a:solidFill>
                          <a:latin typeface="+mn-lt"/>
                        </a:rPr>
                        <a:t> hedefleri izleme, kontrolünü sağlama, oluşan olumsuzluklar için aksiyon alma.</a:t>
                      </a:r>
                      <a:endParaRPr lang="tr-TR" sz="1200" dirty="0">
                        <a:solidFill>
                          <a:srgbClr val="0F2303"/>
                        </a:solidFill>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541956">
                <a:tc>
                  <a:txBody>
                    <a:bodyPr/>
                    <a:lstStyle/>
                    <a:p>
                      <a:r>
                        <a:rPr lang="tr-TR" sz="1200" b="1" i="1" dirty="0">
                          <a:solidFill>
                            <a:schemeClr val="tx2"/>
                          </a:solidFill>
                        </a:rPr>
                        <a:t>Bağımsız Dış Denetim Kurumları</a:t>
                      </a:r>
                    </a:p>
                  </a:txBody>
                  <a:tcP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r>
                        <a:rPr lang="tr-TR" sz="1200" dirty="0">
                          <a:solidFill>
                            <a:srgbClr val="001626"/>
                          </a:solidFill>
                        </a:rPr>
                        <a:t>KYS Belgelendirme</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solidFill>
                            <a:srgbClr val="001626"/>
                          </a:solidFill>
                        </a:rPr>
                        <a:t>Hatasız Denetim Süreci, Kurum içi iyileşme</a:t>
                      </a:r>
                      <a:endParaRPr lang="en-US" sz="1200" dirty="0">
                        <a:solidFill>
                          <a:srgbClr val="001626"/>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solidFill>
                            <a:srgbClr val="0F2303"/>
                          </a:solidFill>
                          <a:latin typeface="+mn-lt"/>
                        </a:rPr>
                        <a:t>Kalite standartları doğrultusunda faaliyetler gerçekleştirilmiştir.</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17990391"/>
                  </a:ext>
                </a:extLst>
              </a:tr>
              <a:tr h="348745">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kumimoji="0" lang="tr-TR" sz="1200" b="1" i="1" u="none" strike="noStrike" kern="1200" cap="none" spc="0" normalizeH="0" baseline="0" noProof="0" dirty="0">
                          <a:ln>
                            <a:noFill/>
                          </a:ln>
                          <a:solidFill>
                            <a:srgbClr val="1E5155"/>
                          </a:solidFill>
                          <a:effectLst/>
                          <a:uLnTx/>
                          <a:uFillTx/>
                          <a:latin typeface="+mn-lt"/>
                          <a:ea typeface="+mn-ea"/>
                          <a:cs typeface="+mn-cs"/>
                        </a:rPr>
                        <a:t>Markantalya AVM</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mn-lt"/>
                        </a:rPr>
                        <a:t>Üniversitenin şehir içi (Markantalya) Yerleşkesinde de merkeze ait ofisin olması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solidFill>
                            <a:srgbClr val="000000"/>
                          </a:solidFill>
                          <a:effectLst/>
                          <a:latin typeface="+mn-lt"/>
                        </a:rPr>
                        <a:t> AVM kurallarına uyum sağlama ve iletişimi sürdürme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a:solidFill>
                          <a:srgbClr val="0F2303"/>
                        </a:solidFill>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88253007"/>
                  </a:ext>
                </a:extLst>
              </a:tr>
            </a:tbl>
          </a:graphicData>
        </a:graphic>
      </p:graphicFrame>
    </p:spTree>
    <p:extLst>
      <p:ext uri="{BB962C8B-B14F-4D97-AF65-F5344CB8AC3E}">
        <p14:creationId xmlns:p14="http://schemas.microsoft.com/office/powerpoint/2010/main" val="3866670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471160" y="761596"/>
            <a:ext cx="8201679" cy="588640"/>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ve </a:t>
            </a:r>
            <a:r>
              <a:rPr lang="en-US" sz="2800" b="1" dirty="0">
                <a:solidFill>
                  <a:schemeClr val="accent6"/>
                </a:solidFill>
                <a:effectLst>
                  <a:outerShdw blurRad="38100" dist="38100" dir="2700000" algn="tl">
                    <a:srgbClr val="000000">
                      <a:alpha val="43137"/>
                    </a:srgbClr>
                  </a:outerShdw>
                </a:effectLst>
                <a:ea typeface="+mj-ea"/>
                <a:cs typeface="+mj-cs"/>
              </a:rPr>
              <a:t> 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(FİZİKİ, MALZEME, TEÇHİZAT, EKİPMAN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89" y="332656"/>
            <a:ext cx="1607689" cy="4289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8304B644-425E-4186-B593-E25613CE91FE}"/>
              </a:ext>
            </a:extLst>
          </p:cNvPr>
          <p:cNvGraphicFramePr>
            <a:graphicFrameLocks noGrp="1"/>
          </p:cNvGraphicFramePr>
          <p:nvPr>
            <p:extLst>
              <p:ext uri="{D42A27DB-BD31-4B8C-83A1-F6EECF244321}">
                <p14:modId xmlns:p14="http://schemas.microsoft.com/office/powerpoint/2010/main" val="2694030360"/>
              </p:ext>
            </p:extLst>
          </p:nvPr>
        </p:nvGraphicFramePr>
        <p:xfrm>
          <a:off x="1696178" y="1385082"/>
          <a:ext cx="5472441" cy="5231359"/>
        </p:xfrm>
        <a:graphic>
          <a:graphicData uri="http://schemas.openxmlformats.org/drawingml/2006/table">
            <a:tbl>
              <a:tblPr/>
              <a:tblGrid>
                <a:gridCol w="1041192">
                  <a:extLst>
                    <a:ext uri="{9D8B030D-6E8A-4147-A177-3AD203B41FA5}">
                      <a16:colId xmlns:a16="http://schemas.microsoft.com/office/drawing/2014/main" val="3918363564"/>
                    </a:ext>
                  </a:extLst>
                </a:gridCol>
                <a:gridCol w="1101315">
                  <a:extLst>
                    <a:ext uri="{9D8B030D-6E8A-4147-A177-3AD203B41FA5}">
                      <a16:colId xmlns:a16="http://schemas.microsoft.com/office/drawing/2014/main" val="1683979601"/>
                    </a:ext>
                  </a:extLst>
                </a:gridCol>
                <a:gridCol w="1109978">
                  <a:extLst>
                    <a:ext uri="{9D8B030D-6E8A-4147-A177-3AD203B41FA5}">
                      <a16:colId xmlns:a16="http://schemas.microsoft.com/office/drawing/2014/main" val="2592459544"/>
                    </a:ext>
                  </a:extLst>
                </a:gridCol>
                <a:gridCol w="1109978">
                  <a:extLst>
                    <a:ext uri="{9D8B030D-6E8A-4147-A177-3AD203B41FA5}">
                      <a16:colId xmlns:a16="http://schemas.microsoft.com/office/drawing/2014/main" val="3383282758"/>
                    </a:ext>
                  </a:extLst>
                </a:gridCol>
                <a:gridCol w="1109978">
                  <a:extLst>
                    <a:ext uri="{9D8B030D-6E8A-4147-A177-3AD203B41FA5}">
                      <a16:colId xmlns:a16="http://schemas.microsoft.com/office/drawing/2014/main" val="494559924"/>
                    </a:ext>
                  </a:extLst>
                </a:gridCol>
              </a:tblGrid>
              <a:tr h="563311">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33432">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33432">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33432">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bl>
          </a:graphicData>
        </a:graphic>
      </p:graphicFrame>
    </p:spTree>
    <p:extLst>
      <p:ext uri="{BB962C8B-B14F-4D97-AF65-F5344CB8AC3E}">
        <p14:creationId xmlns:p14="http://schemas.microsoft.com/office/powerpoint/2010/main" val="323894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570007" y="344252"/>
            <a:ext cx="5901761" cy="922105"/>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ve </a:t>
            </a:r>
            <a:r>
              <a:rPr lang="en-US" sz="2800" b="1" dirty="0">
                <a:solidFill>
                  <a:schemeClr val="accent6"/>
                </a:solidFill>
                <a:effectLst>
                  <a:outerShdw blurRad="38100" dist="38100" dir="2700000" algn="tl">
                    <a:srgbClr val="000000">
                      <a:alpha val="43137"/>
                    </a:srgbClr>
                  </a:outerShdw>
                </a:effectLst>
                <a:ea typeface="+mj-ea"/>
                <a:cs typeface="+mj-cs"/>
              </a:rPr>
              <a:t> 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(TEKNOLOJİK, YAZILIM, DONANIM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278" y="245892"/>
            <a:ext cx="1569900" cy="3334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4E4BC37B-8B6C-4421-8472-B24C6619D2F1}"/>
              </a:ext>
            </a:extLst>
          </p:cNvPr>
          <p:cNvGraphicFramePr>
            <a:graphicFrameLocks noGrp="1"/>
          </p:cNvGraphicFramePr>
          <p:nvPr>
            <p:extLst>
              <p:ext uri="{D42A27DB-BD31-4B8C-83A1-F6EECF244321}">
                <p14:modId xmlns:p14="http://schemas.microsoft.com/office/powerpoint/2010/main" val="1120458518"/>
              </p:ext>
            </p:extLst>
          </p:nvPr>
        </p:nvGraphicFramePr>
        <p:xfrm>
          <a:off x="1696178" y="1385082"/>
          <a:ext cx="5472441" cy="5231359"/>
        </p:xfrm>
        <a:graphic>
          <a:graphicData uri="http://schemas.openxmlformats.org/drawingml/2006/table">
            <a:tbl>
              <a:tblPr/>
              <a:tblGrid>
                <a:gridCol w="1041192">
                  <a:extLst>
                    <a:ext uri="{9D8B030D-6E8A-4147-A177-3AD203B41FA5}">
                      <a16:colId xmlns:a16="http://schemas.microsoft.com/office/drawing/2014/main" val="3918363564"/>
                    </a:ext>
                  </a:extLst>
                </a:gridCol>
                <a:gridCol w="1101315">
                  <a:extLst>
                    <a:ext uri="{9D8B030D-6E8A-4147-A177-3AD203B41FA5}">
                      <a16:colId xmlns:a16="http://schemas.microsoft.com/office/drawing/2014/main" val="1683979601"/>
                    </a:ext>
                  </a:extLst>
                </a:gridCol>
                <a:gridCol w="1109978">
                  <a:extLst>
                    <a:ext uri="{9D8B030D-6E8A-4147-A177-3AD203B41FA5}">
                      <a16:colId xmlns:a16="http://schemas.microsoft.com/office/drawing/2014/main" val="2592459544"/>
                    </a:ext>
                  </a:extLst>
                </a:gridCol>
                <a:gridCol w="1109978">
                  <a:extLst>
                    <a:ext uri="{9D8B030D-6E8A-4147-A177-3AD203B41FA5}">
                      <a16:colId xmlns:a16="http://schemas.microsoft.com/office/drawing/2014/main" val="3383282758"/>
                    </a:ext>
                  </a:extLst>
                </a:gridCol>
                <a:gridCol w="1109978">
                  <a:extLst>
                    <a:ext uri="{9D8B030D-6E8A-4147-A177-3AD203B41FA5}">
                      <a16:colId xmlns:a16="http://schemas.microsoft.com/office/drawing/2014/main" val="494559924"/>
                    </a:ext>
                  </a:extLst>
                </a:gridCol>
              </a:tblGrid>
              <a:tr h="563311">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33432">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33432">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33432">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bl>
          </a:graphicData>
        </a:graphic>
      </p:graphicFrame>
    </p:spTree>
    <p:extLst>
      <p:ext uri="{BB962C8B-B14F-4D97-AF65-F5344CB8AC3E}">
        <p14:creationId xmlns:p14="http://schemas.microsoft.com/office/powerpoint/2010/main" val="1590165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789470" y="157316"/>
            <a:ext cx="5869859" cy="1079575"/>
          </a:xfrm>
          <a:prstGeom prst="rect">
            <a:avLst/>
          </a:prstGeom>
        </p:spPr>
        <p:txBody>
          <a:bodyPr vert="horz" lIns="91440" tIns="45720" rIns="91440" bIns="45720" rtlCol="0" anchor="b">
            <a:noAutofit/>
          </a:bodyPr>
          <a:lstStyle/>
          <a:p>
            <a:pPr algn="ctr">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ve </a:t>
            </a:r>
            <a:r>
              <a:rPr lang="en-US" sz="2800" b="1" dirty="0">
                <a:solidFill>
                  <a:schemeClr val="accent6"/>
                </a:solidFill>
                <a:effectLst>
                  <a:outerShdw blurRad="38100" dist="38100" dir="2700000" algn="tl">
                    <a:srgbClr val="000000">
                      <a:alpha val="43137"/>
                    </a:srgbClr>
                  </a:outerShdw>
                </a:effectLst>
                <a:ea typeface="+mj-ea"/>
                <a:cs typeface="+mj-cs"/>
              </a:rPr>
              <a:t> 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(İŞ GÜCÜ-İNSAN KAYNAĞI)</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78" y="304675"/>
            <a:ext cx="1690292" cy="3590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0F23ED71-2D0A-4A91-BB06-5711D160085E}"/>
              </a:ext>
            </a:extLst>
          </p:cNvPr>
          <p:cNvGraphicFramePr>
            <a:graphicFrameLocks noGrp="1"/>
          </p:cNvGraphicFramePr>
          <p:nvPr>
            <p:extLst>
              <p:ext uri="{D42A27DB-BD31-4B8C-83A1-F6EECF244321}">
                <p14:modId xmlns:p14="http://schemas.microsoft.com/office/powerpoint/2010/main" val="4166513540"/>
              </p:ext>
            </p:extLst>
          </p:nvPr>
        </p:nvGraphicFramePr>
        <p:xfrm>
          <a:off x="678105" y="1236891"/>
          <a:ext cx="8092588" cy="5420438"/>
        </p:xfrm>
        <a:graphic>
          <a:graphicData uri="http://schemas.openxmlformats.org/drawingml/2006/table">
            <a:tbl>
              <a:tblPr/>
              <a:tblGrid>
                <a:gridCol w="1225527">
                  <a:extLst>
                    <a:ext uri="{9D8B030D-6E8A-4147-A177-3AD203B41FA5}">
                      <a16:colId xmlns:a16="http://schemas.microsoft.com/office/drawing/2014/main" val="3918363564"/>
                    </a:ext>
                  </a:extLst>
                </a:gridCol>
                <a:gridCol w="1296294">
                  <a:extLst>
                    <a:ext uri="{9D8B030D-6E8A-4147-A177-3AD203B41FA5}">
                      <a16:colId xmlns:a16="http://schemas.microsoft.com/office/drawing/2014/main" val="1683979601"/>
                    </a:ext>
                  </a:extLst>
                </a:gridCol>
                <a:gridCol w="1306491">
                  <a:extLst>
                    <a:ext uri="{9D8B030D-6E8A-4147-A177-3AD203B41FA5}">
                      <a16:colId xmlns:a16="http://schemas.microsoft.com/office/drawing/2014/main" val="2592459544"/>
                    </a:ext>
                  </a:extLst>
                </a:gridCol>
                <a:gridCol w="1665186">
                  <a:extLst>
                    <a:ext uri="{9D8B030D-6E8A-4147-A177-3AD203B41FA5}">
                      <a16:colId xmlns:a16="http://schemas.microsoft.com/office/drawing/2014/main" val="3383282758"/>
                    </a:ext>
                  </a:extLst>
                </a:gridCol>
                <a:gridCol w="2599090">
                  <a:extLst>
                    <a:ext uri="{9D8B030D-6E8A-4147-A177-3AD203B41FA5}">
                      <a16:colId xmlns:a16="http://schemas.microsoft.com/office/drawing/2014/main" val="494559924"/>
                    </a:ext>
                  </a:extLst>
                </a:gridCol>
              </a:tblGrid>
              <a:tr h="563311">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33432">
                <a:tc>
                  <a:txBody>
                    <a:bodyPr/>
                    <a:lstStyle/>
                    <a:p>
                      <a:pPr algn="ctr" fontAlgn="ctr"/>
                      <a:r>
                        <a:rPr lang="tr-TR" sz="1400" b="0" i="0" u="none" strike="noStrike" dirty="0">
                          <a:solidFill>
                            <a:srgbClr val="000000"/>
                          </a:solidFill>
                          <a:effectLst/>
                          <a:latin typeface="Calibri" panose="020F0502020204030204" pitchFamily="34" charset="0"/>
                        </a:rPr>
                        <a:t>İnsan Kaynağı</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PDR Merkezi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1</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Bir Psikolojik Danışman (alanında uzman, etik ilkelere bağlı hareket eden)</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Merkezde görev alan tam zamanlı uzmanın doğum izninde olması ve merkezde şu an bir uzmanın görev alması</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33432">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33432">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33432">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333432">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bl>
          </a:graphicData>
        </a:graphic>
      </p:graphicFrame>
    </p:spTree>
    <p:extLst>
      <p:ext uri="{BB962C8B-B14F-4D97-AF65-F5344CB8AC3E}">
        <p14:creationId xmlns:p14="http://schemas.microsoft.com/office/powerpoint/2010/main" val="4493892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Özel 2">
      <a:dk1>
        <a:srgbClr val="8AD0D5"/>
      </a:dk1>
      <a:lt1>
        <a:sysClr val="window" lastClr="FFFFFF"/>
      </a:lt1>
      <a:dk2>
        <a:srgbClr val="1E5155"/>
      </a:dk2>
      <a:lt2>
        <a:srgbClr val="BFBFBF"/>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Ion</Template>
  <TotalTime>3780</TotalTime>
  <Words>2141</Words>
  <Application>Microsoft Office PowerPoint</Application>
  <PresentationFormat>Ekran Gösterisi (4:3)</PresentationFormat>
  <Paragraphs>520</Paragraphs>
  <Slides>24</Slides>
  <Notes>0</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24</vt:i4>
      </vt:variant>
    </vt:vector>
  </HeadingPairs>
  <TitlesOfParts>
    <vt:vector size="35" baseType="lpstr">
      <vt:lpstr>Arial</vt:lpstr>
      <vt:lpstr>Calibri</vt:lpstr>
      <vt:lpstr>Calibri Light</vt:lpstr>
      <vt:lpstr>inherit</vt:lpstr>
      <vt:lpstr>Poppins</vt:lpstr>
      <vt:lpstr>Symbol</vt:lpstr>
      <vt:lpstr>Tahoma</vt:lpstr>
      <vt:lpstr>Times New Roman</vt:lpstr>
      <vt:lpstr>Wingdings</vt:lpstr>
      <vt:lpstr>Wingdings 3</vt:lpstr>
      <vt:lpstr>İyon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YILI  YGG SUNUMU  MEZUNLAR OFİSİ ve KARİYER GELİŞTİRME KOORDİNATÖRLÜĞÜ SÜRECİ  30/12/2019</dc:title>
  <dc:creator>Ali Engin DORUM</dc:creator>
  <cp:lastModifiedBy>Ayca Terzioglu</cp:lastModifiedBy>
  <cp:revision>70</cp:revision>
  <dcterms:created xsi:type="dcterms:W3CDTF">2020-01-20T10:44:30Z</dcterms:created>
  <dcterms:modified xsi:type="dcterms:W3CDTF">2023-06-12T10:48:12Z</dcterms:modified>
</cp:coreProperties>
</file>