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88" r:id="rId3"/>
    <p:sldId id="347" r:id="rId4"/>
    <p:sldId id="346" r:id="rId5"/>
    <p:sldId id="320" r:id="rId6"/>
    <p:sldId id="363" r:id="rId7"/>
    <p:sldId id="285" r:id="rId8"/>
    <p:sldId id="353" r:id="rId9"/>
    <p:sldId id="358" r:id="rId10"/>
    <p:sldId id="352" r:id="rId11"/>
    <p:sldId id="357" r:id="rId12"/>
    <p:sldId id="359" r:id="rId13"/>
    <p:sldId id="361" r:id="rId14"/>
    <p:sldId id="278"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285"/>
            <p14:sldId id="353"/>
            <p14:sldId id="358"/>
            <p14:sldId id="352"/>
            <p14:sldId id="357"/>
            <p14:sldId id="359"/>
            <p14:sldId id="361"/>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3" autoAdjust="0"/>
  </p:normalViewPr>
  <p:slideViewPr>
    <p:cSldViewPr snapToGrid="0">
      <p:cViewPr varScale="1">
        <p:scale>
          <a:sx n="110" d="100"/>
          <a:sy n="110" d="100"/>
        </p:scale>
        <p:origin x="16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13.06.2023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13.06.2023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13.06.2023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13.06.2023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13.06.2023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13.06.2023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13.06.2023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13.06.2023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13.06.2023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843808" y="5512332"/>
            <a:ext cx="3456384" cy="1107996"/>
          </a:xfrm>
          <a:prstGeom prst="rect">
            <a:avLst/>
          </a:prstGeom>
          <a:noFill/>
        </p:spPr>
        <p:txBody>
          <a:bodyPr wrap="square" rtlCol="0">
            <a:spAutoFit/>
          </a:bodyPr>
          <a:lstStyle/>
          <a:p>
            <a:pPr algn="ctr"/>
            <a:r>
              <a:rPr lang="tr-TR" sz="2200" b="1" dirty="0" smtClean="0">
                <a:solidFill>
                  <a:schemeClr val="accent5">
                    <a:lumMod val="50000"/>
                  </a:schemeClr>
                </a:solidFill>
              </a:rPr>
              <a:t>KARŞILAŞTIRMALI HUKUK UYGULAMA VE ARAŞTIRMA MERKEZİ</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6836AFB-9A07-49E9-9AEA-095FC62A66B5}"/>
              </a:ext>
            </a:extLst>
          </p:cNvPr>
          <p:cNvSpPr txBox="1"/>
          <p:nvPr/>
        </p:nvSpPr>
        <p:spPr>
          <a:xfrm>
            <a:off x="994605" y="1646878"/>
            <a:ext cx="7376035" cy="646331"/>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rgbClr val="0F2303"/>
                </a:solidFill>
              </a:rPr>
              <a:t>İç denetim sonrasında minör veya majör hata bulunmadığından düzeltici faaliyet yapılmamıştır.</a:t>
            </a:r>
          </a:p>
        </p:txBody>
      </p:sp>
    </p:spTree>
    <p:extLst>
      <p:ext uri="{BB962C8B-B14F-4D97-AF65-F5344CB8AC3E}">
        <p14:creationId xmlns:p14="http://schemas.microsoft.com/office/powerpoint/2010/main" val="108216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1520" y="1583009"/>
            <a:ext cx="3753666" cy="5009380"/>
          </a:xfrm>
          <a:prstGeom prst="rect">
            <a:avLst/>
          </a:prstGeom>
        </p:spPr>
      </p:pic>
      <p:sp>
        <p:nvSpPr>
          <p:cNvPr id="3" name="Metin kutusu 2"/>
          <p:cNvSpPr txBox="1"/>
          <p:nvPr/>
        </p:nvSpPr>
        <p:spPr>
          <a:xfrm>
            <a:off x="4110446" y="3056709"/>
            <a:ext cx="4624251" cy="1200329"/>
          </a:xfrm>
          <a:prstGeom prst="rect">
            <a:avLst/>
          </a:prstGeom>
          <a:noFill/>
        </p:spPr>
        <p:txBody>
          <a:bodyPr wrap="square" rtlCol="0">
            <a:spAutoFit/>
          </a:bodyPr>
          <a:lstStyle/>
          <a:p>
            <a:pPr algn="just"/>
            <a:r>
              <a:rPr lang="tr-TR" dirty="0" smtClean="0">
                <a:solidFill>
                  <a:srgbClr val="0F2303"/>
                </a:solidFill>
              </a:rPr>
              <a:t>KHUAM </a:t>
            </a:r>
            <a:r>
              <a:rPr lang="tr-TR" dirty="0">
                <a:solidFill>
                  <a:srgbClr val="0F2303"/>
                </a:solidFill>
              </a:rPr>
              <a:t>iç denetim KYS puanı %96’dır. İç denetçilerin değerlendirmeleri doğrultusunda kalite sürecine ilişkin iyileştirmeler ve düzenlemeler planlanmıştır.</a:t>
            </a:r>
          </a:p>
        </p:txBody>
      </p:sp>
    </p:spTree>
    <p:extLst>
      <p:ext uri="{BB962C8B-B14F-4D97-AF65-F5344CB8AC3E}">
        <p14:creationId xmlns:p14="http://schemas.microsoft.com/office/powerpoint/2010/main" val="134635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484438" y="1465281"/>
            <a:ext cx="3968581" cy="5291441"/>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552695" y="1465281"/>
            <a:ext cx="3679988" cy="5210603"/>
          </a:xfrm>
          <a:prstGeom prst="rect">
            <a:avLst/>
          </a:prstGeom>
        </p:spPr>
      </p:pic>
      <p:pic>
        <p:nvPicPr>
          <p:cNvPr id="3" name="Resim 2"/>
          <p:cNvPicPr>
            <a:picLocks noChangeAspect="1"/>
          </p:cNvPicPr>
          <p:nvPr/>
        </p:nvPicPr>
        <p:blipFill>
          <a:blip r:embed="rId4"/>
          <a:stretch>
            <a:fillRect/>
          </a:stretch>
        </p:blipFill>
        <p:spPr>
          <a:xfrm>
            <a:off x="4659242" y="1465280"/>
            <a:ext cx="3685550" cy="5210603"/>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805542" y="1589644"/>
            <a:ext cx="7532914" cy="1200329"/>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rgbClr val="0F2303"/>
                </a:solidFill>
              </a:rPr>
              <a:t>Ulusal ve uluslararası nitelikteki çeşitli veri tabanlarına üyeliklerin sağlanması</a:t>
            </a:r>
          </a:p>
          <a:p>
            <a:pPr marL="285750" indent="-285750">
              <a:buFont typeface="Arial" panose="020B0604020202020204" pitchFamily="34" charset="0"/>
              <a:buChar char="•"/>
            </a:pPr>
            <a:endParaRPr lang="tr-TR" dirty="0">
              <a:solidFill>
                <a:srgbClr val="0F2303"/>
              </a:solidFill>
            </a:endParaRPr>
          </a:p>
          <a:p>
            <a:pPr marL="285750" indent="-285750">
              <a:buFont typeface="Arial" panose="020B0604020202020204" pitchFamily="34" charset="0"/>
              <a:buChar char="•"/>
            </a:pPr>
            <a:r>
              <a:rPr lang="tr-TR" dirty="0" smtClean="0">
                <a:solidFill>
                  <a:srgbClr val="0F2303"/>
                </a:solidFill>
              </a:rPr>
              <a:t>Yazılı güncel kaynak ihtiyacının karşılanması</a:t>
            </a:r>
            <a:endParaRPr lang="tr-TR" dirty="0">
              <a:solidFill>
                <a:srgbClr val="0F2303"/>
              </a:solidFill>
            </a:endParaRPr>
          </a:p>
        </p:txBody>
      </p:sp>
    </p:spTree>
    <p:extLst>
      <p:ext uri="{BB962C8B-B14F-4D97-AF65-F5344CB8AC3E}">
        <p14:creationId xmlns:p14="http://schemas.microsoft.com/office/powerpoint/2010/main"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68883"/>
            <a:ext cx="8352928" cy="101566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fontAlgn="base">
              <a:lnSpc>
                <a:spcPct val="150000"/>
              </a:lnSpc>
              <a:spcAft>
                <a:spcPts val="0"/>
              </a:spcAft>
            </a:pPr>
            <a:r>
              <a:rPr lang="tr-TR" sz="1100" b="1" dirty="0">
                <a:solidFill>
                  <a:srgbClr val="0C0D0D"/>
                </a:solidFill>
                <a:latin typeface="Calibri" panose="020F0502020204030204" pitchFamily="34" charset="0"/>
                <a:ea typeface="Times New Roman" panose="02020603050405020304" pitchFamily="18" charset="0"/>
              </a:rPr>
              <a:t>Paydaşların beklentisini karşılamak, akademik ve idari </a:t>
            </a:r>
            <a:r>
              <a:rPr lang="tr-TR" sz="1100" b="1" dirty="0" smtClean="0">
                <a:solidFill>
                  <a:srgbClr val="0C0D0D"/>
                </a:solidFill>
                <a:latin typeface="Calibri" panose="020F0502020204030204" pitchFamily="34" charset="0"/>
                <a:ea typeface="Times New Roman" panose="02020603050405020304" pitchFamily="18" charset="0"/>
              </a:rPr>
              <a:t>personel ile </a:t>
            </a:r>
            <a:r>
              <a:rPr lang="tr-TR" sz="1100" b="1" dirty="0">
                <a:solidFill>
                  <a:srgbClr val="0C0D0D"/>
                </a:solidFill>
                <a:latin typeface="Calibri" panose="020F0502020204030204" pitchFamily="34" charset="0"/>
                <a:ea typeface="Times New Roman" panose="02020603050405020304" pitchFamily="18" charset="0"/>
              </a:rPr>
              <a:t>öğrencilerin niteliği artırmak amacıyla </a:t>
            </a:r>
            <a:r>
              <a:rPr lang="tr-TR" sz="1100" b="1" dirty="0" smtClean="0">
                <a:solidFill>
                  <a:srgbClr val="0C0D0D"/>
                </a:solidFill>
                <a:latin typeface="Calibri" panose="020F0502020204030204" pitchFamily="34" charset="0"/>
                <a:ea typeface="Times New Roman" panose="02020603050405020304" pitchFamily="18" charset="0"/>
              </a:rPr>
              <a:t>önerilerini </a:t>
            </a:r>
            <a:r>
              <a:rPr lang="tr-TR" sz="1100" b="1" dirty="0">
                <a:solidFill>
                  <a:srgbClr val="0C0D0D"/>
                </a:solidFill>
                <a:latin typeface="Calibri" panose="020F0502020204030204" pitchFamily="34" charset="0"/>
                <a:ea typeface="Times New Roman" panose="02020603050405020304" pitchFamily="18" charset="0"/>
              </a:rPr>
              <a:t>değerlendirmek ve şikayetleri zamanında çözmektir.</a:t>
            </a:r>
          </a:p>
        </p:txBody>
      </p:sp>
      <p:sp>
        <p:nvSpPr>
          <p:cNvPr id="7" name="Dikdörtgen 6"/>
          <p:cNvSpPr/>
          <p:nvPr/>
        </p:nvSpPr>
        <p:spPr>
          <a:xfrm>
            <a:off x="490637" y="2537685"/>
            <a:ext cx="8352928" cy="2285241"/>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sz="1100" b="1" dirty="0">
                <a:solidFill>
                  <a:srgbClr val="0C0D0D"/>
                </a:solidFill>
                <a:latin typeface="Calibri" panose="020F0502020204030204" pitchFamily="34" charset="0"/>
                <a:ea typeface="Times New Roman" panose="02020603050405020304" pitchFamily="18" charset="0"/>
              </a:rPr>
              <a:t>Merkezimiz, akademisyenleri, hukukçuları ve diğer ilgili paydaşları da içeren çeşitli etkinlikler ve eğitim programları düzenleyerek hem akademik personelimizin hem de öğrencilerimizin farkındalığını artırmayı hedeflemektedir. Bu sayede, karşılaştırmalı hukuk alanında daha iyi bilgilendirilmiş kararlar alınması ve daha adil bir hukuk sistemi oluşturulması için katkıda bulunmaya çalışmaktadır.</a:t>
            </a:r>
          </a:p>
          <a:p>
            <a:pPr fontAlgn="base">
              <a:lnSpc>
                <a:spcPct val="150000"/>
              </a:lnSpc>
              <a:spcAft>
                <a:spcPts val="0"/>
              </a:spcAft>
            </a:pPr>
            <a:r>
              <a:rPr lang="tr-TR" sz="1100" b="1" dirty="0">
                <a:solidFill>
                  <a:srgbClr val="0C0D0D"/>
                </a:solidFill>
                <a:latin typeface="Calibri" panose="020F0502020204030204" pitchFamily="34" charset="0"/>
                <a:ea typeface="Times New Roman" panose="02020603050405020304" pitchFamily="18" charset="0"/>
              </a:rPr>
              <a:t>Vizyonumuz, uluslararası işbirliği ve bilgi paylaşımının güçlendirildiği, evrensel hukuk ilkelerinin teşvik edildiği ve hukukun toplumsal adaleti sağlamak için kullanıldığı günümüz dünyasında, akademik personelimizin ve öğrencilerimizin perspektifini genişletmektir. Aynı zamanda, kurumsal performansın ölçülmesi, değerlendirilmesi ve iyileştirilmesi için gerekli altyapının oluşturulması ve yönetilmesinde ulusal ve uluslararası kalite standartlarına uyum sağlamaktır.</a:t>
            </a:r>
            <a:endParaRPr lang="tr-TR" sz="11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90637" y="1476065"/>
            <a:ext cx="8352928" cy="101566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sz="1100" b="1" dirty="0">
                <a:solidFill>
                  <a:srgbClr val="0C0D0D"/>
                </a:solidFill>
                <a:latin typeface="Calibri" panose="020F0502020204030204" pitchFamily="34" charset="0"/>
                <a:ea typeface="Times New Roman" panose="02020603050405020304" pitchFamily="18" charset="0"/>
              </a:rPr>
              <a:t>K</a:t>
            </a:r>
            <a:r>
              <a:rPr lang="tr-TR" sz="1100" b="1" dirty="0" smtClean="0">
                <a:solidFill>
                  <a:srgbClr val="0C0D0D"/>
                </a:solidFill>
                <a:latin typeface="Calibri" panose="020F0502020204030204" pitchFamily="34" charset="0"/>
                <a:ea typeface="Times New Roman" panose="02020603050405020304" pitchFamily="18" charset="0"/>
              </a:rPr>
              <a:t>arşılaştırmalı </a:t>
            </a:r>
            <a:r>
              <a:rPr lang="tr-TR" sz="1100" b="1" dirty="0">
                <a:solidFill>
                  <a:srgbClr val="0C0D0D"/>
                </a:solidFill>
                <a:latin typeface="Calibri" panose="020F0502020204030204" pitchFamily="34" charset="0"/>
                <a:ea typeface="Times New Roman" panose="02020603050405020304" pitchFamily="18" charset="0"/>
              </a:rPr>
              <a:t>hukuk alanını araştırmak, araştırma sonuçlarını karşılıklı olarak paylaşmak, yabancı ülke hukuk sistemlerindeki temel kanunları, yargı kararlarını ve bilimsel çalışmaları Türk hukukundaki muhtemel etkileri de gözetilerek hukuk çevrelerine aktarmaktır.</a:t>
            </a:r>
            <a:endParaRPr lang="tr-TR" sz="1100"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463930664"/>
              </p:ext>
            </p:extLst>
          </p:nvPr>
        </p:nvGraphicFramePr>
        <p:xfrm>
          <a:off x="1723236" y="1375872"/>
          <a:ext cx="6024786" cy="4844506"/>
        </p:xfrm>
        <a:graphic>
          <a:graphicData uri="http://schemas.openxmlformats.org/drawingml/2006/table">
            <a:tbl>
              <a:tblPr/>
              <a:tblGrid>
                <a:gridCol w="1437939">
                  <a:extLst>
                    <a:ext uri="{9D8B030D-6E8A-4147-A177-3AD203B41FA5}">
                      <a16:colId xmlns:a16="http://schemas.microsoft.com/office/drawing/2014/main" val="3918363564"/>
                    </a:ext>
                  </a:extLst>
                </a:gridCol>
                <a:gridCol w="1743637">
                  <a:extLst>
                    <a:ext uri="{9D8B030D-6E8A-4147-A177-3AD203B41FA5}">
                      <a16:colId xmlns:a16="http://schemas.microsoft.com/office/drawing/2014/main" val="1683979601"/>
                    </a:ext>
                  </a:extLst>
                </a:gridCol>
                <a:gridCol w="1558666">
                  <a:extLst>
                    <a:ext uri="{9D8B030D-6E8A-4147-A177-3AD203B41FA5}">
                      <a16:colId xmlns:a16="http://schemas.microsoft.com/office/drawing/2014/main" val="2592459544"/>
                    </a:ext>
                  </a:extLst>
                </a:gridCol>
                <a:gridCol w="1284544">
                  <a:extLst>
                    <a:ext uri="{9D8B030D-6E8A-4147-A177-3AD203B41FA5}">
                      <a16:colId xmlns:a16="http://schemas.microsoft.com/office/drawing/2014/main" val="588152821"/>
                    </a:ext>
                  </a:extLst>
                </a:gridCol>
              </a:tblGrid>
              <a:tr h="434748">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237870">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ONLİNE EĞİTİM İLE BİRLİKTE İNTERNET ÜZERİNDEN YAPILAN ETKİNLİKLERE İLGİNİN ARTMASI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SERTİFİKA PROGRAMI YAPILMAMIŞ OLMASI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AKADEMİK FAALİYETLERİN ONLINE PLATFORMLAR ÜZERİNDEN YÜRÜTÜLEBİLMESİ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YÜZYÜZE ETKİNLİK DÜZENLENEMEDİĞİNDEN FİZİKSEL OLARAK DAĞITILAN FORMLARLA ETKİNLİK MEMNUNİYET ANKETİ YAPILAMAMASI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038395">
                <a:tc>
                  <a:txBody>
                    <a:bodyPr/>
                    <a:lstStyle/>
                    <a:p>
                      <a:pPr algn="ctr" fontAlgn="ctr"/>
                      <a:r>
                        <a:rPr lang="tr-TR" sz="1100" b="0" i="0" u="none" strike="noStrike" dirty="0" smtClean="0">
                          <a:solidFill>
                            <a:srgbClr val="000000"/>
                          </a:solidFill>
                          <a:effectLst/>
                          <a:latin typeface="Calibri" panose="020F0502020204030204" pitchFamily="34" charset="0"/>
                        </a:rPr>
                        <a:t>İNTERNET ÜZERİNDEN YAPILAN ETKİNLİKLERİN DAHA GENİŞ KİTLELERE ULAŞMASI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DEPREMİN HER ALANDA OLDUĞU GİBİ AKADEMİK ÇALIŞMALAR YÜRÜTÜLMESİ BAKIMINDAN ZORLUKLAR ÇIKARMASI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BENZER AMAÇ GÜDEN KURUMLARLA İŞBİRLİĞİ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ÜNİVERSİTELERLE İŞBİRLİĞİ YAPILMAMASI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884946">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TANITIM İMKANLARINI FIRSATA ÇEVİREBİLME POTANSİYELİ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AYRI BİR FİNANSAL KAYNAĞIN OLMAMASI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ÜNİVERSİTELERLE İŞBİRLİĞİ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DEPREM SEBEBİYLE YÜZYÜZE AKADEMİK FAALİYET YÜRÜTMENİN ZORLAŞMASI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17213">
                <a:tc>
                  <a:txBody>
                    <a:bodyPr/>
                    <a:lstStyle/>
                    <a:p>
                      <a:pPr algn="ctr" fontAlgn="ctr"/>
                      <a:r>
                        <a:rPr lang="tr-TR" sz="1100" b="0" i="0" u="none" strike="noStrike" dirty="0" smtClean="0">
                          <a:solidFill>
                            <a:srgbClr val="000000"/>
                          </a:solidFill>
                          <a:effectLst/>
                          <a:latin typeface="Calibri" panose="020F0502020204030204" pitchFamily="34" charset="0"/>
                        </a:rPr>
                        <a:t>HUKUK FAKÜLTESİ DESTEĞİ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TANITIM EKSİKLİĞİ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831334">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REKTÖRLÜK DESTEĞİ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KAMPÜSÜN KONUMU NEDENİYLE YÜZYÜZE YAPILACAK ETKİNLİKLERE KATILIM SAĞLANAMAMASI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740530892"/>
              </p:ext>
            </p:extLst>
          </p:nvPr>
        </p:nvGraphicFramePr>
        <p:xfrm>
          <a:off x="969962" y="1176935"/>
          <a:ext cx="7289561" cy="5229195"/>
        </p:xfrm>
        <a:graphic>
          <a:graphicData uri="http://schemas.openxmlformats.org/drawingml/2006/table">
            <a:tbl>
              <a:tblPr/>
              <a:tblGrid>
                <a:gridCol w="2333548">
                  <a:extLst>
                    <a:ext uri="{9D8B030D-6E8A-4147-A177-3AD203B41FA5}">
                      <a16:colId xmlns:a16="http://schemas.microsoft.com/office/drawing/2014/main" val="3918363564"/>
                    </a:ext>
                  </a:extLst>
                </a:gridCol>
                <a:gridCol w="2468298">
                  <a:extLst>
                    <a:ext uri="{9D8B030D-6E8A-4147-A177-3AD203B41FA5}">
                      <a16:colId xmlns:a16="http://schemas.microsoft.com/office/drawing/2014/main" val="1683979601"/>
                    </a:ext>
                  </a:extLst>
                </a:gridCol>
                <a:gridCol w="2487715">
                  <a:extLst>
                    <a:ext uri="{9D8B030D-6E8A-4147-A177-3AD203B41FA5}">
                      <a16:colId xmlns:a16="http://schemas.microsoft.com/office/drawing/2014/main" val="2592459544"/>
                    </a:ext>
                  </a:extLst>
                </a:gridCol>
              </a:tblGrid>
              <a:tr h="512263">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59621">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MERKEZ OFİSİ ÇALIŞANLARI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HİZMET VEREN</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NİTELİKLİ YAYINLARIN YAPILMASI VE AKADEMİK ETKİNLİKLERİ YAPABİLME İMKANLARI BULMAK</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7173">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AKADEMİK PERSONEL</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BİLİMSEL ARAŞTIRMA</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AKADEMİK ETKİNLİKLERİ YAPABİLME İMKANLARI BULMAK</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3216">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REKTÖRLÜK</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ÜST YÖNETİM</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ARAŞTIRMA VE ETKİNLİK SAYISI ARTIŞI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3216">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KÜTÜPHANE</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KAYNAK ALIŞVERİŞİ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ZAMANINDA BİLGİ BELGE TALEBİ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3216">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YÜKSEK ÖĞRETİM KURULU</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MEVZUAT</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MEVZUATA UYGUNLUK</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3216">
                <a:tc>
                  <a:txBody>
                    <a:bodyPr/>
                    <a:lstStyle/>
                    <a:p>
                      <a:pPr algn="ctr" fontAlgn="ctr"/>
                      <a:r>
                        <a:rPr lang="tr-TR" sz="1100" b="0" i="0" u="none" strike="noStrike" dirty="0" smtClean="0">
                          <a:solidFill>
                            <a:srgbClr val="000000"/>
                          </a:solidFill>
                          <a:effectLst/>
                          <a:latin typeface="Calibri" panose="020F0502020204030204" pitchFamily="34" charset="0"/>
                        </a:rPr>
                        <a:t>SİVİL TOPLUM ÖRGÜTLERİ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ORTAK ETKİNLİK BEKLENTİSİ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3216">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MESLEK ODALARI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ORTAK ETKİNLİK BEKLENTİSİ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7173">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ÜNİVERSİTELER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 PROTOKOLÜ, ORTAK ETKİNLİK</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7173">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ARAŞTIRMA MERKEZLERİ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İŞ BİRLİĞİ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İŞ BİRLİĞİ PROTOKOLÜ, ORTAK ETKİNLİK, ARAŞTIRMA BEKLENTİSİ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7173">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ÖĞRENCİLER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İŞ BİRLİĞİ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KALİTE YAYIN, ETKİNLİK, SEMİNER VE SERTİFİKA PROGRAMLARI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03216">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ÖZEL SEKTÖR KURUMLARI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ORTAK ETKİNLİK BEKLENTİSİ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459621">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TÜBİTAK, TÜBA, BAKA AB FONLARI GİBİ PROJE DESTEĞİ VEREN KURUMLAR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İŞ BİRLİĞİ PROTOKOLÜ, ORTAK ETKİNLİK, ARAŞTIRMA BEKLENTİSİ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612070">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YÖKAK</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ABÜ İÇ KALİTE GÜVENME SİSTEMİNİN OLUŞTURULMASI VE ABÜ İÇ KALİTE GÜVENCESİNİN ARTTIRILMASI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DÜZENLİ OLARAK KİDR, KURUMSAL DIŞ DEĞERLENDİRME VE KURUMSAL AKREDİTASYON SÜREÇLERİNDE İŞ BİRLİĞİ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2248353033"/>
              </p:ext>
            </p:extLst>
          </p:nvPr>
        </p:nvGraphicFramePr>
        <p:xfrm>
          <a:off x="953587" y="1688696"/>
          <a:ext cx="7236824" cy="3936683"/>
        </p:xfrm>
        <a:graphic>
          <a:graphicData uri="http://schemas.openxmlformats.org/drawingml/2006/table">
            <a:tbl>
              <a:tblPr/>
              <a:tblGrid>
                <a:gridCol w="1376885">
                  <a:extLst>
                    <a:ext uri="{9D8B030D-6E8A-4147-A177-3AD203B41FA5}">
                      <a16:colId xmlns:a16="http://schemas.microsoft.com/office/drawing/2014/main" val="3918363564"/>
                    </a:ext>
                  </a:extLst>
                </a:gridCol>
                <a:gridCol w="1456392">
                  <a:extLst>
                    <a:ext uri="{9D8B030D-6E8A-4147-A177-3AD203B41FA5}">
                      <a16:colId xmlns:a16="http://schemas.microsoft.com/office/drawing/2014/main" val="1683979601"/>
                    </a:ext>
                  </a:extLst>
                </a:gridCol>
                <a:gridCol w="1467849">
                  <a:extLst>
                    <a:ext uri="{9D8B030D-6E8A-4147-A177-3AD203B41FA5}">
                      <a16:colId xmlns:a16="http://schemas.microsoft.com/office/drawing/2014/main" val="2592459544"/>
                    </a:ext>
                  </a:extLst>
                </a:gridCol>
                <a:gridCol w="1467849">
                  <a:extLst>
                    <a:ext uri="{9D8B030D-6E8A-4147-A177-3AD203B41FA5}">
                      <a16:colId xmlns:a16="http://schemas.microsoft.com/office/drawing/2014/main" val="3383282758"/>
                    </a:ext>
                  </a:extLst>
                </a:gridCol>
                <a:gridCol w="1467849">
                  <a:extLst>
                    <a:ext uri="{9D8B030D-6E8A-4147-A177-3AD203B41FA5}">
                      <a16:colId xmlns:a16="http://schemas.microsoft.com/office/drawing/2014/main" val="494559924"/>
                    </a:ext>
                  </a:extLst>
                </a:gridCol>
              </a:tblGrid>
              <a:tr h="781949">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74686">
                <a:tc>
                  <a:txBody>
                    <a:bodyPr/>
                    <a:lstStyle/>
                    <a:p>
                      <a:pPr algn="ctr" fontAlgn="ctr"/>
                      <a:r>
                        <a:rPr lang="tr-TR" sz="1400" b="0" i="0" u="none" strike="noStrike" dirty="0" smtClean="0">
                          <a:solidFill>
                            <a:srgbClr val="000000"/>
                          </a:solidFill>
                          <a:effectLst/>
                          <a:latin typeface="Calibri" panose="020F0502020204030204" pitchFamily="34" charset="0"/>
                        </a:rPr>
                        <a:t>Kitaplık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KHUAM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231458">
                <a:tc>
                  <a:txBody>
                    <a:bodyPr/>
                    <a:lstStyle/>
                    <a:p>
                      <a:pPr algn="ctr" fontAlgn="ctr"/>
                      <a:r>
                        <a:rPr lang="tr-TR" sz="1400" b="0" i="0" u="none" strike="noStrike" dirty="0" smtClean="0">
                          <a:solidFill>
                            <a:srgbClr val="000000"/>
                          </a:solidFill>
                          <a:effectLst/>
                          <a:latin typeface="Calibri" panose="020F0502020204030204" pitchFamily="34" charset="0"/>
                        </a:rPr>
                        <a:t>Ofis Sandalyesi</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KHUAM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9</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Merkezin kütüphanesini</a:t>
                      </a:r>
                      <a:r>
                        <a:rPr lang="tr-TR" sz="1400" b="0" i="0" u="none" strike="noStrike" baseline="0" dirty="0" smtClean="0">
                          <a:solidFill>
                            <a:srgbClr val="000000"/>
                          </a:solidFill>
                          <a:effectLst/>
                          <a:latin typeface="Calibri" panose="020F0502020204030204" pitchFamily="34" charset="0"/>
                        </a:rPr>
                        <a:t> daha geniş kitlelerin aynı anda kullanabilmesi için ihtiyaç vardır.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62847">
                <a:tc>
                  <a:txBody>
                    <a:bodyPr/>
                    <a:lstStyle/>
                    <a:p>
                      <a:pPr algn="ctr" fontAlgn="ctr"/>
                      <a:r>
                        <a:rPr lang="tr-TR" sz="1400" b="0" i="0" u="none" strike="noStrike" dirty="0" smtClean="0">
                          <a:solidFill>
                            <a:srgbClr val="000000"/>
                          </a:solidFill>
                          <a:effectLst/>
                          <a:latin typeface="Calibri" panose="020F0502020204030204" pitchFamily="34" charset="0"/>
                        </a:rPr>
                        <a:t>Toplantı Masası</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KHUAM</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985743">
                <a:tc>
                  <a:txBody>
                    <a:bodyPr/>
                    <a:lstStyle/>
                    <a:p>
                      <a:pPr algn="ctr" fontAlgn="ctr"/>
                      <a:r>
                        <a:rPr lang="tr-TR" sz="1400" b="0" i="0" u="none" strike="noStrike" dirty="0" smtClean="0">
                          <a:solidFill>
                            <a:srgbClr val="000000"/>
                          </a:solidFill>
                          <a:effectLst/>
                          <a:latin typeface="Calibri" panose="020F0502020204030204" pitchFamily="34" charset="0"/>
                        </a:rPr>
                        <a:t>Her</a:t>
                      </a:r>
                      <a:r>
                        <a:rPr lang="tr-TR" sz="1400" b="0" i="0" u="none" strike="noStrike" baseline="0" dirty="0" smtClean="0">
                          <a:solidFill>
                            <a:srgbClr val="000000"/>
                          </a:solidFill>
                          <a:effectLst/>
                          <a:latin typeface="Calibri" panose="020F0502020204030204" pitchFamily="34" charset="0"/>
                        </a:rPr>
                        <a:t> türlü yazılı kaynak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KHUAM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Çok sayıda</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Vardır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Merkezin</a:t>
                      </a:r>
                      <a:r>
                        <a:rPr lang="tr-TR" sz="1400" b="0" i="0" u="none" strike="noStrike" baseline="0" dirty="0" smtClean="0">
                          <a:solidFill>
                            <a:srgbClr val="000000"/>
                          </a:solidFill>
                          <a:effectLst/>
                          <a:latin typeface="Calibri" panose="020F0502020204030204" pitchFamily="34" charset="0"/>
                        </a:rPr>
                        <a:t> kitaplığının geliştirilmesi için ihtiyaç vardır.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3743909287"/>
              </p:ext>
            </p:extLst>
          </p:nvPr>
        </p:nvGraphicFramePr>
        <p:xfrm>
          <a:off x="872600" y="1675932"/>
          <a:ext cx="7296574" cy="3019545"/>
        </p:xfrm>
        <a:graphic>
          <a:graphicData uri="http://schemas.openxmlformats.org/drawingml/2006/table">
            <a:tbl>
              <a:tblPr/>
              <a:tblGrid>
                <a:gridCol w="1388253">
                  <a:extLst>
                    <a:ext uri="{9D8B030D-6E8A-4147-A177-3AD203B41FA5}">
                      <a16:colId xmlns:a16="http://schemas.microsoft.com/office/drawing/2014/main" val="3918363564"/>
                    </a:ext>
                  </a:extLst>
                </a:gridCol>
                <a:gridCol w="1468417">
                  <a:extLst>
                    <a:ext uri="{9D8B030D-6E8A-4147-A177-3AD203B41FA5}">
                      <a16:colId xmlns:a16="http://schemas.microsoft.com/office/drawing/2014/main" val="1683979601"/>
                    </a:ext>
                  </a:extLst>
                </a:gridCol>
                <a:gridCol w="1479968">
                  <a:extLst>
                    <a:ext uri="{9D8B030D-6E8A-4147-A177-3AD203B41FA5}">
                      <a16:colId xmlns:a16="http://schemas.microsoft.com/office/drawing/2014/main" val="2592459544"/>
                    </a:ext>
                  </a:extLst>
                </a:gridCol>
                <a:gridCol w="1479968">
                  <a:extLst>
                    <a:ext uri="{9D8B030D-6E8A-4147-A177-3AD203B41FA5}">
                      <a16:colId xmlns:a16="http://schemas.microsoft.com/office/drawing/2014/main" val="3383282758"/>
                    </a:ext>
                  </a:extLst>
                </a:gridCol>
                <a:gridCol w="1479968">
                  <a:extLst>
                    <a:ext uri="{9D8B030D-6E8A-4147-A177-3AD203B41FA5}">
                      <a16:colId xmlns:a16="http://schemas.microsoft.com/office/drawing/2014/main" val="494559924"/>
                    </a:ext>
                  </a:extLst>
                </a:gridCol>
              </a:tblGrid>
              <a:tr h="77624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21651">
                <a:tc>
                  <a:txBody>
                    <a:bodyPr/>
                    <a:lstStyle/>
                    <a:p>
                      <a:pPr algn="ctr" fontAlgn="ctr"/>
                      <a:r>
                        <a:rPr lang="tr-TR" sz="1400" b="0" i="0" u="none" strike="noStrike" dirty="0" smtClean="0">
                          <a:solidFill>
                            <a:srgbClr val="000000"/>
                          </a:solidFill>
                          <a:effectLst/>
                          <a:latin typeface="Calibri" panose="020F0502020204030204" pitchFamily="34" charset="0"/>
                        </a:rPr>
                        <a:t>Hukuk</a:t>
                      </a:r>
                      <a:r>
                        <a:rPr lang="tr-TR" sz="1400" b="0" i="0" u="none" strike="noStrike" baseline="0" dirty="0" smtClean="0">
                          <a:solidFill>
                            <a:srgbClr val="000000"/>
                          </a:solidFill>
                          <a:effectLst/>
                          <a:latin typeface="Calibri" panose="020F0502020204030204" pitchFamily="34" charset="0"/>
                        </a:rPr>
                        <a:t> veri tabanları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Kütüphane</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Vardır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Merkezin</a:t>
                      </a:r>
                      <a:r>
                        <a:rPr lang="tr-TR" sz="1400" b="0" i="0" u="none" strike="noStrike" baseline="0" dirty="0" smtClean="0">
                          <a:solidFill>
                            <a:srgbClr val="000000"/>
                          </a:solidFill>
                          <a:effectLst/>
                          <a:latin typeface="Calibri" panose="020F0502020204030204" pitchFamily="34" charset="0"/>
                        </a:rPr>
                        <a:t> «araştırma» faaliyetini gerçekleştirebilmesi için ihtiyaç vardır.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121651">
                <a:tc>
                  <a:txBody>
                    <a:bodyPr/>
                    <a:lstStyle/>
                    <a:p>
                      <a:pPr algn="ctr" fontAlgn="ctr"/>
                      <a:r>
                        <a:rPr lang="tr-TR" sz="1400" b="0" i="0" u="none" strike="noStrike" dirty="0" smtClean="0">
                          <a:solidFill>
                            <a:srgbClr val="000000"/>
                          </a:solidFill>
                          <a:effectLst/>
                          <a:latin typeface="Calibri" panose="020F0502020204030204" pitchFamily="34" charset="0"/>
                        </a:rPr>
                        <a:t>Projeksiyon</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KHUAM</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Merkezde yapılacak</a:t>
                      </a:r>
                      <a:r>
                        <a:rPr lang="tr-TR" sz="1400" b="0" i="0" u="none" strike="noStrike" baseline="0" dirty="0" smtClean="0">
                          <a:solidFill>
                            <a:srgbClr val="000000"/>
                          </a:solidFill>
                          <a:effectLst/>
                          <a:latin typeface="Calibri" panose="020F0502020204030204" pitchFamily="34" charset="0"/>
                        </a:rPr>
                        <a:t> olan etkinliklerin daha verimli gerçekleştirilmesi için ihtiyaç vardır.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782389338"/>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TANITIM EKSİKLİĞİ</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Etkinlik</a:t>
                      </a:r>
                      <a:r>
                        <a:rPr lang="tr-TR" baseline="0" dirty="0" smtClean="0">
                          <a:solidFill>
                            <a:srgbClr val="0F2303"/>
                          </a:solidFill>
                        </a:rPr>
                        <a:t> tarihi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KHUAM</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Düzenlenen etkinliklerde Basın, Tanıtım ve Halkla İlişkiler Ofisinden afiş hazırlanması konusunda destek alınması.</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1520" y="1886255"/>
            <a:ext cx="8622514" cy="1200329"/>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rgbClr val="0F2303"/>
                </a:solidFill>
              </a:rPr>
              <a:t>Birimimize </a:t>
            </a:r>
            <a:r>
              <a:rPr lang="tr-TR" dirty="0">
                <a:solidFill>
                  <a:srgbClr val="0F2303"/>
                </a:solidFill>
              </a:rPr>
              <a:t>şikayet sistemi üzerinden gelen öneri şikayet bulunmamaktadır</a:t>
            </a:r>
            <a:r>
              <a:rPr lang="tr-TR" dirty="0" smtClean="0">
                <a:solidFill>
                  <a:srgbClr val="0F2303"/>
                </a:solidFill>
              </a:rPr>
              <a:t>.</a:t>
            </a:r>
          </a:p>
          <a:p>
            <a:pPr marL="285750" indent="-285750">
              <a:buFont typeface="Arial" panose="020B0604020202020204" pitchFamily="34" charset="0"/>
              <a:buChar char="•"/>
            </a:pPr>
            <a:endParaRPr lang="tr-TR" dirty="0">
              <a:solidFill>
                <a:srgbClr val="0F2303"/>
              </a:solidFill>
            </a:endParaRPr>
          </a:p>
          <a:p>
            <a:pPr marL="285750" indent="-285750">
              <a:buFont typeface="Arial" panose="020B0604020202020204" pitchFamily="34" charset="0"/>
              <a:buChar char="•"/>
            </a:pPr>
            <a:r>
              <a:rPr lang="tr-TR" dirty="0">
                <a:solidFill>
                  <a:srgbClr val="0F2303"/>
                </a:solidFill>
              </a:rPr>
              <a:t>Anketlere gelen yorumlar neticesinde ilgili AAP formları ile mevcut durumu geliştirmeye yönelik adımlar atılmıştır.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3267024"/>
            <a:ext cx="8622513" cy="3111434"/>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smtClean="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1958260002"/>
              </p:ext>
            </p:extLst>
          </p:nvPr>
        </p:nvGraphicFramePr>
        <p:xfrm>
          <a:off x="821820" y="1994262"/>
          <a:ext cx="7323909" cy="4532816"/>
        </p:xfrm>
        <a:graphic>
          <a:graphicData uri="http://schemas.openxmlformats.org/drawingml/2006/table">
            <a:tbl>
              <a:tblPr firstRow="1" firstCol="1" bandRow="1">
                <a:tableStyleId>{5C22544A-7EE6-4342-B048-85BDC9FD1C3A}</a:tableStyleId>
              </a:tblPr>
              <a:tblGrid>
                <a:gridCol w="718648">
                  <a:extLst>
                    <a:ext uri="{9D8B030D-6E8A-4147-A177-3AD203B41FA5}">
                      <a16:colId xmlns:a16="http://schemas.microsoft.com/office/drawing/2014/main" val="889209879"/>
                    </a:ext>
                  </a:extLst>
                </a:gridCol>
                <a:gridCol w="625981">
                  <a:extLst>
                    <a:ext uri="{9D8B030D-6E8A-4147-A177-3AD203B41FA5}">
                      <a16:colId xmlns:a16="http://schemas.microsoft.com/office/drawing/2014/main" val="1334434181"/>
                    </a:ext>
                  </a:extLst>
                </a:gridCol>
                <a:gridCol w="1068517">
                  <a:extLst>
                    <a:ext uri="{9D8B030D-6E8A-4147-A177-3AD203B41FA5}">
                      <a16:colId xmlns:a16="http://schemas.microsoft.com/office/drawing/2014/main" val="2388634944"/>
                    </a:ext>
                  </a:extLst>
                </a:gridCol>
                <a:gridCol w="1068517">
                  <a:extLst>
                    <a:ext uri="{9D8B030D-6E8A-4147-A177-3AD203B41FA5}">
                      <a16:colId xmlns:a16="http://schemas.microsoft.com/office/drawing/2014/main" val="2717656177"/>
                    </a:ext>
                  </a:extLst>
                </a:gridCol>
                <a:gridCol w="979631">
                  <a:extLst>
                    <a:ext uri="{9D8B030D-6E8A-4147-A177-3AD203B41FA5}">
                      <a16:colId xmlns:a16="http://schemas.microsoft.com/office/drawing/2014/main" val="411817282"/>
                    </a:ext>
                  </a:extLst>
                </a:gridCol>
                <a:gridCol w="1075450">
                  <a:extLst>
                    <a:ext uri="{9D8B030D-6E8A-4147-A177-3AD203B41FA5}">
                      <a16:colId xmlns:a16="http://schemas.microsoft.com/office/drawing/2014/main" val="2056003753"/>
                    </a:ext>
                  </a:extLst>
                </a:gridCol>
                <a:gridCol w="893898">
                  <a:extLst>
                    <a:ext uri="{9D8B030D-6E8A-4147-A177-3AD203B41FA5}">
                      <a16:colId xmlns:a16="http://schemas.microsoft.com/office/drawing/2014/main" val="3782563590"/>
                    </a:ext>
                  </a:extLst>
                </a:gridCol>
                <a:gridCol w="893267">
                  <a:extLst>
                    <a:ext uri="{9D8B030D-6E8A-4147-A177-3AD203B41FA5}">
                      <a16:colId xmlns:a16="http://schemas.microsoft.com/office/drawing/2014/main" val="3997533348"/>
                    </a:ext>
                  </a:extLst>
                </a:gridCol>
              </a:tblGrid>
              <a:tr h="1066844">
                <a:tc>
                  <a:txBody>
                    <a:bodyPr/>
                    <a:lstStyle/>
                    <a:p>
                      <a:pPr algn="l">
                        <a:spcAft>
                          <a:spcPts val="0"/>
                        </a:spcAft>
                      </a:pPr>
                      <a:r>
                        <a:rPr lang="tr-TR" sz="9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effectLst/>
                        </a:rPr>
                        <a:t>Görsel sunum araçları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effectLst/>
                        </a:rPr>
                        <a:t>Etkinliğin içeriğinin beklentilerinizi karşılama düzeyi</a:t>
                      </a:r>
                      <a:endParaRPr lang="tr-TR" sz="1000" dirty="0">
                        <a:effectLst/>
                      </a:endParaRPr>
                    </a:p>
                    <a:p>
                      <a:pPr algn="l">
                        <a:spcAft>
                          <a:spcPts val="0"/>
                        </a:spcAft>
                      </a:pPr>
                      <a:r>
                        <a:rPr lang="tr-TR" sz="9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effectLst/>
                        </a:rPr>
                        <a:t>Etkinliğin Toplam Süresi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effectLst/>
                        </a:rPr>
                        <a:t>Konuşmacıların konuları net ve anlaşılır açıklıkta ifade etme durumu</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effectLst/>
                        </a:rPr>
                        <a:t>Konuşmacıların konuya hakimiyeti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effectLst/>
                        </a:rPr>
                        <a:t>Görsel sunum araçları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effectLst/>
                        </a:rPr>
                        <a:t>Memnuniyet </a:t>
                      </a:r>
                      <a:endParaRPr lang="tr-TR" sz="1000">
                        <a:effectLst/>
                      </a:endParaRPr>
                    </a:p>
                    <a:p>
                      <a:pPr algn="l">
                        <a:spcAft>
                          <a:spcPts val="0"/>
                        </a:spcAft>
                      </a:pPr>
                      <a:r>
                        <a:rPr lang="tr-TR" sz="900">
                          <a:effectLst/>
                        </a:rPr>
                        <a:t>Yüzdesi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2078218861"/>
                  </a:ext>
                </a:extLst>
              </a:tr>
              <a:tr h="301389">
                <a:tc>
                  <a:txBody>
                    <a:bodyPr/>
                    <a:lstStyle/>
                    <a:p>
                      <a:pPr algn="l">
                        <a:spcAft>
                          <a:spcPts val="0"/>
                        </a:spcAft>
                      </a:pPr>
                      <a:r>
                        <a:rPr lang="tr-TR" sz="900">
                          <a:effectLst/>
                        </a:rPr>
                        <a:t>Katılımcı 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60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93,3</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4108864118"/>
                  </a:ext>
                </a:extLst>
              </a:tr>
              <a:tr h="301389">
                <a:tc>
                  <a:txBody>
                    <a:bodyPr/>
                    <a:lstStyle/>
                    <a:p>
                      <a:pPr algn="l">
                        <a:spcAft>
                          <a:spcPts val="0"/>
                        </a:spcAft>
                      </a:pPr>
                      <a:r>
                        <a:rPr lang="tr-TR" sz="900">
                          <a:effectLst/>
                        </a:rPr>
                        <a:t>Katılımcı 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80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80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 </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93,3</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2693815319"/>
                  </a:ext>
                </a:extLst>
              </a:tr>
              <a:tr h="301389">
                <a:tc>
                  <a:txBody>
                    <a:bodyPr/>
                    <a:lstStyle/>
                    <a:p>
                      <a:pPr algn="l">
                        <a:spcAft>
                          <a:spcPts val="0"/>
                        </a:spcAft>
                      </a:pPr>
                      <a:r>
                        <a:rPr lang="tr-TR" sz="900">
                          <a:effectLst/>
                        </a:rPr>
                        <a:t>Katılımcı 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4009251294"/>
                  </a:ext>
                </a:extLst>
              </a:tr>
              <a:tr h="301389">
                <a:tc>
                  <a:txBody>
                    <a:bodyPr/>
                    <a:lstStyle/>
                    <a:p>
                      <a:pPr algn="l">
                        <a:spcAft>
                          <a:spcPts val="0"/>
                        </a:spcAft>
                      </a:pPr>
                      <a:r>
                        <a:rPr lang="tr-TR" sz="900">
                          <a:effectLst/>
                        </a:rPr>
                        <a:t>Katılımcı 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60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60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80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83,3</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973511380"/>
                  </a:ext>
                </a:extLst>
              </a:tr>
              <a:tr h="301389">
                <a:tc>
                  <a:txBody>
                    <a:bodyPr/>
                    <a:lstStyle/>
                    <a:p>
                      <a:pPr algn="l">
                        <a:spcAft>
                          <a:spcPts val="0"/>
                        </a:spcAft>
                      </a:pPr>
                      <a:r>
                        <a:rPr lang="tr-TR" sz="900">
                          <a:effectLst/>
                        </a:rPr>
                        <a:t>Katılımcı 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60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80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3063024305"/>
                  </a:ext>
                </a:extLst>
              </a:tr>
              <a:tr h="301389">
                <a:tc>
                  <a:txBody>
                    <a:bodyPr/>
                    <a:lstStyle/>
                    <a:p>
                      <a:pPr algn="l">
                        <a:spcAft>
                          <a:spcPts val="0"/>
                        </a:spcAft>
                      </a:pPr>
                      <a:r>
                        <a:rPr lang="tr-TR" sz="900">
                          <a:effectLst/>
                        </a:rPr>
                        <a:t>Katılımcı 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60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93,3</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3710927440"/>
                  </a:ext>
                </a:extLst>
              </a:tr>
              <a:tr h="301389">
                <a:tc>
                  <a:txBody>
                    <a:bodyPr/>
                    <a:lstStyle/>
                    <a:p>
                      <a:pPr algn="l">
                        <a:spcAft>
                          <a:spcPts val="0"/>
                        </a:spcAft>
                      </a:pPr>
                      <a:r>
                        <a:rPr lang="tr-TR" sz="900">
                          <a:effectLst/>
                        </a:rPr>
                        <a:t>Katılımcı 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80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96,7</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4240975561"/>
                  </a:ext>
                </a:extLst>
              </a:tr>
              <a:tr h="301389">
                <a:tc>
                  <a:txBody>
                    <a:bodyPr/>
                    <a:lstStyle/>
                    <a:p>
                      <a:pPr algn="l">
                        <a:spcAft>
                          <a:spcPts val="0"/>
                        </a:spcAft>
                      </a:pPr>
                      <a:r>
                        <a:rPr lang="tr-TR" sz="900">
                          <a:effectLst/>
                        </a:rPr>
                        <a:t>Katılımcı 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60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93,3</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2764330984"/>
                  </a:ext>
                </a:extLst>
              </a:tr>
              <a:tr h="301389">
                <a:tc>
                  <a:txBody>
                    <a:bodyPr/>
                    <a:lstStyle/>
                    <a:p>
                      <a:pPr algn="l">
                        <a:spcAft>
                          <a:spcPts val="0"/>
                        </a:spcAft>
                      </a:pPr>
                      <a:r>
                        <a:rPr lang="tr-TR" sz="900">
                          <a:effectLst/>
                        </a:rPr>
                        <a:t>Katılımcı 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4120422971"/>
                  </a:ext>
                </a:extLst>
              </a:tr>
              <a:tr h="301389">
                <a:tc>
                  <a:txBody>
                    <a:bodyPr/>
                    <a:lstStyle/>
                    <a:p>
                      <a:pPr algn="l">
                        <a:spcAft>
                          <a:spcPts val="0"/>
                        </a:spcAft>
                      </a:pPr>
                      <a:r>
                        <a:rPr lang="tr-TR" sz="900">
                          <a:effectLst/>
                        </a:rPr>
                        <a:t>Katılımcı 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100</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1538102748"/>
                  </a:ext>
                </a:extLst>
              </a:tr>
              <a:tr h="301389">
                <a:tc>
                  <a:txBody>
                    <a:bodyPr/>
                    <a:lstStyle/>
                    <a:p>
                      <a:pPr algn="l">
                        <a:spcAft>
                          <a:spcPts val="0"/>
                        </a:spcAft>
                      </a:pPr>
                      <a:r>
                        <a:rPr lang="tr-TR" sz="900">
                          <a:effectLst/>
                        </a:rPr>
                        <a:t>Katılımcı 11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60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93,3</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3253767778"/>
                  </a:ext>
                </a:extLst>
              </a:tr>
              <a:tr h="150693">
                <a:tc>
                  <a:txBody>
                    <a:bodyPr/>
                    <a:lstStyle/>
                    <a:p>
                      <a:pPr algn="l">
                        <a:spcAft>
                          <a:spcPts val="0"/>
                        </a:spcAft>
                      </a:pPr>
                      <a:r>
                        <a:rPr lang="tr-TR" sz="900">
                          <a:effectLst/>
                        </a:rPr>
                        <a:t>SONUÇ</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91,1</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81,8</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92,7</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98,2</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100</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a:solidFill>
                            <a:srgbClr val="0F2303"/>
                          </a:solidFill>
                          <a:effectLst/>
                        </a:rPr>
                        <a:t>93</a:t>
                      </a:r>
                      <a:endParaRPr lang="tr-TR" sz="100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tc>
                  <a:txBody>
                    <a:bodyPr/>
                    <a:lstStyle/>
                    <a:p>
                      <a:pPr algn="l">
                        <a:spcAft>
                          <a:spcPts val="0"/>
                        </a:spcAft>
                      </a:pPr>
                      <a:r>
                        <a:rPr lang="tr-TR" sz="900" dirty="0">
                          <a:solidFill>
                            <a:srgbClr val="0F2303"/>
                          </a:solidFill>
                          <a:effectLst/>
                        </a:rPr>
                        <a:t>94,2</a:t>
                      </a:r>
                      <a:endParaRPr lang="tr-TR" sz="1000" dirty="0">
                        <a:solidFill>
                          <a:srgbClr val="0F2303"/>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64" marR="57064" marT="0" marB="0"/>
                </a:tc>
                <a:extLst>
                  <a:ext uri="{0D108BD9-81ED-4DB2-BD59-A6C34878D82A}">
                    <a16:rowId xmlns:a16="http://schemas.microsoft.com/office/drawing/2014/main" val="361856867"/>
                  </a:ext>
                </a:extLst>
              </a:tr>
            </a:tbl>
          </a:graphicData>
        </a:graphic>
      </p:graphicFrame>
      <p:sp>
        <p:nvSpPr>
          <p:cNvPr id="3" name="Dikdörtgen 2"/>
          <p:cNvSpPr/>
          <p:nvPr/>
        </p:nvSpPr>
        <p:spPr>
          <a:xfrm>
            <a:off x="821820" y="1527854"/>
            <a:ext cx="3463449" cy="369332"/>
          </a:xfrm>
          <a:prstGeom prst="rect">
            <a:avLst/>
          </a:prstGeom>
        </p:spPr>
        <p:txBody>
          <a:bodyPr wrap="none">
            <a:spAutoFit/>
          </a:bodyPr>
          <a:lstStyle/>
          <a:p>
            <a:r>
              <a:rPr lang="tr-TR" dirty="0">
                <a:solidFill>
                  <a:srgbClr val="0F2303"/>
                </a:solidFill>
              </a:rPr>
              <a:t>HUKUKA AYKIRIK SEMİNERİ ANKETİ</a:t>
            </a:r>
          </a:p>
        </p:txBody>
      </p:sp>
    </p:spTree>
    <p:extLst>
      <p:ext uri="{BB962C8B-B14F-4D97-AF65-F5344CB8AC3E}">
        <p14:creationId xmlns:p14="http://schemas.microsoft.com/office/powerpoint/2010/main" val="3805939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901</TotalTime>
  <Words>718</Words>
  <Application>Microsoft Office PowerPoint</Application>
  <PresentationFormat>Ekran Gösterisi (4:3)</PresentationFormat>
  <Paragraphs>256</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Ceren Kılıç</cp:lastModifiedBy>
  <cp:revision>76</cp:revision>
  <dcterms:created xsi:type="dcterms:W3CDTF">2020-01-20T10:44:30Z</dcterms:created>
  <dcterms:modified xsi:type="dcterms:W3CDTF">2023-06-13T10:27:36Z</dcterms:modified>
</cp:coreProperties>
</file>