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365" r:id="rId2"/>
    <p:sldId id="366" r:id="rId3"/>
    <p:sldId id="367" r:id="rId4"/>
    <p:sldId id="368" r:id="rId5"/>
    <p:sldId id="369" r:id="rId6"/>
    <p:sldId id="370" r:id="rId7"/>
    <p:sldId id="371" r:id="rId8"/>
    <p:sldId id="372" r:id="rId9"/>
    <p:sldId id="373" r:id="rId10"/>
    <p:sldId id="382" r:id="rId11"/>
    <p:sldId id="353" r:id="rId12"/>
    <p:sldId id="384" r:id="rId13"/>
    <p:sldId id="383" r:id="rId14"/>
    <p:sldId id="358" r:id="rId15"/>
    <p:sldId id="381" r:id="rId16"/>
    <p:sldId id="374" r:id="rId17"/>
    <p:sldId id="375" r:id="rId18"/>
    <p:sldId id="376" r:id="rId19"/>
    <p:sldId id="377" r:id="rId20"/>
    <p:sldId id="378" r:id="rId21"/>
    <p:sldId id="379" r:id="rId22"/>
    <p:sldId id="380"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424"/>
    <a:srgbClr val="0F2303"/>
    <a:srgbClr val="0C0D0D"/>
    <a:srgbClr val="001626"/>
    <a:srgbClr val="7AEE32"/>
    <a:srgbClr val="E626AF"/>
    <a:srgbClr val="1F0620"/>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36" autoAdjust="0"/>
    <p:restoredTop sz="94660"/>
  </p:normalViewPr>
  <p:slideViewPr>
    <p:cSldViewPr snapToGrid="0">
      <p:cViewPr varScale="1">
        <p:scale>
          <a:sx n="63" d="100"/>
          <a:sy n="63" d="100"/>
        </p:scale>
        <p:origin x="197"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isafir\Desktop\AKVA&#199;AM%20&#304;&#199;%20DENET&#304;M%20SONRASI%20D&#220;ZELTMELER\AKVA&#199;AM%20&#304;&#199;%20DENET&#304;M%20&#214;NCES&#304;%20YEN&#304;%20D&#220;ZENLENEN%20EVRAKLAR\KANITLAR\AKVA&#199;AMUluslararas&#305;%20D&#252;nya%20Go&#776;c&#807;%20Hareketleri%20Sempozyumu%20Memnuniyet%20Anketi.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title>
      <c:layout/>
      <c:overlay val="0"/>
      <c:spPr>
        <a:noFill/>
        <a:ln>
          <a:noFill/>
        </a:ln>
        <a:effectLst/>
      </c:spPr>
      <c:txPr>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endParaRPr lang="tr-TR"/>
        </a:p>
      </c:txPr>
    </c:title>
    <c:autoTitleDeleted val="0"/>
    <c:plotArea>
      <c:layout/>
      <c:barChart>
        <c:barDir val="bar"/>
        <c:grouping val="clustered"/>
        <c:varyColors val="0"/>
        <c:ser>
          <c:idx val="0"/>
          <c:order val="0"/>
          <c:tx>
            <c:strRef>
              <c:f>'Form Yanıtları 1'!$A$80</c:f>
              <c:strCache>
                <c:ptCount val="1"/>
                <c:pt idx="0">
                  <c:v>Soru ortalamaları </c:v>
                </c:pt>
              </c:strCache>
            </c:strRef>
          </c:tx>
          <c:spPr>
            <a:pattFill prst="ltUpDiag">
              <a:fgClr>
                <a:schemeClr val="accent1"/>
              </a:fgClr>
              <a:bgClr>
                <a:schemeClr val="lt1"/>
              </a:bgClr>
            </a:pattFill>
            <a:ln>
              <a:noFill/>
            </a:ln>
            <a:effectLst/>
          </c:spPr>
          <c:invertIfNegative val="0"/>
          <c:cat>
            <c:strRef>
              <c:f>'Form Yanıtları 1'!$B$79:$F$79</c:f>
              <c:strCache>
                <c:ptCount val="4"/>
                <c:pt idx="0">
                  <c:v>Etkinliğin toplam süresi yeterliydi / The total duration of the event was sufficient.</c:v>
                </c:pt>
                <c:pt idx="1">
                  <c:v>Etkinliğin içeriği beklentilerimi karşıladı. / The content of the event met my expectations.</c:v>
                </c:pt>
                <c:pt idx="2">
                  <c:v>Konuşmacılar konuları net ve anlaşılır bir şekilde ifade etti. / The speakers explained the topics clearly.</c:v>
                </c:pt>
                <c:pt idx="3">
                  <c:v>Konuşmacılar konuya hakimdi. The speakers had good command of the subject.</c:v>
                </c:pt>
              </c:strCache>
            </c:strRef>
          </c:cat>
          <c:val>
            <c:numRef>
              <c:f>'Form Yanıtları 1'!$B$80:$F$80</c:f>
              <c:numCache>
                <c:formatCode>0%</c:formatCode>
                <c:ptCount val="5"/>
                <c:pt idx="0">
                  <c:v>0.94647887323943658</c:v>
                </c:pt>
                <c:pt idx="1">
                  <c:v>0.89014084507042257</c:v>
                </c:pt>
                <c:pt idx="2">
                  <c:v>0.89859154929577456</c:v>
                </c:pt>
                <c:pt idx="3">
                  <c:v>0.91549295774647876</c:v>
                </c:pt>
                <c:pt idx="4">
                  <c:v>0.91267605633802806</c:v>
                </c:pt>
              </c:numCache>
            </c:numRef>
          </c:val>
        </c:ser>
        <c:dLbls>
          <c:showLegendKey val="0"/>
          <c:showVal val="0"/>
          <c:showCatName val="0"/>
          <c:showSerName val="0"/>
          <c:showPercent val="0"/>
          <c:showBubbleSize val="0"/>
        </c:dLbls>
        <c:gapWidth val="269"/>
        <c:overlap val="-20"/>
        <c:axId val="-1672247520"/>
        <c:axId val="-1672243712"/>
      </c:barChart>
      <c:catAx>
        <c:axId val="-1672247520"/>
        <c:scaling>
          <c:orientation val="minMax"/>
        </c:scaling>
        <c:delete val="0"/>
        <c:axPos val="l"/>
        <c:numFmt formatCode="General" sourceLinked="1"/>
        <c:majorTickMark val="none"/>
        <c:minorTickMark val="none"/>
        <c:tickLblPos val="nextTo"/>
        <c:spPr>
          <a:noFill/>
          <a:ln w="3175" cap="flat" cmpd="sng" algn="ctr">
            <a:solidFill>
              <a:schemeClr val="accent1">
                <a:lumMod val="60000"/>
                <a:lumOff val="40000"/>
              </a:schemeClr>
            </a:solidFill>
            <a:round/>
          </a:ln>
          <a:effectLst/>
        </c:spPr>
        <c:txPr>
          <a:bodyPr rot="-60000000" spcFirstLastPara="1" vertOverflow="ellipsis" vert="horz" wrap="square" anchor="ctr" anchorCtr="1"/>
          <a:lstStyle/>
          <a:p>
            <a:pPr>
              <a:defRPr sz="1064" b="0" i="0" u="none" strike="noStrike" kern="1200" cap="all" spc="150" normalizeH="0" baseline="0">
                <a:solidFill>
                  <a:schemeClr val="lt1"/>
                </a:solidFill>
                <a:latin typeface="+mn-lt"/>
                <a:ea typeface="+mn-ea"/>
                <a:cs typeface="+mn-cs"/>
              </a:defRPr>
            </a:pPr>
            <a:endParaRPr lang="tr-TR"/>
          </a:p>
        </c:txPr>
        <c:crossAx val="-1672243712"/>
        <c:crosses val="autoZero"/>
        <c:auto val="1"/>
        <c:lblAlgn val="ctr"/>
        <c:lblOffset val="100"/>
        <c:noMultiLvlLbl val="0"/>
      </c:catAx>
      <c:valAx>
        <c:axId val="-1672243712"/>
        <c:scaling>
          <c:orientation val="minMax"/>
        </c:scaling>
        <c:delete val="0"/>
        <c:axPos val="b"/>
        <c:majorGridlines>
          <c:spPr>
            <a:ln w="9525" cap="flat" cmpd="sng" algn="ctr">
              <a:solidFill>
                <a:schemeClr val="lt1">
                  <a:alpha val="2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tr-TR"/>
          </a:p>
        </c:txPr>
        <c:crossAx val="-1672247520"/>
        <c:crosses val="autoZero"/>
        <c:crossBetween val="between"/>
      </c:valAx>
      <c:spPr>
        <a:noFill/>
        <a:ln>
          <a:noFill/>
        </a:ln>
        <a:effectLst/>
      </c:spPr>
    </c:plotArea>
    <c:plotVisOnly val="1"/>
    <c:dispBlanksAs val="gap"/>
    <c:showDLblsOverMax val="0"/>
  </c:chart>
  <c:spPr>
    <a:solidFill>
      <a:schemeClr val="accent1"/>
    </a:solidFill>
    <a:ln w="9525" cap="flat" cmpd="sng" algn="ctr">
      <a:solidFill>
        <a:schemeClr val="accent1"/>
      </a:solidFill>
      <a:round/>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1'!$B$12:$I$12</c:f>
              <c:numCache>
                <c:formatCode>General</c:formatCode>
                <c:ptCount val="8"/>
                <c:pt idx="0">
                  <c:v>100</c:v>
                </c:pt>
                <c:pt idx="1">
                  <c:v>100</c:v>
                </c:pt>
                <c:pt idx="2">
                  <c:v>100</c:v>
                </c:pt>
                <c:pt idx="3">
                  <c:v>80</c:v>
                </c:pt>
                <c:pt idx="4">
                  <c:v>60</c:v>
                </c:pt>
                <c:pt idx="5">
                  <c:v>40</c:v>
                </c:pt>
                <c:pt idx="6">
                  <c:v>80</c:v>
                </c:pt>
                <c:pt idx="7">
                  <c:v>80</c:v>
                </c:pt>
              </c:numCache>
            </c:numRef>
          </c:val>
        </c:ser>
        <c:ser>
          <c:idx val="1"/>
          <c:order val="1"/>
          <c:spPr>
            <a:solidFill>
              <a:schemeClr val="accent2"/>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1'!$B$13:$I$13</c:f>
              <c:numCache>
                <c:formatCode>General</c:formatCode>
                <c:ptCount val="8"/>
                <c:pt idx="0">
                  <c:v>100</c:v>
                </c:pt>
                <c:pt idx="1">
                  <c:v>100</c:v>
                </c:pt>
                <c:pt idx="2">
                  <c:v>100</c:v>
                </c:pt>
                <c:pt idx="3">
                  <c:v>80</c:v>
                </c:pt>
                <c:pt idx="4">
                  <c:v>100</c:v>
                </c:pt>
                <c:pt idx="5">
                  <c:v>100</c:v>
                </c:pt>
                <c:pt idx="6">
                  <c:v>100</c:v>
                </c:pt>
                <c:pt idx="7">
                  <c:v>100</c:v>
                </c:pt>
              </c:numCache>
            </c:numRef>
          </c:val>
        </c:ser>
        <c:ser>
          <c:idx val="2"/>
          <c:order val="2"/>
          <c:spPr>
            <a:solidFill>
              <a:schemeClr val="accent3"/>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1'!$B$14:$I$14</c:f>
              <c:numCache>
                <c:formatCode>General</c:formatCode>
                <c:ptCount val="8"/>
                <c:pt idx="0">
                  <c:v>80</c:v>
                </c:pt>
                <c:pt idx="1">
                  <c:v>80</c:v>
                </c:pt>
                <c:pt idx="2">
                  <c:v>80</c:v>
                </c:pt>
                <c:pt idx="3">
                  <c:v>80</c:v>
                </c:pt>
                <c:pt idx="4">
                  <c:v>80</c:v>
                </c:pt>
                <c:pt idx="5">
                  <c:v>80</c:v>
                </c:pt>
                <c:pt idx="6">
                  <c:v>80</c:v>
                </c:pt>
                <c:pt idx="7">
                  <c:v>80</c:v>
                </c:pt>
              </c:numCache>
            </c:numRef>
          </c:val>
        </c:ser>
        <c:ser>
          <c:idx val="3"/>
          <c:order val="3"/>
          <c:spPr>
            <a:solidFill>
              <a:schemeClr val="accent4"/>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1'!$B$15:$I$15</c:f>
              <c:numCache>
                <c:formatCode>General</c:formatCode>
                <c:ptCount val="8"/>
                <c:pt idx="0">
                  <c:v>100</c:v>
                </c:pt>
                <c:pt idx="1">
                  <c:v>100</c:v>
                </c:pt>
                <c:pt idx="2">
                  <c:v>100</c:v>
                </c:pt>
                <c:pt idx="3">
                  <c:v>100</c:v>
                </c:pt>
                <c:pt idx="4">
                  <c:v>100</c:v>
                </c:pt>
                <c:pt idx="5">
                  <c:v>100</c:v>
                </c:pt>
                <c:pt idx="6">
                  <c:v>100</c:v>
                </c:pt>
                <c:pt idx="7">
                  <c:v>100</c:v>
                </c:pt>
              </c:numCache>
            </c:numRef>
          </c:val>
        </c:ser>
        <c:ser>
          <c:idx val="4"/>
          <c:order val="4"/>
          <c:spPr>
            <a:solidFill>
              <a:schemeClr val="accent5"/>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1'!$B$16:$I$16</c:f>
              <c:numCache>
                <c:formatCode>General</c:formatCode>
                <c:ptCount val="8"/>
                <c:pt idx="0">
                  <c:v>100</c:v>
                </c:pt>
                <c:pt idx="1">
                  <c:v>100</c:v>
                </c:pt>
                <c:pt idx="2">
                  <c:v>100</c:v>
                </c:pt>
                <c:pt idx="3">
                  <c:v>100</c:v>
                </c:pt>
                <c:pt idx="4">
                  <c:v>100</c:v>
                </c:pt>
                <c:pt idx="5">
                  <c:v>100</c:v>
                </c:pt>
                <c:pt idx="6">
                  <c:v>100</c:v>
                </c:pt>
                <c:pt idx="7">
                  <c:v>100</c:v>
                </c:pt>
              </c:numCache>
            </c:numRef>
          </c:val>
        </c:ser>
        <c:ser>
          <c:idx val="5"/>
          <c:order val="5"/>
          <c:spPr>
            <a:solidFill>
              <a:schemeClr val="accent6"/>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1'!$B$17:$I$17</c:f>
              <c:numCache>
                <c:formatCode>General</c:formatCode>
                <c:ptCount val="8"/>
                <c:pt idx="0">
                  <c:v>100</c:v>
                </c:pt>
                <c:pt idx="1">
                  <c:v>100</c:v>
                </c:pt>
                <c:pt idx="2">
                  <c:v>100</c:v>
                </c:pt>
                <c:pt idx="3">
                  <c:v>100</c:v>
                </c:pt>
                <c:pt idx="4">
                  <c:v>100</c:v>
                </c:pt>
                <c:pt idx="5">
                  <c:v>100</c:v>
                </c:pt>
                <c:pt idx="6">
                  <c:v>100</c:v>
                </c:pt>
                <c:pt idx="7">
                  <c:v>100</c:v>
                </c:pt>
              </c:numCache>
            </c:numRef>
          </c:val>
        </c:ser>
        <c:ser>
          <c:idx val="6"/>
          <c:order val="6"/>
          <c:spPr>
            <a:solidFill>
              <a:schemeClr val="accent1">
                <a:lumMod val="60000"/>
              </a:schemeClr>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1'!$B$18:$I$18</c:f>
              <c:numCache>
                <c:formatCode>General</c:formatCode>
                <c:ptCount val="8"/>
                <c:pt idx="0">
                  <c:v>100</c:v>
                </c:pt>
                <c:pt idx="1">
                  <c:v>100</c:v>
                </c:pt>
                <c:pt idx="2">
                  <c:v>80</c:v>
                </c:pt>
                <c:pt idx="3">
                  <c:v>100</c:v>
                </c:pt>
                <c:pt idx="4">
                  <c:v>100</c:v>
                </c:pt>
                <c:pt idx="5">
                  <c:v>80</c:v>
                </c:pt>
                <c:pt idx="6">
                  <c:v>100</c:v>
                </c:pt>
                <c:pt idx="7">
                  <c:v>80</c:v>
                </c:pt>
              </c:numCache>
            </c:numRef>
          </c:val>
        </c:ser>
        <c:ser>
          <c:idx val="7"/>
          <c:order val="7"/>
          <c:spPr>
            <a:solidFill>
              <a:schemeClr val="accent2">
                <a:lumMod val="60000"/>
              </a:schemeClr>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1'!$B$19:$I$19</c:f>
              <c:numCache>
                <c:formatCode>General</c:formatCode>
                <c:ptCount val="8"/>
                <c:pt idx="0">
                  <c:v>80</c:v>
                </c:pt>
                <c:pt idx="1">
                  <c:v>80</c:v>
                </c:pt>
                <c:pt idx="2">
                  <c:v>80</c:v>
                </c:pt>
                <c:pt idx="3">
                  <c:v>80</c:v>
                </c:pt>
                <c:pt idx="4">
                  <c:v>80</c:v>
                </c:pt>
                <c:pt idx="5">
                  <c:v>80</c:v>
                </c:pt>
                <c:pt idx="6">
                  <c:v>80</c:v>
                </c:pt>
                <c:pt idx="7">
                  <c:v>80</c:v>
                </c:pt>
              </c:numCache>
            </c:numRef>
          </c:val>
        </c:ser>
        <c:ser>
          <c:idx val="8"/>
          <c:order val="8"/>
          <c:spPr>
            <a:solidFill>
              <a:schemeClr val="accent3">
                <a:lumMod val="60000"/>
              </a:schemeClr>
            </a:solidFill>
            <a:ln>
              <a:noFill/>
            </a:ln>
            <a:effectLst/>
          </c:spPr>
          <c:invertIfNegative val="0"/>
          <c:cat>
            <c:strRef>
              <c:f>'Form Yanıtları 1'!$B$11:$I$11</c:f>
              <c:strCache>
                <c:ptCount val="8"/>
                <c:pt idx="0">
                  <c:v>1-Etkinlik yeri uygundu. / The location of the event was convenient.</c:v>
                </c:pt>
                <c:pt idx="1">
                  <c:v>2-Etkinlik içeriği başarılı idi. / The content of the event was adequate.</c:v>
                </c:pt>
                <c:pt idx="2">
                  <c:v>3-Etkinlik saati uygundu. / The time of the event was convenient.</c:v>
                </c:pt>
                <c:pt idx="3">
                  <c:v>5-Etkinliğe katılım oranı yeterli idi. / Participation rate in the event was adequate.</c:v>
                </c:pt>
                <c:pt idx="4">
                  <c:v>6-Etkinlik görevlileri ilgili idi. / Staff  members working at the event was involved.</c:v>
                </c:pt>
                <c:pt idx="5">
                  <c:v>7-Etkinlik duyurusu zamanında yapıldı. / The event was announced on time.</c:v>
                </c:pt>
                <c:pt idx="6">
                  <c:v>8-Etkinlikten memnun kaldım. / I am satisfied with the event.</c:v>
                </c:pt>
                <c:pt idx="7">
                  <c:v>9-Bu tür etkinliklere her zaman katılmayı isterim. / I would like to participate in these kinds of events in the future.</c:v>
                </c:pt>
              </c:strCache>
            </c:strRef>
          </c:cat>
          <c:val>
            <c:numRef>
              <c:f>'Form Yanıtları 1'!$B$20:$I$20</c:f>
              <c:numCache>
                <c:formatCode>General</c:formatCode>
                <c:ptCount val="8"/>
                <c:pt idx="0">
                  <c:v>100</c:v>
                </c:pt>
                <c:pt idx="1">
                  <c:v>100</c:v>
                </c:pt>
                <c:pt idx="2">
                  <c:v>100</c:v>
                </c:pt>
                <c:pt idx="3">
                  <c:v>100</c:v>
                </c:pt>
                <c:pt idx="4">
                  <c:v>100</c:v>
                </c:pt>
                <c:pt idx="5">
                  <c:v>100</c:v>
                </c:pt>
                <c:pt idx="6">
                  <c:v>100</c:v>
                </c:pt>
                <c:pt idx="7">
                  <c:v>100</c:v>
                </c:pt>
              </c:numCache>
            </c:numRef>
          </c:val>
        </c:ser>
        <c:dLbls>
          <c:showLegendKey val="0"/>
          <c:showVal val="0"/>
          <c:showCatName val="0"/>
          <c:showSerName val="0"/>
          <c:showPercent val="0"/>
          <c:showBubbleSize val="0"/>
        </c:dLbls>
        <c:gapWidth val="219"/>
        <c:overlap val="-27"/>
        <c:axId val="-1623236256"/>
        <c:axId val="-1623235712"/>
      </c:barChart>
      <c:catAx>
        <c:axId val="-162323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623235712"/>
        <c:crosses val="autoZero"/>
        <c:auto val="1"/>
        <c:lblAlgn val="ctr"/>
        <c:lblOffset val="100"/>
        <c:noMultiLvlLbl val="0"/>
      </c:catAx>
      <c:valAx>
        <c:axId val="-1623235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623236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6">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styleClr val="auto"/>
    </cs:fillRef>
    <cs:effectRef idx="0"/>
    <cs:fontRef idx="minor">
      <a:schemeClr val="lt1"/>
    </cs:fontRef>
    <cs:spPr>
      <a:solidFill>
        <a:schemeClr val="phClr">
          <a:alpha val="70000"/>
        </a:schemeClr>
      </a:solidFill>
    </cs:spPr>
    <cs:defRPr sz="1197"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11.6.2023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11.6.2023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11.6.2023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11.6.2023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11.6.2023</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11.6.2023</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11.6.2023</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11.6.2023</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11.6.2023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11.6.2023</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040578" y="5187341"/>
            <a:ext cx="3456384" cy="1323439"/>
          </a:xfrm>
          <a:prstGeom prst="rect">
            <a:avLst/>
          </a:prstGeom>
          <a:noFill/>
        </p:spPr>
        <p:txBody>
          <a:bodyPr wrap="square" rtlCol="0">
            <a:spAutoFit/>
          </a:bodyPr>
          <a:lstStyle/>
          <a:p>
            <a:pPr algn="ctr"/>
            <a:r>
              <a:rPr lang="tr-TR" sz="2000" b="1" dirty="0" smtClean="0">
                <a:solidFill>
                  <a:schemeClr val="accent5">
                    <a:lumMod val="50000"/>
                  </a:schemeClr>
                </a:solidFill>
              </a:rPr>
              <a:t>Akdeniz ve Güneydoğu Avrupa Ülkeleri çalışmaları Uygulama ve Araştırma Merkezi (AKVAÇAM)</a:t>
            </a:r>
            <a:endParaRPr lang="tr-TR" sz="20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2022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618230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smtClean="0">
                <a:solidFill>
                  <a:schemeClr val="accent6"/>
                </a:solidFill>
                <a:effectLst>
                  <a:outerShdw blurRad="38100" dist="38100" dir="2700000" algn="tl">
                    <a:srgbClr val="000000">
                      <a:alpha val="43137"/>
                    </a:srgbClr>
                  </a:outerShdw>
                </a:effectLst>
              </a:rPr>
              <a:t>(GÖÇ SEMPOZYUMU ANKET </a:t>
            </a:r>
            <a:r>
              <a:rPr lang="tr-TR" sz="2800" b="1" dirty="0">
                <a:solidFill>
                  <a:schemeClr val="accent6"/>
                </a:solidFill>
                <a:effectLst>
                  <a:outerShdw blurRad="38100" dist="38100" dir="2700000" algn="tl">
                    <a:srgbClr val="000000">
                      <a:alpha val="43137"/>
                    </a:srgbClr>
                  </a:outerShdw>
                </a:effectLst>
              </a:rPr>
              <a:t>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Grafik 5"/>
          <p:cNvGraphicFramePr>
            <a:graphicFrameLocks/>
          </p:cNvGraphicFramePr>
          <p:nvPr>
            <p:extLst>
              <p:ext uri="{D42A27DB-BD31-4B8C-83A1-F6EECF244321}">
                <p14:modId xmlns:p14="http://schemas.microsoft.com/office/powerpoint/2010/main" val="2094060744"/>
              </p:ext>
            </p:extLst>
          </p:nvPr>
        </p:nvGraphicFramePr>
        <p:xfrm>
          <a:off x="694481" y="2057399"/>
          <a:ext cx="7917084" cy="3845689"/>
        </p:xfrm>
        <a:graphic>
          <a:graphicData uri="http://schemas.openxmlformats.org/drawingml/2006/chart">
            <c:chart xmlns:c="http://schemas.openxmlformats.org/drawingml/2006/chart" xmlns:r="http://schemas.openxmlformats.org/officeDocument/2006/relationships" r:id="rId3"/>
          </a:graphicData>
        </a:graphic>
      </p:graphicFrame>
      <p:sp>
        <p:nvSpPr>
          <p:cNvPr id="2" name="Metin kutusu 1"/>
          <p:cNvSpPr txBox="1"/>
          <p:nvPr/>
        </p:nvSpPr>
        <p:spPr>
          <a:xfrm>
            <a:off x="3567935" y="6145540"/>
            <a:ext cx="2604046" cy="369332"/>
          </a:xfrm>
          <a:prstGeom prst="rect">
            <a:avLst/>
          </a:prstGeom>
          <a:noFill/>
        </p:spPr>
        <p:txBody>
          <a:bodyPr wrap="none" rtlCol="0">
            <a:spAutoFit/>
          </a:bodyPr>
          <a:lstStyle/>
          <a:p>
            <a:r>
              <a:rPr lang="tr-TR" b="1" dirty="0" smtClean="0">
                <a:solidFill>
                  <a:srgbClr val="020424"/>
                </a:solidFill>
              </a:rPr>
              <a:t>ANKET ORTALAMASI %91</a:t>
            </a:r>
            <a:endParaRPr lang="tr-TR" b="1" dirty="0">
              <a:solidFill>
                <a:srgbClr val="020424"/>
              </a:solidFill>
            </a:endParaRPr>
          </a:p>
        </p:txBody>
      </p:sp>
    </p:spTree>
    <p:extLst>
      <p:ext uri="{BB962C8B-B14F-4D97-AF65-F5344CB8AC3E}">
        <p14:creationId xmlns:p14="http://schemas.microsoft.com/office/powerpoint/2010/main" val="208456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smtClean="0">
                <a:solidFill>
                  <a:schemeClr val="accent6"/>
                </a:solidFill>
                <a:effectLst>
                  <a:outerShdw blurRad="38100" dist="38100" dir="2700000" algn="tl">
                    <a:srgbClr val="000000">
                      <a:alpha val="43137"/>
                    </a:srgbClr>
                  </a:outerShdw>
                </a:effectLst>
              </a:rPr>
              <a:t>(PROF. DR. FAHRİ IŞIK KONFERANS ANKET </a:t>
            </a:r>
            <a:r>
              <a:rPr lang="tr-TR" sz="2800" b="1" dirty="0">
                <a:solidFill>
                  <a:schemeClr val="accent6"/>
                </a:solidFill>
                <a:effectLst>
                  <a:outerShdw blurRad="38100" dist="38100" dir="2700000" algn="tl">
                    <a:srgbClr val="000000">
                      <a:alpha val="43137"/>
                    </a:srgbClr>
                  </a:outerShdw>
                </a:effectLst>
              </a:rPr>
              <a:t>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Grafik 5"/>
          <p:cNvGraphicFramePr>
            <a:graphicFrameLocks/>
          </p:cNvGraphicFramePr>
          <p:nvPr>
            <p:extLst>
              <p:ext uri="{D42A27DB-BD31-4B8C-83A1-F6EECF244321}">
                <p14:modId xmlns:p14="http://schemas.microsoft.com/office/powerpoint/2010/main" val="3394668177"/>
              </p:ext>
            </p:extLst>
          </p:nvPr>
        </p:nvGraphicFramePr>
        <p:xfrm>
          <a:off x="729205" y="1705814"/>
          <a:ext cx="8113854" cy="4304841"/>
        </p:xfrm>
        <a:graphic>
          <a:graphicData uri="http://schemas.openxmlformats.org/drawingml/2006/chart">
            <c:chart xmlns:c="http://schemas.openxmlformats.org/drawingml/2006/chart" xmlns:r="http://schemas.openxmlformats.org/officeDocument/2006/relationships" r:id="rId3"/>
          </a:graphicData>
        </a:graphic>
      </p:graphicFrame>
      <p:sp>
        <p:nvSpPr>
          <p:cNvPr id="7" name="Metin kutusu 6"/>
          <p:cNvSpPr txBox="1"/>
          <p:nvPr/>
        </p:nvSpPr>
        <p:spPr>
          <a:xfrm>
            <a:off x="3567935" y="6145540"/>
            <a:ext cx="2780377" cy="369332"/>
          </a:xfrm>
          <a:prstGeom prst="rect">
            <a:avLst/>
          </a:prstGeom>
          <a:noFill/>
        </p:spPr>
        <p:txBody>
          <a:bodyPr wrap="none" rtlCol="0">
            <a:spAutoFit/>
          </a:bodyPr>
          <a:lstStyle/>
          <a:p>
            <a:r>
              <a:rPr lang="tr-TR" b="1" dirty="0" smtClean="0">
                <a:solidFill>
                  <a:srgbClr val="020424"/>
                </a:solidFill>
              </a:rPr>
              <a:t>ANKET ORTALAMASI %92,2</a:t>
            </a:r>
            <a:endParaRPr lang="tr-TR" b="1" dirty="0">
              <a:solidFill>
                <a:srgbClr val="020424"/>
              </a:solidFill>
            </a:endParaRPr>
          </a:p>
        </p:txBody>
      </p:sp>
    </p:spTree>
    <p:extLst>
      <p:ext uri="{BB962C8B-B14F-4D97-AF65-F5344CB8AC3E}">
        <p14:creationId xmlns:p14="http://schemas.microsoft.com/office/powerpoint/2010/main" val="16667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smtClean="0">
                <a:solidFill>
                  <a:schemeClr val="accent6"/>
                </a:solidFill>
                <a:effectLst>
                  <a:outerShdw blurRad="38100" dist="38100" dir="2700000" algn="tl">
                    <a:srgbClr val="000000">
                      <a:alpha val="43137"/>
                    </a:srgbClr>
                  </a:outerShdw>
                </a:effectLst>
              </a:rPr>
              <a:t>(DR. MASOOD KONFERANS MEMNUNİYET ANKETİ)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567935" y="6145540"/>
            <a:ext cx="2780377" cy="369332"/>
          </a:xfrm>
          <a:prstGeom prst="rect">
            <a:avLst/>
          </a:prstGeom>
          <a:noFill/>
        </p:spPr>
        <p:txBody>
          <a:bodyPr wrap="none" rtlCol="0">
            <a:spAutoFit/>
          </a:bodyPr>
          <a:lstStyle/>
          <a:p>
            <a:r>
              <a:rPr lang="tr-TR" b="1" dirty="0" smtClean="0">
                <a:solidFill>
                  <a:srgbClr val="020424"/>
                </a:solidFill>
              </a:rPr>
              <a:t>ANKET ORTALAMASI %93,1</a:t>
            </a:r>
            <a:endParaRPr lang="tr-TR" b="1" dirty="0">
              <a:solidFill>
                <a:srgbClr val="020424"/>
              </a:solidFill>
            </a:endParaRPr>
          </a:p>
        </p:txBody>
      </p:sp>
      <p:pic>
        <p:nvPicPr>
          <p:cNvPr id="3" name="Resim 2"/>
          <p:cNvPicPr>
            <a:picLocks noChangeAspect="1"/>
          </p:cNvPicPr>
          <p:nvPr/>
        </p:nvPicPr>
        <p:blipFill>
          <a:blip r:embed="rId3"/>
          <a:stretch>
            <a:fillRect/>
          </a:stretch>
        </p:blipFill>
        <p:spPr>
          <a:xfrm>
            <a:off x="1728787" y="1743075"/>
            <a:ext cx="5686425" cy="3371850"/>
          </a:xfrm>
          <a:prstGeom prst="rect">
            <a:avLst/>
          </a:prstGeom>
        </p:spPr>
      </p:pic>
    </p:spTree>
    <p:extLst>
      <p:ext uri="{BB962C8B-B14F-4D97-AF65-F5344CB8AC3E}">
        <p14:creationId xmlns:p14="http://schemas.microsoft.com/office/powerpoint/2010/main" val="2788769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smtClean="0">
                <a:solidFill>
                  <a:schemeClr val="accent6"/>
                </a:solidFill>
                <a:effectLst>
                  <a:outerShdw blurRad="38100" dist="38100" dir="2700000" algn="tl">
                    <a:srgbClr val="000000">
                      <a:alpha val="43137"/>
                    </a:srgbClr>
                  </a:outerShdw>
                </a:effectLst>
              </a:rPr>
              <a:t>(AKVAÇAM MEMNUNİYET ANKETİ)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p:cNvPicPr>
            <a:picLocks noChangeAspect="1"/>
          </p:cNvPicPr>
          <p:nvPr/>
        </p:nvPicPr>
        <p:blipFill>
          <a:blip r:embed="rId3"/>
          <a:stretch>
            <a:fillRect/>
          </a:stretch>
        </p:blipFill>
        <p:spPr>
          <a:xfrm>
            <a:off x="-1" y="1676400"/>
            <a:ext cx="9144001" cy="3505200"/>
          </a:xfrm>
          <a:prstGeom prst="rect">
            <a:avLst/>
          </a:prstGeom>
        </p:spPr>
      </p:pic>
      <p:sp>
        <p:nvSpPr>
          <p:cNvPr id="7" name="Metin kutusu 6"/>
          <p:cNvSpPr txBox="1"/>
          <p:nvPr/>
        </p:nvSpPr>
        <p:spPr>
          <a:xfrm>
            <a:off x="3567935" y="6145540"/>
            <a:ext cx="2780377" cy="369332"/>
          </a:xfrm>
          <a:prstGeom prst="rect">
            <a:avLst/>
          </a:prstGeom>
          <a:noFill/>
        </p:spPr>
        <p:txBody>
          <a:bodyPr wrap="none" rtlCol="0">
            <a:spAutoFit/>
          </a:bodyPr>
          <a:lstStyle/>
          <a:p>
            <a:r>
              <a:rPr lang="tr-TR" b="1" dirty="0" smtClean="0">
                <a:solidFill>
                  <a:srgbClr val="020424"/>
                </a:solidFill>
              </a:rPr>
              <a:t>ANKET ORTALAMASI %86,1</a:t>
            </a:r>
            <a:endParaRPr lang="tr-TR" b="1" dirty="0">
              <a:solidFill>
                <a:srgbClr val="020424"/>
              </a:solidFill>
            </a:endParaRPr>
          </a:p>
        </p:txBody>
      </p:sp>
    </p:spTree>
    <p:extLst>
      <p:ext uri="{BB962C8B-B14F-4D97-AF65-F5344CB8AC3E}">
        <p14:creationId xmlns:p14="http://schemas.microsoft.com/office/powerpoint/2010/main" val="2915305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xmlns="" id="{400F1050-5732-4B60-86BA-E121C706FD69}"/>
              </a:ext>
            </a:extLst>
          </p:cNvPr>
          <p:cNvGraphicFramePr>
            <a:graphicFrameLocks noGrp="1"/>
          </p:cNvGraphicFramePr>
          <p:nvPr>
            <p:extLst>
              <p:ext uri="{D42A27DB-BD31-4B8C-83A1-F6EECF244321}">
                <p14:modId xmlns:p14="http://schemas.microsoft.com/office/powerpoint/2010/main" val="249530200"/>
              </p:ext>
            </p:extLst>
          </p:nvPr>
        </p:nvGraphicFramePr>
        <p:xfrm>
          <a:off x="1326229" y="2624537"/>
          <a:ext cx="6317036" cy="4464249"/>
        </p:xfrm>
        <a:graphic>
          <a:graphicData uri="http://schemas.openxmlformats.org/drawingml/2006/table">
            <a:tbl>
              <a:tblPr/>
              <a:tblGrid>
                <a:gridCol w="2022222">
                  <a:extLst>
                    <a:ext uri="{9D8B030D-6E8A-4147-A177-3AD203B41FA5}">
                      <a16:colId xmlns:a16="http://schemas.microsoft.com/office/drawing/2014/main" xmlns="" val="3918363564"/>
                    </a:ext>
                  </a:extLst>
                </a:gridCol>
                <a:gridCol w="2971326">
                  <a:extLst>
                    <a:ext uri="{9D8B030D-6E8A-4147-A177-3AD203B41FA5}">
                      <a16:colId xmlns:a16="http://schemas.microsoft.com/office/drawing/2014/main" xmlns="" val="1683979601"/>
                    </a:ext>
                  </a:extLst>
                </a:gridCol>
                <a:gridCol w="1323488">
                  <a:extLst>
                    <a:ext uri="{9D8B030D-6E8A-4147-A177-3AD203B41FA5}">
                      <a16:colId xmlns:a16="http://schemas.microsoft.com/office/drawing/2014/main" xmlns=""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651957">
                <a:tc>
                  <a:txBody>
                    <a:bodyPr/>
                    <a:lstStyle/>
                    <a:p>
                      <a:pPr algn="l" fontAlgn="b"/>
                      <a:r>
                        <a:rPr lang="tr-TR" sz="1000" b="0" i="0" u="none" strike="noStrike" dirty="0">
                          <a:solidFill>
                            <a:srgbClr val="000000"/>
                          </a:solidFill>
                          <a:effectLst/>
                          <a:latin typeface="Calibri" panose="020F0502020204030204" pitchFamily="34" charset="0"/>
                        </a:rPr>
                        <a:t>Sempozyum programı çok geç elime ulaştı.</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2023 yılında düzenlenecek 2. sempozyum programı daha önceden netleştirilecektir.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b" latinLnBrk="0" hangingPunct="1"/>
                      <a:r>
                        <a:rPr lang="tr-TR" sz="1100" b="0" i="0" u="none" strike="noStrike" kern="1200" dirty="0">
                          <a:solidFill>
                            <a:srgbClr val="000000"/>
                          </a:solidFill>
                          <a:effectLst/>
                          <a:latin typeface="Calibri" panose="020F0502020204030204" pitchFamily="34" charset="0"/>
                          <a:ea typeface="+mn-ea"/>
                          <a:cs typeface="+mn-cs"/>
                        </a:rPr>
                        <a:t> </a:t>
                      </a:r>
                      <a:r>
                        <a:rPr lang="tr-TR" sz="1100" b="0" i="0" u="none" strike="noStrike" kern="1200" dirty="0" smtClean="0">
                          <a:solidFill>
                            <a:srgbClr val="000000"/>
                          </a:solidFill>
                          <a:effectLst/>
                          <a:latin typeface="Calibri" panose="020F0502020204030204" pitchFamily="34" charset="0"/>
                          <a:ea typeface="+mn-ea"/>
                          <a:cs typeface="+mn-cs"/>
                        </a:rPr>
                        <a:t>Sonuçlar bir sonraki sempozyum sonunda yapılan anket sonucunda ortaya çıkacaktır</a:t>
                      </a:r>
                      <a:endParaRPr lang="tr-TR" sz="11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651957">
                <a:tc>
                  <a:txBody>
                    <a:bodyPr/>
                    <a:lstStyle/>
                    <a:p>
                      <a:pPr algn="l" fontAlgn="b"/>
                      <a:r>
                        <a:rPr lang="tr-TR" sz="1000" b="0" i="0" u="none" strike="noStrike" dirty="0">
                          <a:solidFill>
                            <a:srgbClr val="000000"/>
                          </a:solidFill>
                          <a:effectLst/>
                          <a:latin typeface="Calibri" panose="020F0502020204030204" pitchFamily="34" charset="0"/>
                        </a:rPr>
                        <a:t>Emekleriniz için teşekkürler. Önerim çok fazla oturum yapılmaması dolayısıyla ilginin kaybolmamasıdır. </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Oturumların sayısı azaltılarak oturumların içerdiği sunum sayısı artırılacaktır.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b" latinLnBrk="0" hangingPunct="1"/>
                      <a:r>
                        <a:rPr lang="tr-TR" sz="1100" b="0" i="0" u="none" strike="noStrike" kern="1200" smtClean="0">
                          <a:solidFill>
                            <a:srgbClr val="000000"/>
                          </a:solidFill>
                          <a:effectLst/>
                          <a:latin typeface="Calibri" panose="020F0502020204030204" pitchFamily="34" charset="0"/>
                          <a:ea typeface="+mn-ea"/>
                          <a:cs typeface="+mn-cs"/>
                        </a:rPr>
                        <a:t>Sonuçlar bir sonraki sempozyum sonunda yapılan anket sonucunda ortaya çıkacaktır</a:t>
                      </a:r>
                      <a:endParaRPr lang="tr-TR" sz="11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51957">
                <a:tc>
                  <a:txBody>
                    <a:bodyPr/>
                    <a:lstStyle/>
                    <a:p>
                      <a:pPr algn="l" fontAlgn="b"/>
                      <a:r>
                        <a:rPr lang="tr-TR" sz="1000" b="0" i="0" u="none" strike="noStrike" dirty="0">
                          <a:solidFill>
                            <a:srgbClr val="000000"/>
                          </a:solidFill>
                          <a:effectLst/>
                          <a:latin typeface="Calibri" panose="020F0502020204030204" pitchFamily="34" charset="0"/>
                        </a:rPr>
                        <a:t>Konferans salonu dışındaki salonlar küçük kalmıştı, öğrencilere sanki hiç duyuru yapılmamıştı</a:t>
                      </a:r>
                      <a:r>
                        <a:rPr lang="tr-TR" sz="1000" b="0" i="0" u="none" strike="noStrike" dirty="0" smtClean="0">
                          <a:solidFill>
                            <a:srgbClr val="000000"/>
                          </a:solidFill>
                          <a:effectLst/>
                          <a:latin typeface="Calibri" panose="020F0502020204030204" pitchFamily="34" charset="0"/>
                        </a:rPr>
                        <a:t>, hatta </a:t>
                      </a:r>
                      <a:r>
                        <a:rPr lang="tr-TR" sz="1000" b="0" i="0" u="none" strike="noStrike" dirty="0">
                          <a:solidFill>
                            <a:srgbClr val="000000"/>
                          </a:solidFill>
                          <a:effectLst/>
                          <a:latin typeface="Calibri" panose="020F0502020204030204" pitchFamily="34" charset="0"/>
                        </a:rPr>
                        <a:t>koskoca binada hiç bir tane afiş yoktu.</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Ekim 2023'te yapılması planlanan sempozyum organizasyonu için bina içlerine ve bahçeye afiş hazırlanacaktır.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b" latinLnBrk="0" hangingPunct="1"/>
                      <a:r>
                        <a:rPr lang="tr-TR" sz="1100" b="0" i="0" u="none" strike="noStrike" kern="1200" smtClean="0">
                          <a:solidFill>
                            <a:srgbClr val="000000"/>
                          </a:solidFill>
                          <a:effectLst/>
                          <a:latin typeface="Calibri" panose="020F0502020204030204" pitchFamily="34" charset="0"/>
                          <a:ea typeface="+mn-ea"/>
                          <a:cs typeface="+mn-cs"/>
                        </a:rPr>
                        <a:t>Sonuçlar bir sonraki sempozyum sonunda yapılan anket sonucunda ortaya çıkacaktır</a:t>
                      </a:r>
                      <a:endParaRPr lang="tr-TR" sz="11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651957">
                <a:tc>
                  <a:txBody>
                    <a:bodyPr/>
                    <a:lstStyle/>
                    <a:p>
                      <a:pPr algn="l" fontAlgn="b"/>
                      <a:r>
                        <a:rPr lang="tr-TR" sz="1000" b="0" i="0" u="none" strike="noStrike" dirty="0">
                          <a:solidFill>
                            <a:srgbClr val="000000"/>
                          </a:solidFill>
                          <a:effectLst/>
                          <a:latin typeface="Calibri" panose="020F0502020204030204" pitchFamily="34" charset="0"/>
                        </a:rPr>
                        <a:t>Programın detayları çok geç iletildi. Bir dahaki programda daha erkenden belirtilse konuşmacıların hazırlanması için çok daha iyi olur.</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2023 yılında düzenlenecek 2. sempozyum programı daha önceden netleştirilecektir.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b" latinLnBrk="0" hangingPunct="1"/>
                      <a:r>
                        <a:rPr lang="tr-TR" sz="1100" b="0" i="0" u="none" strike="noStrike" kern="1200" dirty="0" smtClean="0">
                          <a:solidFill>
                            <a:srgbClr val="000000"/>
                          </a:solidFill>
                          <a:effectLst/>
                          <a:latin typeface="Calibri" panose="020F0502020204030204" pitchFamily="34" charset="0"/>
                          <a:ea typeface="+mn-ea"/>
                          <a:cs typeface="+mn-cs"/>
                        </a:rPr>
                        <a:t>Sonuçlar bir sonraki sempozyum sonunda yapılan anket sonucunda ortaya çıkacaktır</a:t>
                      </a:r>
                      <a:endParaRPr lang="tr-TR" sz="11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xmlns="" id="{400F1050-5732-4B60-86BA-E121C706FD69}"/>
              </a:ext>
            </a:extLst>
          </p:cNvPr>
          <p:cNvGraphicFramePr>
            <a:graphicFrameLocks noGrp="1"/>
          </p:cNvGraphicFramePr>
          <p:nvPr>
            <p:extLst>
              <p:ext uri="{D42A27DB-BD31-4B8C-83A1-F6EECF244321}">
                <p14:modId xmlns:p14="http://schemas.microsoft.com/office/powerpoint/2010/main" val="3192882653"/>
              </p:ext>
            </p:extLst>
          </p:nvPr>
        </p:nvGraphicFramePr>
        <p:xfrm>
          <a:off x="1326229" y="2624537"/>
          <a:ext cx="6317036" cy="3861520"/>
        </p:xfrm>
        <a:graphic>
          <a:graphicData uri="http://schemas.openxmlformats.org/drawingml/2006/table">
            <a:tbl>
              <a:tblPr/>
              <a:tblGrid>
                <a:gridCol w="2022222">
                  <a:extLst>
                    <a:ext uri="{9D8B030D-6E8A-4147-A177-3AD203B41FA5}">
                      <a16:colId xmlns:a16="http://schemas.microsoft.com/office/drawing/2014/main" xmlns="" val="3918363564"/>
                    </a:ext>
                  </a:extLst>
                </a:gridCol>
                <a:gridCol w="2138994">
                  <a:extLst>
                    <a:ext uri="{9D8B030D-6E8A-4147-A177-3AD203B41FA5}">
                      <a16:colId xmlns:a16="http://schemas.microsoft.com/office/drawing/2014/main" xmlns="" val="1683979601"/>
                    </a:ext>
                  </a:extLst>
                </a:gridCol>
                <a:gridCol w="2155820">
                  <a:extLst>
                    <a:ext uri="{9D8B030D-6E8A-4147-A177-3AD203B41FA5}">
                      <a16:colId xmlns:a16="http://schemas.microsoft.com/office/drawing/2014/main" xmlns=""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440912">
                <a:tc>
                  <a:txBody>
                    <a:bodyPr/>
                    <a:lstStyle/>
                    <a:p>
                      <a:pPr algn="l" fontAlgn="b"/>
                      <a:r>
                        <a:rPr lang="tr-TR" sz="1000" b="0" i="0" u="none" strike="noStrike" dirty="0">
                          <a:solidFill>
                            <a:srgbClr val="000000"/>
                          </a:solidFill>
                          <a:effectLst/>
                          <a:latin typeface="Calibri" panose="020F0502020204030204" pitchFamily="34" charset="0"/>
                        </a:rPr>
                        <a:t>Sempozyum, iletişimi oldukça zayıftı. Kaç defa mail atmama rağmen cevap verilmedi. Geç dönüş oldu. Lütfen gelecek sempozyumda, iletişimi güçlü tutarsanız sevinirim.</a:t>
                      </a:r>
                    </a:p>
                  </a:txBody>
                  <a:tcPr marL="0" marR="0" marT="0" marB="0" anchor="b">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Sempozyuma ilişkin mailleri kontrol edip yanıtlamak için bir ekip kurulacaktır.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100" b="0" i="0" u="none" strike="noStrike" kern="1200" dirty="0" smtClean="0">
                          <a:solidFill>
                            <a:srgbClr val="000000"/>
                          </a:solidFill>
                          <a:effectLst/>
                          <a:latin typeface="Calibri" panose="020F0502020204030204" pitchFamily="34" charset="0"/>
                          <a:ea typeface="+mn-ea"/>
                          <a:cs typeface="+mn-cs"/>
                        </a:rPr>
                        <a:t>Sonuçlar bir sonraki sempozyum sonunda yapılan anket sonucunda ortaya çıkacaktır</a:t>
                      </a:r>
                    </a:p>
                    <a:p>
                      <a:pPr algn="ctr" fontAlgn="ctr"/>
                      <a:r>
                        <a:rPr lang="tr-TR" sz="11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651957">
                <a:tc>
                  <a:txBody>
                    <a:bodyPr/>
                    <a:lstStyle/>
                    <a:p>
                      <a:pPr algn="l" fontAlgn="b"/>
                      <a:r>
                        <a:rPr lang="tr-TR" sz="1000" b="0" i="0" u="none" strike="noStrike">
                          <a:solidFill>
                            <a:srgbClr val="000000"/>
                          </a:solidFill>
                          <a:effectLst/>
                          <a:latin typeface="Calibri" panose="020F0502020204030204" pitchFamily="34" charset="0"/>
                        </a:rPr>
                        <a:t>Online sunumlar için 30 dk. süre fazla. Mümkünse 15-20 dk. olabilir. Teşekkürler</a:t>
                      </a:r>
                    </a:p>
                  </a:txBody>
                  <a:tcPr marL="0" marR="0" marT="0" marB="0" anchor="b">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Online sunumların süresi 20 dakikaya indirilecektir.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100" b="0" i="0" u="none" strike="noStrike" kern="1200" dirty="0" smtClean="0">
                          <a:solidFill>
                            <a:srgbClr val="000000"/>
                          </a:solidFill>
                          <a:effectLst/>
                          <a:latin typeface="Calibri" panose="020F0502020204030204" pitchFamily="34" charset="0"/>
                          <a:ea typeface="+mn-ea"/>
                          <a:cs typeface="+mn-cs"/>
                        </a:rPr>
                        <a:t>Sonuçlar bir sonraki sempozyum sonunda yapılan anket sonucunda ortaya çıkacaktır</a:t>
                      </a:r>
                    </a:p>
                    <a:p>
                      <a:pPr algn="ctr" fontAlgn="ctr"/>
                      <a:endParaRPr lang="tr-TR" sz="11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7492">
                <a:tc>
                  <a:txBody>
                    <a:bodyPr/>
                    <a:lstStyle/>
                    <a:p>
                      <a:pPr algn="l" fontAlgn="b"/>
                      <a:r>
                        <a:rPr lang="tr-TR" sz="1000" b="0" i="0" u="none" strike="noStrike" dirty="0">
                          <a:solidFill>
                            <a:srgbClr val="000000"/>
                          </a:solidFill>
                          <a:effectLst/>
                          <a:latin typeface="Calibri" panose="020F0502020204030204" pitchFamily="34" charset="0"/>
                        </a:rPr>
                        <a:t>Kongrenin yapıldığı yer ile kalınan yerin (otel) bir arada olması daha uygun olurdu.</a:t>
                      </a:r>
                    </a:p>
                  </a:txBody>
                  <a:tcPr marL="0" marR="0" marT="0" marB="0" anchor="b">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tr-TR" sz="1100" b="0" i="0" u="none" strike="noStrike" dirty="0">
                          <a:solidFill>
                            <a:srgbClr val="000000"/>
                          </a:solidFill>
                          <a:effectLst/>
                          <a:latin typeface="Calibri" panose="020F0502020204030204" pitchFamily="34" charset="0"/>
                        </a:rPr>
                        <a:t>Düzenlenmesi planlanan ikinci sempozyumun anlaşılacak bir otelde düzenlenmesi için çalışma yapılacaktır.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100" b="0" i="0" u="none" strike="noStrike" kern="1200" dirty="0" smtClean="0">
                          <a:solidFill>
                            <a:srgbClr val="000000"/>
                          </a:solidFill>
                          <a:effectLst/>
                          <a:latin typeface="Calibri" panose="020F0502020204030204" pitchFamily="34" charset="0"/>
                          <a:ea typeface="+mn-ea"/>
                          <a:cs typeface="+mn-cs"/>
                        </a:rPr>
                        <a:t>Sonuçlar bir sonraki sempozyum sonunda yapılan anket sonucunda ortaya çıkacaktır</a:t>
                      </a:r>
                    </a:p>
                    <a:p>
                      <a:pPr algn="ctr" fontAlgn="ctr"/>
                      <a:r>
                        <a:rPr lang="tr-TR" sz="11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651957">
                <a:tc>
                  <a:txBody>
                    <a:bodyPr/>
                    <a:lstStyle/>
                    <a:p>
                      <a:pPr algn="l" fontAlgn="b"/>
                      <a:endParaRPr lang="tr-TR" sz="10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bl>
          </a:graphicData>
        </a:graphic>
      </p:graphicFrame>
    </p:spTree>
    <p:extLst>
      <p:ext uri="{BB962C8B-B14F-4D97-AF65-F5344CB8AC3E}">
        <p14:creationId xmlns:p14="http://schemas.microsoft.com/office/powerpoint/2010/main" val="1383533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r>
              <a:rPr lang="tr-TR" dirty="0" smtClean="0">
                <a:solidFill>
                  <a:srgbClr val="0F2303"/>
                </a:solidFill>
              </a:rPr>
              <a:t>Merkezin 2022 yılında ortaya koyduğu faaliyetler (sempozyum, konferans) sonrasında yapılan anketler ile paydaşların geri bildirimleri alınmış ve yorumların gerektirdiği aksiyonların planları yapılmıştır.  Ayrıca Üniversitemiz Kalite Koordinatörlüğünün gerçekleştirdiği iç paydaşlar memnuniyet anketleri de yapılmış ve değerlendirilmiştir</a:t>
            </a:r>
            <a:endParaRPr lang="tr-TR" dirty="0">
              <a:solidFill>
                <a:srgbClr val="0F2303"/>
              </a:solidFill>
            </a:endParaRPr>
          </a:p>
        </p:txBody>
      </p:sp>
    </p:spTree>
    <p:extLst>
      <p:ext uri="{BB962C8B-B14F-4D97-AF65-F5344CB8AC3E}">
        <p14:creationId xmlns:p14="http://schemas.microsoft.com/office/powerpoint/2010/main" val="2244543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nvPr>
        </p:nvGraphicFramePr>
        <p:xfrm>
          <a:off x="470388" y="1885208"/>
          <a:ext cx="8203223" cy="1752600"/>
        </p:xfrm>
        <a:graphic>
          <a:graphicData uri="http://schemas.openxmlformats.org/drawingml/2006/table">
            <a:tbl>
              <a:tblPr firstRow="1" bandRow="1">
                <a:tableStyleId>{08FB837D-C827-4EFA-A057-4D05807E0F7C}</a:tableStyleId>
              </a:tblPr>
              <a:tblGrid>
                <a:gridCol w="2971801">
                  <a:extLst>
                    <a:ext uri="{9D8B030D-6E8A-4147-A177-3AD203B41FA5}">
                      <a16:colId xmlns="" xmlns:a16="http://schemas.microsoft.com/office/drawing/2014/main" val="3521804200"/>
                    </a:ext>
                  </a:extLst>
                </a:gridCol>
                <a:gridCol w="5231422">
                  <a:extLst>
                    <a:ext uri="{9D8B030D-6E8A-4147-A177-3AD203B41FA5}">
                      <a16:colId xmlns="" xmlns:a16="http://schemas.microsoft.com/office/drawing/2014/main" val="2784112581"/>
                    </a:ext>
                  </a:extLst>
                </a:gridCol>
              </a:tblGrid>
              <a:tr h="370840">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smtClean="0">
                          <a:solidFill>
                            <a:srgbClr val="0C0D0D"/>
                          </a:solidFill>
                        </a:rPr>
                        <a:t>: İÇ DENETİM SONUCUNDA HERHANGİ BİR DÜZELTİCİ FAALİYET GEREKTİRECEK MAJOR YA DA MİNÖR HATA SAPTANMAMIŞTIR.</a:t>
                      </a:r>
                      <a:endParaRPr lang="tr-TR" dirty="0">
                        <a:solidFill>
                          <a:srgbClr val="0C0D0D"/>
                        </a:solidFill>
                      </a:endParaRPr>
                    </a:p>
                  </a:txBody>
                  <a:tcPr>
                    <a:solidFill>
                      <a:schemeClr val="accent6">
                        <a:lumMod val="20000"/>
                        <a:lumOff val="80000"/>
                      </a:schemeClr>
                    </a:solidFill>
                  </a:tcPr>
                </a:tc>
                <a:tc hMerge="1">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graphicFrame>
        <p:nvGraphicFramePr>
          <p:cNvPr id="6" name="Tablo 5">
            <a:extLst>
              <a:ext uri="{FF2B5EF4-FFF2-40B4-BE49-F238E27FC236}">
                <a16:creationId xmlns="" xmlns:a16="http://schemas.microsoft.com/office/drawing/2014/main" id="{358F49DB-67A9-4A30-AB61-0A5CA1A55F41}"/>
              </a:ext>
            </a:extLst>
          </p:cNvPr>
          <p:cNvGraphicFramePr>
            <a:graphicFrameLocks noGrp="1"/>
          </p:cNvGraphicFramePr>
          <p:nvPr>
            <p:extLst/>
          </p:nvPr>
        </p:nvGraphicFramePr>
        <p:xfrm>
          <a:off x="470387" y="3803515"/>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 xmlns:a16="http://schemas.microsoft.com/office/drawing/2014/main" val="3521804200"/>
                    </a:ext>
                  </a:extLst>
                </a:gridCol>
                <a:gridCol w="5231422">
                  <a:extLst>
                    <a:ext uri="{9D8B030D-6E8A-4147-A177-3AD203B41FA5}">
                      <a16:colId xmlns=""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spTree>
    <p:extLst>
      <p:ext uri="{BB962C8B-B14F-4D97-AF65-F5344CB8AC3E}">
        <p14:creationId xmlns:p14="http://schemas.microsoft.com/office/powerpoint/2010/main" val="1993636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pPr marL="0" indent="0" algn="just">
              <a:buNone/>
            </a:pPr>
            <a:r>
              <a:rPr lang="tr-TR" dirty="0" smtClean="0">
                <a:solidFill>
                  <a:srgbClr val="0F2303"/>
                </a:solidFill>
              </a:rPr>
              <a:t>AKVAÇAM </a:t>
            </a:r>
            <a:r>
              <a:rPr lang="tr-TR" dirty="0" smtClean="0">
                <a:solidFill>
                  <a:srgbClr val="0F2303"/>
                </a:solidFill>
              </a:rPr>
              <a:t>2022-2023 dönemi </a:t>
            </a:r>
            <a:r>
              <a:rPr lang="tr-TR" dirty="0" smtClean="0">
                <a:solidFill>
                  <a:srgbClr val="0F2303"/>
                </a:solidFill>
              </a:rPr>
              <a:t>İç Denetim Puanı </a:t>
            </a:r>
            <a:r>
              <a:rPr lang="tr-TR" b="1" dirty="0" smtClean="0">
                <a:solidFill>
                  <a:srgbClr val="0F2303"/>
                </a:solidFill>
              </a:rPr>
              <a:t>99/100’dir</a:t>
            </a:r>
            <a:endParaRPr lang="tr-TR" b="1" dirty="0" smtClean="0">
              <a:solidFill>
                <a:srgbClr val="0F2303"/>
              </a:solidFill>
            </a:endParaRPr>
          </a:p>
          <a:p>
            <a:pPr marL="0" indent="0" algn="just">
              <a:buNone/>
            </a:pPr>
            <a:r>
              <a:rPr lang="tr-TR" dirty="0" smtClean="0">
                <a:solidFill>
                  <a:srgbClr val="0F2303"/>
                </a:solidFill>
              </a:rPr>
              <a:t>AKVAÇAM bünyesinde kalite </a:t>
            </a:r>
            <a:r>
              <a:rPr lang="tr-TR" dirty="0">
                <a:solidFill>
                  <a:srgbClr val="0F2303"/>
                </a:solidFill>
              </a:rPr>
              <a:t>süreci içselleştirilmiştir.</a:t>
            </a:r>
          </a:p>
          <a:p>
            <a:pPr marL="0" indent="0" algn="just">
              <a:buNone/>
            </a:pPr>
            <a:r>
              <a:rPr lang="tr-TR" dirty="0">
                <a:solidFill>
                  <a:srgbClr val="0F2303"/>
                </a:solidFill>
              </a:rPr>
              <a:t>Kalite sürecinin otomasyonu süreçlerin izlenmesini ve dokümantasyonunu kolaylaştırmıştır.</a:t>
            </a:r>
          </a:p>
          <a:p>
            <a:pPr marL="0" indent="0" algn="just">
              <a:buNone/>
            </a:pPr>
            <a:r>
              <a:rPr lang="tr-TR" dirty="0" smtClean="0">
                <a:solidFill>
                  <a:srgbClr val="0F2303"/>
                </a:solidFill>
              </a:rPr>
              <a:t>Kalite </a:t>
            </a:r>
            <a:r>
              <a:rPr lang="tr-TR" dirty="0">
                <a:solidFill>
                  <a:srgbClr val="0F2303"/>
                </a:solidFill>
              </a:rPr>
              <a:t>süreci SPİK tablolarının aynı zamanda YÖKAK kriterlerini içermesi daha bütüncül bir kalite sürecini ortaya koymuştur.</a:t>
            </a:r>
          </a:p>
          <a:p>
            <a:pPr marL="0" indent="0" algn="just">
              <a:buNone/>
            </a:pPr>
            <a:r>
              <a:rPr lang="tr-TR" dirty="0" smtClean="0">
                <a:solidFill>
                  <a:srgbClr val="0F2303"/>
                </a:solidFill>
              </a:rPr>
              <a:t>Kalite </a:t>
            </a:r>
            <a:r>
              <a:rPr lang="tr-TR" dirty="0" smtClean="0">
                <a:solidFill>
                  <a:srgbClr val="0F2303"/>
                </a:solidFill>
              </a:rPr>
              <a:t>kriterleri belirlenirken AKVAÇAM Antalya ve Türkiye için bir kalkınma aktörü olduğu bilinci ile yola çıkmıştır. </a:t>
            </a:r>
            <a:endParaRPr lang="tr-TR" dirty="0">
              <a:solidFill>
                <a:srgbClr val="0F2303"/>
              </a:solidFill>
            </a:endParaRPr>
          </a:p>
          <a:p>
            <a:endParaRPr lang="tr-TR" dirty="0">
              <a:solidFill>
                <a:srgbClr val="0F2303"/>
              </a:solidFill>
            </a:endParaRPr>
          </a:p>
        </p:txBody>
      </p:sp>
    </p:spTree>
    <p:extLst>
      <p:ext uri="{BB962C8B-B14F-4D97-AF65-F5344CB8AC3E}">
        <p14:creationId xmlns:p14="http://schemas.microsoft.com/office/powerpoint/2010/main" val="2571299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normAutofit/>
          </a:bodyPr>
          <a:lstStyle/>
          <a:p>
            <a:pPr algn="just"/>
            <a:r>
              <a:rPr lang="tr-TR" dirty="0" smtClean="0">
                <a:solidFill>
                  <a:srgbClr val="0F2303"/>
                </a:solidFill>
              </a:rPr>
              <a:t>2022 Mart ayında düzenlenen s</a:t>
            </a:r>
            <a:r>
              <a:rPr lang="tr-TR" dirty="0" smtClean="0">
                <a:solidFill>
                  <a:srgbClr val="0F2303"/>
                </a:solidFill>
              </a:rPr>
              <a:t>empozyum sonrasında sempozyumda sunulmuş ve daha sonra hakem değerlendirmesinden geçmiş </a:t>
            </a:r>
            <a:r>
              <a:rPr lang="tr-TR" dirty="0" smtClean="0">
                <a:solidFill>
                  <a:srgbClr val="0F2303"/>
                </a:solidFill>
              </a:rPr>
              <a:t>tam metin bildirileri içerecek bir kitap serisi </a:t>
            </a:r>
            <a:r>
              <a:rPr lang="tr-TR" dirty="0" smtClean="0">
                <a:solidFill>
                  <a:srgbClr val="0F2303"/>
                </a:solidFill>
              </a:rPr>
              <a:t>yayınlanmıştır. Bu kapsamda Dünya Göç Hareketleri Serisi başlığında 6 adet kitap </a:t>
            </a:r>
            <a:r>
              <a:rPr lang="tr-TR" dirty="0" smtClean="0">
                <a:solidFill>
                  <a:srgbClr val="0F2303"/>
                </a:solidFill>
              </a:rPr>
              <a:t>halihazırda basılmış durumdadır. </a:t>
            </a:r>
            <a:r>
              <a:rPr lang="tr-TR" dirty="0" smtClean="0">
                <a:solidFill>
                  <a:srgbClr val="0F2303"/>
                </a:solidFill>
              </a:rPr>
              <a:t>Kitaplar </a:t>
            </a:r>
            <a:r>
              <a:rPr lang="tr-TR" dirty="0" smtClean="0">
                <a:solidFill>
                  <a:srgbClr val="0F2303"/>
                </a:solidFill>
              </a:rPr>
              <a:t>doçentlik kriterlerini </a:t>
            </a:r>
            <a:r>
              <a:rPr lang="tr-TR" dirty="0" smtClean="0">
                <a:solidFill>
                  <a:srgbClr val="0F2303"/>
                </a:solidFill>
              </a:rPr>
              <a:t>karşılayan uluslararası yayın evi şartını sağlamaktadır.</a:t>
            </a:r>
            <a:endParaRPr lang="tr-TR" dirty="0">
              <a:solidFill>
                <a:srgbClr val="0F2303"/>
              </a:solidFill>
            </a:endParaRPr>
          </a:p>
        </p:txBody>
      </p:sp>
    </p:spTree>
    <p:extLst>
      <p:ext uri="{BB962C8B-B14F-4D97-AF65-F5344CB8AC3E}">
        <p14:creationId xmlns:p14="http://schemas.microsoft.com/office/powerpoint/2010/main" val="167627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322066" y="1489432"/>
            <a:ext cx="8352928" cy="133882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a:solidFill>
                  <a:srgbClr val="0F2303"/>
                </a:solidFill>
              </a:rPr>
              <a:t>Yenilikçi ve uygulama odaklı bilimsel araştırmaları ve eğitimi sayesinde girişimcilikte öncü, uluslararası platformda rekabet edebilen bir üniversite olabilmektir.</a:t>
            </a:r>
            <a:endParaRPr lang="tr-TR" b="1" dirty="0">
              <a:solidFill>
                <a:srgbClr val="0F2303"/>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256224" y="3469385"/>
            <a:ext cx="8352928" cy="2446824"/>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marL="285750" indent="-285750">
              <a:buFont typeface="Wingdings" panose="05000000000000000000" pitchFamily="2" charset="2"/>
              <a:buChar char="Ø"/>
            </a:pPr>
            <a:r>
              <a:rPr lang="tr-TR" b="1" dirty="0">
                <a:solidFill>
                  <a:srgbClr val="0F2303"/>
                </a:solidFill>
              </a:rPr>
              <a:t>Farklılıkları zenginlik olarak algılayan yapısı ve nitelikli akademik kadrosu ile ait olduğu toplumun değerlerine sahip çıkar, bilimsel ve sosyal gelişmeleri takip eder ve katkıda bulunur.</a:t>
            </a:r>
          </a:p>
          <a:p>
            <a:pPr marL="285750" indent="-285750">
              <a:buFont typeface="Wingdings" panose="05000000000000000000" pitchFamily="2" charset="2"/>
              <a:buChar char="Ø"/>
            </a:pPr>
            <a:r>
              <a:rPr lang="tr-TR" b="1" dirty="0">
                <a:solidFill>
                  <a:srgbClr val="0F2303"/>
                </a:solidFill>
              </a:rPr>
              <a:t>Bireyin ve toplumun gelişmesine katkı sağlayan eğitim ve araştırma hizmetleri sunar.</a:t>
            </a:r>
          </a:p>
          <a:p>
            <a:pPr marL="285750" indent="-285750">
              <a:buFont typeface="Wingdings" panose="05000000000000000000" pitchFamily="2" charset="2"/>
              <a:buChar char="Ø"/>
            </a:pPr>
            <a:r>
              <a:rPr lang="tr-TR" b="1" dirty="0">
                <a:solidFill>
                  <a:srgbClr val="0F2303"/>
                </a:solidFill>
              </a:rPr>
              <a:t>Yenilikçi programlar ile öğrencilerin eleştirel, özgün ve bilimsel düşünmesine olanak sağlar.</a:t>
            </a:r>
          </a:p>
        </p:txBody>
      </p:sp>
    </p:spTree>
    <p:extLst>
      <p:ext uri="{BB962C8B-B14F-4D97-AF65-F5344CB8AC3E}">
        <p14:creationId xmlns:p14="http://schemas.microsoft.com/office/powerpoint/2010/main" val="25403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pPr algn="just"/>
            <a:r>
              <a:rPr lang="tr-TR" dirty="0" smtClean="0">
                <a:solidFill>
                  <a:srgbClr val="0F2303"/>
                </a:solidFill>
              </a:rPr>
              <a:t>AKVAÇAM </a:t>
            </a:r>
            <a:r>
              <a:rPr lang="tr-TR" dirty="0" smtClean="0">
                <a:solidFill>
                  <a:srgbClr val="0F2303"/>
                </a:solidFill>
              </a:rPr>
              <a:t>2023-2024 Eğitim Öğretim yılı içerisinde</a:t>
            </a:r>
            <a:r>
              <a:rPr lang="tr-TR" dirty="0" smtClean="0">
                <a:solidFill>
                  <a:srgbClr val="0F2303"/>
                </a:solidFill>
              </a:rPr>
              <a:t> </a:t>
            </a:r>
            <a:r>
              <a:rPr lang="tr-TR" dirty="0" smtClean="0">
                <a:solidFill>
                  <a:srgbClr val="0F2303"/>
                </a:solidFill>
              </a:rPr>
              <a:t>ayından itibaren çalışmaları ve faaliyet alanındaki gelişmeler hakkında toplumu bilgilendirmek amacıyla yılda 4 kez elektronik bülten hazırlamayı planlamaktadır.</a:t>
            </a:r>
          </a:p>
          <a:p>
            <a:pPr algn="just"/>
            <a:r>
              <a:rPr lang="tr-TR" dirty="0" smtClean="0">
                <a:solidFill>
                  <a:srgbClr val="0F2303"/>
                </a:solidFill>
              </a:rPr>
              <a:t>İlki </a:t>
            </a:r>
            <a:r>
              <a:rPr lang="tr-TR" dirty="0" smtClean="0">
                <a:solidFill>
                  <a:srgbClr val="0F2303"/>
                </a:solidFill>
              </a:rPr>
              <a:t>2022 Mart </a:t>
            </a:r>
            <a:r>
              <a:rPr lang="tr-TR" dirty="0" smtClean="0">
                <a:solidFill>
                  <a:srgbClr val="0F2303"/>
                </a:solidFill>
              </a:rPr>
              <a:t>ayında </a:t>
            </a:r>
            <a:r>
              <a:rPr lang="tr-TR" dirty="0" smtClean="0">
                <a:solidFill>
                  <a:srgbClr val="0F2303"/>
                </a:solidFill>
              </a:rPr>
              <a:t>gerçekleştirilmiş </a:t>
            </a:r>
            <a:r>
              <a:rPr lang="tr-TR" dirty="0" smtClean="0">
                <a:solidFill>
                  <a:srgbClr val="0F2303"/>
                </a:solidFill>
              </a:rPr>
              <a:t>uluslararası sempozyumların organizasyonuna devam edilecektir.</a:t>
            </a:r>
          </a:p>
          <a:p>
            <a:pPr algn="just"/>
            <a:r>
              <a:rPr lang="tr-TR" dirty="0" smtClean="0">
                <a:solidFill>
                  <a:srgbClr val="0F2303"/>
                </a:solidFill>
              </a:rPr>
              <a:t>AKVAÇAM bünyesinde merkezin faaliyet alanında uzman </a:t>
            </a:r>
            <a:r>
              <a:rPr lang="tr-TR" dirty="0" smtClean="0">
                <a:solidFill>
                  <a:srgbClr val="0F2303"/>
                </a:solidFill>
              </a:rPr>
              <a:t>akademik ya da reel sektörden kişilerin </a:t>
            </a:r>
            <a:r>
              <a:rPr lang="tr-TR" dirty="0" smtClean="0">
                <a:solidFill>
                  <a:srgbClr val="0F2303"/>
                </a:solidFill>
              </a:rPr>
              <a:t>Üniversitemizde konferans vermeleri planlanmıştır. </a:t>
            </a:r>
            <a:endParaRPr lang="tr-TR" dirty="0">
              <a:solidFill>
                <a:srgbClr val="0F2303"/>
              </a:solidFill>
            </a:endParaRPr>
          </a:p>
        </p:txBody>
      </p:sp>
    </p:spTree>
    <p:extLst>
      <p:ext uri="{BB962C8B-B14F-4D97-AF65-F5344CB8AC3E}">
        <p14:creationId xmlns:p14="http://schemas.microsoft.com/office/powerpoint/2010/main" val="2636200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a:xfrm>
            <a:off x="827699" y="2052925"/>
            <a:ext cx="7760715" cy="4195481"/>
          </a:xfrm>
        </p:spPr>
        <p:txBody>
          <a:bodyPr/>
          <a:lstStyle/>
          <a:p>
            <a:pPr algn="just"/>
            <a:r>
              <a:rPr lang="tr-TR" dirty="0" smtClean="0">
                <a:solidFill>
                  <a:srgbClr val="0F2303"/>
                </a:solidFill>
              </a:rPr>
              <a:t>Kendisi de bir Akdeniz ülkesi olan Türkiye’de faaliyet gösteren araştırma merkezlerinin diğer Akdeniz Ülkelerinin oluşturduğu ağlara katılımı proje fon kaynaklarına erişim için önem arz etmektedir. Bu bağlamda AKVAÇAM </a:t>
            </a:r>
            <a:r>
              <a:rPr lang="en-US" dirty="0" smtClean="0"/>
              <a:t> </a:t>
            </a:r>
            <a:r>
              <a:rPr lang="en-US" dirty="0">
                <a:solidFill>
                  <a:srgbClr val="0F2303"/>
                </a:solidFill>
              </a:rPr>
              <a:t>Euro-Mediterranean Forum of Institutes of Economic </a:t>
            </a:r>
            <a:r>
              <a:rPr lang="en-US" dirty="0" smtClean="0">
                <a:solidFill>
                  <a:srgbClr val="0F2303"/>
                </a:solidFill>
              </a:rPr>
              <a:t>Sciences</a:t>
            </a:r>
            <a:r>
              <a:rPr lang="tr-TR" dirty="0" smtClean="0">
                <a:solidFill>
                  <a:srgbClr val="0F2303"/>
                </a:solidFill>
              </a:rPr>
              <a:t> (FEMISE) adlı </a:t>
            </a:r>
            <a:r>
              <a:rPr lang="tr-TR" dirty="0" err="1" smtClean="0">
                <a:solidFill>
                  <a:srgbClr val="0F2303"/>
                </a:solidFill>
              </a:rPr>
              <a:t>EuroMed</a:t>
            </a:r>
            <a:r>
              <a:rPr lang="tr-TR" dirty="0" smtClean="0">
                <a:solidFill>
                  <a:srgbClr val="0F2303"/>
                </a:solidFill>
              </a:rPr>
              <a:t> ağında </a:t>
            </a:r>
            <a:r>
              <a:rPr lang="tr-TR" dirty="0" smtClean="0">
                <a:solidFill>
                  <a:srgbClr val="0F2303"/>
                </a:solidFill>
              </a:rPr>
              <a:t>öncelikle gözlemci ülke sonrasında ise aktif </a:t>
            </a:r>
            <a:r>
              <a:rPr lang="tr-TR" dirty="0" smtClean="0">
                <a:solidFill>
                  <a:srgbClr val="0F2303"/>
                </a:solidFill>
              </a:rPr>
              <a:t>üye olmak için başvuru çalışmalarına başlamıştır. </a:t>
            </a:r>
            <a:endParaRPr lang="tr-TR" dirty="0">
              <a:solidFill>
                <a:srgbClr val="0F2303"/>
              </a:solidFill>
            </a:endParaRPr>
          </a:p>
        </p:txBody>
      </p:sp>
    </p:spTree>
    <p:extLst>
      <p:ext uri="{BB962C8B-B14F-4D97-AF65-F5344CB8AC3E}">
        <p14:creationId xmlns:p14="http://schemas.microsoft.com/office/powerpoint/2010/main" val="744027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normAutofit fontScale="92500" lnSpcReduction="20000"/>
          </a:bodyPr>
          <a:lstStyle/>
          <a:p>
            <a:pPr algn="just"/>
            <a:r>
              <a:rPr lang="tr-TR" dirty="0" smtClean="0">
                <a:solidFill>
                  <a:srgbClr val="0F2303"/>
                </a:solidFill>
              </a:rPr>
              <a:t>AKVAÇAM Yönetim Kurulu olağan toplantılarının düzenli olarak yapılması</a:t>
            </a:r>
          </a:p>
          <a:p>
            <a:pPr algn="just"/>
            <a:r>
              <a:rPr lang="tr-TR" dirty="0" smtClean="0">
                <a:solidFill>
                  <a:srgbClr val="0F2303"/>
                </a:solidFill>
              </a:rPr>
              <a:t>Konularında uzman öğretim üyelerinden oluşan Danışma Kurulu üyeleri ile yılda 2 kez bir araya gelerek tecrübe paylaşımına olanak sağlanması</a:t>
            </a:r>
          </a:p>
          <a:p>
            <a:pPr algn="just"/>
            <a:r>
              <a:rPr lang="tr-TR" dirty="0" smtClean="0">
                <a:solidFill>
                  <a:srgbClr val="0F2303"/>
                </a:solidFill>
              </a:rPr>
              <a:t>AKVAÇAM ile İİSBF öğretim üyeleri ve öğrencilerini bir araya getirerek bilgi alışverişi sağlamak</a:t>
            </a:r>
          </a:p>
          <a:p>
            <a:pPr algn="just"/>
            <a:r>
              <a:rPr lang="tr-TR" dirty="0" smtClean="0">
                <a:solidFill>
                  <a:srgbClr val="0F2303"/>
                </a:solidFill>
              </a:rPr>
              <a:t>Yılda dört kez elektronik olarak yayınlanması planlanan bültenlerin ayrıca basılarak ülkede mevcut diğer araştırma merkezlerine gönderilmesi yokuyla merkezin tanınırlığını artırmak</a:t>
            </a:r>
          </a:p>
          <a:p>
            <a:pPr algn="just"/>
            <a:r>
              <a:rPr lang="tr-TR" dirty="0" smtClean="0">
                <a:solidFill>
                  <a:srgbClr val="0F2303"/>
                </a:solidFill>
              </a:rPr>
              <a:t>Türkiye’deki </a:t>
            </a:r>
            <a:r>
              <a:rPr lang="tr-TR" dirty="0" smtClean="0">
                <a:solidFill>
                  <a:srgbClr val="0F2303"/>
                </a:solidFill>
              </a:rPr>
              <a:t>ve </a:t>
            </a:r>
            <a:r>
              <a:rPr lang="tr-TR" dirty="0" smtClean="0">
                <a:solidFill>
                  <a:srgbClr val="0F2303"/>
                </a:solidFill>
              </a:rPr>
              <a:t>Avrupa’daki </a:t>
            </a:r>
            <a:r>
              <a:rPr lang="tr-TR" dirty="0" smtClean="0">
                <a:solidFill>
                  <a:srgbClr val="0F2303"/>
                </a:solidFill>
              </a:rPr>
              <a:t>benzer faaliyet alanına sahip araştırma merkezleri ile online toplantı organizasyonlarının yapılması</a:t>
            </a:r>
            <a:endParaRPr lang="tr-TR" dirty="0">
              <a:solidFill>
                <a:srgbClr val="0F2303"/>
              </a:solidFill>
            </a:endParaRPr>
          </a:p>
        </p:txBody>
      </p:sp>
    </p:spTree>
    <p:extLst>
      <p:ext uri="{BB962C8B-B14F-4D97-AF65-F5344CB8AC3E}">
        <p14:creationId xmlns:p14="http://schemas.microsoft.com/office/powerpoint/2010/main" val="1766883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309942" y="1970468"/>
            <a:ext cx="8352928" cy="4247317"/>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fontAlgn="base">
              <a:lnSpc>
                <a:spcPct val="150000"/>
              </a:lnSpc>
              <a:spcAft>
                <a:spcPts val="0"/>
              </a:spcAft>
            </a:pPr>
            <a:r>
              <a:rPr lang="tr-TR" b="1" dirty="0" smtClean="0">
                <a:solidFill>
                  <a:srgbClr val="FF0000"/>
                </a:solidFill>
                <a:latin typeface="Calibri" panose="020F0502020204030204" pitchFamily="34" charset="0"/>
                <a:ea typeface="Times New Roman" panose="02020603050405020304" pitchFamily="18" charset="0"/>
              </a:rPr>
              <a:t>ARAŞTIRMA POLİTİKASI</a:t>
            </a:r>
            <a:endParaRPr lang="tr-TR" b="1" dirty="0">
              <a:solidFill>
                <a:srgbClr val="FF0000"/>
              </a:solidFill>
              <a:latin typeface="Calibri" panose="020F0502020204030204" pitchFamily="34" charset="0"/>
              <a:ea typeface="Times New Roman" panose="02020603050405020304" pitchFamily="18" charset="0"/>
            </a:endParaRPr>
          </a:p>
          <a:p>
            <a:pPr algn="just" fontAlgn="base">
              <a:lnSpc>
                <a:spcPct val="150000"/>
              </a:lnSpc>
              <a:spcAft>
                <a:spcPts val="0"/>
              </a:spcAft>
            </a:pPr>
            <a:r>
              <a:rPr lang="tr-TR" b="1" dirty="0" smtClean="0">
                <a:solidFill>
                  <a:srgbClr val="0F2303"/>
                </a:solidFill>
              </a:rPr>
              <a:t>Ülkemizin </a:t>
            </a:r>
            <a:r>
              <a:rPr lang="tr-TR" b="1" dirty="0">
                <a:solidFill>
                  <a:srgbClr val="0F2303"/>
                </a:solidFill>
              </a:rPr>
              <a:t>teknolojik, ekonomik ve sosyal alanlardaki gelişimine katkı sağlayan, uluslararası platformlarda nitelikli ve özgün çalışmalarla ön sıralarda yer alan, diğer ulusal ve uluslararası üniversiteler, sanayi  ve kamu işbirliği ile beşeri ve fiziki kaynaklarını zenginleştirerek araştırmacıların hizmetine sunan bir üniversite olmayı hedefler. Antalya Bilim Üniversitesi ulusal, bölgesel ve yerel ihtiyaçları gözeterek toplumsal faydayı amaçlayan temel ve uygulamalı araştırmalar yapar. Yaptığı araştırmalarda evrensel bilimsel değerler, etik ilkeler, düşünce ve ifade özgürlüğünü benimser.</a:t>
            </a:r>
            <a:endParaRPr lang="tr-TR" b="1" dirty="0">
              <a:solidFill>
                <a:srgbClr val="0F230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4576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309942" y="1970468"/>
            <a:ext cx="8352928" cy="3416320"/>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fontAlgn="base">
              <a:lnSpc>
                <a:spcPct val="150000"/>
              </a:lnSpc>
              <a:spcAft>
                <a:spcPts val="0"/>
              </a:spcAft>
            </a:pPr>
            <a:r>
              <a:rPr lang="tr-TR" b="1" dirty="0" smtClean="0">
                <a:solidFill>
                  <a:srgbClr val="FF0000"/>
                </a:solidFill>
                <a:latin typeface="Calibri" panose="020F0502020204030204" pitchFamily="34" charset="0"/>
                <a:ea typeface="Times New Roman" panose="02020603050405020304" pitchFamily="18" charset="0"/>
              </a:rPr>
              <a:t>TOPLUMSAL KATKI POLİTİKASI</a:t>
            </a:r>
            <a:endParaRPr lang="tr-TR" b="1" dirty="0">
              <a:solidFill>
                <a:srgbClr val="FF0000"/>
              </a:solidFill>
              <a:latin typeface="Calibri" panose="020F0502020204030204" pitchFamily="34" charset="0"/>
              <a:ea typeface="Times New Roman" panose="02020603050405020304" pitchFamily="18" charset="0"/>
            </a:endParaRPr>
          </a:p>
          <a:p>
            <a:pPr algn="just" fontAlgn="base">
              <a:lnSpc>
                <a:spcPct val="150000"/>
              </a:lnSpc>
              <a:spcAft>
                <a:spcPts val="0"/>
              </a:spcAft>
            </a:pPr>
            <a:r>
              <a:rPr lang="tr-TR" b="1" dirty="0">
                <a:solidFill>
                  <a:srgbClr val="0F2303"/>
                </a:solidFill>
              </a:rPr>
              <a:t>Bilgi birikimini ve tecrübelerini dış paydaşlarına aktararak toplumun bilimsel, ekonomik, kültürel, sosyal seviyesini arttıran,  ulusal /uluslararası bilimsel, kültürel etkinlikler düzenleyerek bulunduğu bölgeye katma değer sağlayan ve sorunlarına çözüm üreten, sosyal sorumluluk projeleri ile topluma katkı sağlayan bir üniversite olmayı hedefler. Antalya Bilim Üniversitesi eğitim ve araştırma faaliyetlerinin toplumsal katkı temelli olmasını benimser.</a:t>
            </a:r>
            <a:endParaRPr lang="tr-TR" b="1" dirty="0">
              <a:solidFill>
                <a:srgbClr val="0F230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8847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 xmlns:a16="http://schemas.microsoft.com/office/drawing/2014/main" id="{71D4A1E5-060A-49D3-A943-BEC00AFE7E9A}"/>
              </a:ext>
            </a:extLst>
          </p:cNvPr>
          <p:cNvGraphicFramePr>
            <a:graphicFrameLocks noGrp="1"/>
          </p:cNvGraphicFramePr>
          <p:nvPr>
            <p:extLst/>
          </p:nvPr>
        </p:nvGraphicFramePr>
        <p:xfrm>
          <a:off x="179514" y="1288031"/>
          <a:ext cx="8802439" cy="5485831"/>
        </p:xfrm>
        <a:graphic>
          <a:graphicData uri="http://schemas.openxmlformats.org/drawingml/2006/table">
            <a:tbl>
              <a:tblPr/>
              <a:tblGrid>
                <a:gridCol w="2100883">
                  <a:extLst>
                    <a:ext uri="{9D8B030D-6E8A-4147-A177-3AD203B41FA5}">
                      <a16:colId xmlns="" xmlns:a16="http://schemas.microsoft.com/office/drawing/2014/main" val="3918363564"/>
                    </a:ext>
                  </a:extLst>
                </a:gridCol>
                <a:gridCol w="2222198">
                  <a:extLst>
                    <a:ext uri="{9D8B030D-6E8A-4147-A177-3AD203B41FA5}">
                      <a16:colId xmlns="" xmlns:a16="http://schemas.microsoft.com/office/drawing/2014/main" val="1683979601"/>
                    </a:ext>
                  </a:extLst>
                </a:gridCol>
                <a:gridCol w="2239679">
                  <a:extLst>
                    <a:ext uri="{9D8B030D-6E8A-4147-A177-3AD203B41FA5}">
                      <a16:colId xmlns="" xmlns:a16="http://schemas.microsoft.com/office/drawing/2014/main" val="2592459544"/>
                    </a:ext>
                  </a:extLst>
                </a:gridCol>
                <a:gridCol w="2239679">
                  <a:extLst>
                    <a:ext uri="{9D8B030D-6E8A-4147-A177-3AD203B41FA5}">
                      <a16:colId xmlns="" xmlns:a16="http://schemas.microsoft.com/office/drawing/2014/main" val="588152821"/>
                    </a:ext>
                  </a:extLst>
                </a:gridCol>
              </a:tblGrid>
              <a:tr h="563311">
                <a:tc>
                  <a:txBody>
                    <a:bodyPr/>
                    <a:lstStyle/>
                    <a:p>
                      <a:pPr algn="ctr" fontAlgn="ctr"/>
                      <a:r>
                        <a:rPr lang="tr-TR" sz="1200" b="1" i="0" u="none" strike="noStrike" dirty="0" smtClean="0">
                          <a:solidFill>
                            <a:srgbClr val="000000"/>
                          </a:solidFill>
                          <a:effectLst/>
                          <a:latin typeface="Calibri" panose="020F0502020204030204" pitchFamily="34" charset="0"/>
                        </a:rPr>
                        <a:t>GÜÇLÜ YÖNLER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smtClean="0">
                          <a:solidFill>
                            <a:srgbClr val="000000"/>
                          </a:solidFill>
                          <a:effectLst/>
                          <a:latin typeface="Calibri" panose="020F0502020204030204" pitchFamily="34" charset="0"/>
                        </a:rPr>
                        <a:t>ZAYIF YÖNLER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smtClean="0">
                          <a:solidFill>
                            <a:srgbClr val="000000"/>
                          </a:solidFill>
                          <a:effectLst/>
                          <a:latin typeface="Calibri" panose="020F0502020204030204" pitchFamily="34" charset="0"/>
                        </a:rPr>
                        <a:t>FIRSATLAR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smtClean="0">
                          <a:solidFill>
                            <a:srgbClr val="000000"/>
                          </a:solidFill>
                          <a:effectLst/>
                          <a:latin typeface="Calibri" panose="020F0502020204030204" pitchFamily="34" charset="0"/>
                        </a:rPr>
                        <a:t>TEHDİTLER</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333432">
                <a:tc>
                  <a:txBody>
                    <a:bodyPr/>
                    <a:lstStyle/>
                    <a:p>
                      <a:pPr algn="l" fontAlgn="t"/>
                      <a:r>
                        <a:rPr lang="tr-TR" sz="1000" b="0" i="0" u="none" strike="noStrike" dirty="0">
                          <a:solidFill>
                            <a:srgbClr val="020424"/>
                          </a:solidFill>
                          <a:effectLst/>
                          <a:latin typeface="Calibri" panose="020F0502020204030204" pitchFamily="34" charset="0"/>
                        </a:rPr>
                        <a:t>G1- Merkezde görev alan akademisyenlerin farklı disiplinlerin uzmanları olması ve Üniversitenin güçlü iletişim ağlarına sahip olması</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Z1- Merkezin yeni faaliyete geçmiş olması ve dolayısıyla geçmişinde gerçekleştirdiği proje çalışmalarının mevcut olmaması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F1- Antalya'da Akdeniz ve Güneydoğu Avrupa ülkelerinin ekonomik, sosyal ve çevresel sorunlarına odaklanan başka bir araştırma merkezinin bulunmaması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T1- Üniversitenin farklı fakülte ve programlarında görev alan akademisyenlerinden yeterli destek alınamaması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333432">
                <a:tc>
                  <a:txBody>
                    <a:bodyPr/>
                    <a:lstStyle/>
                    <a:p>
                      <a:pPr algn="l" fontAlgn="t"/>
                      <a:r>
                        <a:rPr lang="tr-TR" sz="1000" b="0" i="0" u="none" strike="noStrike" dirty="0">
                          <a:solidFill>
                            <a:srgbClr val="020424"/>
                          </a:solidFill>
                          <a:effectLst/>
                          <a:latin typeface="Calibri" panose="020F0502020204030204" pitchFamily="34" charset="0"/>
                        </a:rPr>
                        <a:t>G2-Merkez danışma kurulunda merkezin faaliyet alanı ile ilgili proje deneyimleri bulunan akademisyenlerin bulunması</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Z2 -Birimin faaliyet alanındaki networklere dahil olmaması (</a:t>
                      </a:r>
                      <a:r>
                        <a:rPr lang="tr-TR" sz="1000" b="0" i="0" u="none" strike="noStrike" dirty="0" err="1">
                          <a:solidFill>
                            <a:srgbClr val="020424"/>
                          </a:solidFill>
                          <a:effectLst/>
                          <a:latin typeface="Calibri" panose="020F0502020204030204" pitchFamily="34" charset="0"/>
                        </a:rPr>
                        <a:t>örn</a:t>
                      </a:r>
                      <a:r>
                        <a:rPr lang="tr-TR" sz="1000" b="0" i="0" u="none" strike="noStrike" dirty="0">
                          <a:solidFill>
                            <a:srgbClr val="020424"/>
                          </a:solidFill>
                          <a:effectLst/>
                          <a:latin typeface="Calibri" panose="020F0502020204030204" pitchFamily="34" charset="0"/>
                        </a:rPr>
                        <a:t>. FEMISE)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20424"/>
                          </a:solidFill>
                          <a:effectLst/>
                          <a:latin typeface="Calibri" panose="020F0502020204030204" pitchFamily="34" charset="0"/>
                        </a:rPr>
                        <a:t>F2 - Sadece Akdeniz ülkeleri ile ilgili Avrupa Birliği proje çağrılarının (örn. PRIMA) bulunması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T2-Merkez bünyesinde görevli akademisyenlerin uzman oldukları farklı disiplinler arasında sorunların çözümü için gerçekleştirilecek projelerde yöntem ve proje algılarının bakış açısı farklılıklarının </a:t>
                      </a:r>
                      <a:r>
                        <a:rPr lang="tr-TR" sz="1000" b="0" i="0" u="none" strike="noStrike" dirty="0" err="1">
                          <a:solidFill>
                            <a:srgbClr val="020424"/>
                          </a:solidFill>
                          <a:effectLst/>
                          <a:latin typeface="Calibri" panose="020F0502020204030204" pitchFamily="34" charset="0"/>
                        </a:rPr>
                        <a:t>bulınması</a:t>
                      </a:r>
                      <a:endParaRPr lang="tr-TR" sz="1000" b="0" i="0" u="none" strike="noStrike" dirty="0">
                        <a:solidFill>
                          <a:srgbClr val="020424"/>
                        </a:solidFill>
                        <a:effectLst/>
                        <a:latin typeface="Calibri" panose="020F05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3432">
                <a:tc>
                  <a:txBody>
                    <a:bodyPr/>
                    <a:lstStyle/>
                    <a:p>
                      <a:pPr algn="l" fontAlgn="t"/>
                      <a:r>
                        <a:rPr lang="tr-TR" sz="1000" b="0" i="0" u="none" strike="noStrike" dirty="0">
                          <a:solidFill>
                            <a:srgbClr val="020424"/>
                          </a:solidFill>
                          <a:effectLst/>
                          <a:latin typeface="Calibri" panose="020F0502020204030204" pitchFamily="34" charset="0"/>
                        </a:rPr>
                        <a:t>G3 - Merkezde görev alan akademisyenlerin yurt içi ve yurt dışı üniversiteler, enstitüler ve araştırma merkezlerinden oluşan networkleri</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Z3- Merkezin faaliyet süresi az olduğundan paydaşlar tarafından tanınırlığının az olması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20424"/>
                          </a:solidFill>
                          <a:effectLst/>
                          <a:latin typeface="Calibri" panose="020F0502020204030204" pitchFamily="34" charset="0"/>
                        </a:rPr>
                        <a:t>F3- Avrupa'da yüksek lisans ve doktora çalışmalarını yürütmek isteyen öğrenciler için Merkez faaliyetlerinin cazipliği</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endParaRPr lang="tr-TR" sz="1000" b="0" i="0" u="none" strike="noStrike" dirty="0">
                        <a:solidFill>
                          <a:srgbClr val="0F2303"/>
                        </a:solidFill>
                        <a:effectLst/>
                        <a:latin typeface="Calibri" panose="020F05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807266">
                <a:tc>
                  <a:txBody>
                    <a:bodyPr/>
                    <a:lstStyle/>
                    <a:p>
                      <a:pPr algn="l" fontAlgn="t"/>
                      <a:r>
                        <a:rPr lang="tr-TR" sz="1000" b="0" i="0" u="none" strike="noStrike" dirty="0">
                          <a:solidFill>
                            <a:srgbClr val="020424"/>
                          </a:solidFill>
                          <a:effectLst/>
                          <a:latin typeface="Calibri" panose="020F0502020204030204" pitchFamily="34" charset="0"/>
                        </a:rPr>
                        <a:t>G4 - Merkezin faaliyet alanlarının çeşitliliği (Aralarında Türkiye'nin de yer aldığı Akdeniz ülkelerinin ve Güneydoğu Avrupa ülkelerinin ekonomik, sosyal ve çevresel problemlerinin analiz ve çözümlerine yönelik faaliyetlerin kapsam dahilinde olması)</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endParaRPr lang="tr-TR" dirty="0"/>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20424"/>
                          </a:solidFill>
                          <a:effectLst/>
                          <a:latin typeface="Calibri" panose="020F0502020204030204" pitchFamily="34" charset="0"/>
                        </a:rPr>
                        <a:t>F4 - Bizzat kendisi bir Akdeniz şehri olan Antalya'da yerel yönetimlerin proje ve işbirliklerine istekliliği</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endParaRPr lang="tr-TR" dirty="0"/>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r h="333432">
                <a:tc>
                  <a:txBody>
                    <a:bodyPr/>
                    <a:lstStyle/>
                    <a:p>
                      <a:pPr algn="l" fontAlgn="t"/>
                      <a:r>
                        <a:rPr lang="tr-TR" sz="1000" b="0" i="0" u="none" strike="noStrike" dirty="0">
                          <a:solidFill>
                            <a:srgbClr val="020424"/>
                          </a:solidFill>
                          <a:effectLst/>
                          <a:latin typeface="Calibri" panose="020F0502020204030204" pitchFamily="34" charset="0"/>
                        </a:rPr>
                        <a:t>G5- Üniversite bünyesinde faaliyette bulunan ve ortak çalışmalar yapılabilecek diğer merkezlerin (TURAM ve SEPAM) bulunması ve söz konusu merkezlerin networklerinden de </a:t>
                      </a:r>
                      <a:r>
                        <a:rPr lang="tr-TR" sz="1000" b="0" i="0" u="none" strike="noStrike" dirty="0" err="1">
                          <a:solidFill>
                            <a:srgbClr val="020424"/>
                          </a:solidFill>
                          <a:effectLst/>
                          <a:latin typeface="Calibri" panose="020F0502020204030204" pitchFamily="34" charset="0"/>
                        </a:rPr>
                        <a:t>faydalanabilemesi</a:t>
                      </a:r>
                      <a:endParaRPr lang="tr-TR" sz="1000" b="0" i="0" u="none" strike="noStrike" dirty="0">
                        <a:solidFill>
                          <a:srgbClr val="020424"/>
                        </a:solidFill>
                        <a:effectLst/>
                        <a:latin typeface="Calibri" panose="020F0502020204030204" pitchFamily="34" charset="0"/>
                      </a:endParaRP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20424"/>
                          </a:solidFill>
                          <a:effectLst/>
                          <a:latin typeface="Calibri" panose="020F0502020204030204" pitchFamily="34" charset="0"/>
                        </a:rPr>
                        <a:t>F5 - Merkezin Üniversite bünyesinde faaliyet gösteren TURAM ve SEPAM ile ortak çalışabilecekleri çalışma alanına sahip olması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23855125"/>
                  </a:ext>
                </a:extLst>
              </a:tr>
              <a:tr h="333432">
                <a:tc>
                  <a:txBody>
                    <a:bodyPr/>
                    <a:lstStyle/>
                    <a:p>
                      <a:endParaRPr lang="tr-TR" dirty="0"/>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000" b="0" i="0" u="none" strike="noStrike" dirty="0">
                          <a:solidFill>
                            <a:srgbClr val="020424"/>
                          </a:solidFill>
                          <a:effectLst/>
                          <a:latin typeface="Arial Tur" panose="020B0604020202020204" pitchFamily="34" charset="0"/>
                        </a:rPr>
                        <a:t>F6- Akdeniz coğrafyasını oluşturan ülkelerin (Türkiye dahil olmak üzere) birbirlerinden farklı sosyal, ekonomik ve politik sorunlarının varlığı nedeniyle ele alınabilecek konuların çeşitliliği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05291738"/>
                  </a:ext>
                </a:extLst>
              </a:tr>
            </a:tbl>
          </a:graphicData>
        </a:graphic>
      </p:graphicFrame>
    </p:spTree>
    <p:extLst>
      <p:ext uri="{BB962C8B-B14F-4D97-AF65-F5344CB8AC3E}">
        <p14:creationId xmlns:p14="http://schemas.microsoft.com/office/powerpoint/2010/main" val="983360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nvPr>
        </p:nvGraphicFramePr>
        <p:xfrm>
          <a:off x="208344" y="1288031"/>
          <a:ext cx="8750460" cy="5846083"/>
        </p:xfrm>
        <a:graphic>
          <a:graphicData uri="http://schemas.openxmlformats.org/drawingml/2006/table">
            <a:tbl>
              <a:tblPr/>
              <a:tblGrid>
                <a:gridCol w="2801214">
                  <a:extLst>
                    <a:ext uri="{9D8B030D-6E8A-4147-A177-3AD203B41FA5}">
                      <a16:colId xmlns="" xmlns:a16="http://schemas.microsoft.com/office/drawing/2014/main" val="3918363564"/>
                    </a:ext>
                  </a:extLst>
                </a:gridCol>
                <a:gridCol w="2962969">
                  <a:extLst>
                    <a:ext uri="{9D8B030D-6E8A-4147-A177-3AD203B41FA5}">
                      <a16:colId xmlns="" xmlns:a16="http://schemas.microsoft.com/office/drawing/2014/main" val="1683979601"/>
                    </a:ext>
                  </a:extLst>
                </a:gridCol>
                <a:gridCol w="2986277">
                  <a:extLst>
                    <a:ext uri="{9D8B030D-6E8A-4147-A177-3AD203B41FA5}">
                      <a16:colId xmlns="" xmlns:a16="http://schemas.microsoft.com/office/drawing/2014/main" val="2592459544"/>
                    </a:ext>
                  </a:extLst>
                </a:gridCol>
              </a:tblGrid>
              <a:tr h="616213">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423282">
                <a:tc>
                  <a:txBody>
                    <a:bodyPr/>
                    <a:lstStyle/>
                    <a:p>
                      <a:pPr algn="ctr" fontAlgn="ctr"/>
                      <a:r>
                        <a:rPr lang="tr-TR" sz="1100" b="1" i="0" u="none" strike="noStrike" dirty="0">
                          <a:solidFill>
                            <a:srgbClr val="000000"/>
                          </a:solidFill>
                          <a:effectLst/>
                          <a:latin typeface="Calibri" panose="020F0502020204030204" pitchFamily="34" charset="0"/>
                        </a:rPr>
                        <a:t>Ekonomi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Ekonomi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562062">
                <a:tc>
                  <a:txBody>
                    <a:bodyPr/>
                    <a:lstStyle/>
                    <a:p>
                      <a:pPr algn="ctr" fontAlgn="ctr"/>
                      <a:r>
                        <a:rPr lang="tr-TR" sz="1000" b="1" i="0" u="none" strike="noStrike">
                          <a:solidFill>
                            <a:srgbClr val="000000"/>
                          </a:solidFill>
                          <a:effectLst/>
                          <a:latin typeface="Calibri" panose="020F0502020204030204" pitchFamily="34" charset="0"/>
                        </a:rPr>
                        <a:t>Siyaset Bilimi ve Uluslararası İlişkiler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Siyaset Bilimi ve Uluslararası İlişkiler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282">
                <a:tc>
                  <a:txBody>
                    <a:bodyPr/>
                    <a:lstStyle/>
                    <a:p>
                      <a:pPr algn="ctr" fontAlgn="ctr"/>
                      <a:r>
                        <a:rPr lang="tr-TR" sz="1000" b="1" i="0" u="none" strike="noStrike">
                          <a:solidFill>
                            <a:srgbClr val="000000"/>
                          </a:solidFill>
                          <a:effectLst/>
                          <a:latin typeface="Calibri" panose="020F0502020204030204" pitchFamily="34" charset="0"/>
                        </a:rPr>
                        <a:t>Psikoloji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Psikoloji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282">
                <a:tc>
                  <a:txBody>
                    <a:bodyPr/>
                    <a:lstStyle/>
                    <a:p>
                      <a:pPr algn="ctr" fontAlgn="ctr"/>
                      <a:r>
                        <a:rPr lang="tr-TR" sz="1000" b="1" i="0" u="none" strike="noStrike">
                          <a:solidFill>
                            <a:srgbClr val="000000"/>
                          </a:solidFill>
                          <a:effectLst/>
                          <a:latin typeface="Calibri" panose="020F0502020204030204" pitchFamily="34" charset="0"/>
                        </a:rPr>
                        <a:t>İşletme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İşletme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4746">
                <a:tc>
                  <a:txBody>
                    <a:bodyPr/>
                    <a:lstStyle/>
                    <a:p>
                      <a:pPr algn="ctr" fontAlgn="ctr"/>
                      <a:r>
                        <a:rPr lang="tr-TR" sz="1000" b="1" i="0" u="none" strike="noStrike">
                          <a:solidFill>
                            <a:srgbClr val="000000"/>
                          </a:solidFill>
                          <a:effectLst/>
                          <a:latin typeface="Calibri" panose="020F0502020204030204" pitchFamily="34" charset="0"/>
                        </a:rPr>
                        <a:t>İİSBF Dekanlık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Siyaset Bilimi ve Uluslararası İlişkler, Ekonomi,  İşletme ve Psikoloji bölümlerini bünyesinde barındırması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Dekanlık, akademik etkinliklerin arttırılması ve öğrenci memnuniyeti konusunda beklenti içerisindedir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282">
                <a:tc>
                  <a:txBody>
                    <a:bodyPr/>
                    <a:lstStyle/>
                    <a:p>
                      <a:pPr algn="ctr" fontAlgn="ctr"/>
                      <a:r>
                        <a:rPr lang="tr-TR" sz="1000" b="1" i="0" u="none" strike="noStrike">
                          <a:solidFill>
                            <a:srgbClr val="000000"/>
                          </a:solidFill>
                          <a:effectLst/>
                          <a:latin typeface="Calibri" panose="020F0502020204030204" pitchFamily="34" charset="0"/>
                        </a:rPr>
                        <a:t>Endüstri Mühendsliği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Psikoloji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282">
                <a:tc>
                  <a:txBody>
                    <a:bodyPr/>
                    <a:lstStyle/>
                    <a:p>
                      <a:pPr algn="ctr" fontAlgn="ctr"/>
                      <a:r>
                        <a:rPr lang="tr-TR" sz="1000" b="1" i="0" u="none" strike="noStrike">
                          <a:solidFill>
                            <a:srgbClr val="000000"/>
                          </a:solidFill>
                          <a:effectLst/>
                          <a:latin typeface="Calibri" panose="020F0502020204030204" pitchFamily="34" charset="0"/>
                        </a:rPr>
                        <a:t>Bilgisayar Mühendisliği Bölümü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AKVAÇAM'ın çalışmalarına katkı verebilecek formasyonda olmaları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Merkezin faaliyetlerinde Psikoloji disiplininin gerektiği alanlarda katkı sağlanması, araştırma kalitesinin geliştirilmesini sağlayacak faaliyetler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364746">
                <a:tc>
                  <a:txBody>
                    <a:bodyPr/>
                    <a:lstStyle/>
                    <a:p>
                      <a:pPr algn="ctr" fontAlgn="ctr"/>
                      <a:r>
                        <a:rPr lang="tr-TR" sz="1000" b="1" i="0" u="none" strike="noStrike">
                          <a:solidFill>
                            <a:srgbClr val="000000"/>
                          </a:solidFill>
                          <a:effectLst/>
                          <a:latin typeface="Calibri" panose="020F0502020204030204" pitchFamily="34" charset="0"/>
                        </a:rPr>
                        <a:t>AKVAÇAM Çalışanları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Birimin tüm işleyişini yürüttükleri için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Araştırmaları ve çalışmalarının niteliğinin arttırılması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r h="364746">
                <a:tc>
                  <a:txBody>
                    <a:bodyPr/>
                    <a:lstStyle/>
                    <a:p>
                      <a:pPr algn="ctr" fontAlgn="ctr"/>
                      <a:r>
                        <a:rPr lang="tr-TR" sz="1000" b="1" i="0" u="none" strike="noStrike">
                          <a:solidFill>
                            <a:srgbClr val="000000"/>
                          </a:solidFill>
                          <a:effectLst/>
                          <a:latin typeface="Calibri" panose="020F0502020204030204" pitchFamily="34" charset="0"/>
                        </a:rPr>
                        <a:t>Genel Sekreterlik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Üniversitedeki en üst idari birim olması ve AKVAÇAM faaliyetlerinin sorunsuz yürütülmesi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İdari süreçlerde iş birliği beklemektedir.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23855125"/>
                  </a:ext>
                </a:extLst>
              </a:tr>
              <a:tr h="364746">
                <a:tc>
                  <a:txBody>
                    <a:bodyPr/>
                    <a:lstStyle/>
                    <a:p>
                      <a:pPr algn="ctr" fontAlgn="ctr"/>
                      <a:r>
                        <a:rPr lang="tr-TR" sz="1000" b="1" i="0" u="none" strike="noStrike" dirty="0">
                          <a:solidFill>
                            <a:srgbClr val="000000"/>
                          </a:solidFill>
                          <a:effectLst/>
                          <a:latin typeface="Calibri" panose="020F0502020204030204" pitchFamily="34" charset="0"/>
                        </a:rPr>
                        <a:t>Lisans öğrencileri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Lisans öğrencilerinin etkinliklere aktif bir şekilde katılımın amaçlanması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Seminerlerden maksimum verim alma ve konuşmacılarla bağlantı kurmayı beklemektedirler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905291738"/>
                  </a:ext>
                </a:extLst>
              </a:tr>
              <a:tr h="364746">
                <a:tc>
                  <a:txBody>
                    <a:bodyPr/>
                    <a:lstStyle/>
                    <a:p>
                      <a:pPr algn="ctr" fontAlgn="ctr"/>
                      <a:r>
                        <a:rPr lang="tr-TR" sz="1000" b="1" i="0" u="none" strike="noStrike">
                          <a:solidFill>
                            <a:srgbClr val="000000"/>
                          </a:solidFill>
                          <a:effectLst/>
                          <a:latin typeface="Calibri" panose="020F0502020204030204" pitchFamily="34" charset="0"/>
                        </a:rPr>
                        <a:t>Yüksek Lisans ve Doktora Öğrencileri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Kendi </a:t>
                      </a:r>
                      <a:r>
                        <a:rPr lang="tr-TR" sz="1000" b="0" i="0" u="none" strike="noStrike" dirty="0" err="1">
                          <a:solidFill>
                            <a:srgbClr val="000000"/>
                          </a:solidFill>
                          <a:effectLst/>
                          <a:latin typeface="Calibri" panose="020F0502020204030204" pitchFamily="34" charset="0"/>
                        </a:rPr>
                        <a:t>entellektüel</a:t>
                      </a:r>
                      <a:r>
                        <a:rPr lang="tr-TR" sz="1000" b="0" i="0" u="none" strike="noStrike" dirty="0">
                          <a:solidFill>
                            <a:srgbClr val="000000"/>
                          </a:solidFill>
                          <a:effectLst/>
                          <a:latin typeface="Calibri" panose="020F0502020204030204" pitchFamily="34" charset="0"/>
                        </a:rPr>
                        <a:t> gelişimlerine katkı verilmesi, araştırmalarına destek verilmesi ve yürütülecek projelerde görev almaları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82409110"/>
                  </a:ext>
                </a:extLst>
              </a:tr>
              <a:tr h="364746">
                <a:tc>
                  <a:txBody>
                    <a:bodyPr/>
                    <a:lstStyle/>
                    <a:p>
                      <a:pPr algn="ctr" fontAlgn="ctr"/>
                      <a:r>
                        <a:rPr lang="tr-TR" sz="1000" b="1" i="0" u="none" strike="noStrike" dirty="0">
                          <a:solidFill>
                            <a:srgbClr val="000000"/>
                          </a:solidFill>
                          <a:effectLst/>
                          <a:latin typeface="Calibri" panose="020F0502020204030204" pitchFamily="34" charset="0"/>
                        </a:rPr>
                        <a:t>Rektörlük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Bağlı olduğu birim olması ve AKVAÇAM faaliyetlerine uygunluk verecek makam olması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Üniversitenin akademik ve toplumsal katkı faaliyetlerinin artırılması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159061239"/>
                  </a:ext>
                </a:extLst>
              </a:tr>
            </a:tbl>
          </a:graphicData>
        </a:graphic>
      </p:graphicFrame>
    </p:spTree>
    <p:extLst>
      <p:ext uri="{BB962C8B-B14F-4D97-AF65-F5344CB8AC3E}">
        <p14:creationId xmlns:p14="http://schemas.microsoft.com/office/powerpoint/2010/main" val="2161176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nvPr>
        </p:nvGraphicFramePr>
        <p:xfrm>
          <a:off x="208344" y="1288031"/>
          <a:ext cx="8750460" cy="5919338"/>
        </p:xfrm>
        <a:graphic>
          <a:graphicData uri="http://schemas.openxmlformats.org/drawingml/2006/table">
            <a:tbl>
              <a:tblPr/>
              <a:tblGrid>
                <a:gridCol w="2801214">
                  <a:extLst>
                    <a:ext uri="{9D8B030D-6E8A-4147-A177-3AD203B41FA5}">
                      <a16:colId xmlns="" xmlns:a16="http://schemas.microsoft.com/office/drawing/2014/main" val="3918363564"/>
                    </a:ext>
                  </a:extLst>
                </a:gridCol>
                <a:gridCol w="2962969">
                  <a:extLst>
                    <a:ext uri="{9D8B030D-6E8A-4147-A177-3AD203B41FA5}">
                      <a16:colId xmlns="" xmlns:a16="http://schemas.microsoft.com/office/drawing/2014/main" val="1683979601"/>
                    </a:ext>
                  </a:extLst>
                </a:gridCol>
                <a:gridCol w="2986277">
                  <a:extLst>
                    <a:ext uri="{9D8B030D-6E8A-4147-A177-3AD203B41FA5}">
                      <a16:colId xmlns="" xmlns:a16="http://schemas.microsoft.com/office/drawing/2014/main" val="2592459544"/>
                    </a:ext>
                  </a:extLst>
                </a:gridCol>
              </a:tblGrid>
              <a:tr h="935534">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553756">
                <a:tc>
                  <a:txBody>
                    <a:bodyPr/>
                    <a:lstStyle/>
                    <a:p>
                      <a:pPr algn="ctr" fontAlgn="ctr"/>
                      <a:r>
                        <a:rPr lang="tr-TR" sz="1000" b="1" i="0" u="none" strike="noStrike" dirty="0">
                          <a:solidFill>
                            <a:srgbClr val="000000"/>
                          </a:solidFill>
                          <a:effectLst/>
                          <a:latin typeface="Calibri" panose="020F0502020204030204" pitchFamily="34" charset="0"/>
                        </a:rPr>
                        <a:t>Diğer Araştırma Merkezleri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Birlikte akademik işbirlikleri yapılabiecek kurumlar omlaları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çalışmalar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Post Doktora Araştırmacılar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Kendi entellektüel gelişimlerine katkı verilmesi ve araştırmalarına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Merkezi Yönetim Birimleri (Bakanlıklar,Valilikler, Kaymakamlıklar vs)</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Yerel Yönetimler (Büyükşehir ve İlçe Belediyeleri)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 Medya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faaliyetlerinin kamuoyuna duyurulması ve tanınırlığının artırılması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Şehirdeki bilimsel faaliyetlerin görünür hale gelmesi ve haber değeri taşıması.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dirty="0">
                          <a:solidFill>
                            <a:srgbClr val="000000"/>
                          </a:solidFill>
                          <a:effectLst/>
                          <a:latin typeface="Calibri" panose="020F0502020204030204" pitchFamily="34" charset="0"/>
                        </a:rPr>
                        <a:t>Sivil Toplum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AKVAÇAM faaliyetlerine proje ortağı, araştırmacı ve katılımcı olarak destek olabilme potansiyelleri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İşbirliklerinin arttırılması ve onların çalışmalarına destek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553756">
                <a:tc>
                  <a:txBody>
                    <a:bodyPr/>
                    <a:lstStyle/>
                    <a:p>
                      <a:pPr algn="ctr" fontAlgn="ctr"/>
                      <a:r>
                        <a:rPr lang="tr-TR" sz="1000" b="1" i="0" u="none" strike="noStrike">
                          <a:solidFill>
                            <a:srgbClr val="000000"/>
                          </a:solidFill>
                          <a:effectLst/>
                          <a:latin typeface="Calibri" panose="020F0502020204030204" pitchFamily="34" charset="0"/>
                        </a:rPr>
                        <a:t>Yüksek Öğretim Kurulu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Üniversitelere bağlı araştırma ve uygulama merkezlerinin bünyelerinde barındırmaları nedeniyle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uygun akademik faaliyetler düzenlenmesi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Yükseköğretim Kalite Kurulu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Üniversiteler için ortak akrediyasyon politikalarının yönlendirici olması sebebiyle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uygun akademik faaliyetler düzenlenmesi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53756">
                <a:tc>
                  <a:txBody>
                    <a:bodyPr/>
                    <a:lstStyle/>
                    <a:p>
                      <a:pPr algn="ctr" fontAlgn="ctr"/>
                      <a:r>
                        <a:rPr lang="tr-TR" sz="1000" b="1" i="0" u="none" strike="noStrike">
                          <a:solidFill>
                            <a:srgbClr val="000000"/>
                          </a:solidFill>
                          <a:effectLst/>
                          <a:latin typeface="Calibri" panose="020F0502020204030204" pitchFamily="34" charset="0"/>
                        </a:rPr>
                        <a:t>Bağımsız Denetim Kuruluşu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Dış denetimleri gerçekleştirmesi sebebiyle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uygun olarak dış denetimleri gerçekleştirmesi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169783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 xmlns:a16="http://schemas.microsoft.com/office/drawing/2014/main" id="{0F23ED71-2D0A-4A91-BB06-5711D160085E}"/>
              </a:ext>
            </a:extLst>
          </p:cNvPr>
          <p:cNvGraphicFramePr>
            <a:graphicFrameLocks noGrp="1"/>
          </p:cNvGraphicFramePr>
          <p:nvPr>
            <p:extLst/>
          </p:nvPr>
        </p:nvGraphicFramePr>
        <p:xfrm>
          <a:off x="266216" y="1385082"/>
          <a:ext cx="8681015" cy="3579638"/>
        </p:xfrm>
        <a:graphic>
          <a:graphicData uri="http://schemas.openxmlformats.org/drawingml/2006/table">
            <a:tbl>
              <a:tblPr/>
              <a:tblGrid>
                <a:gridCol w="1651658">
                  <a:extLst>
                    <a:ext uri="{9D8B030D-6E8A-4147-A177-3AD203B41FA5}">
                      <a16:colId xmlns="" xmlns:a16="http://schemas.microsoft.com/office/drawing/2014/main" val="3918363564"/>
                    </a:ext>
                  </a:extLst>
                </a:gridCol>
                <a:gridCol w="1747032">
                  <a:extLst>
                    <a:ext uri="{9D8B030D-6E8A-4147-A177-3AD203B41FA5}">
                      <a16:colId xmlns="" xmlns:a16="http://schemas.microsoft.com/office/drawing/2014/main" val="1683979601"/>
                    </a:ext>
                  </a:extLst>
                </a:gridCol>
                <a:gridCol w="1760775">
                  <a:extLst>
                    <a:ext uri="{9D8B030D-6E8A-4147-A177-3AD203B41FA5}">
                      <a16:colId xmlns="" xmlns:a16="http://schemas.microsoft.com/office/drawing/2014/main" val="2592459544"/>
                    </a:ext>
                  </a:extLst>
                </a:gridCol>
                <a:gridCol w="1760775">
                  <a:extLst>
                    <a:ext uri="{9D8B030D-6E8A-4147-A177-3AD203B41FA5}">
                      <a16:colId xmlns="" xmlns:a16="http://schemas.microsoft.com/office/drawing/2014/main" val="3383282758"/>
                    </a:ext>
                  </a:extLst>
                </a:gridCol>
                <a:gridCol w="1760775">
                  <a:extLst>
                    <a:ext uri="{9D8B030D-6E8A-4147-A177-3AD203B41FA5}">
                      <a16:colId xmlns=""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Kısmi Zamanlı Öğrenci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Kişi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Halihazırda çalışan öğrencilerimizin 2 tanesinin Haziran 2022</a:t>
                      </a:r>
                      <a:r>
                        <a:rPr lang="tr-TR" sz="1400" b="0" i="0" u="none" strike="noStrike" baseline="0" dirty="0" smtClean="0">
                          <a:solidFill>
                            <a:srgbClr val="000000"/>
                          </a:solidFill>
                          <a:effectLst/>
                          <a:latin typeface="Calibri" panose="020F0502020204030204" pitchFamily="34" charset="0"/>
                        </a:rPr>
                        <a:t>’de mezun olacak olmaları nedeniyle Merkezin ileride gerçekleştirmeyi planladığı sempozyum, konferans, kitap basımı vb. faaliyetlerde görev alma</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63968908"/>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Merkez Odası</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Adet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82415262"/>
                  </a:ext>
                </a:extLst>
              </a:tr>
            </a:tbl>
          </a:graphicData>
        </a:graphic>
      </p:graphicFrame>
    </p:spTree>
    <p:extLst>
      <p:ext uri="{BB962C8B-B14F-4D97-AF65-F5344CB8AC3E}">
        <p14:creationId xmlns:p14="http://schemas.microsoft.com/office/powerpoint/2010/main" val="2928427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nvPr>
        </p:nvGraphicFramePr>
        <p:xfrm>
          <a:off x="545122" y="1801446"/>
          <a:ext cx="8203223" cy="3867363"/>
        </p:xfrm>
        <a:graphic>
          <a:graphicData uri="http://schemas.openxmlformats.org/drawingml/2006/table">
            <a:tbl>
              <a:tblPr firstRow="1" bandRow="1">
                <a:tableStyleId>{3B4B98B0-60AC-42C2-AFA5-B58CD77FA1E5}</a:tableStyleId>
              </a:tblPr>
              <a:tblGrid>
                <a:gridCol w="1828801">
                  <a:extLst>
                    <a:ext uri="{9D8B030D-6E8A-4147-A177-3AD203B41FA5}">
                      <a16:colId xmlns="" xmlns:a16="http://schemas.microsoft.com/office/drawing/2014/main" val="3521804200"/>
                    </a:ext>
                  </a:extLst>
                </a:gridCol>
                <a:gridCol w="6374422">
                  <a:extLst>
                    <a:ext uri="{9D8B030D-6E8A-4147-A177-3AD203B41FA5}">
                      <a16:colId xmlns="" xmlns:a16="http://schemas.microsoft.com/office/drawing/2014/main" val="2784112581"/>
                    </a:ext>
                  </a:extLst>
                </a:gridCol>
              </a:tblGrid>
              <a:tr h="710001">
                <a:tc gridSpan="2">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Z3- Merkezin faaliyet süresi az olduğundan paydaşlar tarafından tanınırlığının az olması</a:t>
                      </a:r>
                      <a:endParaRPr lang="tr-TR" dirty="0">
                        <a:solidFill>
                          <a:srgbClr val="0C0D0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 xmlns:a16="http://schemas.microsoft.com/office/drawing/2014/main" val="2463863686"/>
                  </a:ext>
                </a:extLst>
              </a:tr>
              <a:tr h="7100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31.08.2023</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3702495391"/>
                  </a:ext>
                </a:extLst>
              </a:tr>
              <a:tr h="7100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AKVAÇAM</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 xmlns:a16="http://schemas.microsoft.com/office/drawing/2014/main" val="2571400847"/>
                  </a:ext>
                </a:extLst>
              </a:tr>
              <a:tr h="7100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F2303"/>
                          </a:solidFill>
                        </a:rPr>
                        <a:t>Merkezin tanıtımının önceliği olan amaçlayan </a:t>
                      </a:r>
                      <a:r>
                        <a:rPr lang="tr-TR" dirty="0" err="1" smtClean="0">
                          <a:solidFill>
                            <a:srgbClr val="0F2303"/>
                          </a:solidFill>
                        </a:rPr>
                        <a:t>resimi</a:t>
                      </a:r>
                      <a:r>
                        <a:rPr lang="tr-TR" dirty="0" smtClean="0">
                          <a:solidFill>
                            <a:srgbClr val="0F2303"/>
                          </a:solidFill>
                        </a:rPr>
                        <a:t> ve özel kurumların belirlenerek yapılacak tanışma görüşmelerinin ajandasının oluşturulması;</a:t>
                      </a:r>
                    </a:p>
                    <a:p>
                      <a:r>
                        <a:rPr lang="tr-TR" dirty="0" smtClean="0">
                          <a:solidFill>
                            <a:srgbClr val="0F2303"/>
                          </a:solidFill>
                        </a:rPr>
                        <a:t>belirlenen ajandaya tabi olarak resmi ve özel kurumlar ile görüşmeler tahsis edilmesi ya da iletişim kanalları kullanılarak tanıtım yapılması</a:t>
                      </a:r>
                      <a:endParaRPr lang="tr-TR"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3006109038"/>
                  </a:ext>
                </a:extLst>
              </a:tr>
            </a:tbl>
          </a:graphicData>
        </a:graphic>
      </p:graphicFrame>
    </p:spTree>
    <p:extLst>
      <p:ext uri="{BB962C8B-B14F-4D97-AF65-F5344CB8AC3E}">
        <p14:creationId xmlns:p14="http://schemas.microsoft.com/office/powerpoint/2010/main" val="32472516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489</TotalTime>
  <Words>1808</Words>
  <Application>Microsoft Office PowerPoint</Application>
  <PresentationFormat>Ekran Gösterisi (4:3)</PresentationFormat>
  <Paragraphs>225</Paragraphs>
  <Slides>22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22</vt:i4>
      </vt:variant>
    </vt:vector>
  </HeadingPairs>
  <TitlesOfParts>
    <vt:vector size="30" baseType="lpstr">
      <vt:lpstr>Arial</vt:lpstr>
      <vt:lpstr>Arial Tur</vt:lpstr>
      <vt:lpstr>Calibri</vt:lpstr>
      <vt:lpstr>Calibri Light</vt:lpstr>
      <vt:lpstr>Times New Roman</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Windows User</cp:lastModifiedBy>
  <cp:revision>62</cp:revision>
  <dcterms:created xsi:type="dcterms:W3CDTF">2020-01-20T10:44:30Z</dcterms:created>
  <dcterms:modified xsi:type="dcterms:W3CDTF">2023-06-11T16:36:07Z</dcterms:modified>
</cp:coreProperties>
</file>