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88" r:id="rId3"/>
    <p:sldId id="347" r:id="rId4"/>
    <p:sldId id="346" r:id="rId5"/>
    <p:sldId id="320" r:id="rId6"/>
    <p:sldId id="363" r:id="rId7"/>
    <p:sldId id="364" r:id="rId8"/>
    <p:sldId id="366" r:id="rId9"/>
    <p:sldId id="285" r:id="rId10"/>
    <p:sldId id="367" r:id="rId11"/>
    <p:sldId id="353" r:id="rId12"/>
    <p:sldId id="369" r:id="rId13"/>
    <p:sldId id="370" r:id="rId14"/>
    <p:sldId id="371" r:id="rId15"/>
    <p:sldId id="358" r:id="rId16"/>
    <p:sldId id="352" r:id="rId17"/>
    <p:sldId id="357" r:id="rId18"/>
    <p:sldId id="304" r:id="rId19"/>
    <p:sldId id="359" r:id="rId20"/>
    <p:sldId id="360" r:id="rId21"/>
    <p:sldId id="361" r:id="rId22"/>
    <p:sldId id="362" r:id="rId23"/>
    <p:sldId id="278" r:id="rId24"/>
    <p:sldId id="368"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20"/>
            <p14:sldId id="363"/>
            <p14:sldId id="364"/>
            <p14:sldId id="366"/>
            <p14:sldId id="285"/>
            <p14:sldId id="367"/>
            <p14:sldId id="353"/>
            <p14:sldId id="369"/>
            <p14:sldId id="370"/>
            <p14:sldId id="371"/>
            <p14:sldId id="358"/>
            <p14:sldId id="352"/>
            <p14:sldId id="357"/>
            <p14:sldId id="304"/>
            <p14:sldId id="359"/>
            <p14:sldId id="360"/>
            <p14:sldId id="361"/>
            <p14:sldId id="362"/>
            <p14:sldId id="278"/>
            <p14:sldId id="3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F2303"/>
    <a:srgbClr val="122454"/>
    <a:srgbClr val="001626"/>
    <a:srgbClr val="7AEE32"/>
    <a:srgbClr val="E626AF"/>
    <a:srgbClr val="1F0620"/>
    <a:srgbClr val="020424"/>
    <a:srgbClr val="D9D9D9"/>
    <a:srgbClr val="122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eslihan.karbuga\OneDrive%20-%20Antalya%20Bilim%20University\Desktop\ANKET%20ANAL&#304;ZLER&#304;\HASTA%20ANKET%20ANAL&#304;ZLER&#304;\2022\AD-AF-0010%202022-ADSUAM%20Ekim%20Ay&#305;%20Hasta%20Anket%20Analiz%20Form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eslihan.karbuga\OneDrive%20-%20Antalya%20Bilim%20University\Desktop\ANKET%20ANAL&#304;ZLER&#304;\HASTA%20ANKET%20ANAL&#304;ZLER&#304;\2022\AD-AF-0011%202022-ADSUAM%20Kas&#305;m%20Ay&#305;%20Hasta%20Anket%20Analiz%20Form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eslihan.karbuga\OneDrive%20-%20Antalya%20Bilim%20University\Desktop\ANKET%20ANAL&#304;ZLER&#304;\HASTA%20ANKET%20ANAL&#304;ZLER&#304;\2022\AD-AF-0012%202022-ADSUAM%20Aral&#305;k%20Ay&#305;%20Hasta%20Anket%20Analiz%20Formu.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tr-TR" b="1">
                <a:solidFill>
                  <a:sysClr val="windowText" lastClr="000000"/>
                </a:solidFill>
              </a:rPr>
              <a:t>2022 Ekim </a:t>
            </a:r>
            <a:r>
              <a:rPr lang="tr-TR" b="1" baseline="0">
                <a:solidFill>
                  <a:sysClr val="windowText" lastClr="000000"/>
                </a:solidFill>
              </a:rPr>
              <a:t>Ayı Hasta </a:t>
            </a:r>
            <a:r>
              <a:rPr lang="en-US" b="1">
                <a:solidFill>
                  <a:sysClr val="windowText" lastClr="000000"/>
                </a:solidFill>
              </a:rPr>
              <a:t>Memnuniyet Anket</a:t>
            </a:r>
            <a:r>
              <a:rPr lang="en-US" b="1" baseline="0">
                <a:solidFill>
                  <a:sysClr val="windowText" lastClr="000000"/>
                </a:solidFill>
              </a:rPr>
              <a:t> Analizi</a:t>
            </a:r>
            <a:endParaRPr lang="en-US"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030A0"/>
                      </a:solidFill>
                      <a:latin typeface="+mn-lt"/>
                      <a:ea typeface="+mn-ea"/>
                      <a:cs typeface="+mn-cs"/>
                    </a:defRPr>
                  </a:pPr>
                  <a:endParaRPr lang="tr-TR"/>
                </a:p>
              </c:txPr>
              <c:showLegendKey val="0"/>
              <c:showVal val="1"/>
              <c:showCatName val="0"/>
              <c:showSerName val="0"/>
              <c:showPercent val="0"/>
              <c:showBubbleSize val="0"/>
              <c:extLst>
                <c:ext xmlns:c16="http://schemas.microsoft.com/office/drawing/2014/chart" uri="{C3380CC4-5D6E-409C-BE32-E72D297353CC}">
                  <c16:uniqueId val="{00000000-8930-4DBD-8BD7-717714860B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İdari!$A$2:$S$2</c:f>
              <c:strCache>
                <c:ptCount val="19"/>
                <c:pt idx="0">
                  <c:v>1.Sağlık kuruluşuna ulaşımda zorluk yaşamadım. / I did not have any difficulty getting to the health  facility.</c:v>
                </c:pt>
                <c:pt idx="1">
                  <c:v>2.Danışma ve yönlendirme hizmetleri yeterliydi. / Consultation and guiding services were adequate.</c:v>
                </c:pt>
                <c:pt idx="2">
                  <c:v>3.Sağlık kuruluşu içinde ulaşmam gereken birimlere kolaylıkla ulaşabildim. / I can easily access any unit within the health institution when I need.</c:v>
                </c:pt>
                <c:pt idx="3">
                  <c:v>4.Kayıt işlemleri için çok beklemedim. / I did not have to wait too long for registration.</c:v>
                </c:pt>
                <c:pt idx="4">
                  <c:v>5.Muayene olacağım doktoru kendim seçtim. / I personally chose the physician to examine me.</c:v>
                </c:pt>
                <c:pt idx="5">
                  <c:v>6.Bekleme alanının fiziki koşulları yeterliydi.  / The physical conditions of the waiting lounge were adequate.</c:v>
                </c:pt>
                <c:pt idx="6">
                  <c:v>7.Muayene olmak için beklediğim süre uygundu.  / The waiting time for the examination was convenient.</c:v>
                </c:pt>
                <c:pt idx="7">
                  <c:v>8.Muayene ve tedavi alanlarının fiziki koşulları yeterliydi. / The physical conditions of the examination and treatment areas were adequate. </c:v>
                </c:pt>
                <c:pt idx="8">
                  <c:v>9.Doktorumun bana ayırdığı süre yeterliydi.  / The time allocated to me by the physician was adequate.</c:v>
                </c:pt>
                <c:pt idx="9">
                  <c:v>10.Tetkikler (Radyoloji/Röntgen) için verilen randevu süreleri uygundu. / The appointment duration for the medical workups (Radiology/X-Ray) was convenient.</c:v>
                </c:pt>
                <c:pt idx="10">
                  <c:v>11.Tetkikler (Radyoloji/Röntgen) sonuçlarımı belirtilen süre içerisinde aldım. / I received the results for the medical workups (Radiology/X-Ray) within the promised period.</c:v>
                </c:pt>
                <c:pt idx="11">
                  <c:v>12.Doktorum tarafından tedavim ile ilgili yeterli bilgilendirme yapıldı. / I have been adequately informed by my physician regarding my treatment.</c:v>
                </c:pt>
                <c:pt idx="12">
                  <c:v>13.Tetkik ve tedavim sırasında kişisel mahremiyetime özen gösterildi. / My personal privacy was protected during the medical workups and treatments.</c:v>
                </c:pt>
                <c:pt idx="13">
                  <c:v>14.Yardımcı personelin bana karşı davranışları nezaket kurallarına uygundu.  / The behavior of the assisting personnel was kind.</c:v>
                </c:pt>
                <c:pt idx="14">
                  <c:v>15.Sağlık kuruluşu genel olarak temizdi.  / The health institution was clean overall.</c:v>
                </c:pt>
                <c:pt idx="15">
                  <c:v>16.Sağlık kuruluşunun sunmuş olduğu hizmetler beklentilerimi karşıladı.  / The services provided by the health institution have met my expectations.</c:v>
                </c:pt>
                <c:pt idx="16">
                  <c:v>17.Bu sağlık kuruluşundan, hiç kimsenin yardımına ihtiyaç duymadan hizmet alabilirim.  / I can receive service in this institution without needing to get help from anyone. </c:v>
                </c:pt>
                <c:pt idx="17">
                  <c:v>18.Bu sağlık kuruluşunu aileme ve arkadaşlarıma tavsiye ederim.  / I would recommend this health institution to my family and friends.</c:v>
                </c:pt>
                <c:pt idx="18">
                  <c:v>Ortalama</c:v>
                </c:pt>
              </c:strCache>
            </c:strRef>
          </c:cat>
          <c:val>
            <c:numRef>
              <c:f>İdari!$A$15:$S$15</c:f>
              <c:numCache>
                <c:formatCode>0%</c:formatCode>
                <c:ptCount val="19"/>
                <c:pt idx="0">
                  <c:v>0.83636363636363631</c:v>
                </c:pt>
                <c:pt idx="1">
                  <c:v>0.98333333333333339</c:v>
                </c:pt>
                <c:pt idx="2">
                  <c:v>0.98333333333333339</c:v>
                </c:pt>
                <c:pt idx="3">
                  <c:v>1</c:v>
                </c:pt>
                <c:pt idx="4">
                  <c:v>0.78181818181818186</c:v>
                </c:pt>
                <c:pt idx="5">
                  <c:v>0.95</c:v>
                </c:pt>
                <c:pt idx="6">
                  <c:v>0.96666666666666656</c:v>
                </c:pt>
                <c:pt idx="7">
                  <c:v>0.96666666666666656</c:v>
                </c:pt>
                <c:pt idx="8">
                  <c:v>0.96666666666666656</c:v>
                </c:pt>
                <c:pt idx="9">
                  <c:v>0.96666666666666656</c:v>
                </c:pt>
                <c:pt idx="10">
                  <c:v>0.90909090909090917</c:v>
                </c:pt>
                <c:pt idx="11">
                  <c:v>0.98333333333333339</c:v>
                </c:pt>
                <c:pt idx="12">
                  <c:v>0.98181818181818181</c:v>
                </c:pt>
                <c:pt idx="13">
                  <c:v>0.98333333333333339</c:v>
                </c:pt>
                <c:pt idx="14">
                  <c:v>0.98333333333333339</c:v>
                </c:pt>
                <c:pt idx="15">
                  <c:v>0.98333333333333339</c:v>
                </c:pt>
                <c:pt idx="16">
                  <c:v>0.93333333333333335</c:v>
                </c:pt>
                <c:pt idx="17">
                  <c:v>0.98333333333333339</c:v>
                </c:pt>
                <c:pt idx="18">
                  <c:v>0.95375816993464058</c:v>
                </c:pt>
              </c:numCache>
            </c:numRef>
          </c:val>
          <c:extLst>
            <c:ext xmlns:c16="http://schemas.microsoft.com/office/drawing/2014/chart" uri="{C3380CC4-5D6E-409C-BE32-E72D297353CC}">
              <c16:uniqueId val="{00000001-8930-4DBD-8BD7-717714860B2F}"/>
            </c:ext>
          </c:extLst>
        </c:ser>
        <c:dLbls>
          <c:showLegendKey val="0"/>
          <c:showVal val="0"/>
          <c:showCatName val="0"/>
          <c:showSerName val="0"/>
          <c:showPercent val="0"/>
          <c:showBubbleSize val="0"/>
        </c:dLbls>
        <c:gapWidth val="219"/>
        <c:overlap val="-27"/>
        <c:axId val="504925584"/>
        <c:axId val="504926000"/>
      </c:barChart>
      <c:catAx>
        <c:axId val="5049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504926000"/>
        <c:crosses val="autoZero"/>
        <c:auto val="1"/>
        <c:lblAlgn val="ctr"/>
        <c:lblOffset val="100"/>
        <c:noMultiLvlLbl val="0"/>
      </c:catAx>
      <c:valAx>
        <c:axId val="504926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049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tr-TR" b="1">
                <a:solidFill>
                  <a:sysClr val="windowText" lastClr="000000"/>
                </a:solidFill>
              </a:rPr>
              <a:t>2022 Kasım </a:t>
            </a:r>
            <a:r>
              <a:rPr lang="tr-TR" b="1" baseline="0">
                <a:solidFill>
                  <a:sysClr val="windowText" lastClr="000000"/>
                </a:solidFill>
              </a:rPr>
              <a:t>Ayı Hasta </a:t>
            </a:r>
            <a:r>
              <a:rPr lang="en-US" b="1">
                <a:solidFill>
                  <a:sysClr val="windowText" lastClr="000000"/>
                </a:solidFill>
              </a:rPr>
              <a:t>Memnuniyet Anket</a:t>
            </a:r>
            <a:r>
              <a:rPr lang="en-US" b="1" baseline="0">
                <a:solidFill>
                  <a:sysClr val="windowText" lastClr="000000"/>
                </a:solidFill>
              </a:rPr>
              <a:t> Analizi</a:t>
            </a:r>
            <a:endParaRPr lang="en-US"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030A0"/>
                      </a:solidFill>
                      <a:latin typeface="+mn-lt"/>
                      <a:ea typeface="+mn-ea"/>
                      <a:cs typeface="+mn-cs"/>
                    </a:defRPr>
                  </a:pPr>
                  <a:endParaRPr lang="tr-TR"/>
                </a:p>
              </c:txPr>
              <c:showLegendKey val="0"/>
              <c:showVal val="1"/>
              <c:showCatName val="0"/>
              <c:showSerName val="0"/>
              <c:showPercent val="0"/>
              <c:showBubbleSize val="0"/>
              <c:extLst>
                <c:ext xmlns:c16="http://schemas.microsoft.com/office/drawing/2014/chart" uri="{C3380CC4-5D6E-409C-BE32-E72D297353CC}">
                  <c16:uniqueId val="{00000000-7BDD-45F2-AF87-4D570DAFCD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İdari!$A$2:$S$2</c:f>
              <c:strCache>
                <c:ptCount val="19"/>
                <c:pt idx="0">
                  <c:v>1.Sağlık kuruluşuna ulaşımda zorluk yaşamadım. / I did not have any difficulty getting to the health  facility.</c:v>
                </c:pt>
                <c:pt idx="1">
                  <c:v>2.Danışma ve yönlendirme hizmetleri yeterliydi. / Consultation and guiding services were adequate.</c:v>
                </c:pt>
                <c:pt idx="2">
                  <c:v>3.Sağlık kuruluşu içinde ulaşmam gereken birimlere kolaylıkla ulaşabildim. / I can easily access any unit within the health institution when I need.</c:v>
                </c:pt>
                <c:pt idx="3">
                  <c:v>4.Kayıt işlemleri için çok beklemedim. / I did not have to wait too long for registration.</c:v>
                </c:pt>
                <c:pt idx="4">
                  <c:v>5.Muayene olacağım doktoru kendim seçtim. / I personally chose the physician to examine me.</c:v>
                </c:pt>
                <c:pt idx="5">
                  <c:v>6.Bekleme alanının fiziki koşulları yeterliydi.  / The physical conditions of the waiting lounge were adequate.</c:v>
                </c:pt>
                <c:pt idx="6">
                  <c:v>7.Muayene olmak için beklediğim süre uygundu.  / The waiting time for the examination was convenient.</c:v>
                </c:pt>
                <c:pt idx="7">
                  <c:v>8.Muayene ve tedavi alanlarının fiziki koşulları yeterliydi. / The physical conditions of the examination and treatment areas were adequate. </c:v>
                </c:pt>
                <c:pt idx="8">
                  <c:v>9.Doktorumun bana ayırdığı süre yeterliydi.  / The time allocated to me by the physician was adequate.</c:v>
                </c:pt>
                <c:pt idx="9">
                  <c:v>10.Tetkikler (Radyoloji/Röntgen) için verilen randevu süreleri uygundu. / The appointment duration for the medical workups (Radiology/X-Ray) was convenient.</c:v>
                </c:pt>
                <c:pt idx="10">
                  <c:v>11.Tetkikler (Radyoloji/Röntgen) sonuçlarımı belirtilen süre içerisinde aldım. / I received the results for the medical workups (Radiology/X-Ray) within the promised period.</c:v>
                </c:pt>
                <c:pt idx="11">
                  <c:v>12.Doktorum tarafından tedavim ile ilgili yeterli bilgilendirme yapıldı. / I have been adequately informed by my physician regarding my treatment.</c:v>
                </c:pt>
                <c:pt idx="12">
                  <c:v>13.Tetkik ve tedavim sırasında kişisel mahremiyetime özen gösterildi. / My personal privacy was protected during the medical workups and treatments.</c:v>
                </c:pt>
                <c:pt idx="13">
                  <c:v>14.Yardımcı personelin bana karşı davranışları nezaket kurallarına uygundu.  / The behavior of the assisting personnel was kind.</c:v>
                </c:pt>
                <c:pt idx="14">
                  <c:v>15.Sağlık kuruluşu genel olarak temizdi.  / The health institution was clean overall.</c:v>
                </c:pt>
                <c:pt idx="15">
                  <c:v>16.Sağlık kuruluşunun sunmuş olduğu hizmetler beklentilerimi karşıladı.  / The services provided by the health institution have met my expectations.</c:v>
                </c:pt>
                <c:pt idx="16">
                  <c:v>17.Bu sağlık kuruluşundan, hiç kimsenin yardımına ihtiyaç duymadan hizmet alabilirim.  / I can receive service in this institution without needing to get help from anyone. </c:v>
                </c:pt>
                <c:pt idx="17">
                  <c:v>18.Bu sağlık kuruluşunu aileme ve arkadaşlarıma tavsiye ederim.  / I would recommend this health institution to my family and friends.</c:v>
                </c:pt>
                <c:pt idx="18">
                  <c:v>Ortalama</c:v>
                </c:pt>
              </c:strCache>
            </c:strRef>
          </c:cat>
          <c:val>
            <c:numRef>
              <c:f>İdari!$A$12:$S$12</c:f>
              <c:numCache>
                <c:formatCode>0%</c:formatCode>
                <c:ptCount val="19"/>
                <c:pt idx="0">
                  <c:v>1</c:v>
                </c:pt>
                <c:pt idx="1">
                  <c:v>1</c:v>
                </c:pt>
                <c:pt idx="2">
                  <c:v>1</c:v>
                </c:pt>
                <c:pt idx="3">
                  <c:v>0.95555555555555549</c:v>
                </c:pt>
                <c:pt idx="4">
                  <c:v>0.95</c:v>
                </c:pt>
                <c:pt idx="5">
                  <c:v>1</c:v>
                </c:pt>
                <c:pt idx="6">
                  <c:v>0.95555555555555549</c:v>
                </c:pt>
                <c:pt idx="7">
                  <c:v>1</c:v>
                </c:pt>
                <c:pt idx="8">
                  <c:v>1</c:v>
                </c:pt>
                <c:pt idx="9">
                  <c:v>0.97777777777777786</c:v>
                </c:pt>
                <c:pt idx="10">
                  <c:v>1</c:v>
                </c:pt>
                <c:pt idx="11">
                  <c:v>1</c:v>
                </c:pt>
                <c:pt idx="12">
                  <c:v>1</c:v>
                </c:pt>
                <c:pt idx="13">
                  <c:v>1</c:v>
                </c:pt>
                <c:pt idx="14">
                  <c:v>1</c:v>
                </c:pt>
                <c:pt idx="15">
                  <c:v>1</c:v>
                </c:pt>
                <c:pt idx="16">
                  <c:v>1</c:v>
                </c:pt>
                <c:pt idx="17">
                  <c:v>1</c:v>
                </c:pt>
                <c:pt idx="18">
                  <c:v>0.99135802469135803</c:v>
                </c:pt>
              </c:numCache>
            </c:numRef>
          </c:val>
          <c:extLst>
            <c:ext xmlns:c16="http://schemas.microsoft.com/office/drawing/2014/chart" uri="{C3380CC4-5D6E-409C-BE32-E72D297353CC}">
              <c16:uniqueId val="{00000001-7BDD-45F2-AF87-4D570DAFCD2E}"/>
            </c:ext>
          </c:extLst>
        </c:ser>
        <c:dLbls>
          <c:showLegendKey val="0"/>
          <c:showVal val="0"/>
          <c:showCatName val="0"/>
          <c:showSerName val="0"/>
          <c:showPercent val="0"/>
          <c:showBubbleSize val="0"/>
        </c:dLbls>
        <c:gapWidth val="219"/>
        <c:overlap val="-27"/>
        <c:axId val="504925584"/>
        <c:axId val="504926000"/>
      </c:barChart>
      <c:catAx>
        <c:axId val="5049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504926000"/>
        <c:crosses val="autoZero"/>
        <c:auto val="1"/>
        <c:lblAlgn val="ctr"/>
        <c:lblOffset val="100"/>
        <c:noMultiLvlLbl val="0"/>
      </c:catAx>
      <c:valAx>
        <c:axId val="504926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049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tr-TR" b="1">
                <a:solidFill>
                  <a:sysClr val="windowText" lastClr="000000"/>
                </a:solidFill>
              </a:rPr>
              <a:t>2022 Aralık </a:t>
            </a:r>
            <a:r>
              <a:rPr lang="tr-TR" b="1" baseline="0">
                <a:solidFill>
                  <a:sysClr val="windowText" lastClr="000000"/>
                </a:solidFill>
              </a:rPr>
              <a:t>Ayı Hasta </a:t>
            </a:r>
            <a:r>
              <a:rPr lang="en-US" b="1">
                <a:solidFill>
                  <a:sysClr val="windowText" lastClr="000000"/>
                </a:solidFill>
              </a:rPr>
              <a:t>Memnuniyet Anket</a:t>
            </a:r>
            <a:r>
              <a:rPr lang="en-US" b="1" baseline="0">
                <a:solidFill>
                  <a:sysClr val="windowText" lastClr="000000"/>
                </a:solidFill>
              </a:rPr>
              <a:t> Analizi</a:t>
            </a:r>
            <a:endParaRPr lang="en-US"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030A0"/>
                      </a:solidFill>
                      <a:latin typeface="+mn-lt"/>
                      <a:ea typeface="+mn-ea"/>
                      <a:cs typeface="+mn-cs"/>
                    </a:defRPr>
                  </a:pPr>
                  <a:endParaRPr lang="tr-TR"/>
                </a:p>
              </c:txPr>
              <c:showLegendKey val="0"/>
              <c:showVal val="1"/>
              <c:showCatName val="0"/>
              <c:showSerName val="0"/>
              <c:showPercent val="0"/>
              <c:showBubbleSize val="0"/>
              <c:extLst>
                <c:ext xmlns:c16="http://schemas.microsoft.com/office/drawing/2014/chart" uri="{C3380CC4-5D6E-409C-BE32-E72D297353CC}">
                  <c16:uniqueId val="{00000000-1E9D-4CE6-BD2B-A70AEB6EB2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İdari!$A$2:$S$2</c:f>
              <c:strCache>
                <c:ptCount val="19"/>
                <c:pt idx="0">
                  <c:v>1.Sağlık kuruluşuna ulaşımda zorluk yaşamadım. / I did not have any difficulty getting to the health  facility.</c:v>
                </c:pt>
                <c:pt idx="1">
                  <c:v>2.Danışma ve yönlendirme hizmetleri yeterliydi. / Consultation and guiding services were adequate.</c:v>
                </c:pt>
                <c:pt idx="2">
                  <c:v>3.Sağlık kuruluşu içinde ulaşmam gereken birimlere kolaylıkla ulaşabildim. / I can easily access any unit within the health institution when I need.</c:v>
                </c:pt>
                <c:pt idx="3">
                  <c:v>4.Kayıt işlemleri için çok beklemedim. / I did not have to wait too long for registration.</c:v>
                </c:pt>
                <c:pt idx="4">
                  <c:v>5.Muayene olacağım doktoru kendim seçtim. / I personally chose the physician to examine me.</c:v>
                </c:pt>
                <c:pt idx="5">
                  <c:v>6.Bekleme alanının fiziki koşulları yeterliydi.  / The physical conditions of the waiting lounge were adequate.</c:v>
                </c:pt>
                <c:pt idx="6">
                  <c:v>7.Muayene olmak için beklediğim süre uygundu.  / The waiting time for the examination was convenient.</c:v>
                </c:pt>
                <c:pt idx="7">
                  <c:v>8.Muayene ve tedavi alanlarının fiziki koşulları yeterliydi. / The physical conditions of the examination and treatment areas were adequate. </c:v>
                </c:pt>
                <c:pt idx="8">
                  <c:v>9.Doktorumun bana ayırdığı süre yeterliydi.  / The time allocated to me by the physician was adequate.</c:v>
                </c:pt>
                <c:pt idx="9">
                  <c:v>10.Tetkikler (Radyoloji/Röntgen) için verilen randevu süreleri uygundu. / The appointment duration for the medical workups (Radiology/X-Ray) was convenient.</c:v>
                </c:pt>
                <c:pt idx="10">
                  <c:v>11.Tetkikler (Radyoloji/Röntgen) sonuçlarımı belirtilen süre içerisinde aldım. / I received the results for the medical workups (Radiology/X-Ray) within the promised period.</c:v>
                </c:pt>
                <c:pt idx="11">
                  <c:v>12.Doktorum tarafından tedavim ile ilgili yeterli bilgilendirme yapıldı. / I have been adequately informed by my physician regarding my treatment.</c:v>
                </c:pt>
                <c:pt idx="12">
                  <c:v>13.Tetkik ve tedavim sırasında kişisel mahremiyetime özen gösterildi. / My personal privacy was protected during the medical workups and treatments.</c:v>
                </c:pt>
                <c:pt idx="13">
                  <c:v>14.Yardımcı personelin bana karşı davranışları nezaket kurallarına uygundu.  / The behavior of the assisting personnel was kind.</c:v>
                </c:pt>
                <c:pt idx="14">
                  <c:v>15.Sağlık kuruluşu genel olarak temizdi.  / The health institution was clean overall.</c:v>
                </c:pt>
                <c:pt idx="15">
                  <c:v>16.Sağlık kuruluşunun sunmuş olduğu hizmetler beklentilerimi karşıladı.  / The services provided by the health institution have met my expectations.</c:v>
                </c:pt>
                <c:pt idx="16">
                  <c:v>17.Bu sağlık kuruluşundan, hiç kimsenin yardımına ihtiyaç duymadan hizmet alabilirim.  / I can receive service in this institution without needing to get help from anyone. </c:v>
                </c:pt>
                <c:pt idx="17">
                  <c:v>18.Bu sağlık kuruluşunu aileme ve arkadaşlarıma tavsiye ederim.  / I would recommend this health institution to my family and friends.</c:v>
                </c:pt>
                <c:pt idx="18">
                  <c:v>Ortalama</c:v>
                </c:pt>
              </c:strCache>
            </c:strRef>
          </c:cat>
          <c:val>
            <c:numRef>
              <c:f>İdari!$A$14:$S$14</c:f>
              <c:numCache>
                <c:formatCode>0%</c:formatCode>
                <c:ptCount val="19"/>
                <c:pt idx="0">
                  <c:v>0.96</c:v>
                </c:pt>
                <c:pt idx="1">
                  <c:v>1</c:v>
                </c:pt>
                <c:pt idx="2">
                  <c:v>1</c:v>
                </c:pt>
                <c:pt idx="3">
                  <c:v>0.96</c:v>
                </c:pt>
                <c:pt idx="4">
                  <c:v>0.74</c:v>
                </c:pt>
                <c:pt idx="5">
                  <c:v>0.98000000000000009</c:v>
                </c:pt>
                <c:pt idx="6">
                  <c:v>1</c:v>
                </c:pt>
                <c:pt idx="7">
                  <c:v>1</c:v>
                </c:pt>
                <c:pt idx="8">
                  <c:v>1</c:v>
                </c:pt>
                <c:pt idx="9">
                  <c:v>1</c:v>
                </c:pt>
                <c:pt idx="10">
                  <c:v>1</c:v>
                </c:pt>
                <c:pt idx="11">
                  <c:v>1</c:v>
                </c:pt>
                <c:pt idx="12">
                  <c:v>1</c:v>
                </c:pt>
                <c:pt idx="13">
                  <c:v>1</c:v>
                </c:pt>
                <c:pt idx="14">
                  <c:v>0.98000000000000009</c:v>
                </c:pt>
                <c:pt idx="15">
                  <c:v>1</c:v>
                </c:pt>
                <c:pt idx="16">
                  <c:v>1</c:v>
                </c:pt>
                <c:pt idx="17">
                  <c:v>1</c:v>
                </c:pt>
                <c:pt idx="18">
                  <c:v>0.97888888888888892</c:v>
                </c:pt>
              </c:numCache>
            </c:numRef>
          </c:val>
          <c:extLst>
            <c:ext xmlns:c16="http://schemas.microsoft.com/office/drawing/2014/chart" uri="{C3380CC4-5D6E-409C-BE32-E72D297353CC}">
              <c16:uniqueId val="{00000001-1E9D-4CE6-BD2B-A70AEB6EB2D3}"/>
            </c:ext>
          </c:extLst>
        </c:ser>
        <c:dLbls>
          <c:showLegendKey val="0"/>
          <c:showVal val="0"/>
          <c:showCatName val="0"/>
          <c:showSerName val="0"/>
          <c:showPercent val="0"/>
          <c:showBubbleSize val="0"/>
        </c:dLbls>
        <c:gapWidth val="219"/>
        <c:overlap val="-27"/>
        <c:axId val="504925584"/>
        <c:axId val="504926000"/>
      </c:barChart>
      <c:catAx>
        <c:axId val="5049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504926000"/>
        <c:crosses val="autoZero"/>
        <c:auto val="1"/>
        <c:lblAlgn val="ctr"/>
        <c:lblOffset val="100"/>
        <c:noMultiLvlLbl val="0"/>
      </c:catAx>
      <c:valAx>
        <c:axId val="504926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049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10.06.2023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4</a:t>
            </a:fld>
            <a:endParaRPr lang="tr-TR"/>
          </a:p>
        </p:txBody>
      </p:sp>
    </p:spTree>
    <p:extLst>
      <p:ext uri="{BB962C8B-B14F-4D97-AF65-F5344CB8AC3E}">
        <p14:creationId xmlns:p14="http://schemas.microsoft.com/office/powerpoint/2010/main" val="285736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10.06.2023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10.06.2023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10.06.2023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10.06.2023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10.06.2023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10.06.2023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10.06.2023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10.06.2023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10.06.2023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10.06.2023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10.06.2023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10.06.2023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10.06.2023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10.06.2023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10.06.2023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10.06.2023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10.06.2023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10.06.2023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49769" y="5512332"/>
            <a:ext cx="4765431" cy="769441"/>
          </a:xfrm>
          <a:prstGeom prst="rect">
            <a:avLst/>
          </a:prstGeom>
          <a:noFill/>
        </p:spPr>
        <p:txBody>
          <a:bodyPr wrap="square" rtlCol="0">
            <a:spAutoFit/>
          </a:bodyPr>
          <a:lstStyle/>
          <a:p>
            <a:pPr algn="ctr"/>
            <a:r>
              <a:rPr lang="tr-TR" sz="2200" b="1" dirty="0" smtClean="0">
                <a:solidFill>
                  <a:schemeClr val="accent5">
                    <a:lumMod val="50000"/>
                  </a:schemeClr>
                </a:solidFill>
              </a:rPr>
              <a:t>AĞIZ VE DİŞ SAĞLIĞI UYGULAMA VE ARAŞTIRMA MERKEZİ (ADSUAM)</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692249495"/>
              </p:ext>
            </p:extLst>
          </p:nvPr>
        </p:nvGraphicFramePr>
        <p:xfrm>
          <a:off x="545122" y="1801446"/>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Tıbbi atıklar ile temas</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31.05.2023</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Eğitim Komitesi / Enfeksiyon Kontrol Komitesi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nb-NO" dirty="0" smtClean="0">
                          <a:solidFill>
                            <a:srgbClr val="0F2303"/>
                          </a:solidFill>
                        </a:rPr>
                        <a:t>Personele "Atık Ayrıştırma" eğitimi verilme</a:t>
                      </a:r>
                      <a:r>
                        <a:rPr lang="tr-TR" dirty="0" err="1" smtClean="0">
                          <a:solidFill>
                            <a:srgbClr val="0F2303"/>
                          </a:solidFill>
                        </a:rPr>
                        <a:t>lidir</a:t>
                      </a:r>
                      <a:r>
                        <a:rPr lang="tr-TR" dirty="0" smtClean="0">
                          <a:solidFill>
                            <a:srgbClr val="0F2303"/>
                          </a:solidFill>
                        </a:rPr>
                        <a:t>.</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89476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501161" y="1928662"/>
            <a:ext cx="3938953" cy="400110"/>
          </a:xfrm>
          <a:prstGeom prst="rect">
            <a:avLst/>
          </a:prstGeom>
          <a:noFill/>
        </p:spPr>
        <p:txBody>
          <a:bodyPr wrap="square" rtlCol="0">
            <a:spAutoFit/>
          </a:bodyPr>
          <a:lstStyle/>
          <a:p>
            <a:r>
              <a:rPr lang="tr-TR" sz="2000" dirty="0" smtClean="0">
                <a:solidFill>
                  <a:srgbClr val="0F2303"/>
                </a:solidFill>
              </a:rPr>
              <a:t>HASTA MEMNUNİYET ANKETLERİ</a:t>
            </a:r>
            <a:endParaRPr lang="tr-TR" sz="2000" dirty="0">
              <a:solidFill>
                <a:srgbClr val="0F2303"/>
              </a:solidFill>
            </a:endParaRPr>
          </a:p>
        </p:txBody>
      </p:sp>
      <p:sp>
        <p:nvSpPr>
          <p:cNvPr id="9" name="Metin kutusu 8"/>
          <p:cNvSpPr txBox="1"/>
          <p:nvPr/>
        </p:nvSpPr>
        <p:spPr>
          <a:xfrm>
            <a:off x="5136728" y="3782728"/>
            <a:ext cx="3437792" cy="369332"/>
          </a:xfrm>
          <a:prstGeom prst="rect">
            <a:avLst/>
          </a:prstGeom>
          <a:noFill/>
        </p:spPr>
        <p:txBody>
          <a:bodyPr wrap="square" rtlCol="0">
            <a:spAutoFit/>
          </a:bodyPr>
          <a:lstStyle/>
          <a:p>
            <a:r>
              <a:rPr lang="tr-TR" dirty="0" smtClean="0">
                <a:solidFill>
                  <a:srgbClr val="0F2303"/>
                </a:solidFill>
              </a:rPr>
              <a:t>ÇALIŞAN MEMNUNİYET ANKETLERİ</a:t>
            </a:r>
            <a:endParaRPr lang="tr-TR" dirty="0">
              <a:solidFill>
                <a:srgbClr val="0F2303"/>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239109756"/>
              </p:ext>
            </p:extLst>
          </p:nvPr>
        </p:nvGraphicFramePr>
        <p:xfrm>
          <a:off x="825419" y="2501229"/>
          <a:ext cx="2543094" cy="3618240"/>
        </p:xfrm>
        <a:graphic>
          <a:graphicData uri="http://schemas.openxmlformats.org/drawingml/2006/table">
            <a:tbl>
              <a:tblPr>
                <a:tableStyleId>{BC89EF96-8CEA-46FF-86C4-4CE0E7609802}</a:tableStyleId>
              </a:tblPr>
              <a:tblGrid>
                <a:gridCol w="1601659">
                  <a:extLst>
                    <a:ext uri="{9D8B030D-6E8A-4147-A177-3AD203B41FA5}">
                      <a16:colId xmlns:a16="http://schemas.microsoft.com/office/drawing/2014/main" val="132667052"/>
                    </a:ext>
                  </a:extLst>
                </a:gridCol>
                <a:gridCol w="941435">
                  <a:extLst>
                    <a:ext uri="{9D8B030D-6E8A-4147-A177-3AD203B41FA5}">
                      <a16:colId xmlns:a16="http://schemas.microsoft.com/office/drawing/2014/main" val="3091681405"/>
                    </a:ext>
                  </a:extLst>
                </a:gridCol>
              </a:tblGrid>
              <a:tr h="301520">
                <a:tc>
                  <a:txBody>
                    <a:bodyPr/>
                    <a:lstStyle/>
                    <a:p>
                      <a:pPr algn="ctr" fontAlgn="ctr"/>
                      <a:r>
                        <a:rPr lang="tr-TR" sz="1800" u="none" strike="noStrike" dirty="0">
                          <a:solidFill>
                            <a:srgbClr val="0F2303"/>
                          </a:solidFill>
                          <a:effectLst/>
                        </a:rPr>
                        <a:t>OCAK</a:t>
                      </a:r>
                      <a:endParaRPr lang="tr-TR" sz="1800" b="0" i="0" u="none" strike="noStrike" dirty="0">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a:solidFill>
                            <a:srgbClr val="0F2303"/>
                          </a:solidFill>
                          <a:effectLst/>
                        </a:rPr>
                        <a:t>97%</a:t>
                      </a:r>
                      <a:endParaRPr lang="tr-TR" sz="1800" b="0" i="0" u="none" strike="noStrike">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89377168"/>
                  </a:ext>
                </a:extLst>
              </a:tr>
              <a:tr h="301520">
                <a:tc>
                  <a:txBody>
                    <a:bodyPr/>
                    <a:lstStyle/>
                    <a:p>
                      <a:pPr algn="ctr" fontAlgn="ctr"/>
                      <a:r>
                        <a:rPr lang="tr-TR" sz="1800" u="none" strike="noStrike" dirty="0">
                          <a:solidFill>
                            <a:srgbClr val="0F2303"/>
                          </a:solidFill>
                          <a:effectLst/>
                        </a:rPr>
                        <a:t>ŞUBAT</a:t>
                      </a:r>
                      <a:endParaRPr lang="tr-TR" sz="1800" b="0" i="0" u="none" strike="noStrike" dirty="0">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98%</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7340289"/>
                  </a:ext>
                </a:extLst>
              </a:tr>
              <a:tr h="301520">
                <a:tc>
                  <a:txBody>
                    <a:bodyPr/>
                    <a:lstStyle/>
                    <a:p>
                      <a:pPr algn="ctr" fontAlgn="ctr"/>
                      <a:r>
                        <a:rPr lang="tr-TR" sz="1800" u="none" strike="noStrike" dirty="0">
                          <a:solidFill>
                            <a:srgbClr val="0F2303"/>
                          </a:solidFill>
                          <a:effectLst/>
                        </a:rPr>
                        <a:t>MART</a:t>
                      </a:r>
                      <a:endParaRPr lang="tr-TR" sz="1800" b="0" i="0" u="none" strike="noStrike" dirty="0">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98%</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89334200"/>
                  </a:ext>
                </a:extLst>
              </a:tr>
              <a:tr h="301520">
                <a:tc>
                  <a:txBody>
                    <a:bodyPr/>
                    <a:lstStyle/>
                    <a:p>
                      <a:pPr algn="ctr" fontAlgn="ctr"/>
                      <a:r>
                        <a:rPr lang="tr-TR" sz="1800" u="none" strike="noStrike" dirty="0">
                          <a:solidFill>
                            <a:srgbClr val="0F2303"/>
                          </a:solidFill>
                          <a:effectLst/>
                        </a:rPr>
                        <a:t>NİSAN</a:t>
                      </a:r>
                      <a:endParaRPr lang="tr-TR" sz="1800" b="0" i="0" u="none" strike="noStrike" dirty="0">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99%</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2178768"/>
                  </a:ext>
                </a:extLst>
              </a:tr>
              <a:tr h="301520">
                <a:tc>
                  <a:txBody>
                    <a:bodyPr/>
                    <a:lstStyle/>
                    <a:p>
                      <a:pPr algn="ctr" fontAlgn="ctr"/>
                      <a:r>
                        <a:rPr lang="tr-TR" sz="1800" u="none" strike="noStrike">
                          <a:solidFill>
                            <a:srgbClr val="0F2303"/>
                          </a:solidFill>
                          <a:effectLst/>
                        </a:rPr>
                        <a:t>MAYIS</a:t>
                      </a:r>
                      <a:endParaRPr lang="tr-TR" sz="1800" b="0" i="0" u="none" strike="noStrike">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100%</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77417741"/>
                  </a:ext>
                </a:extLst>
              </a:tr>
              <a:tr h="301520">
                <a:tc>
                  <a:txBody>
                    <a:bodyPr/>
                    <a:lstStyle/>
                    <a:p>
                      <a:pPr algn="ctr" fontAlgn="ctr"/>
                      <a:r>
                        <a:rPr lang="tr-TR" sz="1800" u="none" strike="noStrike">
                          <a:solidFill>
                            <a:srgbClr val="0F2303"/>
                          </a:solidFill>
                          <a:effectLst/>
                        </a:rPr>
                        <a:t>HAZİRAN</a:t>
                      </a:r>
                      <a:endParaRPr lang="tr-TR" sz="1800" b="0" i="0" u="none" strike="noStrike">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99%</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8950581"/>
                  </a:ext>
                </a:extLst>
              </a:tr>
              <a:tr h="301520">
                <a:tc>
                  <a:txBody>
                    <a:bodyPr/>
                    <a:lstStyle/>
                    <a:p>
                      <a:pPr algn="ctr" fontAlgn="ctr"/>
                      <a:r>
                        <a:rPr lang="tr-TR" sz="1800" u="none" strike="noStrike">
                          <a:solidFill>
                            <a:srgbClr val="0F2303"/>
                          </a:solidFill>
                          <a:effectLst/>
                        </a:rPr>
                        <a:t>TEMMUZ</a:t>
                      </a:r>
                      <a:endParaRPr lang="tr-TR" sz="1800" b="0" i="0" u="none" strike="noStrike">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99%</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4633948"/>
                  </a:ext>
                </a:extLst>
              </a:tr>
              <a:tr h="301520">
                <a:tc>
                  <a:txBody>
                    <a:bodyPr/>
                    <a:lstStyle/>
                    <a:p>
                      <a:pPr algn="ctr" fontAlgn="ctr"/>
                      <a:r>
                        <a:rPr lang="tr-TR" sz="1800" u="none" strike="noStrike">
                          <a:solidFill>
                            <a:srgbClr val="0F2303"/>
                          </a:solidFill>
                          <a:effectLst/>
                        </a:rPr>
                        <a:t>AĞUSTOS</a:t>
                      </a:r>
                      <a:endParaRPr lang="tr-TR" sz="1800" b="0" i="0" u="none" strike="noStrike">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99%</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7334698"/>
                  </a:ext>
                </a:extLst>
              </a:tr>
              <a:tr h="301520">
                <a:tc>
                  <a:txBody>
                    <a:bodyPr/>
                    <a:lstStyle/>
                    <a:p>
                      <a:pPr algn="ctr" fontAlgn="ctr"/>
                      <a:r>
                        <a:rPr lang="tr-TR" sz="1800" u="none" strike="noStrike">
                          <a:solidFill>
                            <a:srgbClr val="0F2303"/>
                          </a:solidFill>
                          <a:effectLst/>
                        </a:rPr>
                        <a:t>EYLÜL</a:t>
                      </a:r>
                      <a:endParaRPr lang="tr-TR" sz="1800" b="0" i="0" u="none" strike="noStrike">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96%</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0977329"/>
                  </a:ext>
                </a:extLst>
              </a:tr>
              <a:tr h="301520">
                <a:tc>
                  <a:txBody>
                    <a:bodyPr/>
                    <a:lstStyle/>
                    <a:p>
                      <a:pPr algn="ctr" fontAlgn="ctr"/>
                      <a:r>
                        <a:rPr lang="tr-TR" sz="1800" u="none" strike="noStrike">
                          <a:solidFill>
                            <a:srgbClr val="0F2303"/>
                          </a:solidFill>
                          <a:effectLst/>
                        </a:rPr>
                        <a:t>EKİM</a:t>
                      </a:r>
                      <a:endParaRPr lang="tr-TR" sz="1800" b="0" i="0" u="none" strike="noStrike">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95%</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27130867"/>
                  </a:ext>
                </a:extLst>
              </a:tr>
              <a:tr h="301520">
                <a:tc>
                  <a:txBody>
                    <a:bodyPr/>
                    <a:lstStyle/>
                    <a:p>
                      <a:pPr algn="ctr" fontAlgn="ctr"/>
                      <a:r>
                        <a:rPr lang="tr-TR" sz="1800" u="none" strike="noStrike">
                          <a:solidFill>
                            <a:srgbClr val="0F2303"/>
                          </a:solidFill>
                          <a:effectLst/>
                        </a:rPr>
                        <a:t>KASIM</a:t>
                      </a:r>
                      <a:endParaRPr lang="tr-TR" sz="1800" b="0" i="0" u="none" strike="noStrike">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99%</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64445510"/>
                  </a:ext>
                </a:extLst>
              </a:tr>
              <a:tr h="301520">
                <a:tc>
                  <a:txBody>
                    <a:bodyPr/>
                    <a:lstStyle/>
                    <a:p>
                      <a:pPr algn="ctr" fontAlgn="ctr"/>
                      <a:r>
                        <a:rPr lang="tr-TR" sz="1800" u="none" strike="noStrike">
                          <a:solidFill>
                            <a:srgbClr val="122454"/>
                          </a:solidFill>
                          <a:effectLst/>
                        </a:rPr>
                        <a:t>ARALIK</a:t>
                      </a:r>
                      <a:endParaRPr lang="tr-TR" sz="1800" b="0" i="0" u="none" strike="noStrike">
                        <a:solidFill>
                          <a:srgbClr val="122454"/>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122454"/>
                          </a:solidFill>
                          <a:effectLst/>
                        </a:rPr>
                        <a:t>98%</a:t>
                      </a:r>
                      <a:endParaRPr lang="tr-TR" sz="1800" b="0" i="0" u="none" strike="noStrike" dirty="0">
                        <a:solidFill>
                          <a:srgbClr val="122454"/>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82563363"/>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04310999"/>
              </p:ext>
            </p:extLst>
          </p:nvPr>
        </p:nvGraphicFramePr>
        <p:xfrm>
          <a:off x="5886096" y="4357214"/>
          <a:ext cx="1939056" cy="567690"/>
        </p:xfrm>
        <a:graphic>
          <a:graphicData uri="http://schemas.openxmlformats.org/drawingml/2006/table">
            <a:tbl>
              <a:tblPr>
                <a:tableStyleId>{616DA210-FB5B-4158-B5E0-FEB733F419BA}</a:tableStyleId>
              </a:tblPr>
              <a:tblGrid>
                <a:gridCol w="1086203">
                  <a:extLst>
                    <a:ext uri="{9D8B030D-6E8A-4147-A177-3AD203B41FA5}">
                      <a16:colId xmlns:a16="http://schemas.microsoft.com/office/drawing/2014/main" val="1142341736"/>
                    </a:ext>
                  </a:extLst>
                </a:gridCol>
                <a:gridCol w="852853">
                  <a:extLst>
                    <a:ext uri="{9D8B030D-6E8A-4147-A177-3AD203B41FA5}">
                      <a16:colId xmlns:a16="http://schemas.microsoft.com/office/drawing/2014/main" val="4194141187"/>
                    </a:ext>
                  </a:extLst>
                </a:gridCol>
              </a:tblGrid>
              <a:tr h="283239">
                <a:tc>
                  <a:txBody>
                    <a:bodyPr/>
                    <a:lstStyle/>
                    <a:p>
                      <a:pPr algn="ctr" fontAlgn="ctr"/>
                      <a:r>
                        <a:rPr lang="tr-TR" sz="1800" u="none" strike="noStrike" dirty="0">
                          <a:solidFill>
                            <a:srgbClr val="0F2303"/>
                          </a:solidFill>
                          <a:effectLst/>
                        </a:rPr>
                        <a:t>MAYIS</a:t>
                      </a:r>
                      <a:endParaRPr lang="tr-TR" sz="1800" b="0" i="0" u="none" strike="noStrike" dirty="0">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a:solidFill>
                            <a:srgbClr val="0F2303"/>
                          </a:solidFill>
                          <a:effectLst/>
                        </a:rPr>
                        <a:t>72%</a:t>
                      </a:r>
                      <a:endParaRPr lang="tr-TR" sz="1800" b="0" i="0" u="none" strike="noStrike">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35652322"/>
                  </a:ext>
                </a:extLst>
              </a:tr>
              <a:tr h="283239">
                <a:tc>
                  <a:txBody>
                    <a:bodyPr/>
                    <a:lstStyle/>
                    <a:p>
                      <a:pPr algn="ctr" fontAlgn="ctr"/>
                      <a:r>
                        <a:rPr lang="tr-TR" sz="1800" u="none" strike="noStrike" dirty="0">
                          <a:solidFill>
                            <a:srgbClr val="0F2303"/>
                          </a:solidFill>
                          <a:effectLst/>
                        </a:rPr>
                        <a:t>ARALIK</a:t>
                      </a:r>
                      <a:endParaRPr lang="tr-TR" sz="1800" b="0" i="0" u="none" strike="noStrike" dirty="0">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F2303"/>
                          </a:solidFill>
                          <a:effectLst/>
                        </a:rPr>
                        <a:t>88%</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1023448"/>
                  </a:ext>
                </a:extLst>
              </a:tr>
            </a:tbl>
          </a:graphicData>
        </a:graphic>
      </p:graphicFrame>
    </p:spTree>
    <p:extLst>
      <p:ext uri="{BB962C8B-B14F-4D97-AF65-F5344CB8AC3E}">
        <p14:creationId xmlns:p14="http://schemas.microsoft.com/office/powerpoint/2010/main" val="166670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12</a:t>
            </a:fld>
            <a:endParaRPr lang="tr-TR"/>
          </a:p>
        </p:txBody>
      </p:sp>
      <p:graphicFrame>
        <p:nvGraphicFramePr>
          <p:cNvPr id="5" name="Grafik 4"/>
          <p:cNvGraphicFramePr>
            <a:graphicFrameLocks/>
          </p:cNvGraphicFramePr>
          <p:nvPr>
            <p:extLst>
              <p:ext uri="{D42A27DB-BD31-4B8C-83A1-F6EECF244321}">
                <p14:modId xmlns:p14="http://schemas.microsoft.com/office/powerpoint/2010/main" val="2992854069"/>
              </p:ext>
            </p:extLst>
          </p:nvPr>
        </p:nvGraphicFramePr>
        <p:xfrm>
          <a:off x="465592" y="2057270"/>
          <a:ext cx="8221209" cy="3798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503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13</a:t>
            </a:fld>
            <a:endParaRPr lang="tr-TR"/>
          </a:p>
        </p:txBody>
      </p:sp>
      <p:graphicFrame>
        <p:nvGraphicFramePr>
          <p:cNvPr id="5" name="Grafik 4"/>
          <p:cNvGraphicFramePr>
            <a:graphicFrameLocks/>
          </p:cNvGraphicFramePr>
          <p:nvPr>
            <p:extLst>
              <p:ext uri="{D42A27DB-BD31-4B8C-83A1-F6EECF244321}">
                <p14:modId xmlns:p14="http://schemas.microsoft.com/office/powerpoint/2010/main" val="3919464824"/>
              </p:ext>
            </p:extLst>
          </p:nvPr>
        </p:nvGraphicFramePr>
        <p:xfrm>
          <a:off x="211015" y="1995854"/>
          <a:ext cx="8748346" cy="400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328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14</a:t>
            </a:fld>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810283466"/>
              </p:ext>
            </p:extLst>
          </p:nvPr>
        </p:nvGraphicFramePr>
        <p:xfrm>
          <a:off x="361094" y="1674569"/>
          <a:ext cx="8440006" cy="48141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998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1199264916"/>
              </p:ext>
            </p:extLst>
          </p:nvPr>
        </p:nvGraphicFramePr>
        <p:xfrm>
          <a:off x="1326229" y="2343183"/>
          <a:ext cx="6317036" cy="2619657"/>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663786">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957">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2" name="Metin kutusu 1"/>
          <p:cNvSpPr txBox="1"/>
          <p:nvPr/>
        </p:nvSpPr>
        <p:spPr>
          <a:xfrm>
            <a:off x="823765" y="5444356"/>
            <a:ext cx="7512142" cy="461665"/>
          </a:xfrm>
          <a:prstGeom prst="rect">
            <a:avLst/>
          </a:prstGeom>
          <a:noFill/>
        </p:spPr>
        <p:txBody>
          <a:bodyPr wrap="square" rtlCol="0">
            <a:spAutoFit/>
          </a:bodyPr>
          <a:lstStyle/>
          <a:p>
            <a:pPr algn="ctr"/>
            <a:r>
              <a:rPr lang="tr-TR" sz="2400" dirty="0" smtClean="0">
                <a:solidFill>
                  <a:srgbClr val="FF0000"/>
                </a:solidFill>
              </a:rPr>
              <a:t>Öneri ve Şikayet alınmamıştır.</a:t>
            </a:r>
            <a:endParaRPr lang="tr-TR" sz="2400" dirty="0">
              <a:solidFill>
                <a:srgbClr val="FF0000"/>
              </a:solidFill>
            </a:endParaRPr>
          </a:p>
        </p:txBody>
      </p:sp>
    </p:spTree>
    <p:extLst>
      <p:ext uri="{BB962C8B-B14F-4D97-AF65-F5344CB8AC3E}">
        <p14:creationId xmlns:p14="http://schemas.microsoft.com/office/powerpoint/2010/main" val="380593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2434889743"/>
              </p:ext>
            </p:extLst>
          </p:nvPr>
        </p:nvGraphicFramePr>
        <p:xfrm>
          <a:off x="470382" y="4876406"/>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Arşiv için Yangın Söndürme Tüpü</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30.06.2023</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380510800"/>
              </p:ext>
            </p:extLst>
          </p:nvPr>
        </p:nvGraphicFramePr>
        <p:xfrm>
          <a:off x="470382" y="3160457"/>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 Engelli WC Acil Butonu</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17.06.2023</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Acil butonun pilleri değiştirildi. (24.05.2023)</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8" name="Tablo 7">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2498014585"/>
              </p:ext>
            </p:extLst>
          </p:nvPr>
        </p:nvGraphicFramePr>
        <p:xfrm>
          <a:off x="470382" y="1175269"/>
          <a:ext cx="8203223" cy="175260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1347056 </a:t>
                      </a:r>
                      <a:r>
                        <a:rPr lang="tr-TR" dirty="0" err="1" smtClean="0">
                          <a:solidFill>
                            <a:srgbClr val="0C0D0D"/>
                          </a:solidFill>
                        </a:rPr>
                        <a:t>nolu</a:t>
                      </a:r>
                      <a:r>
                        <a:rPr lang="tr-TR" dirty="0" smtClean="0">
                          <a:solidFill>
                            <a:srgbClr val="0C0D0D"/>
                          </a:solidFill>
                        </a:rPr>
                        <a:t> otoklav </a:t>
                      </a:r>
                      <a:r>
                        <a:rPr lang="tr-TR" dirty="0" err="1" smtClean="0">
                          <a:solidFill>
                            <a:srgbClr val="0C0D0D"/>
                          </a:solidFill>
                        </a:rPr>
                        <a:t>cihaznda</a:t>
                      </a:r>
                      <a:r>
                        <a:rPr lang="tr-TR" dirty="0" smtClean="0">
                          <a:solidFill>
                            <a:srgbClr val="0C0D0D"/>
                          </a:solidFill>
                        </a:rPr>
                        <a:t> </a:t>
                      </a:r>
                      <a:r>
                        <a:rPr lang="tr-TR" dirty="0" err="1" smtClean="0">
                          <a:solidFill>
                            <a:srgbClr val="0C0D0D"/>
                          </a:solidFill>
                        </a:rPr>
                        <a:t>Bowie-Dick</a:t>
                      </a:r>
                      <a:r>
                        <a:rPr lang="tr-TR" dirty="0" smtClean="0">
                          <a:solidFill>
                            <a:srgbClr val="0C0D0D"/>
                          </a:solidFill>
                        </a:rPr>
                        <a:t> testi olumsuz çıkması</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30.04.2023</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1347056</a:t>
                      </a:r>
                      <a:r>
                        <a:rPr lang="tr-TR" baseline="0" dirty="0" smtClean="0">
                          <a:solidFill>
                            <a:srgbClr val="0C0D0D"/>
                          </a:solidFill>
                        </a:rPr>
                        <a:t> </a:t>
                      </a:r>
                      <a:r>
                        <a:rPr lang="tr-TR" baseline="0" dirty="0" err="1" smtClean="0">
                          <a:solidFill>
                            <a:srgbClr val="0C0D0D"/>
                          </a:solidFill>
                        </a:rPr>
                        <a:t>nolu</a:t>
                      </a:r>
                      <a:r>
                        <a:rPr lang="tr-TR" baseline="0" dirty="0" smtClean="0">
                          <a:solidFill>
                            <a:srgbClr val="0C0D0D"/>
                          </a:solidFill>
                        </a:rPr>
                        <a:t> otoklavın işleyişinin durdurulması.</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dirty="0" smtClean="0">
                          <a:solidFill>
                            <a:srgbClr val="0C0D0D"/>
                          </a:solidFill>
                        </a:rPr>
                        <a:t>Kapak contalarının değiştirildi. (25.04.2023)</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77180" y="33836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6" name="İçerik Yer Tutucusu 4"/>
          <p:cNvPicPr>
            <a:picLocks noChangeAspect="1"/>
          </p:cNvPicPr>
          <p:nvPr/>
        </p:nvPicPr>
        <p:blipFill>
          <a:blip r:embed="rId3"/>
          <a:stretch>
            <a:fillRect/>
          </a:stretch>
        </p:blipFill>
        <p:spPr>
          <a:xfrm>
            <a:off x="802566" y="1292469"/>
            <a:ext cx="3976285" cy="5498774"/>
          </a:xfrm>
          <a:prstGeom prst="rect">
            <a:avLst/>
          </a:prstGeom>
        </p:spPr>
      </p:pic>
      <p:pic>
        <p:nvPicPr>
          <p:cNvPr id="7" name="Resim 6"/>
          <p:cNvPicPr>
            <a:picLocks noChangeAspect="1"/>
          </p:cNvPicPr>
          <p:nvPr/>
        </p:nvPicPr>
        <p:blipFill>
          <a:blip r:embed="rId4"/>
          <a:stretch>
            <a:fillRect/>
          </a:stretch>
        </p:blipFill>
        <p:spPr>
          <a:xfrm>
            <a:off x="5013081" y="2855300"/>
            <a:ext cx="3568210" cy="2706227"/>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86836AFB-9A07-49E9-9AEA-095FC62A66B5}"/>
              </a:ext>
            </a:extLst>
          </p:cNvPr>
          <p:cNvSpPr txBox="1"/>
          <p:nvPr/>
        </p:nvSpPr>
        <p:spPr>
          <a:xfrm>
            <a:off x="445232" y="3116735"/>
            <a:ext cx="8203223" cy="830997"/>
          </a:xfrm>
          <a:prstGeom prst="rect">
            <a:avLst/>
          </a:prstGeom>
          <a:noFill/>
        </p:spPr>
        <p:txBody>
          <a:bodyPr wrap="square" rtlCol="0">
            <a:spAutoFit/>
          </a:bodyPr>
          <a:lstStyle/>
          <a:p>
            <a:pPr algn="ctr"/>
            <a:r>
              <a:rPr lang="tr-TR" sz="2400" dirty="0" smtClean="0">
                <a:solidFill>
                  <a:srgbClr val="FF0000"/>
                </a:solidFill>
              </a:rPr>
              <a:t>- Eğitim-Öğretim alanı ADSUAM için değerlendirme dışı tutulmuştur.</a:t>
            </a:r>
            <a:endParaRPr lang="tr-TR" sz="2400" dirty="0">
              <a:solidFill>
                <a:srgbClr val="FF0000"/>
              </a:solidFill>
            </a:endParaRPr>
          </a:p>
        </p:txBody>
      </p:sp>
    </p:spTree>
    <p:extLst>
      <p:ext uri="{BB962C8B-B14F-4D97-AF65-F5344CB8AC3E}">
        <p14:creationId xmlns:p14="http://schemas.microsoft.com/office/powerpoint/2010/main" val="230927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94593" y="2870721"/>
            <a:ext cx="7596554" cy="3693319"/>
          </a:xfrm>
          <a:prstGeom prst="rect">
            <a:avLst/>
          </a:prstGeom>
        </p:spPr>
        <p:txBody>
          <a:bodyPr wrap="square">
            <a:spAutoFit/>
          </a:bodyPr>
          <a:lstStyle/>
          <a:p>
            <a:pPr lvl="0" algn="just">
              <a:spcAft>
                <a:spcPts val="0"/>
              </a:spcAft>
            </a:pPr>
            <a:r>
              <a:rPr lang="tr-TR" dirty="0" smtClean="0">
                <a:solidFill>
                  <a:srgbClr val="000000"/>
                </a:solidFill>
                <a:latin typeface="Times New Roman" panose="02020603050405020304" pitchFamily="18" charset="0"/>
                <a:ea typeface="Times New Roman" panose="02020603050405020304" pitchFamily="18" charset="0"/>
              </a:rPr>
              <a:t>ÇALIŞMALAR;</a:t>
            </a:r>
          </a:p>
          <a:p>
            <a:pPr marL="342900" lvl="0" indent="-342900" algn="just">
              <a:spcAft>
                <a:spcPts val="0"/>
              </a:spcAft>
              <a:buFont typeface="+mj-lt"/>
              <a:buAutoNum type="arabicParenR"/>
            </a:pPr>
            <a:r>
              <a:rPr lang="tr-TR" dirty="0" err="1" smtClean="0">
                <a:solidFill>
                  <a:srgbClr val="000000"/>
                </a:solidFill>
                <a:latin typeface="Times New Roman" panose="02020603050405020304" pitchFamily="18" charset="0"/>
                <a:ea typeface="Times New Roman" panose="02020603050405020304" pitchFamily="18" charset="0"/>
              </a:rPr>
              <a:t>Dental</a:t>
            </a:r>
            <a:r>
              <a:rPr lang="tr-TR" dirty="0" smtClean="0">
                <a:solidFill>
                  <a:srgbClr val="000000"/>
                </a:solidFill>
                <a:latin typeface="Times New Roman" panose="02020603050405020304" pitchFamily="18" charset="0"/>
                <a:ea typeface="Times New Roman" panose="02020603050405020304" pitchFamily="18" charset="0"/>
              </a:rPr>
              <a:t> </a:t>
            </a:r>
            <a:r>
              <a:rPr lang="tr-TR" dirty="0">
                <a:solidFill>
                  <a:srgbClr val="000000"/>
                </a:solidFill>
                <a:latin typeface="Times New Roman" panose="02020603050405020304" pitchFamily="18" charset="0"/>
                <a:ea typeface="Times New Roman" panose="02020603050405020304" pitchFamily="18" charset="0"/>
              </a:rPr>
              <a:t>Materyallerde </a:t>
            </a:r>
            <a:r>
              <a:rPr lang="tr-TR" dirty="0" err="1">
                <a:solidFill>
                  <a:srgbClr val="000000"/>
                </a:solidFill>
                <a:latin typeface="Times New Roman" panose="02020603050405020304" pitchFamily="18" charset="0"/>
                <a:ea typeface="Times New Roman" panose="02020603050405020304" pitchFamily="18" charset="0"/>
              </a:rPr>
              <a:t>Gözeneklilik</a:t>
            </a:r>
            <a:r>
              <a:rPr lang="tr-TR" dirty="0">
                <a:solidFill>
                  <a:srgbClr val="000000"/>
                </a:solidFill>
                <a:latin typeface="Times New Roman" panose="02020603050405020304" pitchFamily="18" charset="0"/>
                <a:ea typeface="Times New Roman" panose="02020603050405020304" pitchFamily="18" charset="0"/>
              </a:rPr>
              <a:t> ve Ölçüm Yöntemleri (2022). [</a:t>
            </a:r>
            <a:r>
              <a:rPr lang="tr-TR" dirty="0" err="1">
                <a:solidFill>
                  <a:srgbClr val="000000"/>
                </a:solidFill>
                <a:latin typeface="Times New Roman" panose="02020603050405020304" pitchFamily="18" charset="0"/>
                <a:ea typeface="Times New Roman" panose="02020603050405020304" pitchFamily="18" charset="0"/>
              </a:rPr>
              <a:t>In</a:t>
            </a:r>
            <a:r>
              <a:rPr lang="tr-TR" dirty="0">
                <a:solidFill>
                  <a:srgbClr val="000000"/>
                </a:solidFill>
                <a:latin typeface="Times New Roman" panose="02020603050405020304" pitchFamily="18" charset="0"/>
                <a:ea typeface="Times New Roman" panose="02020603050405020304" pitchFamily="18" charset="0"/>
              </a:rPr>
              <a:t>: Sağlık &amp; Bilim 2022: </a:t>
            </a:r>
            <a:r>
              <a:rPr lang="tr-TR" dirty="0" err="1">
                <a:solidFill>
                  <a:srgbClr val="000000"/>
                </a:solidFill>
                <a:latin typeface="Times New Roman" panose="02020603050405020304" pitchFamily="18" charset="0"/>
                <a:ea typeface="Times New Roman" panose="02020603050405020304" pitchFamily="18" charset="0"/>
              </a:rPr>
              <a:t>Odontoloji</a:t>
            </a:r>
            <a:r>
              <a:rPr lang="tr-TR" dirty="0">
                <a:solidFill>
                  <a:srgbClr val="000000"/>
                </a:solidFill>
                <a:latin typeface="Times New Roman" panose="02020603050405020304" pitchFamily="18" charset="0"/>
                <a:ea typeface="Times New Roman" panose="02020603050405020304" pitchFamily="18" charset="0"/>
              </a:rPr>
              <a:t>.] Efe Akademik yayınları. Sayfa:129. </a:t>
            </a:r>
            <a:endParaRPr lang="tr-TR"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pPr>
            <a:r>
              <a:rPr lang="tr-TR" dirty="0">
                <a:solidFill>
                  <a:srgbClr val="000000"/>
                </a:solidFill>
                <a:latin typeface="Times New Roman" panose="02020603050405020304" pitchFamily="18" charset="0"/>
                <a:ea typeface="Times New Roman" panose="02020603050405020304" pitchFamily="18" charset="0"/>
              </a:rPr>
              <a:t>Diş Hekimliğinde Robotik, </a:t>
            </a:r>
            <a:r>
              <a:rPr lang="tr-TR" dirty="0" err="1">
                <a:solidFill>
                  <a:srgbClr val="000000"/>
                </a:solidFill>
                <a:latin typeface="Times New Roman" panose="02020603050405020304" pitchFamily="18" charset="0"/>
                <a:ea typeface="Times New Roman" panose="02020603050405020304" pitchFamily="18" charset="0"/>
              </a:rPr>
              <a:t>Mikrorobotik</a:t>
            </a:r>
            <a:r>
              <a:rPr lang="tr-TR" dirty="0">
                <a:solidFill>
                  <a:srgbClr val="000000"/>
                </a:solidFill>
                <a:latin typeface="Times New Roman" panose="02020603050405020304" pitchFamily="18" charset="0"/>
                <a:ea typeface="Times New Roman" panose="02020603050405020304" pitchFamily="18" charset="0"/>
              </a:rPr>
              <a:t> Araçlar ve İnsansı Robotlar (2022). [</a:t>
            </a:r>
            <a:r>
              <a:rPr lang="tr-TR" dirty="0" err="1">
                <a:solidFill>
                  <a:srgbClr val="000000"/>
                </a:solidFill>
                <a:latin typeface="Times New Roman" panose="02020603050405020304" pitchFamily="18" charset="0"/>
                <a:ea typeface="Times New Roman" panose="02020603050405020304" pitchFamily="18" charset="0"/>
              </a:rPr>
              <a:t>In</a:t>
            </a:r>
            <a:r>
              <a:rPr lang="tr-TR" dirty="0">
                <a:solidFill>
                  <a:srgbClr val="000000"/>
                </a:solidFill>
                <a:latin typeface="Times New Roman" panose="02020603050405020304" pitchFamily="18" charset="0"/>
                <a:ea typeface="Times New Roman" panose="02020603050405020304" pitchFamily="18" charset="0"/>
              </a:rPr>
              <a:t>: Güncel Protetik Tedavi Çalışmaları III.] Akademisyen yayınevi; Bölüm 2. Sayfa:11</a:t>
            </a:r>
            <a:endParaRPr lang="tr-TR"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pPr>
            <a:r>
              <a:rPr lang="tr-TR" dirty="0" smtClean="0">
                <a:solidFill>
                  <a:srgbClr val="000000"/>
                </a:solidFill>
                <a:latin typeface="Times New Roman" panose="02020603050405020304" pitchFamily="18" charset="0"/>
                <a:ea typeface="Times New Roman" panose="02020603050405020304" pitchFamily="18" charset="0"/>
              </a:rPr>
              <a:t>CAD/CAM </a:t>
            </a:r>
            <a:r>
              <a:rPr lang="tr-TR" dirty="0">
                <a:solidFill>
                  <a:srgbClr val="000000"/>
                </a:solidFill>
                <a:latin typeface="Times New Roman" panose="02020603050405020304" pitchFamily="18" charset="0"/>
                <a:ea typeface="Times New Roman" panose="02020603050405020304" pitchFamily="18" charset="0"/>
              </a:rPr>
              <a:t>ve </a:t>
            </a:r>
            <a:r>
              <a:rPr lang="tr-TR" dirty="0" err="1">
                <a:solidFill>
                  <a:srgbClr val="000000"/>
                </a:solidFill>
                <a:latin typeface="Times New Roman" panose="02020603050405020304" pitchFamily="18" charset="0"/>
                <a:ea typeface="Times New Roman" panose="02020603050405020304" pitchFamily="18" charset="0"/>
              </a:rPr>
              <a:t>Bis-Akril</a:t>
            </a:r>
            <a:r>
              <a:rPr lang="tr-TR" dirty="0">
                <a:solidFill>
                  <a:srgbClr val="000000"/>
                </a:solidFill>
                <a:latin typeface="Times New Roman" panose="02020603050405020304" pitchFamily="18" charset="0"/>
                <a:ea typeface="Times New Roman" panose="02020603050405020304" pitchFamily="18" charset="0"/>
              </a:rPr>
              <a:t> Yapılı Geçici </a:t>
            </a:r>
            <a:r>
              <a:rPr lang="tr-TR" dirty="0" err="1">
                <a:solidFill>
                  <a:srgbClr val="000000"/>
                </a:solidFill>
                <a:latin typeface="Times New Roman" panose="02020603050405020304" pitchFamily="18" charset="0"/>
                <a:ea typeface="Times New Roman" panose="02020603050405020304" pitchFamily="18" charset="0"/>
              </a:rPr>
              <a:t>Rezinlerin</a:t>
            </a:r>
            <a:r>
              <a:rPr lang="tr-TR" dirty="0">
                <a:solidFill>
                  <a:srgbClr val="000000"/>
                </a:solidFill>
                <a:latin typeface="Times New Roman" panose="02020603050405020304" pitchFamily="18" charset="0"/>
                <a:ea typeface="Times New Roman" panose="02020603050405020304" pitchFamily="18" charset="0"/>
              </a:rPr>
              <a:t> Renk </a:t>
            </a:r>
            <a:r>
              <a:rPr lang="tr-TR" dirty="0" err="1">
                <a:solidFill>
                  <a:srgbClr val="000000"/>
                </a:solidFill>
                <a:latin typeface="Times New Roman" panose="02020603050405020304" pitchFamily="18" charset="0"/>
                <a:ea typeface="Times New Roman" panose="02020603050405020304" pitchFamily="18" charset="0"/>
              </a:rPr>
              <a:t>Stabilitesine</a:t>
            </a:r>
            <a:r>
              <a:rPr lang="tr-TR" dirty="0">
                <a:solidFill>
                  <a:srgbClr val="000000"/>
                </a:solidFill>
                <a:latin typeface="Times New Roman" panose="02020603050405020304" pitchFamily="18" charset="0"/>
                <a:ea typeface="Times New Roman" panose="02020603050405020304" pitchFamily="18" charset="0"/>
              </a:rPr>
              <a:t>, Covid-19 </a:t>
            </a:r>
            <a:r>
              <a:rPr lang="tr-TR" dirty="0" err="1">
                <a:solidFill>
                  <a:srgbClr val="000000"/>
                </a:solidFill>
                <a:latin typeface="Times New Roman" panose="02020603050405020304" pitchFamily="18" charset="0"/>
                <a:ea typeface="Times New Roman" panose="02020603050405020304" pitchFamily="18" charset="0"/>
              </a:rPr>
              <a:t>Pandemisinde</a:t>
            </a:r>
            <a:r>
              <a:rPr lang="tr-TR" dirty="0">
                <a:solidFill>
                  <a:srgbClr val="000000"/>
                </a:solidFill>
                <a:latin typeface="Times New Roman" panose="02020603050405020304" pitchFamily="18" charset="0"/>
                <a:ea typeface="Times New Roman" panose="02020603050405020304" pitchFamily="18" charset="0"/>
              </a:rPr>
              <a:t> Tüketim Sıklığı Artan Bağışıklık Kuvvetlendirici Gıda Takviyelerinin </a:t>
            </a:r>
            <a:endParaRPr lang="tr-TR"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pPr>
            <a:r>
              <a:rPr lang="tr-TR" dirty="0" smtClean="0">
                <a:solidFill>
                  <a:srgbClr val="000000"/>
                </a:solidFill>
                <a:latin typeface="Times New Roman" panose="02020603050405020304" pitchFamily="18" charset="0"/>
                <a:ea typeface="Times New Roman" panose="02020603050405020304" pitchFamily="18" charset="0"/>
              </a:rPr>
              <a:t>Farklı </a:t>
            </a:r>
            <a:r>
              <a:rPr lang="tr-TR" dirty="0">
                <a:solidFill>
                  <a:srgbClr val="000000"/>
                </a:solidFill>
                <a:latin typeface="Times New Roman" panose="02020603050405020304" pitchFamily="18" charset="0"/>
                <a:ea typeface="Times New Roman" panose="02020603050405020304" pitchFamily="18" charset="0"/>
              </a:rPr>
              <a:t>Yapıdaki Estetik </a:t>
            </a:r>
            <a:r>
              <a:rPr lang="tr-TR" dirty="0" err="1">
                <a:solidFill>
                  <a:srgbClr val="000000"/>
                </a:solidFill>
                <a:latin typeface="Times New Roman" panose="02020603050405020304" pitchFamily="18" charset="0"/>
                <a:ea typeface="Times New Roman" panose="02020603050405020304" pitchFamily="18" charset="0"/>
              </a:rPr>
              <a:t>Dental</a:t>
            </a:r>
            <a:r>
              <a:rPr lang="tr-TR" dirty="0">
                <a:solidFill>
                  <a:srgbClr val="000000"/>
                </a:solidFill>
                <a:latin typeface="Times New Roman" panose="02020603050405020304" pitchFamily="18" charset="0"/>
                <a:ea typeface="Times New Roman" panose="02020603050405020304" pitchFamily="18" charset="0"/>
              </a:rPr>
              <a:t> Restoratif Materyallerin Renk Değişimlerine, Covid-19 </a:t>
            </a:r>
            <a:r>
              <a:rPr lang="tr-TR" dirty="0" err="1">
                <a:solidFill>
                  <a:srgbClr val="000000"/>
                </a:solidFill>
                <a:latin typeface="Times New Roman" panose="02020603050405020304" pitchFamily="18" charset="0"/>
                <a:ea typeface="Times New Roman" panose="02020603050405020304" pitchFamily="18" charset="0"/>
              </a:rPr>
              <a:t>Pandemisinde</a:t>
            </a:r>
            <a:r>
              <a:rPr lang="tr-TR" dirty="0">
                <a:solidFill>
                  <a:srgbClr val="000000"/>
                </a:solidFill>
                <a:latin typeface="Times New Roman" panose="02020603050405020304" pitchFamily="18" charset="0"/>
                <a:ea typeface="Times New Roman" panose="02020603050405020304" pitchFamily="18" charset="0"/>
              </a:rPr>
              <a:t> Tedaviyi Destekleyici Olarak Kullanılan </a:t>
            </a:r>
            <a:r>
              <a:rPr lang="tr-TR" dirty="0" err="1">
                <a:solidFill>
                  <a:srgbClr val="000000"/>
                </a:solidFill>
                <a:latin typeface="Times New Roman" panose="02020603050405020304" pitchFamily="18" charset="0"/>
                <a:ea typeface="Times New Roman" panose="02020603050405020304" pitchFamily="18" charset="0"/>
              </a:rPr>
              <a:t>Sambucus</a:t>
            </a:r>
            <a:r>
              <a:rPr lang="tr-TR" dirty="0">
                <a:solidFill>
                  <a:srgbClr val="000000"/>
                </a:solidFill>
                <a:latin typeface="Times New Roman" panose="02020603050405020304" pitchFamily="18" charset="0"/>
                <a:ea typeface="Times New Roman" panose="02020603050405020304" pitchFamily="18" charset="0"/>
              </a:rPr>
              <a:t> </a:t>
            </a:r>
            <a:r>
              <a:rPr lang="tr-TR" dirty="0" err="1">
                <a:solidFill>
                  <a:srgbClr val="000000"/>
                </a:solidFill>
                <a:latin typeface="Times New Roman" panose="02020603050405020304" pitchFamily="18" charset="0"/>
                <a:ea typeface="Times New Roman" panose="02020603050405020304" pitchFamily="18" charset="0"/>
              </a:rPr>
              <a:t>Nigra’lı</a:t>
            </a:r>
            <a:r>
              <a:rPr lang="tr-TR" dirty="0">
                <a:solidFill>
                  <a:srgbClr val="000000"/>
                </a:solidFill>
                <a:latin typeface="Times New Roman" panose="02020603050405020304" pitchFamily="18" charset="0"/>
                <a:ea typeface="Times New Roman" panose="02020603050405020304" pitchFamily="18" charset="0"/>
              </a:rPr>
              <a:t> Bir İçeceğin, Ev Tipi Beyazlatmanın ve Farklı Parlatma Yöntemlerinin Etkisi</a:t>
            </a:r>
            <a:endParaRPr lang="tr-TR" dirty="0">
              <a:latin typeface="Times New Roman" panose="02020603050405020304" pitchFamily="18" charset="0"/>
              <a:ea typeface="Times New Roman" panose="02020603050405020304" pitchFamily="18" charset="0"/>
            </a:endParaRPr>
          </a:p>
        </p:txBody>
      </p:sp>
      <p:sp>
        <p:nvSpPr>
          <p:cNvPr id="65" name="Dikdörtgen 64"/>
          <p:cNvSpPr/>
          <p:nvPr/>
        </p:nvSpPr>
        <p:spPr>
          <a:xfrm>
            <a:off x="694593" y="1861537"/>
            <a:ext cx="7596554" cy="646331"/>
          </a:xfrm>
          <a:prstGeom prst="rect">
            <a:avLst/>
          </a:prstGeom>
        </p:spPr>
        <p:txBody>
          <a:bodyPr wrap="square">
            <a:spAutoFit/>
          </a:bodyPr>
          <a:lstStyle/>
          <a:p>
            <a:pPr marL="342900" lvl="0" indent="-342900" algn="just">
              <a:spcAft>
                <a:spcPts val="0"/>
              </a:spcAft>
              <a:buFont typeface="+mj-lt"/>
              <a:buAutoNum type="arabicParenR"/>
            </a:pPr>
            <a:r>
              <a:rPr lang="tr-TR" dirty="0" smtClean="0">
                <a:solidFill>
                  <a:srgbClr val="000000"/>
                </a:solidFill>
                <a:latin typeface="Times New Roman" panose="02020603050405020304" pitchFamily="18" charset="0"/>
                <a:ea typeface="Times New Roman" panose="02020603050405020304" pitchFamily="18" charset="0"/>
              </a:rPr>
              <a:t>Uluslararası Katılım Sağlanan Proje;</a:t>
            </a:r>
          </a:p>
          <a:p>
            <a:pPr lvl="0" algn="just">
              <a:spcAft>
                <a:spcPts val="0"/>
              </a:spcAft>
            </a:pPr>
            <a:r>
              <a:rPr lang="tr-TR" dirty="0" smtClean="0">
                <a:solidFill>
                  <a:srgbClr val="000000"/>
                </a:solidFill>
                <a:latin typeface="Times New Roman" panose="02020603050405020304" pitchFamily="18" charset="0"/>
                <a:ea typeface="Times New Roman" panose="02020603050405020304" pitchFamily="18" charset="0"/>
              </a:rPr>
              <a:t>       26th </a:t>
            </a:r>
            <a:r>
              <a:rPr lang="tr-TR" dirty="0" err="1" smtClean="0">
                <a:solidFill>
                  <a:srgbClr val="000000"/>
                </a:solidFill>
                <a:latin typeface="Times New Roman" panose="02020603050405020304" pitchFamily="18" charset="0"/>
                <a:ea typeface="Times New Roman" panose="02020603050405020304" pitchFamily="18" charset="0"/>
              </a:rPr>
              <a:t>Bass</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Congress</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Current</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trends</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and</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advances</a:t>
            </a:r>
            <a:r>
              <a:rPr lang="tr-TR" dirty="0" smtClean="0">
                <a:solidFill>
                  <a:srgbClr val="000000"/>
                </a:solidFill>
                <a:latin typeface="Times New Roman" panose="02020603050405020304" pitchFamily="18" charset="0"/>
                <a:ea typeface="Times New Roman" panose="02020603050405020304" pitchFamily="18" charset="0"/>
              </a:rPr>
              <a:t> in </a:t>
            </a:r>
            <a:r>
              <a:rPr lang="tr-TR" dirty="0" err="1" smtClean="0">
                <a:solidFill>
                  <a:srgbClr val="000000"/>
                </a:solidFill>
                <a:latin typeface="Times New Roman" panose="02020603050405020304" pitchFamily="18" charset="0"/>
                <a:ea typeface="Times New Roman" panose="02020603050405020304" pitchFamily="18" charset="0"/>
              </a:rPr>
              <a:t>dentistry</a:t>
            </a:r>
            <a:r>
              <a:rPr lang="tr-TR" dirty="0" smtClean="0">
                <a:solidFill>
                  <a:srgbClr val="000000"/>
                </a:solidFill>
                <a:latin typeface="Times New Roman" panose="02020603050405020304" pitchFamily="18" charset="0"/>
                <a:ea typeface="Times New Roman" panose="02020603050405020304" pitchFamily="18" charset="0"/>
              </a:rPr>
              <a:t>»</a:t>
            </a:r>
            <a:endParaRPr lang="tr-T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923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877677"/>
            <a:ext cx="8352928" cy="1338828"/>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fontAlgn="base">
              <a:spcAft>
                <a:spcPts val="0"/>
              </a:spcAft>
            </a:pPr>
            <a:r>
              <a:rPr lang="tr-TR" dirty="0">
                <a:solidFill>
                  <a:srgbClr val="0F2303"/>
                </a:solidFill>
              </a:rPr>
              <a:t>Sağlıkta Hizmet Kalite Standartları çerçevesinde, eğitimli ve konusunda uzman personel ile zamanında, güvenilir ve izlenebilir teşhis, tedavi hizmetleri sunmak, hasta ve çalışan memnuniyetini sağlamak ve sürekli gelişen bir kalite yönetim sistemi oluşturmaktadır</a:t>
            </a:r>
          </a:p>
        </p:txBody>
      </p:sp>
      <p:sp>
        <p:nvSpPr>
          <p:cNvPr id="7" name="Dikdörtgen 6"/>
          <p:cNvSpPr/>
          <p:nvPr/>
        </p:nvSpPr>
        <p:spPr>
          <a:xfrm>
            <a:off x="490637" y="3729402"/>
            <a:ext cx="8352928" cy="1061829"/>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a:r>
              <a:rPr lang="tr-TR" dirty="0">
                <a:solidFill>
                  <a:srgbClr val="0F2303"/>
                </a:solidFill>
              </a:rPr>
              <a:t>Vizyonumuz, en ileri teknolojiyi kullanarak uluslararası düzeyde bilimsel araştırma, eğitim ve tedaviler sunan kaliteli, verimli, güvenilir bir sağlık kurumu olmaktır.</a:t>
            </a:r>
          </a:p>
        </p:txBody>
      </p:sp>
      <p:sp>
        <p:nvSpPr>
          <p:cNvPr id="8" name="Dikdörtgen 7"/>
          <p:cNvSpPr/>
          <p:nvPr/>
        </p:nvSpPr>
        <p:spPr>
          <a:xfrm>
            <a:off x="490637" y="2027129"/>
            <a:ext cx="8352928" cy="161582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a:r>
              <a:rPr lang="tr-TR" dirty="0">
                <a:solidFill>
                  <a:srgbClr val="0F2303"/>
                </a:solidFill>
              </a:rPr>
              <a:t>Misyonumuz, ulusal ve uluslararası gelişmeleri takip ederek, kendimizi sürekli yenileyerek ve hastalarımızın, öğrencilerimizin ve çalışanlarımızın ihtiyaç ve beklentilerini göz önünde bulundurarak modern bilimin ve teknolojik gelişmelerin ışığında kaliteli bir hizmet sunmaktır.</a:t>
            </a: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858471" y="2480304"/>
            <a:ext cx="7517424" cy="369332"/>
          </a:xfrm>
          <a:prstGeom prst="rect">
            <a:avLst/>
          </a:prstGeom>
        </p:spPr>
        <p:txBody>
          <a:bodyPr wrap="square">
            <a:spAutoFit/>
          </a:bodyPr>
          <a:lstStyle/>
          <a:p>
            <a:r>
              <a:rPr lang="tr-TR" dirty="0">
                <a:solidFill>
                  <a:srgbClr val="000000"/>
                </a:solidFill>
                <a:latin typeface="Gilroy-Regular"/>
              </a:rPr>
              <a:t> İlgili kurum ve kuruluşlar ile ortak çalışmalara yönelik </a:t>
            </a:r>
            <a:r>
              <a:rPr lang="tr-TR" dirty="0" smtClean="0">
                <a:solidFill>
                  <a:srgbClr val="000000"/>
                </a:solidFill>
                <a:latin typeface="Gilroy-Regular"/>
              </a:rPr>
              <a:t>protokol;</a:t>
            </a:r>
            <a:endParaRPr lang="tr-TR" dirty="0"/>
          </a:p>
        </p:txBody>
      </p:sp>
      <p:sp>
        <p:nvSpPr>
          <p:cNvPr id="3" name="Metin kutusu 2"/>
          <p:cNvSpPr txBox="1"/>
          <p:nvPr/>
        </p:nvSpPr>
        <p:spPr>
          <a:xfrm>
            <a:off x="1209734" y="3284610"/>
            <a:ext cx="1832403" cy="369332"/>
          </a:xfrm>
          <a:prstGeom prst="rect">
            <a:avLst/>
          </a:prstGeom>
          <a:noFill/>
        </p:spPr>
        <p:txBody>
          <a:bodyPr wrap="square" rtlCol="0">
            <a:spAutoFit/>
          </a:bodyPr>
          <a:lstStyle/>
          <a:p>
            <a:r>
              <a:rPr lang="tr-TR" dirty="0" smtClean="0">
                <a:solidFill>
                  <a:srgbClr val="0F2303"/>
                </a:solidFill>
              </a:rPr>
              <a:t>-&gt; RİXOS</a:t>
            </a:r>
          </a:p>
        </p:txBody>
      </p:sp>
      <p:sp>
        <p:nvSpPr>
          <p:cNvPr id="65" name="Metin kutusu 64"/>
          <p:cNvSpPr txBox="1"/>
          <p:nvPr/>
        </p:nvSpPr>
        <p:spPr>
          <a:xfrm>
            <a:off x="1403166" y="4910754"/>
            <a:ext cx="6114257" cy="646331"/>
          </a:xfrm>
          <a:prstGeom prst="rect">
            <a:avLst/>
          </a:prstGeom>
          <a:noFill/>
        </p:spPr>
        <p:txBody>
          <a:bodyPr wrap="square" rtlCol="0">
            <a:spAutoFit/>
          </a:bodyPr>
          <a:lstStyle/>
          <a:p>
            <a:pPr algn="just"/>
            <a:r>
              <a:rPr lang="tr-TR" dirty="0" smtClean="0">
                <a:solidFill>
                  <a:srgbClr val="0F2303"/>
                </a:solidFill>
              </a:rPr>
              <a:t>-&gt; 2023-2024 yılı için belediye, otel, ve bazı kurumsal kuruluşlarla protokol anlaşması yapılması planlanmaktadır.</a:t>
            </a:r>
          </a:p>
        </p:txBody>
      </p:sp>
    </p:spTree>
    <p:extLst>
      <p:ext uri="{BB962C8B-B14F-4D97-AF65-F5344CB8AC3E}">
        <p14:creationId xmlns:p14="http://schemas.microsoft.com/office/powerpoint/2010/main" val="292632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92368" y="2524773"/>
            <a:ext cx="7983416" cy="3352328"/>
          </a:xfrm>
          <a:prstGeom prst="rect">
            <a:avLst/>
          </a:prstGeom>
        </p:spPr>
        <p:txBody>
          <a:bodyPr wrap="square">
            <a:spAutoFit/>
          </a:bodyPr>
          <a:lstStyle/>
          <a:p>
            <a:pPr lvl="0" algn="just">
              <a:lnSpc>
                <a:spcPct val="107000"/>
              </a:lnSpc>
              <a:spcAft>
                <a:spcPts val="0"/>
              </a:spcAft>
            </a:pPr>
            <a:r>
              <a:rPr lang="tr-TR" dirty="0" smtClean="0">
                <a:solidFill>
                  <a:srgbClr val="0F2303"/>
                </a:solidFill>
                <a:latin typeface="Times New Roman" panose="02020603050405020304" pitchFamily="18" charset="0"/>
                <a:ea typeface="Calibri" panose="020F0502020204030204" pitchFamily="34" charset="0"/>
                <a:cs typeface="Times New Roman" panose="02020603050405020304" pitchFamily="18" charset="0"/>
              </a:rPr>
              <a:t>1. 17.02.2022 </a:t>
            </a:r>
            <a:r>
              <a:rPr lang="tr-TR" dirty="0">
                <a:solidFill>
                  <a:srgbClr val="0F2303"/>
                </a:solidFill>
                <a:latin typeface="Times New Roman" panose="02020603050405020304" pitchFamily="18" charset="0"/>
                <a:ea typeface="Calibri" panose="020F0502020204030204" pitchFamily="34" charset="0"/>
                <a:cs typeface="Times New Roman" panose="02020603050405020304" pitchFamily="18" charset="0"/>
              </a:rPr>
              <a:t>- Yedisu Koleji (lise) öğrencilerine; ağız içi taramaları gerçekleştirilmiş olup, öğrencilere diş fırçalama teknikleri eğitimi verilmiştir.</a:t>
            </a:r>
          </a:p>
          <a:p>
            <a:pPr marL="457200" algn="just">
              <a:lnSpc>
                <a:spcPct val="107000"/>
              </a:lnSpc>
              <a:spcAft>
                <a:spcPts val="0"/>
              </a:spcAft>
            </a:pPr>
            <a:r>
              <a:rPr lang="tr-TR" dirty="0">
                <a:solidFill>
                  <a:srgbClr val="0F2303"/>
                </a:solidFill>
                <a:latin typeface="Times New Roman" panose="02020603050405020304" pitchFamily="18" charset="0"/>
                <a:ea typeface="Calibri" panose="020F0502020204030204" pitchFamily="34" charset="0"/>
                <a:cs typeface="Times New Roman" panose="02020603050405020304" pitchFamily="18" charset="0"/>
              </a:rPr>
              <a:t> </a:t>
            </a:r>
            <a:endParaRPr lang="tr-TR" dirty="0">
              <a:solidFill>
                <a:srgbClr val="0F2303"/>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tr-TR" dirty="0" smtClean="0">
                <a:solidFill>
                  <a:srgbClr val="0F2303"/>
                </a:solidFill>
                <a:latin typeface="Times New Roman" panose="02020603050405020304" pitchFamily="18" charset="0"/>
                <a:ea typeface="Calibri" panose="020F0502020204030204" pitchFamily="34" charset="0"/>
                <a:cs typeface="Times New Roman" panose="02020603050405020304" pitchFamily="18" charset="0"/>
              </a:rPr>
              <a:t>2.   29.03.2022 </a:t>
            </a:r>
            <a:r>
              <a:rPr lang="tr-TR" dirty="0">
                <a:solidFill>
                  <a:srgbClr val="0F2303"/>
                </a:solidFill>
                <a:latin typeface="Times New Roman" panose="02020603050405020304" pitchFamily="18" charset="0"/>
                <a:ea typeface="Calibri" panose="020F0502020204030204" pitchFamily="34" charset="0"/>
                <a:cs typeface="Times New Roman" panose="02020603050405020304" pitchFamily="18" charset="0"/>
              </a:rPr>
              <a:t>- </a:t>
            </a:r>
            <a:r>
              <a:rPr lang="tr-TR" b="1" dirty="0">
                <a:solidFill>
                  <a:srgbClr val="0F2303"/>
                </a:solidFill>
                <a:latin typeface="Times New Roman" panose="02020603050405020304" pitchFamily="18" charset="0"/>
                <a:ea typeface="Times New Roman" panose="02020603050405020304" pitchFamily="18" charset="0"/>
                <a:cs typeface="Times New Roman" panose="02020603050405020304" pitchFamily="18" charset="0"/>
              </a:rPr>
              <a:t>“</a:t>
            </a:r>
            <a:r>
              <a:rPr lang="tr-TR" dirty="0">
                <a:solidFill>
                  <a:srgbClr val="0F2303"/>
                </a:solidFill>
                <a:latin typeface="Times New Roman" panose="02020603050405020304" pitchFamily="18" charset="0"/>
                <a:ea typeface="Times New Roman" panose="02020603050405020304" pitchFamily="18" charset="0"/>
                <a:cs typeface="Times New Roman" panose="02020603050405020304" pitchFamily="18" charset="0"/>
              </a:rPr>
              <a:t>Toplumun Diş Sağlığı İle İlgili Farkındalık ve Bilgi Düzeyinin Artırılması” konulu “8-9 yaş aralığındaki ilköğretim öğrencileri için diş sağlığı ile ilgili farkındalık ve bilgi düzeyinin artırılması” ile ilgili sosyal sorumluluk projesi için Ülkü Seyfi Kandemir İlköğretim Okulu’ndaki öğrencilere sunum yapılmıştır. Sunum sonrasında çocukların diş konusunda ki korkularını yenmek için her çocuğun kendi ismine düzenlenen cesaret belgesi verilmiştir. Ayrıca çocukların diş fırçalama alışkanlığı kazanmaları için diş fırçası ve diş macunu seti, diş şeklinde silgi ve kalem hediye edilmiştir.</a:t>
            </a:r>
            <a:endParaRPr lang="tr-TR"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425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697021" y="3168152"/>
            <a:ext cx="3033740" cy="1200329"/>
          </a:xfrm>
          <a:prstGeom prst="rect">
            <a:avLst/>
          </a:prstGeom>
          <a:noFill/>
        </p:spPr>
        <p:txBody>
          <a:bodyPr wrap="square" rtlCol="0">
            <a:spAutoFit/>
          </a:bodyPr>
          <a:lstStyle/>
          <a:p>
            <a:pPr algn="just"/>
            <a:r>
              <a:rPr lang="tr-TR" dirty="0" smtClean="0">
                <a:solidFill>
                  <a:srgbClr val="0F2303"/>
                </a:solidFill>
              </a:rPr>
              <a:t>Sağlık Bakanlığı tarafından yayınlanan Gösterge Yönetim Rehberi doğrultusunda 118 gösterge takip edilmektedir. </a:t>
            </a:r>
            <a:endParaRPr lang="tr-TR" dirty="0">
              <a:solidFill>
                <a:srgbClr val="0F2303"/>
              </a:solidFill>
            </a:endParaRPr>
          </a:p>
        </p:txBody>
      </p:sp>
      <p:pic>
        <p:nvPicPr>
          <p:cNvPr id="4" name="Resim 3"/>
          <p:cNvPicPr>
            <a:picLocks noChangeAspect="1"/>
          </p:cNvPicPr>
          <p:nvPr/>
        </p:nvPicPr>
        <p:blipFill>
          <a:blip r:embed="rId3"/>
          <a:stretch>
            <a:fillRect/>
          </a:stretch>
        </p:blipFill>
        <p:spPr>
          <a:xfrm>
            <a:off x="168003" y="1590553"/>
            <a:ext cx="5256457" cy="5130211"/>
          </a:xfrm>
          <a:prstGeom prst="rect">
            <a:avLst/>
          </a:prstGeom>
        </p:spPr>
      </p:pic>
    </p:spTree>
    <p:extLst>
      <p:ext uri="{BB962C8B-B14F-4D97-AF65-F5344CB8AC3E}">
        <p14:creationId xmlns:p14="http://schemas.microsoft.com/office/powerpoint/2010/main" val="178415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64 Dikdörtgen"/>
          <p:cNvSpPr/>
          <p:nvPr/>
        </p:nvSpPr>
        <p:spPr>
          <a:xfrm>
            <a:off x="594360" y="2376762"/>
            <a:ext cx="7443216" cy="2400657"/>
          </a:xfrm>
          <a:prstGeom prst="rect">
            <a:avLst/>
          </a:prstGeom>
        </p:spPr>
        <p:txBody>
          <a:bodyPr wrap="square">
            <a:spAutoFit/>
          </a:bodyPr>
          <a:lstStyle/>
          <a:p>
            <a:pPr marL="342900" indent="-342900" algn="just">
              <a:lnSpc>
                <a:spcPct val="150000"/>
              </a:lnSpc>
              <a:buFont typeface="Arial"/>
              <a:buChar char="•"/>
            </a:pPr>
            <a:r>
              <a:rPr lang="en-US" sz="2000" dirty="0" err="1" smtClean="0">
                <a:solidFill>
                  <a:srgbClr val="0F2303"/>
                </a:solidFill>
                <a:ea typeface="+mn-lt"/>
                <a:cs typeface="+mn-lt"/>
              </a:rPr>
              <a:t>Kalite</a:t>
            </a:r>
            <a:r>
              <a:rPr lang="en-US" sz="2000" dirty="0" smtClean="0">
                <a:solidFill>
                  <a:srgbClr val="0F2303"/>
                </a:solidFill>
                <a:ea typeface="+mn-lt"/>
                <a:cs typeface="+mn-lt"/>
              </a:rPr>
              <a:t> </a:t>
            </a:r>
            <a:r>
              <a:rPr lang="en-US" sz="2000" dirty="0" err="1" smtClean="0">
                <a:solidFill>
                  <a:srgbClr val="0F2303"/>
                </a:solidFill>
                <a:ea typeface="+mn-lt"/>
                <a:cs typeface="+mn-lt"/>
              </a:rPr>
              <a:t>süreçlerinin</a:t>
            </a:r>
            <a:r>
              <a:rPr lang="en-US" sz="2000" dirty="0" smtClean="0">
                <a:solidFill>
                  <a:srgbClr val="0F2303"/>
                </a:solidFill>
                <a:ea typeface="+mn-lt"/>
                <a:cs typeface="+mn-lt"/>
              </a:rPr>
              <a:t> </a:t>
            </a:r>
            <a:r>
              <a:rPr lang="en-US" sz="2000" dirty="0" err="1" smtClean="0">
                <a:solidFill>
                  <a:srgbClr val="0F2303"/>
                </a:solidFill>
                <a:ea typeface="+mn-lt"/>
                <a:cs typeface="+mn-lt"/>
              </a:rPr>
              <a:t>düzenli</a:t>
            </a:r>
            <a:r>
              <a:rPr lang="en-US" sz="2000" dirty="0" smtClean="0">
                <a:solidFill>
                  <a:srgbClr val="0F2303"/>
                </a:solidFill>
                <a:ea typeface="+mn-lt"/>
                <a:cs typeface="+mn-lt"/>
              </a:rPr>
              <a:t> </a:t>
            </a:r>
            <a:r>
              <a:rPr lang="en-US" sz="2000" dirty="0" err="1" smtClean="0">
                <a:solidFill>
                  <a:srgbClr val="0F2303"/>
                </a:solidFill>
                <a:ea typeface="+mn-lt"/>
                <a:cs typeface="+mn-lt"/>
              </a:rPr>
              <a:t>takip</a:t>
            </a:r>
            <a:r>
              <a:rPr lang="en-US" sz="2000" dirty="0" smtClean="0">
                <a:solidFill>
                  <a:srgbClr val="0F2303"/>
                </a:solidFill>
                <a:ea typeface="+mn-lt"/>
                <a:cs typeface="+mn-lt"/>
              </a:rPr>
              <a:t> </a:t>
            </a:r>
            <a:r>
              <a:rPr lang="en-US" sz="2000" dirty="0" err="1" smtClean="0">
                <a:solidFill>
                  <a:srgbClr val="0F2303"/>
                </a:solidFill>
                <a:ea typeface="+mn-lt"/>
                <a:cs typeface="+mn-lt"/>
              </a:rPr>
              <a:t>edilmesi</a:t>
            </a:r>
            <a:r>
              <a:rPr lang="tr-TR" sz="2000" dirty="0">
                <a:solidFill>
                  <a:srgbClr val="0F2303"/>
                </a:solidFill>
                <a:ea typeface="+mn-lt"/>
                <a:cs typeface="+mn-lt"/>
              </a:rPr>
              <a:t> </a:t>
            </a:r>
            <a:r>
              <a:rPr lang="tr-TR" sz="2000" dirty="0" smtClean="0">
                <a:solidFill>
                  <a:srgbClr val="0F2303"/>
                </a:solidFill>
                <a:ea typeface="+mn-lt"/>
                <a:cs typeface="+mn-lt"/>
              </a:rPr>
              <a:t>ve tüm personelin kalite çalışmalarına dahil edilmesi,</a:t>
            </a:r>
          </a:p>
          <a:p>
            <a:pPr marL="342900" indent="-342900" algn="just">
              <a:lnSpc>
                <a:spcPct val="150000"/>
              </a:lnSpc>
              <a:buFont typeface="Arial"/>
              <a:buChar char="•"/>
            </a:pPr>
            <a:r>
              <a:rPr lang="tr-TR" sz="2000" dirty="0" smtClean="0">
                <a:solidFill>
                  <a:srgbClr val="0F2303"/>
                </a:solidFill>
                <a:ea typeface="+mn-lt"/>
                <a:cs typeface="+mn-lt"/>
              </a:rPr>
              <a:t>Kalite sürecinin yeni yayınlanan ADSH rehberine uygun adapte edilmesi,</a:t>
            </a:r>
            <a:endParaRPr lang="en-US" sz="2000" dirty="0" smtClean="0">
              <a:solidFill>
                <a:srgbClr val="0F2303"/>
              </a:solidFill>
              <a:ea typeface="+mn-lt"/>
              <a:cs typeface="+mn-lt"/>
            </a:endParaRPr>
          </a:p>
          <a:p>
            <a:pPr marL="342900" indent="-342900" algn="just">
              <a:lnSpc>
                <a:spcPct val="150000"/>
              </a:lnSpc>
              <a:buFont typeface="Arial"/>
              <a:buChar char="•"/>
            </a:pPr>
            <a:r>
              <a:rPr lang="en-US" sz="2000" dirty="0" err="1" smtClean="0">
                <a:solidFill>
                  <a:srgbClr val="0F2303"/>
                </a:solidFill>
                <a:ea typeface="+mn-lt"/>
                <a:cs typeface="+mn-lt"/>
              </a:rPr>
              <a:t>Kalite</a:t>
            </a:r>
            <a:r>
              <a:rPr lang="en-US" sz="2000" dirty="0" smtClean="0">
                <a:solidFill>
                  <a:srgbClr val="0F2303"/>
                </a:solidFill>
                <a:ea typeface="+mn-lt"/>
                <a:cs typeface="+mn-lt"/>
              </a:rPr>
              <a:t> </a:t>
            </a:r>
            <a:r>
              <a:rPr lang="tr-TR" sz="2000" dirty="0" smtClean="0">
                <a:solidFill>
                  <a:srgbClr val="0F2303"/>
                </a:solidFill>
                <a:ea typeface="+mn-lt"/>
                <a:cs typeface="+mn-lt"/>
              </a:rPr>
              <a:t>sürecinde kağıtsız ortamın benimsenmesi.</a:t>
            </a:r>
          </a:p>
        </p:txBody>
      </p:sp>
    </p:spTree>
    <p:extLst>
      <p:ext uri="{BB962C8B-B14F-4D97-AF65-F5344CB8AC3E}">
        <p14:creationId xmlns:p14="http://schemas.microsoft.com/office/powerpoint/2010/main" val="234024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0172" y="2967318"/>
            <a:ext cx="7055380" cy="786997"/>
          </a:xfrm>
        </p:spPr>
        <p:txBody>
          <a:bodyPr/>
          <a:lstStyle/>
          <a:p>
            <a:pPr algn="ctr"/>
            <a:r>
              <a:rPr lang="tr-TR" b="1" dirty="0" smtClean="0">
                <a:solidFill>
                  <a:srgbClr val="0F2303"/>
                </a:solidFill>
              </a:rPr>
              <a:t>TEŞEKKÜRLER..</a:t>
            </a:r>
            <a:endParaRPr lang="tr-TR" b="1" dirty="0">
              <a:solidFill>
                <a:srgbClr val="0F2303"/>
              </a:solidFill>
            </a:endParaRPr>
          </a:p>
        </p:txBody>
      </p:sp>
    </p:spTree>
    <p:extLst>
      <p:ext uri="{BB962C8B-B14F-4D97-AF65-F5344CB8AC3E}">
        <p14:creationId xmlns:p14="http://schemas.microsoft.com/office/powerpoint/2010/main" val="269411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39065404"/>
              </p:ext>
            </p:extLst>
          </p:nvPr>
        </p:nvGraphicFramePr>
        <p:xfrm>
          <a:off x="179513" y="1288031"/>
          <a:ext cx="8771057" cy="5265183"/>
        </p:xfrm>
        <a:graphic>
          <a:graphicData uri="http://schemas.openxmlformats.org/drawingml/2006/table">
            <a:tbl>
              <a:tblPr/>
              <a:tblGrid>
                <a:gridCol w="2093394">
                  <a:extLst>
                    <a:ext uri="{9D8B030D-6E8A-4147-A177-3AD203B41FA5}">
                      <a16:colId xmlns:a16="http://schemas.microsoft.com/office/drawing/2014/main" val="3918363564"/>
                    </a:ext>
                  </a:extLst>
                </a:gridCol>
                <a:gridCol w="2214275">
                  <a:extLst>
                    <a:ext uri="{9D8B030D-6E8A-4147-A177-3AD203B41FA5}">
                      <a16:colId xmlns:a16="http://schemas.microsoft.com/office/drawing/2014/main" val="1683979601"/>
                    </a:ext>
                  </a:extLst>
                </a:gridCol>
                <a:gridCol w="2231694">
                  <a:extLst>
                    <a:ext uri="{9D8B030D-6E8A-4147-A177-3AD203B41FA5}">
                      <a16:colId xmlns:a16="http://schemas.microsoft.com/office/drawing/2014/main" val="2592459544"/>
                    </a:ext>
                  </a:extLst>
                </a:gridCol>
                <a:gridCol w="2231694">
                  <a:extLst>
                    <a:ext uri="{9D8B030D-6E8A-4147-A177-3AD203B41FA5}">
                      <a16:colId xmlns:a16="http://schemas.microsoft.com/office/drawing/2014/main" val="588152821"/>
                    </a:ext>
                  </a:extLst>
                </a:gridCol>
              </a:tblGrid>
              <a:tr h="637484">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G1-Sağlık hizmetlerinde tüm diş tedavileri alanında hizmet vermesi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Z1-Sağlık hizmet sunumunda kamunun kapasite olarak üstünlüğü</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FF0000"/>
                          </a:solidFill>
                          <a:effectLst/>
                          <a:latin typeface="Calibri" panose="020F0502020204030204" pitchFamily="34" charset="0"/>
                        </a:rPr>
                        <a:t>F1-Sağlık talimatlarının oluşturularak standardizasyon sağlanması</a:t>
                      </a:r>
                      <a:endParaRPr lang="tr-TR" sz="1100" b="0" i="0" u="none" strike="noStrike" dirty="0">
                        <a:solidFill>
                          <a:srgbClr val="FF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T1-Tıbbi hizmet, teknoloji ve malzeme fiyatlarının, dolayısıyla maliyetin sürekli artması ve finansmanı güçleştirmesi.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G2-Sağlık turizmi yetki belgesinin bulunması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Z2-Şehrin tam merkezinde olmasına rağmen, </a:t>
                      </a:r>
                      <a:r>
                        <a:rPr lang="tr-TR" sz="1100" b="0" i="0" u="none" strike="noStrike" dirty="0" err="1" smtClean="0">
                          <a:solidFill>
                            <a:srgbClr val="000000"/>
                          </a:solidFill>
                          <a:effectLst/>
                          <a:latin typeface="Calibri" panose="020F0502020204030204" pitchFamily="34" charset="0"/>
                        </a:rPr>
                        <a:t>Bilimdent</a:t>
                      </a:r>
                      <a:r>
                        <a:rPr lang="tr-TR" sz="1100" b="0" i="0" u="none" strike="noStrike" dirty="0" smtClean="0">
                          <a:solidFill>
                            <a:srgbClr val="000000"/>
                          </a:solidFill>
                          <a:effectLst/>
                          <a:latin typeface="Calibri" panose="020F0502020204030204" pitchFamily="34" charset="0"/>
                        </a:rPr>
                        <a:t> </a:t>
                      </a:r>
                      <a:r>
                        <a:rPr lang="tr-TR" sz="1100" b="0" i="0" u="none" strike="noStrike" dirty="0" err="1" smtClean="0">
                          <a:solidFill>
                            <a:srgbClr val="000000"/>
                          </a:solidFill>
                          <a:effectLst/>
                          <a:latin typeface="Calibri" panose="020F0502020204030204" pitchFamily="34" charset="0"/>
                        </a:rPr>
                        <a:t>ADSUAM’ın</a:t>
                      </a:r>
                      <a:r>
                        <a:rPr lang="tr-TR" sz="1100" b="0" i="0" u="none" strike="noStrike" dirty="0" smtClean="0">
                          <a:solidFill>
                            <a:srgbClr val="000000"/>
                          </a:solidFill>
                          <a:effectLst/>
                          <a:latin typeface="Calibri" panose="020F0502020204030204" pitchFamily="34" charset="0"/>
                        </a:rPr>
                        <a:t> tam olarak bilinememesi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F2-Hastanın şikayetine yönelik tedavi bazlı hizmet sunumu ve koruyucu diş hekimliği uygulamaları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T2-Toplumun sağlık bilincinde yetersizliğin devam etmesi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G3-Antalya’nın merkezinde olması sebebiyle kolay ulaşılabilir olması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F3-Sağlık turizmi açısından ekonomik kazanım (ülkeye döviz girdisi)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T3-Covid-19 </a:t>
                      </a:r>
                      <a:r>
                        <a:rPr lang="tr-TR" sz="1100" b="0" i="0" u="none" strike="noStrike" dirty="0" err="1" smtClean="0">
                          <a:solidFill>
                            <a:srgbClr val="000000"/>
                          </a:solidFill>
                          <a:effectLst/>
                          <a:latin typeface="Calibri" panose="020F0502020204030204" pitchFamily="34" charset="0"/>
                        </a:rPr>
                        <a:t>Pandemisi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G4-Kalite Standartlarına uygun hizmet verilmesi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F4-Vakıf üniversitesine bağlı Antalya'daki tek Ağız ve Diş Sağlığı Uygulama ve Araştırma Merkezi olması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T4-Antalya'nın nüfusa oranla çok sayıda Ağız ve Diş Sağlığı hizmeti veren kuruluşun olması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G5-E-sağlık, elektronik reçete, ilaç takip sistemi, hastane merkezi randevu sistemi gibi internet tabanlı uygulamalarda artış</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T5-Sağlık sektöründen olmayan sermayedar kişilerin diş kliniği işletmesi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83236">
                <a:tc>
                  <a:txBody>
                    <a:bodyPr/>
                    <a:lstStyle/>
                    <a:p>
                      <a:pPr algn="l" fontAlgn="ctr"/>
                      <a:r>
                        <a:rPr lang="tr-TR" sz="1100" b="0" i="0" u="none" strike="noStrike" dirty="0" smtClean="0">
                          <a:solidFill>
                            <a:srgbClr val="000000"/>
                          </a:solidFill>
                          <a:effectLst/>
                          <a:latin typeface="Calibri" panose="020F0502020204030204" pitchFamily="34" charset="0"/>
                        </a:rPr>
                        <a:t>G6-Nitelikli, uzman ve akademik kadromuz</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G7-Muayene ve tetkik süreci hızlı olması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83236">
                <a:tc>
                  <a:txBody>
                    <a:bodyPr/>
                    <a:lstStyle/>
                    <a:p>
                      <a:pPr algn="l" fontAlgn="ctr"/>
                      <a:r>
                        <a:rPr lang="tr-TR" sz="1100" b="0" i="0" u="none" strike="noStrike" dirty="0" smtClean="0">
                          <a:solidFill>
                            <a:srgbClr val="000000"/>
                          </a:solidFill>
                          <a:effectLst/>
                          <a:latin typeface="Calibri" panose="020F0502020204030204" pitchFamily="34" charset="0"/>
                        </a:rPr>
                        <a:t>G8-Yeniliğe ve gelişmeye açık olunması</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483236">
                <a:tc>
                  <a:txBody>
                    <a:bodyPr/>
                    <a:lstStyle/>
                    <a:p>
                      <a:pPr algn="l" fontAlgn="ctr"/>
                      <a:r>
                        <a:rPr lang="tr-TR" sz="1100" b="0" i="0" u="none" strike="noStrike" dirty="0" smtClean="0">
                          <a:solidFill>
                            <a:srgbClr val="FF0000"/>
                          </a:solidFill>
                          <a:effectLst/>
                          <a:latin typeface="Calibri" panose="020F0502020204030204" pitchFamily="34" charset="0"/>
                        </a:rPr>
                        <a:t>G9-Sağlık talimatlarının oluşturularak standardizasyon sağlanması</a:t>
                      </a:r>
                      <a:r>
                        <a:rPr lang="tr-TR" sz="1100" b="0" i="0" u="none" strike="noStrike" dirty="0">
                          <a:solidFill>
                            <a:srgbClr val="FF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804746672"/>
              </p:ext>
            </p:extLst>
          </p:nvPr>
        </p:nvGraphicFramePr>
        <p:xfrm>
          <a:off x="174059" y="1178006"/>
          <a:ext cx="8723758" cy="4936746"/>
        </p:xfrm>
        <a:graphic>
          <a:graphicData uri="http://schemas.openxmlformats.org/drawingml/2006/table">
            <a:tbl>
              <a:tblPr/>
              <a:tblGrid>
                <a:gridCol w="2480974">
                  <a:extLst>
                    <a:ext uri="{9D8B030D-6E8A-4147-A177-3AD203B41FA5}">
                      <a16:colId xmlns:a16="http://schemas.microsoft.com/office/drawing/2014/main" val="3918363564"/>
                    </a:ext>
                  </a:extLst>
                </a:gridCol>
                <a:gridCol w="3161813">
                  <a:extLst>
                    <a:ext uri="{9D8B030D-6E8A-4147-A177-3AD203B41FA5}">
                      <a16:colId xmlns:a16="http://schemas.microsoft.com/office/drawing/2014/main" val="1683979601"/>
                    </a:ext>
                  </a:extLst>
                </a:gridCol>
                <a:gridCol w="3080971">
                  <a:extLst>
                    <a:ext uri="{9D8B030D-6E8A-4147-A177-3AD203B41FA5}">
                      <a16:colId xmlns:a16="http://schemas.microsoft.com/office/drawing/2014/main" val="2592459544"/>
                    </a:ext>
                  </a:extLst>
                </a:gridCol>
              </a:tblGrid>
              <a:tr h="403100">
                <a:tc>
                  <a:txBody>
                    <a:bodyPr/>
                    <a:lstStyle/>
                    <a:p>
                      <a:pPr algn="ctr" fontAlgn="ctr"/>
                      <a:r>
                        <a:rPr lang="tr-TR" sz="105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05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5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65279">
                <a:tc>
                  <a:txBody>
                    <a:bodyPr/>
                    <a:lstStyle/>
                    <a:p>
                      <a:pPr algn="ctr" fontAlgn="ctr"/>
                      <a:r>
                        <a:rPr lang="tr-TR" sz="1100" b="0" i="0" u="none" strike="noStrike" dirty="0" smtClean="0">
                          <a:solidFill>
                            <a:srgbClr val="000000"/>
                          </a:solidFill>
                          <a:effectLst/>
                          <a:latin typeface="Calibri" panose="020F0502020204030204" pitchFamily="34" charset="0"/>
                        </a:rPr>
                        <a:t>Rektörlük</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Üst Yönetim</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i-FI" sz="1100" b="0" i="0" u="none" strike="noStrike" dirty="0" smtClean="0">
                          <a:solidFill>
                            <a:srgbClr val="000000"/>
                          </a:solidFill>
                          <a:effectLst/>
                          <a:latin typeface="Calibri" panose="020F0502020204030204" pitchFamily="34" charset="0"/>
                        </a:rPr>
                        <a:t>Etkili ve verimli hizmet sunma</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25315">
                <a:tc>
                  <a:txBody>
                    <a:bodyPr/>
                    <a:lstStyle/>
                    <a:p>
                      <a:pPr algn="ctr" fontAlgn="ctr"/>
                      <a:r>
                        <a:rPr lang="tr-TR" sz="1100" b="0" i="0" u="none" strike="noStrike" dirty="0">
                          <a:solidFill>
                            <a:srgbClr val="000000"/>
                          </a:solidFill>
                          <a:effectLst/>
                          <a:latin typeface="Calibri" panose="020F0502020204030204" pitchFamily="34" charset="0"/>
                        </a:rPr>
                        <a:t>ABU İdari personel</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Bilgi ve Görev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İşin paylaşımı, zaman planlaması, kurumsal yapı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25315">
                <a:tc>
                  <a:txBody>
                    <a:bodyPr/>
                    <a:lstStyle/>
                    <a:p>
                      <a:pPr algn="ctr" fontAlgn="ctr"/>
                      <a:r>
                        <a:rPr lang="tr-TR" sz="1100" b="0" i="0" u="none" strike="noStrike" dirty="0">
                          <a:solidFill>
                            <a:srgbClr val="000000"/>
                          </a:solidFill>
                          <a:effectLst/>
                          <a:latin typeface="Calibri" panose="020F0502020204030204" pitchFamily="34" charset="0"/>
                        </a:rPr>
                        <a:t>Hasta ve Hasta Yakınları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Tedavi Hizmetleri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Profesyonel tutum ve hizmet beklentisi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51692">
                <a:tc>
                  <a:txBody>
                    <a:bodyPr/>
                    <a:lstStyle/>
                    <a:p>
                      <a:pPr algn="ctr" fontAlgn="ctr"/>
                      <a:r>
                        <a:rPr lang="tr-TR" sz="1100" b="0" i="0" u="none" strike="noStrike" dirty="0">
                          <a:solidFill>
                            <a:srgbClr val="000000"/>
                          </a:solidFill>
                          <a:effectLst/>
                          <a:latin typeface="Calibri" panose="020F0502020204030204" pitchFamily="34" charset="0"/>
                        </a:rPr>
                        <a:t>ADSUA  Merkezi Akademik Personel</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Merkez çalışmalarının etkili bir şekilde gerçekleştirilebilmesi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Hastalara daha iyi tedavi sunmak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69976">
                <a:tc>
                  <a:txBody>
                    <a:bodyPr/>
                    <a:lstStyle/>
                    <a:p>
                      <a:pPr algn="ctr" fontAlgn="ctr"/>
                      <a:r>
                        <a:rPr lang="tr-TR" sz="1100" b="0" i="0" u="none" strike="noStrike" dirty="0">
                          <a:solidFill>
                            <a:srgbClr val="000000"/>
                          </a:solidFill>
                          <a:effectLst/>
                          <a:latin typeface="Calibri" panose="020F0502020204030204" pitchFamily="34" charset="0"/>
                        </a:rPr>
                        <a:t>ADSUA  Merkezi İdari Personel</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Merkez çalışmalarının etkili bir şekilde gerçekleştirilebilmesi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Uyumlu çalışma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15824">
                <a:tc>
                  <a:txBody>
                    <a:bodyPr/>
                    <a:lstStyle/>
                    <a:p>
                      <a:pPr algn="ctr" fontAlgn="ctr"/>
                      <a:r>
                        <a:rPr lang="tr-TR" sz="1100" b="0" i="0" u="none" strike="noStrike" dirty="0">
                          <a:solidFill>
                            <a:srgbClr val="000000"/>
                          </a:solidFill>
                          <a:effectLst/>
                          <a:latin typeface="Calibri" panose="020F0502020204030204" pitchFamily="34" charset="0"/>
                        </a:rPr>
                        <a:t>Sağlık Bakanlığı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İlgili yasa ve mevzuatlara uygun hizmet verilmesi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16523">
                <a:tc>
                  <a:txBody>
                    <a:bodyPr/>
                    <a:lstStyle/>
                    <a:p>
                      <a:pPr algn="ctr" fontAlgn="ctr"/>
                      <a:r>
                        <a:rPr lang="tr-TR" sz="1100" b="0" i="0" u="none" strike="noStrike">
                          <a:solidFill>
                            <a:srgbClr val="000000"/>
                          </a:solidFill>
                          <a:effectLst/>
                          <a:latin typeface="Calibri" panose="020F0502020204030204" pitchFamily="34" charset="0"/>
                        </a:rPr>
                        <a:t>Antalya İl Sağlık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İlgili yasa ve mevzuatlara uygun hizmet verilmesi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90146">
                <a:tc>
                  <a:txBody>
                    <a:bodyPr/>
                    <a:lstStyle/>
                    <a:p>
                      <a:pPr algn="ctr" fontAlgn="ctr"/>
                      <a:r>
                        <a:rPr lang="tr-TR" sz="1100" b="0" i="0" u="none" strike="noStrike">
                          <a:solidFill>
                            <a:srgbClr val="000000"/>
                          </a:solidFill>
                          <a:effectLst/>
                          <a:latin typeface="Calibri" panose="020F0502020204030204" pitchFamily="34" charset="0"/>
                        </a:rPr>
                        <a:t>ABÜ Diş Hekimliği Fakültesi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Eğitim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Öğrencilere staj imkanı sunmak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69976">
                <a:tc>
                  <a:txBody>
                    <a:bodyPr/>
                    <a:lstStyle/>
                    <a:p>
                      <a:pPr algn="ctr" fontAlgn="ctr"/>
                      <a:r>
                        <a:rPr lang="tr-TR" sz="1100" b="0" i="0" u="none" strike="noStrike">
                          <a:solidFill>
                            <a:srgbClr val="000000"/>
                          </a:solidFill>
                          <a:effectLst/>
                          <a:latin typeface="Calibri" panose="020F0502020204030204" pitchFamily="34" charset="0"/>
                        </a:rPr>
                        <a:t>ABÜ Kalite Koordinatörlüğü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Bilgi ve Görev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İşin paylaşımı, zaman planlaması, kalite kurallarına uyum, etkili iletişim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289447">
                <a:tc>
                  <a:txBody>
                    <a:bodyPr/>
                    <a:lstStyle/>
                    <a:p>
                      <a:pPr algn="ctr" fontAlgn="ctr"/>
                      <a:r>
                        <a:rPr lang="tr-TR" sz="1100" b="0" i="0" u="none" strike="noStrike">
                          <a:solidFill>
                            <a:srgbClr val="000000"/>
                          </a:solidFill>
                          <a:effectLst/>
                          <a:latin typeface="Calibri" panose="020F0502020204030204" pitchFamily="34" charset="0"/>
                        </a:rPr>
                        <a:t>ABÜ Sağlık Hizmetleri Meslek Yüksekokulu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Eğitim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Öğrencilere staj imkanı sunmak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281354">
                <a:tc>
                  <a:txBody>
                    <a:bodyPr/>
                    <a:lstStyle/>
                    <a:p>
                      <a:pPr algn="ctr" fontAlgn="ctr"/>
                      <a:r>
                        <a:rPr lang="tr-TR" sz="1100" b="0" i="0" u="none" strike="noStrike">
                          <a:solidFill>
                            <a:srgbClr val="000000"/>
                          </a:solidFill>
                          <a:effectLst/>
                          <a:latin typeface="Calibri" panose="020F0502020204030204" pitchFamily="34" charset="0"/>
                        </a:rPr>
                        <a:t>Yazılımlar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HBYS Programları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HBYS programlarının işlerliği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4108">
                <a:tc>
                  <a:txBody>
                    <a:bodyPr/>
                    <a:lstStyle/>
                    <a:p>
                      <a:pPr algn="ctr" fontAlgn="ctr"/>
                      <a:r>
                        <a:rPr lang="tr-TR" sz="1100" b="0" i="0" u="none" strike="noStrike" dirty="0">
                          <a:solidFill>
                            <a:srgbClr val="000000"/>
                          </a:solidFill>
                          <a:effectLst/>
                          <a:latin typeface="Calibri" panose="020F0502020204030204" pitchFamily="34" charset="0"/>
                        </a:rPr>
                        <a:t>YÖK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Mevzuat ve Sorumluluk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Hatasız Denetim Süreci, Kurum İçi İyileştirme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69976">
                <a:tc>
                  <a:txBody>
                    <a:bodyPr/>
                    <a:lstStyle/>
                    <a:p>
                      <a:pPr algn="ctr" fontAlgn="ctr"/>
                      <a:r>
                        <a:rPr lang="tr-TR" sz="1100" b="0" i="0" u="none" strike="noStrike" dirty="0">
                          <a:solidFill>
                            <a:srgbClr val="000000"/>
                          </a:solidFill>
                          <a:effectLst/>
                          <a:latin typeface="Calibri" panose="020F0502020204030204" pitchFamily="34" charset="0"/>
                        </a:rPr>
                        <a:t>Yükseköğretim Kalite Kurulu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ABÜ İç Kalite Güvence Sisteminin oluşturulması ve ABÜ iç kalite güvencesinin artırılması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Kurumsal Dış Değerlendirme ve Kurumsal Akreditasyon süreçlerinde </a:t>
                      </a:r>
                      <a:r>
                        <a:rPr lang="tr-TR" sz="1100" b="0" i="0" u="none" strike="noStrike" dirty="0" smtClean="0">
                          <a:solidFill>
                            <a:srgbClr val="000000"/>
                          </a:solidFill>
                          <a:effectLst/>
                          <a:latin typeface="Calibri" panose="020F0502020204030204" pitchFamily="34" charset="0"/>
                        </a:rPr>
                        <a:t>işbirliği</a:t>
                      </a:r>
                      <a:endParaRPr lang="tr-TR"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28715">
                <a:tc>
                  <a:txBody>
                    <a:bodyPr/>
                    <a:lstStyle/>
                    <a:p>
                      <a:pPr algn="ctr" fontAlgn="ctr"/>
                      <a:r>
                        <a:rPr lang="tr-TR" sz="1100" b="0" i="0" u="none" strike="noStrike" dirty="0">
                          <a:solidFill>
                            <a:srgbClr val="000000"/>
                          </a:solidFill>
                          <a:effectLst/>
                          <a:latin typeface="Calibri" panose="020F0502020204030204" pitchFamily="34" charset="0"/>
                        </a:rPr>
                        <a:t>Denetleyici Kurum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Mevzuat ve Sorumluluk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Hatasız Denetim Süreci, Kurum İçi İyileştirme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4236860926"/>
              </p:ext>
            </p:extLst>
          </p:nvPr>
        </p:nvGraphicFramePr>
        <p:xfrm>
          <a:off x="174059" y="6415966"/>
          <a:ext cx="8723758" cy="328715"/>
        </p:xfrm>
        <a:graphic>
          <a:graphicData uri="http://schemas.openxmlformats.org/drawingml/2006/table">
            <a:tbl>
              <a:tblPr/>
              <a:tblGrid>
                <a:gridCol w="2480974">
                  <a:extLst>
                    <a:ext uri="{9D8B030D-6E8A-4147-A177-3AD203B41FA5}">
                      <a16:colId xmlns:a16="http://schemas.microsoft.com/office/drawing/2014/main" val="3945939972"/>
                    </a:ext>
                  </a:extLst>
                </a:gridCol>
                <a:gridCol w="3161813">
                  <a:extLst>
                    <a:ext uri="{9D8B030D-6E8A-4147-A177-3AD203B41FA5}">
                      <a16:colId xmlns:a16="http://schemas.microsoft.com/office/drawing/2014/main" val="309093183"/>
                    </a:ext>
                  </a:extLst>
                </a:gridCol>
                <a:gridCol w="3080971">
                  <a:extLst>
                    <a:ext uri="{9D8B030D-6E8A-4147-A177-3AD203B41FA5}">
                      <a16:colId xmlns:a16="http://schemas.microsoft.com/office/drawing/2014/main" val="3334253470"/>
                    </a:ext>
                  </a:extLst>
                </a:gridCol>
              </a:tblGrid>
              <a:tr h="328715">
                <a:tc>
                  <a:txBody>
                    <a:bodyPr/>
                    <a:lstStyle/>
                    <a:p>
                      <a:pPr algn="ctr" fontAlgn="ctr"/>
                      <a:r>
                        <a:rPr lang="tr-TR" sz="1100" b="0" i="0" u="none" strike="noStrike" dirty="0" err="1">
                          <a:solidFill>
                            <a:srgbClr val="000000"/>
                          </a:solidFill>
                          <a:effectLst/>
                          <a:latin typeface="Calibri" panose="020F0502020204030204" pitchFamily="34" charset="0"/>
                        </a:rPr>
                        <a:t>MarkAntalya</a:t>
                      </a:r>
                      <a:r>
                        <a:rPr lang="tr-TR" sz="1100" b="0" i="0" u="none" strike="noStrike" dirty="0">
                          <a:solidFill>
                            <a:srgbClr val="000000"/>
                          </a:solidFill>
                          <a:effectLst/>
                          <a:latin typeface="Calibri" panose="020F0502020204030204" pitchFamily="34" charset="0"/>
                        </a:rPr>
                        <a:t> AVM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Bilgi ve Görev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İşin paylaşımı, </a:t>
                      </a:r>
                      <a:r>
                        <a:rPr lang="tr-TR" sz="1100" b="0" i="0" u="none" strike="noStrike" dirty="0" err="1">
                          <a:solidFill>
                            <a:srgbClr val="000000"/>
                          </a:solidFill>
                          <a:effectLst/>
                          <a:latin typeface="Calibri" panose="020F0502020204030204" pitchFamily="34" charset="0"/>
                        </a:rPr>
                        <a:t>avm</a:t>
                      </a:r>
                      <a:r>
                        <a:rPr lang="tr-TR" sz="1100" b="0" i="0" u="none" strike="noStrike" dirty="0">
                          <a:solidFill>
                            <a:srgbClr val="000000"/>
                          </a:solidFill>
                          <a:effectLst/>
                          <a:latin typeface="Calibri" panose="020F0502020204030204" pitchFamily="34" charset="0"/>
                        </a:rPr>
                        <a:t> kurallarına uyum, etkili iletişim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6429259"/>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724694267"/>
              </p:ext>
            </p:extLst>
          </p:nvPr>
        </p:nvGraphicFramePr>
        <p:xfrm>
          <a:off x="174059" y="6087251"/>
          <a:ext cx="8723758" cy="328715"/>
        </p:xfrm>
        <a:graphic>
          <a:graphicData uri="http://schemas.openxmlformats.org/drawingml/2006/table">
            <a:tbl>
              <a:tblPr/>
              <a:tblGrid>
                <a:gridCol w="2480974">
                  <a:extLst>
                    <a:ext uri="{9D8B030D-6E8A-4147-A177-3AD203B41FA5}">
                      <a16:colId xmlns:a16="http://schemas.microsoft.com/office/drawing/2014/main" val="1583520437"/>
                    </a:ext>
                  </a:extLst>
                </a:gridCol>
                <a:gridCol w="3161813">
                  <a:extLst>
                    <a:ext uri="{9D8B030D-6E8A-4147-A177-3AD203B41FA5}">
                      <a16:colId xmlns:a16="http://schemas.microsoft.com/office/drawing/2014/main" val="3943711715"/>
                    </a:ext>
                  </a:extLst>
                </a:gridCol>
                <a:gridCol w="3080971">
                  <a:extLst>
                    <a:ext uri="{9D8B030D-6E8A-4147-A177-3AD203B41FA5}">
                      <a16:colId xmlns:a16="http://schemas.microsoft.com/office/drawing/2014/main" val="2272673670"/>
                    </a:ext>
                  </a:extLst>
                </a:gridCol>
              </a:tblGrid>
              <a:tr h="328715">
                <a:tc>
                  <a:txBody>
                    <a:bodyPr/>
                    <a:lstStyle/>
                    <a:p>
                      <a:pPr algn="ctr" fontAlgn="ctr"/>
                      <a:r>
                        <a:rPr lang="tr-TR" sz="1100" b="0" i="0" u="none" strike="noStrike" dirty="0">
                          <a:solidFill>
                            <a:srgbClr val="000000"/>
                          </a:solidFill>
                          <a:effectLst/>
                          <a:latin typeface="Calibri" panose="020F0502020204030204" pitchFamily="34" charset="0"/>
                        </a:rPr>
                        <a:t>Kayyum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Bilgi ve Görev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İşin paylaşımı, </a:t>
                      </a:r>
                      <a:r>
                        <a:rPr lang="tr-TR" sz="1100" b="0" i="0" u="none" strike="noStrike" dirty="0" err="1">
                          <a:solidFill>
                            <a:srgbClr val="000000"/>
                          </a:solidFill>
                          <a:effectLst/>
                          <a:latin typeface="Calibri" panose="020F0502020204030204" pitchFamily="34" charset="0"/>
                        </a:rPr>
                        <a:t>avm</a:t>
                      </a:r>
                      <a:r>
                        <a:rPr lang="tr-TR" sz="1100" b="0" i="0" u="none" strike="noStrike" dirty="0">
                          <a:solidFill>
                            <a:srgbClr val="000000"/>
                          </a:solidFill>
                          <a:effectLst/>
                          <a:latin typeface="Calibri" panose="020F0502020204030204" pitchFamily="34" charset="0"/>
                        </a:rPr>
                        <a:t> kurallarına uyum, etkili iletişim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1766145"/>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4200268075"/>
              </p:ext>
            </p:extLst>
          </p:nvPr>
        </p:nvGraphicFramePr>
        <p:xfrm>
          <a:off x="320917" y="2104426"/>
          <a:ext cx="8502163" cy="2395269"/>
        </p:xfrm>
        <a:graphic>
          <a:graphicData uri="http://schemas.openxmlformats.org/drawingml/2006/table">
            <a:tbl>
              <a:tblPr/>
              <a:tblGrid>
                <a:gridCol w="1617630">
                  <a:extLst>
                    <a:ext uri="{9D8B030D-6E8A-4147-A177-3AD203B41FA5}">
                      <a16:colId xmlns:a16="http://schemas.microsoft.com/office/drawing/2014/main" val="3918363564"/>
                    </a:ext>
                  </a:extLst>
                </a:gridCol>
                <a:gridCol w="1711039">
                  <a:extLst>
                    <a:ext uri="{9D8B030D-6E8A-4147-A177-3AD203B41FA5}">
                      <a16:colId xmlns:a16="http://schemas.microsoft.com/office/drawing/2014/main" val="1683979601"/>
                    </a:ext>
                  </a:extLst>
                </a:gridCol>
                <a:gridCol w="1724498">
                  <a:extLst>
                    <a:ext uri="{9D8B030D-6E8A-4147-A177-3AD203B41FA5}">
                      <a16:colId xmlns:a16="http://schemas.microsoft.com/office/drawing/2014/main" val="2592459544"/>
                    </a:ext>
                  </a:extLst>
                </a:gridCol>
                <a:gridCol w="1724498">
                  <a:extLst>
                    <a:ext uri="{9D8B030D-6E8A-4147-A177-3AD203B41FA5}">
                      <a16:colId xmlns:a16="http://schemas.microsoft.com/office/drawing/2014/main" val="3383282758"/>
                    </a:ext>
                  </a:extLst>
                </a:gridCol>
                <a:gridCol w="172449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CO2</a:t>
                      </a: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Yangın Söndürme</a:t>
                      </a:r>
                      <a:r>
                        <a:rPr lang="tr-TR" sz="1400" b="0" i="0" u="none" strike="noStrike" baseline="0" dirty="0" smtClean="0">
                          <a:solidFill>
                            <a:srgbClr val="000000"/>
                          </a:solidFill>
                          <a:effectLst/>
                          <a:latin typeface="Calibri" panose="020F0502020204030204" pitchFamily="34" charset="0"/>
                        </a:rPr>
                        <a:t> Tüpü</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Arşiv</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Yok</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 adet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Arşiv odasında çıkabilecek yangınları hızlı</a:t>
                      </a:r>
                      <a:r>
                        <a:rPr lang="tr-TR" sz="1400" b="0" i="0" u="none" strike="noStrike" baseline="0" dirty="0" smtClean="0">
                          <a:solidFill>
                            <a:srgbClr val="000000"/>
                          </a:solidFill>
                          <a:effectLst/>
                          <a:latin typeface="Calibri" panose="020F0502020204030204" pitchFamily="34" charset="0"/>
                        </a:rPr>
                        <a:t> bir şekilde önlemek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Yanmaz</a:t>
                      </a:r>
                      <a:r>
                        <a:rPr lang="tr-TR" sz="1400" b="0" i="0" u="none" strike="noStrike" baseline="0" dirty="0" smtClean="0">
                          <a:solidFill>
                            <a:srgbClr val="000000"/>
                          </a:solidFill>
                          <a:effectLst/>
                          <a:latin typeface="Calibri" panose="020F0502020204030204" pitchFamily="34" charset="0"/>
                        </a:rPr>
                        <a:t> Çelik Dolap</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Arşiv</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 adet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 adet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Önemli evrakların arşiv standartlarına uygun saklanması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2" name="Metin kutusu 1"/>
          <p:cNvSpPr txBox="1"/>
          <p:nvPr/>
        </p:nvSpPr>
        <p:spPr>
          <a:xfrm>
            <a:off x="1494693" y="5283017"/>
            <a:ext cx="6286500" cy="923330"/>
          </a:xfrm>
          <a:prstGeom prst="rect">
            <a:avLst/>
          </a:prstGeom>
          <a:noFill/>
        </p:spPr>
        <p:txBody>
          <a:bodyPr wrap="square" rtlCol="0">
            <a:spAutoFit/>
          </a:bodyPr>
          <a:lstStyle/>
          <a:p>
            <a:pPr algn="just"/>
            <a:r>
              <a:rPr lang="tr-TR" dirty="0" smtClean="0">
                <a:solidFill>
                  <a:srgbClr val="0C0D0D"/>
                </a:solidFill>
              </a:rPr>
              <a:t>8.Katta açılacak olan Klinik 2 için, sterilizasyon ve kliniklerine malzeme ve ekipman ihtiyacı olacaktır.  (Otoklav, yıkama cihazı, paketleme cihazı, klinikler için el aletleri vs.)</a:t>
            </a:r>
            <a:endParaRPr lang="tr-TR" dirty="0">
              <a:solidFill>
                <a:srgbClr val="0C0D0D"/>
              </a:solidFill>
            </a:endParaRPr>
          </a:p>
        </p:txBody>
      </p:sp>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2742327266"/>
              </p:ext>
            </p:extLst>
          </p:nvPr>
        </p:nvGraphicFramePr>
        <p:xfrm>
          <a:off x="1250150" y="1709270"/>
          <a:ext cx="6541474" cy="2897335"/>
        </p:xfrm>
        <a:graphic>
          <a:graphicData uri="http://schemas.openxmlformats.org/drawingml/2006/table">
            <a:tbl>
              <a:tblPr/>
              <a:tblGrid>
                <a:gridCol w="1244588">
                  <a:extLst>
                    <a:ext uri="{9D8B030D-6E8A-4147-A177-3AD203B41FA5}">
                      <a16:colId xmlns:a16="http://schemas.microsoft.com/office/drawing/2014/main" val="3918363564"/>
                    </a:ext>
                  </a:extLst>
                </a:gridCol>
                <a:gridCol w="1316456">
                  <a:extLst>
                    <a:ext uri="{9D8B030D-6E8A-4147-A177-3AD203B41FA5}">
                      <a16:colId xmlns:a16="http://schemas.microsoft.com/office/drawing/2014/main" val="1683979601"/>
                    </a:ext>
                  </a:extLst>
                </a:gridCol>
                <a:gridCol w="1326810">
                  <a:extLst>
                    <a:ext uri="{9D8B030D-6E8A-4147-A177-3AD203B41FA5}">
                      <a16:colId xmlns:a16="http://schemas.microsoft.com/office/drawing/2014/main" val="2592459544"/>
                    </a:ext>
                  </a:extLst>
                </a:gridCol>
                <a:gridCol w="1326810">
                  <a:extLst>
                    <a:ext uri="{9D8B030D-6E8A-4147-A177-3AD203B41FA5}">
                      <a16:colId xmlns:a16="http://schemas.microsoft.com/office/drawing/2014/main" val="3383282758"/>
                    </a:ext>
                  </a:extLst>
                </a:gridCol>
                <a:gridCol w="1326810">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err="1" smtClean="0">
                          <a:solidFill>
                            <a:srgbClr val="000000"/>
                          </a:solidFill>
                          <a:effectLst/>
                          <a:latin typeface="Calibri" panose="020F0502020204030204" pitchFamily="34" charset="0"/>
                        </a:rPr>
                        <a:t>TRtek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Genel</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YOK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
        <p:nvSpPr>
          <p:cNvPr id="67" name="Metin kutusu 66"/>
          <p:cNvSpPr txBox="1"/>
          <p:nvPr/>
        </p:nvSpPr>
        <p:spPr>
          <a:xfrm>
            <a:off x="1494693" y="5283017"/>
            <a:ext cx="6286500" cy="646331"/>
          </a:xfrm>
          <a:prstGeom prst="rect">
            <a:avLst/>
          </a:prstGeom>
          <a:noFill/>
        </p:spPr>
        <p:txBody>
          <a:bodyPr wrap="square" rtlCol="0">
            <a:spAutoFit/>
          </a:bodyPr>
          <a:lstStyle/>
          <a:p>
            <a:pPr algn="just"/>
            <a:r>
              <a:rPr lang="tr-TR" dirty="0" smtClean="0">
                <a:solidFill>
                  <a:srgbClr val="0C0D0D"/>
                </a:solidFill>
              </a:rPr>
              <a:t>8.Katta açılacak olan Klinik 2 için, bilgisayar ve HBYS yazılım ihtiyacı olacaktır.</a:t>
            </a:r>
            <a:endParaRPr lang="tr-TR" dirty="0">
              <a:solidFill>
                <a:srgbClr val="0C0D0D"/>
              </a:solidFill>
            </a:endParaRPr>
          </a:p>
        </p:txBody>
      </p:sp>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1439668520"/>
              </p:ext>
            </p:extLst>
          </p:nvPr>
        </p:nvGraphicFramePr>
        <p:xfrm>
          <a:off x="633047" y="1430472"/>
          <a:ext cx="7965831" cy="2211118"/>
        </p:xfrm>
        <a:graphic>
          <a:graphicData uri="http://schemas.openxmlformats.org/drawingml/2006/table">
            <a:tbl>
              <a:tblPr/>
              <a:tblGrid>
                <a:gridCol w="2564838">
                  <a:extLst>
                    <a:ext uri="{9D8B030D-6E8A-4147-A177-3AD203B41FA5}">
                      <a16:colId xmlns:a16="http://schemas.microsoft.com/office/drawing/2014/main" val="3918363564"/>
                    </a:ext>
                  </a:extLst>
                </a:gridCol>
                <a:gridCol w="1342329">
                  <a:extLst>
                    <a:ext uri="{9D8B030D-6E8A-4147-A177-3AD203B41FA5}">
                      <a16:colId xmlns:a16="http://schemas.microsoft.com/office/drawing/2014/main" val="1683979601"/>
                    </a:ext>
                  </a:extLst>
                </a:gridCol>
                <a:gridCol w="1352888">
                  <a:extLst>
                    <a:ext uri="{9D8B030D-6E8A-4147-A177-3AD203B41FA5}">
                      <a16:colId xmlns:a16="http://schemas.microsoft.com/office/drawing/2014/main" val="2592459544"/>
                    </a:ext>
                  </a:extLst>
                </a:gridCol>
                <a:gridCol w="1352888">
                  <a:extLst>
                    <a:ext uri="{9D8B030D-6E8A-4147-A177-3AD203B41FA5}">
                      <a16:colId xmlns:a16="http://schemas.microsoft.com/office/drawing/2014/main" val="3383282758"/>
                    </a:ext>
                  </a:extLst>
                </a:gridCol>
                <a:gridCol w="1352888">
                  <a:extLst>
                    <a:ext uri="{9D8B030D-6E8A-4147-A177-3AD203B41FA5}">
                      <a16:colId xmlns:a16="http://schemas.microsoft.com/office/drawing/2014/main" val="494559924"/>
                    </a:ext>
                  </a:extLst>
                </a:gridCol>
              </a:tblGrid>
              <a:tr h="558423">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0539">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0539">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0539">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0539">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0539">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
        <p:nvSpPr>
          <p:cNvPr id="67" name="Metin kutusu 66"/>
          <p:cNvSpPr txBox="1"/>
          <p:nvPr/>
        </p:nvSpPr>
        <p:spPr>
          <a:xfrm>
            <a:off x="1472712" y="5287201"/>
            <a:ext cx="6286500" cy="923330"/>
          </a:xfrm>
          <a:prstGeom prst="rect">
            <a:avLst/>
          </a:prstGeom>
          <a:noFill/>
        </p:spPr>
        <p:txBody>
          <a:bodyPr wrap="square" rtlCol="0">
            <a:spAutoFit/>
          </a:bodyPr>
          <a:lstStyle/>
          <a:p>
            <a:pPr algn="just"/>
            <a:r>
              <a:rPr lang="tr-TR" dirty="0" smtClean="0">
                <a:solidFill>
                  <a:srgbClr val="0C0D0D"/>
                </a:solidFill>
              </a:rPr>
              <a:t>8.Katta açılacak olan Klinik 2 için, hemşire, sterilizasyon sorumlusu, asistan, anestezi teknikeri, banko personeli ihtiyacı olacaktır.</a:t>
            </a:r>
            <a:endParaRPr lang="tr-TR" dirty="0">
              <a:solidFill>
                <a:srgbClr val="0C0D0D"/>
              </a:solidFill>
            </a:endParaRPr>
          </a:p>
        </p:txBody>
      </p:sp>
    </p:spTree>
    <p:extLst>
      <p:ext uri="{BB962C8B-B14F-4D97-AF65-F5344CB8AC3E}">
        <p14:creationId xmlns:p14="http://schemas.microsoft.com/office/powerpoint/2010/main"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599133509"/>
              </p:ext>
            </p:extLst>
          </p:nvPr>
        </p:nvGraphicFramePr>
        <p:xfrm>
          <a:off x="545122" y="1801446"/>
          <a:ext cx="8203223" cy="2026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Kesici-delici alet ile yaralanma</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28.02.2023</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Eğitim Komitesi / Enfeksiyon Kontrol Komitesi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Personele her</a:t>
                      </a:r>
                      <a:r>
                        <a:rPr lang="tr-TR" baseline="0" dirty="0" smtClean="0">
                          <a:solidFill>
                            <a:srgbClr val="0F2303"/>
                          </a:solidFill>
                        </a:rPr>
                        <a:t> yıl</a:t>
                      </a:r>
                      <a:r>
                        <a:rPr lang="tr-TR" dirty="0" smtClean="0">
                          <a:solidFill>
                            <a:srgbClr val="0F2303"/>
                          </a:solidFill>
                        </a:rPr>
                        <a:t> "Kesici Delici Alet Yaralanmaları, Kişisel Koruyucu Ekipman (KKE)" eğitimi verilmeli</a:t>
                      </a:r>
                      <a:r>
                        <a:rPr lang="tr-TR" baseline="0" dirty="0" smtClean="0">
                          <a:solidFill>
                            <a:srgbClr val="0F2303"/>
                          </a:solidFill>
                        </a:rPr>
                        <a:t> ve h</a:t>
                      </a:r>
                      <a:r>
                        <a:rPr lang="tr-TR" dirty="0" smtClean="0">
                          <a:solidFill>
                            <a:srgbClr val="0F2303"/>
                          </a:solidFill>
                        </a:rPr>
                        <a:t>er personele KKE temin edilmelidir.</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6593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003334968"/>
              </p:ext>
            </p:extLst>
          </p:nvPr>
        </p:nvGraphicFramePr>
        <p:xfrm>
          <a:off x="545122" y="1801446"/>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İlaç, solüsyon, kit sıçramalarına maruz kalınması</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31.03.2023</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Eğitim Komitesi / Enfeksiyon Kontrol Komitesi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Personele her yıl "Kişisel Koruyucu Ekipman (KKE)" eğitimi verilmeli ve her personele KKE temin edilmelidir.</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1193</TotalTime>
  <Words>1178</Words>
  <Application>Microsoft Office PowerPoint</Application>
  <PresentationFormat>Ekran Gösterisi (4:3)</PresentationFormat>
  <Paragraphs>302</Paragraphs>
  <Slides>24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vt:lpstr>
      <vt:lpstr>Calibri</vt:lpstr>
      <vt:lpstr>Calibri Light</vt:lpstr>
      <vt:lpstr>Gilroy-Regular</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Neslihan KARBUĞA</cp:lastModifiedBy>
  <cp:revision>85</cp:revision>
  <dcterms:created xsi:type="dcterms:W3CDTF">2020-01-20T10:44:30Z</dcterms:created>
  <dcterms:modified xsi:type="dcterms:W3CDTF">2023-06-10T07:25:12Z</dcterms:modified>
</cp:coreProperties>
</file>