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88" r:id="rId3"/>
    <p:sldId id="347" r:id="rId4"/>
    <p:sldId id="346" r:id="rId5"/>
    <p:sldId id="320" r:id="rId6"/>
    <p:sldId id="285" r:id="rId7"/>
    <p:sldId id="358" r:id="rId8"/>
    <p:sldId id="304" r:id="rId9"/>
    <p:sldId id="363" r:id="rId10"/>
    <p:sldId id="362" r:id="rId11"/>
    <p:sldId id="27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20"/>
            <p14:sldId id="285"/>
            <p14:sldId id="358"/>
            <p14:sldId id="304"/>
            <p14:sldId id="363"/>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00508"/>
    <a:srgbClr val="001626"/>
    <a:srgbClr val="122204"/>
    <a:srgbClr val="0F2303"/>
    <a:srgbClr val="7AEE32"/>
    <a:srgbClr val="E626AF"/>
    <a:srgbClr val="1F0620"/>
    <a:srgbClr val="02042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14.06.2023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14.06.2023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14.06.2023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14.06.2023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14.06.2023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14.06.2023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30546" y="5512332"/>
            <a:ext cx="8554916" cy="430887"/>
          </a:xfrm>
          <a:prstGeom prst="rect">
            <a:avLst/>
          </a:prstGeom>
          <a:noFill/>
        </p:spPr>
        <p:txBody>
          <a:bodyPr wrap="square" rtlCol="0">
            <a:spAutoFit/>
          </a:bodyPr>
          <a:lstStyle/>
          <a:p>
            <a:pPr algn="ctr"/>
            <a:r>
              <a:rPr lang="tr-TR" sz="2200" b="1" dirty="0" smtClean="0">
                <a:solidFill>
                  <a:schemeClr val="accent5">
                    <a:lumMod val="50000"/>
                  </a:schemeClr>
                </a:solidFill>
              </a:rPr>
              <a:t>YABANCI DİL EĞİTİM KOORDİNATÖRLÜĞÜ</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2022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412" y="212985"/>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97373" y="2271613"/>
            <a:ext cx="7392318" cy="2862322"/>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a:solidFill>
                  <a:srgbClr val="0F2303"/>
                </a:solidFill>
              </a:rPr>
              <a:t>Mesleki Gelişim için sınıf içi ve </a:t>
            </a:r>
            <a:r>
              <a:rPr lang="tr-TR" dirty="0" smtClean="0">
                <a:solidFill>
                  <a:srgbClr val="0F2303"/>
                </a:solidFill>
              </a:rPr>
              <a:t>çevrim içi </a:t>
            </a:r>
            <a:r>
              <a:rPr lang="tr-TR" dirty="0">
                <a:solidFill>
                  <a:srgbClr val="0F2303"/>
                </a:solidFill>
              </a:rPr>
              <a:t>ders gözlemleri, meslektaş </a:t>
            </a:r>
            <a:r>
              <a:rPr lang="tr-TR" dirty="0" smtClean="0">
                <a:solidFill>
                  <a:srgbClr val="0F2303"/>
                </a:solidFill>
              </a:rPr>
              <a:t>gözlemleri, gözlem sonrası toplantılar ve ders </a:t>
            </a:r>
            <a:r>
              <a:rPr lang="tr-TR" dirty="0">
                <a:solidFill>
                  <a:srgbClr val="0F2303"/>
                </a:solidFill>
              </a:rPr>
              <a:t>değerlendirme formlarının </a:t>
            </a:r>
            <a:r>
              <a:rPr lang="tr-TR" dirty="0" smtClean="0">
                <a:solidFill>
                  <a:srgbClr val="0F2303"/>
                </a:solidFill>
              </a:rPr>
              <a:t>doldurulması faaliyetleri yapılmaktadır,</a:t>
            </a:r>
          </a:p>
          <a:p>
            <a:pPr algn="just"/>
            <a:endParaRPr lang="tr-TR" dirty="0" smtClean="0">
              <a:solidFill>
                <a:srgbClr val="0F2303"/>
              </a:solidFill>
            </a:endParaRPr>
          </a:p>
          <a:p>
            <a:pPr marL="285750" indent="-285750" algn="just">
              <a:buFont typeface="Wingdings" panose="05000000000000000000" pitchFamily="2" charset="2"/>
              <a:buChar char="ü"/>
            </a:pPr>
            <a:r>
              <a:rPr lang="tr-TR" dirty="0">
                <a:solidFill>
                  <a:srgbClr val="0F2303"/>
                </a:solidFill>
              </a:rPr>
              <a:t>Öğretim Görevlileri müfredat geliştirme konusunda sürece dahil </a:t>
            </a:r>
            <a:r>
              <a:rPr lang="tr-TR" dirty="0" smtClean="0">
                <a:solidFill>
                  <a:srgbClr val="0F2303"/>
                </a:solidFill>
              </a:rPr>
              <a:t>edilmekte </a:t>
            </a:r>
            <a:r>
              <a:rPr lang="tr-TR" dirty="0">
                <a:solidFill>
                  <a:srgbClr val="0F2303"/>
                </a:solidFill>
              </a:rPr>
              <a:t>ve öğrenci ihtiyaçlarına göre </a:t>
            </a:r>
            <a:r>
              <a:rPr lang="tr-TR" dirty="0" smtClean="0">
                <a:solidFill>
                  <a:srgbClr val="0F2303"/>
                </a:solidFill>
              </a:rPr>
              <a:t>değişiklikler </a:t>
            </a:r>
            <a:r>
              <a:rPr lang="tr-TR" dirty="0">
                <a:solidFill>
                  <a:srgbClr val="0F2303"/>
                </a:solidFill>
              </a:rPr>
              <a:t>yapılmaktadır</a:t>
            </a:r>
            <a:r>
              <a:rPr lang="tr-TR" dirty="0" smtClean="0">
                <a:solidFill>
                  <a:srgbClr val="0F2303"/>
                </a:solidFill>
              </a:rPr>
              <a:t>,</a:t>
            </a:r>
          </a:p>
          <a:p>
            <a:pPr marL="285750" indent="-285750" algn="just">
              <a:buFont typeface="Wingdings" panose="05000000000000000000" pitchFamily="2" charset="2"/>
              <a:buChar char="ü"/>
            </a:pPr>
            <a:endParaRPr lang="tr-TR" dirty="0">
              <a:solidFill>
                <a:srgbClr val="0F2303"/>
              </a:solidFill>
            </a:endParaRPr>
          </a:p>
          <a:p>
            <a:pPr marL="285750" indent="-285750" algn="just">
              <a:buFont typeface="Wingdings" panose="05000000000000000000" pitchFamily="2" charset="2"/>
              <a:buChar char="ü"/>
            </a:pPr>
            <a:r>
              <a:rPr lang="tr-TR" dirty="0" smtClean="0">
                <a:solidFill>
                  <a:srgbClr val="0F2303"/>
                </a:solidFill>
              </a:rPr>
              <a:t>Her hafta tüm öğretim görevlilerinin katılımıyla gerçekleştirilen seviye toplantıları yapılıp, müfredat gözden geçirilmektedir. </a:t>
            </a:r>
          </a:p>
          <a:p>
            <a:pPr marL="285750" indent="-285750" algn="just">
              <a:buFont typeface="Wingdings" panose="05000000000000000000" pitchFamily="2" charset="2"/>
              <a:buChar char="ü"/>
            </a:pPr>
            <a:endParaRPr lang="tr-TR" dirty="0">
              <a:solidFill>
                <a:srgbClr val="0F2303"/>
              </a:solidFill>
            </a:endParaRPr>
          </a:p>
        </p:txBody>
      </p:sp>
    </p:spTree>
    <p:extLst>
      <p:ext uri="{BB962C8B-B14F-4D97-AF65-F5344CB8AC3E}">
        <p14:creationId xmlns:p14="http://schemas.microsoft.com/office/powerpoint/2010/main" val="178415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43344" y="1882833"/>
            <a:ext cx="8257309" cy="2308324"/>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a:solidFill>
                  <a:srgbClr val="0F2303"/>
                </a:solidFill>
              </a:rPr>
              <a:t>Mesleki </a:t>
            </a:r>
            <a:r>
              <a:rPr lang="tr-TR" dirty="0" smtClean="0">
                <a:solidFill>
                  <a:srgbClr val="0F2303"/>
                </a:solidFill>
              </a:rPr>
              <a:t>Gelişim faaliyetleri yapılmaktadır,</a:t>
            </a:r>
          </a:p>
          <a:p>
            <a:pPr algn="just"/>
            <a:endParaRPr lang="tr-TR" dirty="0">
              <a:solidFill>
                <a:srgbClr val="0F2303"/>
              </a:solidFill>
            </a:endParaRPr>
          </a:p>
          <a:p>
            <a:pPr marL="285750" indent="-285750" algn="just">
              <a:buFont typeface="Wingdings" panose="05000000000000000000" pitchFamily="2" charset="2"/>
              <a:buChar char="ü"/>
            </a:pPr>
            <a:r>
              <a:rPr lang="tr-TR" dirty="0">
                <a:solidFill>
                  <a:srgbClr val="0F2303"/>
                </a:solidFill>
              </a:rPr>
              <a:t>Öğretim Görevlileri müfredat geliştirme konusunda sürece dahil </a:t>
            </a:r>
            <a:r>
              <a:rPr lang="tr-TR" dirty="0" smtClean="0">
                <a:solidFill>
                  <a:srgbClr val="0F2303"/>
                </a:solidFill>
              </a:rPr>
              <a:t>edilmişlerdir,</a:t>
            </a:r>
          </a:p>
          <a:p>
            <a:pPr marL="285750" indent="-285750" algn="just">
              <a:buFont typeface="Wingdings" panose="05000000000000000000" pitchFamily="2" charset="2"/>
              <a:buChar char="ü"/>
            </a:pPr>
            <a:endParaRPr lang="tr-TR" dirty="0">
              <a:solidFill>
                <a:srgbClr val="0F2303"/>
              </a:solidFill>
            </a:endParaRPr>
          </a:p>
          <a:p>
            <a:pPr marL="285750" indent="-285750" algn="just">
              <a:buFont typeface="Wingdings" panose="05000000000000000000" pitchFamily="2" charset="2"/>
              <a:buChar char="ü"/>
            </a:pPr>
            <a:r>
              <a:rPr lang="tr-TR" dirty="0" smtClean="0">
                <a:solidFill>
                  <a:srgbClr val="0F2303"/>
                </a:solidFill>
              </a:rPr>
              <a:t>Tüm </a:t>
            </a:r>
            <a:r>
              <a:rPr lang="tr-TR" dirty="0">
                <a:solidFill>
                  <a:srgbClr val="0F2303"/>
                </a:solidFill>
              </a:rPr>
              <a:t>öğretim görevlilerinin </a:t>
            </a:r>
            <a:r>
              <a:rPr lang="tr-TR" dirty="0" smtClean="0">
                <a:solidFill>
                  <a:srgbClr val="0F2303"/>
                </a:solidFill>
              </a:rPr>
              <a:t>katılımıyla düzenli seviye toplantıları yapılmaktadır,</a:t>
            </a:r>
          </a:p>
          <a:p>
            <a:pPr algn="just"/>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Her yıl ABU YDYO tarafından düzenlenen İngilizce öğretimi konferansında YDYO öğretim görevlilerinin alanlarında sunum yapmaları teşvik edilmektedir.</a:t>
            </a:r>
            <a:endParaRPr lang="tr-TR" dirty="0">
              <a:solidFill>
                <a:srgbClr val="0F2303"/>
              </a:solidFill>
            </a:endParaRPr>
          </a:p>
        </p:txBody>
      </p:sp>
    </p:spTree>
    <p:extLst>
      <p:ext uri="{BB962C8B-B14F-4D97-AF65-F5344CB8AC3E}">
        <p14:creationId xmlns:p14="http://schemas.microsoft.com/office/powerpoint/2010/main" val="2340244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318946"/>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4619911"/>
            <a:ext cx="8352928" cy="1754326"/>
          </a:xfrm>
          <a:prstGeom prst="rect">
            <a:avLst/>
          </a:prstGeom>
        </p:spPr>
        <p:txBody>
          <a:bodyPr wrap="square">
            <a:spAutoFit/>
          </a:bodyPr>
          <a:lstStyle/>
          <a:p>
            <a:pPr fontAlgn="base">
              <a:lnSpc>
                <a:spcPct val="150000"/>
              </a:lnSpc>
              <a:spcAft>
                <a:spcPts val="0"/>
              </a:spcAft>
            </a:pPr>
            <a:r>
              <a:rPr lang="tr-TR" b="1" dirty="0">
                <a:solidFill>
                  <a:srgbClr val="FF0000"/>
                </a:solidFill>
                <a:ea typeface="Times New Roman" panose="02020603050405020304" pitchFamily="18" charset="0"/>
              </a:rPr>
              <a:t>ÇALIŞMA </a:t>
            </a:r>
            <a:r>
              <a:rPr lang="tr-TR" b="1" dirty="0" smtClean="0">
                <a:solidFill>
                  <a:srgbClr val="FF0000"/>
                </a:solidFill>
                <a:ea typeface="Times New Roman" panose="02020603050405020304" pitchFamily="18" charset="0"/>
              </a:rPr>
              <a:t>POLİTİKASI</a:t>
            </a:r>
          </a:p>
          <a:p>
            <a:pPr fontAlgn="base">
              <a:lnSpc>
                <a:spcPct val="150000"/>
              </a:lnSpc>
              <a:spcAft>
                <a:spcPts val="0"/>
              </a:spcAft>
            </a:pPr>
            <a:r>
              <a:rPr lang="tr-TR" b="1" dirty="0" smtClean="0">
                <a:solidFill>
                  <a:srgbClr val="0C0D0D"/>
                </a:solidFill>
                <a:ea typeface="Times New Roman" panose="02020603050405020304" pitchFamily="18" charset="0"/>
              </a:rPr>
              <a:t>Mesleki gelişimi hedefleyerek, tüm paydaşlardan gelen geri bildirimleri değerlendirerek ve de düzenli aralıklarla memnuniyeti ölçümleyerek eğitim kalitesini yükseltmektir. </a:t>
            </a:r>
            <a:endParaRPr lang="tr-TR" b="1" dirty="0">
              <a:solidFill>
                <a:srgbClr val="0C0D0D"/>
              </a:solidFill>
              <a:ea typeface="Times New Roman" panose="02020603050405020304" pitchFamily="18" charset="0"/>
            </a:endParaRPr>
          </a:p>
        </p:txBody>
      </p:sp>
      <p:sp>
        <p:nvSpPr>
          <p:cNvPr id="7" name="Dikdörtgen 6"/>
          <p:cNvSpPr/>
          <p:nvPr/>
        </p:nvSpPr>
        <p:spPr>
          <a:xfrm>
            <a:off x="490637" y="2914957"/>
            <a:ext cx="8352928" cy="1754326"/>
          </a:xfrm>
          <a:prstGeom prst="rect">
            <a:avLst/>
          </a:prstGeom>
        </p:spPr>
        <p:txBody>
          <a:bodyPr wrap="square">
            <a:spAutoFit/>
          </a:bodyPr>
          <a:lstStyle/>
          <a:p>
            <a:pPr fontAlgn="base">
              <a:lnSpc>
                <a:spcPct val="150000"/>
              </a:lnSpc>
              <a:spcAft>
                <a:spcPts val="0"/>
              </a:spcAft>
            </a:pPr>
            <a:r>
              <a:rPr lang="tr-TR" b="1" dirty="0" smtClean="0">
                <a:solidFill>
                  <a:srgbClr val="FF0000"/>
                </a:solidFill>
                <a:ea typeface="Times New Roman" panose="02020603050405020304" pitchFamily="18" charset="0"/>
              </a:rPr>
              <a:t>BİRİMİN VİZYONU</a:t>
            </a:r>
          </a:p>
          <a:p>
            <a:pPr fontAlgn="base">
              <a:lnSpc>
                <a:spcPct val="150000"/>
              </a:lnSpc>
              <a:spcAft>
                <a:spcPts val="0"/>
              </a:spcAft>
            </a:pPr>
            <a:r>
              <a:rPr lang="tr-TR" b="1" dirty="0" smtClean="0">
                <a:solidFill>
                  <a:srgbClr val="000508"/>
                </a:solidFill>
                <a:ea typeface="Times New Roman" panose="02020603050405020304" pitchFamily="18" charset="0"/>
              </a:rPr>
              <a:t>Sınıf içinde yenilikçi ve uygulama odaklı metodlar kullanarak öğrencilerimizin İngilizce kullanma becerileri geliştirip kendilerini farklı platformlarda rahatça ifade edebilnelerini sağlayabilmektir.  </a:t>
            </a:r>
            <a:endParaRPr lang="tr-TR" b="1" dirty="0">
              <a:solidFill>
                <a:srgbClr val="000508"/>
              </a:solidFill>
              <a:ea typeface="Times New Roman" panose="02020603050405020304" pitchFamily="18" charset="0"/>
            </a:endParaRPr>
          </a:p>
        </p:txBody>
      </p:sp>
      <p:sp>
        <p:nvSpPr>
          <p:cNvPr id="8" name="Dikdörtgen 7"/>
          <p:cNvSpPr/>
          <p:nvPr/>
        </p:nvSpPr>
        <p:spPr>
          <a:xfrm>
            <a:off x="490637" y="911832"/>
            <a:ext cx="8352928" cy="2169825"/>
          </a:xfrm>
          <a:prstGeom prst="rect">
            <a:avLst/>
          </a:prstGeom>
        </p:spPr>
        <p:txBody>
          <a:bodyPr wrap="square">
            <a:spAutoFit/>
          </a:bodyPr>
          <a:lstStyle/>
          <a:p>
            <a:pPr fontAlgn="base">
              <a:lnSpc>
                <a:spcPct val="150000"/>
              </a:lnSpc>
              <a:spcAft>
                <a:spcPts val="0"/>
              </a:spcAft>
            </a:pPr>
            <a:r>
              <a:rPr lang="tr-TR" b="1" dirty="0">
                <a:solidFill>
                  <a:srgbClr val="FF0000"/>
                </a:solidFill>
                <a:ea typeface="Times New Roman" panose="02020603050405020304" pitchFamily="18" charset="0"/>
              </a:rPr>
              <a:t>BİRİMİN MİSYONU</a:t>
            </a:r>
          </a:p>
          <a:p>
            <a:pPr fontAlgn="base">
              <a:lnSpc>
                <a:spcPct val="150000"/>
              </a:lnSpc>
              <a:spcAft>
                <a:spcPts val="0"/>
              </a:spcAft>
            </a:pPr>
            <a:r>
              <a:rPr lang="tr-TR" b="1" dirty="0" smtClean="0">
                <a:solidFill>
                  <a:srgbClr val="122204"/>
                </a:solidFill>
                <a:ea typeface="Times New Roman" panose="02020603050405020304" pitchFamily="18" charset="0"/>
              </a:rPr>
              <a:t>Okulumuz bünyesinde öğrenim gören yerli ve yabancı öğrencilerimizin farklılıklarını zenginlik olarak algılayan yapımız ve nitelikli akademik kadromuzla hem toplum değerlerine sahip çıkmayı hem de yenilikçi programlar ile öğrencilerimizin bilimsel ve sosyal gelişmelerine katkı sağlamayı hedeflemekteyiz.</a:t>
            </a:r>
            <a:endParaRPr lang="tr-TR" b="1" dirty="0">
              <a:solidFill>
                <a:srgbClr val="122204"/>
              </a:solidFill>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4184351732"/>
              </p:ext>
            </p:extLst>
          </p:nvPr>
        </p:nvGraphicFramePr>
        <p:xfrm>
          <a:off x="179513" y="1205345"/>
          <a:ext cx="8798231" cy="5169661"/>
        </p:xfrm>
        <a:graphic>
          <a:graphicData uri="http://schemas.openxmlformats.org/drawingml/2006/table">
            <a:tbl>
              <a:tblPr/>
              <a:tblGrid>
                <a:gridCol w="2452839">
                  <a:extLst>
                    <a:ext uri="{9D8B030D-6E8A-4147-A177-3AD203B41FA5}">
                      <a16:colId xmlns:a16="http://schemas.microsoft.com/office/drawing/2014/main" val="3918363564"/>
                    </a:ext>
                  </a:extLst>
                </a:gridCol>
                <a:gridCol w="1868174">
                  <a:extLst>
                    <a:ext uri="{9D8B030D-6E8A-4147-A177-3AD203B41FA5}">
                      <a16:colId xmlns:a16="http://schemas.microsoft.com/office/drawing/2014/main" val="1683979601"/>
                    </a:ext>
                  </a:extLst>
                </a:gridCol>
                <a:gridCol w="2238609">
                  <a:extLst>
                    <a:ext uri="{9D8B030D-6E8A-4147-A177-3AD203B41FA5}">
                      <a16:colId xmlns:a16="http://schemas.microsoft.com/office/drawing/2014/main" val="2592459544"/>
                    </a:ext>
                  </a:extLst>
                </a:gridCol>
                <a:gridCol w="2238609">
                  <a:extLst>
                    <a:ext uri="{9D8B030D-6E8A-4147-A177-3AD203B41FA5}">
                      <a16:colId xmlns:a16="http://schemas.microsoft.com/office/drawing/2014/main" val="588152821"/>
                    </a:ext>
                  </a:extLst>
                </a:gridCol>
              </a:tblGrid>
              <a:tr h="442175">
                <a:tc>
                  <a:txBody>
                    <a:bodyPr/>
                    <a:lstStyle/>
                    <a:p>
                      <a:pPr algn="ctr" fontAlgn="ctr"/>
                      <a:r>
                        <a:rPr lang="tr-TR" sz="1200" b="1" i="0" u="none" strike="noStrike" dirty="0">
                          <a:solidFill>
                            <a:srgbClr val="000508"/>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508"/>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508"/>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508"/>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983934">
                <a:tc>
                  <a:txBody>
                    <a:bodyPr/>
                    <a:lstStyle/>
                    <a:p>
                      <a:pPr algn="l" fontAlgn="ctr"/>
                      <a:r>
                        <a:rPr lang="en-GB" sz="1400" b="0" i="0" u="none" strike="noStrike" dirty="0">
                          <a:solidFill>
                            <a:srgbClr val="000508"/>
                          </a:solidFill>
                          <a:effectLst/>
                          <a:latin typeface="Calibri" panose="020F0502020204030204" pitchFamily="34" charset="0"/>
                        </a:rPr>
                        <a:t>G1-Koordinatörün </a:t>
                      </a:r>
                      <a:r>
                        <a:rPr lang="en-GB" sz="1400" b="0" i="0" u="none" strike="noStrike" dirty="0" err="1">
                          <a:solidFill>
                            <a:srgbClr val="000508"/>
                          </a:solidFill>
                          <a:effectLst/>
                          <a:latin typeface="Calibri" panose="020F0502020204030204" pitchFamily="34" charset="0"/>
                        </a:rPr>
                        <a:t>alanında</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uzman</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ve</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mesleki</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deneyime</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sahip</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olması</a:t>
                      </a:r>
                      <a:endParaRPr lang="en-GB" sz="1400" b="0" i="0" u="none" strike="noStrike" dirty="0">
                        <a:solidFill>
                          <a:srgbClr val="000508"/>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400" b="0" i="0" u="none" strike="noStrike" dirty="0">
                          <a:solidFill>
                            <a:srgbClr val="000508"/>
                          </a:solidFill>
                          <a:effectLst/>
                          <a:latin typeface="+mn-lt"/>
                        </a:rPr>
                        <a:t>Z-1 </a:t>
                      </a:r>
                      <a:r>
                        <a:rPr lang="en-GB" sz="1400" b="0" i="0" u="none" strike="noStrike" dirty="0" err="1" smtClean="0">
                          <a:solidFill>
                            <a:srgbClr val="000508"/>
                          </a:solidFill>
                          <a:effectLst/>
                          <a:latin typeface="+mn-lt"/>
                        </a:rPr>
                        <a:t>Öğretim</a:t>
                      </a:r>
                      <a:r>
                        <a:rPr lang="en-GB" sz="1400" b="0" i="0" u="none" strike="noStrike" dirty="0" smtClean="0">
                          <a:solidFill>
                            <a:srgbClr val="000508"/>
                          </a:solidFill>
                          <a:effectLst/>
                          <a:latin typeface="+mn-lt"/>
                        </a:rPr>
                        <a:t> </a:t>
                      </a:r>
                      <a:r>
                        <a:rPr lang="en-GB" sz="1400" b="0" i="0" u="none" strike="noStrike" dirty="0" err="1">
                          <a:solidFill>
                            <a:srgbClr val="000508"/>
                          </a:solidFill>
                          <a:effectLst/>
                          <a:latin typeface="+mn-lt"/>
                        </a:rPr>
                        <a:t>Görevlilerinin</a:t>
                      </a:r>
                      <a:r>
                        <a:rPr lang="en-GB" sz="1400" b="0" i="0" u="none" strike="noStrike" dirty="0">
                          <a:solidFill>
                            <a:srgbClr val="000508"/>
                          </a:solidFill>
                          <a:effectLst/>
                          <a:latin typeface="+mn-lt"/>
                        </a:rPr>
                        <a:t> </a:t>
                      </a:r>
                      <a:r>
                        <a:rPr lang="en-GB" sz="1400" b="0" i="0" u="none" strike="noStrike" dirty="0" err="1">
                          <a:solidFill>
                            <a:srgbClr val="000508"/>
                          </a:solidFill>
                          <a:effectLst/>
                          <a:latin typeface="+mn-lt"/>
                        </a:rPr>
                        <a:t>ofis</a:t>
                      </a:r>
                      <a:r>
                        <a:rPr lang="en-GB" sz="1400" b="0" i="0" u="none" strike="noStrike" dirty="0">
                          <a:solidFill>
                            <a:srgbClr val="000508"/>
                          </a:solidFill>
                          <a:effectLst/>
                          <a:latin typeface="+mn-lt"/>
                        </a:rPr>
                        <a:t> </a:t>
                      </a:r>
                      <a:r>
                        <a:rPr lang="en-GB" sz="1400" b="0" i="0" u="none" strike="noStrike" dirty="0" err="1">
                          <a:solidFill>
                            <a:srgbClr val="000508"/>
                          </a:solidFill>
                          <a:effectLst/>
                          <a:latin typeface="+mn-lt"/>
                        </a:rPr>
                        <a:t>dışında</a:t>
                      </a:r>
                      <a:r>
                        <a:rPr lang="en-GB" sz="1400" b="0" i="0" u="none" strike="noStrike" dirty="0">
                          <a:solidFill>
                            <a:srgbClr val="000508"/>
                          </a:solidFill>
                          <a:effectLst/>
                          <a:latin typeface="+mn-lt"/>
                        </a:rPr>
                        <a:t> </a:t>
                      </a:r>
                      <a:r>
                        <a:rPr lang="en-GB" sz="1400" b="0" i="0" u="none" strike="noStrike" dirty="0" err="1">
                          <a:solidFill>
                            <a:srgbClr val="000508"/>
                          </a:solidFill>
                          <a:effectLst/>
                          <a:latin typeface="+mn-lt"/>
                        </a:rPr>
                        <a:t>sosyalleşeceği</a:t>
                      </a:r>
                      <a:r>
                        <a:rPr lang="en-GB" sz="1400" b="0" i="0" u="none" strike="noStrike" dirty="0">
                          <a:solidFill>
                            <a:srgbClr val="000508"/>
                          </a:solidFill>
                          <a:effectLst/>
                          <a:latin typeface="+mn-lt"/>
                        </a:rPr>
                        <a:t> </a:t>
                      </a:r>
                      <a:r>
                        <a:rPr lang="en-GB" sz="1400" b="0" i="0" u="none" strike="noStrike" dirty="0" err="1">
                          <a:solidFill>
                            <a:srgbClr val="000508"/>
                          </a:solidFill>
                          <a:effectLst/>
                          <a:latin typeface="+mn-lt"/>
                        </a:rPr>
                        <a:t>ortak</a:t>
                      </a:r>
                      <a:r>
                        <a:rPr lang="en-GB" sz="1400" b="0" i="0" u="none" strike="noStrike" dirty="0">
                          <a:solidFill>
                            <a:srgbClr val="000508"/>
                          </a:solidFill>
                          <a:effectLst/>
                          <a:latin typeface="+mn-lt"/>
                        </a:rPr>
                        <a:t> </a:t>
                      </a:r>
                      <a:r>
                        <a:rPr lang="en-GB" sz="1400" b="0" i="0" u="none" strike="noStrike" dirty="0" err="1">
                          <a:solidFill>
                            <a:srgbClr val="000508"/>
                          </a:solidFill>
                          <a:effectLst/>
                          <a:latin typeface="+mn-lt"/>
                        </a:rPr>
                        <a:t>alanın</a:t>
                      </a:r>
                      <a:r>
                        <a:rPr lang="en-GB" sz="1400" b="0" i="0" u="none" strike="noStrike" dirty="0">
                          <a:solidFill>
                            <a:srgbClr val="000508"/>
                          </a:solidFill>
                          <a:effectLst/>
                          <a:latin typeface="+mn-lt"/>
                        </a:rPr>
                        <a:t> </a:t>
                      </a:r>
                      <a:r>
                        <a:rPr lang="en-GB" sz="1400" b="0" i="0" u="none" strike="noStrike" dirty="0" err="1">
                          <a:solidFill>
                            <a:srgbClr val="000508"/>
                          </a:solidFill>
                          <a:effectLst/>
                          <a:latin typeface="+mn-lt"/>
                        </a:rPr>
                        <a:t>yeterli</a:t>
                      </a:r>
                      <a:r>
                        <a:rPr lang="en-GB" sz="1400" b="0" i="0" u="none" strike="noStrike" dirty="0">
                          <a:solidFill>
                            <a:srgbClr val="000508"/>
                          </a:solidFill>
                          <a:effectLst/>
                          <a:latin typeface="+mn-lt"/>
                        </a:rPr>
                        <a:t> </a:t>
                      </a:r>
                      <a:r>
                        <a:rPr lang="en-GB" sz="1400" b="0" i="0" u="none" strike="noStrike" dirty="0" err="1">
                          <a:solidFill>
                            <a:srgbClr val="000508"/>
                          </a:solidFill>
                          <a:effectLst/>
                          <a:latin typeface="+mn-lt"/>
                        </a:rPr>
                        <a:t>donanımda</a:t>
                      </a:r>
                      <a:r>
                        <a:rPr lang="en-GB" sz="1400" b="0" i="0" u="none" strike="noStrike" dirty="0">
                          <a:solidFill>
                            <a:srgbClr val="000508"/>
                          </a:solidFill>
                          <a:effectLst/>
                          <a:latin typeface="+mn-lt"/>
                        </a:rPr>
                        <a:t> </a:t>
                      </a:r>
                      <a:r>
                        <a:rPr lang="en-GB" sz="1400" b="0" i="0" u="none" strike="noStrike" dirty="0" err="1">
                          <a:solidFill>
                            <a:srgbClr val="000508"/>
                          </a:solidFill>
                          <a:effectLst/>
                          <a:latin typeface="+mn-lt"/>
                        </a:rPr>
                        <a:t>olmaması</a:t>
                      </a:r>
                      <a:endParaRPr lang="en-GB" sz="1400" b="0" i="0" u="none" strike="noStrike" dirty="0">
                        <a:solidFill>
                          <a:srgbClr val="000508"/>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b="0" i="0" u="none" strike="noStrike" dirty="0">
                          <a:solidFill>
                            <a:srgbClr val="000508"/>
                          </a:solidFill>
                          <a:effectLst/>
                          <a:latin typeface="Calibri" panose="020F0502020204030204" pitchFamily="34" charset="0"/>
                        </a:rPr>
                        <a:t>F-1 </a:t>
                      </a:r>
                      <a:r>
                        <a:rPr lang="en-GB" sz="1400" b="0" i="0" u="none" strike="noStrike" dirty="0" err="1">
                          <a:solidFill>
                            <a:srgbClr val="000508"/>
                          </a:solidFill>
                          <a:effectLst/>
                          <a:latin typeface="Calibri" panose="020F0502020204030204" pitchFamily="34" charset="0"/>
                        </a:rPr>
                        <a:t>Üst</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Yönetim</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Desteği</a:t>
                      </a:r>
                      <a:r>
                        <a:rPr lang="en-GB" sz="1400" b="0" i="0" u="none" strike="noStrike" dirty="0">
                          <a:solidFill>
                            <a:srgbClr val="000508"/>
                          </a:solidFill>
                          <a:effectLst/>
                          <a:latin typeface="Calibri" panose="020F0502020204030204" pitchFamily="34" charset="0"/>
                        </a:rPr>
                        <a:t/>
                      </a:r>
                      <a:br>
                        <a:rPr lang="en-GB" sz="1400" b="0" i="0" u="none" strike="noStrike" dirty="0">
                          <a:solidFill>
                            <a:srgbClr val="000508"/>
                          </a:solidFill>
                          <a:effectLst/>
                          <a:latin typeface="Calibri" panose="020F0502020204030204" pitchFamily="34" charset="0"/>
                        </a:rPr>
                      </a:br>
                      <a:endParaRPr lang="en-GB" sz="1400" b="0" i="0" u="none" strike="noStrike" dirty="0">
                        <a:solidFill>
                          <a:srgbClr val="000508"/>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en-GB" sz="1400" b="0" i="0" u="none" strike="noStrike" dirty="0" smtClean="0">
                          <a:solidFill>
                            <a:srgbClr val="000508"/>
                          </a:solidFill>
                          <a:effectLst/>
                          <a:latin typeface="Calibri" panose="020F0502020204030204" pitchFamily="34" charset="0"/>
                        </a:rPr>
                        <a:t>T-</a:t>
                      </a:r>
                      <a:r>
                        <a:rPr lang="tr-TR" sz="1400" b="0" i="0" u="none" strike="noStrike" dirty="0" smtClean="0">
                          <a:solidFill>
                            <a:srgbClr val="000508"/>
                          </a:solidFill>
                          <a:effectLst/>
                          <a:latin typeface="Calibri" panose="020F0502020204030204" pitchFamily="34" charset="0"/>
                        </a:rPr>
                        <a:t>1</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Öğrencilerin</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bölümlere</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göre</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İngilizce</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ihtiyacının</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farklı</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olması</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nedeniyle</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oluşan</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müfredat</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sorunları</a:t>
                      </a:r>
                      <a:endParaRPr lang="en-GB" sz="1400" b="0" i="0" u="none" strike="noStrike" dirty="0" smtClean="0">
                        <a:solidFill>
                          <a:srgbClr val="000508"/>
                        </a:solidFill>
                        <a:effectLst/>
                        <a:latin typeface="Calibri" panose="020F0502020204030204" pitchFamily="34" charset="0"/>
                      </a:endParaRPr>
                    </a:p>
                    <a:p>
                      <a:pPr algn="l" fontAlgn="ctr"/>
                      <a:endParaRPr lang="en-GB" sz="1400" b="0" i="0" u="none" strike="noStrike" dirty="0">
                        <a:solidFill>
                          <a:srgbClr val="000508"/>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56417">
                <a:tc>
                  <a:txBody>
                    <a:bodyPr/>
                    <a:lstStyle/>
                    <a:p>
                      <a:pPr algn="l" fontAlgn="ctr"/>
                      <a:r>
                        <a:rPr lang="en-GB" sz="1400" b="0" i="0" u="none" strike="noStrike" dirty="0">
                          <a:solidFill>
                            <a:srgbClr val="000508"/>
                          </a:solidFill>
                          <a:effectLst/>
                          <a:latin typeface="Calibri" panose="020F0502020204030204" pitchFamily="34" charset="0"/>
                        </a:rPr>
                        <a:t>G-2 </a:t>
                      </a:r>
                      <a:r>
                        <a:rPr lang="en-GB" sz="1400" b="0" i="0" u="none" strike="noStrike" dirty="0" err="1">
                          <a:solidFill>
                            <a:srgbClr val="000508"/>
                          </a:solidFill>
                          <a:effectLst/>
                          <a:latin typeface="Calibri" panose="020F0502020204030204" pitchFamily="34" charset="0"/>
                        </a:rPr>
                        <a:t>Birimin</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diğer</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birimlerle</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iletişiminin</a:t>
                      </a:r>
                      <a:r>
                        <a:rPr lang="en-GB" sz="1400" b="0" i="0" u="none" strike="noStrike" dirty="0">
                          <a:solidFill>
                            <a:srgbClr val="000508"/>
                          </a:solidFill>
                          <a:effectLst/>
                          <a:latin typeface="Calibri" panose="020F0502020204030204" pitchFamily="34" charset="0"/>
                        </a:rPr>
                        <a:t> / </a:t>
                      </a:r>
                      <a:r>
                        <a:rPr lang="en-GB" sz="1400" b="0" i="0" u="none" strike="noStrike" dirty="0" err="1">
                          <a:solidFill>
                            <a:srgbClr val="000508"/>
                          </a:solidFill>
                          <a:effectLst/>
                          <a:latin typeface="Calibri" panose="020F0502020204030204" pitchFamily="34" charset="0"/>
                        </a:rPr>
                        <a:t>işbirliğinin</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güçlü</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olması</a:t>
                      </a:r>
                      <a:endParaRPr lang="en-GB" sz="1400" b="0" i="0" u="none" strike="noStrike" dirty="0">
                        <a:solidFill>
                          <a:srgbClr val="000508"/>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GB" sz="1400" b="0" i="0" u="none" strike="noStrike" dirty="0">
                          <a:solidFill>
                            <a:srgbClr val="000508"/>
                          </a:solidFill>
                          <a:effectLst/>
                          <a:latin typeface="Calibri" panose="020F0502020204030204" pitchFamily="34" charset="0"/>
                        </a:rPr>
                        <a:t>Z-2 </a:t>
                      </a:r>
                      <a:r>
                        <a:rPr lang="en-GB" sz="1400" b="0" i="0" u="none" strike="noStrike" dirty="0" err="1">
                          <a:solidFill>
                            <a:srgbClr val="000508"/>
                          </a:solidFill>
                          <a:effectLst/>
                          <a:latin typeface="Calibri" panose="020F0502020204030204" pitchFamily="34" charset="0"/>
                        </a:rPr>
                        <a:t>Ders</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kaynaklarının</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uluslararası</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öğrenciler</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için</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tasarlanmış</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olması</a:t>
                      </a:r>
                      <a:endParaRPr lang="en-GB" sz="1400" b="0" i="0" u="none" strike="noStrike" dirty="0">
                        <a:solidFill>
                          <a:srgbClr val="000508"/>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b="0" i="0" u="none" strike="noStrike" dirty="0">
                          <a:solidFill>
                            <a:srgbClr val="000508"/>
                          </a:solidFill>
                          <a:effectLst/>
                          <a:latin typeface="Calibri" panose="020F0502020204030204" pitchFamily="34" charset="0"/>
                        </a:rPr>
                        <a:t>F-2 </a:t>
                      </a:r>
                      <a:r>
                        <a:rPr lang="en-GB" sz="1400" b="0" i="0" u="none" strike="noStrike" dirty="0" err="1">
                          <a:solidFill>
                            <a:srgbClr val="000508"/>
                          </a:solidFill>
                          <a:effectLst/>
                          <a:latin typeface="Calibri" panose="020F0502020204030204" pitchFamily="34" charset="0"/>
                        </a:rPr>
                        <a:t>Akademik</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Birimlerin</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İş</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birliği</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içinde</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çalışmaya</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önem</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vermesi</a:t>
                      </a:r>
                      <a:endParaRPr lang="en-GB" sz="1400" b="0" i="0" u="none" strike="noStrike" dirty="0">
                        <a:solidFill>
                          <a:srgbClr val="000508"/>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en-GB" sz="1400" b="0" i="0" u="none" strike="noStrike" dirty="0" smtClean="0">
                          <a:solidFill>
                            <a:srgbClr val="000508"/>
                          </a:solidFill>
                          <a:effectLst/>
                          <a:latin typeface="Calibri" panose="020F0502020204030204" pitchFamily="34" charset="0"/>
                        </a:rPr>
                        <a:t>T-</a:t>
                      </a:r>
                      <a:r>
                        <a:rPr lang="tr-TR" sz="1400" b="0" i="0" u="none" strike="noStrike" dirty="0" smtClean="0">
                          <a:solidFill>
                            <a:srgbClr val="000508"/>
                          </a:solidFill>
                          <a:effectLst/>
                          <a:latin typeface="Calibri" panose="020F0502020204030204" pitchFamily="34" charset="0"/>
                        </a:rPr>
                        <a:t>2</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Öğrencilerin</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dil</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eğitimine</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yaz</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tatilinden</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dolayı</a:t>
                      </a:r>
                      <a:r>
                        <a:rPr lang="en-GB" sz="1400" b="0" i="0" u="none" strike="noStrike" dirty="0" smtClean="0">
                          <a:solidFill>
                            <a:srgbClr val="000508"/>
                          </a:solidFill>
                          <a:effectLst/>
                          <a:latin typeface="Calibri" panose="020F0502020204030204" pitchFamily="34" charset="0"/>
                        </a:rPr>
                        <a:t> 3 ay </a:t>
                      </a:r>
                      <a:r>
                        <a:rPr lang="en-GB" sz="1400" b="0" i="0" u="none" strike="noStrike" dirty="0" err="1" smtClean="0">
                          <a:solidFill>
                            <a:srgbClr val="000508"/>
                          </a:solidFill>
                          <a:effectLst/>
                          <a:latin typeface="Calibri" panose="020F0502020204030204" pitchFamily="34" charset="0"/>
                        </a:rPr>
                        <a:t>ara</a:t>
                      </a:r>
                      <a:r>
                        <a:rPr lang="en-GB" sz="1400" b="0" i="0" u="none" strike="noStrike" dirty="0" smtClean="0">
                          <a:solidFill>
                            <a:srgbClr val="000508"/>
                          </a:solidFill>
                          <a:effectLst/>
                          <a:latin typeface="Calibri" panose="020F0502020204030204" pitchFamily="34" charset="0"/>
                        </a:rPr>
                        <a:t> </a:t>
                      </a:r>
                      <a:r>
                        <a:rPr lang="en-GB" sz="1400" b="0" i="0" u="none" strike="noStrike" dirty="0" err="1" smtClean="0">
                          <a:solidFill>
                            <a:srgbClr val="000508"/>
                          </a:solidFill>
                          <a:effectLst/>
                          <a:latin typeface="Calibri" panose="020F0502020204030204" pitchFamily="34" charset="0"/>
                        </a:rPr>
                        <a:t>vermeleri</a:t>
                      </a:r>
                      <a:r>
                        <a:rPr lang="en-GB" sz="1400" b="0" i="0" u="none" strike="noStrike" dirty="0" smtClean="0">
                          <a:solidFill>
                            <a:srgbClr val="000508"/>
                          </a:solidFill>
                          <a:effectLst/>
                          <a:latin typeface="Calibri" panose="020F0502020204030204" pitchFamily="34" charset="0"/>
                        </a:rPr>
                        <a:t> </a:t>
                      </a:r>
                    </a:p>
                    <a:p>
                      <a:pPr algn="l" fontAlgn="ctr"/>
                      <a:endParaRPr lang="en-GB" sz="1400" b="0" i="0" u="none" strike="noStrike" dirty="0">
                        <a:solidFill>
                          <a:srgbClr val="000508"/>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97015">
                <a:tc>
                  <a:txBody>
                    <a:bodyPr/>
                    <a:lstStyle/>
                    <a:p>
                      <a:pPr algn="l" fontAlgn="ctr"/>
                      <a:r>
                        <a:rPr lang="en-GB" sz="1400" b="0" i="0" u="none" strike="noStrike">
                          <a:solidFill>
                            <a:srgbClr val="000508"/>
                          </a:solidFill>
                          <a:effectLst/>
                          <a:latin typeface="Calibri" panose="020F0502020204030204" pitchFamily="34" charset="0"/>
                        </a:rPr>
                        <a:t>G-3  Çalışma Alanının yeterli büyüklükte olması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en-GB" sz="1400" b="0" i="0" u="none" strike="noStrike" dirty="0">
                          <a:solidFill>
                            <a:srgbClr val="000508"/>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400" b="0" i="0" u="none" strike="noStrike" dirty="0">
                          <a:solidFill>
                            <a:srgbClr val="000508"/>
                          </a:solidFill>
                          <a:effectLst/>
                          <a:latin typeface="Calibri" panose="020F0502020204030204" pitchFamily="34" charset="0"/>
                        </a:rPr>
                        <a:t>F-3 </a:t>
                      </a:r>
                      <a:r>
                        <a:rPr lang="en-GB" sz="1400" b="0" i="0" u="none" strike="noStrike" dirty="0" err="1">
                          <a:solidFill>
                            <a:srgbClr val="000508"/>
                          </a:solidFill>
                          <a:effectLst/>
                          <a:latin typeface="Calibri" panose="020F0502020204030204" pitchFamily="34" charset="0"/>
                        </a:rPr>
                        <a:t>Akademik</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Personelin</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yeniliklere</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gelişime</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ve</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değişime</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açık</a:t>
                      </a:r>
                      <a:r>
                        <a:rPr lang="en-GB" sz="1400" b="0" i="0" u="none" strike="noStrike" dirty="0">
                          <a:solidFill>
                            <a:srgbClr val="000508"/>
                          </a:solidFill>
                          <a:effectLst/>
                          <a:latin typeface="Calibri" panose="020F0502020204030204" pitchFamily="34" charset="0"/>
                        </a:rPr>
                        <a:t> </a:t>
                      </a:r>
                      <a:r>
                        <a:rPr lang="en-GB" sz="1400" b="0" i="0" u="none" strike="noStrike" dirty="0" err="1">
                          <a:solidFill>
                            <a:srgbClr val="000508"/>
                          </a:solidFill>
                          <a:effectLst/>
                          <a:latin typeface="Calibri" panose="020F0502020204030204" pitchFamily="34" charset="0"/>
                        </a:rPr>
                        <a:t>olmaları</a:t>
                      </a:r>
                      <a:endParaRPr lang="en-GB" sz="1400" b="0" i="0" u="none" strike="noStrike" dirty="0">
                        <a:solidFill>
                          <a:srgbClr val="000508"/>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GB" sz="1400" b="0" i="0" u="none" strike="noStrike" dirty="0">
                        <a:solidFill>
                          <a:srgbClr val="000508"/>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900546">
                <a:tc>
                  <a:txBody>
                    <a:bodyPr/>
                    <a:lstStyle/>
                    <a:p>
                      <a:pPr algn="l" fontAlgn="ctr"/>
                      <a:r>
                        <a:rPr lang="en-GB" sz="1400" b="0" i="0" u="none" strike="noStrike">
                          <a:solidFill>
                            <a:srgbClr val="000508"/>
                          </a:solidFill>
                          <a:effectLst/>
                          <a:latin typeface="Calibri" panose="020F0502020204030204" pitchFamily="34" charset="0"/>
                        </a:rPr>
                        <a:t>G-4 Proje odaklı ders müfredatının öğrencilerin bağımsız çalışma becerilerini geliştirmesi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GB" sz="1400" b="0" i="0" u="none" strike="noStrike" dirty="0">
                          <a:solidFill>
                            <a:srgbClr val="000508"/>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400" b="0" i="0" u="none" strike="noStrike" dirty="0">
                          <a:solidFill>
                            <a:srgbClr val="000508"/>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400" b="0" i="0" u="none" strike="noStrike" dirty="0">
                          <a:solidFill>
                            <a:srgbClr val="000508"/>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1190635">
                <a:tc>
                  <a:txBody>
                    <a:bodyPr/>
                    <a:lstStyle/>
                    <a:p>
                      <a:pPr algn="l" fontAlgn="ctr"/>
                      <a:r>
                        <a:rPr lang="en-GB" sz="1400" b="0" i="0" u="none" strike="noStrike">
                          <a:solidFill>
                            <a:srgbClr val="000508"/>
                          </a:solidFill>
                          <a:effectLst/>
                          <a:latin typeface="Calibri" panose="020F0502020204030204" pitchFamily="34" charset="0"/>
                        </a:rPr>
                        <a:t>G-5 Cooperative Learning Techniques (işbirlikçi öğrenme yöntemleri) sisteminin derslere entegre edilmesi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GB" sz="1400" b="0" i="0" u="none" strike="noStrike">
                          <a:solidFill>
                            <a:srgbClr val="000508"/>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1400" b="0" i="0" u="none" strike="noStrike">
                          <a:solidFill>
                            <a:srgbClr val="000508"/>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400" b="0" i="0" u="none" strike="noStrike" dirty="0">
                          <a:solidFill>
                            <a:srgbClr val="000508"/>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737233458"/>
              </p:ext>
            </p:extLst>
          </p:nvPr>
        </p:nvGraphicFramePr>
        <p:xfrm>
          <a:off x="323528" y="1427021"/>
          <a:ext cx="8645237" cy="5085695"/>
        </p:xfrm>
        <a:graphic>
          <a:graphicData uri="http://schemas.openxmlformats.org/drawingml/2006/table">
            <a:tbl>
              <a:tblPr/>
              <a:tblGrid>
                <a:gridCol w="2767530">
                  <a:extLst>
                    <a:ext uri="{9D8B030D-6E8A-4147-A177-3AD203B41FA5}">
                      <a16:colId xmlns:a16="http://schemas.microsoft.com/office/drawing/2014/main" val="3918363564"/>
                    </a:ext>
                  </a:extLst>
                </a:gridCol>
                <a:gridCol w="2927340">
                  <a:extLst>
                    <a:ext uri="{9D8B030D-6E8A-4147-A177-3AD203B41FA5}">
                      <a16:colId xmlns:a16="http://schemas.microsoft.com/office/drawing/2014/main" val="1683979601"/>
                    </a:ext>
                  </a:extLst>
                </a:gridCol>
                <a:gridCol w="2950367">
                  <a:extLst>
                    <a:ext uri="{9D8B030D-6E8A-4147-A177-3AD203B41FA5}">
                      <a16:colId xmlns:a16="http://schemas.microsoft.com/office/drawing/2014/main" val="2592459544"/>
                    </a:ext>
                  </a:extLst>
                </a:gridCol>
              </a:tblGrid>
              <a:tr h="706579">
                <a:tc>
                  <a:txBody>
                    <a:bodyPr/>
                    <a:lstStyle/>
                    <a:p>
                      <a:pPr algn="ctr" fontAlgn="ctr"/>
                      <a:r>
                        <a:rPr lang="tr-TR" sz="1200" b="1" i="0" u="none" strike="noStrike" dirty="0">
                          <a:solidFill>
                            <a:srgbClr val="0C0D0D"/>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C0D0D"/>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C0D0D"/>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82231">
                <a:tc>
                  <a:txBody>
                    <a:bodyPr/>
                    <a:lstStyle/>
                    <a:p>
                      <a:pPr algn="ctr" fontAlgn="ctr"/>
                      <a:r>
                        <a:rPr lang="en-GB" sz="1000" b="0" i="0" u="none" strike="noStrike" dirty="0">
                          <a:solidFill>
                            <a:srgbClr val="0C0D0D"/>
                          </a:solidFill>
                          <a:effectLst/>
                          <a:latin typeface="Tahoma" panose="020B0604030504040204" pitchFamily="34" charset="0"/>
                        </a:rPr>
                        <a:t>Rektörlük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C0D0D"/>
                          </a:solidFill>
                          <a:effectLst/>
                          <a:latin typeface="Tahoma" panose="020B0604030504040204" pitchFamily="34" charset="0"/>
                        </a:rPr>
                        <a:t>Üst Yönetim, Dil Eğitimleri, Çeviri Talepleri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C0D0D"/>
                          </a:solidFill>
                          <a:effectLst/>
                          <a:latin typeface="Tahoma" panose="020B0604030504040204" pitchFamily="34" charset="0"/>
                        </a:rPr>
                        <a:t>İşlerin zamanında ve doğru şekilde yerine getirilmesi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82231">
                <a:tc>
                  <a:txBody>
                    <a:bodyPr/>
                    <a:lstStyle/>
                    <a:p>
                      <a:pPr algn="ctr" fontAlgn="ctr"/>
                      <a:r>
                        <a:rPr lang="en-GB" sz="1000" b="0" i="0" u="none" strike="noStrike">
                          <a:solidFill>
                            <a:srgbClr val="0C0D0D"/>
                          </a:solidFill>
                          <a:effectLst/>
                          <a:latin typeface="Tahoma" panose="020B0604030504040204" pitchFamily="34" charset="0"/>
                        </a:rPr>
                        <a:t>Yabancı Diller Yüksekokulu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C0D0D"/>
                          </a:solidFill>
                          <a:effectLst/>
                          <a:latin typeface="Tahoma" panose="020B0604030504040204" pitchFamily="34" charset="0"/>
                        </a:rPr>
                        <a:t>Verilen ortak hizmet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C0D0D"/>
                          </a:solidFill>
                          <a:effectLst/>
                          <a:latin typeface="Tahoma" panose="020B0604030504040204" pitchFamily="34" charset="0"/>
                        </a:rPr>
                        <a:t>Akademik ve İdari süreçlerin koordineli bir şekilde yürütülmesi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78754">
                <a:tc>
                  <a:txBody>
                    <a:bodyPr/>
                    <a:lstStyle/>
                    <a:p>
                      <a:pPr algn="ctr" fontAlgn="ctr"/>
                      <a:r>
                        <a:rPr lang="en-GB" sz="1000" b="0" i="0" u="none" strike="noStrike">
                          <a:solidFill>
                            <a:srgbClr val="0C0D0D"/>
                          </a:solidFill>
                          <a:effectLst/>
                          <a:latin typeface="Tahoma" panose="020B0604030504040204" pitchFamily="34" charset="0"/>
                        </a:rPr>
                        <a:t>Akademik Birimler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C0D0D"/>
                          </a:solidFill>
                          <a:effectLst/>
                          <a:latin typeface="Tahoma" panose="020B0604030504040204" pitchFamily="34" charset="0"/>
                        </a:rPr>
                        <a:t>Dil Eğitimleri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000" b="0" i="0" u="none" strike="noStrike" dirty="0" smtClean="0">
                        <a:solidFill>
                          <a:srgbClr val="0C0D0D"/>
                        </a:solidFill>
                        <a:effectLst/>
                        <a:latin typeface="Tahoma" panose="020B0604030504040204" pitchFamily="34" charset="0"/>
                      </a:endParaRPr>
                    </a:p>
                    <a:p>
                      <a:pPr algn="ctr" fontAlgn="t"/>
                      <a:r>
                        <a:rPr lang="en-GB" sz="1000" b="0" i="0" u="none" strike="noStrike" dirty="0" err="1" smtClean="0">
                          <a:solidFill>
                            <a:srgbClr val="0C0D0D"/>
                          </a:solidFill>
                          <a:effectLst/>
                          <a:latin typeface="Tahoma" panose="020B0604030504040204" pitchFamily="34" charset="0"/>
                        </a:rPr>
                        <a:t>Akademik</a:t>
                      </a:r>
                      <a:r>
                        <a:rPr lang="en-GB" sz="1000" b="0" i="0" u="none" strike="noStrike" dirty="0" smtClean="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başarıyı</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artırmak</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için</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öğrencilerin</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yabancı</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dil</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seviyelerinin</a:t>
                      </a:r>
                      <a:r>
                        <a:rPr lang="en-GB" sz="1000" b="0" i="0" u="none" strike="noStrike" dirty="0">
                          <a:solidFill>
                            <a:srgbClr val="0C0D0D"/>
                          </a:solidFill>
                          <a:effectLst/>
                          <a:latin typeface="Tahoma" panose="020B0604030504040204" pitchFamily="34" charset="0"/>
                        </a:rPr>
                        <a:t> </a:t>
                      </a:r>
                      <a:r>
                        <a:rPr lang="en-GB" sz="1000" b="0" i="0" u="none" strike="noStrike" dirty="0" err="1" smtClean="0">
                          <a:solidFill>
                            <a:srgbClr val="0C0D0D"/>
                          </a:solidFill>
                          <a:effectLst/>
                          <a:latin typeface="Tahoma" panose="020B0604030504040204" pitchFamily="34" charset="0"/>
                        </a:rPr>
                        <a:t>iyileşitilmes</a:t>
                      </a:r>
                      <a:r>
                        <a:rPr lang="tr-TR" sz="1000" b="0" i="0" u="none" strike="noStrike" dirty="0" smtClean="0">
                          <a:solidFill>
                            <a:srgbClr val="0C0D0D"/>
                          </a:solidFill>
                          <a:effectLst/>
                          <a:latin typeface="Tahoma" panose="020B0604030504040204" pitchFamily="34" charset="0"/>
                        </a:rPr>
                        <a:t>i</a:t>
                      </a:r>
                    </a:p>
                    <a:p>
                      <a:pPr algn="ctr" fontAlgn="t"/>
                      <a:endParaRPr lang="en-GB" sz="1000" b="0" i="0" u="none" strike="noStrike" dirty="0">
                        <a:solidFill>
                          <a:srgbClr val="0C0D0D"/>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82231">
                <a:tc>
                  <a:txBody>
                    <a:bodyPr/>
                    <a:lstStyle/>
                    <a:p>
                      <a:pPr algn="ctr" fontAlgn="ct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Koordinatörlük</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personeli</a:t>
                      </a:r>
                      <a:endParaRPr lang="en-GB" sz="1000" b="0" i="0" u="none" strike="noStrike" dirty="0">
                        <a:solidFill>
                          <a:srgbClr val="0C0D0D"/>
                        </a:solidFill>
                        <a:effectLst/>
                        <a:latin typeface="Tahoma" panose="020B060403050404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C0D0D"/>
                          </a:solidFill>
                          <a:effectLst/>
                          <a:latin typeface="Tahoma" panose="020B0604030504040204" pitchFamily="34" charset="0"/>
                        </a:rPr>
                        <a:t>Hizmeti Üreten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err="1">
                          <a:solidFill>
                            <a:srgbClr val="0C0D0D"/>
                          </a:solidFill>
                          <a:effectLst/>
                          <a:latin typeface="Tahoma" panose="020B0604030504040204" pitchFamily="34" charset="0"/>
                        </a:rPr>
                        <a:t>Motivasyon</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kariyer</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ücret</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devamlılık</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zamanında</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ve</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kaliteli</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iş</a:t>
                      </a:r>
                      <a:endParaRPr lang="en-GB" sz="1000" b="0" i="0" u="none" strike="noStrike" dirty="0">
                        <a:solidFill>
                          <a:srgbClr val="0C0D0D"/>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789207">
                <a:tc>
                  <a:txBody>
                    <a:bodyPr/>
                    <a:lstStyle/>
                    <a:p>
                      <a:pPr algn="ctr" fontAlgn="ctr"/>
                      <a:r>
                        <a:rPr lang="en-GB" sz="1000" b="0" i="0" u="none" strike="noStrike">
                          <a:solidFill>
                            <a:srgbClr val="0C0D0D"/>
                          </a:solidFill>
                          <a:effectLst/>
                          <a:latin typeface="Tahoma" panose="020B0604030504040204" pitchFamily="34" charset="0"/>
                        </a:rPr>
                        <a:t>YÖKAK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C0D0D"/>
                          </a:solidFill>
                          <a:effectLst/>
                          <a:latin typeface="Tahoma" panose="020B0604030504040204" pitchFamily="34" charset="0"/>
                        </a:rPr>
                        <a:t>ABÜ Kalite </a:t>
                      </a:r>
                      <a:r>
                        <a:rPr lang="en-GB" sz="1000" b="0" i="0" u="none" strike="noStrike" dirty="0" err="1">
                          <a:solidFill>
                            <a:srgbClr val="0C0D0D"/>
                          </a:solidFill>
                          <a:effectLst/>
                          <a:latin typeface="Tahoma" panose="020B0604030504040204" pitchFamily="34" charset="0"/>
                        </a:rPr>
                        <a:t>Güvence</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Sistemi</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nedeniyle</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sorumluluk</a:t>
                      </a:r>
                      <a:endParaRPr lang="en-GB" sz="1000" b="0" i="0" u="none" strike="noStrike" dirty="0">
                        <a:solidFill>
                          <a:srgbClr val="0C0D0D"/>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C0D0D"/>
                          </a:solidFill>
                          <a:effectLst/>
                          <a:latin typeface="Tahoma" panose="020B0604030504040204" pitchFamily="34" charset="0"/>
                        </a:rPr>
                        <a:t>Düzenli olarak KİDR raporlarının hazırlanmasında,  Kurumsal Dış Değerlendirme ve Kurumsal Akreditasyon süreçlerinde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82231">
                <a:tc>
                  <a:txBody>
                    <a:bodyPr/>
                    <a:lstStyle/>
                    <a:p>
                      <a:pPr algn="ctr" fontAlgn="ctr"/>
                      <a:r>
                        <a:rPr lang="en-GB" sz="1000" b="0" i="0" u="none" strike="noStrike" dirty="0">
                          <a:solidFill>
                            <a:srgbClr val="0C0D0D"/>
                          </a:solidFill>
                          <a:effectLst/>
                          <a:latin typeface="Tahoma" panose="020B0604030504040204" pitchFamily="34" charset="0"/>
                        </a:rPr>
                        <a:t>İSO 9001 </a:t>
                      </a:r>
                      <a:r>
                        <a:rPr lang="en-GB" sz="1000" b="0" i="0" u="none" strike="noStrike" dirty="0" err="1">
                          <a:solidFill>
                            <a:srgbClr val="0C0D0D"/>
                          </a:solidFill>
                          <a:effectLst/>
                          <a:latin typeface="Tahoma" panose="020B0604030504040204" pitchFamily="34" charset="0"/>
                        </a:rPr>
                        <a:t>Bağımsız</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Akredite</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Kuruluşu</a:t>
                      </a:r>
                      <a:endParaRPr lang="en-GB" sz="1000" b="0" i="0" u="none" strike="noStrike" dirty="0">
                        <a:solidFill>
                          <a:srgbClr val="0C0D0D"/>
                        </a:solidFill>
                        <a:effectLst/>
                        <a:latin typeface="Tahoma" panose="020B060403050404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C0D0D"/>
                          </a:solidFill>
                          <a:effectLst/>
                          <a:latin typeface="Tahoma" panose="020B0604030504040204" pitchFamily="34" charset="0"/>
                        </a:rPr>
                        <a:t>ABÜ Kalite </a:t>
                      </a:r>
                      <a:r>
                        <a:rPr lang="en-GB" sz="1000" b="0" i="0" u="none" strike="noStrike" dirty="0" err="1">
                          <a:solidFill>
                            <a:srgbClr val="0C0D0D"/>
                          </a:solidFill>
                          <a:effectLst/>
                          <a:latin typeface="Tahoma" panose="020B0604030504040204" pitchFamily="34" charset="0"/>
                        </a:rPr>
                        <a:t>Güvence</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Sistemi</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nedeniyle</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sorumluluk</a:t>
                      </a:r>
                      <a:endParaRPr lang="en-GB" sz="1000" b="0" i="0" u="none" strike="noStrike" dirty="0">
                        <a:solidFill>
                          <a:srgbClr val="0C0D0D"/>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err="1">
                          <a:solidFill>
                            <a:srgbClr val="0C0D0D"/>
                          </a:solidFill>
                          <a:effectLst/>
                          <a:latin typeface="Tahoma" panose="020B0604030504040204" pitchFamily="34" charset="0"/>
                        </a:rPr>
                        <a:t>Sürekli</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iyileştirme</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baz</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alınarak</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raporlama</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ve</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performans</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hedeflerinin</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gerçekleştirilmesi</a:t>
                      </a:r>
                      <a:endParaRPr lang="en-GB" sz="1000" b="0" i="0" u="none" strike="noStrike" dirty="0">
                        <a:solidFill>
                          <a:srgbClr val="0C0D0D"/>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82231">
                <a:tc>
                  <a:txBody>
                    <a:bodyPr/>
                    <a:lstStyle/>
                    <a:p>
                      <a:pPr algn="ctr" fontAlgn="ctr"/>
                      <a:r>
                        <a:rPr lang="en-GB" sz="1000" b="0" i="0" u="none" strike="noStrike" dirty="0" err="1">
                          <a:solidFill>
                            <a:srgbClr val="0C0D0D"/>
                          </a:solidFill>
                          <a:effectLst/>
                          <a:latin typeface="Tahoma" panose="020B0604030504040204" pitchFamily="34" charset="0"/>
                        </a:rPr>
                        <a:t>İdari</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Birimler</a:t>
                      </a:r>
                      <a:r>
                        <a:rPr lang="en-GB" sz="1000" b="0" i="0" u="none" strike="noStrike" dirty="0">
                          <a:solidFill>
                            <a:srgbClr val="0C0D0D"/>
                          </a:solidFill>
                          <a:effectLst/>
                          <a:latin typeface="Tahoma" panose="020B0604030504040204" pitchFamily="34" charset="0"/>
                        </a:rPr>
                        <a:t>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C0D0D"/>
                          </a:solidFill>
                          <a:effectLst/>
                          <a:latin typeface="Tahoma" panose="020B0604030504040204" pitchFamily="34" charset="0"/>
                        </a:rPr>
                        <a:t>Bilgi ve Görev Paylaşımı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err="1">
                          <a:solidFill>
                            <a:srgbClr val="0C0D0D"/>
                          </a:solidFill>
                          <a:effectLst/>
                          <a:latin typeface="Tahoma" panose="020B0604030504040204" pitchFamily="34" charset="0"/>
                        </a:rPr>
                        <a:t>İşbirliği</a:t>
                      </a:r>
                      <a:r>
                        <a:rPr lang="en-GB" sz="1000" b="0" i="0" u="none" strike="noStrike" dirty="0">
                          <a:solidFill>
                            <a:srgbClr val="0C0D0D"/>
                          </a:solidFill>
                          <a:effectLst/>
                          <a:latin typeface="Tahoma" panose="020B0604030504040204" pitchFamily="34" charset="0"/>
                        </a:rPr>
                        <a:t> </a:t>
                      </a:r>
                      <a:r>
                        <a:rPr lang="en-GB" sz="1000" b="0" i="0" u="none" strike="noStrike" dirty="0" err="1">
                          <a:solidFill>
                            <a:srgbClr val="0C0D0D"/>
                          </a:solidFill>
                          <a:effectLst/>
                          <a:latin typeface="Tahoma" panose="020B0604030504040204" pitchFamily="34" charset="0"/>
                        </a:rPr>
                        <a:t>yapılması</a:t>
                      </a:r>
                      <a:endParaRPr lang="en-GB" sz="1000" b="0" i="0" u="none" strike="noStrike" dirty="0">
                        <a:solidFill>
                          <a:srgbClr val="0C0D0D"/>
                        </a:solidFill>
                        <a:effectLst/>
                        <a:latin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81377720"/>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p:cNvSpPr>
            <a:spLocks noGrp="1"/>
          </p:cNvSpPr>
          <p:nvPr>
            <p:ph type="title"/>
          </p:nvPr>
        </p:nvSpPr>
        <p:spPr>
          <a:xfrm>
            <a:off x="858982" y="2891116"/>
            <a:ext cx="7813857" cy="988155"/>
          </a:xfrm>
        </p:spPr>
        <p:txBody>
          <a:bodyPr/>
          <a:lstStyle/>
          <a:p>
            <a:r>
              <a:rPr lang="tr-TR" sz="2400" dirty="0" smtClean="0">
                <a:solidFill>
                  <a:srgbClr val="001626"/>
                </a:solidFill>
                <a:latin typeface="+mn-lt"/>
              </a:rPr>
              <a:t>Herhangi bir teçhizat/ekipman/malzeme ihtiyacımız yoktur.</a:t>
            </a:r>
            <a:endParaRPr lang="en-GB" sz="2400" dirty="0">
              <a:solidFill>
                <a:srgbClr val="001626"/>
              </a:solidFill>
              <a:latin typeface="+mn-lt"/>
            </a:endParaRPr>
          </a:p>
        </p:txBody>
      </p:sp>
    </p:spTree>
    <p:extLst>
      <p:ext uri="{BB962C8B-B14F-4D97-AF65-F5344CB8AC3E}">
        <p14:creationId xmlns:p14="http://schemas.microsoft.com/office/powerpoint/2010/main" val="32389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582860" y="2631888"/>
            <a:ext cx="8127745" cy="839231"/>
          </a:xfrm>
        </p:spPr>
        <p:txBody>
          <a:bodyPr vert="horz" lIns="91440" tIns="45720" rIns="91440" bIns="45720" rtlCol="0" anchor="ctr">
            <a:normAutofit/>
          </a:bodyPr>
          <a:lstStyle/>
          <a:p>
            <a:pPr>
              <a:spcAft>
                <a:spcPts val="600"/>
              </a:spcAft>
            </a:pPr>
            <a:r>
              <a:rPr lang="tr-TR" sz="2800" dirty="0" smtClean="0">
                <a:solidFill>
                  <a:srgbClr val="122204"/>
                </a:solidFill>
              </a:rPr>
              <a:t>Aksiyon gerektiren riskimiz bulunmamaktadır.</a:t>
            </a:r>
            <a:endParaRPr lang="en-US" sz="2800" dirty="0">
              <a:solidFill>
                <a:srgbClr val="122204"/>
              </a:solidFill>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07604" y="3309000"/>
            <a:ext cx="7634951" cy="461665"/>
          </a:xfrm>
          <a:prstGeom prst="rect">
            <a:avLst/>
          </a:prstGeom>
          <a:noFill/>
        </p:spPr>
        <p:txBody>
          <a:bodyPr wrap="square" rtlCol="0">
            <a:spAutoFit/>
          </a:bodyPr>
          <a:lstStyle/>
          <a:p>
            <a:r>
              <a:rPr lang="en-US" sz="2400" dirty="0" err="1" smtClean="0">
                <a:solidFill>
                  <a:srgbClr val="0F2303"/>
                </a:solidFill>
              </a:rPr>
              <a:t>Payda</a:t>
            </a:r>
            <a:r>
              <a:rPr lang="tr-TR" sz="2400" dirty="0" smtClean="0">
                <a:solidFill>
                  <a:srgbClr val="0F2303"/>
                </a:solidFill>
              </a:rPr>
              <a:t>ş</a:t>
            </a:r>
            <a:r>
              <a:rPr lang="en-US" sz="2400" dirty="0" err="1" smtClean="0">
                <a:solidFill>
                  <a:srgbClr val="0F2303"/>
                </a:solidFill>
              </a:rPr>
              <a:t>lardan</a:t>
            </a:r>
            <a:r>
              <a:rPr lang="en-US" sz="2400" dirty="0" smtClean="0">
                <a:solidFill>
                  <a:srgbClr val="0F2303"/>
                </a:solidFill>
              </a:rPr>
              <a:t> </a:t>
            </a:r>
            <a:r>
              <a:rPr lang="en-US" sz="2400" dirty="0" err="1" smtClean="0">
                <a:solidFill>
                  <a:srgbClr val="0F2303"/>
                </a:solidFill>
              </a:rPr>
              <a:t>herhang</a:t>
            </a:r>
            <a:r>
              <a:rPr lang="tr-TR" sz="2400" dirty="0" smtClean="0">
                <a:solidFill>
                  <a:srgbClr val="0F2303"/>
                </a:solidFill>
              </a:rPr>
              <a:t>i</a:t>
            </a:r>
            <a:r>
              <a:rPr lang="en-US" sz="2400" dirty="0" smtClean="0">
                <a:solidFill>
                  <a:srgbClr val="0F2303"/>
                </a:solidFill>
              </a:rPr>
              <a:t> b</a:t>
            </a:r>
            <a:r>
              <a:rPr lang="tr-TR" sz="2400" dirty="0" smtClean="0">
                <a:solidFill>
                  <a:srgbClr val="0F2303"/>
                </a:solidFill>
              </a:rPr>
              <a:t>i</a:t>
            </a:r>
            <a:r>
              <a:rPr lang="en-US" sz="2400" dirty="0" smtClean="0">
                <a:solidFill>
                  <a:srgbClr val="0F2303"/>
                </a:solidFill>
              </a:rPr>
              <a:t>r</a:t>
            </a:r>
            <a:r>
              <a:rPr lang="tr-TR" sz="2400" dirty="0" smtClean="0">
                <a:solidFill>
                  <a:srgbClr val="0F2303"/>
                </a:solidFill>
              </a:rPr>
              <a:t> öneri veya şikayet alınmamıştır.</a:t>
            </a:r>
            <a:endParaRPr lang="en-US" sz="2400" dirty="0">
              <a:solidFill>
                <a:srgbClr val="0F2303"/>
              </a:solidFill>
            </a:endParaRPr>
          </a:p>
        </p:txBody>
      </p:sp>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5991" y="1831572"/>
            <a:ext cx="8428350" cy="4801314"/>
          </a:xfrm>
          <a:prstGeom prst="rect">
            <a:avLst/>
          </a:prstGeom>
          <a:noFill/>
        </p:spPr>
        <p:txBody>
          <a:bodyPr wrap="square" rtlCol="0">
            <a:spAutoFit/>
          </a:bodyPr>
          <a:lstStyle/>
          <a:p>
            <a:pPr marL="285750" indent="-285750" algn="just">
              <a:buFont typeface="Wingdings" panose="05000000000000000000" pitchFamily="2" charset="2"/>
              <a:buChar char="ü"/>
            </a:pPr>
            <a:r>
              <a:rPr lang="tr-TR" dirty="0" smtClean="0">
                <a:solidFill>
                  <a:srgbClr val="0F2303"/>
                </a:solidFill>
              </a:rPr>
              <a:t>Sınıflarımızda İş Birliği ve İletişime dayalı bir öğretim yönteminin uygulanmaktadır. Bu uygulama kapsamında öğrencilerin 4 temel İngilizce Becerilerini geliştirecek şekilde derslerin planlanıp işlenilmektedir. SOLE</a:t>
            </a:r>
            <a:r>
              <a:rPr lang="tr-TR" dirty="0">
                <a:solidFill>
                  <a:srgbClr val="0F2303"/>
                </a:solidFill>
              </a:rPr>
              <a:t> </a:t>
            </a:r>
            <a:r>
              <a:rPr lang="tr-TR" dirty="0" smtClean="0">
                <a:solidFill>
                  <a:srgbClr val="0F2303"/>
                </a:solidFill>
              </a:rPr>
              <a:t>ve Proje gibi İngilizce konuşma pratiği yapılabilecek dersler müfredata eklenmiştir,</a:t>
            </a:r>
          </a:p>
          <a:p>
            <a:pPr algn="just"/>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Grup çalışmalarında her bir öğrenciye sorumluluk (roller) verilerek ve aktivitelere hangi öğrencinin başlamasının net bir şekilde belirtilmesiyle öğrencilerin derslere katılımları arttırılmaktadır,</a:t>
            </a:r>
          </a:p>
          <a:p>
            <a:pPr marL="285750" indent="-285750" algn="just">
              <a:buFont typeface="Wingdings" panose="05000000000000000000" pitchFamily="2" charset="2"/>
              <a:buChar char="ü"/>
            </a:pPr>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Mesleki Gelişim için sınıf içi ve online ders gözlemleri, meslektaş gözlemleri ve ders değerlendirme formlarının doldurulması,</a:t>
            </a:r>
          </a:p>
          <a:p>
            <a:pPr marL="285750" indent="-285750" algn="just">
              <a:buFont typeface="Wingdings" panose="05000000000000000000" pitchFamily="2" charset="2"/>
              <a:buChar char="ü"/>
            </a:pPr>
            <a:endParaRPr lang="tr-TR" dirty="0" smtClean="0">
              <a:solidFill>
                <a:srgbClr val="0F2303"/>
              </a:solidFill>
            </a:endParaRPr>
          </a:p>
          <a:p>
            <a:pPr marL="285750" indent="-285750" algn="just">
              <a:buFont typeface="Wingdings" panose="05000000000000000000" pitchFamily="2" charset="2"/>
              <a:buChar char="ü"/>
            </a:pPr>
            <a:r>
              <a:rPr lang="tr-TR" dirty="0">
                <a:solidFill>
                  <a:srgbClr val="0F2303"/>
                </a:solidFill>
              </a:rPr>
              <a:t>Mesleki gelişim gözlemlerinin bir sonucu olarak, öğretmenlerin puanları ortalama %80'den ortalama %96'ya </a:t>
            </a:r>
            <a:r>
              <a:rPr lang="tr-TR" dirty="0" smtClean="0">
                <a:solidFill>
                  <a:srgbClr val="0F2303"/>
                </a:solidFill>
              </a:rPr>
              <a:t>yükselmiştir,</a:t>
            </a:r>
          </a:p>
          <a:p>
            <a:pPr marL="285750" indent="-285750" algn="just">
              <a:buFont typeface="Wingdings" panose="05000000000000000000" pitchFamily="2" charset="2"/>
              <a:buChar char="ü"/>
            </a:pPr>
            <a:endParaRPr lang="tr-TR" dirty="0" smtClean="0">
              <a:solidFill>
                <a:srgbClr val="0F2303"/>
              </a:solidFill>
            </a:endParaRPr>
          </a:p>
          <a:p>
            <a:pPr marL="285750" indent="-285750" algn="just">
              <a:buFont typeface="Wingdings" panose="05000000000000000000" pitchFamily="2" charset="2"/>
              <a:buChar char="ü"/>
            </a:pPr>
            <a:r>
              <a:rPr lang="tr-TR" dirty="0" smtClean="0">
                <a:solidFill>
                  <a:srgbClr val="0F2303"/>
                </a:solidFill>
              </a:rPr>
              <a:t>Öğretim Görevlileri müfredat geliştirme konusunda sürece dahil edilmiş ve öğrenci ihtiyaçlarına göre değiklikler yapılmaktadır,</a:t>
            </a:r>
            <a:endParaRPr lang="en-US" dirty="0" smtClean="0">
              <a:solidFill>
                <a:srgbClr val="0F2303"/>
              </a:solidFill>
            </a:endParaRPr>
          </a:p>
        </p:txBody>
      </p:sp>
    </p:spTree>
    <p:extLst>
      <p:ext uri="{BB962C8B-B14F-4D97-AF65-F5344CB8AC3E}">
        <p14:creationId xmlns:p14="http://schemas.microsoft.com/office/powerpoint/2010/main" val="2309275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5992" y="1542456"/>
            <a:ext cx="8428350" cy="4801314"/>
          </a:xfrm>
          <a:prstGeom prst="rect">
            <a:avLst/>
          </a:prstGeom>
          <a:noFill/>
        </p:spPr>
        <p:txBody>
          <a:bodyPr wrap="square" rtlCol="0">
            <a:spAutoFit/>
          </a:bodyPr>
          <a:lstStyle/>
          <a:p>
            <a:pPr marL="285750" indent="-285750" algn="just">
              <a:buFont typeface="Wingdings" panose="05000000000000000000" pitchFamily="2" charset="2"/>
              <a:buChar char="ü"/>
            </a:pPr>
            <a:r>
              <a:rPr lang="en-US" dirty="0">
                <a:solidFill>
                  <a:srgbClr val="0F2303"/>
                </a:solidFill>
              </a:rPr>
              <a:t>Bu </a:t>
            </a:r>
            <a:r>
              <a:rPr lang="en-US" dirty="0" err="1">
                <a:solidFill>
                  <a:srgbClr val="0F2303"/>
                </a:solidFill>
              </a:rPr>
              <a:t>çabaların</a:t>
            </a:r>
            <a:r>
              <a:rPr lang="en-US" dirty="0">
                <a:solidFill>
                  <a:srgbClr val="0F2303"/>
                </a:solidFill>
              </a:rPr>
              <a:t> </a:t>
            </a:r>
            <a:r>
              <a:rPr lang="en-US" dirty="0" err="1">
                <a:solidFill>
                  <a:srgbClr val="0F2303"/>
                </a:solidFill>
              </a:rPr>
              <a:t>sonucu</a:t>
            </a:r>
            <a:r>
              <a:rPr lang="en-US" dirty="0">
                <a:solidFill>
                  <a:srgbClr val="0F2303"/>
                </a:solidFill>
              </a:rPr>
              <a:t> </a:t>
            </a:r>
            <a:r>
              <a:rPr lang="en-US" dirty="0" err="1">
                <a:solidFill>
                  <a:srgbClr val="0F2303"/>
                </a:solidFill>
              </a:rPr>
              <a:t>olarak</a:t>
            </a:r>
            <a:r>
              <a:rPr lang="en-US" dirty="0">
                <a:solidFill>
                  <a:srgbClr val="0F2303"/>
                </a:solidFill>
              </a:rPr>
              <a:t>, </a:t>
            </a:r>
            <a:r>
              <a:rPr lang="en-US" dirty="0" err="1">
                <a:solidFill>
                  <a:srgbClr val="0F2303"/>
                </a:solidFill>
              </a:rPr>
              <a:t>öğrenciler</a:t>
            </a:r>
            <a:r>
              <a:rPr lang="en-US" dirty="0">
                <a:solidFill>
                  <a:srgbClr val="0F2303"/>
                </a:solidFill>
              </a:rPr>
              <a:t> </a:t>
            </a:r>
            <a:r>
              <a:rPr lang="en-US" dirty="0" err="1">
                <a:solidFill>
                  <a:srgbClr val="0F2303"/>
                </a:solidFill>
              </a:rPr>
              <a:t>bu</a:t>
            </a:r>
            <a:r>
              <a:rPr lang="en-US" dirty="0">
                <a:solidFill>
                  <a:srgbClr val="0F2303"/>
                </a:solidFill>
              </a:rPr>
              <a:t> </a:t>
            </a:r>
            <a:r>
              <a:rPr lang="en-US" dirty="0" err="1">
                <a:solidFill>
                  <a:srgbClr val="0F2303"/>
                </a:solidFill>
              </a:rPr>
              <a:t>yıl</a:t>
            </a:r>
            <a:r>
              <a:rPr lang="en-US" dirty="0">
                <a:solidFill>
                  <a:srgbClr val="0F2303"/>
                </a:solidFill>
              </a:rPr>
              <a:t> B2 </a:t>
            </a:r>
            <a:r>
              <a:rPr lang="en-US" dirty="0" err="1">
                <a:solidFill>
                  <a:srgbClr val="0F2303"/>
                </a:solidFill>
              </a:rPr>
              <a:t>seviyesinde</a:t>
            </a:r>
            <a:r>
              <a:rPr lang="en-US" dirty="0">
                <a:solidFill>
                  <a:srgbClr val="0F2303"/>
                </a:solidFill>
              </a:rPr>
              <a:t> </a:t>
            </a:r>
            <a:r>
              <a:rPr lang="en-US" dirty="0" err="1">
                <a:solidFill>
                  <a:srgbClr val="0F2303"/>
                </a:solidFill>
              </a:rPr>
              <a:t>kitapçık</a:t>
            </a:r>
            <a:r>
              <a:rPr lang="en-US" dirty="0">
                <a:solidFill>
                  <a:srgbClr val="0F2303"/>
                </a:solidFill>
              </a:rPr>
              <a:t> </a:t>
            </a:r>
            <a:r>
              <a:rPr lang="en-US" dirty="0" err="1">
                <a:solidFill>
                  <a:srgbClr val="0F2303"/>
                </a:solidFill>
              </a:rPr>
              <a:t>şeklinde</a:t>
            </a:r>
            <a:r>
              <a:rPr lang="en-US" dirty="0">
                <a:solidFill>
                  <a:srgbClr val="0F2303"/>
                </a:solidFill>
              </a:rPr>
              <a:t> </a:t>
            </a:r>
            <a:r>
              <a:rPr lang="en-US" dirty="0" err="1">
                <a:solidFill>
                  <a:srgbClr val="0F2303"/>
                </a:solidFill>
              </a:rPr>
              <a:t>sunulan</a:t>
            </a:r>
            <a:r>
              <a:rPr lang="en-US" dirty="0">
                <a:solidFill>
                  <a:srgbClr val="0F2303"/>
                </a:solidFill>
              </a:rPr>
              <a:t> </a:t>
            </a:r>
            <a:r>
              <a:rPr lang="en-US" dirty="0" err="1">
                <a:solidFill>
                  <a:srgbClr val="0F2303"/>
                </a:solidFill>
              </a:rPr>
              <a:t>orijinal</a:t>
            </a:r>
            <a:r>
              <a:rPr lang="en-US" dirty="0">
                <a:solidFill>
                  <a:srgbClr val="0F2303"/>
                </a:solidFill>
              </a:rPr>
              <a:t> </a:t>
            </a:r>
            <a:r>
              <a:rPr lang="en-US" dirty="0" err="1">
                <a:solidFill>
                  <a:srgbClr val="0F2303"/>
                </a:solidFill>
              </a:rPr>
              <a:t>materyaller</a:t>
            </a:r>
            <a:r>
              <a:rPr lang="en-US" dirty="0">
                <a:solidFill>
                  <a:srgbClr val="0F2303"/>
                </a:solidFill>
              </a:rPr>
              <a:t> </a:t>
            </a:r>
            <a:r>
              <a:rPr lang="en-US" dirty="0" err="1">
                <a:solidFill>
                  <a:srgbClr val="0F2303"/>
                </a:solidFill>
              </a:rPr>
              <a:t>kullandılar</a:t>
            </a:r>
            <a:r>
              <a:rPr lang="en-US" dirty="0">
                <a:solidFill>
                  <a:srgbClr val="0F2303"/>
                </a:solidFill>
              </a:rPr>
              <a:t>. </a:t>
            </a:r>
            <a:r>
              <a:rPr lang="en-US" dirty="0" err="1">
                <a:solidFill>
                  <a:srgbClr val="0F2303"/>
                </a:solidFill>
              </a:rPr>
              <a:t>Materyaller</a:t>
            </a:r>
            <a:r>
              <a:rPr lang="en-US" dirty="0">
                <a:solidFill>
                  <a:srgbClr val="0F2303"/>
                </a:solidFill>
              </a:rPr>
              <a:t>, </a:t>
            </a:r>
            <a:r>
              <a:rPr lang="en-US" dirty="0" err="1">
                <a:solidFill>
                  <a:srgbClr val="0F2303"/>
                </a:solidFill>
              </a:rPr>
              <a:t>öğrencilerin</a:t>
            </a:r>
            <a:r>
              <a:rPr lang="en-US" dirty="0">
                <a:solidFill>
                  <a:srgbClr val="0F2303"/>
                </a:solidFill>
              </a:rPr>
              <a:t> </a:t>
            </a:r>
            <a:r>
              <a:rPr lang="en-US" dirty="0" err="1">
                <a:solidFill>
                  <a:srgbClr val="0F2303"/>
                </a:solidFill>
              </a:rPr>
              <a:t>katılacağı</a:t>
            </a:r>
            <a:r>
              <a:rPr lang="en-US" dirty="0">
                <a:solidFill>
                  <a:srgbClr val="0F2303"/>
                </a:solidFill>
              </a:rPr>
              <a:t> </a:t>
            </a:r>
            <a:r>
              <a:rPr lang="en-US" dirty="0" err="1">
                <a:solidFill>
                  <a:srgbClr val="0F2303"/>
                </a:solidFill>
              </a:rPr>
              <a:t>farklı</a:t>
            </a:r>
            <a:r>
              <a:rPr lang="en-US" dirty="0">
                <a:solidFill>
                  <a:srgbClr val="0F2303"/>
                </a:solidFill>
              </a:rPr>
              <a:t> </a:t>
            </a:r>
            <a:r>
              <a:rPr lang="en-US" dirty="0" err="1">
                <a:solidFill>
                  <a:srgbClr val="0F2303"/>
                </a:solidFill>
              </a:rPr>
              <a:t>fakültelere</a:t>
            </a:r>
            <a:r>
              <a:rPr lang="en-US" dirty="0">
                <a:solidFill>
                  <a:srgbClr val="0F2303"/>
                </a:solidFill>
              </a:rPr>
              <a:t> </a:t>
            </a:r>
            <a:r>
              <a:rPr lang="en-US" dirty="0" err="1">
                <a:solidFill>
                  <a:srgbClr val="0F2303"/>
                </a:solidFill>
              </a:rPr>
              <a:t>uygun</a:t>
            </a:r>
            <a:r>
              <a:rPr lang="en-US" dirty="0">
                <a:solidFill>
                  <a:srgbClr val="0F2303"/>
                </a:solidFill>
              </a:rPr>
              <a:t> </a:t>
            </a:r>
            <a:r>
              <a:rPr lang="en-US" dirty="0" err="1">
                <a:solidFill>
                  <a:srgbClr val="0F2303"/>
                </a:solidFill>
              </a:rPr>
              <a:t>bir</a:t>
            </a:r>
            <a:r>
              <a:rPr lang="en-US" dirty="0">
                <a:solidFill>
                  <a:srgbClr val="0F2303"/>
                </a:solidFill>
              </a:rPr>
              <a:t> </a:t>
            </a:r>
            <a:r>
              <a:rPr lang="en-US" dirty="0" err="1">
                <a:solidFill>
                  <a:srgbClr val="0F2303"/>
                </a:solidFill>
              </a:rPr>
              <a:t>şekilde</a:t>
            </a:r>
            <a:r>
              <a:rPr lang="en-US" dirty="0">
                <a:solidFill>
                  <a:srgbClr val="0F2303"/>
                </a:solidFill>
              </a:rPr>
              <a:t> </a:t>
            </a:r>
            <a:r>
              <a:rPr lang="en-US" dirty="0" err="1">
                <a:solidFill>
                  <a:srgbClr val="0F2303"/>
                </a:solidFill>
              </a:rPr>
              <a:t>seçilip</a:t>
            </a:r>
            <a:r>
              <a:rPr lang="en-US" dirty="0">
                <a:solidFill>
                  <a:srgbClr val="0F2303"/>
                </a:solidFill>
              </a:rPr>
              <a:t> </a:t>
            </a:r>
            <a:r>
              <a:rPr lang="en-US" dirty="0" err="1">
                <a:solidFill>
                  <a:srgbClr val="0F2303"/>
                </a:solidFill>
              </a:rPr>
              <a:t>geliştirildi</a:t>
            </a:r>
            <a:r>
              <a:rPr lang="en-US" dirty="0">
                <a:solidFill>
                  <a:srgbClr val="0F2303"/>
                </a:solidFill>
              </a:rPr>
              <a:t>. </a:t>
            </a:r>
            <a:r>
              <a:rPr lang="en-US" dirty="0" err="1">
                <a:solidFill>
                  <a:srgbClr val="0F2303"/>
                </a:solidFill>
              </a:rPr>
              <a:t>Böylece</a:t>
            </a:r>
            <a:r>
              <a:rPr lang="en-US" dirty="0">
                <a:solidFill>
                  <a:srgbClr val="0F2303"/>
                </a:solidFill>
              </a:rPr>
              <a:t> hem </a:t>
            </a:r>
            <a:r>
              <a:rPr lang="en-US" dirty="0" err="1">
                <a:solidFill>
                  <a:srgbClr val="0F2303"/>
                </a:solidFill>
              </a:rPr>
              <a:t>öğrenciler</a:t>
            </a:r>
            <a:r>
              <a:rPr lang="en-US" dirty="0">
                <a:solidFill>
                  <a:srgbClr val="0F2303"/>
                </a:solidFill>
              </a:rPr>
              <a:t> </a:t>
            </a:r>
            <a:r>
              <a:rPr lang="en-US" dirty="0" err="1">
                <a:solidFill>
                  <a:srgbClr val="0F2303"/>
                </a:solidFill>
              </a:rPr>
              <a:t>ihtiyaç</a:t>
            </a:r>
            <a:r>
              <a:rPr lang="en-US" dirty="0">
                <a:solidFill>
                  <a:srgbClr val="0F2303"/>
                </a:solidFill>
              </a:rPr>
              <a:t> </a:t>
            </a:r>
            <a:r>
              <a:rPr lang="en-US" dirty="0" err="1">
                <a:solidFill>
                  <a:srgbClr val="0F2303"/>
                </a:solidFill>
              </a:rPr>
              <a:t>duydukları</a:t>
            </a:r>
            <a:r>
              <a:rPr lang="en-US" dirty="0">
                <a:solidFill>
                  <a:srgbClr val="0F2303"/>
                </a:solidFill>
              </a:rPr>
              <a:t> </a:t>
            </a:r>
            <a:r>
              <a:rPr lang="en-US" dirty="0" err="1">
                <a:solidFill>
                  <a:srgbClr val="0F2303"/>
                </a:solidFill>
              </a:rPr>
              <a:t>içerikte</a:t>
            </a:r>
            <a:r>
              <a:rPr lang="en-US" dirty="0">
                <a:solidFill>
                  <a:srgbClr val="0F2303"/>
                </a:solidFill>
              </a:rPr>
              <a:t> </a:t>
            </a:r>
            <a:r>
              <a:rPr lang="en-US" dirty="0" err="1">
                <a:solidFill>
                  <a:srgbClr val="0F2303"/>
                </a:solidFill>
              </a:rPr>
              <a:t>İngilizce</a:t>
            </a:r>
            <a:r>
              <a:rPr lang="en-US" dirty="0">
                <a:solidFill>
                  <a:srgbClr val="0F2303"/>
                </a:solidFill>
              </a:rPr>
              <a:t> </a:t>
            </a:r>
            <a:r>
              <a:rPr lang="en-US" dirty="0" err="1">
                <a:solidFill>
                  <a:srgbClr val="0F2303"/>
                </a:solidFill>
              </a:rPr>
              <a:t>öğrendiler</a:t>
            </a:r>
            <a:r>
              <a:rPr lang="en-US" dirty="0">
                <a:solidFill>
                  <a:srgbClr val="0F2303"/>
                </a:solidFill>
              </a:rPr>
              <a:t> hem de </a:t>
            </a:r>
            <a:r>
              <a:rPr lang="en-US" dirty="0" err="1">
                <a:solidFill>
                  <a:srgbClr val="0F2303"/>
                </a:solidFill>
              </a:rPr>
              <a:t>İngilizce</a:t>
            </a:r>
            <a:r>
              <a:rPr lang="en-US" dirty="0">
                <a:solidFill>
                  <a:srgbClr val="0F2303"/>
                </a:solidFill>
              </a:rPr>
              <a:t> </a:t>
            </a:r>
            <a:r>
              <a:rPr lang="en-US" dirty="0" err="1">
                <a:solidFill>
                  <a:srgbClr val="0F2303"/>
                </a:solidFill>
              </a:rPr>
              <a:t>ders</a:t>
            </a:r>
            <a:r>
              <a:rPr lang="en-US" dirty="0">
                <a:solidFill>
                  <a:srgbClr val="0F2303"/>
                </a:solidFill>
              </a:rPr>
              <a:t> </a:t>
            </a:r>
            <a:r>
              <a:rPr lang="en-US" dirty="0" err="1">
                <a:solidFill>
                  <a:srgbClr val="0F2303"/>
                </a:solidFill>
              </a:rPr>
              <a:t>kitaplarının</a:t>
            </a:r>
            <a:r>
              <a:rPr lang="en-US" dirty="0">
                <a:solidFill>
                  <a:srgbClr val="0F2303"/>
                </a:solidFill>
              </a:rPr>
              <a:t> </a:t>
            </a:r>
            <a:r>
              <a:rPr lang="en-US" dirty="0" err="1">
                <a:solidFill>
                  <a:srgbClr val="0F2303"/>
                </a:solidFill>
              </a:rPr>
              <a:t>yüksek</a:t>
            </a:r>
            <a:r>
              <a:rPr lang="en-US" dirty="0">
                <a:solidFill>
                  <a:srgbClr val="0F2303"/>
                </a:solidFill>
              </a:rPr>
              <a:t> </a:t>
            </a:r>
            <a:r>
              <a:rPr lang="en-US" dirty="0" err="1">
                <a:solidFill>
                  <a:srgbClr val="0F2303"/>
                </a:solidFill>
              </a:rPr>
              <a:t>ücretlerini</a:t>
            </a:r>
            <a:r>
              <a:rPr lang="en-US" dirty="0">
                <a:solidFill>
                  <a:srgbClr val="0F2303"/>
                </a:solidFill>
              </a:rPr>
              <a:t> </a:t>
            </a:r>
            <a:r>
              <a:rPr lang="en-US" dirty="0" err="1">
                <a:solidFill>
                  <a:srgbClr val="0F2303"/>
                </a:solidFill>
              </a:rPr>
              <a:t>ödemedikleri</a:t>
            </a:r>
            <a:r>
              <a:rPr lang="en-US" dirty="0">
                <a:solidFill>
                  <a:srgbClr val="0F2303"/>
                </a:solidFill>
              </a:rPr>
              <a:t> </a:t>
            </a:r>
            <a:r>
              <a:rPr lang="en-US" dirty="0" err="1">
                <a:solidFill>
                  <a:srgbClr val="0F2303"/>
                </a:solidFill>
              </a:rPr>
              <a:t>için</a:t>
            </a:r>
            <a:r>
              <a:rPr lang="en-US" dirty="0">
                <a:solidFill>
                  <a:srgbClr val="0F2303"/>
                </a:solidFill>
              </a:rPr>
              <a:t> </a:t>
            </a:r>
            <a:r>
              <a:rPr lang="en-US" dirty="0" err="1">
                <a:solidFill>
                  <a:srgbClr val="0F2303"/>
                </a:solidFill>
              </a:rPr>
              <a:t>onlar</a:t>
            </a:r>
            <a:r>
              <a:rPr lang="en-US" dirty="0">
                <a:solidFill>
                  <a:srgbClr val="0F2303"/>
                </a:solidFill>
              </a:rPr>
              <a:t> </a:t>
            </a:r>
            <a:r>
              <a:rPr lang="en-US" dirty="0" err="1">
                <a:solidFill>
                  <a:srgbClr val="0F2303"/>
                </a:solidFill>
              </a:rPr>
              <a:t>açısından</a:t>
            </a:r>
            <a:r>
              <a:rPr lang="en-US" dirty="0">
                <a:solidFill>
                  <a:srgbClr val="0F2303"/>
                </a:solidFill>
              </a:rPr>
              <a:t> </a:t>
            </a:r>
            <a:r>
              <a:rPr lang="en-US" dirty="0" err="1">
                <a:solidFill>
                  <a:srgbClr val="0F2303"/>
                </a:solidFill>
              </a:rPr>
              <a:t>daha</a:t>
            </a:r>
            <a:r>
              <a:rPr lang="en-US" dirty="0">
                <a:solidFill>
                  <a:srgbClr val="0F2303"/>
                </a:solidFill>
              </a:rPr>
              <a:t> </a:t>
            </a:r>
            <a:r>
              <a:rPr lang="en-US" dirty="0" err="1">
                <a:solidFill>
                  <a:srgbClr val="0F2303"/>
                </a:solidFill>
              </a:rPr>
              <a:t>ekonomik</a:t>
            </a:r>
            <a:r>
              <a:rPr lang="en-US" dirty="0">
                <a:solidFill>
                  <a:srgbClr val="0F2303"/>
                </a:solidFill>
              </a:rPr>
              <a:t> </a:t>
            </a:r>
            <a:r>
              <a:rPr lang="en-US" dirty="0" err="1">
                <a:solidFill>
                  <a:srgbClr val="0F2303"/>
                </a:solidFill>
              </a:rPr>
              <a:t>oldu</a:t>
            </a:r>
            <a:r>
              <a:rPr lang="en-US" dirty="0" smtClean="0">
                <a:solidFill>
                  <a:srgbClr val="0F2303"/>
                </a:solidFill>
              </a:rPr>
              <a:t>.</a:t>
            </a:r>
            <a:endParaRPr lang="tr-TR" dirty="0" smtClean="0">
              <a:solidFill>
                <a:srgbClr val="0F2303"/>
              </a:solidFill>
            </a:endParaRPr>
          </a:p>
          <a:p>
            <a:pPr marL="285750" indent="-285750" algn="just">
              <a:buFont typeface="Wingdings" panose="05000000000000000000" pitchFamily="2" charset="2"/>
              <a:buChar char="ü"/>
            </a:pPr>
            <a:r>
              <a:rPr lang="en-US" dirty="0" err="1">
                <a:solidFill>
                  <a:srgbClr val="0F2303"/>
                </a:solidFill>
              </a:rPr>
              <a:t>İngilizce</a:t>
            </a:r>
            <a:r>
              <a:rPr lang="en-US" dirty="0">
                <a:solidFill>
                  <a:srgbClr val="0F2303"/>
                </a:solidFill>
              </a:rPr>
              <a:t> </a:t>
            </a:r>
            <a:r>
              <a:rPr lang="en-US" dirty="0" err="1">
                <a:solidFill>
                  <a:srgbClr val="0F2303"/>
                </a:solidFill>
              </a:rPr>
              <a:t>hazırlık</a:t>
            </a:r>
            <a:r>
              <a:rPr lang="en-US" dirty="0">
                <a:solidFill>
                  <a:srgbClr val="0F2303"/>
                </a:solidFill>
              </a:rPr>
              <a:t> </a:t>
            </a:r>
            <a:r>
              <a:rPr lang="en-US" dirty="0" err="1">
                <a:solidFill>
                  <a:srgbClr val="0F2303"/>
                </a:solidFill>
              </a:rPr>
              <a:t>senesine</a:t>
            </a:r>
            <a:r>
              <a:rPr lang="en-US" dirty="0">
                <a:solidFill>
                  <a:srgbClr val="0F2303"/>
                </a:solidFill>
              </a:rPr>
              <a:t> </a:t>
            </a:r>
            <a:r>
              <a:rPr lang="en-US" dirty="0" err="1">
                <a:solidFill>
                  <a:srgbClr val="0F2303"/>
                </a:solidFill>
              </a:rPr>
              <a:t>denk</a:t>
            </a:r>
            <a:r>
              <a:rPr lang="en-US" dirty="0">
                <a:solidFill>
                  <a:srgbClr val="0F2303"/>
                </a:solidFill>
              </a:rPr>
              <a:t> </a:t>
            </a:r>
            <a:r>
              <a:rPr lang="en-US" dirty="0" err="1">
                <a:solidFill>
                  <a:srgbClr val="0F2303"/>
                </a:solidFill>
              </a:rPr>
              <a:t>nitelikte</a:t>
            </a:r>
            <a:r>
              <a:rPr lang="en-US" dirty="0">
                <a:solidFill>
                  <a:srgbClr val="0F2303"/>
                </a:solidFill>
              </a:rPr>
              <a:t> </a:t>
            </a:r>
            <a:r>
              <a:rPr lang="en-US" dirty="0" err="1">
                <a:solidFill>
                  <a:srgbClr val="0F2303"/>
                </a:solidFill>
              </a:rPr>
              <a:t>ve</a:t>
            </a:r>
            <a:r>
              <a:rPr lang="en-US" dirty="0">
                <a:solidFill>
                  <a:srgbClr val="0F2303"/>
                </a:solidFill>
              </a:rPr>
              <a:t> </a:t>
            </a:r>
            <a:r>
              <a:rPr lang="en-US" dirty="0" err="1">
                <a:solidFill>
                  <a:srgbClr val="0F2303"/>
                </a:solidFill>
              </a:rPr>
              <a:t>eğitimsel</a:t>
            </a:r>
            <a:r>
              <a:rPr lang="en-US" dirty="0">
                <a:solidFill>
                  <a:srgbClr val="0F2303"/>
                </a:solidFill>
              </a:rPr>
              <a:t> </a:t>
            </a:r>
            <a:r>
              <a:rPr lang="en-US" dirty="0" err="1">
                <a:solidFill>
                  <a:srgbClr val="0F2303"/>
                </a:solidFill>
              </a:rPr>
              <a:t>yeterlilikte</a:t>
            </a:r>
            <a:r>
              <a:rPr lang="en-US" dirty="0">
                <a:solidFill>
                  <a:srgbClr val="0F2303"/>
                </a:solidFill>
              </a:rPr>
              <a:t> </a:t>
            </a:r>
            <a:r>
              <a:rPr lang="en-US" dirty="0" err="1">
                <a:solidFill>
                  <a:srgbClr val="0F2303"/>
                </a:solidFill>
              </a:rPr>
              <a:t>bir</a:t>
            </a:r>
            <a:r>
              <a:rPr lang="en-US" dirty="0">
                <a:solidFill>
                  <a:srgbClr val="0F2303"/>
                </a:solidFill>
              </a:rPr>
              <a:t> </a:t>
            </a:r>
            <a:r>
              <a:rPr lang="en-US" dirty="0" err="1">
                <a:solidFill>
                  <a:srgbClr val="0F2303"/>
                </a:solidFill>
              </a:rPr>
              <a:t>Türkçe</a:t>
            </a:r>
            <a:r>
              <a:rPr lang="en-US" dirty="0">
                <a:solidFill>
                  <a:srgbClr val="0F2303"/>
                </a:solidFill>
              </a:rPr>
              <a:t> </a:t>
            </a:r>
            <a:r>
              <a:rPr lang="en-US" dirty="0" err="1">
                <a:solidFill>
                  <a:srgbClr val="0F2303"/>
                </a:solidFill>
              </a:rPr>
              <a:t>hazırlık</a:t>
            </a:r>
            <a:r>
              <a:rPr lang="en-US" dirty="0">
                <a:solidFill>
                  <a:srgbClr val="0F2303"/>
                </a:solidFill>
              </a:rPr>
              <a:t> </a:t>
            </a:r>
            <a:r>
              <a:rPr lang="en-US" dirty="0" err="1">
                <a:solidFill>
                  <a:srgbClr val="0F2303"/>
                </a:solidFill>
              </a:rPr>
              <a:t>senesi</a:t>
            </a:r>
            <a:r>
              <a:rPr lang="en-US" dirty="0">
                <a:solidFill>
                  <a:srgbClr val="0F2303"/>
                </a:solidFill>
              </a:rPr>
              <a:t> </a:t>
            </a:r>
            <a:r>
              <a:rPr lang="en-US" dirty="0" err="1">
                <a:solidFill>
                  <a:srgbClr val="0F2303"/>
                </a:solidFill>
              </a:rPr>
              <a:t>oluşturmak</a:t>
            </a:r>
            <a:r>
              <a:rPr lang="en-US" dirty="0">
                <a:solidFill>
                  <a:srgbClr val="0F2303"/>
                </a:solidFill>
              </a:rPr>
              <a:t> </a:t>
            </a:r>
            <a:r>
              <a:rPr lang="en-US" dirty="0" err="1">
                <a:solidFill>
                  <a:srgbClr val="0F2303"/>
                </a:solidFill>
              </a:rPr>
              <a:t>için</a:t>
            </a:r>
            <a:r>
              <a:rPr lang="en-US" dirty="0">
                <a:solidFill>
                  <a:srgbClr val="0F2303"/>
                </a:solidFill>
              </a:rPr>
              <a:t> </a:t>
            </a:r>
            <a:r>
              <a:rPr lang="en-US" dirty="0" err="1">
                <a:solidFill>
                  <a:srgbClr val="0F2303"/>
                </a:solidFill>
              </a:rPr>
              <a:t>planlar</a:t>
            </a:r>
            <a:r>
              <a:rPr lang="en-US" dirty="0">
                <a:solidFill>
                  <a:srgbClr val="0F2303"/>
                </a:solidFill>
              </a:rPr>
              <a:t> </a:t>
            </a:r>
            <a:r>
              <a:rPr lang="en-US" dirty="0" err="1">
                <a:solidFill>
                  <a:srgbClr val="0F2303"/>
                </a:solidFill>
              </a:rPr>
              <a:t>yapıldı</a:t>
            </a:r>
            <a:r>
              <a:rPr lang="en-US" dirty="0" smtClean="0">
                <a:solidFill>
                  <a:srgbClr val="0F2303"/>
                </a:solidFill>
              </a:rPr>
              <a:t>.</a:t>
            </a:r>
            <a:endParaRPr lang="tr-TR" dirty="0" smtClean="0">
              <a:solidFill>
                <a:srgbClr val="0F2303"/>
              </a:solidFill>
            </a:endParaRPr>
          </a:p>
          <a:p>
            <a:pPr marL="285750" indent="-285750" algn="just">
              <a:buFont typeface="Wingdings" panose="05000000000000000000" pitchFamily="2" charset="2"/>
              <a:buChar char="ü"/>
            </a:pPr>
            <a:r>
              <a:rPr lang="en-US" dirty="0" err="1">
                <a:solidFill>
                  <a:srgbClr val="0F2303"/>
                </a:solidFill>
              </a:rPr>
              <a:t>Üst</a:t>
            </a:r>
            <a:r>
              <a:rPr lang="en-US" dirty="0">
                <a:solidFill>
                  <a:srgbClr val="0F2303"/>
                </a:solidFill>
              </a:rPr>
              <a:t> </a:t>
            </a:r>
            <a:r>
              <a:rPr lang="en-US" dirty="0" err="1">
                <a:solidFill>
                  <a:srgbClr val="0F2303"/>
                </a:solidFill>
              </a:rPr>
              <a:t>üste</a:t>
            </a:r>
            <a:r>
              <a:rPr lang="en-US" dirty="0">
                <a:solidFill>
                  <a:srgbClr val="0F2303"/>
                </a:solidFill>
              </a:rPr>
              <a:t> </a:t>
            </a:r>
            <a:r>
              <a:rPr lang="en-US" dirty="0" err="1">
                <a:solidFill>
                  <a:srgbClr val="0F2303"/>
                </a:solidFill>
              </a:rPr>
              <a:t>ikinci</a:t>
            </a:r>
            <a:r>
              <a:rPr lang="en-US" dirty="0">
                <a:solidFill>
                  <a:srgbClr val="0F2303"/>
                </a:solidFill>
              </a:rPr>
              <a:t> </a:t>
            </a:r>
            <a:r>
              <a:rPr lang="en-US" dirty="0" err="1">
                <a:solidFill>
                  <a:srgbClr val="0F2303"/>
                </a:solidFill>
              </a:rPr>
              <a:t>sene</a:t>
            </a:r>
            <a:r>
              <a:rPr lang="en-US" dirty="0">
                <a:solidFill>
                  <a:srgbClr val="0F2303"/>
                </a:solidFill>
              </a:rPr>
              <a:t> </a:t>
            </a:r>
            <a:r>
              <a:rPr lang="en-US" dirty="0" err="1">
                <a:solidFill>
                  <a:srgbClr val="0F2303"/>
                </a:solidFill>
              </a:rPr>
              <a:t>Envar’da</a:t>
            </a:r>
            <a:r>
              <a:rPr lang="en-US" dirty="0">
                <a:solidFill>
                  <a:srgbClr val="0F2303"/>
                </a:solidFill>
              </a:rPr>
              <a:t> </a:t>
            </a:r>
            <a:r>
              <a:rPr lang="en-US" dirty="0" err="1">
                <a:solidFill>
                  <a:srgbClr val="0F2303"/>
                </a:solidFill>
              </a:rPr>
              <a:t>konuşma</a:t>
            </a:r>
            <a:r>
              <a:rPr lang="en-US" dirty="0">
                <a:solidFill>
                  <a:srgbClr val="0F2303"/>
                </a:solidFill>
              </a:rPr>
              <a:t> </a:t>
            </a:r>
            <a:r>
              <a:rPr lang="en-US" dirty="0" err="1">
                <a:solidFill>
                  <a:srgbClr val="0F2303"/>
                </a:solidFill>
              </a:rPr>
              <a:t>sınavı</a:t>
            </a:r>
            <a:r>
              <a:rPr lang="en-US" dirty="0">
                <a:solidFill>
                  <a:srgbClr val="0F2303"/>
                </a:solidFill>
              </a:rPr>
              <a:t> </a:t>
            </a:r>
            <a:r>
              <a:rPr lang="en-US" dirty="0" err="1">
                <a:solidFill>
                  <a:srgbClr val="0F2303"/>
                </a:solidFill>
              </a:rPr>
              <a:t>yapıldı</a:t>
            </a:r>
            <a:r>
              <a:rPr lang="en-US" dirty="0">
                <a:solidFill>
                  <a:srgbClr val="0F2303"/>
                </a:solidFill>
              </a:rPr>
              <a:t>. İlk </a:t>
            </a:r>
            <a:r>
              <a:rPr lang="en-US" dirty="0" err="1">
                <a:solidFill>
                  <a:srgbClr val="0F2303"/>
                </a:solidFill>
              </a:rPr>
              <a:t>sınav</a:t>
            </a:r>
            <a:r>
              <a:rPr lang="en-US" dirty="0">
                <a:solidFill>
                  <a:srgbClr val="0F2303"/>
                </a:solidFill>
              </a:rPr>
              <a:t> </a:t>
            </a:r>
            <a:r>
              <a:rPr lang="en-US" dirty="0" err="1">
                <a:solidFill>
                  <a:srgbClr val="0F2303"/>
                </a:solidFill>
              </a:rPr>
              <a:t>Ekim</a:t>
            </a:r>
            <a:r>
              <a:rPr lang="en-US" dirty="0">
                <a:solidFill>
                  <a:srgbClr val="0F2303"/>
                </a:solidFill>
              </a:rPr>
              <a:t> </a:t>
            </a:r>
            <a:r>
              <a:rPr lang="en-US" dirty="0" err="1">
                <a:solidFill>
                  <a:srgbClr val="0F2303"/>
                </a:solidFill>
              </a:rPr>
              <a:t>ayında</a:t>
            </a:r>
            <a:r>
              <a:rPr lang="en-US" dirty="0">
                <a:solidFill>
                  <a:srgbClr val="0F2303"/>
                </a:solidFill>
              </a:rPr>
              <a:t>, </a:t>
            </a:r>
            <a:r>
              <a:rPr lang="en-US" dirty="0" err="1">
                <a:solidFill>
                  <a:srgbClr val="0F2303"/>
                </a:solidFill>
              </a:rPr>
              <a:t>ikinci</a:t>
            </a:r>
            <a:r>
              <a:rPr lang="en-US" dirty="0">
                <a:solidFill>
                  <a:srgbClr val="0F2303"/>
                </a:solidFill>
              </a:rPr>
              <a:t> </a:t>
            </a:r>
            <a:r>
              <a:rPr lang="en-US" dirty="0" err="1">
                <a:solidFill>
                  <a:srgbClr val="0F2303"/>
                </a:solidFill>
              </a:rPr>
              <a:t>sınavsa</a:t>
            </a:r>
            <a:r>
              <a:rPr lang="en-US" dirty="0">
                <a:solidFill>
                  <a:srgbClr val="0F2303"/>
                </a:solidFill>
              </a:rPr>
              <a:t> </a:t>
            </a:r>
            <a:r>
              <a:rPr lang="en-US" dirty="0" err="1">
                <a:solidFill>
                  <a:srgbClr val="0F2303"/>
                </a:solidFill>
              </a:rPr>
              <a:t>Mayıs</a:t>
            </a:r>
            <a:r>
              <a:rPr lang="en-US" dirty="0">
                <a:solidFill>
                  <a:srgbClr val="0F2303"/>
                </a:solidFill>
              </a:rPr>
              <a:t> </a:t>
            </a:r>
            <a:r>
              <a:rPr lang="en-US" dirty="0" err="1">
                <a:solidFill>
                  <a:srgbClr val="0F2303"/>
                </a:solidFill>
              </a:rPr>
              <a:t>ayında</a:t>
            </a:r>
            <a:r>
              <a:rPr lang="en-US" dirty="0">
                <a:solidFill>
                  <a:srgbClr val="0F2303"/>
                </a:solidFill>
              </a:rPr>
              <a:t> </a:t>
            </a:r>
            <a:r>
              <a:rPr lang="en-US" dirty="0" err="1">
                <a:solidFill>
                  <a:srgbClr val="0F2303"/>
                </a:solidFill>
              </a:rPr>
              <a:t>gerçekleştiriliyor</a:t>
            </a:r>
            <a:r>
              <a:rPr lang="en-US" dirty="0">
                <a:solidFill>
                  <a:srgbClr val="0F2303"/>
                </a:solidFill>
              </a:rPr>
              <a:t>. </a:t>
            </a:r>
            <a:r>
              <a:rPr lang="en-US" dirty="0" err="1">
                <a:solidFill>
                  <a:srgbClr val="0F2303"/>
                </a:solidFill>
              </a:rPr>
              <a:t>Sınava</a:t>
            </a:r>
            <a:r>
              <a:rPr lang="en-US" dirty="0">
                <a:solidFill>
                  <a:srgbClr val="0F2303"/>
                </a:solidFill>
              </a:rPr>
              <a:t> Antalya </a:t>
            </a:r>
            <a:r>
              <a:rPr lang="en-US" dirty="0" err="1">
                <a:solidFill>
                  <a:srgbClr val="0F2303"/>
                </a:solidFill>
              </a:rPr>
              <a:t>Bilim</a:t>
            </a:r>
            <a:r>
              <a:rPr lang="en-US" dirty="0">
                <a:solidFill>
                  <a:srgbClr val="0F2303"/>
                </a:solidFill>
              </a:rPr>
              <a:t> </a:t>
            </a:r>
            <a:r>
              <a:rPr lang="en-US" dirty="0" err="1">
                <a:solidFill>
                  <a:srgbClr val="0F2303"/>
                </a:solidFill>
              </a:rPr>
              <a:t>Üniversitesi’nden</a:t>
            </a:r>
            <a:r>
              <a:rPr lang="en-US" dirty="0">
                <a:solidFill>
                  <a:srgbClr val="0F2303"/>
                </a:solidFill>
              </a:rPr>
              <a:t> 16 </a:t>
            </a:r>
            <a:r>
              <a:rPr lang="en-US" dirty="0" err="1">
                <a:solidFill>
                  <a:srgbClr val="0F2303"/>
                </a:solidFill>
              </a:rPr>
              <a:t>hoca</a:t>
            </a:r>
            <a:r>
              <a:rPr lang="en-US" dirty="0">
                <a:solidFill>
                  <a:srgbClr val="0F2303"/>
                </a:solidFill>
              </a:rPr>
              <a:t> </a:t>
            </a:r>
            <a:r>
              <a:rPr lang="en-US" dirty="0" err="1">
                <a:solidFill>
                  <a:srgbClr val="0F2303"/>
                </a:solidFill>
              </a:rPr>
              <a:t>katıldı</a:t>
            </a:r>
            <a:r>
              <a:rPr lang="en-US" dirty="0">
                <a:solidFill>
                  <a:srgbClr val="0F2303"/>
                </a:solidFill>
              </a:rPr>
              <a:t>. </a:t>
            </a:r>
            <a:r>
              <a:rPr lang="en-US" dirty="0" err="1">
                <a:solidFill>
                  <a:srgbClr val="0F2303"/>
                </a:solidFill>
              </a:rPr>
              <a:t>Sonuçlar</a:t>
            </a:r>
            <a:r>
              <a:rPr lang="en-US" dirty="0">
                <a:solidFill>
                  <a:srgbClr val="0F2303"/>
                </a:solidFill>
              </a:rPr>
              <a:t> </a:t>
            </a:r>
            <a:r>
              <a:rPr lang="en-US" dirty="0" err="1">
                <a:solidFill>
                  <a:srgbClr val="0F2303"/>
                </a:solidFill>
              </a:rPr>
              <a:t>benim</a:t>
            </a:r>
            <a:r>
              <a:rPr lang="en-US" dirty="0">
                <a:solidFill>
                  <a:srgbClr val="0F2303"/>
                </a:solidFill>
              </a:rPr>
              <a:t> </a:t>
            </a:r>
            <a:r>
              <a:rPr lang="en-US" dirty="0" err="1">
                <a:solidFill>
                  <a:srgbClr val="0F2303"/>
                </a:solidFill>
              </a:rPr>
              <a:t>tarafımdan</a:t>
            </a:r>
            <a:r>
              <a:rPr lang="en-US" dirty="0">
                <a:solidFill>
                  <a:srgbClr val="0F2303"/>
                </a:solidFill>
              </a:rPr>
              <a:t> </a:t>
            </a:r>
            <a:r>
              <a:rPr lang="en-US" dirty="0" err="1">
                <a:solidFill>
                  <a:srgbClr val="0F2303"/>
                </a:solidFill>
              </a:rPr>
              <a:t>değerlendiriliyor</a:t>
            </a:r>
            <a:r>
              <a:rPr lang="en-US" dirty="0">
                <a:solidFill>
                  <a:srgbClr val="0F2303"/>
                </a:solidFill>
              </a:rPr>
              <a:t> </a:t>
            </a:r>
            <a:r>
              <a:rPr lang="en-US" dirty="0" err="1">
                <a:solidFill>
                  <a:srgbClr val="0F2303"/>
                </a:solidFill>
              </a:rPr>
              <a:t>ve</a:t>
            </a:r>
            <a:r>
              <a:rPr lang="en-US" dirty="0">
                <a:solidFill>
                  <a:srgbClr val="0F2303"/>
                </a:solidFill>
              </a:rPr>
              <a:t> </a:t>
            </a:r>
            <a:r>
              <a:rPr lang="en-US" dirty="0" err="1">
                <a:solidFill>
                  <a:srgbClr val="0F2303"/>
                </a:solidFill>
              </a:rPr>
              <a:t>Envar</a:t>
            </a:r>
            <a:r>
              <a:rPr lang="en-US" dirty="0">
                <a:solidFill>
                  <a:srgbClr val="0F2303"/>
                </a:solidFill>
              </a:rPr>
              <a:t> </a:t>
            </a:r>
            <a:r>
              <a:rPr lang="en-US" dirty="0" err="1">
                <a:solidFill>
                  <a:srgbClr val="0F2303"/>
                </a:solidFill>
              </a:rPr>
              <a:t>Koleji</a:t>
            </a:r>
            <a:r>
              <a:rPr lang="en-US" dirty="0">
                <a:solidFill>
                  <a:srgbClr val="0F2303"/>
                </a:solidFill>
              </a:rPr>
              <a:t> </a:t>
            </a:r>
            <a:r>
              <a:rPr lang="en-US" dirty="0" err="1">
                <a:solidFill>
                  <a:srgbClr val="0F2303"/>
                </a:solidFill>
              </a:rPr>
              <a:t>idaresine</a:t>
            </a:r>
            <a:r>
              <a:rPr lang="en-US" dirty="0">
                <a:solidFill>
                  <a:srgbClr val="0F2303"/>
                </a:solidFill>
              </a:rPr>
              <a:t> </a:t>
            </a:r>
            <a:r>
              <a:rPr lang="en-US" dirty="0" err="1">
                <a:solidFill>
                  <a:srgbClr val="0F2303"/>
                </a:solidFill>
              </a:rPr>
              <a:t>nihai</a:t>
            </a:r>
            <a:r>
              <a:rPr lang="en-US" dirty="0">
                <a:solidFill>
                  <a:srgbClr val="0F2303"/>
                </a:solidFill>
              </a:rPr>
              <a:t> </a:t>
            </a:r>
            <a:r>
              <a:rPr lang="en-US" dirty="0" err="1">
                <a:solidFill>
                  <a:srgbClr val="0F2303"/>
                </a:solidFill>
              </a:rPr>
              <a:t>rapor</a:t>
            </a:r>
            <a:r>
              <a:rPr lang="en-US" dirty="0">
                <a:solidFill>
                  <a:srgbClr val="0F2303"/>
                </a:solidFill>
              </a:rPr>
              <a:t> </a:t>
            </a:r>
            <a:r>
              <a:rPr lang="en-US" dirty="0" err="1" smtClean="0">
                <a:solidFill>
                  <a:srgbClr val="0F2303"/>
                </a:solidFill>
              </a:rPr>
              <a:t>sunuluyor</a:t>
            </a:r>
            <a:r>
              <a:rPr lang="tr-TR" dirty="0" smtClean="0">
                <a:solidFill>
                  <a:srgbClr val="0F2303"/>
                </a:solidFill>
              </a:rPr>
              <a:t>.</a:t>
            </a:r>
          </a:p>
          <a:p>
            <a:pPr marL="285750" indent="-285750" algn="just">
              <a:buFont typeface="Wingdings" panose="05000000000000000000" pitchFamily="2" charset="2"/>
              <a:buChar char="ü"/>
            </a:pPr>
            <a:r>
              <a:rPr lang="en-US" dirty="0" err="1">
                <a:solidFill>
                  <a:srgbClr val="0F2303"/>
                </a:solidFill>
              </a:rPr>
              <a:t>Bunlara</a:t>
            </a:r>
            <a:r>
              <a:rPr lang="en-US" dirty="0">
                <a:solidFill>
                  <a:srgbClr val="0F2303"/>
                </a:solidFill>
              </a:rPr>
              <a:t> </a:t>
            </a:r>
            <a:r>
              <a:rPr lang="en-US" dirty="0" err="1">
                <a:solidFill>
                  <a:srgbClr val="0F2303"/>
                </a:solidFill>
              </a:rPr>
              <a:t>ek</a:t>
            </a:r>
            <a:r>
              <a:rPr lang="en-US" dirty="0">
                <a:solidFill>
                  <a:srgbClr val="0F2303"/>
                </a:solidFill>
              </a:rPr>
              <a:t> </a:t>
            </a:r>
            <a:r>
              <a:rPr lang="en-US" dirty="0" err="1">
                <a:solidFill>
                  <a:srgbClr val="0F2303"/>
                </a:solidFill>
              </a:rPr>
              <a:t>olarak</a:t>
            </a:r>
            <a:r>
              <a:rPr lang="en-US" dirty="0">
                <a:solidFill>
                  <a:srgbClr val="0F2303"/>
                </a:solidFill>
              </a:rPr>
              <a:t>, </a:t>
            </a:r>
            <a:r>
              <a:rPr lang="en-US" dirty="0" err="1">
                <a:solidFill>
                  <a:srgbClr val="0F2303"/>
                </a:solidFill>
              </a:rPr>
              <a:t>Envar</a:t>
            </a:r>
            <a:r>
              <a:rPr lang="en-US" dirty="0">
                <a:solidFill>
                  <a:srgbClr val="0F2303"/>
                </a:solidFill>
              </a:rPr>
              <a:t> </a:t>
            </a:r>
            <a:r>
              <a:rPr lang="en-US" dirty="0" err="1">
                <a:solidFill>
                  <a:srgbClr val="0F2303"/>
                </a:solidFill>
              </a:rPr>
              <a:t>Koleji</a:t>
            </a:r>
            <a:r>
              <a:rPr lang="en-US" dirty="0">
                <a:solidFill>
                  <a:srgbClr val="0F2303"/>
                </a:solidFill>
              </a:rPr>
              <a:t> </a:t>
            </a:r>
            <a:r>
              <a:rPr lang="en-US" dirty="0" err="1">
                <a:solidFill>
                  <a:srgbClr val="0F2303"/>
                </a:solidFill>
              </a:rPr>
              <a:t>idaresine</a:t>
            </a:r>
            <a:r>
              <a:rPr lang="en-US" dirty="0">
                <a:solidFill>
                  <a:srgbClr val="0F2303"/>
                </a:solidFill>
              </a:rPr>
              <a:t> </a:t>
            </a:r>
            <a:r>
              <a:rPr lang="en-US" dirty="0" err="1">
                <a:solidFill>
                  <a:srgbClr val="0F2303"/>
                </a:solidFill>
              </a:rPr>
              <a:t>yabancı</a:t>
            </a:r>
            <a:r>
              <a:rPr lang="en-US" dirty="0">
                <a:solidFill>
                  <a:srgbClr val="0F2303"/>
                </a:solidFill>
              </a:rPr>
              <a:t> </a:t>
            </a:r>
            <a:r>
              <a:rPr lang="en-US" dirty="0" err="1">
                <a:solidFill>
                  <a:srgbClr val="0F2303"/>
                </a:solidFill>
              </a:rPr>
              <a:t>dil</a:t>
            </a:r>
            <a:r>
              <a:rPr lang="en-US" dirty="0">
                <a:solidFill>
                  <a:srgbClr val="0F2303"/>
                </a:solidFill>
              </a:rPr>
              <a:t> </a:t>
            </a:r>
            <a:r>
              <a:rPr lang="en-US" dirty="0" err="1">
                <a:solidFill>
                  <a:srgbClr val="0F2303"/>
                </a:solidFill>
              </a:rPr>
              <a:t>programlarını</a:t>
            </a:r>
            <a:r>
              <a:rPr lang="en-US" dirty="0">
                <a:solidFill>
                  <a:srgbClr val="0F2303"/>
                </a:solidFill>
              </a:rPr>
              <a:t> </a:t>
            </a:r>
            <a:r>
              <a:rPr lang="en-US" dirty="0" err="1">
                <a:solidFill>
                  <a:srgbClr val="0F2303"/>
                </a:solidFill>
              </a:rPr>
              <a:t>geliştirmeleri</a:t>
            </a:r>
            <a:r>
              <a:rPr lang="en-US" dirty="0">
                <a:solidFill>
                  <a:srgbClr val="0F2303"/>
                </a:solidFill>
              </a:rPr>
              <a:t> </a:t>
            </a:r>
            <a:r>
              <a:rPr lang="en-US" dirty="0" err="1">
                <a:solidFill>
                  <a:srgbClr val="0F2303"/>
                </a:solidFill>
              </a:rPr>
              <a:t>için</a:t>
            </a:r>
            <a:r>
              <a:rPr lang="en-US" dirty="0">
                <a:solidFill>
                  <a:srgbClr val="0F2303"/>
                </a:solidFill>
              </a:rPr>
              <a:t> </a:t>
            </a:r>
            <a:r>
              <a:rPr lang="en-US" dirty="0" err="1">
                <a:solidFill>
                  <a:srgbClr val="0F2303"/>
                </a:solidFill>
              </a:rPr>
              <a:t>danışmanlık</a:t>
            </a:r>
            <a:r>
              <a:rPr lang="en-US" dirty="0">
                <a:solidFill>
                  <a:srgbClr val="0F2303"/>
                </a:solidFill>
              </a:rPr>
              <a:t> </a:t>
            </a:r>
            <a:r>
              <a:rPr lang="en-US" dirty="0" err="1">
                <a:solidFill>
                  <a:srgbClr val="0F2303"/>
                </a:solidFill>
              </a:rPr>
              <a:t>sağladım</a:t>
            </a:r>
            <a:r>
              <a:rPr lang="en-US" dirty="0">
                <a:solidFill>
                  <a:srgbClr val="0F2303"/>
                </a:solidFill>
              </a:rPr>
              <a:t>. </a:t>
            </a:r>
            <a:r>
              <a:rPr lang="en-US" dirty="0" err="1">
                <a:solidFill>
                  <a:srgbClr val="0F2303"/>
                </a:solidFill>
              </a:rPr>
              <a:t>Danışmanlık</a:t>
            </a:r>
            <a:r>
              <a:rPr lang="en-US" dirty="0">
                <a:solidFill>
                  <a:srgbClr val="0F2303"/>
                </a:solidFill>
              </a:rPr>
              <a:t>, 2021-2022 </a:t>
            </a:r>
            <a:r>
              <a:rPr lang="en-US" dirty="0" err="1">
                <a:solidFill>
                  <a:srgbClr val="0F2303"/>
                </a:solidFill>
              </a:rPr>
              <a:t>akademik</a:t>
            </a:r>
            <a:r>
              <a:rPr lang="en-US" dirty="0">
                <a:solidFill>
                  <a:srgbClr val="0F2303"/>
                </a:solidFill>
              </a:rPr>
              <a:t> </a:t>
            </a:r>
            <a:r>
              <a:rPr lang="en-US" dirty="0" err="1">
                <a:solidFill>
                  <a:srgbClr val="0F2303"/>
                </a:solidFill>
              </a:rPr>
              <a:t>yılında</a:t>
            </a:r>
            <a:r>
              <a:rPr lang="en-US" dirty="0">
                <a:solidFill>
                  <a:srgbClr val="0F2303"/>
                </a:solidFill>
              </a:rPr>
              <a:t> </a:t>
            </a:r>
            <a:r>
              <a:rPr lang="en-US" dirty="0" err="1">
                <a:solidFill>
                  <a:srgbClr val="0F2303"/>
                </a:solidFill>
              </a:rPr>
              <a:t>başladı</a:t>
            </a:r>
            <a:r>
              <a:rPr lang="en-US" dirty="0">
                <a:solidFill>
                  <a:srgbClr val="0F2303"/>
                </a:solidFill>
              </a:rPr>
              <a:t> </a:t>
            </a:r>
            <a:r>
              <a:rPr lang="en-US" dirty="0" err="1">
                <a:solidFill>
                  <a:srgbClr val="0F2303"/>
                </a:solidFill>
              </a:rPr>
              <a:t>ve</a:t>
            </a:r>
            <a:r>
              <a:rPr lang="en-US" dirty="0">
                <a:solidFill>
                  <a:srgbClr val="0F2303"/>
                </a:solidFill>
              </a:rPr>
              <a:t> </a:t>
            </a:r>
            <a:r>
              <a:rPr lang="en-US" dirty="0" err="1">
                <a:solidFill>
                  <a:srgbClr val="0F2303"/>
                </a:solidFill>
              </a:rPr>
              <a:t>bu</a:t>
            </a:r>
            <a:r>
              <a:rPr lang="en-US" dirty="0">
                <a:solidFill>
                  <a:srgbClr val="0F2303"/>
                </a:solidFill>
              </a:rPr>
              <a:t> </a:t>
            </a:r>
            <a:r>
              <a:rPr lang="en-US" dirty="0" err="1">
                <a:solidFill>
                  <a:srgbClr val="0F2303"/>
                </a:solidFill>
              </a:rPr>
              <a:t>yıl</a:t>
            </a:r>
            <a:r>
              <a:rPr lang="en-US" dirty="0">
                <a:solidFill>
                  <a:srgbClr val="0F2303"/>
                </a:solidFill>
              </a:rPr>
              <a:t> </a:t>
            </a:r>
            <a:r>
              <a:rPr lang="en-US" dirty="0" err="1">
                <a:solidFill>
                  <a:srgbClr val="0F2303"/>
                </a:solidFill>
              </a:rPr>
              <a:t>devam</a:t>
            </a:r>
            <a:r>
              <a:rPr lang="en-US" dirty="0">
                <a:solidFill>
                  <a:srgbClr val="0F2303"/>
                </a:solidFill>
              </a:rPr>
              <a:t> </a:t>
            </a:r>
            <a:r>
              <a:rPr lang="en-US" dirty="0" err="1">
                <a:solidFill>
                  <a:srgbClr val="0F2303"/>
                </a:solidFill>
              </a:rPr>
              <a:t>etti</a:t>
            </a:r>
            <a:r>
              <a:rPr lang="en-US" dirty="0" smtClean="0">
                <a:solidFill>
                  <a:srgbClr val="0F2303"/>
                </a:solidFill>
              </a:rPr>
              <a:t>.</a:t>
            </a:r>
            <a:endParaRPr lang="tr-TR" dirty="0" smtClean="0">
              <a:solidFill>
                <a:srgbClr val="0F2303"/>
              </a:solidFill>
            </a:endParaRPr>
          </a:p>
          <a:p>
            <a:pPr marL="285750" indent="-285750" algn="just">
              <a:buFont typeface="Wingdings" panose="05000000000000000000" pitchFamily="2" charset="2"/>
              <a:buChar char="ü"/>
            </a:pPr>
            <a:r>
              <a:rPr lang="en-US" dirty="0" err="1">
                <a:solidFill>
                  <a:srgbClr val="0F2303"/>
                </a:solidFill>
              </a:rPr>
              <a:t>Envar</a:t>
            </a:r>
            <a:r>
              <a:rPr lang="en-US" dirty="0">
                <a:solidFill>
                  <a:srgbClr val="0F2303"/>
                </a:solidFill>
              </a:rPr>
              <a:t> </a:t>
            </a:r>
            <a:r>
              <a:rPr lang="en-US" dirty="0" err="1">
                <a:solidFill>
                  <a:srgbClr val="0F2303"/>
                </a:solidFill>
              </a:rPr>
              <a:t>Koleji’ndeki</a:t>
            </a:r>
            <a:r>
              <a:rPr lang="en-US" dirty="0">
                <a:solidFill>
                  <a:srgbClr val="0F2303"/>
                </a:solidFill>
              </a:rPr>
              <a:t> </a:t>
            </a:r>
            <a:r>
              <a:rPr lang="en-US" dirty="0" err="1">
                <a:solidFill>
                  <a:srgbClr val="0F2303"/>
                </a:solidFill>
              </a:rPr>
              <a:t>tüm</a:t>
            </a:r>
            <a:r>
              <a:rPr lang="en-US" dirty="0">
                <a:solidFill>
                  <a:srgbClr val="0F2303"/>
                </a:solidFill>
              </a:rPr>
              <a:t> </a:t>
            </a:r>
            <a:r>
              <a:rPr lang="en-US" dirty="0" err="1">
                <a:solidFill>
                  <a:srgbClr val="0F2303"/>
                </a:solidFill>
              </a:rPr>
              <a:t>öğretmenler</a:t>
            </a:r>
            <a:r>
              <a:rPr lang="en-US" dirty="0">
                <a:solidFill>
                  <a:srgbClr val="0F2303"/>
                </a:solidFill>
              </a:rPr>
              <a:t> </a:t>
            </a:r>
            <a:r>
              <a:rPr lang="en-US" dirty="0" err="1">
                <a:solidFill>
                  <a:srgbClr val="0F2303"/>
                </a:solidFill>
              </a:rPr>
              <a:t>için</a:t>
            </a:r>
            <a:r>
              <a:rPr lang="en-US" dirty="0">
                <a:solidFill>
                  <a:srgbClr val="0F2303"/>
                </a:solidFill>
              </a:rPr>
              <a:t> Antalya </a:t>
            </a:r>
            <a:r>
              <a:rPr lang="en-US" dirty="0" err="1">
                <a:solidFill>
                  <a:srgbClr val="0F2303"/>
                </a:solidFill>
              </a:rPr>
              <a:t>Bilim</a:t>
            </a:r>
            <a:r>
              <a:rPr lang="en-US" dirty="0">
                <a:solidFill>
                  <a:srgbClr val="0F2303"/>
                </a:solidFill>
              </a:rPr>
              <a:t> </a:t>
            </a:r>
            <a:r>
              <a:rPr lang="en-US" dirty="0" err="1">
                <a:solidFill>
                  <a:srgbClr val="0F2303"/>
                </a:solidFill>
              </a:rPr>
              <a:t>Üniversitesi’nde</a:t>
            </a:r>
            <a:r>
              <a:rPr lang="en-US" dirty="0">
                <a:solidFill>
                  <a:srgbClr val="0F2303"/>
                </a:solidFill>
              </a:rPr>
              <a:t> </a:t>
            </a:r>
            <a:r>
              <a:rPr lang="en-US" dirty="0" err="1">
                <a:solidFill>
                  <a:srgbClr val="0F2303"/>
                </a:solidFill>
              </a:rPr>
              <a:t>işbirliğine</a:t>
            </a:r>
            <a:r>
              <a:rPr lang="en-US" dirty="0">
                <a:solidFill>
                  <a:srgbClr val="0F2303"/>
                </a:solidFill>
              </a:rPr>
              <a:t> </a:t>
            </a:r>
            <a:r>
              <a:rPr lang="en-US" dirty="0" err="1">
                <a:solidFill>
                  <a:srgbClr val="0F2303"/>
                </a:solidFill>
              </a:rPr>
              <a:t>dayalı</a:t>
            </a:r>
            <a:r>
              <a:rPr lang="en-US" dirty="0">
                <a:solidFill>
                  <a:srgbClr val="0F2303"/>
                </a:solidFill>
              </a:rPr>
              <a:t> </a:t>
            </a:r>
            <a:r>
              <a:rPr lang="en-US" dirty="0" err="1">
                <a:solidFill>
                  <a:srgbClr val="0F2303"/>
                </a:solidFill>
              </a:rPr>
              <a:t>öğrenme</a:t>
            </a:r>
            <a:r>
              <a:rPr lang="en-US" dirty="0">
                <a:solidFill>
                  <a:srgbClr val="0F2303"/>
                </a:solidFill>
              </a:rPr>
              <a:t> </a:t>
            </a:r>
            <a:r>
              <a:rPr lang="en-US" dirty="0" err="1">
                <a:solidFill>
                  <a:srgbClr val="0F2303"/>
                </a:solidFill>
              </a:rPr>
              <a:t>programı</a:t>
            </a:r>
            <a:r>
              <a:rPr lang="en-US" dirty="0">
                <a:solidFill>
                  <a:srgbClr val="0F2303"/>
                </a:solidFill>
              </a:rPr>
              <a:t> </a:t>
            </a:r>
            <a:r>
              <a:rPr lang="en-US" dirty="0" err="1">
                <a:solidFill>
                  <a:srgbClr val="0F2303"/>
                </a:solidFill>
              </a:rPr>
              <a:t>düzenlendi</a:t>
            </a:r>
            <a:r>
              <a:rPr lang="en-US" dirty="0">
                <a:solidFill>
                  <a:srgbClr val="0F2303"/>
                </a:solidFill>
              </a:rPr>
              <a:t>. </a:t>
            </a:r>
            <a:r>
              <a:rPr lang="en-US" dirty="0" err="1">
                <a:solidFill>
                  <a:srgbClr val="0F2303"/>
                </a:solidFill>
              </a:rPr>
              <a:t>Eğitmen</a:t>
            </a:r>
            <a:r>
              <a:rPr lang="en-US" dirty="0">
                <a:solidFill>
                  <a:srgbClr val="0F2303"/>
                </a:solidFill>
              </a:rPr>
              <a:t> </a:t>
            </a:r>
            <a:r>
              <a:rPr lang="en-US" dirty="0" err="1">
                <a:solidFill>
                  <a:srgbClr val="0F2303"/>
                </a:solidFill>
              </a:rPr>
              <a:t>İstanbul’dan</a:t>
            </a:r>
            <a:r>
              <a:rPr lang="en-US" dirty="0">
                <a:solidFill>
                  <a:srgbClr val="0F2303"/>
                </a:solidFill>
              </a:rPr>
              <a:t> </a:t>
            </a:r>
            <a:r>
              <a:rPr lang="en-US" dirty="0" err="1">
                <a:solidFill>
                  <a:srgbClr val="0F2303"/>
                </a:solidFill>
              </a:rPr>
              <a:t>davet</a:t>
            </a:r>
            <a:r>
              <a:rPr lang="en-US" dirty="0">
                <a:solidFill>
                  <a:srgbClr val="0F2303"/>
                </a:solidFill>
              </a:rPr>
              <a:t> </a:t>
            </a:r>
            <a:r>
              <a:rPr lang="en-US" dirty="0" err="1">
                <a:solidFill>
                  <a:srgbClr val="0F2303"/>
                </a:solidFill>
              </a:rPr>
              <a:t>edildi</a:t>
            </a:r>
            <a:r>
              <a:rPr lang="en-US" dirty="0">
                <a:solidFill>
                  <a:srgbClr val="0F2303"/>
                </a:solidFill>
              </a:rPr>
              <a:t>. </a:t>
            </a:r>
            <a:r>
              <a:rPr lang="en-US" dirty="0" err="1">
                <a:solidFill>
                  <a:srgbClr val="0F2303"/>
                </a:solidFill>
              </a:rPr>
              <a:t>Akademik</a:t>
            </a:r>
            <a:r>
              <a:rPr lang="en-US" dirty="0">
                <a:solidFill>
                  <a:srgbClr val="0F2303"/>
                </a:solidFill>
              </a:rPr>
              <a:t> </a:t>
            </a:r>
            <a:r>
              <a:rPr lang="en-US" dirty="0" err="1">
                <a:solidFill>
                  <a:srgbClr val="0F2303"/>
                </a:solidFill>
              </a:rPr>
              <a:t>kadromuzun</a:t>
            </a:r>
            <a:r>
              <a:rPr lang="en-US" dirty="0">
                <a:solidFill>
                  <a:srgbClr val="0F2303"/>
                </a:solidFill>
              </a:rPr>
              <a:t> </a:t>
            </a:r>
            <a:r>
              <a:rPr lang="en-US" dirty="0" err="1">
                <a:solidFill>
                  <a:srgbClr val="0F2303"/>
                </a:solidFill>
              </a:rPr>
              <a:t>bazı</a:t>
            </a:r>
            <a:r>
              <a:rPr lang="en-US" dirty="0">
                <a:solidFill>
                  <a:srgbClr val="0F2303"/>
                </a:solidFill>
              </a:rPr>
              <a:t> </a:t>
            </a:r>
            <a:r>
              <a:rPr lang="en-US" dirty="0" err="1">
                <a:solidFill>
                  <a:srgbClr val="0F2303"/>
                </a:solidFill>
              </a:rPr>
              <a:t>üyeleri</a:t>
            </a:r>
            <a:r>
              <a:rPr lang="en-US" dirty="0">
                <a:solidFill>
                  <a:srgbClr val="0F2303"/>
                </a:solidFill>
              </a:rPr>
              <a:t> de </a:t>
            </a:r>
            <a:r>
              <a:rPr lang="en-US" dirty="0" err="1">
                <a:solidFill>
                  <a:srgbClr val="0F2303"/>
                </a:solidFill>
              </a:rPr>
              <a:t>programa</a:t>
            </a:r>
            <a:r>
              <a:rPr lang="en-US" dirty="0">
                <a:solidFill>
                  <a:srgbClr val="0F2303"/>
                </a:solidFill>
              </a:rPr>
              <a:t> </a:t>
            </a:r>
            <a:r>
              <a:rPr lang="en-US" dirty="0" err="1">
                <a:solidFill>
                  <a:srgbClr val="0F2303"/>
                </a:solidFill>
              </a:rPr>
              <a:t>katıldı</a:t>
            </a:r>
            <a:r>
              <a:rPr lang="en-US" dirty="0">
                <a:solidFill>
                  <a:srgbClr val="0F2303"/>
                </a:solidFill>
              </a:rPr>
              <a:t>.</a:t>
            </a:r>
            <a:endParaRPr lang="tr-TR" dirty="0" smtClean="0">
              <a:solidFill>
                <a:srgbClr val="0F2303"/>
              </a:solidFill>
            </a:endParaRPr>
          </a:p>
        </p:txBody>
      </p:sp>
    </p:spTree>
    <p:extLst>
      <p:ext uri="{BB962C8B-B14F-4D97-AF65-F5344CB8AC3E}">
        <p14:creationId xmlns:p14="http://schemas.microsoft.com/office/powerpoint/2010/main" val="4095575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1448</TotalTime>
  <Words>785</Words>
  <Application>Microsoft Office PowerPoint</Application>
  <PresentationFormat>Ekran Gösterisi (4:3)</PresentationFormat>
  <Paragraphs>103</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Calibri</vt:lpstr>
      <vt:lpstr>Calibri Light</vt:lpstr>
      <vt:lpstr>Tahoma</vt:lpstr>
      <vt:lpstr>Times New Roman</vt:lpstr>
      <vt:lpstr>Wingdings</vt:lpstr>
      <vt:lpstr>Wingdings 3</vt:lpstr>
      <vt:lpstr>İyon</vt:lpstr>
      <vt:lpstr>PowerPoint Sunusu</vt:lpstr>
      <vt:lpstr>PowerPoint Sunusu</vt:lpstr>
      <vt:lpstr>PowerPoint Sunusu</vt:lpstr>
      <vt:lpstr>PowerPoint Sunusu</vt:lpstr>
      <vt:lpstr>Herhangi bir teçhizat/ekipman/malzeme ihtiyacımız yoktur.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Hatice Karaçelik</cp:lastModifiedBy>
  <cp:revision>117</cp:revision>
  <dcterms:created xsi:type="dcterms:W3CDTF">2020-01-20T10:44:30Z</dcterms:created>
  <dcterms:modified xsi:type="dcterms:W3CDTF">2023-06-14T07:31:27Z</dcterms:modified>
</cp:coreProperties>
</file>