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88" r:id="rId3"/>
    <p:sldId id="347" r:id="rId4"/>
    <p:sldId id="346" r:id="rId5"/>
    <p:sldId id="320" r:id="rId6"/>
    <p:sldId id="285" r:id="rId7"/>
    <p:sldId id="358" r:id="rId8"/>
    <p:sldId id="304" r:id="rId9"/>
    <p:sldId id="363" r:id="rId10"/>
    <p:sldId id="362" r:id="rId11"/>
    <p:sldId id="278"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BEA70EB5-37B4-4FD2-923D-5284A583AEE6}">
          <p14:sldIdLst>
            <p14:sldId id="256"/>
          </p14:sldIdLst>
        </p14:section>
        <p14:section name="Başlıksız Bölüm" id="{29ED5E7A-0C58-4AF1-A401-2AB9E7D510F4}">
          <p14:sldIdLst>
            <p14:sldId id="288"/>
            <p14:sldId id="347"/>
            <p14:sldId id="346"/>
            <p14:sldId id="320"/>
            <p14:sldId id="285"/>
            <p14:sldId id="358"/>
            <p14:sldId id="304"/>
            <p14:sldId id="363"/>
            <p14:sldId id="362"/>
            <p14:sldId id="27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 Engin DORUM" initials="AED" lastIdx="1" clrIdx="0">
    <p:extLst>
      <p:ext uri="{19B8F6BF-5375-455C-9EA6-DF929625EA0E}">
        <p15:presenceInfo xmlns:p15="http://schemas.microsoft.com/office/powerpoint/2012/main" userId="d7838842375f6d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0D0D"/>
    <a:srgbClr val="000508"/>
    <a:srgbClr val="001626"/>
    <a:srgbClr val="122204"/>
    <a:srgbClr val="0F2303"/>
    <a:srgbClr val="7AEE32"/>
    <a:srgbClr val="E626AF"/>
    <a:srgbClr val="1F0620"/>
    <a:srgbClr val="020424"/>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C4A0E0-5728-3060-DBC6-73089B61B9EC}" v="19" dt="2021-12-30T11:12:01.669"/>
    <p1510:client id="{5DACE587-96EF-BCC8-9D45-661E4D919997}" v="25" dt="2021-12-30T11:23:17.420"/>
    <p1510:client id="{FBBD671A-7482-21DB-78BB-48D5101602C6}" v="422" dt="2021-12-30T11:09:03.643"/>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41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9FC953-42AA-4EE9-BF6A-0E981C5F3E5C}" type="datetimeFigureOut">
              <a:rPr lang="tr-TR" smtClean="0"/>
              <a:t>14.06.2023</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1CBD-092F-46C9-A4DE-6EE6E628FC19}" type="slidenum">
              <a:rPr lang="tr-TR" smtClean="0"/>
              <a:t>‹#›</a:t>
            </a:fld>
            <a:endParaRPr lang="tr-TR"/>
          </a:p>
        </p:txBody>
      </p:sp>
    </p:spTree>
    <p:extLst>
      <p:ext uri="{BB962C8B-B14F-4D97-AF65-F5344CB8AC3E}">
        <p14:creationId xmlns:p14="http://schemas.microsoft.com/office/powerpoint/2010/main" val="1877612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tr-TR"/>
              <a:t>Asıl başlık stili için tıklatın</a:t>
            </a:r>
            <a:endParaRPr lang="en-US"/>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A7A42CFF-777B-4533-A440-4C456B6A9FEA}" type="datetime1">
              <a:rPr lang="tr-TR" smtClean="0"/>
              <a:t>14.06.2023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09844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C07C83F0-FC27-43D2-9813-F060C2D9E7A0}" type="datetime1">
              <a:rPr lang="tr-TR" smtClean="0"/>
              <a:t>14.06.2023</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44346277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a:t>Asıl başlık stili için tıklatın</a:t>
            </a:r>
            <a:endParaRPr lang="en-US"/>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14.06.2023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2109280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tr-TR"/>
              <a:t>Asıl başlık stili için tıklatın</a:t>
            </a:r>
            <a:endParaRPr lang="en-US"/>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14.06.2023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Tree>
    <p:extLst>
      <p:ext uri="{BB962C8B-B14F-4D97-AF65-F5344CB8AC3E}">
        <p14:creationId xmlns:p14="http://schemas.microsoft.com/office/powerpoint/2010/main" val="42219107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14.06.2023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25578411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14.06.2023</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05303407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14.06.2023</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55942038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C07C83F0-FC27-43D2-9813-F060C2D9E7A0}" type="datetime1">
              <a:rPr lang="tr-TR" smtClean="0"/>
              <a:t>14.06.2023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6953334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tr-TR"/>
              <a:t>Asıl başlık stili için tıklatın</a:t>
            </a:r>
            <a:endParaRPr lang="en-US"/>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E2D2059A-8985-41A3-9F35-8DC13894A4E0}" type="datetime1">
              <a:rPr lang="tr-TR" smtClean="0"/>
              <a:t>14.06.2023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825482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3"/>
          <p:cNvSpPr>
            <a:spLocks noGrp="1"/>
          </p:cNvSpPr>
          <p:nvPr>
            <p:ph type="dt" sz="half" idx="10"/>
          </p:nvPr>
        </p:nvSpPr>
        <p:spPr/>
        <p:txBody>
          <a:bodyPr/>
          <a:lstStyle/>
          <a:p>
            <a:fld id="{DCF74D3F-D744-42F9-A266-110B14BD4158}" type="datetime1">
              <a:rPr lang="tr-TR" smtClean="0"/>
              <a:t>14.06.2023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38146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EC1C8BA-DCDD-4E80-B44D-BB4BDA6BC718}" type="datetime1">
              <a:rPr lang="tr-TR" smtClean="0"/>
              <a:t>14.06.2023</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388505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D6427ED0-D0FE-4A09-AE62-4103EA8D2926}" type="datetime1">
              <a:rPr lang="tr-TR" smtClean="0"/>
              <a:t>14.06.2023</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98338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0E782A1D-A539-4378-A6BA-1AA9F3084D39}" type="datetime1">
              <a:rPr lang="tr-TR" smtClean="0"/>
              <a:t>14.06.2023</a:t>
            </a:fld>
            <a:endParaRPr lang="tr-TR"/>
          </a:p>
        </p:txBody>
      </p:sp>
      <p:sp>
        <p:nvSpPr>
          <p:cNvPr id="8" name="Footer Placeholder 7"/>
          <p:cNvSpPr>
            <a:spLocks noGrp="1"/>
          </p:cNvSpPr>
          <p:nvPr>
            <p:ph type="ftr" sz="quarter" idx="11"/>
          </p:nvPr>
        </p:nvSpPr>
        <p:spPr/>
        <p:txBody>
          <a:bodyPr/>
          <a:lstStyle/>
          <a:p>
            <a:r>
              <a:rPr lang="tr-TR"/>
              <a:t>Kalite bir yaşam tarzıdır.</a:t>
            </a:r>
          </a:p>
        </p:txBody>
      </p:sp>
      <p:sp>
        <p:nvSpPr>
          <p:cNvPr id="9" name="Slide Number Placeholder 8"/>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98439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7" name="Date Placeholder 2"/>
          <p:cNvSpPr>
            <a:spLocks noGrp="1"/>
          </p:cNvSpPr>
          <p:nvPr>
            <p:ph type="dt" sz="half" idx="10"/>
          </p:nvPr>
        </p:nvSpPr>
        <p:spPr/>
        <p:txBody>
          <a:bodyPr/>
          <a:lstStyle/>
          <a:p>
            <a:fld id="{62192C6F-6FA5-45C8-ACE4-E5B3D13F24FA}" type="datetime1">
              <a:rPr lang="tr-TR" smtClean="0"/>
              <a:t>14.06.2023</a:t>
            </a:fld>
            <a:endParaRPr lang="tr-TR"/>
          </a:p>
        </p:txBody>
      </p:sp>
      <p:sp>
        <p:nvSpPr>
          <p:cNvPr id="5" name="Footer Placeholder 3"/>
          <p:cNvSpPr>
            <a:spLocks noGrp="1"/>
          </p:cNvSpPr>
          <p:nvPr>
            <p:ph type="ftr" sz="quarter" idx="11"/>
          </p:nvPr>
        </p:nvSpPr>
        <p:spPr/>
        <p:txBody>
          <a:bodyPr/>
          <a:lstStyle/>
          <a:p>
            <a:r>
              <a:rPr lang="tr-TR"/>
              <a:t>Kalite bir yaşam tarzıdır.</a:t>
            </a:r>
          </a:p>
        </p:txBody>
      </p:sp>
      <p:sp>
        <p:nvSpPr>
          <p:cNvPr id="6" name="Slide Number Placeholder 4"/>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276826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E20823A-34F6-4D9A-B72C-4420CCCD8E18}" type="datetime1">
              <a:rPr lang="tr-TR" smtClean="0"/>
              <a:t>14.06.2023</a:t>
            </a:fld>
            <a:endParaRPr lang="tr-TR"/>
          </a:p>
        </p:txBody>
      </p:sp>
      <p:sp>
        <p:nvSpPr>
          <p:cNvPr id="5" name="Footer Placeholder 2"/>
          <p:cNvSpPr>
            <a:spLocks noGrp="1"/>
          </p:cNvSpPr>
          <p:nvPr>
            <p:ph type="ftr" sz="quarter" idx="11"/>
          </p:nvPr>
        </p:nvSpPr>
        <p:spPr/>
        <p:txBody>
          <a:bodyPr/>
          <a:lstStyle/>
          <a:p>
            <a:r>
              <a:rPr lang="tr-TR"/>
              <a:t>Kalite bir yaşam tarzıdır.</a:t>
            </a:r>
          </a:p>
        </p:txBody>
      </p:sp>
      <p:sp>
        <p:nvSpPr>
          <p:cNvPr id="6" name="Slide Number Placeholder 3"/>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8724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tr-TR"/>
              <a:t>Asıl başlık stili için tıklatın</a:t>
            </a:r>
            <a:endParaRPr lang="en-US"/>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7" name="Date Placeholder 4"/>
          <p:cNvSpPr>
            <a:spLocks noGrp="1"/>
          </p:cNvSpPr>
          <p:nvPr>
            <p:ph type="dt" sz="half" idx="10"/>
          </p:nvPr>
        </p:nvSpPr>
        <p:spPr/>
        <p:txBody>
          <a:bodyPr/>
          <a:lstStyle/>
          <a:p>
            <a:fld id="{B46673C7-9167-4403-8666-44BE39765140}" type="datetime1">
              <a:rPr lang="tr-TR" smtClean="0"/>
              <a:t>14.06.2023</a:t>
            </a:fld>
            <a:endParaRPr lang="tr-TR"/>
          </a:p>
        </p:txBody>
      </p:sp>
      <p:sp>
        <p:nvSpPr>
          <p:cNvPr id="5" name="Footer Placeholder 5"/>
          <p:cNvSpPr>
            <a:spLocks noGrp="1"/>
          </p:cNvSpPr>
          <p:nvPr>
            <p:ph type="ftr" sz="quarter" idx="11"/>
          </p:nvPr>
        </p:nvSpPr>
        <p:spPr/>
        <p:txBody>
          <a:bodyPr/>
          <a:lstStyle/>
          <a:p>
            <a:r>
              <a:rPr lang="tr-TR"/>
              <a:t>Kalite bir yaşam tarzıdır.</a:t>
            </a:r>
          </a:p>
        </p:txBody>
      </p:sp>
      <p:sp>
        <p:nvSpPr>
          <p:cNvPr id="6"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601157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12AA8A1-43D8-4974-AA28-F99EFBEC3B2D}" type="datetime1">
              <a:rPr lang="tr-TR" smtClean="0"/>
              <a:t>14.06.2023</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0223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a:t>Asıl başlık stili için tıklatın</a:t>
            </a:r>
            <a:endParaRPr lang="en-US"/>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07C83F0-FC27-43D2-9813-F060C2D9E7A0}" type="datetime1">
              <a:rPr lang="tr-TR" smtClean="0"/>
              <a:t>14.06.2023</a:t>
            </a:fld>
            <a:endParaRPr lang="tr-T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tr-TR"/>
              <a:t>Kalite bir yaşam tarzıdır.</a:t>
            </a: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439F893C-C32F-4835-A1E5-850973405C58}" type="slidenum">
              <a:rPr lang="tr-TR" smtClean="0"/>
              <a:t>‹#›</a:t>
            </a:fld>
            <a:endParaRPr lang="tr-TR"/>
          </a:p>
        </p:txBody>
      </p:sp>
    </p:spTree>
    <p:extLst>
      <p:ext uri="{BB962C8B-B14F-4D97-AF65-F5344CB8AC3E}">
        <p14:creationId xmlns:p14="http://schemas.microsoft.com/office/powerpoint/2010/main" val="1522700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330546" y="5512332"/>
            <a:ext cx="8554916" cy="430887"/>
          </a:xfrm>
          <a:prstGeom prst="rect">
            <a:avLst/>
          </a:prstGeom>
          <a:noFill/>
        </p:spPr>
        <p:txBody>
          <a:bodyPr wrap="square" rtlCol="0">
            <a:spAutoFit/>
          </a:bodyPr>
          <a:lstStyle/>
          <a:p>
            <a:pPr algn="ctr"/>
            <a:r>
              <a:rPr lang="tr-TR" sz="2200" b="1" dirty="0" smtClean="0">
                <a:solidFill>
                  <a:schemeClr val="accent5">
                    <a:lumMod val="50000"/>
                  </a:schemeClr>
                </a:solidFill>
              </a:rPr>
              <a:t>YABANCI DİL EĞİTİM KOORDİNATÖRLÜĞÜ</a:t>
            </a:r>
            <a:endParaRPr lang="tr-TR" sz="2800" b="1" dirty="0">
              <a:solidFill>
                <a:schemeClr val="accent5">
                  <a:lumMod val="50000"/>
                </a:schemeClr>
              </a:solidFill>
            </a:endParaRPr>
          </a:p>
        </p:txBody>
      </p:sp>
      <p:pic>
        <p:nvPicPr>
          <p:cNvPr id="102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19872" y="836712"/>
            <a:ext cx="2376264" cy="504746"/>
          </a:xfrm>
          <a:prstGeom prst="rect">
            <a:avLst/>
          </a:prstGeom>
          <a:noFill/>
          <a:extLst>
            <a:ext uri="{909E8E84-426E-40DD-AFC4-6F175D3DCCD1}">
              <a14:hiddenFill xmlns:a14="http://schemas.microsoft.com/office/drawing/2010/main">
                <a:solidFill>
                  <a:srgbClr val="FFFFFF"/>
                </a:solidFill>
              </a14:hiddenFill>
            </a:ext>
          </a:extLst>
        </p:spPr>
      </p:pic>
      <p:sp>
        <p:nvSpPr>
          <p:cNvPr id="45" name="Metin kutusu 44"/>
          <p:cNvSpPr txBox="1"/>
          <p:nvPr/>
        </p:nvSpPr>
        <p:spPr>
          <a:xfrm>
            <a:off x="330546" y="2410020"/>
            <a:ext cx="8554916" cy="1569660"/>
          </a:xfrm>
          <a:prstGeom prst="rect">
            <a:avLst/>
          </a:prstGeom>
          <a:solidFill>
            <a:schemeClr val="accent6">
              <a:lumMod val="20000"/>
              <a:lumOff val="80000"/>
            </a:schemeClr>
          </a:solidFill>
        </p:spPr>
        <p:txBody>
          <a:bodyPr wrap="square" lIns="91440" tIns="45720" rIns="91440" bIns="45720" rtlCol="0" anchor="t">
            <a:spAutoFit/>
          </a:bodyPr>
          <a:lstStyle/>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 </a:t>
            </a:r>
            <a:r>
              <a:rPr lang="tr-TR" sz="3200" b="1" spc="50" dirty="0" smtClean="0">
                <a:ln w="0"/>
                <a:solidFill>
                  <a:schemeClr val="tx2">
                    <a:lumMod val="50000"/>
                  </a:schemeClr>
                </a:solidFill>
                <a:effectLst>
                  <a:innerShdw blurRad="63500" dist="50800" dir="13500000">
                    <a:srgbClr val="000000">
                      <a:alpha val="50000"/>
                    </a:srgbClr>
                  </a:innerShdw>
                </a:effectLst>
                <a:latin typeface="Calibri"/>
                <a:ea typeface="+mj-ea"/>
                <a:cs typeface="Calibri"/>
              </a:rPr>
              <a:t>2022 </a:t>
            </a: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YILI </a:t>
            </a:r>
            <a:endParaRPr lang="en-US"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endParaRP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YÖNETİMİN GÖZDEN GEÇİRME TOPLANTISI </a:t>
            </a: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(YGG) </a:t>
            </a:r>
            <a:endParaRPr lang="en-US" sz="3200" b="1" spc="50" dirty="0">
              <a:ln w="0"/>
              <a:solidFill>
                <a:schemeClr val="tx2">
                  <a:lumMod val="50000"/>
                </a:schemeClr>
              </a:solidFill>
              <a:effectLst>
                <a:innerShdw blurRad="63500" dist="50800" dir="13500000">
                  <a:srgbClr val="000000">
                    <a:alpha val="50000"/>
                  </a:srgbClr>
                </a:innerShdw>
              </a:effectLst>
              <a:ea typeface="+mj-ea"/>
              <a:cs typeface="Calibri" panose="020F0502020204030204"/>
            </a:endParaRPr>
          </a:p>
        </p:txBody>
      </p:sp>
    </p:spTree>
    <p:extLst>
      <p:ext uri="{BB962C8B-B14F-4D97-AF65-F5344CB8AC3E}">
        <p14:creationId xmlns:p14="http://schemas.microsoft.com/office/powerpoint/2010/main" val="1057669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517785"/>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KURUMSALLAŞMA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412" y="212985"/>
            <a:ext cx="1951851" cy="41459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897373" y="2271613"/>
            <a:ext cx="7392318" cy="2862322"/>
          </a:xfrm>
          <a:prstGeom prst="rect">
            <a:avLst/>
          </a:prstGeom>
          <a:noFill/>
        </p:spPr>
        <p:txBody>
          <a:bodyPr wrap="square" rtlCol="0">
            <a:spAutoFit/>
          </a:bodyPr>
          <a:lstStyle/>
          <a:p>
            <a:pPr marL="285750" indent="-285750" algn="just">
              <a:buFont typeface="Wingdings" panose="05000000000000000000" pitchFamily="2" charset="2"/>
              <a:buChar char="ü"/>
            </a:pPr>
            <a:r>
              <a:rPr lang="tr-TR" dirty="0">
                <a:solidFill>
                  <a:srgbClr val="0F2303"/>
                </a:solidFill>
              </a:rPr>
              <a:t>Mesleki Gelişim için sınıf içi ve </a:t>
            </a:r>
            <a:r>
              <a:rPr lang="tr-TR" dirty="0" smtClean="0">
                <a:solidFill>
                  <a:srgbClr val="0F2303"/>
                </a:solidFill>
              </a:rPr>
              <a:t>çevrim içi </a:t>
            </a:r>
            <a:r>
              <a:rPr lang="tr-TR" dirty="0">
                <a:solidFill>
                  <a:srgbClr val="0F2303"/>
                </a:solidFill>
              </a:rPr>
              <a:t>ders gözlemleri, meslektaş </a:t>
            </a:r>
            <a:r>
              <a:rPr lang="tr-TR" dirty="0" smtClean="0">
                <a:solidFill>
                  <a:srgbClr val="0F2303"/>
                </a:solidFill>
              </a:rPr>
              <a:t>gözlemleri, gözlem sonrası toplantılar ve ders </a:t>
            </a:r>
            <a:r>
              <a:rPr lang="tr-TR" dirty="0">
                <a:solidFill>
                  <a:srgbClr val="0F2303"/>
                </a:solidFill>
              </a:rPr>
              <a:t>değerlendirme formlarının </a:t>
            </a:r>
            <a:r>
              <a:rPr lang="tr-TR" dirty="0" smtClean="0">
                <a:solidFill>
                  <a:srgbClr val="0F2303"/>
                </a:solidFill>
              </a:rPr>
              <a:t>doldurulması faaliyetleri yapılmaktadır,</a:t>
            </a:r>
          </a:p>
          <a:p>
            <a:pPr algn="just"/>
            <a:endParaRPr lang="tr-TR" dirty="0" smtClean="0">
              <a:solidFill>
                <a:srgbClr val="0F2303"/>
              </a:solidFill>
            </a:endParaRPr>
          </a:p>
          <a:p>
            <a:pPr marL="285750" indent="-285750" algn="just">
              <a:buFont typeface="Wingdings" panose="05000000000000000000" pitchFamily="2" charset="2"/>
              <a:buChar char="ü"/>
            </a:pPr>
            <a:r>
              <a:rPr lang="tr-TR" dirty="0">
                <a:solidFill>
                  <a:srgbClr val="0F2303"/>
                </a:solidFill>
              </a:rPr>
              <a:t>Öğretim Görevlileri müfredat geliştirme konusunda sürece dahil </a:t>
            </a:r>
            <a:r>
              <a:rPr lang="tr-TR" dirty="0" smtClean="0">
                <a:solidFill>
                  <a:srgbClr val="0F2303"/>
                </a:solidFill>
              </a:rPr>
              <a:t>edilmekte </a:t>
            </a:r>
            <a:r>
              <a:rPr lang="tr-TR" dirty="0">
                <a:solidFill>
                  <a:srgbClr val="0F2303"/>
                </a:solidFill>
              </a:rPr>
              <a:t>ve öğrenci ihtiyaçlarına göre </a:t>
            </a:r>
            <a:r>
              <a:rPr lang="tr-TR" dirty="0" smtClean="0">
                <a:solidFill>
                  <a:srgbClr val="0F2303"/>
                </a:solidFill>
              </a:rPr>
              <a:t>değişiklikler </a:t>
            </a:r>
            <a:r>
              <a:rPr lang="tr-TR" dirty="0">
                <a:solidFill>
                  <a:srgbClr val="0F2303"/>
                </a:solidFill>
              </a:rPr>
              <a:t>yapılmaktadır</a:t>
            </a:r>
            <a:r>
              <a:rPr lang="tr-TR" dirty="0" smtClean="0">
                <a:solidFill>
                  <a:srgbClr val="0F2303"/>
                </a:solidFill>
              </a:rPr>
              <a:t>,</a:t>
            </a:r>
          </a:p>
          <a:p>
            <a:pPr marL="285750" indent="-285750" algn="just">
              <a:buFont typeface="Wingdings" panose="05000000000000000000" pitchFamily="2" charset="2"/>
              <a:buChar char="ü"/>
            </a:pPr>
            <a:endParaRPr lang="tr-TR" dirty="0">
              <a:solidFill>
                <a:srgbClr val="0F2303"/>
              </a:solidFill>
            </a:endParaRPr>
          </a:p>
          <a:p>
            <a:pPr marL="285750" indent="-285750" algn="just">
              <a:buFont typeface="Wingdings" panose="05000000000000000000" pitchFamily="2" charset="2"/>
              <a:buChar char="ü"/>
            </a:pPr>
            <a:r>
              <a:rPr lang="tr-TR" dirty="0" smtClean="0">
                <a:solidFill>
                  <a:srgbClr val="0F2303"/>
                </a:solidFill>
              </a:rPr>
              <a:t>Her hafta tüm öğretim görevlilerinin katılımıyla gerçekleştirilen seviye toplantıları yapılıp, müfredat gözden geçirilmektedir. </a:t>
            </a:r>
          </a:p>
          <a:p>
            <a:pPr marL="285750" indent="-285750" algn="just">
              <a:buFont typeface="Wingdings" panose="05000000000000000000" pitchFamily="2" charset="2"/>
              <a:buChar char="ü"/>
            </a:pPr>
            <a:endParaRPr lang="tr-TR" dirty="0">
              <a:solidFill>
                <a:srgbClr val="0F2303"/>
              </a:solidFill>
            </a:endParaRPr>
          </a:p>
        </p:txBody>
      </p:sp>
    </p:spTree>
    <p:extLst>
      <p:ext uri="{BB962C8B-B14F-4D97-AF65-F5344CB8AC3E}">
        <p14:creationId xmlns:p14="http://schemas.microsoft.com/office/powerpoint/2010/main" val="1784154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742309" y="464778"/>
            <a:ext cx="5659381" cy="805280"/>
          </a:xfrm>
          <a:prstGeom prst="rect">
            <a:avLst/>
          </a:prstGeom>
          <a:noFill/>
        </p:spPr>
        <p:txBody>
          <a:bodyPr vert="horz" lIns="91440" tIns="45720" rIns="91440" bIns="45720" rtlCol="0" anchor="ctr">
            <a:normAutofit/>
          </a:bodyPr>
          <a:lstStyle/>
          <a:p>
            <a:pPr algn="ctr">
              <a:lnSpc>
                <a:spcPct val="90000"/>
              </a:lnSpc>
              <a:spcBef>
                <a:spcPct val="0"/>
              </a:spcBef>
              <a:spcAft>
                <a:spcPts val="600"/>
              </a:spcAft>
            </a:pPr>
            <a:r>
              <a:rPr lang="tr-TR" sz="2400" b="1" kern="1200" dirty="0">
                <a:solidFill>
                  <a:schemeClr val="accent6"/>
                </a:solidFill>
                <a:effectLst>
                  <a:outerShdw blurRad="38100" dist="38100" dir="2700000" algn="tl">
                    <a:srgbClr val="000000">
                      <a:alpha val="43137"/>
                    </a:srgbClr>
                  </a:outerShdw>
                </a:effectLst>
                <a:ea typeface="+mj-ea"/>
                <a:cs typeface="+mj-cs"/>
              </a:rPr>
              <a:t>SÜREKLİ İYİLEŞTİRME ÖNERİLERİ</a:t>
            </a:r>
            <a:endParaRPr lang="en-US" sz="2400" b="1" kern="1200"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87"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411204"/>
            <a:ext cx="1477697" cy="31388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443344" y="1882833"/>
            <a:ext cx="8257309" cy="2308324"/>
          </a:xfrm>
          <a:prstGeom prst="rect">
            <a:avLst/>
          </a:prstGeom>
          <a:noFill/>
        </p:spPr>
        <p:txBody>
          <a:bodyPr wrap="square" rtlCol="0">
            <a:spAutoFit/>
          </a:bodyPr>
          <a:lstStyle/>
          <a:p>
            <a:pPr marL="285750" indent="-285750" algn="just">
              <a:buFont typeface="Wingdings" panose="05000000000000000000" pitchFamily="2" charset="2"/>
              <a:buChar char="ü"/>
            </a:pPr>
            <a:r>
              <a:rPr lang="tr-TR" dirty="0">
                <a:solidFill>
                  <a:srgbClr val="0F2303"/>
                </a:solidFill>
              </a:rPr>
              <a:t>Mesleki </a:t>
            </a:r>
            <a:r>
              <a:rPr lang="tr-TR" dirty="0" smtClean="0">
                <a:solidFill>
                  <a:srgbClr val="0F2303"/>
                </a:solidFill>
              </a:rPr>
              <a:t>Gelişim faaliyetleri yapılmaktadır,</a:t>
            </a:r>
          </a:p>
          <a:p>
            <a:pPr algn="just"/>
            <a:endParaRPr lang="tr-TR" dirty="0">
              <a:solidFill>
                <a:srgbClr val="0F2303"/>
              </a:solidFill>
            </a:endParaRPr>
          </a:p>
          <a:p>
            <a:pPr marL="285750" indent="-285750" algn="just">
              <a:buFont typeface="Wingdings" panose="05000000000000000000" pitchFamily="2" charset="2"/>
              <a:buChar char="ü"/>
            </a:pPr>
            <a:r>
              <a:rPr lang="tr-TR" dirty="0">
                <a:solidFill>
                  <a:srgbClr val="0F2303"/>
                </a:solidFill>
              </a:rPr>
              <a:t>Öğretim Görevlileri müfredat geliştirme konusunda sürece dahil </a:t>
            </a:r>
            <a:r>
              <a:rPr lang="tr-TR" dirty="0" smtClean="0">
                <a:solidFill>
                  <a:srgbClr val="0F2303"/>
                </a:solidFill>
              </a:rPr>
              <a:t>edilmişlerdir,</a:t>
            </a:r>
          </a:p>
          <a:p>
            <a:pPr marL="285750" indent="-285750" algn="just">
              <a:buFont typeface="Wingdings" panose="05000000000000000000" pitchFamily="2" charset="2"/>
              <a:buChar char="ü"/>
            </a:pPr>
            <a:endParaRPr lang="tr-TR" dirty="0">
              <a:solidFill>
                <a:srgbClr val="0F2303"/>
              </a:solidFill>
            </a:endParaRPr>
          </a:p>
          <a:p>
            <a:pPr marL="285750" indent="-285750" algn="just">
              <a:buFont typeface="Wingdings" panose="05000000000000000000" pitchFamily="2" charset="2"/>
              <a:buChar char="ü"/>
            </a:pPr>
            <a:r>
              <a:rPr lang="tr-TR" dirty="0" smtClean="0">
                <a:solidFill>
                  <a:srgbClr val="0F2303"/>
                </a:solidFill>
              </a:rPr>
              <a:t>Tüm </a:t>
            </a:r>
            <a:r>
              <a:rPr lang="tr-TR" dirty="0">
                <a:solidFill>
                  <a:srgbClr val="0F2303"/>
                </a:solidFill>
              </a:rPr>
              <a:t>öğretim görevlilerinin </a:t>
            </a:r>
            <a:r>
              <a:rPr lang="tr-TR" dirty="0" smtClean="0">
                <a:solidFill>
                  <a:srgbClr val="0F2303"/>
                </a:solidFill>
              </a:rPr>
              <a:t>katılımıyla düzenli seviye toplantıları yapılmaktadır,</a:t>
            </a:r>
          </a:p>
          <a:p>
            <a:pPr algn="just"/>
            <a:endParaRPr lang="tr-TR" dirty="0" smtClean="0">
              <a:solidFill>
                <a:srgbClr val="0F2303"/>
              </a:solidFill>
            </a:endParaRPr>
          </a:p>
          <a:p>
            <a:pPr marL="285750" indent="-285750" algn="just">
              <a:buFont typeface="Wingdings" panose="05000000000000000000" pitchFamily="2" charset="2"/>
              <a:buChar char="ü"/>
            </a:pPr>
            <a:r>
              <a:rPr lang="tr-TR" dirty="0" smtClean="0">
                <a:solidFill>
                  <a:srgbClr val="0F2303"/>
                </a:solidFill>
              </a:rPr>
              <a:t>Her yıl ABU YDYO tarafından düzenlenen İngilizce öğretimi konferansında YDYO öğretim görevlilerinin alanlarında sunum yapmaları teşvik edilmektedir.</a:t>
            </a:r>
            <a:endParaRPr lang="tr-TR" dirty="0">
              <a:solidFill>
                <a:srgbClr val="0F2303"/>
              </a:solidFill>
            </a:endParaRPr>
          </a:p>
        </p:txBody>
      </p:sp>
    </p:spTree>
    <p:extLst>
      <p:ext uri="{BB962C8B-B14F-4D97-AF65-F5344CB8AC3E}">
        <p14:creationId xmlns:p14="http://schemas.microsoft.com/office/powerpoint/2010/main" val="2340244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41579" y="318946"/>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372" y="450628"/>
            <a:ext cx="1872208" cy="397679"/>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490637" y="1291399"/>
            <a:ext cx="4189482" cy="369332"/>
          </a:xfrm>
          <a:prstGeom prst="rect">
            <a:avLst/>
          </a:prstGeom>
        </p:spPr>
        <p:txBody>
          <a:bodyPr wrap="square" lIns="91440" tIns="45720" rIns="91440" bIns="45720" anchor="t">
            <a:spAutoFit/>
          </a:bodyPr>
          <a:lstStyle/>
          <a:p>
            <a:r>
              <a:rPr lang="tr-TR" b="1" dirty="0">
                <a:solidFill>
                  <a:srgbClr val="000000"/>
                </a:solidFill>
                <a:latin typeface="Calibri"/>
                <a:ea typeface="Times New Roman" panose="02020603050405020304" pitchFamily="18" charset="0"/>
                <a:cs typeface="Calibri"/>
              </a:rPr>
              <a:t>  </a:t>
            </a:r>
            <a:endParaRPr lang="tr-TR" b="1" dirty="0"/>
          </a:p>
        </p:txBody>
      </p:sp>
      <p:sp>
        <p:nvSpPr>
          <p:cNvPr id="4" name="Dikdörtgen 3"/>
          <p:cNvSpPr/>
          <p:nvPr/>
        </p:nvSpPr>
        <p:spPr>
          <a:xfrm>
            <a:off x="503655" y="4619911"/>
            <a:ext cx="8352928" cy="1754326"/>
          </a:xfrm>
          <a:prstGeom prst="rect">
            <a:avLst/>
          </a:prstGeom>
        </p:spPr>
        <p:txBody>
          <a:bodyPr wrap="square">
            <a:spAutoFit/>
          </a:bodyPr>
          <a:lstStyle/>
          <a:p>
            <a:pPr fontAlgn="base">
              <a:lnSpc>
                <a:spcPct val="150000"/>
              </a:lnSpc>
              <a:spcAft>
                <a:spcPts val="0"/>
              </a:spcAft>
            </a:pPr>
            <a:r>
              <a:rPr lang="tr-TR" b="1" dirty="0">
                <a:solidFill>
                  <a:srgbClr val="FF0000"/>
                </a:solidFill>
                <a:ea typeface="Times New Roman" panose="02020603050405020304" pitchFamily="18" charset="0"/>
              </a:rPr>
              <a:t>ÇALIŞMA </a:t>
            </a:r>
            <a:r>
              <a:rPr lang="tr-TR" b="1" dirty="0" smtClean="0">
                <a:solidFill>
                  <a:srgbClr val="FF0000"/>
                </a:solidFill>
                <a:ea typeface="Times New Roman" panose="02020603050405020304" pitchFamily="18" charset="0"/>
              </a:rPr>
              <a:t>POLİTİKASI</a:t>
            </a:r>
          </a:p>
          <a:p>
            <a:pPr fontAlgn="base">
              <a:lnSpc>
                <a:spcPct val="150000"/>
              </a:lnSpc>
              <a:spcAft>
                <a:spcPts val="0"/>
              </a:spcAft>
            </a:pPr>
            <a:r>
              <a:rPr lang="tr-TR" b="1" dirty="0" smtClean="0">
                <a:solidFill>
                  <a:srgbClr val="0C0D0D"/>
                </a:solidFill>
                <a:ea typeface="Times New Roman" panose="02020603050405020304" pitchFamily="18" charset="0"/>
              </a:rPr>
              <a:t>Mesleki gelişimi hedefleyerek, tüm paydaşlardan gelen geri bildirimleri değerlendirerek ve de düzenli aralıklarla memnuniyeti ölçümleyerek eğitim kalitesini yükseltmektir. </a:t>
            </a:r>
            <a:endParaRPr lang="tr-TR" b="1" dirty="0">
              <a:solidFill>
                <a:srgbClr val="0C0D0D"/>
              </a:solidFill>
              <a:ea typeface="Times New Roman" panose="02020603050405020304" pitchFamily="18" charset="0"/>
            </a:endParaRPr>
          </a:p>
        </p:txBody>
      </p:sp>
      <p:sp>
        <p:nvSpPr>
          <p:cNvPr id="7" name="Dikdörtgen 6"/>
          <p:cNvSpPr/>
          <p:nvPr/>
        </p:nvSpPr>
        <p:spPr>
          <a:xfrm>
            <a:off x="490637" y="2914957"/>
            <a:ext cx="8352928" cy="1754326"/>
          </a:xfrm>
          <a:prstGeom prst="rect">
            <a:avLst/>
          </a:prstGeom>
        </p:spPr>
        <p:txBody>
          <a:bodyPr wrap="square">
            <a:spAutoFit/>
          </a:bodyPr>
          <a:lstStyle/>
          <a:p>
            <a:pPr fontAlgn="base">
              <a:lnSpc>
                <a:spcPct val="150000"/>
              </a:lnSpc>
              <a:spcAft>
                <a:spcPts val="0"/>
              </a:spcAft>
            </a:pPr>
            <a:r>
              <a:rPr lang="tr-TR" b="1" dirty="0" smtClean="0">
                <a:solidFill>
                  <a:srgbClr val="FF0000"/>
                </a:solidFill>
                <a:ea typeface="Times New Roman" panose="02020603050405020304" pitchFamily="18" charset="0"/>
              </a:rPr>
              <a:t>BİRİMİN VİZYONU</a:t>
            </a:r>
          </a:p>
          <a:p>
            <a:pPr fontAlgn="base">
              <a:lnSpc>
                <a:spcPct val="150000"/>
              </a:lnSpc>
              <a:spcAft>
                <a:spcPts val="0"/>
              </a:spcAft>
            </a:pPr>
            <a:r>
              <a:rPr lang="tr-TR" b="1" dirty="0" smtClean="0">
                <a:solidFill>
                  <a:srgbClr val="000508"/>
                </a:solidFill>
                <a:ea typeface="Times New Roman" panose="02020603050405020304" pitchFamily="18" charset="0"/>
              </a:rPr>
              <a:t>Sınıf içinde yenilikçi ve uygulama odaklı metodlar kullanarak öğrencilerimizin İngilizce kullanma becerileri geliştirip kendilerini farklı platformlarda rahatça ifade edebilnelerini sağlayabilmektir.  </a:t>
            </a:r>
            <a:endParaRPr lang="tr-TR" b="1" dirty="0">
              <a:solidFill>
                <a:srgbClr val="000508"/>
              </a:solidFill>
              <a:ea typeface="Times New Roman" panose="02020603050405020304" pitchFamily="18" charset="0"/>
            </a:endParaRPr>
          </a:p>
        </p:txBody>
      </p:sp>
      <p:sp>
        <p:nvSpPr>
          <p:cNvPr id="8" name="Dikdörtgen 7"/>
          <p:cNvSpPr/>
          <p:nvPr/>
        </p:nvSpPr>
        <p:spPr>
          <a:xfrm>
            <a:off x="490637" y="911832"/>
            <a:ext cx="8352928" cy="2169825"/>
          </a:xfrm>
          <a:prstGeom prst="rect">
            <a:avLst/>
          </a:prstGeom>
        </p:spPr>
        <p:txBody>
          <a:bodyPr wrap="square">
            <a:spAutoFit/>
          </a:bodyPr>
          <a:lstStyle/>
          <a:p>
            <a:pPr fontAlgn="base">
              <a:lnSpc>
                <a:spcPct val="150000"/>
              </a:lnSpc>
              <a:spcAft>
                <a:spcPts val="0"/>
              </a:spcAft>
            </a:pPr>
            <a:r>
              <a:rPr lang="tr-TR" b="1" dirty="0">
                <a:solidFill>
                  <a:srgbClr val="FF0000"/>
                </a:solidFill>
                <a:ea typeface="Times New Roman" panose="02020603050405020304" pitchFamily="18" charset="0"/>
              </a:rPr>
              <a:t>BİRİMİN MİSYONU</a:t>
            </a:r>
          </a:p>
          <a:p>
            <a:pPr fontAlgn="base">
              <a:lnSpc>
                <a:spcPct val="150000"/>
              </a:lnSpc>
              <a:spcAft>
                <a:spcPts val="0"/>
              </a:spcAft>
            </a:pPr>
            <a:r>
              <a:rPr lang="tr-TR" b="1" dirty="0" smtClean="0">
                <a:solidFill>
                  <a:srgbClr val="122204"/>
                </a:solidFill>
                <a:ea typeface="Times New Roman" panose="02020603050405020304" pitchFamily="18" charset="0"/>
              </a:rPr>
              <a:t>Okulumuz bünyesinde öğrenim gören yerli ve yabancı öğrencilerimizin farklılıklarını zenginlik olarak algılayan yapımız ve nitelikli akademik kadromuzla hem toplum değerlerine sahip çıkmayı hem de yenilikçi programlar ile öğrencilerimizin bilimsel ve sosyal gelişmelerine katkı sağlamayı hedeflemekteyiz.</a:t>
            </a:r>
            <a:endParaRPr lang="tr-TR" b="1" dirty="0">
              <a:solidFill>
                <a:srgbClr val="122204"/>
              </a:solidFill>
              <a:ea typeface="Times New Roman" panose="02020603050405020304" pitchFamily="18" charset="0"/>
            </a:endParaRPr>
          </a:p>
        </p:txBody>
      </p:sp>
    </p:spTree>
    <p:extLst>
      <p:ext uri="{BB962C8B-B14F-4D97-AF65-F5344CB8AC3E}">
        <p14:creationId xmlns:p14="http://schemas.microsoft.com/office/powerpoint/2010/main" val="19388223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533747" y="537546"/>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3" y="417147"/>
            <a:ext cx="2088232" cy="4435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a:extLst>
              <a:ext uri="{FF2B5EF4-FFF2-40B4-BE49-F238E27FC236}">
                <a16:creationId xmlns:a16="http://schemas.microsoft.com/office/drawing/2014/main" id="{71D4A1E5-060A-49D3-A943-BEC00AFE7E9A}"/>
              </a:ext>
            </a:extLst>
          </p:cNvPr>
          <p:cNvGraphicFramePr>
            <a:graphicFrameLocks noGrp="1"/>
          </p:cNvGraphicFramePr>
          <p:nvPr>
            <p:extLst>
              <p:ext uri="{D42A27DB-BD31-4B8C-83A1-F6EECF244321}">
                <p14:modId xmlns:p14="http://schemas.microsoft.com/office/powerpoint/2010/main" val="4184351732"/>
              </p:ext>
            </p:extLst>
          </p:nvPr>
        </p:nvGraphicFramePr>
        <p:xfrm>
          <a:off x="179513" y="1205345"/>
          <a:ext cx="8798231" cy="5169661"/>
        </p:xfrm>
        <a:graphic>
          <a:graphicData uri="http://schemas.openxmlformats.org/drawingml/2006/table">
            <a:tbl>
              <a:tblPr/>
              <a:tblGrid>
                <a:gridCol w="2452839">
                  <a:extLst>
                    <a:ext uri="{9D8B030D-6E8A-4147-A177-3AD203B41FA5}">
                      <a16:colId xmlns:a16="http://schemas.microsoft.com/office/drawing/2014/main" val="3918363564"/>
                    </a:ext>
                  </a:extLst>
                </a:gridCol>
                <a:gridCol w="1868174">
                  <a:extLst>
                    <a:ext uri="{9D8B030D-6E8A-4147-A177-3AD203B41FA5}">
                      <a16:colId xmlns:a16="http://schemas.microsoft.com/office/drawing/2014/main" val="1683979601"/>
                    </a:ext>
                  </a:extLst>
                </a:gridCol>
                <a:gridCol w="2238609">
                  <a:extLst>
                    <a:ext uri="{9D8B030D-6E8A-4147-A177-3AD203B41FA5}">
                      <a16:colId xmlns:a16="http://schemas.microsoft.com/office/drawing/2014/main" val="2592459544"/>
                    </a:ext>
                  </a:extLst>
                </a:gridCol>
                <a:gridCol w="2238609">
                  <a:extLst>
                    <a:ext uri="{9D8B030D-6E8A-4147-A177-3AD203B41FA5}">
                      <a16:colId xmlns:a16="http://schemas.microsoft.com/office/drawing/2014/main" val="588152821"/>
                    </a:ext>
                  </a:extLst>
                </a:gridCol>
              </a:tblGrid>
              <a:tr h="442175">
                <a:tc>
                  <a:txBody>
                    <a:bodyPr/>
                    <a:lstStyle/>
                    <a:p>
                      <a:pPr algn="ctr" fontAlgn="ctr"/>
                      <a:r>
                        <a:rPr lang="tr-TR" sz="1200" b="1" i="0" u="none" strike="noStrike" dirty="0">
                          <a:solidFill>
                            <a:srgbClr val="000508"/>
                          </a:solidFill>
                          <a:effectLst/>
                          <a:latin typeface="Calibri" panose="020F0502020204030204" pitchFamily="34" charset="0"/>
                        </a:rPr>
                        <a:t>GÜÇLÜ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508"/>
                          </a:solidFill>
                          <a:effectLst/>
                          <a:latin typeface="Calibri" panose="020F0502020204030204" pitchFamily="34" charset="0"/>
                        </a:rPr>
                        <a:t>ZAYIF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508"/>
                          </a:solidFill>
                          <a:effectLst/>
                          <a:latin typeface="Calibri" panose="020F0502020204030204" pitchFamily="34" charset="0"/>
                        </a:rPr>
                        <a:t>FIRSATLAR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508"/>
                          </a:solidFill>
                          <a:effectLst/>
                          <a:latin typeface="Calibri" panose="020F0502020204030204" pitchFamily="34" charset="0"/>
                        </a:rPr>
                        <a:t>TEHDİTLER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983934">
                <a:tc>
                  <a:txBody>
                    <a:bodyPr/>
                    <a:lstStyle/>
                    <a:p>
                      <a:pPr algn="l" fontAlgn="ctr"/>
                      <a:r>
                        <a:rPr lang="en-GB" sz="1400" b="0" i="0" u="none" strike="noStrike" dirty="0">
                          <a:solidFill>
                            <a:srgbClr val="000508"/>
                          </a:solidFill>
                          <a:effectLst/>
                          <a:latin typeface="Calibri" panose="020F0502020204030204" pitchFamily="34" charset="0"/>
                        </a:rPr>
                        <a:t>G1-Koordinatörün </a:t>
                      </a:r>
                      <a:r>
                        <a:rPr lang="en-GB" sz="1400" b="0" i="0" u="none" strike="noStrike" dirty="0" err="1">
                          <a:solidFill>
                            <a:srgbClr val="000508"/>
                          </a:solidFill>
                          <a:effectLst/>
                          <a:latin typeface="Calibri" panose="020F0502020204030204" pitchFamily="34" charset="0"/>
                        </a:rPr>
                        <a:t>alanında</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uzman</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ve</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mesleki</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deneyime</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sahip</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olması</a:t>
                      </a:r>
                      <a:endParaRPr lang="en-GB" sz="1400" b="0" i="0" u="none" strike="noStrike" dirty="0">
                        <a:solidFill>
                          <a:srgbClr val="000508"/>
                        </a:solidFill>
                        <a:effectLst/>
                        <a:latin typeface="Calibri" panose="020F0502020204030204" pitchFamily="34" charset="0"/>
                      </a:endParaRP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en-GB" sz="1400" b="0" i="0" u="none" strike="noStrike" dirty="0">
                          <a:solidFill>
                            <a:srgbClr val="000508"/>
                          </a:solidFill>
                          <a:effectLst/>
                          <a:latin typeface="+mn-lt"/>
                        </a:rPr>
                        <a:t>Z-1 </a:t>
                      </a:r>
                      <a:r>
                        <a:rPr lang="en-GB" sz="1400" b="0" i="0" u="none" strike="noStrike" dirty="0" err="1" smtClean="0">
                          <a:solidFill>
                            <a:srgbClr val="000508"/>
                          </a:solidFill>
                          <a:effectLst/>
                          <a:latin typeface="+mn-lt"/>
                        </a:rPr>
                        <a:t>Öğretim</a:t>
                      </a:r>
                      <a:r>
                        <a:rPr lang="en-GB" sz="1400" b="0" i="0" u="none" strike="noStrike" dirty="0" smtClean="0">
                          <a:solidFill>
                            <a:srgbClr val="000508"/>
                          </a:solidFill>
                          <a:effectLst/>
                          <a:latin typeface="+mn-lt"/>
                        </a:rPr>
                        <a:t> </a:t>
                      </a:r>
                      <a:r>
                        <a:rPr lang="en-GB" sz="1400" b="0" i="0" u="none" strike="noStrike" dirty="0" err="1">
                          <a:solidFill>
                            <a:srgbClr val="000508"/>
                          </a:solidFill>
                          <a:effectLst/>
                          <a:latin typeface="+mn-lt"/>
                        </a:rPr>
                        <a:t>Görevlilerinin</a:t>
                      </a:r>
                      <a:r>
                        <a:rPr lang="en-GB" sz="1400" b="0" i="0" u="none" strike="noStrike" dirty="0">
                          <a:solidFill>
                            <a:srgbClr val="000508"/>
                          </a:solidFill>
                          <a:effectLst/>
                          <a:latin typeface="+mn-lt"/>
                        </a:rPr>
                        <a:t> </a:t>
                      </a:r>
                      <a:r>
                        <a:rPr lang="en-GB" sz="1400" b="0" i="0" u="none" strike="noStrike" dirty="0" err="1">
                          <a:solidFill>
                            <a:srgbClr val="000508"/>
                          </a:solidFill>
                          <a:effectLst/>
                          <a:latin typeface="+mn-lt"/>
                        </a:rPr>
                        <a:t>ofis</a:t>
                      </a:r>
                      <a:r>
                        <a:rPr lang="en-GB" sz="1400" b="0" i="0" u="none" strike="noStrike" dirty="0">
                          <a:solidFill>
                            <a:srgbClr val="000508"/>
                          </a:solidFill>
                          <a:effectLst/>
                          <a:latin typeface="+mn-lt"/>
                        </a:rPr>
                        <a:t> </a:t>
                      </a:r>
                      <a:r>
                        <a:rPr lang="en-GB" sz="1400" b="0" i="0" u="none" strike="noStrike" dirty="0" err="1">
                          <a:solidFill>
                            <a:srgbClr val="000508"/>
                          </a:solidFill>
                          <a:effectLst/>
                          <a:latin typeface="+mn-lt"/>
                        </a:rPr>
                        <a:t>dışında</a:t>
                      </a:r>
                      <a:r>
                        <a:rPr lang="en-GB" sz="1400" b="0" i="0" u="none" strike="noStrike" dirty="0">
                          <a:solidFill>
                            <a:srgbClr val="000508"/>
                          </a:solidFill>
                          <a:effectLst/>
                          <a:latin typeface="+mn-lt"/>
                        </a:rPr>
                        <a:t> </a:t>
                      </a:r>
                      <a:r>
                        <a:rPr lang="en-GB" sz="1400" b="0" i="0" u="none" strike="noStrike" dirty="0" err="1">
                          <a:solidFill>
                            <a:srgbClr val="000508"/>
                          </a:solidFill>
                          <a:effectLst/>
                          <a:latin typeface="+mn-lt"/>
                        </a:rPr>
                        <a:t>sosyalleşeceği</a:t>
                      </a:r>
                      <a:r>
                        <a:rPr lang="en-GB" sz="1400" b="0" i="0" u="none" strike="noStrike" dirty="0">
                          <a:solidFill>
                            <a:srgbClr val="000508"/>
                          </a:solidFill>
                          <a:effectLst/>
                          <a:latin typeface="+mn-lt"/>
                        </a:rPr>
                        <a:t> </a:t>
                      </a:r>
                      <a:r>
                        <a:rPr lang="en-GB" sz="1400" b="0" i="0" u="none" strike="noStrike" dirty="0" err="1">
                          <a:solidFill>
                            <a:srgbClr val="000508"/>
                          </a:solidFill>
                          <a:effectLst/>
                          <a:latin typeface="+mn-lt"/>
                        </a:rPr>
                        <a:t>ortak</a:t>
                      </a:r>
                      <a:r>
                        <a:rPr lang="en-GB" sz="1400" b="0" i="0" u="none" strike="noStrike" dirty="0">
                          <a:solidFill>
                            <a:srgbClr val="000508"/>
                          </a:solidFill>
                          <a:effectLst/>
                          <a:latin typeface="+mn-lt"/>
                        </a:rPr>
                        <a:t> </a:t>
                      </a:r>
                      <a:r>
                        <a:rPr lang="en-GB" sz="1400" b="0" i="0" u="none" strike="noStrike" dirty="0" err="1">
                          <a:solidFill>
                            <a:srgbClr val="000508"/>
                          </a:solidFill>
                          <a:effectLst/>
                          <a:latin typeface="+mn-lt"/>
                        </a:rPr>
                        <a:t>alanın</a:t>
                      </a:r>
                      <a:r>
                        <a:rPr lang="en-GB" sz="1400" b="0" i="0" u="none" strike="noStrike" dirty="0">
                          <a:solidFill>
                            <a:srgbClr val="000508"/>
                          </a:solidFill>
                          <a:effectLst/>
                          <a:latin typeface="+mn-lt"/>
                        </a:rPr>
                        <a:t> </a:t>
                      </a:r>
                      <a:r>
                        <a:rPr lang="en-GB" sz="1400" b="0" i="0" u="none" strike="noStrike" dirty="0" err="1">
                          <a:solidFill>
                            <a:srgbClr val="000508"/>
                          </a:solidFill>
                          <a:effectLst/>
                          <a:latin typeface="+mn-lt"/>
                        </a:rPr>
                        <a:t>yeterli</a:t>
                      </a:r>
                      <a:r>
                        <a:rPr lang="en-GB" sz="1400" b="0" i="0" u="none" strike="noStrike" dirty="0">
                          <a:solidFill>
                            <a:srgbClr val="000508"/>
                          </a:solidFill>
                          <a:effectLst/>
                          <a:latin typeface="+mn-lt"/>
                        </a:rPr>
                        <a:t> </a:t>
                      </a:r>
                      <a:r>
                        <a:rPr lang="en-GB" sz="1400" b="0" i="0" u="none" strike="noStrike" dirty="0" err="1">
                          <a:solidFill>
                            <a:srgbClr val="000508"/>
                          </a:solidFill>
                          <a:effectLst/>
                          <a:latin typeface="+mn-lt"/>
                        </a:rPr>
                        <a:t>donanımda</a:t>
                      </a:r>
                      <a:r>
                        <a:rPr lang="en-GB" sz="1400" b="0" i="0" u="none" strike="noStrike" dirty="0">
                          <a:solidFill>
                            <a:srgbClr val="000508"/>
                          </a:solidFill>
                          <a:effectLst/>
                          <a:latin typeface="+mn-lt"/>
                        </a:rPr>
                        <a:t> </a:t>
                      </a:r>
                      <a:r>
                        <a:rPr lang="en-GB" sz="1400" b="0" i="0" u="none" strike="noStrike" dirty="0" err="1">
                          <a:solidFill>
                            <a:srgbClr val="000508"/>
                          </a:solidFill>
                          <a:effectLst/>
                          <a:latin typeface="+mn-lt"/>
                        </a:rPr>
                        <a:t>olmaması</a:t>
                      </a:r>
                      <a:endParaRPr lang="en-GB" sz="1400" b="0" i="0" u="none" strike="noStrike" dirty="0">
                        <a:solidFill>
                          <a:srgbClr val="000508"/>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GB" sz="1400" b="0" i="0" u="none" strike="noStrike" dirty="0">
                          <a:solidFill>
                            <a:srgbClr val="000508"/>
                          </a:solidFill>
                          <a:effectLst/>
                          <a:latin typeface="Calibri" panose="020F0502020204030204" pitchFamily="34" charset="0"/>
                        </a:rPr>
                        <a:t>F-1 </a:t>
                      </a:r>
                      <a:r>
                        <a:rPr lang="en-GB" sz="1400" b="0" i="0" u="none" strike="noStrike" dirty="0" err="1">
                          <a:solidFill>
                            <a:srgbClr val="000508"/>
                          </a:solidFill>
                          <a:effectLst/>
                          <a:latin typeface="Calibri" panose="020F0502020204030204" pitchFamily="34" charset="0"/>
                        </a:rPr>
                        <a:t>Üst</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Yönetim</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Desteği</a:t>
                      </a:r>
                      <a:r>
                        <a:rPr lang="en-GB" sz="1400" b="0" i="0" u="none" strike="noStrike" dirty="0">
                          <a:solidFill>
                            <a:srgbClr val="000508"/>
                          </a:solidFill>
                          <a:effectLst/>
                          <a:latin typeface="Calibri" panose="020F0502020204030204" pitchFamily="34" charset="0"/>
                        </a:rPr>
                        <a:t/>
                      </a:r>
                      <a:br>
                        <a:rPr lang="en-GB" sz="1400" b="0" i="0" u="none" strike="noStrike" dirty="0">
                          <a:solidFill>
                            <a:srgbClr val="000508"/>
                          </a:solidFill>
                          <a:effectLst/>
                          <a:latin typeface="Calibri" panose="020F0502020204030204" pitchFamily="34" charset="0"/>
                        </a:rPr>
                      </a:br>
                      <a:endParaRPr lang="en-GB" sz="1400" b="0" i="0" u="none" strike="noStrike" dirty="0">
                        <a:solidFill>
                          <a:srgbClr val="000508"/>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457207" rtl="0" eaLnBrk="1" fontAlgn="ctr" latinLnBrk="0" hangingPunct="1">
                        <a:lnSpc>
                          <a:spcPct val="100000"/>
                        </a:lnSpc>
                        <a:spcBef>
                          <a:spcPts val="0"/>
                        </a:spcBef>
                        <a:spcAft>
                          <a:spcPts val="0"/>
                        </a:spcAft>
                        <a:buClrTx/>
                        <a:buSzTx/>
                        <a:buFontTx/>
                        <a:buNone/>
                        <a:tabLst/>
                        <a:defRPr/>
                      </a:pPr>
                      <a:r>
                        <a:rPr lang="en-GB" sz="1400" b="0" i="0" u="none" strike="noStrike" dirty="0" smtClean="0">
                          <a:solidFill>
                            <a:srgbClr val="000508"/>
                          </a:solidFill>
                          <a:effectLst/>
                          <a:latin typeface="Calibri" panose="020F0502020204030204" pitchFamily="34" charset="0"/>
                        </a:rPr>
                        <a:t>T-</a:t>
                      </a:r>
                      <a:r>
                        <a:rPr lang="tr-TR" sz="1400" b="0" i="0" u="none" strike="noStrike" dirty="0" smtClean="0">
                          <a:solidFill>
                            <a:srgbClr val="000508"/>
                          </a:solidFill>
                          <a:effectLst/>
                          <a:latin typeface="Calibri" panose="020F0502020204030204" pitchFamily="34" charset="0"/>
                        </a:rPr>
                        <a:t>1</a:t>
                      </a:r>
                      <a:r>
                        <a:rPr lang="en-GB" sz="1400" b="0" i="0" u="none" strike="noStrike" dirty="0" smtClean="0">
                          <a:solidFill>
                            <a:srgbClr val="000508"/>
                          </a:solidFill>
                          <a:effectLst/>
                          <a:latin typeface="Calibri" panose="020F0502020204030204" pitchFamily="34" charset="0"/>
                        </a:rPr>
                        <a:t> </a:t>
                      </a:r>
                      <a:r>
                        <a:rPr lang="en-GB" sz="1400" b="0" i="0" u="none" strike="noStrike" dirty="0" err="1" smtClean="0">
                          <a:solidFill>
                            <a:srgbClr val="000508"/>
                          </a:solidFill>
                          <a:effectLst/>
                          <a:latin typeface="Calibri" panose="020F0502020204030204" pitchFamily="34" charset="0"/>
                        </a:rPr>
                        <a:t>Öğrencilerin</a:t>
                      </a:r>
                      <a:r>
                        <a:rPr lang="en-GB" sz="1400" b="0" i="0" u="none" strike="noStrike" dirty="0" smtClean="0">
                          <a:solidFill>
                            <a:srgbClr val="000508"/>
                          </a:solidFill>
                          <a:effectLst/>
                          <a:latin typeface="Calibri" panose="020F0502020204030204" pitchFamily="34" charset="0"/>
                        </a:rPr>
                        <a:t> </a:t>
                      </a:r>
                      <a:r>
                        <a:rPr lang="en-GB" sz="1400" b="0" i="0" u="none" strike="noStrike" dirty="0" err="1" smtClean="0">
                          <a:solidFill>
                            <a:srgbClr val="000508"/>
                          </a:solidFill>
                          <a:effectLst/>
                          <a:latin typeface="Calibri" panose="020F0502020204030204" pitchFamily="34" charset="0"/>
                        </a:rPr>
                        <a:t>bölümlere</a:t>
                      </a:r>
                      <a:r>
                        <a:rPr lang="en-GB" sz="1400" b="0" i="0" u="none" strike="noStrike" dirty="0" smtClean="0">
                          <a:solidFill>
                            <a:srgbClr val="000508"/>
                          </a:solidFill>
                          <a:effectLst/>
                          <a:latin typeface="Calibri" panose="020F0502020204030204" pitchFamily="34" charset="0"/>
                        </a:rPr>
                        <a:t> </a:t>
                      </a:r>
                      <a:r>
                        <a:rPr lang="en-GB" sz="1400" b="0" i="0" u="none" strike="noStrike" dirty="0" err="1" smtClean="0">
                          <a:solidFill>
                            <a:srgbClr val="000508"/>
                          </a:solidFill>
                          <a:effectLst/>
                          <a:latin typeface="Calibri" panose="020F0502020204030204" pitchFamily="34" charset="0"/>
                        </a:rPr>
                        <a:t>göre</a:t>
                      </a:r>
                      <a:r>
                        <a:rPr lang="en-GB" sz="1400" b="0" i="0" u="none" strike="noStrike" dirty="0" smtClean="0">
                          <a:solidFill>
                            <a:srgbClr val="000508"/>
                          </a:solidFill>
                          <a:effectLst/>
                          <a:latin typeface="Calibri" panose="020F0502020204030204" pitchFamily="34" charset="0"/>
                        </a:rPr>
                        <a:t> </a:t>
                      </a:r>
                      <a:r>
                        <a:rPr lang="en-GB" sz="1400" b="0" i="0" u="none" strike="noStrike" dirty="0" err="1" smtClean="0">
                          <a:solidFill>
                            <a:srgbClr val="000508"/>
                          </a:solidFill>
                          <a:effectLst/>
                          <a:latin typeface="Calibri" panose="020F0502020204030204" pitchFamily="34" charset="0"/>
                        </a:rPr>
                        <a:t>İngilizce</a:t>
                      </a:r>
                      <a:r>
                        <a:rPr lang="en-GB" sz="1400" b="0" i="0" u="none" strike="noStrike" dirty="0" smtClean="0">
                          <a:solidFill>
                            <a:srgbClr val="000508"/>
                          </a:solidFill>
                          <a:effectLst/>
                          <a:latin typeface="Calibri" panose="020F0502020204030204" pitchFamily="34" charset="0"/>
                        </a:rPr>
                        <a:t> </a:t>
                      </a:r>
                      <a:r>
                        <a:rPr lang="en-GB" sz="1400" b="0" i="0" u="none" strike="noStrike" dirty="0" err="1" smtClean="0">
                          <a:solidFill>
                            <a:srgbClr val="000508"/>
                          </a:solidFill>
                          <a:effectLst/>
                          <a:latin typeface="Calibri" panose="020F0502020204030204" pitchFamily="34" charset="0"/>
                        </a:rPr>
                        <a:t>ihtiyacının</a:t>
                      </a:r>
                      <a:r>
                        <a:rPr lang="en-GB" sz="1400" b="0" i="0" u="none" strike="noStrike" dirty="0" smtClean="0">
                          <a:solidFill>
                            <a:srgbClr val="000508"/>
                          </a:solidFill>
                          <a:effectLst/>
                          <a:latin typeface="Calibri" panose="020F0502020204030204" pitchFamily="34" charset="0"/>
                        </a:rPr>
                        <a:t> </a:t>
                      </a:r>
                      <a:r>
                        <a:rPr lang="en-GB" sz="1400" b="0" i="0" u="none" strike="noStrike" dirty="0" err="1" smtClean="0">
                          <a:solidFill>
                            <a:srgbClr val="000508"/>
                          </a:solidFill>
                          <a:effectLst/>
                          <a:latin typeface="Calibri" panose="020F0502020204030204" pitchFamily="34" charset="0"/>
                        </a:rPr>
                        <a:t>farklı</a:t>
                      </a:r>
                      <a:r>
                        <a:rPr lang="en-GB" sz="1400" b="0" i="0" u="none" strike="noStrike" dirty="0" smtClean="0">
                          <a:solidFill>
                            <a:srgbClr val="000508"/>
                          </a:solidFill>
                          <a:effectLst/>
                          <a:latin typeface="Calibri" panose="020F0502020204030204" pitchFamily="34" charset="0"/>
                        </a:rPr>
                        <a:t> </a:t>
                      </a:r>
                      <a:r>
                        <a:rPr lang="en-GB" sz="1400" b="0" i="0" u="none" strike="noStrike" dirty="0" err="1" smtClean="0">
                          <a:solidFill>
                            <a:srgbClr val="000508"/>
                          </a:solidFill>
                          <a:effectLst/>
                          <a:latin typeface="Calibri" panose="020F0502020204030204" pitchFamily="34" charset="0"/>
                        </a:rPr>
                        <a:t>olması</a:t>
                      </a:r>
                      <a:r>
                        <a:rPr lang="en-GB" sz="1400" b="0" i="0" u="none" strike="noStrike" dirty="0" smtClean="0">
                          <a:solidFill>
                            <a:srgbClr val="000508"/>
                          </a:solidFill>
                          <a:effectLst/>
                          <a:latin typeface="Calibri" panose="020F0502020204030204" pitchFamily="34" charset="0"/>
                        </a:rPr>
                        <a:t> </a:t>
                      </a:r>
                      <a:r>
                        <a:rPr lang="en-GB" sz="1400" b="0" i="0" u="none" strike="noStrike" dirty="0" err="1" smtClean="0">
                          <a:solidFill>
                            <a:srgbClr val="000508"/>
                          </a:solidFill>
                          <a:effectLst/>
                          <a:latin typeface="Calibri" panose="020F0502020204030204" pitchFamily="34" charset="0"/>
                        </a:rPr>
                        <a:t>nedeniyle</a:t>
                      </a:r>
                      <a:r>
                        <a:rPr lang="en-GB" sz="1400" b="0" i="0" u="none" strike="noStrike" dirty="0" smtClean="0">
                          <a:solidFill>
                            <a:srgbClr val="000508"/>
                          </a:solidFill>
                          <a:effectLst/>
                          <a:latin typeface="Calibri" panose="020F0502020204030204" pitchFamily="34" charset="0"/>
                        </a:rPr>
                        <a:t> </a:t>
                      </a:r>
                      <a:r>
                        <a:rPr lang="en-GB" sz="1400" b="0" i="0" u="none" strike="noStrike" dirty="0" err="1" smtClean="0">
                          <a:solidFill>
                            <a:srgbClr val="000508"/>
                          </a:solidFill>
                          <a:effectLst/>
                          <a:latin typeface="Calibri" panose="020F0502020204030204" pitchFamily="34" charset="0"/>
                        </a:rPr>
                        <a:t>oluşan</a:t>
                      </a:r>
                      <a:r>
                        <a:rPr lang="en-GB" sz="1400" b="0" i="0" u="none" strike="noStrike" dirty="0" smtClean="0">
                          <a:solidFill>
                            <a:srgbClr val="000508"/>
                          </a:solidFill>
                          <a:effectLst/>
                          <a:latin typeface="Calibri" panose="020F0502020204030204" pitchFamily="34" charset="0"/>
                        </a:rPr>
                        <a:t> </a:t>
                      </a:r>
                      <a:r>
                        <a:rPr lang="en-GB" sz="1400" b="0" i="0" u="none" strike="noStrike" dirty="0" err="1" smtClean="0">
                          <a:solidFill>
                            <a:srgbClr val="000508"/>
                          </a:solidFill>
                          <a:effectLst/>
                          <a:latin typeface="Calibri" panose="020F0502020204030204" pitchFamily="34" charset="0"/>
                        </a:rPr>
                        <a:t>müfredat</a:t>
                      </a:r>
                      <a:r>
                        <a:rPr lang="en-GB" sz="1400" b="0" i="0" u="none" strike="noStrike" dirty="0" smtClean="0">
                          <a:solidFill>
                            <a:srgbClr val="000508"/>
                          </a:solidFill>
                          <a:effectLst/>
                          <a:latin typeface="Calibri" panose="020F0502020204030204" pitchFamily="34" charset="0"/>
                        </a:rPr>
                        <a:t> </a:t>
                      </a:r>
                      <a:r>
                        <a:rPr lang="en-GB" sz="1400" b="0" i="0" u="none" strike="noStrike" dirty="0" err="1" smtClean="0">
                          <a:solidFill>
                            <a:srgbClr val="000508"/>
                          </a:solidFill>
                          <a:effectLst/>
                          <a:latin typeface="Calibri" panose="020F0502020204030204" pitchFamily="34" charset="0"/>
                        </a:rPr>
                        <a:t>sorunları</a:t>
                      </a:r>
                      <a:endParaRPr lang="en-GB" sz="1400" b="0" i="0" u="none" strike="noStrike" dirty="0" smtClean="0">
                        <a:solidFill>
                          <a:srgbClr val="000508"/>
                        </a:solidFill>
                        <a:effectLst/>
                        <a:latin typeface="Calibri" panose="020F0502020204030204" pitchFamily="34" charset="0"/>
                      </a:endParaRPr>
                    </a:p>
                    <a:p>
                      <a:pPr algn="l" fontAlgn="ctr"/>
                      <a:endParaRPr lang="en-GB" sz="1400" b="0" i="0" u="none" strike="noStrike" dirty="0">
                        <a:solidFill>
                          <a:srgbClr val="000508"/>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756417">
                <a:tc>
                  <a:txBody>
                    <a:bodyPr/>
                    <a:lstStyle/>
                    <a:p>
                      <a:pPr algn="l" fontAlgn="ctr"/>
                      <a:r>
                        <a:rPr lang="en-GB" sz="1400" b="0" i="0" u="none" strike="noStrike" dirty="0">
                          <a:solidFill>
                            <a:srgbClr val="000508"/>
                          </a:solidFill>
                          <a:effectLst/>
                          <a:latin typeface="Calibri" panose="020F0502020204030204" pitchFamily="34" charset="0"/>
                        </a:rPr>
                        <a:t>G-2 </a:t>
                      </a:r>
                      <a:r>
                        <a:rPr lang="en-GB" sz="1400" b="0" i="0" u="none" strike="noStrike" dirty="0" err="1">
                          <a:solidFill>
                            <a:srgbClr val="000508"/>
                          </a:solidFill>
                          <a:effectLst/>
                          <a:latin typeface="Calibri" panose="020F0502020204030204" pitchFamily="34" charset="0"/>
                        </a:rPr>
                        <a:t>Birimin</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diğer</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birimlerle</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iletişiminin</a:t>
                      </a:r>
                      <a:r>
                        <a:rPr lang="en-GB" sz="1400" b="0" i="0" u="none" strike="noStrike" dirty="0">
                          <a:solidFill>
                            <a:srgbClr val="000508"/>
                          </a:solidFill>
                          <a:effectLst/>
                          <a:latin typeface="Calibri" panose="020F0502020204030204" pitchFamily="34" charset="0"/>
                        </a:rPr>
                        <a:t> / </a:t>
                      </a:r>
                      <a:r>
                        <a:rPr lang="en-GB" sz="1400" b="0" i="0" u="none" strike="noStrike" dirty="0" err="1">
                          <a:solidFill>
                            <a:srgbClr val="000508"/>
                          </a:solidFill>
                          <a:effectLst/>
                          <a:latin typeface="Calibri" panose="020F0502020204030204" pitchFamily="34" charset="0"/>
                        </a:rPr>
                        <a:t>işbirliğinin</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güçlü</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olması</a:t>
                      </a:r>
                      <a:endParaRPr lang="en-GB" sz="1400" b="0" i="0" u="none" strike="noStrike" dirty="0">
                        <a:solidFill>
                          <a:srgbClr val="000508"/>
                        </a:solidFill>
                        <a:effectLst/>
                        <a:latin typeface="Calibri" panose="020F0502020204030204" pitchFamily="34" charset="0"/>
                      </a:endParaRP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en-GB" sz="1400" b="0" i="0" u="none" strike="noStrike" dirty="0">
                          <a:solidFill>
                            <a:srgbClr val="000508"/>
                          </a:solidFill>
                          <a:effectLst/>
                          <a:latin typeface="Calibri" panose="020F0502020204030204" pitchFamily="34" charset="0"/>
                        </a:rPr>
                        <a:t>Z-2 </a:t>
                      </a:r>
                      <a:r>
                        <a:rPr lang="en-GB" sz="1400" b="0" i="0" u="none" strike="noStrike" dirty="0" err="1">
                          <a:solidFill>
                            <a:srgbClr val="000508"/>
                          </a:solidFill>
                          <a:effectLst/>
                          <a:latin typeface="Calibri" panose="020F0502020204030204" pitchFamily="34" charset="0"/>
                        </a:rPr>
                        <a:t>Ders</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kaynaklarının</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uluslararası</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öğrenciler</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için</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tasarlanmış</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olması</a:t>
                      </a:r>
                      <a:endParaRPr lang="en-GB" sz="1400" b="0" i="0" u="none" strike="noStrike" dirty="0">
                        <a:solidFill>
                          <a:srgbClr val="000508"/>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GB" sz="1400" b="0" i="0" u="none" strike="noStrike" dirty="0">
                          <a:solidFill>
                            <a:srgbClr val="000508"/>
                          </a:solidFill>
                          <a:effectLst/>
                          <a:latin typeface="Calibri" panose="020F0502020204030204" pitchFamily="34" charset="0"/>
                        </a:rPr>
                        <a:t>F-2 </a:t>
                      </a:r>
                      <a:r>
                        <a:rPr lang="en-GB" sz="1400" b="0" i="0" u="none" strike="noStrike" dirty="0" err="1">
                          <a:solidFill>
                            <a:srgbClr val="000508"/>
                          </a:solidFill>
                          <a:effectLst/>
                          <a:latin typeface="Calibri" panose="020F0502020204030204" pitchFamily="34" charset="0"/>
                        </a:rPr>
                        <a:t>Akademik</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Birimlerin</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İş</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birliği</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içinde</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çalışmaya</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önem</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vermesi</a:t>
                      </a:r>
                      <a:endParaRPr lang="en-GB" sz="1400" b="0" i="0" u="none" strike="noStrike" dirty="0">
                        <a:solidFill>
                          <a:srgbClr val="000508"/>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457207" rtl="0" eaLnBrk="1" fontAlgn="ctr" latinLnBrk="0" hangingPunct="1">
                        <a:lnSpc>
                          <a:spcPct val="100000"/>
                        </a:lnSpc>
                        <a:spcBef>
                          <a:spcPts val="0"/>
                        </a:spcBef>
                        <a:spcAft>
                          <a:spcPts val="0"/>
                        </a:spcAft>
                        <a:buClrTx/>
                        <a:buSzTx/>
                        <a:buFontTx/>
                        <a:buNone/>
                        <a:tabLst/>
                        <a:defRPr/>
                      </a:pPr>
                      <a:r>
                        <a:rPr lang="en-GB" sz="1400" b="0" i="0" u="none" strike="noStrike" dirty="0" smtClean="0">
                          <a:solidFill>
                            <a:srgbClr val="000508"/>
                          </a:solidFill>
                          <a:effectLst/>
                          <a:latin typeface="Calibri" panose="020F0502020204030204" pitchFamily="34" charset="0"/>
                        </a:rPr>
                        <a:t>T-</a:t>
                      </a:r>
                      <a:r>
                        <a:rPr lang="tr-TR" sz="1400" b="0" i="0" u="none" strike="noStrike" dirty="0" smtClean="0">
                          <a:solidFill>
                            <a:srgbClr val="000508"/>
                          </a:solidFill>
                          <a:effectLst/>
                          <a:latin typeface="Calibri" panose="020F0502020204030204" pitchFamily="34" charset="0"/>
                        </a:rPr>
                        <a:t>2</a:t>
                      </a:r>
                      <a:r>
                        <a:rPr lang="en-GB" sz="1400" b="0" i="0" u="none" strike="noStrike" dirty="0" smtClean="0">
                          <a:solidFill>
                            <a:srgbClr val="000508"/>
                          </a:solidFill>
                          <a:effectLst/>
                          <a:latin typeface="Calibri" panose="020F0502020204030204" pitchFamily="34" charset="0"/>
                        </a:rPr>
                        <a:t> </a:t>
                      </a:r>
                      <a:r>
                        <a:rPr lang="en-GB" sz="1400" b="0" i="0" u="none" strike="noStrike" dirty="0" err="1" smtClean="0">
                          <a:solidFill>
                            <a:srgbClr val="000508"/>
                          </a:solidFill>
                          <a:effectLst/>
                          <a:latin typeface="Calibri" panose="020F0502020204030204" pitchFamily="34" charset="0"/>
                        </a:rPr>
                        <a:t>Öğrencilerin</a:t>
                      </a:r>
                      <a:r>
                        <a:rPr lang="en-GB" sz="1400" b="0" i="0" u="none" strike="noStrike" dirty="0" smtClean="0">
                          <a:solidFill>
                            <a:srgbClr val="000508"/>
                          </a:solidFill>
                          <a:effectLst/>
                          <a:latin typeface="Calibri" panose="020F0502020204030204" pitchFamily="34" charset="0"/>
                        </a:rPr>
                        <a:t> </a:t>
                      </a:r>
                      <a:r>
                        <a:rPr lang="en-GB" sz="1400" b="0" i="0" u="none" strike="noStrike" dirty="0" err="1" smtClean="0">
                          <a:solidFill>
                            <a:srgbClr val="000508"/>
                          </a:solidFill>
                          <a:effectLst/>
                          <a:latin typeface="Calibri" panose="020F0502020204030204" pitchFamily="34" charset="0"/>
                        </a:rPr>
                        <a:t>dil</a:t>
                      </a:r>
                      <a:r>
                        <a:rPr lang="en-GB" sz="1400" b="0" i="0" u="none" strike="noStrike" dirty="0" smtClean="0">
                          <a:solidFill>
                            <a:srgbClr val="000508"/>
                          </a:solidFill>
                          <a:effectLst/>
                          <a:latin typeface="Calibri" panose="020F0502020204030204" pitchFamily="34" charset="0"/>
                        </a:rPr>
                        <a:t> </a:t>
                      </a:r>
                      <a:r>
                        <a:rPr lang="en-GB" sz="1400" b="0" i="0" u="none" strike="noStrike" dirty="0" err="1" smtClean="0">
                          <a:solidFill>
                            <a:srgbClr val="000508"/>
                          </a:solidFill>
                          <a:effectLst/>
                          <a:latin typeface="Calibri" panose="020F0502020204030204" pitchFamily="34" charset="0"/>
                        </a:rPr>
                        <a:t>eğitimine</a:t>
                      </a:r>
                      <a:r>
                        <a:rPr lang="en-GB" sz="1400" b="0" i="0" u="none" strike="noStrike" dirty="0" smtClean="0">
                          <a:solidFill>
                            <a:srgbClr val="000508"/>
                          </a:solidFill>
                          <a:effectLst/>
                          <a:latin typeface="Calibri" panose="020F0502020204030204" pitchFamily="34" charset="0"/>
                        </a:rPr>
                        <a:t> </a:t>
                      </a:r>
                      <a:r>
                        <a:rPr lang="en-GB" sz="1400" b="0" i="0" u="none" strike="noStrike" dirty="0" err="1" smtClean="0">
                          <a:solidFill>
                            <a:srgbClr val="000508"/>
                          </a:solidFill>
                          <a:effectLst/>
                          <a:latin typeface="Calibri" panose="020F0502020204030204" pitchFamily="34" charset="0"/>
                        </a:rPr>
                        <a:t>yaz</a:t>
                      </a:r>
                      <a:r>
                        <a:rPr lang="en-GB" sz="1400" b="0" i="0" u="none" strike="noStrike" dirty="0" smtClean="0">
                          <a:solidFill>
                            <a:srgbClr val="000508"/>
                          </a:solidFill>
                          <a:effectLst/>
                          <a:latin typeface="Calibri" panose="020F0502020204030204" pitchFamily="34" charset="0"/>
                        </a:rPr>
                        <a:t> </a:t>
                      </a:r>
                      <a:r>
                        <a:rPr lang="en-GB" sz="1400" b="0" i="0" u="none" strike="noStrike" dirty="0" err="1" smtClean="0">
                          <a:solidFill>
                            <a:srgbClr val="000508"/>
                          </a:solidFill>
                          <a:effectLst/>
                          <a:latin typeface="Calibri" panose="020F0502020204030204" pitchFamily="34" charset="0"/>
                        </a:rPr>
                        <a:t>tatilinden</a:t>
                      </a:r>
                      <a:r>
                        <a:rPr lang="en-GB" sz="1400" b="0" i="0" u="none" strike="noStrike" dirty="0" smtClean="0">
                          <a:solidFill>
                            <a:srgbClr val="000508"/>
                          </a:solidFill>
                          <a:effectLst/>
                          <a:latin typeface="Calibri" panose="020F0502020204030204" pitchFamily="34" charset="0"/>
                        </a:rPr>
                        <a:t> </a:t>
                      </a:r>
                      <a:r>
                        <a:rPr lang="en-GB" sz="1400" b="0" i="0" u="none" strike="noStrike" dirty="0" err="1" smtClean="0">
                          <a:solidFill>
                            <a:srgbClr val="000508"/>
                          </a:solidFill>
                          <a:effectLst/>
                          <a:latin typeface="Calibri" panose="020F0502020204030204" pitchFamily="34" charset="0"/>
                        </a:rPr>
                        <a:t>dolayı</a:t>
                      </a:r>
                      <a:r>
                        <a:rPr lang="en-GB" sz="1400" b="0" i="0" u="none" strike="noStrike" dirty="0" smtClean="0">
                          <a:solidFill>
                            <a:srgbClr val="000508"/>
                          </a:solidFill>
                          <a:effectLst/>
                          <a:latin typeface="Calibri" panose="020F0502020204030204" pitchFamily="34" charset="0"/>
                        </a:rPr>
                        <a:t> 3 ay </a:t>
                      </a:r>
                      <a:r>
                        <a:rPr lang="en-GB" sz="1400" b="0" i="0" u="none" strike="noStrike" dirty="0" err="1" smtClean="0">
                          <a:solidFill>
                            <a:srgbClr val="000508"/>
                          </a:solidFill>
                          <a:effectLst/>
                          <a:latin typeface="Calibri" panose="020F0502020204030204" pitchFamily="34" charset="0"/>
                        </a:rPr>
                        <a:t>ara</a:t>
                      </a:r>
                      <a:r>
                        <a:rPr lang="en-GB" sz="1400" b="0" i="0" u="none" strike="noStrike" dirty="0" smtClean="0">
                          <a:solidFill>
                            <a:srgbClr val="000508"/>
                          </a:solidFill>
                          <a:effectLst/>
                          <a:latin typeface="Calibri" panose="020F0502020204030204" pitchFamily="34" charset="0"/>
                        </a:rPr>
                        <a:t> </a:t>
                      </a:r>
                      <a:r>
                        <a:rPr lang="en-GB" sz="1400" b="0" i="0" u="none" strike="noStrike" dirty="0" err="1" smtClean="0">
                          <a:solidFill>
                            <a:srgbClr val="000508"/>
                          </a:solidFill>
                          <a:effectLst/>
                          <a:latin typeface="Calibri" panose="020F0502020204030204" pitchFamily="34" charset="0"/>
                        </a:rPr>
                        <a:t>vermeleri</a:t>
                      </a:r>
                      <a:r>
                        <a:rPr lang="en-GB" sz="1400" b="0" i="0" u="none" strike="noStrike" dirty="0" smtClean="0">
                          <a:solidFill>
                            <a:srgbClr val="000508"/>
                          </a:solidFill>
                          <a:effectLst/>
                          <a:latin typeface="Calibri" panose="020F0502020204030204" pitchFamily="34" charset="0"/>
                        </a:rPr>
                        <a:t> </a:t>
                      </a:r>
                    </a:p>
                    <a:p>
                      <a:pPr algn="l" fontAlgn="ctr"/>
                      <a:endParaRPr lang="en-GB" sz="1400" b="0" i="0" u="none" strike="noStrike" dirty="0">
                        <a:solidFill>
                          <a:srgbClr val="000508"/>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697015">
                <a:tc>
                  <a:txBody>
                    <a:bodyPr/>
                    <a:lstStyle/>
                    <a:p>
                      <a:pPr algn="l" fontAlgn="ctr"/>
                      <a:r>
                        <a:rPr lang="en-GB" sz="1400" b="0" i="0" u="none" strike="noStrike">
                          <a:solidFill>
                            <a:srgbClr val="000508"/>
                          </a:solidFill>
                          <a:effectLst/>
                          <a:latin typeface="Calibri" panose="020F0502020204030204" pitchFamily="34" charset="0"/>
                        </a:rPr>
                        <a:t>G-3  Çalışma Alanının yeterli büyüklükte olması</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b"/>
                      <a:r>
                        <a:rPr lang="en-GB" sz="1400" b="0" i="0" u="none" strike="noStrike" dirty="0">
                          <a:solidFill>
                            <a:srgbClr val="000508"/>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GB" sz="1400" b="0" i="0" u="none" strike="noStrike" dirty="0">
                          <a:solidFill>
                            <a:srgbClr val="000508"/>
                          </a:solidFill>
                          <a:effectLst/>
                          <a:latin typeface="Calibri" panose="020F0502020204030204" pitchFamily="34" charset="0"/>
                        </a:rPr>
                        <a:t>F-3 </a:t>
                      </a:r>
                      <a:r>
                        <a:rPr lang="en-GB" sz="1400" b="0" i="0" u="none" strike="noStrike" dirty="0" err="1">
                          <a:solidFill>
                            <a:srgbClr val="000508"/>
                          </a:solidFill>
                          <a:effectLst/>
                          <a:latin typeface="Calibri" panose="020F0502020204030204" pitchFamily="34" charset="0"/>
                        </a:rPr>
                        <a:t>Akademik</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Personelin</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yeniliklere</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gelişime</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ve</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değişime</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açık</a:t>
                      </a:r>
                      <a:r>
                        <a:rPr lang="en-GB" sz="1400" b="0" i="0" u="none" strike="noStrike" dirty="0">
                          <a:solidFill>
                            <a:srgbClr val="000508"/>
                          </a:solidFill>
                          <a:effectLst/>
                          <a:latin typeface="Calibri" panose="020F0502020204030204" pitchFamily="34" charset="0"/>
                        </a:rPr>
                        <a:t> </a:t>
                      </a:r>
                      <a:r>
                        <a:rPr lang="en-GB" sz="1400" b="0" i="0" u="none" strike="noStrike" dirty="0" err="1">
                          <a:solidFill>
                            <a:srgbClr val="000508"/>
                          </a:solidFill>
                          <a:effectLst/>
                          <a:latin typeface="Calibri" panose="020F0502020204030204" pitchFamily="34" charset="0"/>
                        </a:rPr>
                        <a:t>olmaları</a:t>
                      </a:r>
                      <a:endParaRPr lang="en-GB" sz="1400" b="0" i="0" u="none" strike="noStrike" dirty="0">
                        <a:solidFill>
                          <a:srgbClr val="000508"/>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GB" sz="1400" b="0" i="0" u="none" strike="noStrike" dirty="0">
                        <a:solidFill>
                          <a:srgbClr val="000508"/>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900546">
                <a:tc>
                  <a:txBody>
                    <a:bodyPr/>
                    <a:lstStyle/>
                    <a:p>
                      <a:pPr algn="l" fontAlgn="ctr"/>
                      <a:r>
                        <a:rPr lang="en-GB" sz="1400" b="0" i="0" u="none" strike="noStrike">
                          <a:solidFill>
                            <a:srgbClr val="000508"/>
                          </a:solidFill>
                          <a:effectLst/>
                          <a:latin typeface="Calibri" panose="020F0502020204030204" pitchFamily="34" charset="0"/>
                        </a:rPr>
                        <a:t>G-4 Proje odaklı ders müfredatının öğrencilerin bağımsız çalışma becerilerini geliştirmesi</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en-GB" sz="1400" b="0" i="0" u="none" strike="noStrike" dirty="0">
                          <a:solidFill>
                            <a:srgbClr val="000508"/>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1400" b="0" i="0" u="none" strike="noStrike" dirty="0">
                          <a:solidFill>
                            <a:srgbClr val="000508"/>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1400" b="0" i="0" u="none" strike="noStrike" dirty="0">
                          <a:solidFill>
                            <a:srgbClr val="000508"/>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1190635">
                <a:tc>
                  <a:txBody>
                    <a:bodyPr/>
                    <a:lstStyle/>
                    <a:p>
                      <a:pPr algn="l" fontAlgn="ctr"/>
                      <a:r>
                        <a:rPr lang="en-GB" sz="1400" b="0" i="0" u="none" strike="noStrike">
                          <a:solidFill>
                            <a:srgbClr val="000508"/>
                          </a:solidFill>
                          <a:effectLst/>
                          <a:latin typeface="Calibri" panose="020F0502020204030204" pitchFamily="34" charset="0"/>
                        </a:rPr>
                        <a:t>G-5 Cooperative Learning Techniques (işbirlikçi öğrenme yöntemleri) sisteminin derslere entegre edilmesi </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t"/>
                      <a:r>
                        <a:rPr lang="en-GB" sz="1400" b="0" i="0" u="none" strike="noStrike">
                          <a:solidFill>
                            <a:srgbClr val="000508"/>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1400" b="0" i="0" u="none" strike="noStrike">
                          <a:solidFill>
                            <a:srgbClr val="000508"/>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GB" sz="1400" b="0" i="0" u="none" strike="noStrike" dirty="0">
                          <a:solidFill>
                            <a:srgbClr val="000508"/>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bl>
          </a:graphicData>
        </a:graphic>
      </p:graphicFrame>
    </p:spTree>
    <p:extLst>
      <p:ext uri="{BB962C8B-B14F-4D97-AF65-F5344CB8AC3E}">
        <p14:creationId xmlns:p14="http://schemas.microsoft.com/office/powerpoint/2010/main" val="23889845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p:cNvGraphicFramePr>
            <a:graphicFrameLocks noGrp="1"/>
          </p:cNvGraphicFramePr>
          <p:nvPr>
            <p:extLst>
              <p:ext uri="{D42A27DB-BD31-4B8C-83A1-F6EECF244321}">
                <p14:modId xmlns:p14="http://schemas.microsoft.com/office/powerpoint/2010/main" val="737233458"/>
              </p:ext>
            </p:extLst>
          </p:nvPr>
        </p:nvGraphicFramePr>
        <p:xfrm>
          <a:off x="323528" y="1427021"/>
          <a:ext cx="8645237" cy="5085695"/>
        </p:xfrm>
        <a:graphic>
          <a:graphicData uri="http://schemas.openxmlformats.org/drawingml/2006/table">
            <a:tbl>
              <a:tblPr/>
              <a:tblGrid>
                <a:gridCol w="2767530">
                  <a:extLst>
                    <a:ext uri="{9D8B030D-6E8A-4147-A177-3AD203B41FA5}">
                      <a16:colId xmlns:a16="http://schemas.microsoft.com/office/drawing/2014/main" val="3918363564"/>
                    </a:ext>
                  </a:extLst>
                </a:gridCol>
                <a:gridCol w="2927340">
                  <a:extLst>
                    <a:ext uri="{9D8B030D-6E8A-4147-A177-3AD203B41FA5}">
                      <a16:colId xmlns:a16="http://schemas.microsoft.com/office/drawing/2014/main" val="1683979601"/>
                    </a:ext>
                  </a:extLst>
                </a:gridCol>
                <a:gridCol w="2950367">
                  <a:extLst>
                    <a:ext uri="{9D8B030D-6E8A-4147-A177-3AD203B41FA5}">
                      <a16:colId xmlns:a16="http://schemas.microsoft.com/office/drawing/2014/main" val="2592459544"/>
                    </a:ext>
                  </a:extLst>
                </a:gridCol>
              </a:tblGrid>
              <a:tr h="706579">
                <a:tc>
                  <a:txBody>
                    <a:bodyPr/>
                    <a:lstStyle/>
                    <a:p>
                      <a:pPr algn="ctr" fontAlgn="ctr"/>
                      <a:r>
                        <a:rPr lang="tr-TR" sz="1200" b="1" i="0" u="none" strike="noStrike" dirty="0">
                          <a:solidFill>
                            <a:srgbClr val="0C0D0D"/>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C0D0D"/>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C0D0D"/>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582231">
                <a:tc>
                  <a:txBody>
                    <a:bodyPr/>
                    <a:lstStyle/>
                    <a:p>
                      <a:pPr algn="ctr" fontAlgn="ctr"/>
                      <a:r>
                        <a:rPr lang="en-GB" sz="1000" b="0" i="0" u="none" strike="noStrike" dirty="0">
                          <a:solidFill>
                            <a:srgbClr val="0C0D0D"/>
                          </a:solidFill>
                          <a:effectLst/>
                          <a:latin typeface="Tahoma" panose="020B0604030504040204" pitchFamily="34" charset="0"/>
                        </a:rPr>
                        <a:t>Rektörlük</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GB" sz="1000" b="0" i="0" u="none" strike="noStrike">
                          <a:solidFill>
                            <a:srgbClr val="0C0D0D"/>
                          </a:solidFill>
                          <a:effectLst/>
                          <a:latin typeface="Tahoma" panose="020B0604030504040204" pitchFamily="34" charset="0"/>
                        </a:rPr>
                        <a:t>Üst Yönetim, Dil Eğitimleri, Çeviri Talepleri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000" b="0" i="0" u="none" strike="noStrike">
                          <a:solidFill>
                            <a:srgbClr val="0C0D0D"/>
                          </a:solidFill>
                          <a:effectLst/>
                          <a:latin typeface="Tahoma" panose="020B0604030504040204" pitchFamily="34" charset="0"/>
                        </a:rPr>
                        <a:t>İşlerin zamanında ve doğru şekilde yerine getirilmesi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582231">
                <a:tc>
                  <a:txBody>
                    <a:bodyPr/>
                    <a:lstStyle/>
                    <a:p>
                      <a:pPr algn="ctr" fontAlgn="ctr"/>
                      <a:r>
                        <a:rPr lang="en-GB" sz="1000" b="0" i="0" u="none" strike="noStrike">
                          <a:solidFill>
                            <a:srgbClr val="0C0D0D"/>
                          </a:solidFill>
                          <a:effectLst/>
                          <a:latin typeface="Tahoma" panose="020B0604030504040204" pitchFamily="34" charset="0"/>
                        </a:rPr>
                        <a:t>Yabancı Diller Yüksekokulu</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GB" sz="1000" b="0" i="0" u="none" strike="noStrike">
                          <a:solidFill>
                            <a:srgbClr val="0C0D0D"/>
                          </a:solidFill>
                          <a:effectLst/>
                          <a:latin typeface="Tahoma" panose="020B0604030504040204" pitchFamily="34" charset="0"/>
                        </a:rPr>
                        <a:t>Verilen ortak hizmet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000" b="0" i="0" u="none" strike="noStrike">
                          <a:solidFill>
                            <a:srgbClr val="0C0D0D"/>
                          </a:solidFill>
                          <a:effectLst/>
                          <a:latin typeface="Tahoma" panose="020B0604030504040204" pitchFamily="34" charset="0"/>
                        </a:rPr>
                        <a:t>Akademik ve İdari süreçlerin koordineli bir şekilde yürütülmesi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678754">
                <a:tc>
                  <a:txBody>
                    <a:bodyPr/>
                    <a:lstStyle/>
                    <a:p>
                      <a:pPr algn="ctr" fontAlgn="ctr"/>
                      <a:r>
                        <a:rPr lang="en-GB" sz="1000" b="0" i="0" u="none" strike="noStrike">
                          <a:solidFill>
                            <a:srgbClr val="0C0D0D"/>
                          </a:solidFill>
                          <a:effectLst/>
                          <a:latin typeface="Tahoma" panose="020B0604030504040204" pitchFamily="34" charset="0"/>
                        </a:rPr>
                        <a:t>Akademik Birimler</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GB" sz="1000" b="0" i="0" u="none" strike="noStrike">
                          <a:solidFill>
                            <a:srgbClr val="0C0D0D"/>
                          </a:solidFill>
                          <a:effectLst/>
                          <a:latin typeface="Tahoma" panose="020B0604030504040204" pitchFamily="34" charset="0"/>
                        </a:rPr>
                        <a:t>Dil Eğitimleri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000" b="0" i="0" u="none" strike="noStrike" dirty="0" smtClean="0">
                        <a:solidFill>
                          <a:srgbClr val="0C0D0D"/>
                        </a:solidFill>
                        <a:effectLst/>
                        <a:latin typeface="Tahoma" panose="020B0604030504040204" pitchFamily="34" charset="0"/>
                      </a:endParaRPr>
                    </a:p>
                    <a:p>
                      <a:pPr algn="ctr" fontAlgn="t"/>
                      <a:r>
                        <a:rPr lang="en-GB" sz="1000" b="0" i="0" u="none" strike="noStrike" dirty="0" err="1" smtClean="0">
                          <a:solidFill>
                            <a:srgbClr val="0C0D0D"/>
                          </a:solidFill>
                          <a:effectLst/>
                          <a:latin typeface="Tahoma" panose="020B0604030504040204" pitchFamily="34" charset="0"/>
                        </a:rPr>
                        <a:t>Akademik</a:t>
                      </a:r>
                      <a:r>
                        <a:rPr lang="en-GB" sz="1000" b="0" i="0" u="none" strike="noStrike" dirty="0" smtClean="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başarıyı</a:t>
                      </a: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artırmak</a:t>
                      </a: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için</a:t>
                      </a: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öğrencilerin</a:t>
                      </a: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yabancı</a:t>
                      </a: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dil</a:t>
                      </a: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seviyelerinin</a:t>
                      </a:r>
                      <a:r>
                        <a:rPr lang="en-GB" sz="1000" b="0" i="0" u="none" strike="noStrike" dirty="0">
                          <a:solidFill>
                            <a:srgbClr val="0C0D0D"/>
                          </a:solidFill>
                          <a:effectLst/>
                          <a:latin typeface="Tahoma" panose="020B0604030504040204" pitchFamily="34" charset="0"/>
                        </a:rPr>
                        <a:t> </a:t>
                      </a:r>
                      <a:r>
                        <a:rPr lang="en-GB" sz="1000" b="0" i="0" u="none" strike="noStrike" dirty="0" err="1" smtClean="0">
                          <a:solidFill>
                            <a:srgbClr val="0C0D0D"/>
                          </a:solidFill>
                          <a:effectLst/>
                          <a:latin typeface="Tahoma" panose="020B0604030504040204" pitchFamily="34" charset="0"/>
                        </a:rPr>
                        <a:t>iyileşitilmes</a:t>
                      </a:r>
                      <a:r>
                        <a:rPr lang="tr-TR" sz="1000" b="0" i="0" u="none" strike="noStrike" dirty="0" smtClean="0">
                          <a:solidFill>
                            <a:srgbClr val="0C0D0D"/>
                          </a:solidFill>
                          <a:effectLst/>
                          <a:latin typeface="Tahoma" panose="020B0604030504040204" pitchFamily="34" charset="0"/>
                        </a:rPr>
                        <a:t>i</a:t>
                      </a:r>
                    </a:p>
                    <a:p>
                      <a:pPr algn="ctr" fontAlgn="t"/>
                      <a:endParaRPr lang="en-GB" sz="1000" b="0" i="0" u="none" strike="noStrike" dirty="0">
                        <a:solidFill>
                          <a:srgbClr val="0C0D0D"/>
                        </a:solidFill>
                        <a:effectLst/>
                        <a:latin typeface="Tahoma" panose="020B060403050404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582231">
                <a:tc>
                  <a:txBody>
                    <a:bodyPr/>
                    <a:lstStyle/>
                    <a:p>
                      <a:pPr algn="ctr" fontAlgn="ct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Koordinatörlük</a:t>
                      </a: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personeli</a:t>
                      </a:r>
                      <a:endParaRPr lang="en-GB" sz="1000" b="0" i="0" u="none" strike="noStrike" dirty="0">
                        <a:solidFill>
                          <a:srgbClr val="0C0D0D"/>
                        </a:solidFill>
                        <a:effectLst/>
                        <a:latin typeface="Tahoma" panose="020B0604030504040204" pitchFamily="34" charset="0"/>
                      </a:endParaRP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GB" sz="1000" b="0" i="0" u="none" strike="noStrike">
                          <a:solidFill>
                            <a:srgbClr val="0C0D0D"/>
                          </a:solidFill>
                          <a:effectLst/>
                          <a:latin typeface="Tahoma" panose="020B0604030504040204" pitchFamily="34" charset="0"/>
                        </a:rPr>
                        <a:t>Hizmeti Üreten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000" b="0" i="0" u="none" strike="noStrike" dirty="0" err="1">
                          <a:solidFill>
                            <a:srgbClr val="0C0D0D"/>
                          </a:solidFill>
                          <a:effectLst/>
                          <a:latin typeface="Tahoma" panose="020B0604030504040204" pitchFamily="34" charset="0"/>
                        </a:rPr>
                        <a:t>Motivasyon</a:t>
                      </a: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kariyer</a:t>
                      </a: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ücret</a:t>
                      </a: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devamlılık</a:t>
                      </a: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zamanında</a:t>
                      </a: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ve</a:t>
                      </a: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kaliteli</a:t>
                      </a: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iş</a:t>
                      </a:r>
                      <a:endParaRPr lang="en-GB" sz="1000" b="0" i="0" u="none" strike="noStrike" dirty="0">
                        <a:solidFill>
                          <a:srgbClr val="0C0D0D"/>
                        </a:solidFill>
                        <a:effectLst/>
                        <a:latin typeface="Tahoma" panose="020B060403050404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789207">
                <a:tc>
                  <a:txBody>
                    <a:bodyPr/>
                    <a:lstStyle/>
                    <a:p>
                      <a:pPr algn="ctr" fontAlgn="ctr"/>
                      <a:r>
                        <a:rPr lang="en-GB" sz="1000" b="0" i="0" u="none" strike="noStrike">
                          <a:solidFill>
                            <a:srgbClr val="0C0D0D"/>
                          </a:solidFill>
                          <a:effectLst/>
                          <a:latin typeface="Tahoma" panose="020B0604030504040204" pitchFamily="34" charset="0"/>
                        </a:rPr>
                        <a:t>YÖKAK</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GB" sz="1000" b="0" i="0" u="none" strike="noStrike" dirty="0">
                          <a:solidFill>
                            <a:srgbClr val="0C0D0D"/>
                          </a:solidFill>
                          <a:effectLst/>
                          <a:latin typeface="Tahoma" panose="020B0604030504040204" pitchFamily="34" charset="0"/>
                        </a:rPr>
                        <a:t>ABÜ Kalite </a:t>
                      </a:r>
                      <a:r>
                        <a:rPr lang="en-GB" sz="1000" b="0" i="0" u="none" strike="noStrike" dirty="0" err="1">
                          <a:solidFill>
                            <a:srgbClr val="0C0D0D"/>
                          </a:solidFill>
                          <a:effectLst/>
                          <a:latin typeface="Tahoma" panose="020B0604030504040204" pitchFamily="34" charset="0"/>
                        </a:rPr>
                        <a:t>Güvence</a:t>
                      </a: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Sistemi</a:t>
                      </a: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nedeniyle</a:t>
                      </a: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sorumluluk</a:t>
                      </a:r>
                      <a:endParaRPr lang="en-GB" sz="1000" b="0" i="0" u="none" strike="noStrike" dirty="0">
                        <a:solidFill>
                          <a:srgbClr val="0C0D0D"/>
                        </a:solidFill>
                        <a:effectLst/>
                        <a:latin typeface="Tahoma" panose="020B060403050404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000" b="0" i="0" u="none" strike="noStrike">
                          <a:solidFill>
                            <a:srgbClr val="0C0D0D"/>
                          </a:solidFill>
                          <a:effectLst/>
                          <a:latin typeface="Tahoma" panose="020B0604030504040204" pitchFamily="34" charset="0"/>
                        </a:rPr>
                        <a:t>Düzenli olarak KİDR raporlarının hazırlanmasında,  Kurumsal Dış Değerlendirme ve Kurumsal Akreditasyon süreçlerinde işbirliği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582231">
                <a:tc>
                  <a:txBody>
                    <a:bodyPr/>
                    <a:lstStyle/>
                    <a:p>
                      <a:pPr algn="ctr" fontAlgn="ctr"/>
                      <a:r>
                        <a:rPr lang="en-GB" sz="1000" b="0" i="0" u="none" strike="noStrike" dirty="0">
                          <a:solidFill>
                            <a:srgbClr val="0C0D0D"/>
                          </a:solidFill>
                          <a:effectLst/>
                          <a:latin typeface="Tahoma" panose="020B0604030504040204" pitchFamily="34" charset="0"/>
                        </a:rPr>
                        <a:t>İSO 9001 </a:t>
                      </a:r>
                      <a:r>
                        <a:rPr lang="en-GB" sz="1000" b="0" i="0" u="none" strike="noStrike" dirty="0" err="1">
                          <a:solidFill>
                            <a:srgbClr val="0C0D0D"/>
                          </a:solidFill>
                          <a:effectLst/>
                          <a:latin typeface="Tahoma" panose="020B0604030504040204" pitchFamily="34" charset="0"/>
                        </a:rPr>
                        <a:t>Bağımsız</a:t>
                      </a: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Akredite</a:t>
                      </a: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Kuruluşu</a:t>
                      </a:r>
                      <a:endParaRPr lang="en-GB" sz="1000" b="0" i="0" u="none" strike="noStrike" dirty="0">
                        <a:solidFill>
                          <a:srgbClr val="0C0D0D"/>
                        </a:solidFill>
                        <a:effectLst/>
                        <a:latin typeface="Tahoma" panose="020B0604030504040204" pitchFamily="34" charset="0"/>
                      </a:endParaRP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GB" sz="1000" b="0" i="0" u="none" strike="noStrike" dirty="0">
                          <a:solidFill>
                            <a:srgbClr val="0C0D0D"/>
                          </a:solidFill>
                          <a:effectLst/>
                          <a:latin typeface="Tahoma" panose="020B0604030504040204" pitchFamily="34" charset="0"/>
                        </a:rPr>
                        <a:t>ABÜ Kalite </a:t>
                      </a:r>
                      <a:r>
                        <a:rPr lang="en-GB" sz="1000" b="0" i="0" u="none" strike="noStrike" dirty="0" err="1">
                          <a:solidFill>
                            <a:srgbClr val="0C0D0D"/>
                          </a:solidFill>
                          <a:effectLst/>
                          <a:latin typeface="Tahoma" panose="020B0604030504040204" pitchFamily="34" charset="0"/>
                        </a:rPr>
                        <a:t>Güvence</a:t>
                      </a: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Sistemi</a:t>
                      </a: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nedeniyle</a:t>
                      </a: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sorumluluk</a:t>
                      </a:r>
                      <a:endParaRPr lang="en-GB" sz="1000" b="0" i="0" u="none" strike="noStrike" dirty="0">
                        <a:solidFill>
                          <a:srgbClr val="0C0D0D"/>
                        </a:solidFill>
                        <a:effectLst/>
                        <a:latin typeface="Tahoma" panose="020B060403050404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000" b="0" i="0" u="none" strike="noStrike" dirty="0" err="1">
                          <a:solidFill>
                            <a:srgbClr val="0C0D0D"/>
                          </a:solidFill>
                          <a:effectLst/>
                          <a:latin typeface="Tahoma" panose="020B0604030504040204" pitchFamily="34" charset="0"/>
                        </a:rPr>
                        <a:t>Sürekli</a:t>
                      </a: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iyileştirme</a:t>
                      </a: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baz</a:t>
                      </a: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alınarak</a:t>
                      </a: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raporlama</a:t>
                      </a: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ve</a:t>
                      </a: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performans</a:t>
                      </a: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hedeflerinin</a:t>
                      </a: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gerçekleştirilmesi</a:t>
                      </a:r>
                      <a:endParaRPr lang="en-GB" sz="1000" b="0" i="0" u="none" strike="noStrike" dirty="0">
                        <a:solidFill>
                          <a:srgbClr val="0C0D0D"/>
                        </a:solidFill>
                        <a:effectLst/>
                        <a:latin typeface="Tahoma" panose="020B060403050404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582231">
                <a:tc>
                  <a:txBody>
                    <a:bodyPr/>
                    <a:lstStyle/>
                    <a:p>
                      <a:pPr algn="ctr" fontAlgn="ctr"/>
                      <a:r>
                        <a:rPr lang="en-GB" sz="1000" b="0" i="0" u="none" strike="noStrike" dirty="0" err="1">
                          <a:solidFill>
                            <a:srgbClr val="0C0D0D"/>
                          </a:solidFill>
                          <a:effectLst/>
                          <a:latin typeface="Tahoma" panose="020B0604030504040204" pitchFamily="34" charset="0"/>
                        </a:rPr>
                        <a:t>İdari</a:t>
                      </a: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Birimler</a:t>
                      </a:r>
                      <a:r>
                        <a:rPr lang="en-GB" sz="1000" b="0" i="0" u="none" strike="noStrike" dirty="0">
                          <a:solidFill>
                            <a:srgbClr val="0C0D0D"/>
                          </a:solidFill>
                          <a:effectLst/>
                          <a:latin typeface="Tahoma" panose="020B0604030504040204" pitchFamily="34" charset="0"/>
                        </a:rPr>
                        <a:t> </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en-GB" sz="1000" b="0" i="0" u="none" strike="noStrike">
                          <a:solidFill>
                            <a:srgbClr val="0C0D0D"/>
                          </a:solidFill>
                          <a:effectLst/>
                          <a:latin typeface="Tahoma" panose="020B0604030504040204" pitchFamily="34" charset="0"/>
                        </a:rPr>
                        <a:t>Bilgi ve Görev Paylaşımı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000" b="0" i="0" u="none" strike="noStrike" dirty="0" err="1">
                          <a:solidFill>
                            <a:srgbClr val="0C0D0D"/>
                          </a:solidFill>
                          <a:effectLst/>
                          <a:latin typeface="Tahoma" panose="020B0604030504040204" pitchFamily="34" charset="0"/>
                        </a:rPr>
                        <a:t>İşbirliği</a:t>
                      </a:r>
                      <a:r>
                        <a:rPr lang="en-GB" sz="1000" b="0" i="0" u="none" strike="noStrike" dirty="0">
                          <a:solidFill>
                            <a:srgbClr val="0C0D0D"/>
                          </a:solidFill>
                          <a:effectLst/>
                          <a:latin typeface="Tahoma" panose="020B0604030504040204" pitchFamily="34" charset="0"/>
                        </a:rPr>
                        <a:t> </a:t>
                      </a:r>
                      <a:r>
                        <a:rPr lang="en-GB" sz="1000" b="0" i="0" u="none" strike="noStrike" dirty="0" err="1">
                          <a:solidFill>
                            <a:srgbClr val="0C0D0D"/>
                          </a:solidFill>
                          <a:effectLst/>
                          <a:latin typeface="Tahoma" panose="020B0604030504040204" pitchFamily="34" charset="0"/>
                        </a:rPr>
                        <a:t>yapılması</a:t>
                      </a:r>
                      <a:endParaRPr lang="en-GB" sz="1000" b="0" i="0" u="none" strike="noStrike" dirty="0">
                        <a:solidFill>
                          <a:srgbClr val="0C0D0D"/>
                        </a:solidFill>
                        <a:effectLst/>
                        <a:latin typeface="Tahoma" panose="020B060403050404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81377720"/>
                  </a:ext>
                </a:extLst>
              </a:tr>
            </a:tbl>
          </a:graphicData>
        </a:graphic>
      </p:graphicFrame>
    </p:spTree>
    <p:extLst>
      <p:ext uri="{BB962C8B-B14F-4D97-AF65-F5344CB8AC3E}">
        <p14:creationId xmlns:p14="http://schemas.microsoft.com/office/powerpoint/2010/main" val="4598362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471160" y="761596"/>
            <a:ext cx="8201679" cy="588640"/>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a:t>
            </a:r>
            <a:r>
              <a:rPr lang="tr-TR" sz="2800" b="1" dirty="0" smtClean="0">
                <a:solidFill>
                  <a:schemeClr val="accent6"/>
                </a:solidFill>
                <a:effectLst>
                  <a:outerShdw blurRad="38100" dist="38100" dir="2700000" algn="tl">
                    <a:srgbClr val="000000">
                      <a:alpha val="43137"/>
                    </a:srgbClr>
                  </a:outerShdw>
                </a:effectLst>
                <a:ea typeface="+mj-ea"/>
                <a:cs typeface="+mj-cs"/>
              </a:rPr>
              <a:t>ve </a:t>
            </a:r>
            <a:r>
              <a:rPr lang="en-US" sz="2800" b="1" dirty="0" smtClean="0">
                <a:solidFill>
                  <a:schemeClr val="accent6"/>
                </a:solidFill>
                <a:effectLst>
                  <a:outerShdw blurRad="38100" dist="38100" dir="2700000" algn="tl">
                    <a:srgbClr val="000000">
                      <a:alpha val="43137"/>
                    </a:srgbClr>
                  </a:outerShdw>
                </a:effectLst>
                <a:ea typeface="+mj-ea"/>
                <a:cs typeface="+mj-cs"/>
              </a:rPr>
              <a:t> </a:t>
            </a:r>
            <a:r>
              <a:rPr lang="en-US" sz="2800" b="1" dirty="0">
                <a:solidFill>
                  <a:schemeClr val="accent6"/>
                </a:solidFill>
                <a:effectLst>
                  <a:outerShdw blurRad="38100" dist="38100" dir="2700000" algn="tl">
                    <a:srgbClr val="000000">
                      <a:alpha val="43137"/>
                    </a:srgbClr>
                  </a:outerShdw>
                </a:effectLst>
                <a:ea typeface="+mj-ea"/>
                <a:cs typeface="+mj-cs"/>
              </a:rPr>
              <a:t>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(FİZİKİ, MALZEME, TEÇHİZAT, EKİPMAN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89" y="332656"/>
            <a:ext cx="1607689" cy="428940"/>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p:cNvSpPr>
            <a:spLocks noGrp="1"/>
          </p:cNvSpPr>
          <p:nvPr>
            <p:ph type="title"/>
          </p:nvPr>
        </p:nvSpPr>
        <p:spPr>
          <a:xfrm>
            <a:off x="858982" y="2891116"/>
            <a:ext cx="7813857" cy="988155"/>
          </a:xfrm>
        </p:spPr>
        <p:txBody>
          <a:bodyPr/>
          <a:lstStyle/>
          <a:p>
            <a:r>
              <a:rPr lang="tr-TR" sz="2400" dirty="0" smtClean="0">
                <a:solidFill>
                  <a:srgbClr val="001626"/>
                </a:solidFill>
                <a:latin typeface="+mn-lt"/>
              </a:rPr>
              <a:t>Herhangi bir teçhizat/ekipman/malzeme ihtiyacımız yoktur.</a:t>
            </a:r>
            <a:endParaRPr lang="en-GB" sz="2400" dirty="0">
              <a:solidFill>
                <a:srgbClr val="001626"/>
              </a:solidFill>
              <a:latin typeface="+mn-lt"/>
            </a:endParaRPr>
          </a:p>
        </p:txBody>
      </p:sp>
    </p:spTree>
    <p:extLst>
      <p:ext uri="{BB962C8B-B14F-4D97-AF65-F5344CB8AC3E}">
        <p14:creationId xmlns:p14="http://schemas.microsoft.com/office/powerpoint/2010/main" val="3238947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582860" y="2631888"/>
            <a:ext cx="8127745" cy="839231"/>
          </a:xfrm>
        </p:spPr>
        <p:txBody>
          <a:bodyPr vert="horz" lIns="91440" tIns="45720" rIns="91440" bIns="45720" rtlCol="0" anchor="ctr">
            <a:normAutofit/>
          </a:bodyPr>
          <a:lstStyle/>
          <a:p>
            <a:pPr>
              <a:spcAft>
                <a:spcPts val="600"/>
              </a:spcAft>
            </a:pPr>
            <a:r>
              <a:rPr lang="tr-TR" sz="2800" dirty="0" smtClean="0">
                <a:solidFill>
                  <a:srgbClr val="122204"/>
                </a:solidFill>
              </a:rPr>
              <a:t>Aksiyon gerektiren riskimiz bulunmamaktadır.</a:t>
            </a:r>
            <a:endParaRPr lang="en-US" sz="2800" dirty="0">
              <a:solidFill>
                <a:srgbClr val="122204"/>
              </a:solidFill>
            </a:endParaRPr>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87309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823765" y="476672"/>
            <a:ext cx="7321964" cy="1384995"/>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(HAYATA GEÇİRİLEN ÖNERİLER ve AKSİYON ALINAN ŞİKAYETLER)</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007604" y="3309000"/>
            <a:ext cx="7634951" cy="461665"/>
          </a:xfrm>
          <a:prstGeom prst="rect">
            <a:avLst/>
          </a:prstGeom>
          <a:noFill/>
        </p:spPr>
        <p:txBody>
          <a:bodyPr wrap="square" rtlCol="0">
            <a:spAutoFit/>
          </a:bodyPr>
          <a:lstStyle/>
          <a:p>
            <a:r>
              <a:rPr lang="en-US" sz="2400" dirty="0" err="1" smtClean="0">
                <a:solidFill>
                  <a:srgbClr val="0F2303"/>
                </a:solidFill>
              </a:rPr>
              <a:t>Payda</a:t>
            </a:r>
            <a:r>
              <a:rPr lang="tr-TR" sz="2400" dirty="0" smtClean="0">
                <a:solidFill>
                  <a:srgbClr val="0F2303"/>
                </a:solidFill>
              </a:rPr>
              <a:t>ş</a:t>
            </a:r>
            <a:r>
              <a:rPr lang="en-US" sz="2400" dirty="0" err="1" smtClean="0">
                <a:solidFill>
                  <a:srgbClr val="0F2303"/>
                </a:solidFill>
              </a:rPr>
              <a:t>lardan</a:t>
            </a:r>
            <a:r>
              <a:rPr lang="en-US" sz="2400" dirty="0" smtClean="0">
                <a:solidFill>
                  <a:srgbClr val="0F2303"/>
                </a:solidFill>
              </a:rPr>
              <a:t> </a:t>
            </a:r>
            <a:r>
              <a:rPr lang="en-US" sz="2400" dirty="0" err="1" smtClean="0">
                <a:solidFill>
                  <a:srgbClr val="0F2303"/>
                </a:solidFill>
              </a:rPr>
              <a:t>herhang</a:t>
            </a:r>
            <a:r>
              <a:rPr lang="tr-TR" sz="2400" dirty="0" smtClean="0">
                <a:solidFill>
                  <a:srgbClr val="0F2303"/>
                </a:solidFill>
              </a:rPr>
              <a:t>i</a:t>
            </a:r>
            <a:r>
              <a:rPr lang="en-US" sz="2400" dirty="0" smtClean="0">
                <a:solidFill>
                  <a:srgbClr val="0F2303"/>
                </a:solidFill>
              </a:rPr>
              <a:t> b</a:t>
            </a:r>
            <a:r>
              <a:rPr lang="tr-TR" sz="2400" dirty="0" smtClean="0">
                <a:solidFill>
                  <a:srgbClr val="0F2303"/>
                </a:solidFill>
              </a:rPr>
              <a:t>i</a:t>
            </a:r>
            <a:r>
              <a:rPr lang="en-US" sz="2400" dirty="0" smtClean="0">
                <a:solidFill>
                  <a:srgbClr val="0F2303"/>
                </a:solidFill>
              </a:rPr>
              <a:t>r</a:t>
            </a:r>
            <a:r>
              <a:rPr lang="tr-TR" sz="2400" dirty="0" smtClean="0">
                <a:solidFill>
                  <a:srgbClr val="0F2303"/>
                </a:solidFill>
              </a:rPr>
              <a:t> öneri veya şikayet alınmamıştır.</a:t>
            </a:r>
            <a:endParaRPr lang="en-US" sz="2400" dirty="0">
              <a:solidFill>
                <a:srgbClr val="0F2303"/>
              </a:solidFill>
            </a:endParaRPr>
          </a:p>
        </p:txBody>
      </p:sp>
    </p:spTree>
    <p:extLst>
      <p:ext uri="{BB962C8B-B14F-4D97-AF65-F5344CB8AC3E}">
        <p14:creationId xmlns:p14="http://schemas.microsoft.com/office/powerpoint/2010/main" val="38059390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534775"/>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EĞİTİM-ÖĞRETİM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85991" y="1831572"/>
            <a:ext cx="8428350" cy="4801314"/>
          </a:xfrm>
          <a:prstGeom prst="rect">
            <a:avLst/>
          </a:prstGeom>
          <a:noFill/>
        </p:spPr>
        <p:txBody>
          <a:bodyPr wrap="square" rtlCol="0">
            <a:spAutoFit/>
          </a:bodyPr>
          <a:lstStyle/>
          <a:p>
            <a:pPr marL="285750" indent="-285750" algn="just">
              <a:buFont typeface="Wingdings" panose="05000000000000000000" pitchFamily="2" charset="2"/>
              <a:buChar char="ü"/>
            </a:pPr>
            <a:r>
              <a:rPr lang="tr-TR" dirty="0" smtClean="0">
                <a:solidFill>
                  <a:srgbClr val="0F2303"/>
                </a:solidFill>
              </a:rPr>
              <a:t>Sınıflarımızda İş Birliği ve İletişime dayalı bir öğretim yönteminin uygulanmaktadır. Bu uygulama kapsamında öğrencilerin 4 temel İngilizce Becerilerini geliştirecek şekilde derslerin planlanıp işlenilmektedir. SOLE</a:t>
            </a:r>
            <a:r>
              <a:rPr lang="tr-TR" dirty="0">
                <a:solidFill>
                  <a:srgbClr val="0F2303"/>
                </a:solidFill>
              </a:rPr>
              <a:t> </a:t>
            </a:r>
            <a:r>
              <a:rPr lang="tr-TR" dirty="0" smtClean="0">
                <a:solidFill>
                  <a:srgbClr val="0F2303"/>
                </a:solidFill>
              </a:rPr>
              <a:t>ve Proje gibi İngilizce konuşma pratiği yapılabilecek dersler müfredata eklenmiştir,</a:t>
            </a:r>
          </a:p>
          <a:p>
            <a:pPr algn="just"/>
            <a:endParaRPr lang="tr-TR" dirty="0" smtClean="0">
              <a:solidFill>
                <a:srgbClr val="0F2303"/>
              </a:solidFill>
            </a:endParaRPr>
          </a:p>
          <a:p>
            <a:pPr marL="285750" indent="-285750" algn="just">
              <a:buFont typeface="Wingdings" panose="05000000000000000000" pitchFamily="2" charset="2"/>
              <a:buChar char="ü"/>
            </a:pPr>
            <a:r>
              <a:rPr lang="tr-TR" dirty="0" smtClean="0">
                <a:solidFill>
                  <a:srgbClr val="0F2303"/>
                </a:solidFill>
              </a:rPr>
              <a:t>Grup çalışmalarında her bir öğrenciye sorumluluk (roller) verilerek ve aktivitelere hangi öğrencinin başlamasının net bir şekilde belirtilmesiyle öğrencilerin derslere katılımları arttırılmaktadır,</a:t>
            </a:r>
          </a:p>
          <a:p>
            <a:pPr marL="285750" indent="-285750" algn="just">
              <a:buFont typeface="Wingdings" panose="05000000000000000000" pitchFamily="2" charset="2"/>
              <a:buChar char="ü"/>
            </a:pPr>
            <a:endParaRPr lang="tr-TR" dirty="0" smtClean="0">
              <a:solidFill>
                <a:srgbClr val="0F2303"/>
              </a:solidFill>
            </a:endParaRPr>
          </a:p>
          <a:p>
            <a:pPr marL="285750" indent="-285750" algn="just">
              <a:buFont typeface="Wingdings" panose="05000000000000000000" pitchFamily="2" charset="2"/>
              <a:buChar char="ü"/>
            </a:pPr>
            <a:r>
              <a:rPr lang="tr-TR" dirty="0" smtClean="0">
                <a:solidFill>
                  <a:srgbClr val="0F2303"/>
                </a:solidFill>
              </a:rPr>
              <a:t>Mesleki Gelişim için sınıf içi ve online ders gözlemleri, meslektaş gözlemleri ve ders değerlendirme formlarının doldurulması,</a:t>
            </a:r>
          </a:p>
          <a:p>
            <a:pPr marL="285750" indent="-285750" algn="just">
              <a:buFont typeface="Wingdings" panose="05000000000000000000" pitchFamily="2" charset="2"/>
              <a:buChar char="ü"/>
            </a:pPr>
            <a:endParaRPr lang="tr-TR" dirty="0" smtClean="0">
              <a:solidFill>
                <a:srgbClr val="0F2303"/>
              </a:solidFill>
            </a:endParaRPr>
          </a:p>
          <a:p>
            <a:pPr marL="285750" indent="-285750" algn="just">
              <a:buFont typeface="Wingdings" panose="05000000000000000000" pitchFamily="2" charset="2"/>
              <a:buChar char="ü"/>
            </a:pPr>
            <a:r>
              <a:rPr lang="tr-TR" dirty="0">
                <a:solidFill>
                  <a:srgbClr val="0F2303"/>
                </a:solidFill>
              </a:rPr>
              <a:t>Mesleki gelişim gözlemlerinin bir sonucu olarak, öğretmenlerin puanları ortalama %80'den ortalama %96'ya </a:t>
            </a:r>
            <a:r>
              <a:rPr lang="tr-TR" dirty="0" smtClean="0">
                <a:solidFill>
                  <a:srgbClr val="0F2303"/>
                </a:solidFill>
              </a:rPr>
              <a:t>yükselmiştir,</a:t>
            </a:r>
          </a:p>
          <a:p>
            <a:pPr marL="285750" indent="-285750" algn="just">
              <a:buFont typeface="Wingdings" panose="05000000000000000000" pitchFamily="2" charset="2"/>
              <a:buChar char="ü"/>
            </a:pPr>
            <a:endParaRPr lang="tr-TR" dirty="0" smtClean="0">
              <a:solidFill>
                <a:srgbClr val="0F2303"/>
              </a:solidFill>
            </a:endParaRPr>
          </a:p>
          <a:p>
            <a:pPr marL="285750" indent="-285750" algn="just">
              <a:buFont typeface="Wingdings" panose="05000000000000000000" pitchFamily="2" charset="2"/>
              <a:buChar char="ü"/>
            </a:pPr>
            <a:r>
              <a:rPr lang="tr-TR" dirty="0" smtClean="0">
                <a:solidFill>
                  <a:srgbClr val="0F2303"/>
                </a:solidFill>
              </a:rPr>
              <a:t>Öğretim Görevlileri müfredat geliştirme konusunda sürece dahil edilmiş ve öğrenci ihtiyaçlarına göre değiklikler yapılmaktadır,</a:t>
            </a:r>
            <a:endParaRPr lang="en-US" dirty="0" smtClean="0">
              <a:solidFill>
                <a:srgbClr val="0F2303"/>
              </a:solidFill>
            </a:endParaRPr>
          </a:p>
        </p:txBody>
      </p:sp>
    </p:spTree>
    <p:extLst>
      <p:ext uri="{BB962C8B-B14F-4D97-AF65-F5344CB8AC3E}">
        <p14:creationId xmlns:p14="http://schemas.microsoft.com/office/powerpoint/2010/main" val="23092759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534775"/>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EĞİTİM-ÖĞRETİM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85992" y="1542456"/>
            <a:ext cx="8428350" cy="4801314"/>
          </a:xfrm>
          <a:prstGeom prst="rect">
            <a:avLst/>
          </a:prstGeom>
          <a:noFill/>
        </p:spPr>
        <p:txBody>
          <a:bodyPr wrap="square" rtlCol="0">
            <a:spAutoFit/>
          </a:bodyPr>
          <a:lstStyle/>
          <a:p>
            <a:pPr marL="285750" indent="-285750" algn="just">
              <a:buFont typeface="Wingdings" panose="05000000000000000000" pitchFamily="2" charset="2"/>
              <a:buChar char="ü"/>
            </a:pPr>
            <a:r>
              <a:rPr lang="en-US" dirty="0">
                <a:solidFill>
                  <a:srgbClr val="0F2303"/>
                </a:solidFill>
              </a:rPr>
              <a:t>Bu </a:t>
            </a:r>
            <a:r>
              <a:rPr lang="en-US" dirty="0" err="1">
                <a:solidFill>
                  <a:srgbClr val="0F2303"/>
                </a:solidFill>
              </a:rPr>
              <a:t>çabaların</a:t>
            </a:r>
            <a:r>
              <a:rPr lang="en-US" dirty="0">
                <a:solidFill>
                  <a:srgbClr val="0F2303"/>
                </a:solidFill>
              </a:rPr>
              <a:t> </a:t>
            </a:r>
            <a:r>
              <a:rPr lang="en-US" dirty="0" err="1">
                <a:solidFill>
                  <a:srgbClr val="0F2303"/>
                </a:solidFill>
              </a:rPr>
              <a:t>sonucu</a:t>
            </a:r>
            <a:r>
              <a:rPr lang="en-US" dirty="0">
                <a:solidFill>
                  <a:srgbClr val="0F2303"/>
                </a:solidFill>
              </a:rPr>
              <a:t> </a:t>
            </a:r>
            <a:r>
              <a:rPr lang="en-US" dirty="0" err="1">
                <a:solidFill>
                  <a:srgbClr val="0F2303"/>
                </a:solidFill>
              </a:rPr>
              <a:t>olarak</a:t>
            </a:r>
            <a:r>
              <a:rPr lang="en-US" dirty="0">
                <a:solidFill>
                  <a:srgbClr val="0F2303"/>
                </a:solidFill>
              </a:rPr>
              <a:t>, </a:t>
            </a:r>
            <a:r>
              <a:rPr lang="en-US" dirty="0" err="1">
                <a:solidFill>
                  <a:srgbClr val="0F2303"/>
                </a:solidFill>
              </a:rPr>
              <a:t>öğrenciler</a:t>
            </a:r>
            <a:r>
              <a:rPr lang="en-US" dirty="0">
                <a:solidFill>
                  <a:srgbClr val="0F2303"/>
                </a:solidFill>
              </a:rPr>
              <a:t> </a:t>
            </a:r>
            <a:r>
              <a:rPr lang="en-US" dirty="0" err="1">
                <a:solidFill>
                  <a:srgbClr val="0F2303"/>
                </a:solidFill>
              </a:rPr>
              <a:t>bu</a:t>
            </a:r>
            <a:r>
              <a:rPr lang="en-US" dirty="0">
                <a:solidFill>
                  <a:srgbClr val="0F2303"/>
                </a:solidFill>
              </a:rPr>
              <a:t> </a:t>
            </a:r>
            <a:r>
              <a:rPr lang="en-US" dirty="0" err="1">
                <a:solidFill>
                  <a:srgbClr val="0F2303"/>
                </a:solidFill>
              </a:rPr>
              <a:t>yıl</a:t>
            </a:r>
            <a:r>
              <a:rPr lang="en-US" dirty="0">
                <a:solidFill>
                  <a:srgbClr val="0F2303"/>
                </a:solidFill>
              </a:rPr>
              <a:t> B2 </a:t>
            </a:r>
            <a:r>
              <a:rPr lang="en-US" dirty="0" err="1">
                <a:solidFill>
                  <a:srgbClr val="0F2303"/>
                </a:solidFill>
              </a:rPr>
              <a:t>seviyesinde</a:t>
            </a:r>
            <a:r>
              <a:rPr lang="en-US" dirty="0">
                <a:solidFill>
                  <a:srgbClr val="0F2303"/>
                </a:solidFill>
              </a:rPr>
              <a:t> </a:t>
            </a:r>
            <a:r>
              <a:rPr lang="en-US" dirty="0" err="1">
                <a:solidFill>
                  <a:srgbClr val="0F2303"/>
                </a:solidFill>
              </a:rPr>
              <a:t>kitapçık</a:t>
            </a:r>
            <a:r>
              <a:rPr lang="en-US" dirty="0">
                <a:solidFill>
                  <a:srgbClr val="0F2303"/>
                </a:solidFill>
              </a:rPr>
              <a:t> </a:t>
            </a:r>
            <a:r>
              <a:rPr lang="en-US" dirty="0" err="1">
                <a:solidFill>
                  <a:srgbClr val="0F2303"/>
                </a:solidFill>
              </a:rPr>
              <a:t>şeklinde</a:t>
            </a:r>
            <a:r>
              <a:rPr lang="en-US" dirty="0">
                <a:solidFill>
                  <a:srgbClr val="0F2303"/>
                </a:solidFill>
              </a:rPr>
              <a:t> </a:t>
            </a:r>
            <a:r>
              <a:rPr lang="en-US" dirty="0" err="1">
                <a:solidFill>
                  <a:srgbClr val="0F2303"/>
                </a:solidFill>
              </a:rPr>
              <a:t>sunulan</a:t>
            </a:r>
            <a:r>
              <a:rPr lang="en-US" dirty="0">
                <a:solidFill>
                  <a:srgbClr val="0F2303"/>
                </a:solidFill>
              </a:rPr>
              <a:t> </a:t>
            </a:r>
            <a:r>
              <a:rPr lang="en-US" dirty="0" err="1">
                <a:solidFill>
                  <a:srgbClr val="0F2303"/>
                </a:solidFill>
              </a:rPr>
              <a:t>orijinal</a:t>
            </a:r>
            <a:r>
              <a:rPr lang="en-US" dirty="0">
                <a:solidFill>
                  <a:srgbClr val="0F2303"/>
                </a:solidFill>
              </a:rPr>
              <a:t> </a:t>
            </a:r>
            <a:r>
              <a:rPr lang="en-US" dirty="0" err="1">
                <a:solidFill>
                  <a:srgbClr val="0F2303"/>
                </a:solidFill>
              </a:rPr>
              <a:t>materyaller</a:t>
            </a:r>
            <a:r>
              <a:rPr lang="en-US" dirty="0">
                <a:solidFill>
                  <a:srgbClr val="0F2303"/>
                </a:solidFill>
              </a:rPr>
              <a:t> </a:t>
            </a:r>
            <a:r>
              <a:rPr lang="en-US" dirty="0" err="1">
                <a:solidFill>
                  <a:srgbClr val="0F2303"/>
                </a:solidFill>
              </a:rPr>
              <a:t>kullandılar</a:t>
            </a:r>
            <a:r>
              <a:rPr lang="en-US" dirty="0">
                <a:solidFill>
                  <a:srgbClr val="0F2303"/>
                </a:solidFill>
              </a:rPr>
              <a:t>. </a:t>
            </a:r>
            <a:r>
              <a:rPr lang="en-US" dirty="0" err="1">
                <a:solidFill>
                  <a:srgbClr val="0F2303"/>
                </a:solidFill>
              </a:rPr>
              <a:t>Materyaller</a:t>
            </a:r>
            <a:r>
              <a:rPr lang="en-US" dirty="0">
                <a:solidFill>
                  <a:srgbClr val="0F2303"/>
                </a:solidFill>
              </a:rPr>
              <a:t>, </a:t>
            </a:r>
            <a:r>
              <a:rPr lang="en-US" dirty="0" err="1">
                <a:solidFill>
                  <a:srgbClr val="0F2303"/>
                </a:solidFill>
              </a:rPr>
              <a:t>öğrencilerin</a:t>
            </a:r>
            <a:r>
              <a:rPr lang="en-US" dirty="0">
                <a:solidFill>
                  <a:srgbClr val="0F2303"/>
                </a:solidFill>
              </a:rPr>
              <a:t> </a:t>
            </a:r>
            <a:r>
              <a:rPr lang="en-US" dirty="0" err="1">
                <a:solidFill>
                  <a:srgbClr val="0F2303"/>
                </a:solidFill>
              </a:rPr>
              <a:t>katılacağı</a:t>
            </a:r>
            <a:r>
              <a:rPr lang="en-US" dirty="0">
                <a:solidFill>
                  <a:srgbClr val="0F2303"/>
                </a:solidFill>
              </a:rPr>
              <a:t> </a:t>
            </a:r>
            <a:r>
              <a:rPr lang="en-US" dirty="0" err="1">
                <a:solidFill>
                  <a:srgbClr val="0F2303"/>
                </a:solidFill>
              </a:rPr>
              <a:t>farklı</a:t>
            </a:r>
            <a:r>
              <a:rPr lang="en-US" dirty="0">
                <a:solidFill>
                  <a:srgbClr val="0F2303"/>
                </a:solidFill>
              </a:rPr>
              <a:t> </a:t>
            </a:r>
            <a:r>
              <a:rPr lang="en-US" dirty="0" err="1">
                <a:solidFill>
                  <a:srgbClr val="0F2303"/>
                </a:solidFill>
              </a:rPr>
              <a:t>fakültelere</a:t>
            </a:r>
            <a:r>
              <a:rPr lang="en-US" dirty="0">
                <a:solidFill>
                  <a:srgbClr val="0F2303"/>
                </a:solidFill>
              </a:rPr>
              <a:t> </a:t>
            </a:r>
            <a:r>
              <a:rPr lang="en-US" dirty="0" err="1">
                <a:solidFill>
                  <a:srgbClr val="0F2303"/>
                </a:solidFill>
              </a:rPr>
              <a:t>uygun</a:t>
            </a:r>
            <a:r>
              <a:rPr lang="en-US" dirty="0">
                <a:solidFill>
                  <a:srgbClr val="0F2303"/>
                </a:solidFill>
              </a:rPr>
              <a:t> </a:t>
            </a:r>
            <a:r>
              <a:rPr lang="en-US" dirty="0" err="1">
                <a:solidFill>
                  <a:srgbClr val="0F2303"/>
                </a:solidFill>
              </a:rPr>
              <a:t>bir</a:t>
            </a:r>
            <a:r>
              <a:rPr lang="en-US" dirty="0">
                <a:solidFill>
                  <a:srgbClr val="0F2303"/>
                </a:solidFill>
              </a:rPr>
              <a:t> </a:t>
            </a:r>
            <a:r>
              <a:rPr lang="en-US" dirty="0" err="1">
                <a:solidFill>
                  <a:srgbClr val="0F2303"/>
                </a:solidFill>
              </a:rPr>
              <a:t>şekilde</a:t>
            </a:r>
            <a:r>
              <a:rPr lang="en-US" dirty="0">
                <a:solidFill>
                  <a:srgbClr val="0F2303"/>
                </a:solidFill>
              </a:rPr>
              <a:t> </a:t>
            </a:r>
            <a:r>
              <a:rPr lang="en-US" dirty="0" err="1">
                <a:solidFill>
                  <a:srgbClr val="0F2303"/>
                </a:solidFill>
              </a:rPr>
              <a:t>seçilip</a:t>
            </a:r>
            <a:r>
              <a:rPr lang="en-US" dirty="0">
                <a:solidFill>
                  <a:srgbClr val="0F2303"/>
                </a:solidFill>
              </a:rPr>
              <a:t> </a:t>
            </a:r>
            <a:r>
              <a:rPr lang="en-US" dirty="0" err="1">
                <a:solidFill>
                  <a:srgbClr val="0F2303"/>
                </a:solidFill>
              </a:rPr>
              <a:t>geliştirildi</a:t>
            </a:r>
            <a:r>
              <a:rPr lang="en-US" dirty="0">
                <a:solidFill>
                  <a:srgbClr val="0F2303"/>
                </a:solidFill>
              </a:rPr>
              <a:t>. </a:t>
            </a:r>
            <a:r>
              <a:rPr lang="en-US" dirty="0" err="1">
                <a:solidFill>
                  <a:srgbClr val="0F2303"/>
                </a:solidFill>
              </a:rPr>
              <a:t>Böylece</a:t>
            </a:r>
            <a:r>
              <a:rPr lang="en-US" dirty="0">
                <a:solidFill>
                  <a:srgbClr val="0F2303"/>
                </a:solidFill>
              </a:rPr>
              <a:t> hem </a:t>
            </a:r>
            <a:r>
              <a:rPr lang="en-US" dirty="0" err="1">
                <a:solidFill>
                  <a:srgbClr val="0F2303"/>
                </a:solidFill>
              </a:rPr>
              <a:t>öğrenciler</a:t>
            </a:r>
            <a:r>
              <a:rPr lang="en-US" dirty="0">
                <a:solidFill>
                  <a:srgbClr val="0F2303"/>
                </a:solidFill>
              </a:rPr>
              <a:t> </a:t>
            </a:r>
            <a:r>
              <a:rPr lang="en-US" dirty="0" err="1">
                <a:solidFill>
                  <a:srgbClr val="0F2303"/>
                </a:solidFill>
              </a:rPr>
              <a:t>ihtiyaç</a:t>
            </a:r>
            <a:r>
              <a:rPr lang="en-US" dirty="0">
                <a:solidFill>
                  <a:srgbClr val="0F2303"/>
                </a:solidFill>
              </a:rPr>
              <a:t> </a:t>
            </a:r>
            <a:r>
              <a:rPr lang="en-US" dirty="0" err="1">
                <a:solidFill>
                  <a:srgbClr val="0F2303"/>
                </a:solidFill>
              </a:rPr>
              <a:t>duydukları</a:t>
            </a:r>
            <a:r>
              <a:rPr lang="en-US" dirty="0">
                <a:solidFill>
                  <a:srgbClr val="0F2303"/>
                </a:solidFill>
              </a:rPr>
              <a:t> </a:t>
            </a:r>
            <a:r>
              <a:rPr lang="en-US" dirty="0" err="1">
                <a:solidFill>
                  <a:srgbClr val="0F2303"/>
                </a:solidFill>
              </a:rPr>
              <a:t>içerikte</a:t>
            </a:r>
            <a:r>
              <a:rPr lang="en-US" dirty="0">
                <a:solidFill>
                  <a:srgbClr val="0F2303"/>
                </a:solidFill>
              </a:rPr>
              <a:t> </a:t>
            </a:r>
            <a:r>
              <a:rPr lang="en-US" dirty="0" err="1">
                <a:solidFill>
                  <a:srgbClr val="0F2303"/>
                </a:solidFill>
              </a:rPr>
              <a:t>İngilizce</a:t>
            </a:r>
            <a:r>
              <a:rPr lang="en-US" dirty="0">
                <a:solidFill>
                  <a:srgbClr val="0F2303"/>
                </a:solidFill>
              </a:rPr>
              <a:t> </a:t>
            </a:r>
            <a:r>
              <a:rPr lang="en-US" dirty="0" err="1">
                <a:solidFill>
                  <a:srgbClr val="0F2303"/>
                </a:solidFill>
              </a:rPr>
              <a:t>öğrendiler</a:t>
            </a:r>
            <a:r>
              <a:rPr lang="en-US" dirty="0">
                <a:solidFill>
                  <a:srgbClr val="0F2303"/>
                </a:solidFill>
              </a:rPr>
              <a:t> hem de </a:t>
            </a:r>
            <a:r>
              <a:rPr lang="en-US" dirty="0" err="1">
                <a:solidFill>
                  <a:srgbClr val="0F2303"/>
                </a:solidFill>
              </a:rPr>
              <a:t>İngilizce</a:t>
            </a:r>
            <a:r>
              <a:rPr lang="en-US" dirty="0">
                <a:solidFill>
                  <a:srgbClr val="0F2303"/>
                </a:solidFill>
              </a:rPr>
              <a:t> </a:t>
            </a:r>
            <a:r>
              <a:rPr lang="en-US" dirty="0" err="1">
                <a:solidFill>
                  <a:srgbClr val="0F2303"/>
                </a:solidFill>
              </a:rPr>
              <a:t>ders</a:t>
            </a:r>
            <a:r>
              <a:rPr lang="en-US" dirty="0">
                <a:solidFill>
                  <a:srgbClr val="0F2303"/>
                </a:solidFill>
              </a:rPr>
              <a:t> </a:t>
            </a:r>
            <a:r>
              <a:rPr lang="en-US" dirty="0" err="1">
                <a:solidFill>
                  <a:srgbClr val="0F2303"/>
                </a:solidFill>
              </a:rPr>
              <a:t>kitaplarının</a:t>
            </a:r>
            <a:r>
              <a:rPr lang="en-US" dirty="0">
                <a:solidFill>
                  <a:srgbClr val="0F2303"/>
                </a:solidFill>
              </a:rPr>
              <a:t> </a:t>
            </a:r>
            <a:r>
              <a:rPr lang="en-US" dirty="0" err="1">
                <a:solidFill>
                  <a:srgbClr val="0F2303"/>
                </a:solidFill>
              </a:rPr>
              <a:t>yüksek</a:t>
            </a:r>
            <a:r>
              <a:rPr lang="en-US" dirty="0">
                <a:solidFill>
                  <a:srgbClr val="0F2303"/>
                </a:solidFill>
              </a:rPr>
              <a:t> </a:t>
            </a:r>
            <a:r>
              <a:rPr lang="en-US" dirty="0" err="1">
                <a:solidFill>
                  <a:srgbClr val="0F2303"/>
                </a:solidFill>
              </a:rPr>
              <a:t>ücretlerini</a:t>
            </a:r>
            <a:r>
              <a:rPr lang="en-US" dirty="0">
                <a:solidFill>
                  <a:srgbClr val="0F2303"/>
                </a:solidFill>
              </a:rPr>
              <a:t> </a:t>
            </a:r>
            <a:r>
              <a:rPr lang="en-US" dirty="0" err="1">
                <a:solidFill>
                  <a:srgbClr val="0F2303"/>
                </a:solidFill>
              </a:rPr>
              <a:t>ödemedikleri</a:t>
            </a:r>
            <a:r>
              <a:rPr lang="en-US" dirty="0">
                <a:solidFill>
                  <a:srgbClr val="0F2303"/>
                </a:solidFill>
              </a:rPr>
              <a:t> </a:t>
            </a:r>
            <a:r>
              <a:rPr lang="en-US" dirty="0" err="1">
                <a:solidFill>
                  <a:srgbClr val="0F2303"/>
                </a:solidFill>
              </a:rPr>
              <a:t>için</a:t>
            </a:r>
            <a:r>
              <a:rPr lang="en-US" dirty="0">
                <a:solidFill>
                  <a:srgbClr val="0F2303"/>
                </a:solidFill>
              </a:rPr>
              <a:t> </a:t>
            </a:r>
            <a:r>
              <a:rPr lang="en-US" dirty="0" err="1">
                <a:solidFill>
                  <a:srgbClr val="0F2303"/>
                </a:solidFill>
              </a:rPr>
              <a:t>onlar</a:t>
            </a:r>
            <a:r>
              <a:rPr lang="en-US" dirty="0">
                <a:solidFill>
                  <a:srgbClr val="0F2303"/>
                </a:solidFill>
              </a:rPr>
              <a:t> </a:t>
            </a:r>
            <a:r>
              <a:rPr lang="en-US" dirty="0" err="1">
                <a:solidFill>
                  <a:srgbClr val="0F2303"/>
                </a:solidFill>
              </a:rPr>
              <a:t>açısından</a:t>
            </a:r>
            <a:r>
              <a:rPr lang="en-US" dirty="0">
                <a:solidFill>
                  <a:srgbClr val="0F2303"/>
                </a:solidFill>
              </a:rPr>
              <a:t> </a:t>
            </a:r>
            <a:r>
              <a:rPr lang="en-US" dirty="0" err="1">
                <a:solidFill>
                  <a:srgbClr val="0F2303"/>
                </a:solidFill>
              </a:rPr>
              <a:t>daha</a:t>
            </a:r>
            <a:r>
              <a:rPr lang="en-US" dirty="0">
                <a:solidFill>
                  <a:srgbClr val="0F2303"/>
                </a:solidFill>
              </a:rPr>
              <a:t> </a:t>
            </a:r>
            <a:r>
              <a:rPr lang="en-US" dirty="0" err="1">
                <a:solidFill>
                  <a:srgbClr val="0F2303"/>
                </a:solidFill>
              </a:rPr>
              <a:t>ekonomik</a:t>
            </a:r>
            <a:r>
              <a:rPr lang="en-US" dirty="0">
                <a:solidFill>
                  <a:srgbClr val="0F2303"/>
                </a:solidFill>
              </a:rPr>
              <a:t> </a:t>
            </a:r>
            <a:r>
              <a:rPr lang="en-US" dirty="0" err="1">
                <a:solidFill>
                  <a:srgbClr val="0F2303"/>
                </a:solidFill>
              </a:rPr>
              <a:t>oldu</a:t>
            </a:r>
            <a:r>
              <a:rPr lang="en-US" dirty="0" smtClean="0">
                <a:solidFill>
                  <a:srgbClr val="0F2303"/>
                </a:solidFill>
              </a:rPr>
              <a:t>.</a:t>
            </a:r>
            <a:endParaRPr lang="tr-TR" dirty="0" smtClean="0">
              <a:solidFill>
                <a:srgbClr val="0F2303"/>
              </a:solidFill>
            </a:endParaRPr>
          </a:p>
          <a:p>
            <a:pPr marL="285750" indent="-285750" algn="just">
              <a:buFont typeface="Wingdings" panose="05000000000000000000" pitchFamily="2" charset="2"/>
              <a:buChar char="ü"/>
            </a:pPr>
            <a:r>
              <a:rPr lang="en-US" dirty="0" err="1">
                <a:solidFill>
                  <a:srgbClr val="0F2303"/>
                </a:solidFill>
              </a:rPr>
              <a:t>İngilizce</a:t>
            </a:r>
            <a:r>
              <a:rPr lang="en-US" dirty="0">
                <a:solidFill>
                  <a:srgbClr val="0F2303"/>
                </a:solidFill>
              </a:rPr>
              <a:t> </a:t>
            </a:r>
            <a:r>
              <a:rPr lang="en-US" dirty="0" err="1">
                <a:solidFill>
                  <a:srgbClr val="0F2303"/>
                </a:solidFill>
              </a:rPr>
              <a:t>hazırlık</a:t>
            </a:r>
            <a:r>
              <a:rPr lang="en-US" dirty="0">
                <a:solidFill>
                  <a:srgbClr val="0F2303"/>
                </a:solidFill>
              </a:rPr>
              <a:t> </a:t>
            </a:r>
            <a:r>
              <a:rPr lang="en-US" dirty="0" err="1">
                <a:solidFill>
                  <a:srgbClr val="0F2303"/>
                </a:solidFill>
              </a:rPr>
              <a:t>senesine</a:t>
            </a:r>
            <a:r>
              <a:rPr lang="en-US" dirty="0">
                <a:solidFill>
                  <a:srgbClr val="0F2303"/>
                </a:solidFill>
              </a:rPr>
              <a:t> </a:t>
            </a:r>
            <a:r>
              <a:rPr lang="en-US" dirty="0" err="1">
                <a:solidFill>
                  <a:srgbClr val="0F2303"/>
                </a:solidFill>
              </a:rPr>
              <a:t>denk</a:t>
            </a:r>
            <a:r>
              <a:rPr lang="en-US" dirty="0">
                <a:solidFill>
                  <a:srgbClr val="0F2303"/>
                </a:solidFill>
              </a:rPr>
              <a:t> </a:t>
            </a:r>
            <a:r>
              <a:rPr lang="en-US" dirty="0" err="1">
                <a:solidFill>
                  <a:srgbClr val="0F2303"/>
                </a:solidFill>
              </a:rPr>
              <a:t>nitelikte</a:t>
            </a:r>
            <a:r>
              <a:rPr lang="en-US" dirty="0">
                <a:solidFill>
                  <a:srgbClr val="0F2303"/>
                </a:solidFill>
              </a:rPr>
              <a:t> </a:t>
            </a:r>
            <a:r>
              <a:rPr lang="en-US" dirty="0" err="1">
                <a:solidFill>
                  <a:srgbClr val="0F2303"/>
                </a:solidFill>
              </a:rPr>
              <a:t>ve</a:t>
            </a:r>
            <a:r>
              <a:rPr lang="en-US" dirty="0">
                <a:solidFill>
                  <a:srgbClr val="0F2303"/>
                </a:solidFill>
              </a:rPr>
              <a:t> </a:t>
            </a:r>
            <a:r>
              <a:rPr lang="en-US" dirty="0" err="1">
                <a:solidFill>
                  <a:srgbClr val="0F2303"/>
                </a:solidFill>
              </a:rPr>
              <a:t>eğitimsel</a:t>
            </a:r>
            <a:r>
              <a:rPr lang="en-US" dirty="0">
                <a:solidFill>
                  <a:srgbClr val="0F2303"/>
                </a:solidFill>
              </a:rPr>
              <a:t> </a:t>
            </a:r>
            <a:r>
              <a:rPr lang="en-US" dirty="0" err="1">
                <a:solidFill>
                  <a:srgbClr val="0F2303"/>
                </a:solidFill>
              </a:rPr>
              <a:t>yeterlilikte</a:t>
            </a:r>
            <a:r>
              <a:rPr lang="en-US" dirty="0">
                <a:solidFill>
                  <a:srgbClr val="0F2303"/>
                </a:solidFill>
              </a:rPr>
              <a:t> </a:t>
            </a:r>
            <a:r>
              <a:rPr lang="en-US" dirty="0" err="1">
                <a:solidFill>
                  <a:srgbClr val="0F2303"/>
                </a:solidFill>
              </a:rPr>
              <a:t>bir</a:t>
            </a:r>
            <a:r>
              <a:rPr lang="en-US" dirty="0">
                <a:solidFill>
                  <a:srgbClr val="0F2303"/>
                </a:solidFill>
              </a:rPr>
              <a:t> </a:t>
            </a:r>
            <a:r>
              <a:rPr lang="en-US" dirty="0" err="1">
                <a:solidFill>
                  <a:srgbClr val="0F2303"/>
                </a:solidFill>
              </a:rPr>
              <a:t>Türkçe</a:t>
            </a:r>
            <a:r>
              <a:rPr lang="en-US" dirty="0">
                <a:solidFill>
                  <a:srgbClr val="0F2303"/>
                </a:solidFill>
              </a:rPr>
              <a:t> </a:t>
            </a:r>
            <a:r>
              <a:rPr lang="en-US" dirty="0" err="1">
                <a:solidFill>
                  <a:srgbClr val="0F2303"/>
                </a:solidFill>
              </a:rPr>
              <a:t>hazırlık</a:t>
            </a:r>
            <a:r>
              <a:rPr lang="en-US" dirty="0">
                <a:solidFill>
                  <a:srgbClr val="0F2303"/>
                </a:solidFill>
              </a:rPr>
              <a:t> </a:t>
            </a:r>
            <a:r>
              <a:rPr lang="en-US" dirty="0" err="1">
                <a:solidFill>
                  <a:srgbClr val="0F2303"/>
                </a:solidFill>
              </a:rPr>
              <a:t>senesi</a:t>
            </a:r>
            <a:r>
              <a:rPr lang="en-US" dirty="0">
                <a:solidFill>
                  <a:srgbClr val="0F2303"/>
                </a:solidFill>
              </a:rPr>
              <a:t> </a:t>
            </a:r>
            <a:r>
              <a:rPr lang="en-US" dirty="0" err="1">
                <a:solidFill>
                  <a:srgbClr val="0F2303"/>
                </a:solidFill>
              </a:rPr>
              <a:t>oluşturmak</a:t>
            </a:r>
            <a:r>
              <a:rPr lang="en-US" dirty="0">
                <a:solidFill>
                  <a:srgbClr val="0F2303"/>
                </a:solidFill>
              </a:rPr>
              <a:t> </a:t>
            </a:r>
            <a:r>
              <a:rPr lang="en-US" dirty="0" err="1">
                <a:solidFill>
                  <a:srgbClr val="0F2303"/>
                </a:solidFill>
              </a:rPr>
              <a:t>için</a:t>
            </a:r>
            <a:r>
              <a:rPr lang="en-US" dirty="0">
                <a:solidFill>
                  <a:srgbClr val="0F2303"/>
                </a:solidFill>
              </a:rPr>
              <a:t> </a:t>
            </a:r>
            <a:r>
              <a:rPr lang="en-US" dirty="0" err="1">
                <a:solidFill>
                  <a:srgbClr val="0F2303"/>
                </a:solidFill>
              </a:rPr>
              <a:t>planlar</a:t>
            </a:r>
            <a:r>
              <a:rPr lang="en-US" dirty="0">
                <a:solidFill>
                  <a:srgbClr val="0F2303"/>
                </a:solidFill>
              </a:rPr>
              <a:t> </a:t>
            </a:r>
            <a:r>
              <a:rPr lang="en-US" dirty="0" err="1">
                <a:solidFill>
                  <a:srgbClr val="0F2303"/>
                </a:solidFill>
              </a:rPr>
              <a:t>yapıldı</a:t>
            </a:r>
            <a:r>
              <a:rPr lang="en-US" dirty="0" smtClean="0">
                <a:solidFill>
                  <a:srgbClr val="0F2303"/>
                </a:solidFill>
              </a:rPr>
              <a:t>.</a:t>
            </a:r>
            <a:endParaRPr lang="tr-TR" dirty="0" smtClean="0">
              <a:solidFill>
                <a:srgbClr val="0F2303"/>
              </a:solidFill>
            </a:endParaRPr>
          </a:p>
          <a:p>
            <a:pPr marL="285750" indent="-285750" algn="just">
              <a:buFont typeface="Wingdings" panose="05000000000000000000" pitchFamily="2" charset="2"/>
              <a:buChar char="ü"/>
            </a:pPr>
            <a:r>
              <a:rPr lang="en-US" dirty="0" err="1">
                <a:solidFill>
                  <a:srgbClr val="0F2303"/>
                </a:solidFill>
              </a:rPr>
              <a:t>Üst</a:t>
            </a:r>
            <a:r>
              <a:rPr lang="en-US" dirty="0">
                <a:solidFill>
                  <a:srgbClr val="0F2303"/>
                </a:solidFill>
              </a:rPr>
              <a:t> </a:t>
            </a:r>
            <a:r>
              <a:rPr lang="en-US" dirty="0" err="1">
                <a:solidFill>
                  <a:srgbClr val="0F2303"/>
                </a:solidFill>
              </a:rPr>
              <a:t>üste</a:t>
            </a:r>
            <a:r>
              <a:rPr lang="en-US" dirty="0">
                <a:solidFill>
                  <a:srgbClr val="0F2303"/>
                </a:solidFill>
              </a:rPr>
              <a:t> </a:t>
            </a:r>
            <a:r>
              <a:rPr lang="en-US" dirty="0" err="1">
                <a:solidFill>
                  <a:srgbClr val="0F2303"/>
                </a:solidFill>
              </a:rPr>
              <a:t>ikinci</a:t>
            </a:r>
            <a:r>
              <a:rPr lang="en-US" dirty="0">
                <a:solidFill>
                  <a:srgbClr val="0F2303"/>
                </a:solidFill>
              </a:rPr>
              <a:t> </a:t>
            </a:r>
            <a:r>
              <a:rPr lang="en-US" dirty="0" err="1">
                <a:solidFill>
                  <a:srgbClr val="0F2303"/>
                </a:solidFill>
              </a:rPr>
              <a:t>sene</a:t>
            </a:r>
            <a:r>
              <a:rPr lang="en-US" dirty="0">
                <a:solidFill>
                  <a:srgbClr val="0F2303"/>
                </a:solidFill>
              </a:rPr>
              <a:t> </a:t>
            </a:r>
            <a:r>
              <a:rPr lang="en-US" dirty="0" err="1">
                <a:solidFill>
                  <a:srgbClr val="0F2303"/>
                </a:solidFill>
              </a:rPr>
              <a:t>Envar’da</a:t>
            </a:r>
            <a:r>
              <a:rPr lang="en-US" dirty="0">
                <a:solidFill>
                  <a:srgbClr val="0F2303"/>
                </a:solidFill>
              </a:rPr>
              <a:t> </a:t>
            </a:r>
            <a:r>
              <a:rPr lang="en-US" dirty="0" err="1">
                <a:solidFill>
                  <a:srgbClr val="0F2303"/>
                </a:solidFill>
              </a:rPr>
              <a:t>konuşma</a:t>
            </a:r>
            <a:r>
              <a:rPr lang="en-US" dirty="0">
                <a:solidFill>
                  <a:srgbClr val="0F2303"/>
                </a:solidFill>
              </a:rPr>
              <a:t> </a:t>
            </a:r>
            <a:r>
              <a:rPr lang="en-US" dirty="0" err="1">
                <a:solidFill>
                  <a:srgbClr val="0F2303"/>
                </a:solidFill>
              </a:rPr>
              <a:t>sınavı</a:t>
            </a:r>
            <a:r>
              <a:rPr lang="en-US" dirty="0">
                <a:solidFill>
                  <a:srgbClr val="0F2303"/>
                </a:solidFill>
              </a:rPr>
              <a:t> </a:t>
            </a:r>
            <a:r>
              <a:rPr lang="en-US" dirty="0" err="1">
                <a:solidFill>
                  <a:srgbClr val="0F2303"/>
                </a:solidFill>
              </a:rPr>
              <a:t>yapıldı</a:t>
            </a:r>
            <a:r>
              <a:rPr lang="en-US" dirty="0">
                <a:solidFill>
                  <a:srgbClr val="0F2303"/>
                </a:solidFill>
              </a:rPr>
              <a:t>. İlk </a:t>
            </a:r>
            <a:r>
              <a:rPr lang="en-US" dirty="0" err="1">
                <a:solidFill>
                  <a:srgbClr val="0F2303"/>
                </a:solidFill>
              </a:rPr>
              <a:t>sınav</a:t>
            </a:r>
            <a:r>
              <a:rPr lang="en-US" dirty="0">
                <a:solidFill>
                  <a:srgbClr val="0F2303"/>
                </a:solidFill>
              </a:rPr>
              <a:t> </a:t>
            </a:r>
            <a:r>
              <a:rPr lang="en-US" dirty="0" err="1">
                <a:solidFill>
                  <a:srgbClr val="0F2303"/>
                </a:solidFill>
              </a:rPr>
              <a:t>Ekim</a:t>
            </a:r>
            <a:r>
              <a:rPr lang="en-US" dirty="0">
                <a:solidFill>
                  <a:srgbClr val="0F2303"/>
                </a:solidFill>
              </a:rPr>
              <a:t> </a:t>
            </a:r>
            <a:r>
              <a:rPr lang="en-US" dirty="0" err="1">
                <a:solidFill>
                  <a:srgbClr val="0F2303"/>
                </a:solidFill>
              </a:rPr>
              <a:t>ayında</a:t>
            </a:r>
            <a:r>
              <a:rPr lang="en-US" dirty="0">
                <a:solidFill>
                  <a:srgbClr val="0F2303"/>
                </a:solidFill>
              </a:rPr>
              <a:t>, </a:t>
            </a:r>
            <a:r>
              <a:rPr lang="en-US" dirty="0" err="1">
                <a:solidFill>
                  <a:srgbClr val="0F2303"/>
                </a:solidFill>
              </a:rPr>
              <a:t>ikinci</a:t>
            </a:r>
            <a:r>
              <a:rPr lang="en-US" dirty="0">
                <a:solidFill>
                  <a:srgbClr val="0F2303"/>
                </a:solidFill>
              </a:rPr>
              <a:t> </a:t>
            </a:r>
            <a:r>
              <a:rPr lang="en-US" dirty="0" err="1">
                <a:solidFill>
                  <a:srgbClr val="0F2303"/>
                </a:solidFill>
              </a:rPr>
              <a:t>sınavsa</a:t>
            </a:r>
            <a:r>
              <a:rPr lang="en-US" dirty="0">
                <a:solidFill>
                  <a:srgbClr val="0F2303"/>
                </a:solidFill>
              </a:rPr>
              <a:t> </a:t>
            </a:r>
            <a:r>
              <a:rPr lang="en-US" dirty="0" err="1">
                <a:solidFill>
                  <a:srgbClr val="0F2303"/>
                </a:solidFill>
              </a:rPr>
              <a:t>Mayıs</a:t>
            </a:r>
            <a:r>
              <a:rPr lang="en-US" dirty="0">
                <a:solidFill>
                  <a:srgbClr val="0F2303"/>
                </a:solidFill>
              </a:rPr>
              <a:t> </a:t>
            </a:r>
            <a:r>
              <a:rPr lang="en-US" dirty="0" err="1">
                <a:solidFill>
                  <a:srgbClr val="0F2303"/>
                </a:solidFill>
              </a:rPr>
              <a:t>ayında</a:t>
            </a:r>
            <a:r>
              <a:rPr lang="en-US" dirty="0">
                <a:solidFill>
                  <a:srgbClr val="0F2303"/>
                </a:solidFill>
              </a:rPr>
              <a:t> </a:t>
            </a:r>
            <a:r>
              <a:rPr lang="en-US" dirty="0" err="1">
                <a:solidFill>
                  <a:srgbClr val="0F2303"/>
                </a:solidFill>
              </a:rPr>
              <a:t>gerçekleştiriliyor</a:t>
            </a:r>
            <a:r>
              <a:rPr lang="en-US" dirty="0">
                <a:solidFill>
                  <a:srgbClr val="0F2303"/>
                </a:solidFill>
              </a:rPr>
              <a:t>. </a:t>
            </a:r>
            <a:r>
              <a:rPr lang="en-US" dirty="0" err="1">
                <a:solidFill>
                  <a:srgbClr val="0F2303"/>
                </a:solidFill>
              </a:rPr>
              <a:t>Sınava</a:t>
            </a:r>
            <a:r>
              <a:rPr lang="en-US" dirty="0">
                <a:solidFill>
                  <a:srgbClr val="0F2303"/>
                </a:solidFill>
              </a:rPr>
              <a:t> Antalya </a:t>
            </a:r>
            <a:r>
              <a:rPr lang="en-US" dirty="0" err="1">
                <a:solidFill>
                  <a:srgbClr val="0F2303"/>
                </a:solidFill>
              </a:rPr>
              <a:t>Bilim</a:t>
            </a:r>
            <a:r>
              <a:rPr lang="en-US" dirty="0">
                <a:solidFill>
                  <a:srgbClr val="0F2303"/>
                </a:solidFill>
              </a:rPr>
              <a:t> </a:t>
            </a:r>
            <a:r>
              <a:rPr lang="en-US" dirty="0" err="1">
                <a:solidFill>
                  <a:srgbClr val="0F2303"/>
                </a:solidFill>
              </a:rPr>
              <a:t>Üniversitesi’nden</a:t>
            </a:r>
            <a:r>
              <a:rPr lang="en-US" dirty="0">
                <a:solidFill>
                  <a:srgbClr val="0F2303"/>
                </a:solidFill>
              </a:rPr>
              <a:t> 16 </a:t>
            </a:r>
            <a:r>
              <a:rPr lang="en-US" dirty="0" err="1">
                <a:solidFill>
                  <a:srgbClr val="0F2303"/>
                </a:solidFill>
              </a:rPr>
              <a:t>hoca</a:t>
            </a:r>
            <a:r>
              <a:rPr lang="en-US" dirty="0">
                <a:solidFill>
                  <a:srgbClr val="0F2303"/>
                </a:solidFill>
              </a:rPr>
              <a:t> </a:t>
            </a:r>
            <a:r>
              <a:rPr lang="en-US" dirty="0" err="1">
                <a:solidFill>
                  <a:srgbClr val="0F2303"/>
                </a:solidFill>
              </a:rPr>
              <a:t>katıldı</a:t>
            </a:r>
            <a:r>
              <a:rPr lang="en-US" dirty="0">
                <a:solidFill>
                  <a:srgbClr val="0F2303"/>
                </a:solidFill>
              </a:rPr>
              <a:t>. </a:t>
            </a:r>
            <a:r>
              <a:rPr lang="en-US" dirty="0" err="1">
                <a:solidFill>
                  <a:srgbClr val="0F2303"/>
                </a:solidFill>
              </a:rPr>
              <a:t>Sonuçlar</a:t>
            </a:r>
            <a:r>
              <a:rPr lang="en-US" dirty="0">
                <a:solidFill>
                  <a:srgbClr val="0F2303"/>
                </a:solidFill>
              </a:rPr>
              <a:t> </a:t>
            </a:r>
            <a:r>
              <a:rPr lang="en-US" dirty="0" err="1">
                <a:solidFill>
                  <a:srgbClr val="0F2303"/>
                </a:solidFill>
              </a:rPr>
              <a:t>benim</a:t>
            </a:r>
            <a:r>
              <a:rPr lang="en-US" dirty="0">
                <a:solidFill>
                  <a:srgbClr val="0F2303"/>
                </a:solidFill>
              </a:rPr>
              <a:t> </a:t>
            </a:r>
            <a:r>
              <a:rPr lang="en-US" dirty="0" err="1">
                <a:solidFill>
                  <a:srgbClr val="0F2303"/>
                </a:solidFill>
              </a:rPr>
              <a:t>tarafımdan</a:t>
            </a:r>
            <a:r>
              <a:rPr lang="en-US" dirty="0">
                <a:solidFill>
                  <a:srgbClr val="0F2303"/>
                </a:solidFill>
              </a:rPr>
              <a:t> </a:t>
            </a:r>
            <a:r>
              <a:rPr lang="en-US" dirty="0" err="1">
                <a:solidFill>
                  <a:srgbClr val="0F2303"/>
                </a:solidFill>
              </a:rPr>
              <a:t>değerlendiriliyor</a:t>
            </a:r>
            <a:r>
              <a:rPr lang="en-US" dirty="0">
                <a:solidFill>
                  <a:srgbClr val="0F2303"/>
                </a:solidFill>
              </a:rPr>
              <a:t> </a:t>
            </a:r>
            <a:r>
              <a:rPr lang="en-US" dirty="0" err="1">
                <a:solidFill>
                  <a:srgbClr val="0F2303"/>
                </a:solidFill>
              </a:rPr>
              <a:t>ve</a:t>
            </a:r>
            <a:r>
              <a:rPr lang="en-US" dirty="0">
                <a:solidFill>
                  <a:srgbClr val="0F2303"/>
                </a:solidFill>
              </a:rPr>
              <a:t> </a:t>
            </a:r>
            <a:r>
              <a:rPr lang="en-US" dirty="0" err="1">
                <a:solidFill>
                  <a:srgbClr val="0F2303"/>
                </a:solidFill>
              </a:rPr>
              <a:t>Envar</a:t>
            </a:r>
            <a:r>
              <a:rPr lang="en-US" dirty="0">
                <a:solidFill>
                  <a:srgbClr val="0F2303"/>
                </a:solidFill>
              </a:rPr>
              <a:t> </a:t>
            </a:r>
            <a:r>
              <a:rPr lang="en-US" dirty="0" err="1">
                <a:solidFill>
                  <a:srgbClr val="0F2303"/>
                </a:solidFill>
              </a:rPr>
              <a:t>Koleji</a:t>
            </a:r>
            <a:r>
              <a:rPr lang="en-US" dirty="0">
                <a:solidFill>
                  <a:srgbClr val="0F2303"/>
                </a:solidFill>
              </a:rPr>
              <a:t> </a:t>
            </a:r>
            <a:r>
              <a:rPr lang="en-US" dirty="0" err="1">
                <a:solidFill>
                  <a:srgbClr val="0F2303"/>
                </a:solidFill>
              </a:rPr>
              <a:t>idaresine</a:t>
            </a:r>
            <a:r>
              <a:rPr lang="en-US" dirty="0">
                <a:solidFill>
                  <a:srgbClr val="0F2303"/>
                </a:solidFill>
              </a:rPr>
              <a:t> </a:t>
            </a:r>
            <a:r>
              <a:rPr lang="en-US" dirty="0" err="1">
                <a:solidFill>
                  <a:srgbClr val="0F2303"/>
                </a:solidFill>
              </a:rPr>
              <a:t>nihai</a:t>
            </a:r>
            <a:r>
              <a:rPr lang="en-US" dirty="0">
                <a:solidFill>
                  <a:srgbClr val="0F2303"/>
                </a:solidFill>
              </a:rPr>
              <a:t> </a:t>
            </a:r>
            <a:r>
              <a:rPr lang="en-US" dirty="0" err="1">
                <a:solidFill>
                  <a:srgbClr val="0F2303"/>
                </a:solidFill>
              </a:rPr>
              <a:t>rapor</a:t>
            </a:r>
            <a:r>
              <a:rPr lang="en-US" dirty="0">
                <a:solidFill>
                  <a:srgbClr val="0F2303"/>
                </a:solidFill>
              </a:rPr>
              <a:t> </a:t>
            </a:r>
            <a:r>
              <a:rPr lang="en-US" dirty="0" err="1" smtClean="0">
                <a:solidFill>
                  <a:srgbClr val="0F2303"/>
                </a:solidFill>
              </a:rPr>
              <a:t>sunuluyor</a:t>
            </a:r>
            <a:r>
              <a:rPr lang="tr-TR" dirty="0" smtClean="0">
                <a:solidFill>
                  <a:srgbClr val="0F2303"/>
                </a:solidFill>
              </a:rPr>
              <a:t>.</a:t>
            </a:r>
          </a:p>
          <a:p>
            <a:pPr marL="285750" indent="-285750" algn="just">
              <a:buFont typeface="Wingdings" panose="05000000000000000000" pitchFamily="2" charset="2"/>
              <a:buChar char="ü"/>
            </a:pPr>
            <a:r>
              <a:rPr lang="en-US" dirty="0" err="1">
                <a:solidFill>
                  <a:srgbClr val="0F2303"/>
                </a:solidFill>
              </a:rPr>
              <a:t>Bunlara</a:t>
            </a:r>
            <a:r>
              <a:rPr lang="en-US" dirty="0">
                <a:solidFill>
                  <a:srgbClr val="0F2303"/>
                </a:solidFill>
              </a:rPr>
              <a:t> </a:t>
            </a:r>
            <a:r>
              <a:rPr lang="en-US" dirty="0" err="1">
                <a:solidFill>
                  <a:srgbClr val="0F2303"/>
                </a:solidFill>
              </a:rPr>
              <a:t>ek</a:t>
            </a:r>
            <a:r>
              <a:rPr lang="en-US" dirty="0">
                <a:solidFill>
                  <a:srgbClr val="0F2303"/>
                </a:solidFill>
              </a:rPr>
              <a:t> </a:t>
            </a:r>
            <a:r>
              <a:rPr lang="en-US" dirty="0" err="1">
                <a:solidFill>
                  <a:srgbClr val="0F2303"/>
                </a:solidFill>
              </a:rPr>
              <a:t>olarak</a:t>
            </a:r>
            <a:r>
              <a:rPr lang="en-US" dirty="0">
                <a:solidFill>
                  <a:srgbClr val="0F2303"/>
                </a:solidFill>
              </a:rPr>
              <a:t>, </a:t>
            </a:r>
            <a:r>
              <a:rPr lang="en-US" dirty="0" err="1">
                <a:solidFill>
                  <a:srgbClr val="0F2303"/>
                </a:solidFill>
              </a:rPr>
              <a:t>Envar</a:t>
            </a:r>
            <a:r>
              <a:rPr lang="en-US" dirty="0">
                <a:solidFill>
                  <a:srgbClr val="0F2303"/>
                </a:solidFill>
              </a:rPr>
              <a:t> </a:t>
            </a:r>
            <a:r>
              <a:rPr lang="en-US" dirty="0" err="1">
                <a:solidFill>
                  <a:srgbClr val="0F2303"/>
                </a:solidFill>
              </a:rPr>
              <a:t>Koleji</a:t>
            </a:r>
            <a:r>
              <a:rPr lang="en-US" dirty="0">
                <a:solidFill>
                  <a:srgbClr val="0F2303"/>
                </a:solidFill>
              </a:rPr>
              <a:t> </a:t>
            </a:r>
            <a:r>
              <a:rPr lang="en-US" dirty="0" err="1">
                <a:solidFill>
                  <a:srgbClr val="0F2303"/>
                </a:solidFill>
              </a:rPr>
              <a:t>idaresine</a:t>
            </a:r>
            <a:r>
              <a:rPr lang="en-US" dirty="0">
                <a:solidFill>
                  <a:srgbClr val="0F2303"/>
                </a:solidFill>
              </a:rPr>
              <a:t> </a:t>
            </a:r>
            <a:r>
              <a:rPr lang="en-US" dirty="0" err="1">
                <a:solidFill>
                  <a:srgbClr val="0F2303"/>
                </a:solidFill>
              </a:rPr>
              <a:t>yabancı</a:t>
            </a:r>
            <a:r>
              <a:rPr lang="en-US" dirty="0">
                <a:solidFill>
                  <a:srgbClr val="0F2303"/>
                </a:solidFill>
              </a:rPr>
              <a:t> </a:t>
            </a:r>
            <a:r>
              <a:rPr lang="en-US" dirty="0" err="1">
                <a:solidFill>
                  <a:srgbClr val="0F2303"/>
                </a:solidFill>
              </a:rPr>
              <a:t>dil</a:t>
            </a:r>
            <a:r>
              <a:rPr lang="en-US" dirty="0">
                <a:solidFill>
                  <a:srgbClr val="0F2303"/>
                </a:solidFill>
              </a:rPr>
              <a:t> </a:t>
            </a:r>
            <a:r>
              <a:rPr lang="en-US" dirty="0" err="1">
                <a:solidFill>
                  <a:srgbClr val="0F2303"/>
                </a:solidFill>
              </a:rPr>
              <a:t>programlarını</a:t>
            </a:r>
            <a:r>
              <a:rPr lang="en-US" dirty="0">
                <a:solidFill>
                  <a:srgbClr val="0F2303"/>
                </a:solidFill>
              </a:rPr>
              <a:t> </a:t>
            </a:r>
            <a:r>
              <a:rPr lang="en-US" dirty="0" err="1">
                <a:solidFill>
                  <a:srgbClr val="0F2303"/>
                </a:solidFill>
              </a:rPr>
              <a:t>geliştirmeleri</a:t>
            </a:r>
            <a:r>
              <a:rPr lang="en-US" dirty="0">
                <a:solidFill>
                  <a:srgbClr val="0F2303"/>
                </a:solidFill>
              </a:rPr>
              <a:t> </a:t>
            </a:r>
            <a:r>
              <a:rPr lang="en-US" dirty="0" err="1">
                <a:solidFill>
                  <a:srgbClr val="0F2303"/>
                </a:solidFill>
              </a:rPr>
              <a:t>için</a:t>
            </a:r>
            <a:r>
              <a:rPr lang="en-US" dirty="0">
                <a:solidFill>
                  <a:srgbClr val="0F2303"/>
                </a:solidFill>
              </a:rPr>
              <a:t> </a:t>
            </a:r>
            <a:r>
              <a:rPr lang="en-US" dirty="0" err="1">
                <a:solidFill>
                  <a:srgbClr val="0F2303"/>
                </a:solidFill>
              </a:rPr>
              <a:t>danışmanlık</a:t>
            </a:r>
            <a:r>
              <a:rPr lang="en-US" dirty="0">
                <a:solidFill>
                  <a:srgbClr val="0F2303"/>
                </a:solidFill>
              </a:rPr>
              <a:t> </a:t>
            </a:r>
            <a:r>
              <a:rPr lang="en-US" dirty="0" err="1">
                <a:solidFill>
                  <a:srgbClr val="0F2303"/>
                </a:solidFill>
              </a:rPr>
              <a:t>sağladım</a:t>
            </a:r>
            <a:r>
              <a:rPr lang="en-US" dirty="0">
                <a:solidFill>
                  <a:srgbClr val="0F2303"/>
                </a:solidFill>
              </a:rPr>
              <a:t>. </a:t>
            </a:r>
            <a:r>
              <a:rPr lang="en-US" dirty="0" err="1">
                <a:solidFill>
                  <a:srgbClr val="0F2303"/>
                </a:solidFill>
              </a:rPr>
              <a:t>Danışmanlık</a:t>
            </a:r>
            <a:r>
              <a:rPr lang="en-US" dirty="0">
                <a:solidFill>
                  <a:srgbClr val="0F2303"/>
                </a:solidFill>
              </a:rPr>
              <a:t>, 2021-2022 </a:t>
            </a:r>
            <a:r>
              <a:rPr lang="en-US" dirty="0" err="1">
                <a:solidFill>
                  <a:srgbClr val="0F2303"/>
                </a:solidFill>
              </a:rPr>
              <a:t>akademik</a:t>
            </a:r>
            <a:r>
              <a:rPr lang="en-US" dirty="0">
                <a:solidFill>
                  <a:srgbClr val="0F2303"/>
                </a:solidFill>
              </a:rPr>
              <a:t> </a:t>
            </a:r>
            <a:r>
              <a:rPr lang="en-US" dirty="0" err="1">
                <a:solidFill>
                  <a:srgbClr val="0F2303"/>
                </a:solidFill>
              </a:rPr>
              <a:t>yılında</a:t>
            </a:r>
            <a:r>
              <a:rPr lang="en-US" dirty="0">
                <a:solidFill>
                  <a:srgbClr val="0F2303"/>
                </a:solidFill>
              </a:rPr>
              <a:t> </a:t>
            </a:r>
            <a:r>
              <a:rPr lang="en-US" dirty="0" err="1">
                <a:solidFill>
                  <a:srgbClr val="0F2303"/>
                </a:solidFill>
              </a:rPr>
              <a:t>başladı</a:t>
            </a:r>
            <a:r>
              <a:rPr lang="en-US" dirty="0">
                <a:solidFill>
                  <a:srgbClr val="0F2303"/>
                </a:solidFill>
              </a:rPr>
              <a:t> </a:t>
            </a:r>
            <a:r>
              <a:rPr lang="en-US" dirty="0" err="1">
                <a:solidFill>
                  <a:srgbClr val="0F2303"/>
                </a:solidFill>
              </a:rPr>
              <a:t>ve</a:t>
            </a:r>
            <a:r>
              <a:rPr lang="en-US" dirty="0">
                <a:solidFill>
                  <a:srgbClr val="0F2303"/>
                </a:solidFill>
              </a:rPr>
              <a:t> </a:t>
            </a:r>
            <a:r>
              <a:rPr lang="en-US" dirty="0" err="1">
                <a:solidFill>
                  <a:srgbClr val="0F2303"/>
                </a:solidFill>
              </a:rPr>
              <a:t>bu</a:t>
            </a:r>
            <a:r>
              <a:rPr lang="en-US" dirty="0">
                <a:solidFill>
                  <a:srgbClr val="0F2303"/>
                </a:solidFill>
              </a:rPr>
              <a:t> </a:t>
            </a:r>
            <a:r>
              <a:rPr lang="en-US" dirty="0" err="1">
                <a:solidFill>
                  <a:srgbClr val="0F2303"/>
                </a:solidFill>
              </a:rPr>
              <a:t>yıl</a:t>
            </a:r>
            <a:r>
              <a:rPr lang="en-US" dirty="0">
                <a:solidFill>
                  <a:srgbClr val="0F2303"/>
                </a:solidFill>
              </a:rPr>
              <a:t> </a:t>
            </a:r>
            <a:r>
              <a:rPr lang="en-US" dirty="0" err="1">
                <a:solidFill>
                  <a:srgbClr val="0F2303"/>
                </a:solidFill>
              </a:rPr>
              <a:t>devam</a:t>
            </a:r>
            <a:r>
              <a:rPr lang="en-US" dirty="0">
                <a:solidFill>
                  <a:srgbClr val="0F2303"/>
                </a:solidFill>
              </a:rPr>
              <a:t> </a:t>
            </a:r>
            <a:r>
              <a:rPr lang="en-US" dirty="0" err="1">
                <a:solidFill>
                  <a:srgbClr val="0F2303"/>
                </a:solidFill>
              </a:rPr>
              <a:t>etti</a:t>
            </a:r>
            <a:r>
              <a:rPr lang="en-US" dirty="0" smtClean="0">
                <a:solidFill>
                  <a:srgbClr val="0F2303"/>
                </a:solidFill>
              </a:rPr>
              <a:t>.</a:t>
            </a:r>
            <a:endParaRPr lang="tr-TR" dirty="0" smtClean="0">
              <a:solidFill>
                <a:srgbClr val="0F2303"/>
              </a:solidFill>
            </a:endParaRPr>
          </a:p>
          <a:p>
            <a:pPr marL="285750" indent="-285750" algn="just">
              <a:buFont typeface="Wingdings" panose="05000000000000000000" pitchFamily="2" charset="2"/>
              <a:buChar char="ü"/>
            </a:pPr>
            <a:r>
              <a:rPr lang="en-US" dirty="0" err="1">
                <a:solidFill>
                  <a:srgbClr val="0F2303"/>
                </a:solidFill>
              </a:rPr>
              <a:t>Envar</a:t>
            </a:r>
            <a:r>
              <a:rPr lang="en-US" dirty="0">
                <a:solidFill>
                  <a:srgbClr val="0F2303"/>
                </a:solidFill>
              </a:rPr>
              <a:t> </a:t>
            </a:r>
            <a:r>
              <a:rPr lang="en-US" dirty="0" err="1">
                <a:solidFill>
                  <a:srgbClr val="0F2303"/>
                </a:solidFill>
              </a:rPr>
              <a:t>Koleji’ndeki</a:t>
            </a:r>
            <a:r>
              <a:rPr lang="en-US" dirty="0">
                <a:solidFill>
                  <a:srgbClr val="0F2303"/>
                </a:solidFill>
              </a:rPr>
              <a:t> </a:t>
            </a:r>
            <a:r>
              <a:rPr lang="en-US" dirty="0" err="1">
                <a:solidFill>
                  <a:srgbClr val="0F2303"/>
                </a:solidFill>
              </a:rPr>
              <a:t>tüm</a:t>
            </a:r>
            <a:r>
              <a:rPr lang="en-US" dirty="0">
                <a:solidFill>
                  <a:srgbClr val="0F2303"/>
                </a:solidFill>
              </a:rPr>
              <a:t> </a:t>
            </a:r>
            <a:r>
              <a:rPr lang="en-US" dirty="0" err="1">
                <a:solidFill>
                  <a:srgbClr val="0F2303"/>
                </a:solidFill>
              </a:rPr>
              <a:t>öğretmenler</a:t>
            </a:r>
            <a:r>
              <a:rPr lang="en-US" dirty="0">
                <a:solidFill>
                  <a:srgbClr val="0F2303"/>
                </a:solidFill>
              </a:rPr>
              <a:t> </a:t>
            </a:r>
            <a:r>
              <a:rPr lang="en-US" dirty="0" err="1">
                <a:solidFill>
                  <a:srgbClr val="0F2303"/>
                </a:solidFill>
              </a:rPr>
              <a:t>için</a:t>
            </a:r>
            <a:r>
              <a:rPr lang="en-US" dirty="0">
                <a:solidFill>
                  <a:srgbClr val="0F2303"/>
                </a:solidFill>
              </a:rPr>
              <a:t> Antalya </a:t>
            </a:r>
            <a:r>
              <a:rPr lang="en-US" dirty="0" err="1">
                <a:solidFill>
                  <a:srgbClr val="0F2303"/>
                </a:solidFill>
              </a:rPr>
              <a:t>Bilim</a:t>
            </a:r>
            <a:r>
              <a:rPr lang="en-US" dirty="0">
                <a:solidFill>
                  <a:srgbClr val="0F2303"/>
                </a:solidFill>
              </a:rPr>
              <a:t> </a:t>
            </a:r>
            <a:r>
              <a:rPr lang="en-US" dirty="0" err="1">
                <a:solidFill>
                  <a:srgbClr val="0F2303"/>
                </a:solidFill>
              </a:rPr>
              <a:t>Üniversitesi’nde</a:t>
            </a:r>
            <a:r>
              <a:rPr lang="en-US" dirty="0">
                <a:solidFill>
                  <a:srgbClr val="0F2303"/>
                </a:solidFill>
              </a:rPr>
              <a:t> </a:t>
            </a:r>
            <a:r>
              <a:rPr lang="en-US" dirty="0" err="1">
                <a:solidFill>
                  <a:srgbClr val="0F2303"/>
                </a:solidFill>
              </a:rPr>
              <a:t>işbirliğine</a:t>
            </a:r>
            <a:r>
              <a:rPr lang="en-US" dirty="0">
                <a:solidFill>
                  <a:srgbClr val="0F2303"/>
                </a:solidFill>
              </a:rPr>
              <a:t> </a:t>
            </a:r>
            <a:r>
              <a:rPr lang="en-US" dirty="0" err="1">
                <a:solidFill>
                  <a:srgbClr val="0F2303"/>
                </a:solidFill>
              </a:rPr>
              <a:t>dayalı</a:t>
            </a:r>
            <a:r>
              <a:rPr lang="en-US" dirty="0">
                <a:solidFill>
                  <a:srgbClr val="0F2303"/>
                </a:solidFill>
              </a:rPr>
              <a:t> </a:t>
            </a:r>
            <a:r>
              <a:rPr lang="en-US" dirty="0" err="1">
                <a:solidFill>
                  <a:srgbClr val="0F2303"/>
                </a:solidFill>
              </a:rPr>
              <a:t>öğrenme</a:t>
            </a:r>
            <a:r>
              <a:rPr lang="en-US" dirty="0">
                <a:solidFill>
                  <a:srgbClr val="0F2303"/>
                </a:solidFill>
              </a:rPr>
              <a:t> </a:t>
            </a:r>
            <a:r>
              <a:rPr lang="en-US" dirty="0" err="1">
                <a:solidFill>
                  <a:srgbClr val="0F2303"/>
                </a:solidFill>
              </a:rPr>
              <a:t>programı</a:t>
            </a:r>
            <a:r>
              <a:rPr lang="en-US" dirty="0">
                <a:solidFill>
                  <a:srgbClr val="0F2303"/>
                </a:solidFill>
              </a:rPr>
              <a:t> </a:t>
            </a:r>
            <a:r>
              <a:rPr lang="en-US" dirty="0" err="1">
                <a:solidFill>
                  <a:srgbClr val="0F2303"/>
                </a:solidFill>
              </a:rPr>
              <a:t>düzenlendi</a:t>
            </a:r>
            <a:r>
              <a:rPr lang="en-US" dirty="0">
                <a:solidFill>
                  <a:srgbClr val="0F2303"/>
                </a:solidFill>
              </a:rPr>
              <a:t>. </a:t>
            </a:r>
            <a:r>
              <a:rPr lang="en-US" dirty="0" err="1">
                <a:solidFill>
                  <a:srgbClr val="0F2303"/>
                </a:solidFill>
              </a:rPr>
              <a:t>Eğitmen</a:t>
            </a:r>
            <a:r>
              <a:rPr lang="en-US" dirty="0">
                <a:solidFill>
                  <a:srgbClr val="0F2303"/>
                </a:solidFill>
              </a:rPr>
              <a:t> </a:t>
            </a:r>
            <a:r>
              <a:rPr lang="en-US" dirty="0" err="1">
                <a:solidFill>
                  <a:srgbClr val="0F2303"/>
                </a:solidFill>
              </a:rPr>
              <a:t>İstanbul’dan</a:t>
            </a:r>
            <a:r>
              <a:rPr lang="en-US" dirty="0">
                <a:solidFill>
                  <a:srgbClr val="0F2303"/>
                </a:solidFill>
              </a:rPr>
              <a:t> </a:t>
            </a:r>
            <a:r>
              <a:rPr lang="en-US" dirty="0" err="1">
                <a:solidFill>
                  <a:srgbClr val="0F2303"/>
                </a:solidFill>
              </a:rPr>
              <a:t>davet</a:t>
            </a:r>
            <a:r>
              <a:rPr lang="en-US" dirty="0">
                <a:solidFill>
                  <a:srgbClr val="0F2303"/>
                </a:solidFill>
              </a:rPr>
              <a:t> </a:t>
            </a:r>
            <a:r>
              <a:rPr lang="en-US" dirty="0" err="1">
                <a:solidFill>
                  <a:srgbClr val="0F2303"/>
                </a:solidFill>
              </a:rPr>
              <a:t>edildi</a:t>
            </a:r>
            <a:r>
              <a:rPr lang="en-US" dirty="0">
                <a:solidFill>
                  <a:srgbClr val="0F2303"/>
                </a:solidFill>
              </a:rPr>
              <a:t>. </a:t>
            </a:r>
            <a:r>
              <a:rPr lang="en-US" dirty="0" err="1">
                <a:solidFill>
                  <a:srgbClr val="0F2303"/>
                </a:solidFill>
              </a:rPr>
              <a:t>Akademik</a:t>
            </a:r>
            <a:r>
              <a:rPr lang="en-US" dirty="0">
                <a:solidFill>
                  <a:srgbClr val="0F2303"/>
                </a:solidFill>
              </a:rPr>
              <a:t> </a:t>
            </a:r>
            <a:r>
              <a:rPr lang="en-US" dirty="0" err="1">
                <a:solidFill>
                  <a:srgbClr val="0F2303"/>
                </a:solidFill>
              </a:rPr>
              <a:t>kadromuzun</a:t>
            </a:r>
            <a:r>
              <a:rPr lang="en-US" dirty="0">
                <a:solidFill>
                  <a:srgbClr val="0F2303"/>
                </a:solidFill>
              </a:rPr>
              <a:t> </a:t>
            </a:r>
            <a:r>
              <a:rPr lang="en-US" dirty="0" err="1">
                <a:solidFill>
                  <a:srgbClr val="0F2303"/>
                </a:solidFill>
              </a:rPr>
              <a:t>bazı</a:t>
            </a:r>
            <a:r>
              <a:rPr lang="en-US" dirty="0">
                <a:solidFill>
                  <a:srgbClr val="0F2303"/>
                </a:solidFill>
              </a:rPr>
              <a:t> </a:t>
            </a:r>
            <a:r>
              <a:rPr lang="en-US" dirty="0" err="1">
                <a:solidFill>
                  <a:srgbClr val="0F2303"/>
                </a:solidFill>
              </a:rPr>
              <a:t>üyeleri</a:t>
            </a:r>
            <a:r>
              <a:rPr lang="en-US" dirty="0">
                <a:solidFill>
                  <a:srgbClr val="0F2303"/>
                </a:solidFill>
              </a:rPr>
              <a:t> de </a:t>
            </a:r>
            <a:r>
              <a:rPr lang="en-US" dirty="0" err="1">
                <a:solidFill>
                  <a:srgbClr val="0F2303"/>
                </a:solidFill>
              </a:rPr>
              <a:t>programa</a:t>
            </a:r>
            <a:r>
              <a:rPr lang="en-US" dirty="0">
                <a:solidFill>
                  <a:srgbClr val="0F2303"/>
                </a:solidFill>
              </a:rPr>
              <a:t> </a:t>
            </a:r>
            <a:r>
              <a:rPr lang="en-US" dirty="0" err="1">
                <a:solidFill>
                  <a:srgbClr val="0F2303"/>
                </a:solidFill>
              </a:rPr>
              <a:t>katıldı</a:t>
            </a:r>
            <a:r>
              <a:rPr lang="en-US" dirty="0">
                <a:solidFill>
                  <a:srgbClr val="0F2303"/>
                </a:solidFill>
              </a:rPr>
              <a:t>.</a:t>
            </a:r>
            <a:endParaRPr lang="tr-TR" dirty="0" smtClean="0">
              <a:solidFill>
                <a:srgbClr val="0F2303"/>
              </a:solidFill>
            </a:endParaRPr>
          </a:p>
        </p:txBody>
      </p:sp>
    </p:spTree>
    <p:extLst>
      <p:ext uri="{BB962C8B-B14F-4D97-AF65-F5344CB8AC3E}">
        <p14:creationId xmlns:p14="http://schemas.microsoft.com/office/powerpoint/2010/main" val="40955755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Özel 2">
      <a:dk1>
        <a:srgbClr val="8AD0D5"/>
      </a:dk1>
      <a:lt1>
        <a:sysClr val="window" lastClr="FFFFFF"/>
      </a:lt1>
      <a:dk2>
        <a:srgbClr val="1E5155"/>
      </a:dk2>
      <a:lt2>
        <a:srgbClr val="BFBFBF"/>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1448</TotalTime>
  <Words>785</Words>
  <Application>Microsoft Office PowerPoint</Application>
  <PresentationFormat>Ekran Gösterisi (4:3)</PresentationFormat>
  <Paragraphs>103</Paragraphs>
  <Slides>11</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11</vt:i4>
      </vt:variant>
    </vt:vector>
  </HeadingPairs>
  <TitlesOfParts>
    <vt:vector size="19" baseType="lpstr">
      <vt:lpstr>Arial</vt:lpstr>
      <vt:lpstr>Calibri</vt:lpstr>
      <vt:lpstr>Calibri Light</vt:lpstr>
      <vt:lpstr>Tahoma</vt:lpstr>
      <vt:lpstr>Times New Roman</vt:lpstr>
      <vt:lpstr>Wingdings</vt:lpstr>
      <vt:lpstr>Wingdings 3</vt:lpstr>
      <vt:lpstr>İyon</vt:lpstr>
      <vt:lpstr>PowerPoint Sunusu</vt:lpstr>
      <vt:lpstr>PowerPoint Sunusu</vt:lpstr>
      <vt:lpstr>PowerPoint Sunusu</vt:lpstr>
      <vt:lpstr>PowerPoint Sunusu</vt:lpstr>
      <vt:lpstr>Herhangi bir teçhizat/ekipman/malzeme ihtiyacımız yoktur.</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YILI  YGG SUNUMU  MEZUNLAR OFİSİ ve KARİYER GELİŞTİRME KOORDİNATÖRLÜĞÜ SÜRECİ  30/12/2019</dc:title>
  <dc:creator>Ali Engin DORUM</dc:creator>
  <cp:lastModifiedBy>Hatice Karaçelik</cp:lastModifiedBy>
  <cp:revision>117</cp:revision>
  <dcterms:created xsi:type="dcterms:W3CDTF">2020-01-20T10:44:30Z</dcterms:created>
  <dcterms:modified xsi:type="dcterms:W3CDTF">2023-06-14T07:31:27Z</dcterms:modified>
</cp:coreProperties>
</file>