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8" r:id="rId3"/>
    <p:sldId id="347" r:id="rId4"/>
    <p:sldId id="346" r:id="rId5"/>
    <p:sldId id="365" r:id="rId6"/>
    <p:sldId id="320" r:id="rId7"/>
    <p:sldId id="363" r:id="rId8"/>
    <p:sldId id="285" r:id="rId9"/>
    <p:sldId id="353" r:id="rId10"/>
    <p:sldId id="373" r:id="rId11"/>
    <p:sldId id="374" r:id="rId12"/>
    <p:sldId id="352" r:id="rId13"/>
    <p:sldId id="357" r:id="rId14"/>
    <p:sldId id="304" r:id="rId15"/>
    <p:sldId id="366" r:id="rId16"/>
    <p:sldId id="367" r:id="rId17"/>
    <p:sldId id="368" r:id="rId18"/>
    <p:sldId id="369" r:id="rId19"/>
    <p:sldId id="370" r:id="rId20"/>
    <p:sldId id="371" r:id="rId21"/>
    <p:sldId id="359" r:id="rId22"/>
    <p:sldId id="360" r:id="rId23"/>
    <p:sldId id="361" r:id="rId24"/>
    <p:sldId id="362" r:id="rId25"/>
    <p:sldId id="27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65"/>
            <p14:sldId id="320"/>
            <p14:sldId id="363"/>
            <p14:sldId id="285"/>
            <p14:sldId id="353"/>
            <p14:sldId id="373"/>
            <p14:sldId id="374"/>
            <p14:sldId id="352"/>
            <p14:sldId id="357"/>
            <p14:sldId id="304"/>
            <p14:sldId id="366"/>
            <p14:sldId id="367"/>
            <p14:sldId id="368"/>
            <p14:sldId id="369"/>
            <p14:sldId id="370"/>
            <p14:sldId id="371"/>
            <p14:sldId id="359"/>
            <p14:sldId id="360"/>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1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15.06.2023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15.06.2023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15.06.2023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15.06.2023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15.06.2023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15.06.2023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rasmusbasvuru.ua.gov.tr/"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ewp-dashboard.e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843807" y="5512332"/>
            <a:ext cx="4196089" cy="430887"/>
          </a:xfrm>
          <a:prstGeom prst="rect">
            <a:avLst/>
          </a:prstGeom>
          <a:noFill/>
        </p:spPr>
        <p:txBody>
          <a:bodyPr wrap="square" rtlCol="0">
            <a:spAutoFit/>
          </a:bodyPr>
          <a:lstStyle/>
          <a:p>
            <a:r>
              <a:rPr lang="tr-TR" sz="2200" b="1" dirty="0" smtClean="0">
                <a:solidFill>
                  <a:schemeClr val="accent5">
                    <a:lumMod val="50000"/>
                  </a:schemeClr>
                </a:solidFill>
              </a:rPr>
              <a:t>ERASMUS KOORDİNATÖRLÜĞÜ</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
        <p:nvSpPr>
          <p:cNvPr id="6" name="Slayt Numarası Yer Tutucusu 3"/>
          <p:cNvSpPr>
            <a:spLocks noGrp="1"/>
          </p:cNvSpPr>
          <p:nvPr>
            <p:ph type="sldNum" sz="quarter" idx="12"/>
          </p:nvPr>
        </p:nvSpPr>
        <p:spPr>
          <a:xfrm>
            <a:off x="7766431" y="295736"/>
            <a:ext cx="628813" cy="767687"/>
          </a:xfrm>
        </p:spPr>
        <p:txBody>
          <a:bodyPr/>
          <a:lstStyle/>
          <a:p>
            <a:r>
              <a:rPr lang="tr-TR" dirty="0" smtClean="0"/>
              <a:t>1</a:t>
            </a:r>
            <a:endParaRPr lang="tr-TR" dirty="0"/>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912255" y="-55225"/>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49" y="274916"/>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60188"/>
            <a:ext cx="6293173" cy="2387723"/>
          </a:xfrm>
          <a:prstGeom prst="rect">
            <a:avLst/>
          </a:prstGeom>
        </p:spPr>
      </p:pic>
      <p:sp>
        <p:nvSpPr>
          <p:cNvPr id="3" name="Metin kutusu 2"/>
          <p:cNvSpPr txBox="1"/>
          <p:nvPr/>
        </p:nvSpPr>
        <p:spPr>
          <a:xfrm>
            <a:off x="163029" y="1121634"/>
            <a:ext cx="7447138" cy="677108"/>
          </a:xfrm>
          <a:prstGeom prst="rect">
            <a:avLst/>
          </a:prstGeom>
          <a:noFill/>
        </p:spPr>
        <p:txBody>
          <a:bodyPr wrap="square" rtlCol="0">
            <a:spAutoFit/>
          </a:bodyPr>
          <a:lstStyle/>
          <a:p>
            <a:r>
              <a:rPr lang="tr-TR" b="1" dirty="0">
                <a:solidFill>
                  <a:srgbClr val="0C0D0D"/>
                </a:solidFill>
              </a:rPr>
              <a:t>Gelen Erasmus Öğrencisi Memnuniyet Anketi (</a:t>
            </a:r>
            <a:r>
              <a:rPr lang="tr-TR" b="1" dirty="0" smtClean="0">
                <a:solidFill>
                  <a:srgbClr val="0C0D0D"/>
                </a:solidFill>
              </a:rPr>
              <a:t>2022-2023 Dönemi</a:t>
            </a:r>
            <a:r>
              <a:rPr lang="tr-TR" b="1" dirty="0">
                <a:solidFill>
                  <a:srgbClr val="0C0D0D"/>
                </a:solidFill>
              </a:rPr>
              <a:t>): </a:t>
            </a:r>
            <a:r>
              <a:rPr lang="tr-TR" sz="2000" b="1" u="sng" dirty="0" smtClean="0">
                <a:solidFill>
                  <a:srgbClr val="0C0D0D"/>
                </a:solidFill>
              </a:rPr>
              <a:t>100</a:t>
            </a:r>
            <a:endParaRPr lang="tr-TR" b="1" u="sng" dirty="0">
              <a:solidFill>
                <a:srgbClr val="0C0D0D"/>
              </a:solidFill>
            </a:endParaRPr>
          </a:p>
          <a:p>
            <a:endParaRPr lang="tr-TR" dirty="0"/>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4186465"/>
            <a:ext cx="6293173" cy="2311519"/>
          </a:xfrm>
          <a:prstGeom prst="rect">
            <a:avLst/>
          </a:prstGeom>
        </p:spPr>
      </p:pic>
      <p:sp>
        <p:nvSpPr>
          <p:cNvPr id="7" name="Metin kutusu 6"/>
          <p:cNvSpPr txBox="1"/>
          <p:nvPr/>
        </p:nvSpPr>
        <p:spPr>
          <a:xfrm>
            <a:off x="163029" y="3847911"/>
            <a:ext cx="7610167" cy="400110"/>
          </a:xfrm>
          <a:prstGeom prst="rect">
            <a:avLst/>
          </a:prstGeom>
          <a:noFill/>
        </p:spPr>
        <p:txBody>
          <a:bodyPr wrap="square" rtlCol="0">
            <a:spAutoFit/>
          </a:bodyPr>
          <a:lstStyle/>
          <a:p>
            <a:r>
              <a:rPr lang="tr-TR" b="1" dirty="0" smtClean="0">
                <a:solidFill>
                  <a:srgbClr val="0C0D0D"/>
                </a:solidFill>
              </a:rPr>
              <a:t>Gelen Erasmus Personeli Memnuniyet Anketi (</a:t>
            </a:r>
            <a:r>
              <a:rPr lang="tr-TR" b="1" dirty="0" smtClean="0">
                <a:solidFill>
                  <a:srgbClr val="0C0D0D"/>
                </a:solidFill>
              </a:rPr>
              <a:t>2022-2023): </a:t>
            </a:r>
            <a:r>
              <a:rPr lang="tr-TR" sz="2000" b="1" u="sng" dirty="0" smtClean="0">
                <a:solidFill>
                  <a:srgbClr val="0C0D0D"/>
                </a:solidFill>
              </a:rPr>
              <a:t>100</a:t>
            </a:r>
            <a:endParaRPr lang="tr-TR" sz="2000" b="1" u="sng" dirty="0">
              <a:solidFill>
                <a:srgbClr val="0C0D0D"/>
              </a:solidFill>
            </a:endParaRPr>
          </a:p>
        </p:txBody>
      </p:sp>
      <p:sp>
        <p:nvSpPr>
          <p:cNvPr id="8" name="Slayt Numarası Yer Tutucusu 3"/>
          <p:cNvSpPr>
            <a:spLocks noGrp="1"/>
          </p:cNvSpPr>
          <p:nvPr>
            <p:ph type="sldNum" sz="quarter" idx="12"/>
          </p:nvPr>
        </p:nvSpPr>
        <p:spPr>
          <a:xfrm>
            <a:off x="7766431" y="295736"/>
            <a:ext cx="628813" cy="767687"/>
          </a:xfrm>
        </p:spPr>
        <p:txBody>
          <a:bodyPr/>
          <a:lstStyle/>
          <a:p>
            <a:r>
              <a:rPr lang="tr-TR" dirty="0" smtClean="0"/>
              <a:t>10</a:t>
            </a:r>
            <a:endParaRPr lang="tr-TR" dirty="0"/>
          </a:p>
        </p:txBody>
      </p:sp>
    </p:spTree>
    <p:extLst>
      <p:ext uri="{BB962C8B-B14F-4D97-AF65-F5344CB8AC3E}">
        <p14:creationId xmlns:p14="http://schemas.microsoft.com/office/powerpoint/2010/main" val="355225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89668" y="1503236"/>
            <a:ext cx="8953725" cy="2498492"/>
          </a:xfrm>
          <a:prstGeom prst="rect">
            <a:avLst/>
          </a:prstGeom>
        </p:spPr>
      </p:pic>
      <p:sp>
        <p:nvSpPr>
          <p:cNvPr id="4" name="Slayt Numarası Yer Tutucusu 3"/>
          <p:cNvSpPr>
            <a:spLocks noGrp="1"/>
          </p:cNvSpPr>
          <p:nvPr>
            <p:ph type="sldNum" sz="quarter" idx="12"/>
          </p:nvPr>
        </p:nvSpPr>
        <p:spPr/>
        <p:txBody>
          <a:bodyPr/>
          <a:lstStyle/>
          <a:p>
            <a:fld id="{439F893C-C32F-4835-A1E5-850973405C58}" type="slidenum">
              <a:rPr lang="tr-TR" smtClean="0"/>
              <a:t>11</a:t>
            </a:fld>
            <a:endParaRPr lang="tr-TR"/>
          </a:p>
        </p:txBody>
      </p:sp>
    </p:spTree>
    <p:extLst>
      <p:ext uri="{BB962C8B-B14F-4D97-AF65-F5344CB8AC3E}">
        <p14:creationId xmlns:p14="http://schemas.microsoft.com/office/powerpoint/2010/main" val="360513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86836AFB-9A07-49E9-9AEA-095FC62A66B5}"/>
              </a:ext>
            </a:extLst>
          </p:cNvPr>
          <p:cNvSpPr txBox="1"/>
          <p:nvPr/>
        </p:nvSpPr>
        <p:spPr>
          <a:xfrm>
            <a:off x="470387" y="5922787"/>
            <a:ext cx="6230560" cy="369332"/>
          </a:xfrm>
          <a:prstGeom prst="rect">
            <a:avLst/>
          </a:prstGeom>
          <a:noFill/>
        </p:spPr>
        <p:txBody>
          <a:bodyPr wrap="square" rtlCol="0">
            <a:spAutoFit/>
          </a:bodyPr>
          <a:lstStyle/>
          <a:p>
            <a:r>
              <a:rPr lang="tr-TR" dirty="0">
                <a:solidFill>
                  <a:srgbClr val="FF0000"/>
                </a:solidFill>
              </a:rPr>
              <a:t>NOT:DURUMA GÖRE ÇOĞALTILABİLİR!</a:t>
            </a:r>
          </a:p>
        </p:txBody>
      </p:sp>
      <p:sp>
        <p:nvSpPr>
          <p:cNvPr id="3" name="Metin kutusu 2"/>
          <p:cNvSpPr txBox="1"/>
          <p:nvPr/>
        </p:nvSpPr>
        <p:spPr>
          <a:xfrm>
            <a:off x="2934052" y="1809136"/>
            <a:ext cx="3497141" cy="523220"/>
          </a:xfrm>
          <a:prstGeom prst="rect">
            <a:avLst/>
          </a:prstGeom>
          <a:noFill/>
        </p:spPr>
        <p:txBody>
          <a:bodyPr wrap="square" rtlCol="0">
            <a:spAutoFit/>
          </a:bodyPr>
          <a:lstStyle/>
          <a:p>
            <a:r>
              <a:rPr lang="tr-TR" sz="2800" b="1" dirty="0">
                <a:solidFill>
                  <a:schemeClr val="accent6"/>
                </a:solidFill>
                <a:effectLst>
                  <a:outerShdw blurRad="38100" dist="38100" dir="2700000" algn="tl">
                    <a:srgbClr val="000000">
                      <a:alpha val="43137"/>
                    </a:srgbClr>
                  </a:outerShdw>
                </a:effectLst>
                <a:ea typeface="+mj-ea"/>
                <a:cs typeface="+mj-cs"/>
              </a:rPr>
              <a:t>BULUNMAMAKTADIR</a:t>
            </a:r>
            <a:r>
              <a:rPr lang="tr-TR" dirty="0" smtClean="0"/>
              <a:t>.</a:t>
            </a:r>
            <a:endParaRPr lang="tr-TR" dirty="0"/>
          </a:p>
        </p:txBody>
      </p:sp>
      <p:sp>
        <p:nvSpPr>
          <p:cNvPr id="6" name="Slayt Numarası Yer Tutucusu 3"/>
          <p:cNvSpPr>
            <a:spLocks noGrp="1"/>
          </p:cNvSpPr>
          <p:nvPr>
            <p:ph type="sldNum" sz="quarter" idx="12"/>
          </p:nvPr>
        </p:nvSpPr>
        <p:spPr>
          <a:xfrm>
            <a:off x="7766431" y="295736"/>
            <a:ext cx="628813" cy="767687"/>
          </a:xfrm>
        </p:spPr>
        <p:txBody>
          <a:bodyPr/>
          <a:lstStyle/>
          <a:p>
            <a:r>
              <a:rPr lang="tr-TR" dirty="0" smtClean="0"/>
              <a:t>12</a:t>
            </a:r>
            <a:endParaRPr lang="tr-TR" dirty="0"/>
          </a:p>
        </p:txBody>
      </p:sp>
    </p:spTree>
    <p:extLst>
      <p:ext uri="{BB962C8B-B14F-4D97-AF65-F5344CB8AC3E}">
        <p14:creationId xmlns:p14="http://schemas.microsoft.com/office/powerpoint/2010/main" val="108216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583009"/>
            <a:ext cx="4780185" cy="5274991"/>
          </a:xfrm>
          <a:prstGeom prst="rect">
            <a:avLst/>
          </a:prstGeom>
        </p:spPr>
      </p:pic>
      <p:sp>
        <p:nvSpPr>
          <p:cNvPr id="6" name="Bulut 5"/>
          <p:cNvSpPr/>
          <p:nvPr/>
        </p:nvSpPr>
        <p:spPr>
          <a:xfrm>
            <a:off x="5264286" y="2674358"/>
            <a:ext cx="3171791" cy="168133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tr-TR" b="1" i="1" dirty="0">
                <a:solidFill>
                  <a:srgbClr val="C00000"/>
                </a:solidFill>
              </a:rPr>
              <a:t>KYS İç Denetim Başarı Puanı:</a:t>
            </a:r>
            <a:br>
              <a:rPr lang="tr-TR" b="1" i="1" dirty="0">
                <a:solidFill>
                  <a:srgbClr val="C00000"/>
                </a:solidFill>
              </a:rPr>
            </a:br>
            <a:r>
              <a:rPr lang="tr-TR" sz="2000" b="1" u="sng" dirty="0" smtClean="0">
                <a:solidFill>
                  <a:srgbClr val="C00000"/>
                </a:solidFill>
              </a:rPr>
              <a:t>91 </a:t>
            </a:r>
            <a:r>
              <a:rPr lang="tr-TR" sz="2000" b="1" u="sng" dirty="0">
                <a:solidFill>
                  <a:srgbClr val="C00000"/>
                </a:solidFill>
              </a:rPr>
              <a:t>%</a:t>
            </a:r>
          </a:p>
        </p:txBody>
      </p:sp>
      <p:sp>
        <p:nvSpPr>
          <p:cNvPr id="7" name="Slayt Numarası Yer Tutucusu 3"/>
          <p:cNvSpPr>
            <a:spLocks noGrp="1"/>
          </p:cNvSpPr>
          <p:nvPr>
            <p:ph type="sldNum" sz="quarter" idx="12"/>
          </p:nvPr>
        </p:nvSpPr>
        <p:spPr>
          <a:xfrm>
            <a:off x="7766431" y="295736"/>
            <a:ext cx="628813" cy="767687"/>
          </a:xfrm>
        </p:spPr>
        <p:txBody>
          <a:bodyPr/>
          <a:lstStyle/>
          <a:p>
            <a:r>
              <a:rPr lang="tr-TR" dirty="0" smtClean="0"/>
              <a:t>13</a:t>
            </a:r>
            <a:endParaRPr lang="tr-TR" dirty="0"/>
          </a:p>
        </p:txBody>
      </p:sp>
    </p:spTree>
    <p:extLst>
      <p:ext uri="{BB962C8B-B14F-4D97-AF65-F5344CB8AC3E}">
        <p14:creationId xmlns:p14="http://schemas.microsoft.com/office/powerpoint/2010/main" val="134635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 y="1542456"/>
            <a:ext cx="5051425" cy="2343608"/>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75" y="4100377"/>
            <a:ext cx="5052971" cy="2349974"/>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8916" y="1542456"/>
            <a:ext cx="3572388" cy="2679291"/>
          </a:xfrm>
          <a:prstGeom prst="rect">
            <a:avLst/>
          </a:prstGeom>
        </p:spPr>
      </p:pic>
      <p:sp>
        <p:nvSpPr>
          <p:cNvPr id="5" name="Metin kutusu 4"/>
          <p:cNvSpPr txBox="1"/>
          <p:nvPr/>
        </p:nvSpPr>
        <p:spPr>
          <a:xfrm>
            <a:off x="5338916" y="4896465"/>
            <a:ext cx="3572388" cy="646331"/>
          </a:xfrm>
          <a:prstGeom prst="rect">
            <a:avLst/>
          </a:prstGeom>
          <a:noFill/>
        </p:spPr>
        <p:txBody>
          <a:bodyPr wrap="square" rtlCol="0">
            <a:spAutoFit/>
          </a:bodyPr>
          <a:lstStyle/>
          <a:p>
            <a:r>
              <a:rPr lang="tr-TR" dirty="0" smtClean="0">
                <a:solidFill>
                  <a:srgbClr val="0F2303"/>
                </a:solidFill>
                <a:latin typeface="Times New Roman" panose="02020603050405020304" pitchFamily="18" charset="0"/>
                <a:cs typeface="Times New Roman" panose="02020603050405020304" pitchFamily="18" charset="0"/>
              </a:rPr>
              <a:t>2-4 Mart 2022 </a:t>
            </a:r>
            <a:br>
              <a:rPr lang="tr-TR" dirty="0" smtClean="0">
                <a:solidFill>
                  <a:srgbClr val="0F2303"/>
                </a:solidFill>
                <a:latin typeface="Times New Roman" panose="02020603050405020304" pitchFamily="18" charset="0"/>
                <a:cs typeface="Times New Roman" panose="02020603050405020304" pitchFamily="18" charset="0"/>
              </a:rPr>
            </a:br>
            <a:r>
              <a:rPr lang="tr-TR" dirty="0" err="1" smtClean="0">
                <a:solidFill>
                  <a:srgbClr val="0F2303"/>
                </a:solidFill>
                <a:latin typeface="Times New Roman" panose="02020603050405020304" pitchFamily="18" charset="0"/>
                <a:cs typeface="Times New Roman" panose="02020603050405020304" pitchFamily="18" charset="0"/>
              </a:rPr>
              <a:t>Hybrid</a:t>
            </a:r>
            <a:r>
              <a:rPr lang="tr-TR" dirty="0" smtClean="0">
                <a:solidFill>
                  <a:srgbClr val="0F2303"/>
                </a:solidFill>
                <a:latin typeface="Times New Roman" panose="02020603050405020304" pitchFamily="18" charset="0"/>
                <a:cs typeface="Times New Roman" panose="02020603050405020304" pitchFamily="18" charset="0"/>
              </a:rPr>
              <a:t> EURIE Fuarı Katılımı</a:t>
            </a:r>
            <a:endParaRPr lang="tr-TR" dirty="0">
              <a:solidFill>
                <a:srgbClr val="0F2303"/>
              </a:solidFill>
              <a:latin typeface="Times New Roman" panose="02020603050405020304" pitchFamily="18" charset="0"/>
              <a:cs typeface="Times New Roman" panose="02020603050405020304" pitchFamily="18" charset="0"/>
            </a:endParaRPr>
          </a:p>
        </p:txBody>
      </p:sp>
      <p:sp>
        <p:nvSpPr>
          <p:cNvPr id="67" name="Slayt Numarası Yer Tutucusu 3"/>
          <p:cNvSpPr>
            <a:spLocks noGrp="1"/>
          </p:cNvSpPr>
          <p:nvPr>
            <p:ph type="sldNum" sz="quarter" idx="12"/>
          </p:nvPr>
        </p:nvSpPr>
        <p:spPr>
          <a:xfrm>
            <a:off x="7766431" y="295736"/>
            <a:ext cx="628813" cy="767687"/>
          </a:xfrm>
        </p:spPr>
        <p:txBody>
          <a:bodyPr/>
          <a:lstStyle/>
          <a:p>
            <a:r>
              <a:rPr lang="tr-TR" dirty="0" smtClean="0"/>
              <a:t>14</a:t>
            </a:r>
            <a:endParaRPr lang="tr-TR" dirty="0"/>
          </a:p>
        </p:txBody>
      </p:sp>
    </p:spTree>
    <p:extLst>
      <p:ext uri="{BB962C8B-B14F-4D97-AF65-F5344CB8AC3E}">
        <p14:creationId xmlns:p14="http://schemas.microsoft.com/office/powerpoint/2010/main" val="230927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588" y="4721022"/>
            <a:ext cx="5727330" cy="1384810"/>
          </a:xfrm>
        </p:spPr>
        <p:txBody>
          <a:bodyPr/>
          <a:lstStyle/>
          <a:p>
            <a:r>
              <a:rPr lang="tr-TR" sz="1600" dirty="0">
                <a:solidFill>
                  <a:srgbClr val="0F2303"/>
                </a:solidFill>
                <a:latin typeface="Times New Roman" panose="02020603050405020304" pitchFamily="18" charset="0"/>
                <a:cs typeface="Times New Roman" panose="02020603050405020304" pitchFamily="18" charset="0"/>
              </a:rPr>
              <a:t>26.03.2022 tarihinde Erasmus Club ile birlikte gelen Erasmus öğrencilerine Türk Kahvaltısı organizasyonu düzenledik. Etkinliğimize katılan öğrenciler hem Türk Kültürünü hem de birbirlerini daha yakından tanıma fırsatı </a:t>
            </a:r>
            <a:r>
              <a:rPr lang="tr-TR" sz="1600" dirty="0" smtClean="0">
                <a:solidFill>
                  <a:srgbClr val="0F2303"/>
                </a:solidFill>
                <a:latin typeface="Times New Roman" panose="02020603050405020304" pitchFamily="18" charset="0"/>
                <a:cs typeface="Times New Roman" panose="02020603050405020304" pitchFamily="18" charset="0"/>
              </a:rPr>
              <a:t>buldu.</a:t>
            </a:r>
            <a:endParaRPr lang="tr-TR" sz="1600" dirty="0">
              <a:solidFill>
                <a:srgbClr val="0F2303"/>
              </a:solidFill>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588" y="165077"/>
            <a:ext cx="3146821" cy="4195762"/>
          </a:xfrm>
        </p:spPr>
      </p:pic>
      <p:sp>
        <p:nvSpPr>
          <p:cNvPr id="4" name="Slayt Numarası Yer Tutucusu 3"/>
          <p:cNvSpPr>
            <a:spLocks noGrp="1"/>
          </p:cNvSpPr>
          <p:nvPr>
            <p:ph type="sldNum" sz="quarter" idx="12"/>
          </p:nvPr>
        </p:nvSpPr>
        <p:spPr/>
        <p:txBody>
          <a:bodyPr/>
          <a:lstStyle/>
          <a:p>
            <a:fld id="{439F893C-C32F-4835-A1E5-850973405C58}" type="slidenum">
              <a:rPr lang="tr-TR" smtClean="0"/>
              <a:t>15</a:t>
            </a:fld>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486" y="165077"/>
            <a:ext cx="3146821" cy="4195762"/>
          </a:xfrm>
          <a:prstGeom prst="rect">
            <a:avLst/>
          </a:prstGeom>
        </p:spPr>
      </p:pic>
    </p:spTree>
    <p:extLst>
      <p:ext uri="{BB962C8B-B14F-4D97-AF65-F5344CB8AC3E}">
        <p14:creationId xmlns:p14="http://schemas.microsoft.com/office/powerpoint/2010/main" val="71859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568" y="184508"/>
            <a:ext cx="4751285" cy="4751285"/>
          </a:xfrm>
        </p:spPr>
      </p:pic>
      <p:sp>
        <p:nvSpPr>
          <p:cNvPr id="4" name="Slayt Numarası Yer Tutucusu 3"/>
          <p:cNvSpPr>
            <a:spLocks noGrp="1"/>
          </p:cNvSpPr>
          <p:nvPr>
            <p:ph type="sldNum" sz="quarter" idx="12"/>
          </p:nvPr>
        </p:nvSpPr>
        <p:spPr/>
        <p:txBody>
          <a:bodyPr/>
          <a:lstStyle/>
          <a:p>
            <a:fld id="{439F893C-C32F-4835-A1E5-850973405C58}" type="slidenum">
              <a:rPr lang="tr-TR" smtClean="0"/>
              <a:t>16</a:t>
            </a:fld>
            <a:endParaRPr lang="tr-TR"/>
          </a:p>
        </p:txBody>
      </p:sp>
      <p:sp>
        <p:nvSpPr>
          <p:cNvPr id="7" name="Dikdörtgen 6"/>
          <p:cNvSpPr/>
          <p:nvPr/>
        </p:nvSpPr>
        <p:spPr>
          <a:xfrm>
            <a:off x="4986452" y="2115181"/>
            <a:ext cx="3761708" cy="2369097"/>
          </a:xfrm>
          <a:prstGeom prst="rect">
            <a:avLst/>
          </a:prstGeom>
        </p:spPr>
        <p:txBody>
          <a:bodyPr wrap="square">
            <a:spAutoFit/>
          </a:bodyPr>
          <a:lstStyle/>
          <a:p>
            <a:r>
              <a:rPr lang="tr-TR" dirty="0">
                <a:solidFill>
                  <a:srgbClr val="0F2303"/>
                </a:solidFill>
                <a:latin typeface="Times New Roman" panose="02020603050405020304" pitchFamily="18" charset="0"/>
                <a:cs typeface="Times New Roman" panose="02020603050405020304" pitchFamily="18" charset="0"/>
              </a:rPr>
              <a:t>20-22 Temmuz </a:t>
            </a:r>
            <a:r>
              <a:rPr lang="tr-TR" dirty="0" smtClean="0">
                <a:solidFill>
                  <a:srgbClr val="0F2303"/>
                </a:solidFill>
                <a:latin typeface="Times New Roman" panose="02020603050405020304" pitchFamily="18" charset="0"/>
                <a:cs typeface="Times New Roman" panose="02020603050405020304" pitchFamily="18" charset="0"/>
              </a:rPr>
              <a:t>2022 tarihleri </a:t>
            </a:r>
            <a:r>
              <a:rPr lang="tr-TR" dirty="0">
                <a:solidFill>
                  <a:srgbClr val="0F2303"/>
                </a:solidFill>
                <a:latin typeface="Times New Roman" panose="02020603050405020304" pitchFamily="18" charset="0"/>
                <a:cs typeface="Times New Roman" panose="02020603050405020304" pitchFamily="18" charset="0"/>
              </a:rPr>
              <a:t>arasında üçüncü kez gerçekleşecek olan küresel çaptaki "YÖK </a:t>
            </a:r>
            <a:r>
              <a:rPr lang="tr-TR" dirty="0" err="1">
                <a:solidFill>
                  <a:srgbClr val="0F2303"/>
                </a:solidFill>
                <a:latin typeface="Times New Roman" panose="02020603050405020304" pitchFamily="18" charset="0"/>
                <a:cs typeface="Times New Roman" panose="02020603050405020304" pitchFamily="18" charset="0"/>
              </a:rPr>
              <a:t>Study</a:t>
            </a:r>
            <a:r>
              <a:rPr lang="tr-TR" dirty="0">
                <a:solidFill>
                  <a:srgbClr val="0F2303"/>
                </a:solidFill>
                <a:latin typeface="Times New Roman" panose="02020603050405020304" pitchFamily="18" charset="0"/>
                <a:cs typeface="Times New Roman" panose="02020603050405020304" pitchFamily="18" charset="0"/>
              </a:rPr>
              <a:t> in </a:t>
            </a:r>
            <a:r>
              <a:rPr lang="tr-TR" dirty="0" err="1">
                <a:solidFill>
                  <a:srgbClr val="0F2303"/>
                </a:solidFill>
                <a:latin typeface="Times New Roman" panose="02020603050405020304" pitchFamily="18" charset="0"/>
                <a:cs typeface="Times New Roman" panose="02020603050405020304" pitchFamily="18" charset="0"/>
              </a:rPr>
              <a:t>Turkey</a:t>
            </a:r>
            <a:r>
              <a:rPr lang="tr-TR" dirty="0">
                <a:solidFill>
                  <a:srgbClr val="0F2303"/>
                </a:solidFill>
                <a:latin typeface="Times New Roman" panose="02020603050405020304" pitchFamily="18" charset="0"/>
                <a:cs typeface="Times New Roman" panose="02020603050405020304" pitchFamily="18" charset="0"/>
              </a:rPr>
              <a:t> Sanal </a:t>
            </a:r>
            <a:r>
              <a:rPr lang="tr-TR" dirty="0" err="1">
                <a:solidFill>
                  <a:srgbClr val="0F2303"/>
                </a:solidFill>
                <a:latin typeface="Times New Roman" panose="02020603050405020304" pitchFamily="18" charset="0"/>
                <a:cs typeface="Times New Roman" panose="02020603050405020304" pitchFamily="18" charset="0"/>
              </a:rPr>
              <a:t>Fuarı"nda</a:t>
            </a:r>
            <a:r>
              <a:rPr lang="tr-TR" dirty="0">
                <a:solidFill>
                  <a:srgbClr val="0F2303"/>
                </a:solidFill>
                <a:latin typeface="Times New Roman" panose="02020603050405020304" pitchFamily="18" charset="0"/>
                <a:cs typeface="Times New Roman" panose="02020603050405020304" pitchFamily="18" charset="0"/>
              </a:rPr>
              <a:t> biz de</a:t>
            </a:r>
            <a:r>
              <a:rPr lang="tr-TR" dirty="0">
                <a:solidFill>
                  <a:srgbClr val="0F2303"/>
                </a:solidFill>
                <a:latin typeface="Times New Roman" panose="02020603050405020304" pitchFamily="18" charset="0"/>
                <a:cs typeface="Times New Roman" panose="02020603050405020304" pitchFamily="18" charset="0"/>
              </a:rPr>
              <a:t> Antalya Bilim Üniversitesi olarak yerimizi aldık</a:t>
            </a:r>
            <a:r>
              <a:rPr lang="tr-TR" dirty="0">
                <a:solidFill>
                  <a:srgbClr val="0F2303"/>
                </a:solidFill>
                <a:latin typeface="Times New Roman" panose="02020603050405020304" pitchFamily="18" charset="0"/>
                <a:cs typeface="Times New Roman" panose="02020603050405020304" pitchFamily="18" charset="0"/>
              </a:rPr>
              <a:t>. </a:t>
            </a:r>
            <a:r>
              <a:rPr lang="tr-TR" dirty="0">
                <a:solidFill>
                  <a:srgbClr val="0F2303"/>
                </a:solidFill>
                <a:latin typeface="Times New Roman" panose="02020603050405020304" pitchFamily="18" charset="0"/>
                <a:cs typeface="Times New Roman" panose="02020603050405020304" pitchFamily="18" charset="0"/>
              </a:rPr>
              <a:t> </a:t>
            </a:r>
            <a:r>
              <a:rPr lang="tr-TR" dirty="0">
                <a:solidFill>
                  <a:srgbClr val="0F2303"/>
                </a:solidFill>
                <a:latin typeface="Times New Roman" panose="02020603050405020304" pitchFamily="18" charset="0"/>
                <a:cs typeface="Times New Roman" panose="02020603050405020304" pitchFamily="18" charset="0"/>
              </a:rPr>
              <a:t>Fuar alanı Türkçe, İngilizce, Rusça, Farsça ve Arapça dillerinde hizmet </a:t>
            </a:r>
            <a:r>
              <a:rPr lang="tr-TR" dirty="0" smtClean="0">
                <a:solidFill>
                  <a:srgbClr val="0F2303"/>
                </a:solidFill>
                <a:latin typeface="Times New Roman" panose="02020603050405020304" pitchFamily="18" charset="0"/>
                <a:cs typeface="Times New Roman" panose="02020603050405020304" pitchFamily="18" charset="0"/>
              </a:rPr>
              <a:t>vermiştir.</a:t>
            </a:r>
            <a:endParaRPr lang="tr-TR" dirty="0">
              <a:solidFill>
                <a:srgbClr val="0F2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16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723" y="204172"/>
            <a:ext cx="4357995" cy="4357995"/>
          </a:xfrm>
        </p:spPr>
      </p:pic>
      <p:sp>
        <p:nvSpPr>
          <p:cNvPr id="4" name="Slayt Numarası Yer Tutucusu 3"/>
          <p:cNvSpPr>
            <a:spLocks noGrp="1"/>
          </p:cNvSpPr>
          <p:nvPr>
            <p:ph type="sldNum" sz="quarter" idx="12"/>
          </p:nvPr>
        </p:nvSpPr>
        <p:spPr/>
        <p:txBody>
          <a:bodyPr/>
          <a:lstStyle/>
          <a:p>
            <a:fld id="{439F893C-C32F-4835-A1E5-850973405C58}" type="slidenum">
              <a:rPr lang="tr-TR" smtClean="0"/>
              <a:t>17</a:t>
            </a:fld>
            <a:endParaRPr lang="tr-TR"/>
          </a:p>
        </p:txBody>
      </p:sp>
      <p:sp>
        <p:nvSpPr>
          <p:cNvPr id="6" name="Dikdörtgen 5"/>
          <p:cNvSpPr/>
          <p:nvPr/>
        </p:nvSpPr>
        <p:spPr>
          <a:xfrm>
            <a:off x="4535718" y="1465006"/>
            <a:ext cx="4532671" cy="1200329"/>
          </a:xfrm>
          <a:prstGeom prst="rect">
            <a:avLst/>
          </a:prstGeom>
        </p:spPr>
        <p:txBody>
          <a:bodyPr wrap="square">
            <a:spAutoFit/>
          </a:bodyPr>
          <a:lstStyle/>
          <a:p>
            <a:r>
              <a:rPr lang="tr-TR" dirty="0" smtClean="0">
                <a:solidFill>
                  <a:srgbClr val="0F2303"/>
                </a:solidFill>
                <a:latin typeface="Times New Roman" panose="02020603050405020304" pitchFamily="18" charset="0"/>
                <a:cs typeface="Times New Roman" panose="02020603050405020304" pitchFamily="18" charset="0"/>
              </a:rPr>
              <a:t>1-3 Ağustos 2022 tarihleri </a:t>
            </a:r>
            <a:r>
              <a:rPr lang="tr-TR" dirty="0">
                <a:solidFill>
                  <a:srgbClr val="0F2303"/>
                </a:solidFill>
                <a:latin typeface="Times New Roman" panose="02020603050405020304" pitchFamily="18" charset="0"/>
                <a:cs typeface="Times New Roman" panose="02020603050405020304" pitchFamily="18" charset="0"/>
              </a:rPr>
              <a:t>arasında </a:t>
            </a:r>
            <a:r>
              <a:rPr lang="tr-TR" dirty="0" smtClean="0">
                <a:solidFill>
                  <a:srgbClr val="0F2303"/>
                </a:solidFill>
                <a:latin typeface="Times New Roman" panose="02020603050405020304" pitchFamily="18" charset="0"/>
                <a:cs typeface="Times New Roman" panose="02020603050405020304" pitchFamily="18" charset="0"/>
              </a:rPr>
              <a:t>üniversite tercihi yapacak aday öğrenciler için YÖK tarafından sanal fuar düzenlendi. Antalya Bilim Üniversitesi olarak katılım sağladık.</a:t>
            </a:r>
            <a:endParaRPr lang="tr-TR" dirty="0">
              <a:solidFill>
                <a:srgbClr val="0F2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49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4505" y="223837"/>
            <a:ext cx="4265650" cy="4660619"/>
          </a:xfrm>
        </p:spPr>
      </p:pic>
      <p:sp>
        <p:nvSpPr>
          <p:cNvPr id="4" name="Slayt Numarası Yer Tutucusu 3"/>
          <p:cNvSpPr>
            <a:spLocks noGrp="1"/>
          </p:cNvSpPr>
          <p:nvPr>
            <p:ph type="sldNum" sz="quarter" idx="12"/>
          </p:nvPr>
        </p:nvSpPr>
        <p:spPr/>
        <p:txBody>
          <a:bodyPr/>
          <a:lstStyle/>
          <a:p>
            <a:fld id="{439F893C-C32F-4835-A1E5-850973405C58}" type="slidenum">
              <a:rPr lang="tr-TR" smtClean="0"/>
              <a:t>18</a:t>
            </a:fld>
            <a:endParaRPr lang="tr-TR"/>
          </a:p>
        </p:txBody>
      </p:sp>
      <p:sp>
        <p:nvSpPr>
          <p:cNvPr id="6" name="Metin kutusu 5"/>
          <p:cNvSpPr txBox="1"/>
          <p:nvPr/>
        </p:nvSpPr>
        <p:spPr>
          <a:xfrm>
            <a:off x="5053781" y="1661651"/>
            <a:ext cx="3637935" cy="2585323"/>
          </a:xfrm>
          <a:prstGeom prst="rect">
            <a:avLst/>
          </a:prstGeom>
          <a:noFill/>
        </p:spPr>
        <p:txBody>
          <a:bodyPr wrap="square" rtlCol="0">
            <a:spAutoFit/>
          </a:bodyPr>
          <a:lstStyle/>
          <a:p>
            <a:r>
              <a:rPr lang="tr-TR" dirty="0">
                <a:solidFill>
                  <a:srgbClr val="0F2303"/>
                </a:solidFill>
                <a:latin typeface="Times New Roman" panose="02020603050405020304" pitchFamily="18" charset="0"/>
                <a:cs typeface="Times New Roman" panose="02020603050405020304" pitchFamily="18" charset="0"/>
              </a:rPr>
              <a:t>AB Türkiye Delegasyonu desteği ile ATSO Antalya AB Bilgi Merkezi tarafından, 11 Ekim 2022 tarihinde Salı günü, AB Komisyonu’nun Komşuluk Politikası ve Genişleme Müzakereleri bölgesinden gençlik politikası uzmanları ve uygulayıcılarının (online) katılımıyla </a:t>
            </a:r>
            <a:r>
              <a:rPr lang="tr-TR" dirty="0" smtClean="0">
                <a:solidFill>
                  <a:srgbClr val="0F2303"/>
                </a:solidFill>
                <a:latin typeface="Times New Roman" panose="02020603050405020304" pitchFamily="18" charset="0"/>
                <a:cs typeface="Times New Roman" panose="02020603050405020304" pitchFamily="18" charset="0"/>
              </a:rPr>
              <a:t>düzenlendi.</a:t>
            </a:r>
            <a:endParaRPr lang="tr-TR" dirty="0"/>
          </a:p>
        </p:txBody>
      </p:sp>
    </p:spTree>
    <p:extLst>
      <p:ext uri="{BB962C8B-B14F-4D97-AF65-F5344CB8AC3E}">
        <p14:creationId xmlns:p14="http://schemas.microsoft.com/office/powerpoint/2010/main" val="321542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705" y="295736"/>
            <a:ext cx="4738380" cy="4738380"/>
          </a:xfrm>
        </p:spPr>
      </p:pic>
      <p:sp>
        <p:nvSpPr>
          <p:cNvPr id="4" name="Slayt Numarası Yer Tutucusu 3"/>
          <p:cNvSpPr>
            <a:spLocks noGrp="1"/>
          </p:cNvSpPr>
          <p:nvPr>
            <p:ph type="sldNum" sz="quarter" idx="12"/>
          </p:nvPr>
        </p:nvSpPr>
        <p:spPr/>
        <p:txBody>
          <a:bodyPr/>
          <a:lstStyle/>
          <a:p>
            <a:fld id="{439F893C-C32F-4835-A1E5-850973405C58}" type="slidenum">
              <a:rPr lang="tr-TR" smtClean="0"/>
              <a:t>19</a:t>
            </a:fld>
            <a:endParaRPr lang="tr-TR"/>
          </a:p>
        </p:txBody>
      </p:sp>
      <p:sp>
        <p:nvSpPr>
          <p:cNvPr id="6" name="Metin kutusu 5"/>
          <p:cNvSpPr txBox="1"/>
          <p:nvPr/>
        </p:nvSpPr>
        <p:spPr>
          <a:xfrm>
            <a:off x="5270091" y="1553499"/>
            <a:ext cx="3569109" cy="4247317"/>
          </a:xfrm>
          <a:prstGeom prst="rect">
            <a:avLst/>
          </a:prstGeom>
          <a:noFill/>
        </p:spPr>
        <p:txBody>
          <a:bodyPr wrap="square" rtlCol="0">
            <a:spAutoFit/>
          </a:bodyPr>
          <a:lstStyle/>
          <a:p>
            <a:r>
              <a:rPr lang="tr-TR" dirty="0">
                <a:solidFill>
                  <a:srgbClr val="0F2303"/>
                </a:solidFill>
                <a:latin typeface="Times New Roman" panose="02020603050405020304" pitchFamily="18" charset="0"/>
                <a:cs typeface="Times New Roman" panose="02020603050405020304" pitchFamily="18" charset="0"/>
              </a:rPr>
              <a:t>Antalya Bilim Üniversitesi akademisyenlerine yönelik olarak 23-27 Ocak ve 06-10 Şubat 2023 tarihlerinde “Avrupa Birliği ve Uluslararası Programlar için Proje Tasarım ve Yönetimi” konulu eğitim </a:t>
            </a:r>
            <a:r>
              <a:rPr lang="tr-TR" dirty="0" smtClean="0">
                <a:solidFill>
                  <a:srgbClr val="0F2303"/>
                </a:solidFill>
                <a:latin typeface="Times New Roman" panose="02020603050405020304" pitchFamily="18" charset="0"/>
                <a:cs typeface="Times New Roman" panose="02020603050405020304" pitchFamily="18" charset="0"/>
              </a:rPr>
              <a:t>düzenlenmiştir. Anılan </a:t>
            </a:r>
            <a:r>
              <a:rPr lang="tr-TR" dirty="0">
                <a:solidFill>
                  <a:srgbClr val="0F2303"/>
                </a:solidFill>
                <a:latin typeface="Times New Roman" panose="02020603050405020304" pitchFamily="18" charset="0"/>
                <a:cs typeface="Times New Roman" panose="02020603050405020304" pitchFamily="18" charset="0"/>
              </a:rPr>
              <a:t>iki farklı tarih aralığında 5 gün boyunca toplam 25 saat </a:t>
            </a:r>
            <a:r>
              <a:rPr lang="tr-TR" dirty="0" smtClean="0">
                <a:solidFill>
                  <a:srgbClr val="0F2303"/>
                </a:solidFill>
                <a:latin typeface="Times New Roman" panose="02020603050405020304" pitchFamily="18" charset="0"/>
                <a:cs typeface="Times New Roman" panose="02020603050405020304" pitchFamily="18" charset="0"/>
              </a:rPr>
              <a:t>süren ve </a:t>
            </a:r>
            <a:r>
              <a:rPr lang="tr-TR" dirty="0">
                <a:solidFill>
                  <a:srgbClr val="0F2303"/>
                </a:solidFill>
                <a:latin typeface="Times New Roman" panose="02020603050405020304" pitchFamily="18" charset="0"/>
                <a:cs typeface="Times New Roman" panose="02020603050405020304" pitchFamily="18" charset="0"/>
              </a:rPr>
              <a:t>interaktif </a:t>
            </a:r>
            <a:r>
              <a:rPr lang="tr-TR" dirty="0" smtClean="0">
                <a:solidFill>
                  <a:srgbClr val="0F2303"/>
                </a:solidFill>
                <a:latin typeface="Times New Roman" panose="02020603050405020304" pitchFamily="18" charset="0"/>
                <a:cs typeface="Times New Roman" panose="02020603050405020304" pitchFamily="18" charset="0"/>
              </a:rPr>
              <a:t>gerçekleşen </a:t>
            </a:r>
            <a:r>
              <a:rPr lang="tr-TR" dirty="0">
                <a:solidFill>
                  <a:srgbClr val="0F2303"/>
                </a:solidFill>
                <a:latin typeface="Times New Roman" panose="02020603050405020304" pitchFamily="18" charset="0"/>
                <a:cs typeface="Times New Roman" panose="02020603050405020304" pitchFamily="18" charset="0"/>
              </a:rPr>
              <a:t>olan eğitimler </a:t>
            </a:r>
            <a:r>
              <a:rPr lang="tr-TR" dirty="0" smtClean="0">
                <a:solidFill>
                  <a:srgbClr val="0F2303"/>
                </a:solidFill>
                <a:latin typeface="Times New Roman" panose="02020603050405020304" pitchFamily="18" charset="0"/>
                <a:cs typeface="Times New Roman" panose="02020603050405020304" pitchFamily="18" charset="0"/>
              </a:rPr>
              <a:t>sonucunda tam katılım gösterenlere üniversitemiz </a:t>
            </a:r>
            <a:r>
              <a:rPr lang="tr-TR" dirty="0">
                <a:solidFill>
                  <a:srgbClr val="0F2303"/>
                </a:solidFill>
                <a:latin typeface="Times New Roman" panose="02020603050405020304" pitchFamily="18" charset="0"/>
                <a:cs typeface="Times New Roman" panose="02020603050405020304" pitchFamily="18" charset="0"/>
              </a:rPr>
              <a:t>Rektörü Prof. Dr. İsmail YÜKSEK ve Eğitmen Baki KARAÇAY imzalı eğitim sertifikaları takdim </a:t>
            </a:r>
            <a:r>
              <a:rPr lang="tr-TR" dirty="0" smtClean="0">
                <a:solidFill>
                  <a:srgbClr val="0F2303"/>
                </a:solidFill>
                <a:latin typeface="Times New Roman" panose="02020603050405020304" pitchFamily="18" charset="0"/>
                <a:cs typeface="Times New Roman" panose="02020603050405020304" pitchFamily="18" charset="0"/>
              </a:rPr>
              <a:t>edilmiştir.</a:t>
            </a:r>
            <a:endParaRPr lang="tr-TR" dirty="0">
              <a:solidFill>
                <a:srgbClr val="0F2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2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1244" y="32508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649317"/>
            <a:ext cx="8352928" cy="164660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marL="285750" indent="-285750" fontAlgn="base">
              <a:buFont typeface="Arial" panose="020B0604020202020204" pitchFamily="34" charset="0"/>
              <a:buChar char="•"/>
            </a:pPr>
            <a:r>
              <a:rPr lang="tr-TR" sz="1400" dirty="0">
                <a:solidFill>
                  <a:srgbClr val="0F2303"/>
                </a:solidFill>
              </a:rPr>
              <a:t>Erasmus değişim programının tanıtımını en iyi şekilde gerçekleştirmek, üst yönetim ve akademik kadro ile birlikte koordineli bir şekilde çalışmak,</a:t>
            </a:r>
          </a:p>
          <a:p>
            <a:pPr marL="285750" indent="-285750" fontAlgn="base">
              <a:buFont typeface="Arial" panose="020B0604020202020204" pitchFamily="34" charset="0"/>
              <a:buChar char="•"/>
            </a:pPr>
            <a:r>
              <a:rPr lang="tr-TR" sz="1400" dirty="0">
                <a:solidFill>
                  <a:srgbClr val="0F2303"/>
                </a:solidFill>
              </a:rPr>
              <a:t>Uluslararası işbirliklerini artırmak, ulusal ve uluslararası eğitim fuarlarına katılım sağlamak,</a:t>
            </a:r>
          </a:p>
          <a:p>
            <a:pPr marL="285750" indent="-285750" fontAlgn="base">
              <a:buFont typeface="Arial" panose="020B0604020202020204" pitchFamily="34" charset="0"/>
              <a:buChar char="•"/>
            </a:pPr>
            <a:r>
              <a:rPr lang="tr-TR" sz="1400" dirty="0">
                <a:solidFill>
                  <a:srgbClr val="0F2303"/>
                </a:solidFill>
              </a:rPr>
              <a:t>Erasmus programından yararlanacak öğrenci ve personel en iyi hizmeti sunmak,</a:t>
            </a:r>
          </a:p>
          <a:p>
            <a:pPr marL="285750" indent="-285750" fontAlgn="base">
              <a:buFont typeface="Arial" panose="020B0604020202020204" pitchFamily="34" charset="0"/>
              <a:buChar char="•"/>
            </a:pPr>
            <a:r>
              <a:rPr lang="tr-TR" sz="1400" dirty="0">
                <a:solidFill>
                  <a:srgbClr val="0F2303"/>
                </a:solidFill>
              </a:rPr>
              <a:t>Üniversitenin tüm </a:t>
            </a:r>
            <a:r>
              <a:rPr lang="tr-TR" sz="1400" dirty="0" err="1">
                <a:solidFill>
                  <a:srgbClr val="0F2303"/>
                </a:solidFill>
              </a:rPr>
              <a:t>uluslararasılaşma</a:t>
            </a:r>
            <a:r>
              <a:rPr lang="tr-TR" sz="1400" dirty="0">
                <a:solidFill>
                  <a:srgbClr val="0F2303"/>
                </a:solidFill>
              </a:rPr>
              <a:t> çalışmalarına destek vermek</a:t>
            </a:r>
            <a:r>
              <a:rPr lang="tr-TR" dirty="0">
                <a:solidFill>
                  <a:srgbClr val="0F2303"/>
                </a:solidFill>
              </a:rPr>
              <a:t>.</a:t>
            </a:r>
          </a:p>
        </p:txBody>
      </p:sp>
      <p:sp>
        <p:nvSpPr>
          <p:cNvPr id="7" name="Dikdörtgen 6"/>
          <p:cNvSpPr/>
          <p:nvPr/>
        </p:nvSpPr>
        <p:spPr>
          <a:xfrm>
            <a:off x="490637" y="3508967"/>
            <a:ext cx="8352928" cy="938719"/>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marL="285750" indent="-285750" fontAlgn="base">
              <a:spcAft>
                <a:spcPts val="0"/>
              </a:spcAft>
              <a:buFont typeface="Arial" panose="020B0604020202020204" pitchFamily="34" charset="0"/>
              <a:buChar char="•"/>
            </a:pPr>
            <a:r>
              <a:rPr lang="tr-TR" sz="1400" dirty="0">
                <a:solidFill>
                  <a:srgbClr val="0F2303"/>
                </a:solidFill>
              </a:rPr>
              <a:t>Uluslararası platformlarda rekabet edebilmek, </a:t>
            </a:r>
          </a:p>
          <a:p>
            <a:pPr marL="285750" indent="-285750" fontAlgn="base">
              <a:spcAft>
                <a:spcPts val="0"/>
              </a:spcAft>
              <a:buFont typeface="Arial" panose="020B0604020202020204" pitchFamily="34" charset="0"/>
              <a:buChar char="•"/>
            </a:pPr>
            <a:r>
              <a:rPr lang="tr-TR" sz="1400" dirty="0">
                <a:solidFill>
                  <a:srgbClr val="0F2303"/>
                </a:solidFill>
              </a:rPr>
              <a:t>Uluslararası öğrenciler tarafından tercih edilen bir üniversite olmak ve paydaş memnuniyetini sağlamak.</a:t>
            </a:r>
          </a:p>
        </p:txBody>
      </p:sp>
      <p:sp>
        <p:nvSpPr>
          <p:cNvPr id="8" name="Dikdörtgen 7"/>
          <p:cNvSpPr/>
          <p:nvPr/>
        </p:nvSpPr>
        <p:spPr>
          <a:xfrm>
            <a:off x="327853" y="870648"/>
            <a:ext cx="8352928" cy="307776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marL="285750" indent="-285750" fontAlgn="base">
              <a:spcAft>
                <a:spcPts val="0"/>
              </a:spcAft>
              <a:buFont typeface="Arial" panose="020B0604020202020204" pitchFamily="34" charset="0"/>
              <a:buChar char="•"/>
            </a:pPr>
            <a:r>
              <a:rPr lang="tr-TR" sz="1400" dirty="0">
                <a:solidFill>
                  <a:srgbClr val="0F2303"/>
                </a:solidFill>
              </a:rPr>
              <a:t>Antalya Bilim Üniversitesi’nin </a:t>
            </a:r>
            <a:r>
              <a:rPr lang="tr-TR" sz="1400" dirty="0" err="1">
                <a:solidFill>
                  <a:srgbClr val="0F2303"/>
                </a:solidFill>
              </a:rPr>
              <a:t>uluslararasılaşma</a:t>
            </a:r>
            <a:r>
              <a:rPr lang="tr-TR" sz="1400" dirty="0">
                <a:solidFill>
                  <a:srgbClr val="0F2303"/>
                </a:solidFill>
              </a:rPr>
              <a:t> çalışmalarının başarılı bir şekilde yürütülmesi, Uluslararası öğrenci sayısının ve uluslararası işbirliklerinin artırılması için, Rektörlük, Dış İlişkiler ve Uluslararası Öğrenci Koordinatörlüğü ve Akademik birimleri ile ortak çalışmaktayız. </a:t>
            </a:r>
          </a:p>
          <a:p>
            <a:pPr marL="285750" indent="-285750" fontAlgn="base">
              <a:spcAft>
                <a:spcPts val="0"/>
              </a:spcAft>
              <a:buFont typeface="Arial" panose="020B0604020202020204" pitchFamily="34" charset="0"/>
              <a:buChar char="•"/>
            </a:pPr>
            <a:r>
              <a:rPr lang="tr-TR" sz="1400" dirty="0">
                <a:solidFill>
                  <a:srgbClr val="0F2303"/>
                </a:solidFill>
              </a:rPr>
              <a:t>Erasmus Değişim Programı ile ilgili tüm güncel gelişmeleri takip etmekte, uygulamakta ve üniversitede gerçekleştirilen bilgilendirme toplantıları yardımıyla Erasmus Değişim Programı kapsamında yaşayacakları uluslararası deneyim için öğrencilerimizi motive etmekteyiz</a:t>
            </a:r>
          </a:p>
          <a:p>
            <a:pPr marL="285750" indent="-285750" fontAlgn="base">
              <a:spcAft>
                <a:spcPts val="0"/>
              </a:spcAft>
              <a:buFont typeface="Arial" panose="020B0604020202020204" pitchFamily="34" charset="0"/>
              <a:buChar char="•"/>
            </a:pPr>
            <a:r>
              <a:rPr lang="tr-TR" sz="1400" dirty="0">
                <a:solidFill>
                  <a:srgbClr val="0F2303"/>
                </a:solidFill>
              </a:rPr>
              <a:t>Ulusal ve Uluslararası fuarlara, fiziksel ve/veya çevrim  içi katılarak, üniversitemizin tüm platformlarda tanınırlığını artırmayı hedeflemekteyiz.</a:t>
            </a:r>
          </a:p>
          <a:p>
            <a:pPr marL="285750" indent="-285750" fontAlgn="base">
              <a:buFont typeface="Arial" panose="020B0604020202020204" pitchFamily="34" charset="0"/>
              <a:buChar char="•"/>
            </a:pPr>
            <a:r>
              <a:rPr lang="tr-TR" sz="1400" dirty="0">
                <a:solidFill>
                  <a:srgbClr val="0F2303"/>
                </a:solidFill>
              </a:rPr>
              <a:t>Öğrencilerimizin uluslararası düzeyde girişimcilik özelliği kazanmaları için kültürel faaliyetler gerçekleştirmekteyiz.</a:t>
            </a:r>
          </a:p>
          <a:p>
            <a:pPr fontAlgn="base">
              <a:lnSpc>
                <a:spcPct val="150000"/>
              </a:lnSpc>
              <a:spcAft>
                <a:spcPts val="0"/>
              </a:spcAft>
            </a:pPr>
            <a:endParaRPr lang="tr-TR" b="1" dirty="0">
              <a:solidFill>
                <a:srgbClr val="0C0D0D"/>
              </a:solidFill>
              <a:latin typeface="Times New Roman" panose="02020603050405020304" pitchFamily="18" charset="0"/>
              <a:ea typeface="Times New Roman" panose="02020603050405020304" pitchFamily="18" charset="0"/>
            </a:endParaRPr>
          </a:p>
        </p:txBody>
      </p:sp>
      <p:sp>
        <p:nvSpPr>
          <p:cNvPr id="9" name="Slayt Numarası Yer Tutucusu 3"/>
          <p:cNvSpPr>
            <a:spLocks noGrp="1"/>
          </p:cNvSpPr>
          <p:nvPr>
            <p:ph type="sldNum" sz="quarter" idx="12"/>
          </p:nvPr>
        </p:nvSpPr>
        <p:spPr>
          <a:xfrm>
            <a:off x="7766431" y="295736"/>
            <a:ext cx="628813" cy="767687"/>
          </a:xfrm>
        </p:spPr>
        <p:txBody>
          <a:bodyPr/>
          <a:lstStyle/>
          <a:p>
            <a:r>
              <a:rPr lang="tr-TR" dirty="0" smtClean="0"/>
              <a:t>2</a:t>
            </a:r>
            <a:endParaRPr lang="tr-TR" dirty="0"/>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738" y="1310356"/>
            <a:ext cx="8022998" cy="2452341"/>
          </a:xfrm>
        </p:spPr>
      </p:pic>
      <p:sp>
        <p:nvSpPr>
          <p:cNvPr id="4" name="Slayt Numarası Yer Tutucusu 3"/>
          <p:cNvSpPr>
            <a:spLocks noGrp="1"/>
          </p:cNvSpPr>
          <p:nvPr>
            <p:ph type="sldNum" sz="quarter" idx="12"/>
          </p:nvPr>
        </p:nvSpPr>
        <p:spPr/>
        <p:txBody>
          <a:bodyPr/>
          <a:lstStyle/>
          <a:p>
            <a:fld id="{439F893C-C32F-4835-A1E5-850973405C58}" type="slidenum">
              <a:rPr lang="tr-TR" smtClean="0"/>
              <a:t>20</a:t>
            </a:fld>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38" y="4009630"/>
            <a:ext cx="8044292" cy="2458851"/>
          </a:xfrm>
          <a:prstGeom prst="rect">
            <a:avLst/>
          </a:prstGeom>
        </p:spPr>
      </p:pic>
    </p:spTree>
    <p:extLst>
      <p:ext uri="{BB962C8B-B14F-4D97-AF65-F5344CB8AC3E}">
        <p14:creationId xmlns:p14="http://schemas.microsoft.com/office/powerpoint/2010/main" val="325084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E03255C9-B19A-4983-9118-46D7E9A47D1C}"/>
              </a:ext>
            </a:extLst>
          </p:cNvPr>
          <p:cNvSpPr txBox="1"/>
          <p:nvPr/>
        </p:nvSpPr>
        <p:spPr>
          <a:xfrm>
            <a:off x="587154" y="2563831"/>
            <a:ext cx="6411074" cy="369332"/>
          </a:xfrm>
          <a:prstGeom prst="rect">
            <a:avLst/>
          </a:prstGeom>
          <a:noFill/>
        </p:spPr>
        <p:txBody>
          <a:bodyPr wrap="square" rtlCol="0">
            <a:spAutoFit/>
          </a:bodyPr>
          <a:lstStyle/>
          <a:p>
            <a:pPr marL="285750" indent="-285750" algn="ctr">
              <a:buFont typeface="Wingdings" panose="05000000000000000000" pitchFamily="2" charset="2"/>
              <a:buChar char="q"/>
            </a:pPr>
            <a:r>
              <a:rPr lang="tr-TR" dirty="0">
                <a:solidFill>
                  <a:srgbClr val="0F2303"/>
                </a:solidFill>
              </a:rPr>
              <a:t>Bu alan </a:t>
            </a:r>
            <a:r>
              <a:rPr lang="tr-TR" dirty="0" smtClean="0">
                <a:solidFill>
                  <a:srgbClr val="0F2303"/>
                </a:solidFill>
              </a:rPr>
              <a:t>Erasmus Koordinatörlüğü için </a:t>
            </a:r>
            <a:r>
              <a:rPr lang="tr-TR" dirty="0">
                <a:solidFill>
                  <a:srgbClr val="0F2303"/>
                </a:solidFill>
              </a:rPr>
              <a:t>değerlendirme dışıdır.</a:t>
            </a:r>
          </a:p>
        </p:txBody>
      </p:sp>
      <p:sp>
        <p:nvSpPr>
          <p:cNvPr id="67" name="Slayt Numarası Yer Tutucusu 3"/>
          <p:cNvSpPr>
            <a:spLocks noGrp="1"/>
          </p:cNvSpPr>
          <p:nvPr>
            <p:ph type="sldNum" sz="quarter" idx="12"/>
          </p:nvPr>
        </p:nvSpPr>
        <p:spPr>
          <a:xfrm>
            <a:off x="7766431" y="295736"/>
            <a:ext cx="628813" cy="767687"/>
          </a:xfrm>
        </p:spPr>
        <p:txBody>
          <a:bodyPr/>
          <a:lstStyle/>
          <a:p>
            <a:r>
              <a:rPr lang="tr-TR" dirty="0" smtClean="0"/>
              <a:t>21</a:t>
            </a:r>
            <a:endParaRPr lang="tr-TR" dirty="0"/>
          </a:p>
        </p:txBody>
      </p:sp>
    </p:spTree>
    <p:extLst>
      <p:ext uri="{BB962C8B-B14F-4D97-AF65-F5344CB8AC3E}">
        <p14:creationId xmlns:p14="http://schemas.microsoft.com/office/powerpoint/2010/main" val="217923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E03255C9-B19A-4983-9118-46D7E9A47D1C}"/>
              </a:ext>
            </a:extLst>
          </p:cNvPr>
          <p:cNvSpPr txBox="1"/>
          <p:nvPr/>
        </p:nvSpPr>
        <p:spPr>
          <a:xfrm>
            <a:off x="587154" y="2563831"/>
            <a:ext cx="6411074" cy="369332"/>
          </a:xfrm>
          <a:prstGeom prst="rect">
            <a:avLst/>
          </a:prstGeom>
          <a:noFill/>
        </p:spPr>
        <p:txBody>
          <a:bodyPr wrap="square" rtlCol="0">
            <a:spAutoFit/>
          </a:bodyPr>
          <a:lstStyle/>
          <a:p>
            <a:pPr marL="285750" indent="-285750" algn="ctr">
              <a:buFont typeface="Wingdings" panose="05000000000000000000" pitchFamily="2" charset="2"/>
              <a:buChar char="q"/>
            </a:pPr>
            <a:r>
              <a:rPr lang="tr-TR" dirty="0">
                <a:solidFill>
                  <a:srgbClr val="0F2303"/>
                </a:solidFill>
              </a:rPr>
              <a:t>Bu alan </a:t>
            </a:r>
            <a:r>
              <a:rPr lang="tr-TR" dirty="0" smtClean="0">
                <a:solidFill>
                  <a:srgbClr val="0F2303"/>
                </a:solidFill>
              </a:rPr>
              <a:t>Erasmus Koordinatörlüğü için </a:t>
            </a:r>
            <a:r>
              <a:rPr lang="tr-TR" dirty="0">
                <a:solidFill>
                  <a:srgbClr val="0F2303"/>
                </a:solidFill>
              </a:rPr>
              <a:t>değerlendirme dışıdır.</a:t>
            </a:r>
          </a:p>
        </p:txBody>
      </p:sp>
      <p:sp>
        <p:nvSpPr>
          <p:cNvPr id="67" name="Slayt Numarası Yer Tutucusu 3"/>
          <p:cNvSpPr>
            <a:spLocks noGrp="1"/>
          </p:cNvSpPr>
          <p:nvPr>
            <p:ph type="sldNum" sz="quarter" idx="12"/>
          </p:nvPr>
        </p:nvSpPr>
        <p:spPr>
          <a:xfrm>
            <a:off x="7766431" y="295736"/>
            <a:ext cx="628813" cy="767687"/>
          </a:xfrm>
        </p:spPr>
        <p:txBody>
          <a:bodyPr/>
          <a:lstStyle/>
          <a:p>
            <a:r>
              <a:rPr lang="tr-TR" dirty="0" smtClean="0"/>
              <a:t>22</a:t>
            </a:r>
            <a:endParaRPr lang="tr-TR" dirty="0"/>
          </a:p>
        </p:txBody>
      </p:sp>
    </p:spTree>
    <p:extLst>
      <p:ext uri="{BB962C8B-B14F-4D97-AF65-F5344CB8AC3E}">
        <p14:creationId xmlns:p14="http://schemas.microsoft.com/office/powerpoint/2010/main" val="292632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E03255C9-B19A-4983-9118-46D7E9A47D1C}"/>
              </a:ext>
            </a:extLst>
          </p:cNvPr>
          <p:cNvSpPr txBox="1"/>
          <p:nvPr/>
        </p:nvSpPr>
        <p:spPr>
          <a:xfrm>
            <a:off x="587154" y="2563831"/>
            <a:ext cx="6411074" cy="369332"/>
          </a:xfrm>
          <a:prstGeom prst="rect">
            <a:avLst/>
          </a:prstGeom>
          <a:noFill/>
        </p:spPr>
        <p:txBody>
          <a:bodyPr wrap="square" rtlCol="0">
            <a:spAutoFit/>
          </a:bodyPr>
          <a:lstStyle/>
          <a:p>
            <a:pPr marL="285750" indent="-285750" algn="ctr">
              <a:buFont typeface="Wingdings" panose="05000000000000000000" pitchFamily="2" charset="2"/>
              <a:buChar char="q"/>
            </a:pPr>
            <a:r>
              <a:rPr lang="tr-TR" dirty="0">
                <a:solidFill>
                  <a:srgbClr val="0F2303"/>
                </a:solidFill>
              </a:rPr>
              <a:t>Bu alan </a:t>
            </a:r>
            <a:r>
              <a:rPr lang="tr-TR" dirty="0" smtClean="0">
                <a:solidFill>
                  <a:srgbClr val="0F2303"/>
                </a:solidFill>
              </a:rPr>
              <a:t>Erasmus Koordinatörlüğü için </a:t>
            </a:r>
            <a:r>
              <a:rPr lang="tr-TR" dirty="0">
                <a:solidFill>
                  <a:srgbClr val="0F2303"/>
                </a:solidFill>
              </a:rPr>
              <a:t>değerlendirme dışıdır.</a:t>
            </a:r>
          </a:p>
        </p:txBody>
      </p:sp>
      <p:sp>
        <p:nvSpPr>
          <p:cNvPr id="67" name="Slayt Numarası Yer Tutucusu 3"/>
          <p:cNvSpPr>
            <a:spLocks noGrp="1"/>
          </p:cNvSpPr>
          <p:nvPr>
            <p:ph type="sldNum" sz="quarter" idx="12"/>
          </p:nvPr>
        </p:nvSpPr>
        <p:spPr>
          <a:xfrm>
            <a:off x="7766431" y="295736"/>
            <a:ext cx="628813" cy="767687"/>
          </a:xfrm>
        </p:spPr>
        <p:txBody>
          <a:bodyPr/>
          <a:lstStyle/>
          <a:p>
            <a:r>
              <a:rPr lang="tr-TR" dirty="0" smtClean="0"/>
              <a:t>23</a:t>
            </a:r>
            <a:endParaRPr lang="tr-TR" dirty="0"/>
          </a:p>
        </p:txBody>
      </p:sp>
    </p:spTree>
    <p:extLst>
      <p:ext uri="{BB962C8B-B14F-4D97-AF65-F5344CB8AC3E}">
        <p14:creationId xmlns:p14="http://schemas.microsoft.com/office/powerpoint/2010/main" val="254425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75301" y="1155895"/>
            <a:ext cx="8308259" cy="1477328"/>
          </a:xfrm>
          <a:prstGeom prst="rect">
            <a:avLst/>
          </a:prstGeom>
          <a:noFill/>
        </p:spPr>
        <p:txBody>
          <a:bodyPr wrap="square" rtlCol="0">
            <a:spAutoFit/>
          </a:bodyPr>
          <a:lstStyle/>
          <a:p>
            <a:endParaRPr lang="tr-TR" dirty="0" smtClean="0">
              <a:hlinkClick r:id="rId3"/>
            </a:endParaRPr>
          </a:p>
          <a:p>
            <a:r>
              <a:rPr lang="tr-TR" dirty="0" smtClean="0">
                <a:solidFill>
                  <a:srgbClr val="0F2303"/>
                </a:solidFill>
                <a:latin typeface="Times New Roman" panose="02020603050405020304" pitchFamily="18" charset="0"/>
                <a:cs typeface="Times New Roman" panose="02020603050405020304" pitchFamily="18" charset="0"/>
                <a:hlinkClick r:id="rId3"/>
              </a:rPr>
              <a:t>Aşağıda yer alan adrese kayıt yapılmış ve tüm başvuru ilanları e-Devlet üzerinden gerçekleşmeye başlanmıştır.</a:t>
            </a:r>
          </a:p>
          <a:p>
            <a:endParaRPr lang="tr-TR" dirty="0">
              <a:hlinkClick r:id="rId3"/>
            </a:endParaRPr>
          </a:p>
          <a:p>
            <a:r>
              <a:rPr lang="tr-TR" dirty="0" smtClean="0">
                <a:hlinkClick r:id="rId3"/>
              </a:rPr>
              <a:t>https</a:t>
            </a:r>
            <a:r>
              <a:rPr lang="tr-TR" dirty="0">
                <a:hlinkClick r:id="rId3"/>
              </a:rPr>
              <a:t>://erasmusbasvuru.ua.gov.tr</a:t>
            </a:r>
            <a:r>
              <a:rPr lang="tr-TR" dirty="0" smtClean="0">
                <a:hlinkClick r:id="rId3"/>
              </a:rPr>
              <a:t>/</a:t>
            </a:r>
            <a:r>
              <a:rPr lang="tr-TR" dirty="0" smtClean="0"/>
              <a:t> </a:t>
            </a:r>
            <a:endParaRPr lang="tr-TR" dirty="0"/>
          </a:p>
        </p:txBody>
      </p:sp>
      <p:sp>
        <p:nvSpPr>
          <p:cNvPr id="3" name="Metin kutusu 2"/>
          <p:cNvSpPr txBox="1"/>
          <p:nvPr/>
        </p:nvSpPr>
        <p:spPr>
          <a:xfrm>
            <a:off x="300884" y="2887677"/>
            <a:ext cx="5968180" cy="1477328"/>
          </a:xfrm>
          <a:prstGeom prst="rect">
            <a:avLst/>
          </a:prstGeom>
          <a:noFill/>
        </p:spPr>
        <p:txBody>
          <a:bodyPr wrap="square" rtlCol="0">
            <a:spAutoFit/>
          </a:bodyPr>
          <a:lstStyle/>
          <a:p>
            <a:r>
              <a:rPr lang="tr-TR" dirty="0" smtClean="0">
                <a:solidFill>
                  <a:srgbClr val="0F2303"/>
                </a:solidFill>
                <a:hlinkClick r:id="rId4"/>
              </a:rPr>
              <a:t>Öğrencilerin öğrenim anlaşmaları ve kurumsal anlaşmalar aşağıdaki link üzerinden gerçekleşmektedir.</a:t>
            </a:r>
          </a:p>
          <a:p>
            <a:endParaRPr lang="tr-TR" dirty="0">
              <a:solidFill>
                <a:srgbClr val="0F2303"/>
              </a:solidFill>
              <a:hlinkClick r:id="rId4"/>
            </a:endParaRPr>
          </a:p>
          <a:p>
            <a:endParaRPr lang="tr-TR" dirty="0" smtClean="0">
              <a:solidFill>
                <a:srgbClr val="0F2303"/>
              </a:solidFill>
              <a:hlinkClick r:id="rId4"/>
            </a:endParaRPr>
          </a:p>
          <a:p>
            <a:r>
              <a:rPr lang="tr-TR" dirty="0" smtClean="0">
                <a:solidFill>
                  <a:srgbClr val="0F2303"/>
                </a:solidFill>
                <a:hlinkClick r:id="rId4"/>
              </a:rPr>
              <a:t>https</a:t>
            </a:r>
            <a:r>
              <a:rPr lang="tr-TR" dirty="0">
                <a:solidFill>
                  <a:srgbClr val="0F2303"/>
                </a:solidFill>
                <a:hlinkClick r:id="rId4"/>
              </a:rPr>
              <a:t>://ewp-dashboard.eu</a:t>
            </a:r>
            <a:r>
              <a:rPr lang="tr-TR" dirty="0" smtClean="0">
                <a:solidFill>
                  <a:srgbClr val="0F2303"/>
                </a:solidFill>
                <a:hlinkClick r:id="rId4"/>
              </a:rPr>
              <a:t>/</a:t>
            </a:r>
            <a:r>
              <a:rPr lang="tr-TR" dirty="0" smtClean="0">
                <a:solidFill>
                  <a:srgbClr val="0F2303"/>
                </a:solidFill>
              </a:rPr>
              <a:t> </a:t>
            </a:r>
            <a:endParaRPr lang="tr-TR" dirty="0">
              <a:solidFill>
                <a:srgbClr val="0F2303"/>
              </a:solidFill>
            </a:endParaRPr>
          </a:p>
        </p:txBody>
      </p:sp>
      <p:pic>
        <p:nvPicPr>
          <p:cNvPr id="67" name="Resim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301" y="4448142"/>
            <a:ext cx="8613058" cy="1383126"/>
          </a:xfrm>
          <a:prstGeom prst="rect">
            <a:avLst/>
          </a:prstGeom>
        </p:spPr>
      </p:pic>
      <p:sp>
        <p:nvSpPr>
          <p:cNvPr id="69" name="Metin kutusu 68"/>
          <p:cNvSpPr txBox="1"/>
          <p:nvPr/>
        </p:nvSpPr>
        <p:spPr>
          <a:xfrm>
            <a:off x="251723" y="5934670"/>
            <a:ext cx="8613058" cy="923330"/>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solidFill>
                  <a:srgbClr val="0F2303"/>
                </a:solidFill>
              </a:rPr>
              <a:t>Bilgi İşlem Müdürlüğü’nün çalışmaları ile Erasmus değişim programından yararlanacak öğrenciler üniversite mail adreslerini kullanarak ders seçimlerini online platformda antalya.edu.tr uzantılı mail adresi ile gerçekleştirebileceklerdir.</a:t>
            </a:r>
            <a:endParaRPr lang="tr-TR" dirty="0">
              <a:solidFill>
                <a:srgbClr val="0F2303"/>
              </a:solidFill>
            </a:endParaRPr>
          </a:p>
        </p:txBody>
      </p:sp>
      <p:sp>
        <p:nvSpPr>
          <p:cNvPr id="70" name="Slayt Numarası Yer Tutucusu 3"/>
          <p:cNvSpPr>
            <a:spLocks noGrp="1"/>
          </p:cNvSpPr>
          <p:nvPr>
            <p:ph type="sldNum" sz="quarter" idx="12"/>
          </p:nvPr>
        </p:nvSpPr>
        <p:spPr>
          <a:xfrm>
            <a:off x="7766431" y="295736"/>
            <a:ext cx="628813" cy="767687"/>
          </a:xfrm>
        </p:spPr>
        <p:txBody>
          <a:bodyPr/>
          <a:lstStyle/>
          <a:p>
            <a:r>
              <a:rPr lang="tr-TR" dirty="0" smtClean="0"/>
              <a:t>24</a:t>
            </a:r>
            <a:endParaRPr lang="tr-TR" dirty="0"/>
          </a:p>
        </p:txBody>
      </p:sp>
    </p:spTree>
    <p:extLst>
      <p:ext uri="{BB962C8B-B14F-4D97-AF65-F5344CB8AC3E}">
        <p14:creationId xmlns:p14="http://schemas.microsoft.com/office/powerpoint/2010/main" val="17841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Slayt Numarası Yer Tutucusu 3"/>
          <p:cNvSpPr>
            <a:spLocks noGrp="1"/>
          </p:cNvSpPr>
          <p:nvPr>
            <p:ph type="sldNum" sz="quarter" idx="12"/>
          </p:nvPr>
        </p:nvSpPr>
        <p:spPr>
          <a:xfrm>
            <a:off x="7766431" y="295736"/>
            <a:ext cx="628813" cy="767687"/>
          </a:xfrm>
        </p:spPr>
        <p:txBody>
          <a:bodyPr/>
          <a:lstStyle/>
          <a:p>
            <a:r>
              <a:rPr lang="tr-TR" dirty="0" smtClean="0"/>
              <a:t>25</a:t>
            </a:r>
            <a:endParaRPr lang="tr-TR" dirty="0"/>
          </a:p>
        </p:txBody>
      </p:sp>
      <p:sp>
        <p:nvSpPr>
          <p:cNvPr id="66" name="Metin kutusu 65"/>
          <p:cNvSpPr txBox="1"/>
          <p:nvPr/>
        </p:nvSpPr>
        <p:spPr>
          <a:xfrm>
            <a:off x="639097" y="1681316"/>
            <a:ext cx="7747819" cy="3693319"/>
          </a:xfrm>
          <a:prstGeom prst="rect">
            <a:avLst/>
          </a:prstGeom>
          <a:noFill/>
        </p:spPr>
        <p:txBody>
          <a:bodyPr wrap="square" rtlCol="0">
            <a:spAutoFit/>
          </a:bodyPr>
          <a:lstStyle/>
          <a:p>
            <a:pPr marL="285750" indent="-285750" algn="just">
              <a:buFont typeface="Arial" panose="020B0604020202020204" pitchFamily="34" charset="0"/>
              <a:buChar char="•"/>
            </a:pPr>
            <a:r>
              <a:rPr lang="tr-TR" dirty="0" smtClean="0">
                <a:solidFill>
                  <a:srgbClr val="0F2303"/>
                </a:solidFill>
              </a:rPr>
              <a:t>Erasmus değişiminden yararlanacak öğrencilerin ders seçimleri esnasında Erasmus bölüm koordinatörlerinin daha yapıcı ve esnek davranması sürecin daha sağlıklı ve hızlı devam etmesi açısından iyi olacaktır.</a:t>
            </a:r>
          </a:p>
          <a:p>
            <a:pPr marL="285750" indent="-285750" algn="just">
              <a:buFont typeface="Arial" panose="020B0604020202020204" pitchFamily="34" charset="0"/>
              <a:buChar char="•"/>
            </a:pPr>
            <a:endParaRPr lang="tr-TR" dirty="0">
              <a:solidFill>
                <a:srgbClr val="0F2303"/>
              </a:solidFill>
            </a:endParaRPr>
          </a:p>
          <a:p>
            <a:pPr marL="285750" indent="-285750" algn="just">
              <a:buFont typeface="Arial" panose="020B0604020202020204" pitchFamily="34" charset="0"/>
              <a:buChar char="•"/>
            </a:pPr>
            <a:r>
              <a:rPr lang="tr-TR" dirty="0" smtClean="0">
                <a:solidFill>
                  <a:srgbClr val="0F2303"/>
                </a:solidFill>
              </a:rPr>
              <a:t>Erasmus Koordinatörlüğü’nün tüm fakültelerle gerçekleştireceği fakülte toplantısı sonrasında, her fakülte Erasmus bölüm ve birim koordinatörleri ile birlikte Erasmus programının kendi içlerinde, standardına kavuşması için toplantı gerçekleştirmelidir.</a:t>
            </a:r>
          </a:p>
          <a:p>
            <a:pPr marL="285750" indent="-285750" algn="just">
              <a:buFont typeface="Arial" panose="020B0604020202020204" pitchFamily="34" charset="0"/>
              <a:buChar char="•"/>
            </a:pPr>
            <a:endParaRPr lang="tr-TR" dirty="0">
              <a:solidFill>
                <a:srgbClr val="0F2303"/>
              </a:solidFill>
            </a:endParaRPr>
          </a:p>
          <a:p>
            <a:pPr marL="285750" indent="-285750" algn="just">
              <a:buFont typeface="Arial" panose="020B0604020202020204" pitchFamily="34" charset="0"/>
              <a:buChar char="•"/>
            </a:pPr>
            <a:r>
              <a:rPr lang="tr-TR" dirty="0" smtClean="0">
                <a:solidFill>
                  <a:srgbClr val="0F2303"/>
                </a:solidFill>
              </a:rPr>
              <a:t>Erasmus bölüm koordinatörleri ile birlikte diğer fakülte üyeleri, Erasmus anlaşması imzalanabilmesi için, yurt dışındaki kurumlarla temasa geçmesi, anlaşmaların artması ve kendi bölüm öğrencilerine daha çok seçenek sunulabilmesi açısından daha iyi olacaktır.</a:t>
            </a:r>
            <a:endParaRPr lang="tr-TR" dirty="0">
              <a:solidFill>
                <a:srgbClr val="0F2303"/>
              </a:solidFill>
            </a:endParaRP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63244" y="45718"/>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012" y="36058"/>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623467141"/>
              </p:ext>
            </p:extLst>
          </p:nvPr>
        </p:nvGraphicFramePr>
        <p:xfrm>
          <a:off x="157316" y="1240430"/>
          <a:ext cx="8849033" cy="5478505"/>
        </p:xfrm>
        <a:graphic>
          <a:graphicData uri="http://schemas.openxmlformats.org/drawingml/2006/table">
            <a:tbl>
              <a:tblPr/>
              <a:tblGrid>
                <a:gridCol w="2005781">
                  <a:extLst>
                    <a:ext uri="{9D8B030D-6E8A-4147-A177-3AD203B41FA5}">
                      <a16:colId xmlns:a16="http://schemas.microsoft.com/office/drawing/2014/main" val="3918363564"/>
                    </a:ext>
                  </a:extLst>
                </a:gridCol>
                <a:gridCol w="2294031">
                  <a:extLst>
                    <a:ext uri="{9D8B030D-6E8A-4147-A177-3AD203B41FA5}">
                      <a16:colId xmlns:a16="http://schemas.microsoft.com/office/drawing/2014/main" val="1683979601"/>
                    </a:ext>
                  </a:extLst>
                </a:gridCol>
                <a:gridCol w="2297686">
                  <a:extLst>
                    <a:ext uri="{9D8B030D-6E8A-4147-A177-3AD203B41FA5}">
                      <a16:colId xmlns:a16="http://schemas.microsoft.com/office/drawing/2014/main" val="2592459544"/>
                    </a:ext>
                  </a:extLst>
                </a:gridCol>
                <a:gridCol w="2251535">
                  <a:extLst>
                    <a:ext uri="{9D8B030D-6E8A-4147-A177-3AD203B41FA5}">
                      <a16:colId xmlns:a16="http://schemas.microsoft.com/office/drawing/2014/main" val="588152821"/>
                    </a:ext>
                  </a:extLst>
                </a:gridCol>
              </a:tblGrid>
              <a:tr h="185050">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76326">
                <a:tc>
                  <a:txBody>
                    <a:bodyPr/>
                    <a:lstStyle/>
                    <a:p>
                      <a:pPr algn="ctr" fontAlgn="ctr"/>
                      <a:r>
                        <a:rPr lang="tr-TR" sz="900" b="0" i="0" u="none" strike="noStrike" dirty="0" smtClean="0">
                          <a:solidFill>
                            <a:srgbClr val="000000"/>
                          </a:solidFill>
                          <a:effectLst/>
                          <a:latin typeface="Calibri" panose="020F0502020204030204" pitchFamily="34" charset="0"/>
                        </a:rPr>
                        <a:t>G1-Öğrenci odaklı çalışılması</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Z1-Erasmus Programının Yapısının Yeterince Bilinmemesi</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F1-Antalya gibi bir turizm şehrinde yer alması</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T1-Şehirdeki diğer üniversitenin daha eski ve daha çok Erasmus anlaşmasının olması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13240">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G2-Ofis Saatlerinin olmaması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Z2- Erasmus Bölüm Koordinatörleri ile Öğrencilerin Ders Seçimlerinde Bilgi Eksikliğinin Olması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F2-Kurulan diğer vakıf üniversitelerin daha yeni ve tecrübesiz olması</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T2- Küresel Salgınların Programın </a:t>
                      </a:r>
                      <a:r>
                        <a:rPr lang="tr-TR" sz="900" b="0" i="0" u="none" strike="noStrike" kern="1200" dirty="0" err="1" smtClean="0">
                          <a:solidFill>
                            <a:srgbClr val="000000"/>
                          </a:solidFill>
                          <a:effectLst/>
                          <a:latin typeface="Calibri" panose="020F0502020204030204" pitchFamily="34" charset="0"/>
                          <a:ea typeface="+mn-ea"/>
                          <a:cs typeface="+mn-cs"/>
                        </a:rPr>
                        <a:t>sürdürülebirliğini</a:t>
                      </a:r>
                      <a:r>
                        <a:rPr lang="tr-TR" sz="900" b="0" i="0" u="none" strike="noStrike" kern="1200" dirty="0" smtClean="0">
                          <a:solidFill>
                            <a:srgbClr val="000000"/>
                          </a:solidFill>
                          <a:effectLst/>
                          <a:latin typeface="Calibri" panose="020F0502020204030204" pitchFamily="34" charset="0"/>
                          <a:ea typeface="+mn-ea"/>
                          <a:cs typeface="+mn-cs"/>
                        </a:rPr>
                        <a:t> Negatif Yönde Etkilemesi (Covid-19)</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76326">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G3-Öğrencilere uzun zaman ayrılması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Z3-Üniversitenin şehir merkezine olan uzaklığı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T3- Vize randevu ve vize alma süreçlerinin uzaması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13240">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G4- Çalışanların Erasmus değişim programından daha önce yararlanmış olması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Z4-Web sitesinin zayıf olması </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139412">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kern="1200" dirty="0" smtClean="0">
                          <a:solidFill>
                            <a:srgbClr val="000000"/>
                          </a:solidFill>
                          <a:effectLst/>
                          <a:latin typeface="Calibri" panose="020F0502020204030204" pitchFamily="34" charset="0"/>
                          <a:ea typeface="+mn-ea"/>
                          <a:cs typeface="+mn-cs"/>
                        </a:rPr>
                        <a:t>G5-Eğitim binasında yer alması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139412">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G6-Eğitim dilinin İngilizce olması</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276326">
                <a:tc>
                  <a:txBody>
                    <a:bodyPr/>
                    <a:lstStyle/>
                    <a:p>
                      <a:pPr algn="ctr" fontAlgn="ct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G7- Sosyal Medyanın aktif olarak kullanılması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550154">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kern="1200" dirty="0" smtClean="0">
                          <a:solidFill>
                            <a:srgbClr val="000000"/>
                          </a:solidFill>
                          <a:effectLst/>
                          <a:latin typeface="Calibri" panose="020F0502020204030204" pitchFamily="34" charset="0"/>
                          <a:ea typeface="+mn-ea"/>
                          <a:cs typeface="+mn-cs"/>
                        </a:rPr>
                        <a:t>G8- Erasmus+ anlaşmalarının sayısının arttırılması için çalışmaların yapılması ve yeni anlaşmaların imzalanma hızının artması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76326">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kern="1200" dirty="0" smtClean="0">
                          <a:solidFill>
                            <a:srgbClr val="000000"/>
                          </a:solidFill>
                          <a:effectLst/>
                          <a:latin typeface="Calibri" panose="020F0502020204030204" pitchFamily="34" charset="0"/>
                          <a:ea typeface="+mn-ea"/>
                          <a:cs typeface="+mn-cs"/>
                        </a:rPr>
                        <a:t>G9 Erasmus programı tanıtım toplantılarının yapılması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276326">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G10- Erasmus ofisi etkinlik sayısının artması</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276326">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kern="1200" dirty="0" smtClean="0">
                          <a:solidFill>
                            <a:srgbClr val="000000"/>
                          </a:solidFill>
                          <a:effectLst/>
                          <a:latin typeface="Calibri" panose="020F0502020204030204" pitchFamily="34" charset="0"/>
                          <a:ea typeface="+mn-ea"/>
                          <a:cs typeface="+mn-cs"/>
                        </a:rPr>
                        <a:t>G11- Erasmus Günleri kapsamında etkinliklerin düzenlenmesi </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550154">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G12- Uluslararası Projelerden ve Burs İmkanlarından Öğrencilerin Bilgilendirilmesi ve gerekli tanıtım faaliyetlerinin gerçekleştirilmesi</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550154">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G13-Fakültelerin Erasmus Birim Koordinatörlerinin seçilmiş olması ve bu kişilerle koordineli çalışmalar gerçekleştirilmesi</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584339">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G14-Ulusal ya da Uluslararası Fuarlara katılımda yönetimin onay vermesi- teşvik etmesi (Erasmus bütçesinden harcama yapılmaktadır) </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287124">
                <a:tc>
                  <a:txBody>
                    <a:bodyPr/>
                    <a:lstStyle/>
                    <a:p>
                      <a:pPr algn="ctr" fontAlgn="ctr"/>
                      <a:r>
                        <a:rPr lang="tr-TR" sz="900" b="0" i="0" u="none" strike="noStrike" kern="1200" dirty="0" smtClean="0">
                          <a:solidFill>
                            <a:srgbClr val="000000"/>
                          </a:solidFill>
                          <a:effectLst/>
                          <a:latin typeface="Calibri" panose="020F0502020204030204" pitchFamily="34" charset="0"/>
                          <a:ea typeface="+mn-ea"/>
                          <a:cs typeface="+mn-cs"/>
                        </a:rPr>
                        <a:t>G15-Erasmus + programının KA103 ile birlikte KA107 ile birlikte yapılması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3929392"/>
                  </a:ext>
                </a:extLst>
              </a:tr>
            </a:tbl>
          </a:graphicData>
        </a:graphic>
      </p:graphicFrame>
      <p:sp>
        <p:nvSpPr>
          <p:cNvPr id="7" name="Slayt Numarası Yer Tutucusu 3"/>
          <p:cNvSpPr>
            <a:spLocks noGrp="1"/>
          </p:cNvSpPr>
          <p:nvPr>
            <p:ph type="sldNum" sz="quarter" idx="12"/>
          </p:nvPr>
        </p:nvSpPr>
        <p:spPr>
          <a:xfrm>
            <a:off x="7766431" y="295736"/>
            <a:ext cx="628813" cy="767687"/>
          </a:xfrm>
        </p:spPr>
        <p:txBody>
          <a:bodyPr/>
          <a:lstStyle/>
          <a:p>
            <a:r>
              <a:rPr lang="tr-TR" dirty="0" smtClean="0"/>
              <a:t>3</a:t>
            </a:r>
            <a:endParaRPr lang="tr-TR" dirty="0"/>
          </a:p>
        </p:txBody>
      </p:sp>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1234770420"/>
              </p:ext>
            </p:extLst>
          </p:nvPr>
        </p:nvGraphicFramePr>
        <p:xfrm>
          <a:off x="577929" y="1235946"/>
          <a:ext cx="8104472" cy="5059103"/>
        </p:xfrm>
        <a:graphic>
          <a:graphicData uri="http://schemas.openxmlformats.org/drawingml/2006/table">
            <a:tbl>
              <a:tblPr/>
              <a:tblGrid>
                <a:gridCol w="2594420">
                  <a:extLst>
                    <a:ext uri="{9D8B030D-6E8A-4147-A177-3AD203B41FA5}">
                      <a16:colId xmlns:a16="http://schemas.microsoft.com/office/drawing/2014/main" val="3918363564"/>
                    </a:ext>
                  </a:extLst>
                </a:gridCol>
                <a:gridCol w="2744232">
                  <a:extLst>
                    <a:ext uri="{9D8B030D-6E8A-4147-A177-3AD203B41FA5}">
                      <a16:colId xmlns:a16="http://schemas.microsoft.com/office/drawing/2014/main" val="1683979601"/>
                    </a:ext>
                  </a:extLst>
                </a:gridCol>
                <a:gridCol w="2765820">
                  <a:extLst>
                    <a:ext uri="{9D8B030D-6E8A-4147-A177-3AD203B41FA5}">
                      <a16:colId xmlns:a16="http://schemas.microsoft.com/office/drawing/2014/main" val="2592459544"/>
                    </a:ext>
                  </a:extLst>
                </a:gridCol>
              </a:tblGrid>
              <a:tr h="40604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2234">
                <a:tc>
                  <a:txBody>
                    <a:bodyPr/>
                    <a:lstStyle/>
                    <a:p>
                      <a:pPr algn="ctr" fontAlgn="ctr"/>
                      <a:r>
                        <a:rPr lang="tr-TR" sz="900" b="0" i="0" u="none" strike="noStrike" dirty="0" smtClean="0">
                          <a:solidFill>
                            <a:srgbClr val="000000"/>
                          </a:solidFill>
                          <a:effectLst/>
                          <a:latin typeface="Calibri" panose="020F0502020204030204" pitchFamily="34" charset="0"/>
                        </a:rPr>
                        <a:t>Erasmus+ Koordinatörlüğü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Hizmet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İşlem, Öğrenci Memnuniyeti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AB Birliği Başkanlığı, Avrupa Birliği Eğitim ve Gençlik Programları Merkezi Başkanlığı (Ulusal Ajans)</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Sorumluluk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Mevzuata Uygunluk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Dışişleri Bakanlığı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Sorumluluk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Mevzuata Uygunluk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Ortaklık Kurulan Üniversiteler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Anlaşması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İşlem</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Göç İdaresi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 İkamet İzinleri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ve tutarlı işlem</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Erasmus+ programından yararlanacak giden öğrenci ve personel</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Hizmet Talebi Hızlı Dönüş</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Memnuniyet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Erasmus+ programından yararlanacak gelen öğrenci ve personel</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Hizmet Talebi Hızlı Dönüş</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Memnuniyet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Diğer Üniversiteler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Yardımlaşma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Sonuca Ulaşma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Tüm öğrenciler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Bilgilendirme</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programı başvurularını açmak, öğrencileri bilgilendirmek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Rektör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Sorumluluk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 Memnuniyeti giden ve gelen Öğrenci ile ilgilenilmesi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Öğrenci İşleri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 Talepleri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Sisteme kayıt için gerekli evrakların zamanında eksiksiz teslim edilmesi.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57569">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Dış İlişkiler ve Uluslararası Öğrenci Koordinatörlüğü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Protokoller ve Erasmus+ yapan ve/veya hak kazanan yabancı öğrenciler hakkında iletişim kurma</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Evrakların eksiksiz gelmesi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Finans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Hibelerinin Yatırılması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Problemsiz iletişim, iş birliği, yardımlaşma, doğru hesap bilgileri ve doğru hibe miktarlarının zamanında bildirilmesi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sp>
        <p:nvSpPr>
          <p:cNvPr id="7" name="Slayt Numarası Yer Tutucusu 3"/>
          <p:cNvSpPr>
            <a:spLocks noGrp="1"/>
          </p:cNvSpPr>
          <p:nvPr>
            <p:ph type="sldNum" sz="quarter" idx="12"/>
          </p:nvPr>
        </p:nvSpPr>
        <p:spPr>
          <a:xfrm>
            <a:off x="7766431" y="295736"/>
            <a:ext cx="628813" cy="767687"/>
          </a:xfrm>
        </p:spPr>
        <p:txBody>
          <a:bodyPr/>
          <a:lstStyle/>
          <a:p>
            <a:r>
              <a:rPr lang="tr-TR" dirty="0" smtClean="0"/>
              <a:t>4</a:t>
            </a:r>
            <a:endParaRPr lang="tr-TR" dirty="0"/>
          </a:p>
        </p:txBody>
      </p:sp>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007020611"/>
              </p:ext>
            </p:extLst>
          </p:nvPr>
        </p:nvGraphicFramePr>
        <p:xfrm>
          <a:off x="577929" y="1157288"/>
          <a:ext cx="8104472" cy="5338588"/>
        </p:xfrm>
        <a:graphic>
          <a:graphicData uri="http://schemas.openxmlformats.org/drawingml/2006/table">
            <a:tbl>
              <a:tblPr/>
              <a:tblGrid>
                <a:gridCol w="2594420">
                  <a:extLst>
                    <a:ext uri="{9D8B030D-6E8A-4147-A177-3AD203B41FA5}">
                      <a16:colId xmlns:a16="http://schemas.microsoft.com/office/drawing/2014/main" val="3918363564"/>
                    </a:ext>
                  </a:extLst>
                </a:gridCol>
                <a:gridCol w="2913819">
                  <a:extLst>
                    <a:ext uri="{9D8B030D-6E8A-4147-A177-3AD203B41FA5}">
                      <a16:colId xmlns:a16="http://schemas.microsoft.com/office/drawing/2014/main" val="1683979601"/>
                    </a:ext>
                  </a:extLst>
                </a:gridCol>
                <a:gridCol w="2596233">
                  <a:extLst>
                    <a:ext uri="{9D8B030D-6E8A-4147-A177-3AD203B41FA5}">
                      <a16:colId xmlns:a16="http://schemas.microsoft.com/office/drawing/2014/main" val="2592459544"/>
                    </a:ext>
                  </a:extLst>
                </a:gridCol>
              </a:tblGrid>
              <a:tr h="435538">
                <a:tc>
                  <a:txBody>
                    <a:bodyPr/>
                    <a:lstStyle/>
                    <a:p>
                      <a:pPr algn="ctr" fontAlgn="ctr"/>
                      <a:r>
                        <a:rPr lang="tr-TR" sz="10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2234">
                <a:tc>
                  <a:txBody>
                    <a:bodyPr/>
                    <a:lstStyle/>
                    <a:p>
                      <a:pPr algn="ctr" fontAlgn="ctr"/>
                      <a:r>
                        <a:rPr lang="tr-TR" sz="900" b="0" i="0" u="none" strike="noStrike" dirty="0" smtClean="0">
                          <a:solidFill>
                            <a:srgbClr val="000000"/>
                          </a:solidFill>
                          <a:effectLst/>
                          <a:latin typeface="Calibri" panose="020F0502020204030204" pitchFamily="34" charset="0"/>
                        </a:rPr>
                        <a:t>Akademik Kadro</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Anlaşma İşbirlikleri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Gerekli Erasmus anlaşmalarının yapılması için gerekli yardımlaşmanın gerçekleşmesi.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Erasmus Bölüm Koordinatörleri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giden ve gelen öğrencilerinin işlemleri ve </a:t>
                      </a:r>
                      <a:r>
                        <a:rPr lang="tr-TR" sz="900" b="0" i="0" u="none" strike="noStrike" dirty="0" err="1" smtClean="0">
                          <a:solidFill>
                            <a:srgbClr val="000000"/>
                          </a:solidFill>
                          <a:effectLst/>
                          <a:latin typeface="Calibri" panose="020F0502020204030204" pitchFamily="34" charset="0"/>
                        </a:rPr>
                        <a:t>erasmus</a:t>
                      </a:r>
                      <a:r>
                        <a:rPr lang="tr-TR" sz="900" b="0" i="0" u="none" strike="noStrike" dirty="0" smtClean="0">
                          <a:solidFill>
                            <a:srgbClr val="000000"/>
                          </a:solidFill>
                          <a:effectLst/>
                          <a:latin typeface="Calibri" panose="020F0502020204030204" pitchFamily="34" charset="0"/>
                        </a:rPr>
                        <a:t> anlaşma teklifleri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Öğrencilerin belgelerinin hazırlanması, ders seçimlerinde yardımcı olunması, </a:t>
                      </a:r>
                      <a:r>
                        <a:rPr lang="tr-TR" sz="900" b="0" i="0" u="none" strike="noStrike" dirty="0" err="1" smtClean="0">
                          <a:solidFill>
                            <a:srgbClr val="000000"/>
                          </a:solidFill>
                          <a:effectLst/>
                          <a:latin typeface="Calibri" panose="020F0502020204030204" pitchFamily="34" charset="0"/>
                        </a:rPr>
                        <a:t>erasmus</a:t>
                      </a:r>
                      <a:r>
                        <a:rPr lang="tr-TR" sz="900" b="0" i="0" u="none" strike="noStrike" dirty="0" smtClean="0">
                          <a:solidFill>
                            <a:srgbClr val="000000"/>
                          </a:solidFill>
                          <a:effectLst/>
                          <a:latin typeface="Calibri" panose="020F0502020204030204" pitchFamily="34" charset="0"/>
                        </a:rPr>
                        <a:t> anlaşması imzalanması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SKS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Öğrenci Etkinlik Talepleri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İşlem</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Kısmi Zamanlı Öğrenciler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Hizmet Üretme</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Planlama ve koordine</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Hazırlık Birimi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Erasmus dil sınavının hazırlanması.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Doğru zamanda </a:t>
                      </a:r>
                      <a:r>
                        <a:rPr lang="tr-TR" sz="900" b="0" i="0" u="none" strike="noStrike" dirty="0" err="1" smtClean="0">
                          <a:solidFill>
                            <a:srgbClr val="000000"/>
                          </a:solidFill>
                          <a:effectLst/>
                          <a:latin typeface="Calibri" panose="020F0502020204030204" pitchFamily="34" charset="0"/>
                        </a:rPr>
                        <a:t>erasmus</a:t>
                      </a:r>
                      <a:r>
                        <a:rPr lang="tr-TR" sz="900" b="0" i="0" u="none" strike="noStrike" dirty="0" smtClean="0">
                          <a:solidFill>
                            <a:srgbClr val="000000"/>
                          </a:solidFill>
                          <a:effectLst/>
                          <a:latin typeface="Calibri" panose="020F0502020204030204" pitchFamily="34" charset="0"/>
                        </a:rPr>
                        <a:t> sınav bilgisinin </a:t>
                      </a:r>
                      <a:r>
                        <a:rPr lang="tr-TR" sz="900" b="0" i="0" u="none" strike="noStrike" dirty="0" err="1" smtClean="0">
                          <a:solidFill>
                            <a:srgbClr val="000000"/>
                          </a:solidFill>
                          <a:effectLst/>
                          <a:latin typeface="Calibri" panose="020F0502020204030204" pitchFamily="34" charset="0"/>
                        </a:rPr>
                        <a:t>verilmesi,her</a:t>
                      </a:r>
                      <a:r>
                        <a:rPr lang="tr-TR" sz="900" b="0" i="0" u="none" strike="noStrike" dirty="0" smtClean="0">
                          <a:solidFill>
                            <a:srgbClr val="000000"/>
                          </a:solidFill>
                          <a:effectLst/>
                          <a:latin typeface="Calibri" panose="020F0502020204030204" pitchFamily="34" charset="0"/>
                        </a:rPr>
                        <a:t> iki bölüm için de uyun zamanın kararlaştırılması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Yazı İşleri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Resmi Yazıların Hazırlanması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Resmi yazıların ihtiyaca göre hazırlanması ilgili birimlere iletilmesi ve üniversite dışından gelen yazıların Erasmus Koordinatörlüğü'ne doğru zamanda iletilmesi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Satın Alma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Afişlerin, tanıtım materyallerinin ve bilet işlemlerinin satın alma süreci.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Zamanında ve doğru bilgilendirmenin yapılması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Tanıtım, Basın ve Halkla İlişkiler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Grafik Tasarımların tamamlanması, üniversite kataloğunun hazırlanma süreci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Zamanında ve doğru bilgilendirmenin yapılması ve istenilenlerin eksiksiz gönderilmesi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Destek Hizmetleri Müdürlüğü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Yemek ve İkram servisi, Ulaşım Hizmetleri, Temizlik ve Kargo</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Talep sisteminin kullanılması.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Yükseköğretim Kalite Kurulu</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ABÜ İç Kalite Güvence Sisteminin oluşturulması ve ABÜ iç kalite güvencesinin artırılması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Düzenli olarak KİDR, Kurumsal Dış Değerlendirme ve Kurumsal Akreditasyon süreçlerinde işbirliği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57569">
                <a:tc>
                  <a:txBody>
                    <a:bodyPr/>
                    <a:lstStyle/>
                    <a:p>
                      <a:pPr algn="ctr" fontAlgn="ctr"/>
                      <a:r>
                        <a:rPr lang="tr-TR" sz="900" b="0" i="0" u="none" strike="noStrike" dirty="0" smtClean="0">
                          <a:solidFill>
                            <a:srgbClr val="000000"/>
                          </a:solidFill>
                          <a:effectLst/>
                          <a:latin typeface="Calibri" panose="020F0502020204030204" pitchFamily="34" charset="0"/>
                        </a:rPr>
                        <a:t>Bağımsız Akredite Kuruluşu</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Bilgi/Mevzuat</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Raporlama, Kalite Bünyesinde Faaliyet Gösterme</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57569">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57569">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spTree>
    <p:extLst>
      <p:ext uri="{BB962C8B-B14F-4D97-AF65-F5344CB8AC3E}">
        <p14:creationId xmlns:p14="http://schemas.microsoft.com/office/powerpoint/2010/main" val="291191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o 66">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60692526"/>
              </p:ext>
            </p:extLst>
          </p:nvPr>
        </p:nvGraphicFramePr>
        <p:xfrm>
          <a:off x="629265" y="1313118"/>
          <a:ext cx="7905921" cy="5130899"/>
        </p:xfrm>
        <a:graphic>
          <a:graphicData uri="http://schemas.openxmlformats.org/drawingml/2006/table">
            <a:tbl>
              <a:tblPr/>
              <a:tblGrid>
                <a:gridCol w="1481020">
                  <a:extLst>
                    <a:ext uri="{9D8B030D-6E8A-4147-A177-3AD203B41FA5}">
                      <a16:colId xmlns:a16="http://schemas.microsoft.com/office/drawing/2014/main" val="3918363564"/>
                    </a:ext>
                  </a:extLst>
                </a:gridCol>
                <a:gridCol w="1863967">
                  <a:extLst>
                    <a:ext uri="{9D8B030D-6E8A-4147-A177-3AD203B41FA5}">
                      <a16:colId xmlns:a16="http://schemas.microsoft.com/office/drawing/2014/main" val="1683979601"/>
                    </a:ext>
                  </a:extLst>
                </a:gridCol>
                <a:gridCol w="1353812">
                  <a:extLst>
                    <a:ext uri="{9D8B030D-6E8A-4147-A177-3AD203B41FA5}">
                      <a16:colId xmlns:a16="http://schemas.microsoft.com/office/drawing/2014/main" val="2592459544"/>
                    </a:ext>
                  </a:extLst>
                </a:gridCol>
                <a:gridCol w="1603561">
                  <a:extLst>
                    <a:ext uri="{9D8B030D-6E8A-4147-A177-3AD203B41FA5}">
                      <a16:colId xmlns:a16="http://schemas.microsoft.com/office/drawing/2014/main" val="3383282758"/>
                    </a:ext>
                  </a:extLst>
                </a:gridCol>
                <a:gridCol w="1603561">
                  <a:extLst>
                    <a:ext uri="{9D8B030D-6E8A-4147-A177-3AD203B41FA5}">
                      <a16:colId xmlns:a16="http://schemas.microsoft.com/office/drawing/2014/main" val="494559924"/>
                    </a:ext>
                  </a:extLst>
                </a:gridCol>
              </a:tblGrid>
              <a:tr h="536484">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17552">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Bilgisayar</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Erasmus Koordinatörlüğü</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94267">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Personel</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auto"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a:t>
                      </a:r>
                    </a:p>
                    <a:p>
                      <a:pPr algn="ctr"/>
                      <a:endParaRPr lang="tr-TR" sz="9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94267">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Formlar</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 Erasmus Koordinatörlüğü</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auto"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a:t>
                      </a:r>
                    </a:p>
                    <a:p>
                      <a:pPr algn="ctr"/>
                      <a:endParaRPr lang="tr-TR" sz="9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94267">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Kırtasiye</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a:t>
                      </a:r>
                      <a:endParaRPr lang="tr-TR" sz="900" b="0" i="0" u="none" strike="noStrike" kern="1200" dirty="0">
                        <a:solidFill>
                          <a:srgbClr val="000000"/>
                        </a:solidFill>
                        <a:effectLst/>
                        <a:latin typeface="Calibri" panose="020F0502020204030204" pitchFamily="34" charset="0"/>
                        <a:ea typeface="+mn-ea"/>
                        <a:cs typeface="+mn-cs"/>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17552">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Oda</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  Erasmus Koordinatörlüğü</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17552">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Turna</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 </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 </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err="1" smtClean="0">
                          <a:solidFill>
                            <a:srgbClr val="000000"/>
                          </a:solidFill>
                          <a:effectLst/>
                          <a:latin typeface="Calibri" panose="020F0502020204030204" pitchFamily="34" charset="0"/>
                          <a:ea typeface="+mn-ea"/>
                          <a:cs typeface="+mn-cs"/>
                        </a:rPr>
                        <a:t>Beneficiary</a:t>
                      </a:r>
                      <a:r>
                        <a:rPr lang="tr-TR" sz="900" b="0" i="0" u="none" strike="noStrike" kern="1200" baseline="0" dirty="0" smtClean="0">
                          <a:solidFill>
                            <a:srgbClr val="000000"/>
                          </a:solidFill>
                          <a:effectLst/>
                          <a:latin typeface="Calibri" panose="020F0502020204030204" pitchFamily="34" charset="0"/>
                          <a:ea typeface="+mn-ea"/>
                          <a:cs typeface="+mn-cs"/>
                        </a:rPr>
                        <a:t> </a:t>
                      </a:r>
                      <a:r>
                        <a:rPr lang="tr-TR" sz="900" b="0" i="0" u="none" strike="noStrike" kern="1200" baseline="0" dirty="0" err="1" smtClean="0">
                          <a:solidFill>
                            <a:srgbClr val="000000"/>
                          </a:solidFill>
                          <a:effectLst/>
                          <a:latin typeface="Calibri" panose="020F0502020204030204" pitchFamily="34" charset="0"/>
                          <a:ea typeface="+mn-ea"/>
                          <a:cs typeface="+mn-cs"/>
                        </a:rPr>
                        <a:t>Module</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17552">
                <a:tc>
                  <a:txBody>
                    <a:bodyPr/>
                    <a:lstStyle/>
                    <a:p>
                      <a:pPr marL="0" algn="ctr" defTabSz="457207" rtl="0" eaLnBrk="1" fontAlgn="ctr" latinLnBrk="0" hangingPunct="1"/>
                      <a:r>
                        <a:rPr lang="tr-TR" sz="900" b="0" i="0" u="none" strike="noStrike" kern="1200" dirty="0" smtClean="0">
                          <a:solidFill>
                            <a:srgbClr val="000000"/>
                          </a:solidFill>
                          <a:effectLst/>
                          <a:latin typeface="Calibri" panose="020F0502020204030204" pitchFamily="34" charset="0"/>
                          <a:ea typeface="+mn-ea"/>
                          <a:cs typeface="+mn-cs"/>
                        </a:rPr>
                        <a:t>Av. </a:t>
                      </a:r>
                      <a:r>
                        <a:rPr lang="tr-TR" sz="900" b="0" i="0" u="none" strike="noStrike" kern="1200" dirty="0" err="1" smtClean="0">
                          <a:solidFill>
                            <a:srgbClr val="000000"/>
                          </a:solidFill>
                          <a:effectLst/>
                          <a:latin typeface="Calibri" panose="020F0502020204030204" pitchFamily="34" charset="0"/>
                          <a:ea typeface="+mn-ea"/>
                          <a:cs typeface="+mn-cs"/>
                        </a:rPr>
                        <a:t>Komistonu</a:t>
                      </a:r>
                      <a:r>
                        <a:rPr lang="tr-TR" sz="900" b="0" i="0" u="none" strike="noStrike" kern="1200" dirty="0" smtClean="0">
                          <a:solidFill>
                            <a:srgbClr val="000000"/>
                          </a:solidFill>
                          <a:effectLst/>
                          <a:latin typeface="Calibri" panose="020F0502020204030204" pitchFamily="34" charset="0"/>
                          <a:ea typeface="+mn-ea"/>
                          <a:cs typeface="+mn-cs"/>
                        </a:rPr>
                        <a:t> </a:t>
                      </a:r>
                      <a:r>
                        <a:rPr lang="tr-TR" sz="900" b="0" i="0" u="none" strike="noStrike" kern="1200" dirty="0" err="1" smtClean="0">
                          <a:solidFill>
                            <a:srgbClr val="000000"/>
                          </a:solidFill>
                          <a:effectLst/>
                          <a:latin typeface="Calibri" panose="020F0502020204030204" pitchFamily="34" charset="0"/>
                          <a:ea typeface="+mn-ea"/>
                          <a:cs typeface="+mn-cs"/>
                        </a:rPr>
                        <a:t>Distance</a:t>
                      </a:r>
                      <a:r>
                        <a:rPr lang="tr-TR" sz="900" b="0" i="0" u="none" strike="noStrike" kern="1200" dirty="0" smtClean="0">
                          <a:solidFill>
                            <a:srgbClr val="000000"/>
                          </a:solidFill>
                          <a:effectLst/>
                          <a:latin typeface="Calibri" panose="020F0502020204030204" pitchFamily="34" charset="0"/>
                          <a:ea typeface="+mn-ea"/>
                          <a:cs typeface="+mn-cs"/>
                        </a:rPr>
                        <a:t> </a:t>
                      </a:r>
                      <a:r>
                        <a:rPr lang="tr-TR" sz="900" b="0" i="0" u="none" strike="noStrike" kern="1200" dirty="0" err="1" smtClean="0">
                          <a:solidFill>
                            <a:srgbClr val="000000"/>
                          </a:solidFill>
                          <a:effectLst/>
                          <a:latin typeface="Calibri" panose="020F0502020204030204" pitchFamily="34" charset="0"/>
                          <a:ea typeface="+mn-ea"/>
                          <a:cs typeface="+mn-cs"/>
                        </a:rPr>
                        <a:t>Calculator</a:t>
                      </a:r>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Finansman</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Zaman</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EBYS</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1755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Arşiv</a:t>
                      </a:r>
                      <a:r>
                        <a:rPr lang="tr-TR" sz="900" b="0" i="0" u="none" strike="noStrike" kern="1200" baseline="0" dirty="0" smtClean="0">
                          <a:solidFill>
                            <a:srgbClr val="000000"/>
                          </a:solidFill>
                          <a:effectLst/>
                          <a:latin typeface="Calibri" panose="020F0502020204030204" pitchFamily="34" charset="0"/>
                          <a:ea typeface="+mn-ea"/>
                          <a:cs typeface="+mn-cs"/>
                        </a:rPr>
                        <a:t> Dolabı</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206992">
                <a:tc>
                  <a:txBody>
                    <a:bodyPr/>
                    <a:lstStyle/>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LMS, </a:t>
                      </a:r>
                      <a:r>
                        <a:rPr lang="tr-TR" sz="900" b="0" i="0" u="none" strike="noStrike" kern="1200" dirty="0" err="1" smtClean="0">
                          <a:solidFill>
                            <a:srgbClr val="000000"/>
                          </a:solidFill>
                          <a:effectLst/>
                          <a:latin typeface="Calibri" panose="020F0502020204030204" pitchFamily="34" charset="0"/>
                          <a:ea typeface="+mn-ea"/>
                          <a:cs typeface="+mn-cs"/>
                        </a:rPr>
                        <a:t>Microsof</a:t>
                      </a:r>
                      <a:r>
                        <a:rPr lang="tr-TR" sz="900" b="0" i="0" u="none" strike="noStrike" kern="1200" baseline="0" dirty="0" smtClean="0">
                          <a:solidFill>
                            <a:srgbClr val="000000"/>
                          </a:solidFill>
                          <a:effectLst/>
                          <a:latin typeface="Calibri" panose="020F0502020204030204" pitchFamily="34" charset="0"/>
                          <a:ea typeface="+mn-ea"/>
                          <a:cs typeface="+mn-cs"/>
                        </a:rPr>
                        <a:t> </a:t>
                      </a:r>
                      <a:r>
                        <a:rPr lang="tr-TR" sz="900" b="0" i="0" u="none" strike="noStrike" kern="1200" baseline="0" dirty="0" err="1" smtClean="0">
                          <a:solidFill>
                            <a:srgbClr val="000000"/>
                          </a:solidFill>
                          <a:effectLst/>
                          <a:latin typeface="Calibri" panose="020F0502020204030204" pitchFamily="34" charset="0"/>
                          <a:ea typeface="+mn-ea"/>
                          <a:cs typeface="+mn-cs"/>
                        </a:rPr>
                        <a:t>Teams</a:t>
                      </a:r>
                      <a:r>
                        <a:rPr lang="tr-TR" sz="900" b="0" i="0" u="none" strike="noStrike" kern="1200" baseline="0" dirty="0" smtClean="0">
                          <a:solidFill>
                            <a:srgbClr val="000000"/>
                          </a:solidFill>
                          <a:effectLst/>
                          <a:latin typeface="Calibri" panose="020F0502020204030204" pitchFamily="34" charset="0"/>
                          <a:ea typeface="+mn-ea"/>
                          <a:cs typeface="+mn-cs"/>
                        </a:rPr>
                        <a:t> ve </a:t>
                      </a:r>
                      <a:r>
                        <a:rPr lang="tr-TR" sz="900" b="0" i="0" u="none" strike="noStrike" kern="1200" baseline="0" dirty="0" err="1" smtClean="0">
                          <a:solidFill>
                            <a:srgbClr val="000000"/>
                          </a:solidFill>
                          <a:effectLst/>
                          <a:latin typeface="Calibri" panose="020F0502020204030204" pitchFamily="34" charset="0"/>
                          <a:ea typeface="+mn-ea"/>
                          <a:cs typeface="+mn-cs"/>
                        </a:rPr>
                        <a:t>Zoom</a:t>
                      </a:r>
                      <a:r>
                        <a:rPr lang="tr-TR" sz="900" b="0" i="0" u="none" strike="noStrike" kern="1200" baseline="0" dirty="0" smtClean="0">
                          <a:solidFill>
                            <a:srgbClr val="000000"/>
                          </a:solidFill>
                          <a:effectLst/>
                          <a:latin typeface="Calibri" panose="020F0502020204030204" pitchFamily="34" charset="0"/>
                          <a:ea typeface="+mn-ea"/>
                          <a:cs typeface="+mn-cs"/>
                        </a:rPr>
                        <a:t/>
                      </a:r>
                      <a:br>
                        <a:rPr lang="tr-TR" sz="900" b="0" i="0" u="none" strike="noStrike" kern="1200" baseline="0" dirty="0" smtClean="0">
                          <a:solidFill>
                            <a:srgbClr val="000000"/>
                          </a:solidFill>
                          <a:effectLst/>
                          <a:latin typeface="Calibri" panose="020F0502020204030204" pitchFamily="34" charset="0"/>
                          <a:ea typeface="+mn-ea"/>
                          <a:cs typeface="+mn-cs"/>
                        </a:rPr>
                      </a:b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r>
                        <a:rPr lang="tr-TR" sz="9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a:solidFill>
                            <a:srgbClr val="000000"/>
                          </a:solidFill>
                          <a:effectLst/>
                          <a:latin typeface="Calibri" panose="020F0502020204030204" pitchFamily="34" charset="0"/>
                          <a:ea typeface="+mn-ea"/>
                          <a:cs typeface="+mn-cs"/>
                        </a:rPr>
                        <a:t> </a:t>
                      </a: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206992">
                <a:tc>
                  <a:txBody>
                    <a:bodyPr/>
                    <a:lstStyle/>
                    <a:p>
                      <a:pPr marL="0" algn="ctr" defTabSz="457207" rtl="0" eaLnBrk="1" fontAlgn="ctr" latinLnBrk="0" hangingPunct="1"/>
                      <a:r>
                        <a:rPr lang="tr-TR" sz="900" b="0" i="0" u="none" strike="noStrike" kern="1200" baseline="0" dirty="0" smtClean="0">
                          <a:solidFill>
                            <a:srgbClr val="000000"/>
                          </a:solidFill>
                          <a:effectLst/>
                          <a:latin typeface="Calibri" panose="020F0502020204030204" pitchFamily="34" charset="0"/>
                          <a:ea typeface="+mn-ea"/>
                          <a:cs typeface="+mn-cs"/>
                        </a:rPr>
                        <a:t>Öğrenci Sistemi (INOVERA)</a:t>
                      </a:r>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Erasmus Koordinatörlüğü</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kern="1200" dirty="0" smtClean="0">
                          <a:solidFill>
                            <a:srgbClr val="000000"/>
                          </a:solidFill>
                          <a:effectLst/>
                          <a:latin typeface="Calibri" panose="020F0502020204030204" pitchFamily="34" charset="0"/>
                          <a:ea typeface="+mn-ea"/>
                          <a:cs typeface="+mn-cs"/>
                        </a:rPr>
                        <a:t> +</a:t>
                      </a:r>
                    </a:p>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7" rtl="0" eaLnBrk="1" fontAlgn="ctr" latinLnBrk="0" hangingPunct="1"/>
                      <a:endParaRPr lang="tr-TR" sz="9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224948"/>
                  </a:ext>
                </a:extLst>
              </a:tr>
            </a:tbl>
          </a:graphicData>
        </a:graphic>
      </p:graphicFrame>
      <p:sp>
        <p:nvSpPr>
          <p:cNvPr id="66" name="Slayt Numarası Yer Tutucusu 3"/>
          <p:cNvSpPr>
            <a:spLocks noGrp="1"/>
          </p:cNvSpPr>
          <p:nvPr>
            <p:ph type="sldNum" sz="quarter" idx="12"/>
          </p:nvPr>
        </p:nvSpPr>
        <p:spPr>
          <a:xfrm>
            <a:off x="7766431" y="295736"/>
            <a:ext cx="628813" cy="767687"/>
          </a:xfrm>
        </p:spPr>
        <p:txBody>
          <a:bodyPr/>
          <a:lstStyle/>
          <a:p>
            <a:r>
              <a:rPr lang="tr-TR" dirty="0" smtClean="0"/>
              <a:t>6</a:t>
            </a:r>
            <a:endParaRPr lang="tr-TR" dirty="0"/>
          </a:p>
        </p:txBody>
      </p:sp>
    </p:spTree>
    <p:extLst>
      <p:ext uri="{BB962C8B-B14F-4D97-AF65-F5344CB8AC3E}">
        <p14:creationId xmlns:p14="http://schemas.microsoft.com/office/powerpoint/2010/main" val="32389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696178" y="670054"/>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rPr>
              <a:t>MEVCUT </a:t>
            </a:r>
            <a:r>
              <a:rPr lang="en-US" sz="2800" b="1" dirty="0">
                <a:solidFill>
                  <a:schemeClr val="accent6"/>
                </a:solidFill>
                <a:effectLst>
                  <a:outerShdw blurRad="38100" dist="38100" dir="2700000" algn="tl">
                    <a:srgbClr val="000000">
                      <a:alpha val="43137"/>
                    </a:srgbClr>
                  </a:outerShdw>
                </a:effectLst>
              </a:rPr>
              <a:t>KAYNAK</a:t>
            </a:r>
            <a:r>
              <a:rPr lang="tr-TR" sz="2800" b="1" dirty="0">
                <a:solidFill>
                  <a:schemeClr val="accent6"/>
                </a:solidFill>
                <a:effectLst>
                  <a:outerShdw blurRad="38100" dist="38100" dir="2700000" algn="tl">
                    <a:srgbClr val="000000">
                      <a:alpha val="43137"/>
                    </a:srgbClr>
                  </a:outerShdw>
                </a:effectLst>
              </a:rPr>
              <a:t>LAR ve </a:t>
            </a:r>
            <a:r>
              <a:rPr lang="en-US" sz="2800" b="1" dirty="0">
                <a:solidFill>
                  <a:schemeClr val="accent6"/>
                </a:solidFill>
                <a:effectLst>
                  <a:outerShdw blurRad="38100" dist="38100" dir="2700000" algn="tl">
                    <a:srgbClr val="000000">
                      <a:alpha val="43137"/>
                    </a:srgbClr>
                  </a:outerShdw>
                </a:effectLst>
              </a:rPr>
              <a:t> İHTİYA</a:t>
            </a:r>
            <a:r>
              <a:rPr lang="tr-TR" sz="2800" b="1" dirty="0">
                <a:solidFill>
                  <a:schemeClr val="accent6"/>
                </a:solidFill>
                <a:effectLst>
                  <a:outerShdw blurRad="38100" dist="38100" dir="2700000" algn="tl">
                    <a:srgbClr val="000000">
                      <a:alpha val="43137"/>
                    </a:srgbClr>
                  </a:outerShdw>
                </a:effectLst>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rPr>
              <a:t>(FİZİKİ, MALZEME, TEÇHİZAT, EKİPMAN vb.)</a:t>
            </a:r>
            <a:endParaRPr lang="en-US" sz="2800" b="1" dirty="0">
              <a:solidFill>
                <a:schemeClr val="accent6"/>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o 66">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152331320"/>
              </p:ext>
            </p:extLst>
          </p:nvPr>
        </p:nvGraphicFramePr>
        <p:xfrm>
          <a:off x="585019" y="1622322"/>
          <a:ext cx="7973960" cy="4894805"/>
        </p:xfrm>
        <a:graphic>
          <a:graphicData uri="http://schemas.openxmlformats.org/drawingml/2006/table">
            <a:tbl>
              <a:tblPr/>
              <a:tblGrid>
                <a:gridCol w="1517134">
                  <a:extLst>
                    <a:ext uri="{9D8B030D-6E8A-4147-A177-3AD203B41FA5}">
                      <a16:colId xmlns:a16="http://schemas.microsoft.com/office/drawing/2014/main" val="3918363564"/>
                    </a:ext>
                  </a:extLst>
                </a:gridCol>
                <a:gridCol w="1856640">
                  <a:extLst>
                    <a:ext uri="{9D8B030D-6E8A-4147-A177-3AD203B41FA5}">
                      <a16:colId xmlns:a16="http://schemas.microsoft.com/office/drawing/2014/main" val="1683979601"/>
                    </a:ext>
                  </a:extLst>
                </a:gridCol>
                <a:gridCol w="1365462">
                  <a:extLst>
                    <a:ext uri="{9D8B030D-6E8A-4147-A177-3AD203B41FA5}">
                      <a16:colId xmlns:a16="http://schemas.microsoft.com/office/drawing/2014/main" val="2592459544"/>
                    </a:ext>
                  </a:extLst>
                </a:gridCol>
                <a:gridCol w="1617362">
                  <a:extLst>
                    <a:ext uri="{9D8B030D-6E8A-4147-A177-3AD203B41FA5}">
                      <a16:colId xmlns:a16="http://schemas.microsoft.com/office/drawing/2014/main" val="3383282758"/>
                    </a:ext>
                  </a:extLst>
                </a:gridCol>
                <a:gridCol w="1617362">
                  <a:extLst>
                    <a:ext uri="{9D8B030D-6E8A-4147-A177-3AD203B41FA5}">
                      <a16:colId xmlns:a16="http://schemas.microsoft.com/office/drawing/2014/main" val="494559924"/>
                    </a:ext>
                  </a:extLst>
                </a:gridCol>
              </a:tblGrid>
              <a:tr h="536484">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94267">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Calibri" panose="020F0502020204030204" pitchFamily="34" charset="0"/>
                        </a:rPr>
                        <a:t>1 adet Bilgisayar</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Erasmus Koordinatörlüğü</a:t>
                      </a:r>
                    </a:p>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a:t>
                      </a:r>
                    </a:p>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İşlerin</a:t>
                      </a:r>
                      <a:r>
                        <a:rPr lang="tr-TR" sz="900" b="0" i="0" u="none" strike="noStrike" baseline="0" dirty="0" smtClean="0">
                          <a:solidFill>
                            <a:srgbClr val="000000"/>
                          </a:solidFill>
                          <a:effectLst/>
                          <a:latin typeface="Calibri" panose="020F0502020204030204" pitchFamily="34" charset="0"/>
                        </a:rPr>
                        <a:t> aksaması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94267">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Kağıt Öğütücü</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 Erasmus Koordinatörlüğü</a:t>
                      </a:r>
                    </a:p>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Calibri" panose="020F0502020204030204" pitchFamily="34" charset="0"/>
                        </a:rPr>
                        <a:t>+</a:t>
                      </a:r>
                    </a:p>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Kişisel verilerin</a:t>
                      </a:r>
                      <a:r>
                        <a:rPr lang="tr-TR" sz="900" b="0" i="0" u="none" strike="noStrike" baseline="0" dirty="0" smtClean="0">
                          <a:solidFill>
                            <a:srgbClr val="000000"/>
                          </a:solidFill>
                          <a:effectLst/>
                          <a:latin typeface="Calibri" panose="020F0502020204030204" pitchFamily="34" charset="0"/>
                        </a:rPr>
                        <a:t> yer aldığı çok fazla belgenin olması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94267">
                <a:tc>
                  <a:txBody>
                    <a:bodyPr/>
                    <a:lstStyle/>
                    <a:p>
                      <a:pPr algn="ctr"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Dolap</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Calibri" panose="020F0502020204030204" pitchFamily="34" charset="0"/>
                        </a:rPr>
                        <a:t>  Erasmus Koordinatörlüğü</a:t>
                      </a:r>
                    </a:p>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Calibri" panose="020F0502020204030204" pitchFamily="34" charset="0"/>
                        </a:rPr>
                        <a:t>+</a:t>
                      </a:r>
                    </a:p>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Calibri" panose="020F0502020204030204" pitchFamily="34" charset="0"/>
                        </a:rPr>
                        <a:t>Dosyaların mevcut dolaplara sığmaması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17552">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1755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1755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1755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
        <p:nvSpPr>
          <p:cNvPr id="66" name="Slayt Numarası Yer Tutucusu 3"/>
          <p:cNvSpPr>
            <a:spLocks noGrp="1"/>
          </p:cNvSpPr>
          <p:nvPr>
            <p:ph type="sldNum" sz="quarter" idx="12"/>
          </p:nvPr>
        </p:nvSpPr>
        <p:spPr>
          <a:xfrm>
            <a:off x="7766431" y="295736"/>
            <a:ext cx="628813" cy="767687"/>
          </a:xfrm>
        </p:spPr>
        <p:txBody>
          <a:bodyPr/>
          <a:lstStyle/>
          <a:p>
            <a:r>
              <a:rPr lang="tr-TR" dirty="0" smtClean="0"/>
              <a:t>7</a:t>
            </a:r>
            <a:endParaRPr lang="tr-TR" dirty="0"/>
          </a:p>
        </p:txBody>
      </p:sp>
    </p:spTree>
    <p:extLst>
      <p:ext uri="{BB962C8B-B14F-4D97-AF65-F5344CB8AC3E}">
        <p14:creationId xmlns:p14="http://schemas.microsoft.com/office/powerpoint/2010/main" val="159016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dirty="0"/>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84249927"/>
              </p:ext>
            </p:extLst>
          </p:nvPr>
        </p:nvGraphicFramePr>
        <p:xfrm>
          <a:off x="533400" y="1491920"/>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Erasmus Bölüm Koordinatörleri ile Öğrencilerin Ders Seçimlerinde Bilgi Eksikliğinin Olması (Z2)</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31.06.2023</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dirty="0" smtClean="0">
                          <a:solidFill>
                            <a:srgbClr val="0C0D0D"/>
                          </a:solidFill>
                          <a:latin typeface="+mn-lt"/>
                          <a:ea typeface="+mn-ea"/>
                          <a:cs typeface="+mn-cs"/>
                        </a:rPr>
                        <a:t>Erasmus Koordinatörlüğü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Erasmus bölüm ve birim koordinatörleri ile toplantı yapılacak, öğrencilere gerçekleştirilecek bilgilendirme toplantıları ile de bilgi düzeyleri artırılacak.</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267652890"/>
              </p:ext>
            </p:extLst>
          </p:nvPr>
        </p:nvGraphicFramePr>
        <p:xfrm>
          <a:off x="545121" y="3939938"/>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b="1" kern="1200" dirty="0" smtClean="0">
                          <a:solidFill>
                            <a:srgbClr val="0C0D0D"/>
                          </a:solidFill>
                          <a:latin typeface="+mn-lt"/>
                          <a:ea typeface="+mn-ea"/>
                          <a:cs typeface="+mn-cs"/>
                        </a:rPr>
                        <a:t>Web sitesinin zayıf olması (Z4)</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31.07.2023</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Erasmus Koordinatörlüğü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Yeni web sitesi tamamlanacak</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6" name="Slayt Numarası Yer Tutucusu 3"/>
          <p:cNvSpPr txBox="1">
            <a:spLocks/>
          </p:cNvSpPr>
          <p:nvPr/>
        </p:nvSpPr>
        <p:spPr bwMode="gray">
          <a:xfrm>
            <a:off x="7766431" y="295736"/>
            <a:ext cx="628813" cy="767687"/>
          </a:xfrm>
          <a:prstGeom prst="rect">
            <a:avLst/>
          </a:prstGeom>
        </p:spPr>
        <p:txBody>
          <a:bodyPr vert="horz" lIns="91440" tIns="45720" rIns="91440" bIns="45720" rtlCol="0" anchor="b"/>
          <a:lstStyle>
            <a:defPPr>
              <a:defRPr lang="tr-TR"/>
            </a:defPPr>
            <a:lvl1pPr marL="0" algn="ctr" defTabSz="914400" rtl="0" eaLnBrk="1" latinLnBrk="0" hangingPunct="1">
              <a:defRPr sz="2801"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t>8</a:t>
            </a:r>
            <a:endParaRPr lang="tr-TR" dirty="0"/>
          </a:p>
        </p:txBody>
      </p:sp>
    </p:spTree>
    <p:extLst>
      <p:ext uri="{BB962C8B-B14F-4D97-AF65-F5344CB8AC3E}">
        <p14:creationId xmlns:p14="http://schemas.microsoft.com/office/powerpoint/2010/main"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2601851867"/>
              </p:ext>
            </p:extLst>
          </p:nvPr>
        </p:nvGraphicFramePr>
        <p:xfrm>
          <a:off x="533400" y="1491920"/>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G11- Ofis çalışanına günün her saati ulaşılabilmesi (cep telefonunun numarasının verilmesi- risk yaratan güçlü yön)</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31.06.2023</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dirty="0" smtClean="0">
                          <a:solidFill>
                            <a:srgbClr val="0C0D0D"/>
                          </a:solidFill>
                          <a:latin typeface="+mn-lt"/>
                          <a:ea typeface="+mn-ea"/>
                          <a:cs typeface="+mn-cs"/>
                        </a:rPr>
                        <a:t>Erasmus Koordinatörlüğü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Yeni Erasmus programından yararlanacak öğrencilere mail ile acil durumlarda sadece cep numarası ile </a:t>
                      </a:r>
                      <a:r>
                        <a:rPr lang="tr-TR" sz="1800" kern="1200" dirty="0" smtClean="0">
                          <a:solidFill>
                            <a:srgbClr val="0C0D0D"/>
                          </a:solidFill>
                          <a:latin typeface="+mn-lt"/>
                          <a:ea typeface="+mn-ea"/>
                          <a:cs typeface="+mn-cs"/>
                        </a:rPr>
                        <a:t>irtibata </a:t>
                      </a:r>
                      <a:r>
                        <a:rPr lang="tr-TR" sz="1800" kern="1200" dirty="0" smtClean="0">
                          <a:solidFill>
                            <a:srgbClr val="0C0D0D"/>
                          </a:solidFill>
                          <a:latin typeface="+mn-lt"/>
                          <a:ea typeface="+mn-ea"/>
                          <a:cs typeface="+mn-cs"/>
                        </a:rPr>
                        <a:t>geçileceğinin bildirilmesi</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4285224102"/>
              </p:ext>
            </p:extLst>
          </p:nvPr>
        </p:nvGraphicFramePr>
        <p:xfrm>
          <a:off x="533399" y="4122049"/>
          <a:ext cx="8203223" cy="2026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(AAP) Daha fazla Erasmus anlaşmasının yapılması</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31.07.2023</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dirty="0" smtClean="0">
                          <a:solidFill>
                            <a:srgbClr val="0C0D0D"/>
                          </a:solidFill>
                          <a:latin typeface="+mn-lt"/>
                          <a:ea typeface="+mn-ea"/>
                          <a:cs typeface="+mn-cs"/>
                        </a:rPr>
                        <a:t>Erasmus Koordinatörlüğü</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Üniversitenin tanıtım kataloğu ile birlikte üniversitelere mail gönderilecek ve Erasmus anlaşması yapmaları için birim temsilcileri ile toplantı düzenlenecek</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7" name="Slayt Numarası Yer Tutucusu 3"/>
          <p:cNvSpPr>
            <a:spLocks noGrp="1"/>
          </p:cNvSpPr>
          <p:nvPr>
            <p:ph type="sldNum" sz="quarter" idx="12"/>
          </p:nvPr>
        </p:nvSpPr>
        <p:spPr>
          <a:xfrm>
            <a:off x="7766431" y="295736"/>
            <a:ext cx="628813" cy="767687"/>
          </a:xfrm>
        </p:spPr>
        <p:txBody>
          <a:bodyPr/>
          <a:lstStyle/>
          <a:p>
            <a:r>
              <a:rPr lang="tr-TR" dirty="0" smtClean="0"/>
              <a:t>9</a:t>
            </a:r>
            <a:endParaRPr lang="tr-TR" dirty="0"/>
          </a:p>
        </p:txBody>
      </p:sp>
    </p:spTree>
    <p:extLst>
      <p:ext uri="{BB962C8B-B14F-4D97-AF65-F5344CB8AC3E}">
        <p14:creationId xmlns:p14="http://schemas.microsoft.com/office/powerpoint/2010/main" val="1666700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661</TotalTime>
  <Words>1401</Words>
  <Application>Microsoft Office PowerPoint</Application>
  <PresentationFormat>Ekran Gösterisi (4:3)</PresentationFormat>
  <Paragraphs>366</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26.03.2022 tarihinde Erasmus Club ile birlikte gelen Erasmus öğrencilerine Türk Kahvaltısı organizasyonu düzenledik. Etkinliğimize katılan öğrenciler hem Türk Kültürünü hem de birbirlerini daha yakından tanıma fırsatı buldu.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Yağmur Yazgı Kaya</cp:lastModifiedBy>
  <cp:revision>70</cp:revision>
  <dcterms:created xsi:type="dcterms:W3CDTF">2020-01-20T10:44:30Z</dcterms:created>
  <dcterms:modified xsi:type="dcterms:W3CDTF">2023-06-15T20:18:51Z</dcterms:modified>
</cp:coreProperties>
</file>