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8" r:id="rId3"/>
    <p:sldId id="347" r:id="rId4"/>
    <p:sldId id="346" r:id="rId5"/>
    <p:sldId id="320" r:id="rId6"/>
    <p:sldId id="363" r:id="rId7"/>
    <p:sldId id="364" r:id="rId8"/>
    <p:sldId id="285" r:id="rId9"/>
    <p:sldId id="373" r:id="rId10"/>
    <p:sldId id="380" r:id="rId11"/>
    <p:sldId id="378" r:id="rId12"/>
    <p:sldId id="375" r:id="rId13"/>
    <p:sldId id="376" r:id="rId14"/>
    <p:sldId id="372" r:id="rId15"/>
    <p:sldId id="374" r:id="rId16"/>
    <p:sldId id="358" r:id="rId17"/>
    <p:sldId id="352" r:id="rId18"/>
    <p:sldId id="384" r:id="rId19"/>
    <p:sldId id="357" r:id="rId20"/>
    <p:sldId id="304" r:id="rId21"/>
    <p:sldId id="360" r:id="rId22"/>
    <p:sldId id="382" r:id="rId23"/>
    <p:sldId id="361" r:id="rId24"/>
    <p:sldId id="362" r:id="rId25"/>
    <p:sldId id="278"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ection>
        <p14:section name="Başlıksız Bölüm" id="{29ED5E7A-0C58-4AF1-A401-2AB9E7D510F4}">
          <p14:sldIdLst>
            <p14:sldId id="256"/>
            <p14:sldId id="288"/>
            <p14:sldId id="347"/>
            <p14:sldId id="346"/>
            <p14:sldId id="320"/>
            <p14:sldId id="363"/>
            <p14:sldId id="364"/>
            <p14:sldId id="285"/>
            <p14:sldId id="373"/>
            <p14:sldId id="380"/>
            <p14:sldId id="378"/>
            <p14:sldId id="375"/>
            <p14:sldId id="376"/>
            <p14:sldId id="372"/>
            <p14:sldId id="374"/>
            <p14:sldId id="358"/>
            <p14:sldId id="352"/>
            <p14:sldId id="384"/>
            <p14:sldId id="357"/>
            <p14:sldId id="304"/>
            <p14:sldId id="360"/>
            <p14:sldId id="382"/>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E626AF"/>
    <a:srgbClr val="D9D9D9"/>
    <a:srgbClr val="0F2303"/>
    <a:srgbClr val="001626"/>
    <a:srgbClr val="7AEE32"/>
    <a:srgbClr val="1F0620"/>
    <a:srgbClr val="020424"/>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60"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5/10/relationships/revisionInfo" Target="revisionInfo.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al__ma_Sayfas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al__ma_Sayfas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al__ma_Sayfas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al__ma_Sayfas_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rgbClr val="0C0D0D"/>
              </a:solidFill>
              <a:latin typeface="+mn-lt"/>
              <a:ea typeface="+mn-ea"/>
              <a:cs typeface="+mn-cs"/>
            </a:defRPr>
          </a:pPr>
          <a:endParaRPr lang="tr-TR"/>
        </a:p>
      </c:txPr>
    </c:title>
    <c:autoTitleDeleted val="0"/>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'ÖĞRENCİ MEMNUNİYET-GRAFİK ANALİ'!$A$1:$F$1</c:f>
              <c:strCache>
                <c:ptCount val="6"/>
                <c:pt idx="0">
                  <c:v>1 - İdari personelin öğrencilere karşı tutum ve davranışları olumludur. / The general attitude of the administrative staff towards students is positive.  </c:v>
                </c:pt>
                <c:pt idx="1">
                  <c:v>2 - İlgi ve yeteneklerime uygun kulüp etkinlikleri bulunmaktadır. / There are community activities suitable for my interests and abilities. </c:v>
                </c:pt>
                <c:pt idx="2">
                  <c:v>3 - Kültürel ve sanatsal etkinlikler yeterlidir. / Cultural and artistic activities are adequate.  </c:v>
                </c:pt>
                <c:pt idx="3">
                  <c:v>4 - Sportif etkinlikler yeterlidir. / Sports activities are adequate.  </c:v>
                </c:pt>
                <c:pt idx="4">
                  <c:v>5 - Etkinlik duyuruları zamanında yapılmaktadır. / Announcements for the activities are made on time.  </c:v>
                </c:pt>
                <c:pt idx="5">
                  <c:v>6 - Kişisel gelişimimize ve sosyalleşmemize katkı sağlayan etkinlikler yapılmaktadır. / Community activities contribute to our personal development and socialization.  </c:v>
                </c:pt>
              </c:strCache>
            </c:strRef>
          </c:cat>
          <c:val>
            <c:numRef>
              <c:f>'ÖĞRENCİ MEMNUNİYET-GRAFİK ANALİ'!$A$2:$F$2</c:f>
              <c:numCache>
                <c:formatCode>0%</c:formatCode>
                <c:ptCount val="6"/>
                <c:pt idx="0">
                  <c:v>0.8871165644171779</c:v>
                </c:pt>
                <c:pt idx="1">
                  <c:v>0.8907975460122699</c:v>
                </c:pt>
                <c:pt idx="2">
                  <c:v>0.85802469135802473</c:v>
                </c:pt>
                <c:pt idx="3">
                  <c:v>0.82944785276073618</c:v>
                </c:pt>
                <c:pt idx="4">
                  <c:v>0.88588957055214723</c:v>
                </c:pt>
                <c:pt idx="5">
                  <c:v>0.88765432098765429</c:v>
                </c:pt>
              </c:numCache>
            </c:numRef>
          </c:val>
          <c:extLst>
            <c:ext xmlns:c16="http://schemas.microsoft.com/office/drawing/2014/chart" uri="{C3380CC4-5D6E-409C-BE32-E72D297353CC}">
              <c16:uniqueId val="{00000000-B866-4E67-BF3A-EAE0973799FA}"/>
            </c:ext>
          </c:extLst>
        </c:ser>
        <c:dLbls>
          <c:dLblPos val="outEnd"/>
          <c:showLegendKey val="0"/>
          <c:showVal val="1"/>
          <c:showCatName val="0"/>
          <c:showSerName val="0"/>
          <c:showPercent val="0"/>
          <c:showBubbleSize val="0"/>
        </c:dLbls>
        <c:gapWidth val="219"/>
        <c:overlap val="-27"/>
        <c:axId val="316364896"/>
        <c:axId val="316365456"/>
      </c:barChart>
      <c:catAx>
        <c:axId val="3163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5456"/>
        <c:crosses val="autoZero"/>
        <c:auto val="1"/>
        <c:lblAlgn val="ctr"/>
        <c:lblOffset val="100"/>
        <c:noMultiLvlLbl val="0"/>
      </c:catAx>
      <c:valAx>
        <c:axId val="316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48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C0D0D"/>
          </a:solidFill>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rgbClr val="0C0D0D"/>
              </a:solidFill>
              <a:latin typeface="+mn-lt"/>
              <a:ea typeface="+mn-ea"/>
              <a:cs typeface="+mn-cs"/>
            </a:defRPr>
          </a:pPr>
          <a:endParaRPr lang="tr-TR"/>
        </a:p>
      </c:txPr>
    </c:title>
    <c:autoTitleDeleted val="0"/>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'Akad. memnuniyet -GRAFİK ANALİ'!$A$1:$F$1</c:f>
              <c:strCache>
                <c:ptCount val="6"/>
                <c:pt idx="0">
                  <c:v>1 - İdari personelin öğrencilere karşı tutum ve davranışları olumludur. / The general attitude of the administrative staff towards students is positive.  </c:v>
                </c:pt>
                <c:pt idx="1">
                  <c:v>2 - İlgi ve yeteneklerime uygun kulüp etkinlikleri bulunmaktadır. / There are community activities suitable for my interests and abilities. </c:v>
                </c:pt>
                <c:pt idx="2">
                  <c:v>3 - Kültürel ve sanatsal etkinlikler yeterlidir. / Cultural and artistic activities are adequate.  </c:v>
                </c:pt>
                <c:pt idx="3">
                  <c:v>4 - Sportif etkinlikler yeterlidir. / Sports activities are adequate.  </c:v>
                </c:pt>
                <c:pt idx="4">
                  <c:v>5 - Etkinlik duyuruları zamanında yapılmaktadır. / Announcements for the activities are made on time.  </c:v>
                </c:pt>
                <c:pt idx="5">
                  <c:v>6 - Kişisel gelişimimize ve sosyalleşmemize katkı sağlayan etkinlikler yapılmaktadır. / Community activities contribute to our personal development and socialization.  </c:v>
                </c:pt>
              </c:strCache>
            </c:strRef>
          </c:cat>
          <c:val>
            <c:numRef>
              <c:f>'Akad. memnuniyet -GRAFİK ANALİ'!$A$2:$F$2</c:f>
              <c:numCache>
                <c:formatCode>0%</c:formatCode>
                <c:ptCount val="6"/>
                <c:pt idx="0">
                  <c:v>0.93</c:v>
                </c:pt>
                <c:pt idx="1">
                  <c:v>0.9</c:v>
                </c:pt>
                <c:pt idx="2">
                  <c:v>0.88</c:v>
                </c:pt>
                <c:pt idx="3">
                  <c:v>0.9</c:v>
                </c:pt>
                <c:pt idx="4">
                  <c:v>0.88588957055214723</c:v>
                </c:pt>
                <c:pt idx="5">
                  <c:v>0.88</c:v>
                </c:pt>
              </c:numCache>
            </c:numRef>
          </c:val>
          <c:extLst>
            <c:ext xmlns:c16="http://schemas.microsoft.com/office/drawing/2014/chart" uri="{C3380CC4-5D6E-409C-BE32-E72D297353CC}">
              <c16:uniqueId val="{00000000-1C6C-4972-B966-665CC24E66F7}"/>
            </c:ext>
          </c:extLst>
        </c:ser>
        <c:dLbls>
          <c:dLblPos val="outEnd"/>
          <c:showLegendKey val="0"/>
          <c:showVal val="1"/>
          <c:showCatName val="0"/>
          <c:showSerName val="0"/>
          <c:showPercent val="0"/>
          <c:showBubbleSize val="0"/>
        </c:dLbls>
        <c:gapWidth val="219"/>
        <c:overlap val="-27"/>
        <c:axId val="316364896"/>
        <c:axId val="316365456"/>
      </c:barChart>
      <c:catAx>
        <c:axId val="3163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5456"/>
        <c:crosses val="autoZero"/>
        <c:auto val="1"/>
        <c:lblAlgn val="ctr"/>
        <c:lblOffset val="100"/>
        <c:noMultiLvlLbl val="0"/>
      </c:catAx>
      <c:valAx>
        <c:axId val="316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48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C0D0D"/>
          </a:solidFill>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'İDARİ memnuniyet -GRAFİK ANALİ'!$A$1:$F$1</c:f>
              <c:strCache>
                <c:ptCount val="6"/>
                <c:pt idx="0">
                  <c:v>1 - İdari personelin öğrencilere karşı tutum ve davranışları olumludur. / The general attitude of the administrative staff towards students is positive.  </c:v>
                </c:pt>
                <c:pt idx="1">
                  <c:v>2 - İlgi ve yeteneklerime uygun kulüp etkinlikleri bulunmaktadır. / There are community activities suitable for my interests and abilities. </c:v>
                </c:pt>
                <c:pt idx="2">
                  <c:v>3 - Kültürel ve sanatsal etkinlikler yeterlidir. / Cultural and artistic activities are adequate.  </c:v>
                </c:pt>
                <c:pt idx="3">
                  <c:v>4 - Sportif etkinlikler yeterlidir. / Sports activities are adequate.  </c:v>
                </c:pt>
                <c:pt idx="4">
                  <c:v>5 - Etkinlik duyuruları zamanında yapılmaktadır. / Announcements for the activities are made on time.  </c:v>
                </c:pt>
                <c:pt idx="5">
                  <c:v>6 - Kişisel gelişimimize ve sosyalleşmemize katkı sağlayan etkinlikler yapılmaktadır. / Community activities contribute to our personal development and socialization.  </c:v>
                </c:pt>
              </c:strCache>
            </c:strRef>
          </c:cat>
          <c:val>
            <c:numRef>
              <c:f>'İDARİ memnuniyet -GRAFİK ANALİ'!$A$2:$F$2</c:f>
              <c:numCache>
                <c:formatCode>0%</c:formatCode>
                <c:ptCount val="6"/>
                <c:pt idx="0">
                  <c:v>0.97</c:v>
                </c:pt>
                <c:pt idx="1">
                  <c:v>0.94</c:v>
                </c:pt>
                <c:pt idx="2">
                  <c:v>0.94</c:v>
                </c:pt>
                <c:pt idx="3">
                  <c:v>0.95</c:v>
                </c:pt>
                <c:pt idx="4">
                  <c:v>0.94</c:v>
                </c:pt>
                <c:pt idx="5">
                  <c:v>0.96</c:v>
                </c:pt>
              </c:numCache>
            </c:numRef>
          </c:val>
          <c:extLst>
            <c:ext xmlns:c16="http://schemas.microsoft.com/office/drawing/2014/chart" uri="{C3380CC4-5D6E-409C-BE32-E72D297353CC}">
              <c16:uniqueId val="{00000000-6965-450B-9181-67E81A3FDB09}"/>
            </c:ext>
          </c:extLst>
        </c:ser>
        <c:dLbls>
          <c:dLblPos val="outEnd"/>
          <c:showLegendKey val="0"/>
          <c:showVal val="1"/>
          <c:showCatName val="0"/>
          <c:showSerName val="0"/>
          <c:showPercent val="0"/>
          <c:showBubbleSize val="0"/>
        </c:dLbls>
        <c:gapWidth val="219"/>
        <c:overlap val="-27"/>
        <c:axId val="316364896"/>
        <c:axId val="316365456"/>
      </c:barChart>
      <c:catAx>
        <c:axId val="3163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5456"/>
        <c:crosses val="autoZero"/>
        <c:auto val="1"/>
        <c:lblAlgn val="ctr"/>
        <c:lblOffset val="100"/>
        <c:noMultiLvlLbl val="0"/>
      </c:catAx>
      <c:valAx>
        <c:axId val="316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48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C0D0D"/>
          </a:solidFill>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'ÖĞRENCİ MEMNUNİYET-GRAFİK ANALİ'!$A$1:$G$1</c:f>
              <c:strCache>
                <c:ptCount val="7"/>
                <c:pt idx="0">
                  <c:v>1 - Etkinlik yer uygundur. / The location of the event was convenient.</c:v>
                </c:pt>
                <c:pt idx="1">
                  <c:v>2 - Etkinlik içeriği başarılı idi. / The content of event was adequate.</c:v>
                </c:pt>
                <c:pt idx="2">
                  <c:v>3 - Etkinlik saati uygundu. / The time of event was convient. </c:v>
                </c:pt>
                <c:pt idx="3">
                  <c:v>4 - Etkinlik ikramları başarılı idi. / The food &amp; drink service was adequate.</c:v>
                </c:pt>
                <c:pt idx="4">
                  <c:v>5 - Etkinliğe katılım oranı yeterli idi. / Participation rate in the event was adequate.</c:v>
                </c:pt>
                <c:pt idx="5">
                  <c:v>6 - Etkinliğin görevlileri ilgili idi. /Staff members working at the event was involved.</c:v>
                </c:pt>
                <c:pt idx="6">
                  <c:v>7- Etkinlik duyurusu zamanında yapıldı. / The event was announced on time.</c:v>
                </c:pt>
              </c:strCache>
            </c:strRef>
          </c:cat>
          <c:val>
            <c:numRef>
              <c:f>'ÖĞRENCİ MEMNUNİYET-GRAFİK ANALİ'!$A$2:$G$2</c:f>
              <c:numCache>
                <c:formatCode>0%</c:formatCode>
                <c:ptCount val="7"/>
                <c:pt idx="0">
                  <c:v>1</c:v>
                </c:pt>
                <c:pt idx="1">
                  <c:v>1</c:v>
                </c:pt>
                <c:pt idx="2">
                  <c:v>1</c:v>
                </c:pt>
                <c:pt idx="3">
                  <c:v>0.97</c:v>
                </c:pt>
                <c:pt idx="4">
                  <c:v>1</c:v>
                </c:pt>
                <c:pt idx="5">
                  <c:v>1</c:v>
                </c:pt>
                <c:pt idx="6">
                  <c:v>1</c:v>
                </c:pt>
              </c:numCache>
            </c:numRef>
          </c:val>
          <c:extLst>
            <c:ext xmlns:c16="http://schemas.microsoft.com/office/drawing/2014/chart" uri="{C3380CC4-5D6E-409C-BE32-E72D297353CC}">
              <c16:uniqueId val="{00000000-6EF6-4069-800A-45429E66222B}"/>
            </c:ext>
          </c:extLst>
        </c:ser>
        <c:dLbls>
          <c:dLblPos val="outEnd"/>
          <c:showLegendKey val="0"/>
          <c:showVal val="1"/>
          <c:showCatName val="0"/>
          <c:showSerName val="0"/>
          <c:showPercent val="0"/>
          <c:showBubbleSize val="0"/>
        </c:dLbls>
        <c:gapWidth val="219"/>
        <c:overlap val="-27"/>
        <c:axId val="316364896"/>
        <c:axId val="316365456"/>
      </c:barChart>
      <c:catAx>
        <c:axId val="3163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5456"/>
        <c:crosses val="autoZero"/>
        <c:auto val="1"/>
        <c:lblAlgn val="ctr"/>
        <c:lblOffset val="100"/>
        <c:noMultiLvlLbl val="0"/>
      </c:catAx>
      <c:valAx>
        <c:axId val="316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48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C0D0D"/>
          </a:solidFill>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rgbClr val="0C0D0D"/>
              </a:solidFill>
              <a:latin typeface="+mn-lt"/>
              <a:ea typeface="+mn-ea"/>
              <a:cs typeface="+mn-cs"/>
            </a:defRPr>
          </a:pPr>
          <a:endParaRPr lang="tr-TR"/>
        </a:p>
      </c:txPr>
    </c:title>
    <c:autoTitleDeleted val="0"/>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'ÖĞRENCİ MEMNUNİYET-GRAFİK ANALİ'!$A$1:$G$1</c:f>
              <c:strCache>
                <c:ptCount val="7"/>
                <c:pt idx="0">
                  <c:v>1 - Etkinlik yer uygundur. / The location of the event was convenient.</c:v>
                </c:pt>
                <c:pt idx="1">
                  <c:v>2 - Etkinlik içeriği başarılı idi. / The content of event was adequate.</c:v>
                </c:pt>
                <c:pt idx="2">
                  <c:v>3 - Etkinlik saati uygundu. / The time of event was convient. </c:v>
                </c:pt>
                <c:pt idx="3">
                  <c:v>4 - Etkinlik ikramları başarılı idi. / The food &amp; drink service was adequate.</c:v>
                </c:pt>
                <c:pt idx="4">
                  <c:v>5 - Etkinliğe katılım oranı yeterli idi. / Participation rate in the event was adequate.</c:v>
                </c:pt>
                <c:pt idx="5">
                  <c:v>6 - Etkinliğin görevlileri ilgili idi. /Staff members working at the event was involved.</c:v>
                </c:pt>
                <c:pt idx="6">
                  <c:v>7- Etkinlik duyurusu zamanında yapıldı. / The event was announced on time.</c:v>
                </c:pt>
              </c:strCache>
            </c:strRef>
          </c:cat>
          <c:val>
            <c:numRef>
              <c:f>'ÖĞRENCİ MEMNUNİYET-GRAFİK ANALİ'!$A$2:$G$2</c:f>
              <c:numCache>
                <c:formatCode>0%</c:formatCode>
                <c:ptCount val="7"/>
                <c:pt idx="0">
                  <c:v>0.99</c:v>
                </c:pt>
                <c:pt idx="1">
                  <c:v>1</c:v>
                </c:pt>
                <c:pt idx="2">
                  <c:v>0.96</c:v>
                </c:pt>
                <c:pt idx="3">
                  <c:v>0.99</c:v>
                </c:pt>
                <c:pt idx="4">
                  <c:v>0.89</c:v>
                </c:pt>
                <c:pt idx="5">
                  <c:v>0.99</c:v>
                </c:pt>
                <c:pt idx="6">
                  <c:v>0.97</c:v>
                </c:pt>
              </c:numCache>
            </c:numRef>
          </c:val>
          <c:extLst>
            <c:ext xmlns:c16="http://schemas.microsoft.com/office/drawing/2014/chart" uri="{C3380CC4-5D6E-409C-BE32-E72D297353CC}">
              <c16:uniqueId val="{00000000-9DFF-49ED-BB44-0F2B79C98F48}"/>
            </c:ext>
          </c:extLst>
        </c:ser>
        <c:dLbls>
          <c:dLblPos val="outEnd"/>
          <c:showLegendKey val="0"/>
          <c:showVal val="1"/>
          <c:showCatName val="0"/>
          <c:showSerName val="0"/>
          <c:showPercent val="0"/>
          <c:showBubbleSize val="0"/>
        </c:dLbls>
        <c:gapWidth val="219"/>
        <c:overlap val="-27"/>
        <c:axId val="316364896"/>
        <c:axId val="316365456"/>
      </c:barChart>
      <c:catAx>
        <c:axId val="3163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5456"/>
        <c:crosses val="autoZero"/>
        <c:auto val="1"/>
        <c:lblAlgn val="ctr"/>
        <c:lblOffset val="100"/>
        <c:noMultiLvlLbl val="0"/>
      </c:catAx>
      <c:valAx>
        <c:axId val="316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48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C0D0D"/>
          </a:solidFill>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'ÖĞRENCİ MEMNUNİYET-GRAFİK ANALİ'!$A$1:$G$1</c:f>
              <c:strCache>
                <c:ptCount val="7"/>
                <c:pt idx="0">
                  <c:v>1 - Etkinlik yer uygundur. / The location of the event was convenient.</c:v>
                </c:pt>
                <c:pt idx="1">
                  <c:v>2 - Etkinlik içeriği başarılı idi. / The content of event was adequate.</c:v>
                </c:pt>
                <c:pt idx="2">
                  <c:v>3 - Etkinlik saati uygundu. / The time of event was convient. </c:v>
                </c:pt>
                <c:pt idx="3">
                  <c:v>4 - Etkinlik ikramları başarılı idi. / The food &amp; drink service was adequate.</c:v>
                </c:pt>
                <c:pt idx="4">
                  <c:v>5 - Etkinliğe katılım oranı yeterli idi. / Participation rate in the event was adequate.</c:v>
                </c:pt>
                <c:pt idx="5">
                  <c:v>6 - Etkinliğin görevlileri ilgili idi. /Staff members working at the event was involved.</c:v>
                </c:pt>
                <c:pt idx="6">
                  <c:v>7- Etkinlik duyurusu zamanında yapıldı. / The event was announced on time.</c:v>
                </c:pt>
              </c:strCache>
            </c:strRef>
          </c:cat>
          <c:val>
            <c:numRef>
              <c:f>'ÖĞRENCİ MEMNUNİYET-GRAFİK ANALİ'!$A$2:$G$2</c:f>
              <c:numCache>
                <c:formatCode>0%</c:formatCode>
                <c:ptCount val="7"/>
                <c:pt idx="0">
                  <c:v>1</c:v>
                </c:pt>
                <c:pt idx="1">
                  <c:v>0.99</c:v>
                </c:pt>
                <c:pt idx="2">
                  <c:v>0.94</c:v>
                </c:pt>
                <c:pt idx="3">
                  <c:v>0.96</c:v>
                </c:pt>
                <c:pt idx="4">
                  <c:v>0.95</c:v>
                </c:pt>
                <c:pt idx="5">
                  <c:v>0.99</c:v>
                </c:pt>
                <c:pt idx="6">
                  <c:v>1</c:v>
                </c:pt>
              </c:numCache>
            </c:numRef>
          </c:val>
          <c:extLst>
            <c:ext xmlns:c16="http://schemas.microsoft.com/office/drawing/2014/chart" uri="{C3380CC4-5D6E-409C-BE32-E72D297353CC}">
              <c16:uniqueId val="{00000000-7657-410A-83B6-F1EF9DAAC465}"/>
            </c:ext>
          </c:extLst>
        </c:ser>
        <c:dLbls>
          <c:dLblPos val="outEnd"/>
          <c:showLegendKey val="0"/>
          <c:showVal val="1"/>
          <c:showCatName val="0"/>
          <c:showSerName val="0"/>
          <c:showPercent val="0"/>
          <c:showBubbleSize val="0"/>
        </c:dLbls>
        <c:gapWidth val="219"/>
        <c:overlap val="-27"/>
        <c:axId val="316364896"/>
        <c:axId val="316365456"/>
      </c:barChart>
      <c:catAx>
        <c:axId val="3163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5456"/>
        <c:crosses val="autoZero"/>
        <c:auto val="1"/>
        <c:lblAlgn val="ctr"/>
        <c:lblOffset val="100"/>
        <c:noMultiLvlLbl val="0"/>
      </c:catAx>
      <c:valAx>
        <c:axId val="316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48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C0D0D"/>
          </a:solidFill>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'ÖĞRENCİ MEMNUNİYET-GRAFİK ANALİ'!$A$1:$G$1</c:f>
              <c:strCache>
                <c:ptCount val="7"/>
                <c:pt idx="0">
                  <c:v>1 - Etkinlik yer uygundur. / The location of the event was convenient.</c:v>
                </c:pt>
                <c:pt idx="1">
                  <c:v>2 - Etkinlik içeriği başarılı idi. / The content of event was adequate.</c:v>
                </c:pt>
                <c:pt idx="2">
                  <c:v>3 - Etkinlik saati uygundu. / The time of event was convient. </c:v>
                </c:pt>
                <c:pt idx="3">
                  <c:v>4 - Etkinlik ikramları başarılı idi. / The food &amp; drink service was adequate.</c:v>
                </c:pt>
                <c:pt idx="4">
                  <c:v>5 - Etkinliğe katılım oranı yeterli idi. / Participation rate in the event was adequate.</c:v>
                </c:pt>
                <c:pt idx="5">
                  <c:v>6 - Etkinliğin görevlileri ilgili idi. /Staff members working at the event was involved.</c:v>
                </c:pt>
                <c:pt idx="6">
                  <c:v>7- Etkinlik duyurusu zamanında yapıldı. / The event was announced on time.</c:v>
                </c:pt>
              </c:strCache>
            </c:strRef>
          </c:cat>
          <c:val>
            <c:numRef>
              <c:f>'ÖĞRENCİ MEMNUNİYET-GRAFİK ANALİ'!$A$2:$G$2</c:f>
              <c:numCache>
                <c:formatCode>0%</c:formatCode>
                <c:ptCount val="7"/>
                <c:pt idx="0">
                  <c:v>0.94</c:v>
                </c:pt>
                <c:pt idx="1">
                  <c:v>0.99</c:v>
                </c:pt>
                <c:pt idx="2">
                  <c:v>0.96</c:v>
                </c:pt>
                <c:pt idx="3">
                  <c:v>0.86</c:v>
                </c:pt>
                <c:pt idx="4">
                  <c:v>0.94</c:v>
                </c:pt>
                <c:pt idx="5">
                  <c:v>0.99</c:v>
                </c:pt>
                <c:pt idx="6">
                  <c:v>0.99</c:v>
                </c:pt>
              </c:numCache>
            </c:numRef>
          </c:val>
          <c:extLst>
            <c:ext xmlns:c16="http://schemas.microsoft.com/office/drawing/2014/chart" uri="{C3380CC4-5D6E-409C-BE32-E72D297353CC}">
              <c16:uniqueId val="{00000000-6EAC-4DDE-8177-E62DFDBF1B88}"/>
            </c:ext>
          </c:extLst>
        </c:ser>
        <c:dLbls>
          <c:dLblPos val="outEnd"/>
          <c:showLegendKey val="0"/>
          <c:showVal val="1"/>
          <c:showCatName val="0"/>
          <c:showSerName val="0"/>
          <c:showPercent val="0"/>
          <c:showBubbleSize val="0"/>
        </c:dLbls>
        <c:gapWidth val="219"/>
        <c:overlap val="-27"/>
        <c:axId val="316364896"/>
        <c:axId val="316365456"/>
      </c:barChart>
      <c:catAx>
        <c:axId val="3163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5456"/>
        <c:crosses val="autoZero"/>
        <c:auto val="1"/>
        <c:lblAlgn val="ctr"/>
        <c:lblOffset val="100"/>
        <c:noMultiLvlLbl val="0"/>
      </c:catAx>
      <c:valAx>
        <c:axId val="316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48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C0D0D"/>
          </a:solidFill>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15.06.2023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15.06.2023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15.06.2023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15.06.2023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15.06.2023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15.06.2023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53265" y="5512332"/>
            <a:ext cx="5673212" cy="861774"/>
          </a:xfrm>
          <a:prstGeom prst="rect">
            <a:avLst/>
          </a:prstGeom>
          <a:noFill/>
        </p:spPr>
        <p:txBody>
          <a:bodyPr wrap="square" rtlCol="0">
            <a:spAutoFit/>
          </a:bodyPr>
          <a:lstStyle/>
          <a:p>
            <a:r>
              <a:rPr lang="tr-TR" sz="2200" b="1" dirty="0">
                <a:solidFill>
                  <a:schemeClr val="accent5">
                    <a:lumMod val="50000"/>
                  </a:schemeClr>
                </a:solidFill>
              </a:rPr>
              <a:t>SPOR, KÜLTÜR VE SANAT MÜDÜRLÜĞÜ</a:t>
            </a:r>
          </a:p>
          <a:p>
            <a:r>
              <a:rPr lang="tr-TR" sz="2800" b="1" dirty="0">
                <a:solidFill>
                  <a:schemeClr val="accent5">
                    <a:lumMod val="50000"/>
                  </a:schemeClr>
                </a:solidFill>
              </a:rPr>
              <a:t>         </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2022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C429FA16-BF1B-4921-819D-86F854F544D3}"/>
              </a:ext>
            </a:extLst>
          </p:cNvPr>
          <p:cNvSpPr txBox="1"/>
          <p:nvPr/>
        </p:nvSpPr>
        <p:spPr>
          <a:xfrm>
            <a:off x="2720128" y="1336456"/>
            <a:ext cx="4003340" cy="646331"/>
          </a:xfrm>
          <a:prstGeom prst="rect">
            <a:avLst/>
          </a:prstGeom>
          <a:noFill/>
        </p:spPr>
        <p:txBody>
          <a:bodyPr wrap="none" rtlCol="0">
            <a:spAutoFit/>
          </a:bodyPr>
          <a:lstStyle/>
          <a:p>
            <a:pPr algn="ctr"/>
            <a:r>
              <a:rPr lang="tr-TR" b="1" dirty="0">
                <a:solidFill>
                  <a:srgbClr val="C00000"/>
                </a:solidFill>
              </a:rPr>
              <a:t>HAZİRAN AYI SKS MEMNUNİYET ANKETİ</a:t>
            </a:r>
          </a:p>
          <a:p>
            <a:pPr algn="ctr"/>
            <a:r>
              <a:rPr lang="tr-TR" b="1" dirty="0">
                <a:solidFill>
                  <a:srgbClr val="C00000"/>
                </a:solidFill>
              </a:rPr>
              <a:t>(Akademik Memnuniyet)</a:t>
            </a:r>
          </a:p>
        </p:txBody>
      </p:sp>
      <p:graphicFrame>
        <p:nvGraphicFramePr>
          <p:cNvPr id="7" name="Grafik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958456369"/>
              </p:ext>
            </p:extLst>
          </p:nvPr>
        </p:nvGraphicFramePr>
        <p:xfrm>
          <a:off x="935038" y="2189480"/>
          <a:ext cx="7223442" cy="4109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033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C429FA16-BF1B-4921-819D-86F854F544D3}"/>
              </a:ext>
            </a:extLst>
          </p:cNvPr>
          <p:cNvSpPr txBox="1"/>
          <p:nvPr/>
        </p:nvSpPr>
        <p:spPr>
          <a:xfrm>
            <a:off x="2720128" y="1336456"/>
            <a:ext cx="4003340" cy="646331"/>
          </a:xfrm>
          <a:prstGeom prst="rect">
            <a:avLst/>
          </a:prstGeom>
          <a:noFill/>
        </p:spPr>
        <p:txBody>
          <a:bodyPr wrap="none" rtlCol="0">
            <a:spAutoFit/>
          </a:bodyPr>
          <a:lstStyle/>
          <a:p>
            <a:pPr algn="ctr"/>
            <a:r>
              <a:rPr lang="tr-TR" b="1" dirty="0">
                <a:solidFill>
                  <a:srgbClr val="C00000"/>
                </a:solidFill>
              </a:rPr>
              <a:t>HAZİRAN AYI SKS MEMNUNİYET ANKETİ</a:t>
            </a:r>
          </a:p>
          <a:p>
            <a:pPr algn="ctr"/>
            <a:r>
              <a:rPr lang="tr-TR" b="1" dirty="0">
                <a:solidFill>
                  <a:srgbClr val="C00000"/>
                </a:solidFill>
              </a:rPr>
              <a:t>(İdari Memnuniyet)</a:t>
            </a:r>
          </a:p>
        </p:txBody>
      </p:sp>
      <p:graphicFrame>
        <p:nvGraphicFramePr>
          <p:cNvPr id="8" name="Grafik 7">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289585563"/>
              </p:ext>
            </p:extLst>
          </p:nvPr>
        </p:nvGraphicFramePr>
        <p:xfrm>
          <a:off x="814564" y="2321560"/>
          <a:ext cx="7211836" cy="3926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791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rgbClr val="7030A0"/>
                </a:solidFill>
                <a:effectLst>
                  <a:outerShdw blurRad="38100" dist="38100" dir="2700000" algn="tl">
                    <a:srgbClr val="000000">
                      <a:alpha val="43137"/>
                    </a:srgbClr>
                  </a:outerShdw>
                </a:effectLst>
              </a:rPr>
              <a:t>PAYDAŞ GERİBİLDİRİMLERİ</a:t>
            </a:r>
          </a:p>
          <a:p>
            <a:pPr algn="ctr"/>
            <a:r>
              <a:rPr lang="tr-TR" sz="2800" b="1" dirty="0">
                <a:solidFill>
                  <a:srgbClr val="7030A0"/>
                </a:solidFill>
                <a:effectLst>
                  <a:outerShdw blurRad="38100" dist="38100" dir="2700000" algn="tl">
                    <a:srgbClr val="000000">
                      <a:alpha val="43137"/>
                    </a:srgbClr>
                  </a:outerShdw>
                </a:effectLst>
              </a:rPr>
              <a:t>(ANKET ANALİZLERİ)</a:t>
            </a:r>
            <a:endParaRPr lang="en-US" sz="2800" dirty="0">
              <a:solidFill>
                <a:srgbClr val="7030A0"/>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246C5D7C-A123-4DFE-AF31-1607C9100A13}"/>
              </a:ext>
            </a:extLst>
          </p:cNvPr>
          <p:cNvSpPr txBox="1"/>
          <p:nvPr/>
        </p:nvSpPr>
        <p:spPr>
          <a:xfrm>
            <a:off x="1262360" y="1586061"/>
            <a:ext cx="7343613" cy="369332"/>
          </a:xfrm>
          <a:prstGeom prst="rect">
            <a:avLst/>
          </a:prstGeom>
          <a:noFill/>
        </p:spPr>
        <p:txBody>
          <a:bodyPr wrap="none" rtlCol="0">
            <a:spAutoFit/>
          </a:bodyPr>
          <a:lstStyle/>
          <a:p>
            <a:r>
              <a:rPr lang="tr-TR" b="1" dirty="0" smtClean="0">
                <a:solidFill>
                  <a:srgbClr val="FF0000"/>
                </a:solidFill>
              </a:rPr>
              <a:t>ARALIK AYI GASTRONOMİ VE PODCAST TOPLULUĞU MAKARNA WORSHOP </a:t>
            </a:r>
            <a:endParaRPr lang="tr-TR" b="1" dirty="0">
              <a:solidFill>
                <a:srgbClr val="FF0000"/>
              </a:solidFill>
            </a:endParaRPr>
          </a:p>
        </p:txBody>
      </p:sp>
      <p:graphicFrame>
        <p:nvGraphicFramePr>
          <p:cNvPr id="7" name="Grafik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186615583"/>
              </p:ext>
            </p:extLst>
          </p:nvPr>
        </p:nvGraphicFramePr>
        <p:xfrm>
          <a:off x="650241" y="2342515"/>
          <a:ext cx="7884612" cy="4220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62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E9CBA553-673D-4954-9BF4-F6232D16FB8B}"/>
              </a:ext>
            </a:extLst>
          </p:cNvPr>
          <p:cNvSpPr txBox="1"/>
          <p:nvPr/>
        </p:nvSpPr>
        <p:spPr>
          <a:xfrm>
            <a:off x="1622937" y="1407955"/>
            <a:ext cx="6197722" cy="369332"/>
          </a:xfrm>
          <a:prstGeom prst="rect">
            <a:avLst/>
          </a:prstGeom>
          <a:noFill/>
        </p:spPr>
        <p:txBody>
          <a:bodyPr wrap="none" rtlCol="0">
            <a:spAutoFit/>
          </a:bodyPr>
          <a:lstStyle/>
          <a:p>
            <a:r>
              <a:rPr lang="tr-TR" b="1" dirty="0">
                <a:solidFill>
                  <a:srgbClr val="FF0000"/>
                </a:solidFill>
              </a:rPr>
              <a:t>EKİM AYI </a:t>
            </a:r>
            <a:r>
              <a:rPr lang="tr-TR" b="1" dirty="0" smtClean="0">
                <a:solidFill>
                  <a:srgbClr val="FF0000"/>
                </a:solidFill>
              </a:rPr>
              <a:t>FELSEFE TOPLULUĞU SAGALASOS GEZİSİ VE SÖYLEŞİSİ</a:t>
            </a:r>
            <a:endParaRPr lang="tr-TR" b="1" dirty="0">
              <a:solidFill>
                <a:srgbClr val="FF0000"/>
              </a:solidFill>
            </a:endParaRPr>
          </a:p>
        </p:txBody>
      </p:sp>
      <p:graphicFrame>
        <p:nvGraphicFramePr>
          <p:cNvPr id="7" name="Grafik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896882035"/>
              </p:ext>
            </p:extLst>
          </p:nvPr>
        </p:nvGraphicFramePr>
        <p:xfrm>
          <a:off x="528638" y="2042160"/>
          <a:ext cx="7782242" cy="44117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81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CECE7EE8-7EBF-48B2-89D1-F692563DC891}"/>
              </a:ext>
            </a:extLst>
          </p:cNvPr>
          <p:cNvSpPr txBox="1"/>
          <p:nvPr/>
        </p:nvSpPr>
        <p:spPr>
          <a:xfrm>
            <a:off x="2795734" y="1590717"/>
            <a:ext cx="4385944" cy="369332"/>
          </a:xfrm>
          <a:prstGeom prst="rect">
            <a:avLst/>
          </a:prstGeom>
          <a:noFill/>
        </p:spPr>
        <p:txBody>
          <a:bodyPr wrap="none" rtlCol="0">
            <a:spAutoFit/>
          </a:bodyPr>
          <a:lstStyle/>
          <a:p>
            <a:pPr algn="ctr"/>
            <a:r>
              <a:rPr lang="tr-TR" b="1" dirty="0" smtClean="0">
                <a:solidFill>
                  <a:srgbClr val="FF0000"/>
                </a:solidFill>
              </a:rPr>
              <a:t>ARALIK</a:t>
            </a:r>
            <a:r>
              <a:rPr lang="tr-TR" b="1" dirty="0" smtClean="0">
                <a:solidFill>
                  <a:srgbClr val="FF0000"/>
                </a:solidFill>
              </a:rPr>
              <a:t> </a:t>
            </a:r>
            <a:r>
              <a:rPr lang="tr-TR" b="1" dirty="0">
                <a:solidFill>
                  <a:srgbClr val="FF0000"/>
                </a:solidFill>
              </a:rPr>
              <a:t>AYI GEZİ TOPLULUĞU </a:t>
            </a:r>
            <a:r>
              <a:rPr lang="tr-TR" b="1" dirty="0" smtClean="0">
                <a:solidFill>
                  <a:srgbClr val="FF0000"/>
                </a:solidFill>
              </a:rPr>
              <a:t>DENİZLİ GEZİSİ</a:t>
            </a:r>
            <a:endParaRPr lang="tr-TR" b="1" dirty="0">
              <a:solidFill>
                <a:srgbClr val="FF0000"/>
              </a:solidFill>
            </a:endParaRPr>
          </a:p>
        </p:txBody>
      </p:sp>
      <p:graphicFrame>
        <p:nvGraphicFramePr>
          <p:cNvPr id="8" name="Grafik 7">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338419578"/>
              </p:ext>
            </p:extLst>
          </p:nvPr>
        </p:nvGraphicFramePr>
        <p:xfrm>
          <a:off x="850838" y="2275839"/>
          <a:ext cx="7741920" cy="4541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6595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88823923-85FF-42C2-A3A7-013B31E0D9AA}"/>
              </a:ext>
            </a:extLst>
          </p:cNvPr>
          <p:cNvSpPr txBox="1"/>
          <p:nvPr/>
        </p:nvSpPr>
        <p:spPr>
          <a:xfrm>
            <a:off x="2484012" y="1647746"/>
            <a:ext cx="5156348" cy="369332"/>
          </a:xfrm>
          <a:prstGeom prst="rect">
            <a:avLst/>
          </a:prstGeom>
          <a:noFill/>
        </p:spPr>
        <p:txBody>
          <a:bodyPr wrap="none" rtlCol="0">
            <a:spAutoFit/>
          </a:bodyPr>
          <a:lstStyle/>
          <a:p>
            <a:r>
              <a:rPr lang="tr-TR" b="1" dirty="0" smtClean="0">
                <a:solidFill>
                  <a:srgbClr val="FF0000"/>
                </a:solidFill>
              </a:rPr>
              <a:t>ARALIK AYI SİVİL HAVACILIK GÖKYÜZÜNDE KARİYER </a:t>
            </a:r>
            <a:endParaRPr lang="tr-TR" b="1" dirty="0">
              <a:solidFill>
                <a:srgbClr val="FF0000"/>
              </a:solidFill>
            </a:endParaRPr>
          </a:p>
        </p:txBody>
      </p:sp>
      <p:graphicFrame>
        <p:nvGraphicFramePr>
          <p:cNvPr id="7" name="Grafik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042628416"/>
              </p:ext>
            </p:extLst>
          </p:nvPr>
        </p:nvGraphicFramePr>
        <p:xfrm>
          <a:off x="853758" y="2214880"/>
          <a:ext cx="7406322" cy="44138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62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2292999131"/>
              </p:ext>
            </p:extLst>
          </p:nvPr>
        </p:nvGraphicFramePr>
        <p:xfrm>
          <a:off x="383458" y="2045109"/>
          <a:ext cx="8406581" cy="4383753"/>
        </p:xfrm>
        <a:graphic>
          <a:graphicData uri="http://schemas.openxmlformats.org/drawingml/2006/table">
            <a:tbl>
              <a:tblPr/>
              <a:tblGrid>
                <a:gridCol w="2691131">
                  <a:extLst>
                    <a:ext uri="{9D8B030D-6E8A-4147-A177-3AD203B41FA5}">
                      <a16:colId xmlns:a16="http://schemas.microsoft.com/office/drawing/2014/main" val="3918363564"/>
                    </a:ext>
                  </a:extLst>
                </a:gridCol>
                <a:gridCol w="2846529">
                  <a:extLst>
                    <a:ext uri="{9D8B030D-6E8A-4147-A177-3AD203B41FA5}">
                      <a16:colId xmlns:a16="http://schemas.microsoft.com/office/drawing/2014/main" val="1683979601"/>
                    </a:ext>
                  </a:extLst>
                </a:gridCol>
                <a:gridCol w="2868921">
                  <a:extLst>
                    <a:ext uri="{9D8B030D-6E8A-4147-A177-3AD203B41FA5}">
                      <a16:colId xmlns:a16="http://schemas.microsoft.com/office/drawing/2014/main" val="2592459544"/>
                    </a:ext>
                  </a:extLst>
                </a:gridCol>
              </a:tblGrid>
              <a:tr h="1199536">
                <a:tc>
                  <a:txBody>
                    <a:bodyPr/>
                    <a:lstStyle/>
                    <a:p>
                      <a:pPr algn="ctr" fontAlgn="ctr"/>
                      <a:r>
                        <a:rPr lang="tr-TR" sz="1200" b="1" i="0" u="none" strike="noStrike" dirty="0">
                          <a:solidFill>
                            <a:srgbClr val="000000"/>
                          </a:solidFill>
                          <a:effectLst/>
                          <a:latin typeface="+mn-lt"/>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860980">
                <a:tc>
                  <a:txBody>
                    <a:bodyPr/>
                    <a:lstStyle/>
                    <a:p>
                      <a:pPr algn="ctr" fontAlgn="ctr"/>
                      <a:r>
                        <a:rPr lang="tr-TR" sz="1400" b="0" i="0" u="none" strike="noStrike" dirty="0" smtClean="0">
                          <a:solidFill>
                            <a:srgbClr val="000000"/>
                          </a:solidFill>
                          <a:effectLst/>
                          <a:latin typeface="+mn-lt"/>
                        </a:rPr>
                        <a:t>Kapalı spor salonunun onarılıp temizlenip kullanıma açılmasını talep edildi.</a:t>
                      </a:r>
                      <a:endParaRPr lang="tr-TR" sz="1400" b="0" i="0" u="none" strike="noStrike" dirty="0">
                        <a:solidFill>
                          <a:srgbClr val="000000"/>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Mail ile geri dönüş sağlandı.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rPr>
                        <a:t>31.12.2022  Kapalı Spor Salonunun tadilatının planlama aşamasında oluşu.</a:t>
                      </a:r>
                      <a:r>
                        <a:rPr lang="tr-TR" sz="1400" b="0" i="0" u="none" strike="noStrike" dirty="0">
                          <a:solidFill>
                            <a:srgbClr val="000000"/>
                          </a:solidFill>
                          <a:effectLst/>
                          <a:latin typeface="+mn-lt"/>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323237">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380593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737404776"/>
              </p:ext>
            </p:extLst>
          </p:nvPr>
        </p:nvGraphicFramePr>
        <p:xfrm>
          <a:off x="470388" y="1885208"/>
          <a:ext cx="8203223" cy="163068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sz="1400" b="0" dirty="0">
                          <a:solidFill>
                            <a:srgbClr val="0C0D0D"/>
                          </a:solidFill>
                        </a:rPr>
                        <a:t>Sportif ve Kültürel faaliyetler planlanmış, ancak kanıtlar K klasörüne yüklenmemiştir</a:t>
                      </a:r>
                      <a:r>
                        <a:rPr lang="tr-TR" sz="1200" b="0" dirty="0">
                          <a:solidFill>
                            <a:srgbClr val="0C0D0D"/>
                          </a:solidFill>
                        </a:rPr>
                        <a:t>.</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14.02.2022</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400" dirty="0">
                          <a:solidFill>
                            <a:srgbClr val="0C0D0D"/>
                          </a:solidFill>
                        </a:rPr>
                        <a:t>Faaliyetler K klasörüne yüklenmiştir.</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462880422"/>
              </p:ext>
            </p:extLst>
          </p:nvPr>
        </p:nvGraphicFramePr>
        <p:xfrm>
          <a:off x="470388" y="3467847"/>
          <a:ext cx="8113173" cy="1703920"/>
        </p:xfrm>
        <a:graphic>
          <a:graphicData uri="http://schemas.openxmlformats.org/drawingml/2006/table">
            <a:tbl>
              <a:tblPr firstRow="1" bandRow="1">
                <a:tableStyleId>{08FB837D-C827-4EFA-A057-4D05807E0F7C}</a:tableStyleId>
              </a:tblPr>
              <a:tblGrid>
                <a:gridCol w="2939178">
                  <a:extLst>
                    <a:ext uri="{9D8B030D-6E8A-4147-A177-3AD203B41FA5}">
                      <a16:colId xmlns:a16="http://schemas.microsoft.com/office/drawing/2014/main" val="3521804200"/>
                    </a:ext>
                  </a:extLst>
                </a:gridCol>
                <a:gridCol w="5173995">
                  <a:extLst>
                    <a:ext uri="{9D8B030D-6E8A-4147-A177-3AD203B41FA5}">
                      <a16:colId xmlns:a16="http://schemas.microsoft.com/office/drawing/2014/main" val="2784112581"/>
                    </a:ext>
                  </a:extLst>
                </a:gridCol>
              </a:tblGrid>
              <a:tr h="42598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42598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42598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42598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2" name="Metin kutusu 1">
            <a:extLst>
              <a:ext uri="{FF2B5EF4-FFF2-40B4-BE49-F238E27FC236}">
                <a16:creationId xmlns:a16="http://schemas.microsoft.com/office/drawing/2014/main" id="{86836AFB-9A07-49E9-9AEA-095FC62A66B5}"/>
              </a:ext>
            </a:extLst>
          </p:cNvPr>
          <p:cNvSpPr txBox="1"/>
          <p:nvPr/>
        </p:nvSpPr>
        <p:spPr>
          <a:xfrm>
            <a:off x="470387" y="5922787"/>
            <a:ext cx="6230560" cy="369332"/>
          </a:xfrm>
          <a:prstGeom prst="rect">
            <a:avLst/>
          </a:prstGeom>
          <a:noFill/>
        </p:spPr>
        <p:txBody>
          <a:bodyPr wrap="square" rtlCol="0">
            <a:spAutoFit/>
          </a:bodyPr>
          <a:lstStyle/>
          <a:p>
            <a:r>
              <a:rPr lang="tr-TR" dirty="0">
                <a:solidFill>
                  <a:srgbClr val="FF0000"/>
                </a:solidFill>
              </a:rPr>
              <a:t>NOT:DURUMA GÖRE ÇOĞALTILABİLİR!</a:t>
            </a:r>
          </a:p>
        </p:txBody>
      </p:sp>
    </p:spTree>
    <p:extLst>
      <p:ext uri="{BB962C8B-B14F-4D97-AF65-F5344CB8AC3E}">
        <p14:creationId xmlns:p14="http://schemas.microsoft.com/office/powerpoint/2010/main" val="108216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88052" y="658399"/>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84" y="506169"/>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p:nvPr/>
        </p:nvPicPr>
        <p:blipFill>
          <a:blip r:embed="rId3"/>
          <a:stretch>
            <a:fillRect/>
          </a:stretch>
        </p:blipFill>
        <p:spPr>
          <a:xfrm>
            <a:off x="1808109" y="-781479"/>
            <a:ext cx="1835799" cy="285610"/>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750" y="1652684"/>
            <a:ext cx="7314012" cy="4882963"/>
          </a:xfrm>
          <a:prstGeom prst="rect">
            <a:avLst/>
          </a:prstGeom>
        </p:spPr>
      </p:pic>
    </p:spTree>
    <p:extLst>
      <p:ext uri="{BB962C8B-B14F-4D97-AF65-F5344CB8AC3E}">
        <p14:creationId xmlns:p14="http://schemas.microsoft.com/office/powerpoint/2010/main" val="192490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3"/>
          <p:cNvSpPr>
            <a:spLocks noGrp="1"/>
          </p:cNvSpPr>
          <p:nvPr>
            <p:ph idx="1"/>
          </p:nvPr>
        </p:nvSpPr>
        <p:spPr>
          <a:xfrm>
            <a:off x="471948" y="5594555"/>
            <a:ext cx="8386917" cy="1032387"/>
          </a:xfrm>
        </p:spPr>
        <p:txBody>
          <a:bodyPr>
            <a:normAutofit/>
          </a:bodyPr>
          <a:lstStyle/>
          <a:p>
            <a:pPr marL="0" indent="0">
              <a:buNone/>
            </a:pPr>
            <a:r>
              <a:rPr lang="tr-TR" dirty="0">
                <a:solidFill>
                  <a:srgbClr val="0F2303"/>
                </a:solidFill>
              </a:rPr>
              <a:t>Etkinliklerimiz ve sonuçlarımızın verimli ve başarılı olduğu kanısına vardık. Daha önceden 4 kişi çalışılan ekip performansına oranla 2 kişi çalışmamıza rağmen; birimimizin verimlilik , işbirliği ve etkinlik oranında %50 oranında artış olmuştur.</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74" y="1774824"/>
            <a:ext cx="8023123" cy="3721407"/>
          </a:xfrm>
          <a:prstGeom prst="rect">
            <a:avLst/>
          </a:prstGeom>
        </p:spPr>
      </p:pic>
    </p:spTree>
    <p:extLst>
      <p:ext uri="{BB962C8B-B14F-4D97-AF65-F5344CB8AC3E}">
        <p14:creationId xmlns:p14="http://schemas.microsoft.com/office/powerpoint/2010/main" val="134635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147485" y="5066678"/>
            <a:ext cx="8888361" cy="1754326"/>
          </a:xfrm>
          <a:prstGeom prst="rect">
            <a:avLst/>
          </a:prstGeom>
        </p:spPr>
        <p:txBody>
          <a:bodyPr wrap="square">
            <a:spAutoFit/>
          </a:bodyPr>
          <a:lstStyle/>
          <a:p>
            <a:pPr fontAlgn="base">
              <a:lnSpc>
                <a:spcPct val="150000"/>
              </a:lnSpc>
              <a:spcAft>
                <a:spcPts val="0"/>
              </a:spcAft>
            </a:pPr>
            <a:r>
              <a:rPr lang="tr-TR" b="1" dirty="0">
                <a:solidFill>
                  <a:srgbClr val="FF0000"/>
                </a:solidFill>
                <a:ea typeface="Times New Roman" panose="02020603050405020304" pitchFamily="18" charset="0"/>
              </a:rPr>
              <a:t>ÇALIŞMA POLİTİKASI</a:t>
            </a:r>
            <a:endParaRPr lang="tr-TR" b="1" dirty="0">
              <a:solidFill>
                <a:srgbClr val="0C0D0D"/>
              </a:solidFill>
              <a:ea typeface="Times New Roman" panose="02020603050405020304" pitchFamily="18" charset="0"/>
            </a:endParaRPr>
          </a:p>
          <a:p>
            <a:pPr fontAlgn="base">
              <a:lnSpc>
                <a:spcPct val="150000"/>
              </a:lnSpc>
              <a:spcAft>
                <a:spcPts val="0"/>
              </a:spcAft>
            </a:pPr>
            <a:r>
              <a:rPr lang="tr-TR" dirty="0">
                <a:solidFill>
                  <a:srgbClr val="0C0D0D"/>
                </a:solidFill>
                <a:ea typeface="Times New Roman" panose="02020603050405020304" pitchFamily="18" charset="0"/>
              </a:rPr>
              <a:t>Genç ,yenilikçi, dinamik, akademik olarak yetişmiş, birimi ile ilgili niteliklere sahip, ulusal anlamda tanınırlık düzeyi yüksek, dil ve iletişim becerileri gelişmiş, öğrenci bağları kuvvetli, </a:t>
            </a:r>
            <a:r>
              <a:rPr lang="tr-TR" dirty="0" err="1">
                <a:solidFill>
                  <a:srgbClr val="0C0D0D"/>
                </a:solidFill>
                <a:ea typeface="Times New Roman" panose="02020603050405020304" pitchFamily="18" charset="0"/>
              </a:rPr>
              <a:t>multidisipliner</a:t>
            </a:r>
            <a:r>
              <a:rPr lang="tr-TR" dirty="0">
                <a:solidFill>
                  <a:srgbClr val="0C0D0D"/>
                </a:solidFill>
                <a:ea typeface="Times New Roman" panose="02020603050405020304" pitchFamily="18" charset="0"/>
              </a:rPr>
              <a:t> çalışma odaklı, güçlü dış paydaş ilişkileri olan </a:t>
            </a:r>
            <a:endParaRPr lang="tr-TR" dirty="0">
              <a:solidFill>
                <a:srgbClr val="FF0000"/>
              </a:solidFill>
              <a:ea typeface="Times New Roman" panose="02020603050405020304" pitchFamily="18" charset="0"/>
            </a:endParaRPr>
          </a:p>
        </p:txBody>
      </p:sp>
      <p:sp>
        <p:nvSpPr>
          <p:cNvPr id="7" name="Dikdörtgen 6"/>
          <p:cNvSpPr/>
          <p:nvPr/>
        </p:nvSpPr>
        <p:spPr>
          <a:xfrm>
            <a:off x="78657" y="3358518"/>
            <a:ext cx="8829368" cy="1754326"/>
          </a:xfrm>
          <a:prstGeom prst="rect">
            <a:avLst/>
          </a:prstGeom>
        </p:spPr>
        <p:txBody>
          <a:bodyPr wrap="square">
            <a:spAutoFit/>
          </a:bodyPr>
          <a:lstStyle/>
          <a:p>
            <a:pPr fontAlgn="base">
              <a:lnSpc>
                <a:spcPct val="150000"/>
              </a:lnSpc>
              <a:spcAft>
                <a:spcPts val="0"/>
              </a:spcAft>
            </a:pPr>
            <a:r>
              <a:rPr lang="tr-TR" b="1" dirty="0">
                <a:solidFill>
                  <a:srgbClr val="FF0000"/>
                </a:solidFill>
                <a:ea typeface="Times New Roman" panose="02020603050405020304" pitchFamily="18" charset="0"/>
              </a:rPr>
              <a:t>BİRİMİN VİZYONU</a:t>
            </a:r>
          </a:p>
          <a:p>
            <a:pPr fontAlgn="base">
              <a:lnSpc>
                <a:spcPct val="150000"/>
              </a:lnSpc>
              <a:spcAft>
                <a:spcPts val="0"/>
              </a:spcAft>
            </a:pPr>
            <a:r>
              <a:rPr lang="tr-TR" dirty="0">
                <a:solidFill>
                  <a:schemeClr val="tx2">
                    <a:lumMod val="50000"/>
                  </a:schemeClr>
                </a:solidFill>
                <a:cs typeface="Times New Roman" panose="02020603050405020304" pitchFamily="18" charset="0"/>
              </a:rPr>
              <a:t>Spor, kültür ve sanat  alanlarında yenilikçi, ulusal platformda rekabetçi ve sürekli gelişen; kaynaklarını etkili ve verimli kullanan, hizmetlerinin kalitesini ve yaygınlığını arttıran, odağında öğrenci ve çalışanının memnuniyeti olan referans bir birim olmak.</a:t>
            </a:r>
            <a:endParaRPr lang="tr-TR" b="1" dirty="0">
              <a:solidFill>
                <a:schemeClr val="tx2">
                  <a:lumMod val="50000"/>
                </a:schemeClr>
              </a:solidFill>
              <a:ea typeface="Times New Roman" panose="02020603050405020304" pitchFamily="18" charset="0"/>
              <a:cs typeface="Times New Roman" panose="02020603050405020304" pitchFamily="18" charset="0"/>
            </a:endParaRPr>
          </a:p>
        </p:txBody>
      </p:sp>
      <p:sp>
        <p:nvSpPr>
          <p:cNvPr id="8" name="Dikdörtgen 7"/>
          <p:cNvSpPr/>
          <p:nvPr/>
        </p:nvSpPr>
        <p:spPr>
          <a:xfrm>
            <a:off x="147484" y="1308326"/>
            <a:ext cx="8888362" cy="2585323"/>
          </a:xfrm>
          <a:prstGeom prst="rect">
            <a:avLst/>
          </a:prstGeom>
        </p:spPr>
        <p:txBody>
          <a:bodyPr wrap="square">
            <a:spAutoFit/>
          </a:bodyPr>
          <a:lstStyle/>
          <a:p>
            <a:pPr fontAlgn="base">
              <a:lnSpc>
                <a:spcPct val="150000"/>
              </a:lnSpc>
              <a:spcAft>
                <a:spcPts val="0"/>
              </a:spcAft>
            </a:pPr>
            <a:r>
              <a:rPr lang="tr-TR" b="1" dirty="0">
                <a:solidFill>
                  <a:srgbClr val="FF0000"/>
                </a:solidFill>
                <a:ea typeface="Times New Roman" panose="02020603050405020304" pitchFamily="18" charset="0"/>
              </a:rPr>
              <a:t>BİRİMİN MİSYONU</a:t>
            </a:r>
          </a:p>
          <a:p>
            <a:pPr fontAlgn="base">
              <a:lnSpc>
                <a:spcPct val="150000"/>
              </a:lnSpc>
              <a:spcAft>
                <a:spcPts val="0"/>
              </a:spcAft>
            </a:pPr>
            <a:r>
              <a:rPr lang="tr-TR" dirty="0">
                <a:solidFill>
                  <a:schemeClr val="tx2">
                    <a:lumMod val="50000"/>
                  </a:schemeClr>
                </a:solidFill>
                <a:cs typeface="Times New Roman" panose="02020603050405020304" pitchFamily="18" charset="0"/>
              </a:rPr>
              <a:t>Öğrencilerimizin ruh ve beden sağlıklarını geliştirmek, ilgi alanlarına göre serbest zamanlarını değerlendirmek, yeni ilgi alanları kazanmalarına imkan sağlamak. Spor, kültür ve sanat  etkinlikleriyle onları duyarlı, özgüveni yüksek ve mutlu bireyler olarak  yetişmesine katkı sağlamak.</a:t>
            </a:r>
            <a:endParaRPr lang="tr-TR" b="1" dirty="0">
              <a:solidFill>
                <a:schemeClr val="tx2">
                  <a:lumMod val="50000"/>
                </a:schemeClr>
              </a:solidFill>
              <a:ea typeface="Times New Roman" panose="02020603050405020304" pitchFamily="18" charset="0"/>
              <a:cs typeface="Times New Roman" panose="02020603050405020304" pitchFamily="18" charset="0"/>
            </a:endParaRPr>
          </a:p>
          <a:p>
            <a:pPr fontAlgn="base">
              <a:lnSpc>
                <a:spcPct val="150000"/>
              </a:lnSpc>
              <a:spcAft>
                <a:spcPts val="0"/>
              </a:spcAft>
            </a:pPr>
            <a:endParaRPr lang="tr-TR" b="1"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570270" y="1971081"/>
            <a:ext cx="8003457" cy="2308324"/>
          </a:xfrm>
          <a:prstGeom prst="rect">
            <a:avLst/>
          </a:prstGeom>
          <a:noFill/>
        </p:spPr>
        <p:txBody>
          <a:bodyPr wrap="square" rtlCol="0">
            <a:spAutoFit/>
          </a:bodyPr>
          <a:lstStyle/>
          <a:p>
            <a:r>
              <a:rPr lang="tr-TR" dirty="0">
                <a:solidFill>
                  <a:srgbClr val="0F2303"/>
                </a:solidFill>
              </a:rPr>
              <a:t>Öğrencilerimize</a:t>
            </a:r>
            <a:r>
              <a:rPr lang="tr-TR" dirty="0"/>
              <a:t> </a:t>
            </a:r>
            <a:r>
              <a:rPr lang="tr-TR" dirty="0">
                <a:solidFill>
                  <a:srgbClr val="0F2303"/>
                </a:solidFill>
              </a:rPr>
              <a:t>sportif ve sanatsal alanlarda eğitimler sağlanmaktadır, öğrencilerimizin istekleri doğrultusunda farklı alanlarda eğitim imkanı sunulmaktadır. Örneğin </a:t>
            </a:r>
            <a:r>
              <a:rPr lang="tr-TR" dirty="0" err="1">
                <a:solidFill>
                  <a:srgbClr val="0C0D0D"/>
                </a:solidFill>
              </a:rPr>
              <a:t>Nft</a:t>
            </a:r>
            <a:r>
              <a:rPr lang="tr-TR" dirty="0">
                <a:solidFill>
                  <a:srgbClr val="0C0D0D"/>
                </a:solidFill>
              </a:rPr>
              <a:t> nedir?, </a:t>
            </a:r>
            <a:r>
              <a:rPr lang="tr-TR" dirty="0" err="1">
                <a:solidFill>
                  <a:srgbClr val="0C0D0D"/>
                </a:solidFill>
              </a:rPr>
              <a:t>Metaverse</a:t>
            </a:r>
            <a:r>
              <a:rPr lang="tr-TR" dirty="0">
                <a:solidFill>
                  <a:srgbClr val="0C0D0D"/>
                </a:solidFill>
              </a:rPr>
              <a:t> nedir?, </a:t>
            </a:r>
            <a:r>
              <a:rPr lang="tr-TR" dirty="0" err="1">
                <a:solidFill>
                  <a:srgbClr val="0C0D0D"/>
                </a:solidFill>
              </a:rPr>
              <a:t>Nft</a:t>
            </a:r>
            <a:r>
              <a:rPr lang="tr-TR" dirty="0">
                <a:solidFill>
                  <a:srgbClr val="0C0D0D"/>
                </a:solidFill>
              </a:rPr>
              <a:t>  nasıl oluşturulur? </a:t>
            </a:r>
            <a:r>
              <a:rPr lang="tr-TR" dirty="0" smtClean="0">
                <a:solidFill>
                  <a:srgbClr val="0C0D0D"/>
                </a:solidFill>
              </a:rPr>
              <a:t>Konularında </a:t>
            </a:r>
            <a:r>
              <a:rPr lang="tr-TR" dirty="0">
                <a:solidFill>
                  <a:srgbClr val="0C0D0D"/>
                </a:solidFill>
              </a:rPr>
              <a:t> </a:t>
            </a:r>
            <a:r>
              <a:rPr lang="tr-TR" dirty="0" smtClean="0">
                <a:solidFill>
                  <a:srgbClr val="0C0D0D"/>
                </a:solidFill>
              </a:rPr>
              <a:t>brifing ve </a:t>
            </a:r>
            <a:r>
              <a:rPr lang="tr-TR" dirty="0" err="1" smtClean="0">
                <a:solidFill>
                  <a:srgbClr val="0C0D0D"/>
                </a:solidFill>
              </a:rPr>
              <a:t>Nft’nin</a:t>
            </a:r>
            <a:r>
              <a:rPr lang="tr-TR" dirty="0" smtClean="0">
                <a:solidFill>
                  <a:srgbClr val="0C0D0D"/>
                </a:solidFill>
              </a:rPr>
              <a:t> nasıl </a:t>
            </a:r>
            <a:r>
              <a:rPr lang="tr-TR" dirty="0">
                <a:solidFill>
                  <a:srgbClr val="0C0D0D"/>
                </a:solidFill>
              </a:rPr>
              <a:t>yapıldığını öğrenmek ve sanal gerçeklik gözlüğünü deneyimleme.</a:t>
            </a:r>
          </a:p>
          <a:p>
            <a:endParaRPr lang="tr-TR" dirty="0">
              <a:solidFill>
                <a:srgbClr val="0F2303"/>
              </a:solidFill>
            </a:endParaRPr>
          </a:p>
          <a:p>
            <a:r>
              <a:rPr lang="tr-TR" dirty="0">
                <a:solidFill>
                  <a:srgbClr val="0F2303"/>
                </a:solidFill>
              </a:rPr>
              <a:t>Topluluklarımızın düzenlemiş olduğu kendi alanları ile ilgili eğitimler sağlanmasıdır. Örneğin ABÜ Hukuk ve Ombudsmanlık topluluğu UYAP Eğitimi.</a:t>
            </a:r>
            <a:endParaRPr lang="tr-TR" dirty="0">
              <a:solidFill>
                <a:srgbClr val="FFFF00"/>
              </a:solidFill>
            </a:endParaRPr>
          </a:p>
        </p:txBody>
      </p:sp>
      <p:pic>
        <p:nvPicPr>
          <p:cNvPr id="65" name="Resim 6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0706" y="4401452"/>
            <a:ext cx="2287864" cy="2247900"/>
          </a:xfrm>
          <a:prstGeom prst="rect">
            <a:avLst/>
          </a:prstGeom>
          <a:noFill/>
        </p:spPr>
      </p:pic>
      <p:pic>
        <p:nvPicPr>
          <p:cNvPr id="67" name="Resim 6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759" y="4513485"/>
            <a:ext cx="3230882" cy="2023834"/>
          </a:xfrm>
          <a:prstGeom prst="rect">
            <a:avLst/>
          </a:prstGeom>
          <a:noFill/>
        </p:spPr>
      </p:pic>
      <p:pic>
        <p:nvPicPr>
          <p:cNvPr id="69" name="Resim 68" descr="C:\Users\yagmur.kaya\Downloads\WhatsApp Image 2022-12-08 at 14.49.28.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848" y="4401452"/>
            <a:ext cx="2353312" cy="2247900"/>
          </a:xfrm>
          <a:prstGeom prst="rect">
            <a:avLst/>
          </a:prstGeom>
          <a:noFill/>
          <a:ln>
            <a:noFill/>
          </a:ln>
        </p:spPr>
      </p:pic>
    </p:spTree>
    <p:extLst>
      <p:ext uri="{BB962C8B-B14F-4D97-AF65-F5344CB8AC3E}">
        <p14:creationId xmlns:p14="http://schemas.microsoft.com/office/powerpoint/2010/main" val="230927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42391"/>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34546" y="2362884"/>
            <a:ext cx="8406581" cy="2585323"/>
          </a:xfrm>
          <a:prstGeom prst="rect">
            <a:avLst/>
          </a:prstGeom>
          <a:noFill/>
        </p:spPr>
        <p:txBody>
          <a:bodyPr wrap="square" rtlCol="0">
            <a:spAutoFit/>
          </a:bodyPr>
          <a:lstStyle/>
          <a:p>
            <a:endParaRPr lang="tr-TR" dirty="0">
              <a:solidFill>
                <a:srgbClr val="0F2303"/>
              </a:solidFill>
            </a:endParaRPr>
          </a:p>
          <a:p>
            <a:r>
              <a:rPr lang="tr-TR" dirty="0">
                <a:solidFill>
                  <a:srgbClr val="0F2303"/>
                </a:solidFill>
              </a:rPr>
              <a:t>-</a:t>
            </a:r>
            <a:r>
              <a:rPr lang="tr-TR" dirty="0" err="1">
                <a:solidFill>
                  <a:srgbClr val="0F2303"/>
                </a:solidFill>
              </a:rPr>
              <a:t>Karekod</a:t>
            </a:r>
            <a:r>
              <a:rPr lang="tr-TR" dirty="0">
                <a:solidFill>
                  <a:srgbClr val="0F2303"/>
                </a:solidFill>
              </a:rPr>
              <a:t> </a:t>
            </a:r>
            <a:r>
              <a:rPr lang="tr-TR" dirty="0" smtClean="0">
                <a:solidFill>
                  <a:srgbClr val="0F2303"/>
                </a:solidFill>
              </a:rPr>
              <a:t>sistemi ile </a:t>
            </a:r>
            <a:r>
              <a:rPr lang="tr-TR" dirty="0">
                <a:solidFill>
                  <a:srgbClr val="0F2303"/>
                </a:solidFill>
              </a:rPr>
              <a:t>daha mobil ve interaktif olmuş durumdayız. Örneğin topluluk tanıtım günlerinde </a:t>
            </a:r>
            <a:r>
              <a:rPr lang="tr-TR" dirty="0" err="1" smtClean="0">
                <a:solidFill>
                  <a:srgbClr val="0F2303"/>
                </a:solidFill>
              </a:rPr>
              <a:t>karekod</a:t>
            </a:r>
            <a:r>
              <a:rPr lang="tr-TR" dirty="0" smtClean="0">
                <a:solidFill>
                  <a:srgbClr val="0F2303"/>
                </a:solidFill>
              </a:rPr>
              <a:t> </a:t>
            </a:r>
            <a:r>
              <a:rPr lang="tr-TR" dirty="0">
                <a:solidFill>
                  <a:srgbClr val="0F2303"/>
                </a:solidFill>
              </a:rPr>
              <a:t>ile üye olma, sosyal medya hesabını takibe alma gibi. </a:t>
            </a:r>
          </a:p>
          <a:p>
            <a:endParaRPr lang="tr-TR" dirty="0" smtClean="0">
              <a:solidFill>
                <a:srgbClr val="0F2303"/>
              </a:solidFill>
            </a:endParaRPr>
          </a:p>
          <a:p>
            <a:r>
              <a:rPr lang="tr-TR" dirty="0" smtClean="0">
                <a:solidFill>
                  <a:srgbClr val="0F2303"/>
                </a:solidFill>
              </a:rPr>
              <a:t>-</a:t>
            </a:r>
            <a:r>
              <a:rPr lang="tr-TR" dirty="0" smtClean="0">
                <a:solidFill>
                  <a:srgbClr val="0F2303"/>
                </a:solidFill>
              </a:rPr>
              <a:t>Drone </a:t>
            </a:r>
            <a:r>
              <a:rPr lang="tr-TR" dirty="0">
                <a:solidFill>
                  <a:srgbClr val="0F2303"/>
                </a:solidFill>
              </a:rPr>
              <a:t>yarışları etkinliğini düzenleyip Türkiye üniversiteler arası turnuvalar tarihindeki ilk resmi havacılık yarışması ve dünya üniversiteler arasındaki ilk </a:t>
            </a:r>
            <a:r>
              <a:rPr lang="tr-TR" dirty="0" err="1" smtClean="0">
                <a:solidFill>
                  <a:srgbClr val="0F2303"/>
                </a:solidFill>
              </a:rPr>
              <a:t>drone</a:t>
            </a:r>
            <a:r>
              <a:rPr lang="tr-TR" dirty="0" smtClean="0">
                <a:solidFill>
                  <a:srgbClr val="0F2303"/>
                </a:solidFill>
              </a:rPr>
              <a:t> </a:t>
            </a:r>
            <a:r>
              <a:rPr lang="tr-TR" dirty="0">
                <a:solidFill>
                  <a:srgbClr val="0F2303"/>
                </a:solidFill>
              </a:rPr>
              <a:t>yarışması olması nedeniyle tarihi bir etkinlik olup hem ulusal hem de uluslararası anlamda okulumuzun adından söz </a:t>
            </a:r>
            <a:r>
              <a:rPr lang="tr-TR" dirty="0" smtClean="0">
                <a:solidFill>
                  <a:srgbClr val="0F2303"/>
                </a:solidFill>
              </a:rPr>
              <a:t>ettirmeyi 2. kez başardık.</a:t>
            </a:r>
            <a:endParaRPr lang="tr-TR" dirty="0" smtClean="0">
              <a:solidFill>
                <a:srgbClr val="0F2303"/>
              </a:solidFill>
            </a:endParaRPr>
          </a:p>
          <a:p>
            <a:endParaRPr lang="tr-TR" dirty="0">
              <a:solidFill>
                <a:srgbClr val="0F2303"/>
              </a:solidFill>
            </a:endParaRPr>
          </a:p>
        </p:txBody>
      </p:sp>
    </p:spTree>
    <p:extLst>
      <p:ext uri="{BB962C8B-B14F-4D97-AF65-F5344CB8AC3E}">
        <p14:creationId xmlns:p14="http://schemas.microsoft.com/office/powerpoint/2010/main" val="2926320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600712" y="29031503"/>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595950" y="2919342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595950" y="2935535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999300" y="2902197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999300" y="2918390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999300" y="2902197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999300" y="2918390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999300" y="29379166"/>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600712" y="29031503"/>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595950" y="2935535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999300" y="2902197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999300" y="2918390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600712" y="29023566"/>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595950" y="29177553"/>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999300" y="29021978"/>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999300" y="29175966"/>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999300" y="29021978"/>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999300" y="29175966"/>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999300" y="29379166"/>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999300" y="29379166"/>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600712" y="29031503"/>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595950" y="2919977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595950" y="29355353"/>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999300" y="2902197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999300" y="2918390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999300" y="29387103"/>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970850" y="29031503"/>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966087" y="2919977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966087" y="29355353"/>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600712" y="29922091"/>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595950" y="30084016"/>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595950" y="30245941"/>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999300" y="29912566"/>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999300" y="30074491"/>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999300" y="29912566"/>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999300" y="30074491"/>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999300" y="30271341"/>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600712" y="29922091"/>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595950" y="30245941"/>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999300" y="29912566"/>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999300" y="30074491"/>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600712" y="2991415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595950" y="30069728"/>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595950" y="30245941"/>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999300" y="29912566"/>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999300" y="3006655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999300" y="29912566"/>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999300" y="3006655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999300" y="30271341"/>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999300" y="30271341"/>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600712" y="29922091"/>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595950" y="3009195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595950" y="30245941"/>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999300" y="29912566"/>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999300" y="30074491"/>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999300" y="30279278"/>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970850" y="29922091"/>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966087" y="3009195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966087" y="30245941"/>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157775" y="271166"/>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03" y="131934"/>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34175" y="1630850"/>
            <a:ext cx="8459659" cy="4247317"/>
          </a:xfrm>
          <a:prstGeom prst="rect">
            <a:avLst/>
          </a:prstGeom>
        </p:spPr>
        <p:txBody>
          <a:bodyPr wrap="square">
            <a:spAutoFit/>
          </a:bodyPr>
          <a:lstStyle/>
          <a:p>
            <a:pPr algn="just"/>
            <a:r>
              <a:rPr lang="tr-TR" dirty="0">
                <a:solidFill>
                  <a:srgbClr val="000000"/>
                </a:solidFill>
              </a:rPr>
              <a:t>Hedefimiz; Topluma hizmet vermek ve farkındalık oluşturabilmek amacıyla, çözüm odaklı ve katma değeri yüksek uygulamaların hayata geçmesini sağlamaktır.</a:t>
            </a:r>
          </a:p>
          <a:p>
            <a:pPr algn="just"/>
            <a:endParaRPr lang="tr-TR" dirty="0">
              <a:solidFill>
                <a:srgbClr val="000000"/>
              </a:solidFill>
            </a:endParaRPr>
          </a:p>
          <a:p>
            <a:pPr algn="just"/>
            <a:r>
              <a:rPr lang="tr-TR" dirty="0" smtClean="0">
                <a:solidFill>
                  <a:srgbClr val="000000"/>
                </a:solidFill>
              </a:rPr>
              <a:t>Ör:02.12.2022 </a:t>
            </a:r>
            <a:r>
              <a:rPr lang="tr-TR" dirty="0">
                <a:solidFill>
                  <a:srgbClr val="000000"/>
                </a:solidFill>
              </a:rPr>
              <a:t>‘’ </a:t>
            </a:r>
            <a:r>
              <a:rPr lang="tr-TR" b="1" dirty="0">
                <a:solidFill>
                  <a:srgbClr val="0C0D0D"/>
                </a:solidFill>
              </a:rPr>
              <a:t>Kermes etkinliğimizde toplanan para ve bağışlarla birlikte köy okullarındaki küçük çocuklara mont alındı ve hediye edildi.</a:t>
            </a:r>
          </a:p>
          <a:p>
            <a:pPr algn="just"/>
            <a:endParaRPr lang="tr-TR" dirty="0" smtClean="0">
              <a:solidFill>
                <a:srgbClr val="000000"/>
              </a:solidFill>
            </a:endParaRPr>
          </a:p>
          <a:p>
            <a:pPr algn="just"/>
            <a:r>
              <a:rPr lang="tr-TR" dirty="0" smtClean="0">
                <a:solidFill>
                  <a:srgbClr val="000000"/>
                </a:solidFill>
              </a:rPr>
              <a:t>Ör:29.11.2022 </a:t>
            </a:r>
            <a:r>
              <a:rPr lang="tr-TR" b="1" dirty="0">
                <a:solidFill>
                  <a:srgbClr val="0C0D0D"/>
                </a:solidFill>
              </a:rPr>
              <a:t>Sevgi evlerindeki </a:t>
            </a:r>
            <a:r>
              <a:rPr lang="tr-TR" b="1" dirty="0" smtClean="0">
                <a:solidFill>
                  <a:srgbClr val="0C0D0D"/>
                </a:solidFill>
              </a:rPr>
              <a:t>çocuklar </a:t>
            </a:r>
            <a:r>
              <a:rPr lang="tr-TR" b="1" dirty="0">
                <a:solidFill>
                  <a:srgbClr val="0C0D0D"/>
                </a:solidFill>
              </a:rPr>
              <a:t>ziyaret </a:t>
            </a:r>
            <a:r>
              <a:rPr lang="tr-TR" b="1" dirty="0" smtClean="0">
                <a:solidFill>
                  <a:srgbClr val="0C0D0D"/>
                </a:solidFill>
              </a:rPr>
              <a:t>edilip </a:t>
            </a:r>
            <a:r>
              <a:rPr lang="tr-TR" b="1" dirty="0">
                <a:solidFill>
                  <a:srgbClr val="0C0D0D"/>
                </a:solidFill>
              </a:rPr>
              <a:t>onlarla güzel </a:t>
            </a:r>
            <a:r>
              <a:rPr lang="tr-TR" b="1" dirty="0" smtClean="0">
                <a:solidFill>
                  <a:srgbClr val="0C0D0D"/>
                </a:solidFill>
              </a:rPr>
              <a:t>vakit geçirilip. </a:t>
            </a:r>
            <a:r>
              <a:rPr lang="tr-TR" b="1" dirty="0">
                <a:solidFill>
                  <a:srgbClr val="0C0D0D"/>
                </a:solidFill>
              </a:rPr>
              <a:t>k</a:t>
            </a:r>
            <a:r>
              <a:rPr lang="tr-TR" b="1" dirty="0" smtClean="0">
                <a:solidFill>
                  <a:srgbClr val="0C0D0D"/>
                </a:solidFill>
              </a:rPr>
              <a:t>urabiye yapılıp, </a:t>
            </a:r>
            <a:r>
              <a:rPr lang="tr-TR" b="1" dirty="0">
                <a:solidFill>
                  <a:srgbClr val="0C0D0D"/>
                </a:solidFill>
              </a:rPr>
              <a:t>oyunlar </a:t>
            </a:r>
            <a:r>
              <a:rPr lang="tr-TR" b="1" dirty="0" smtClean="0">
                <a:solidFill>
                  <a:srgbClr val="0C0D0D"/>
                </a:solidFill>
              </a:rPr>
              <a:t>oynandı</a:t>
            </a:r>
            <a:endParaRPr lang="tr-TR" dirty="0">
              <a:solidFill>
                <a:srgbClr val="0C0D0D"/>
              </a:solidFill>
            </a:endParaRPr>
          </a:p>
          <a:p>
            <a:pPr algn="just"/>
            <a:endParaRPr lang="tr-TR" dirty="0">
              <a:solidFill>
                <a:srgbClr val="000000"/>
              </a:solidFill>
            </a:endParaRPr>
          </a:p>
          <a:p>
            <a:pPr algn="just"/>
            <a:endParaRPr lang="tr-TR" dirty="0">
              <a:solidFill>
                <a:srgbClr val="000000"/>
              </a:solidFill>
            </a:endParaRPr>
          </a:p>
          <a:p>
            <a:r>
              <a:rPr lang="tr-TR" dirty="0" smtClean="0">
                <a:solidFill>
                  <a:srgbClr val="000000"/>
                </a:solidFill>
              </a:rPr>
              <a:t>Ör:29.11.2022 </a:t>
            </a:r>
            <a:r>
              <a:rPr lang="tr-TR" b="1" dirty="0">
                <a:solidFill>
                  <a:srgbClr val="0C0D0D"/>
                </a:solidFill>
              </a:rPr>
              <a:t>Konyaaltı Hayvan </a:t>
            </a:r>
            <a:r>
              <a:rPr lang="tr-TR" b="1" dirty="0" smtClean="0">
                <a:solidFill>
                  <a:srgbClr val="0C0D0D"/>
                </a:solidFill>
              </a:rPr>
              <a:t>Barınağı </a:t>
            </a:r>
            <a:r>
              <a:rPr lang="tr-TR" b="1" dirty="0">
                <a:solidFill>
                  <a:srgbClr val="0C0D0D"/>
                </a:solidFill>
              </a:rPr>
              <a:t>ziyaret </a:t>
            </a:r>
            <a:r>
              <a:rPr lang="tr-TR" b="1" dirty="0" smtClean="0">
                <a:solidFill>
                  <a:srgbClr val="0C0D0D"/>
                </a:solidFill>
              </a:rPr>
              <a:t>edilip </a:t>
            </a:r>
            <a:r>
              <a:rPr lang="tr-TR" b="1" dirty="0">
                <a:solidFill>
                  <a:srgbClr val="0C0D0D"/>
                </a:solidFill>
              </a:rPr>
              <a:t>oradaki hayvanlarla </a:t>
            </a:r>
            <a:r>
              <a:rPr lang="tr-TR" b="1" dirty="0" smtClean="0">
                <a:solidFill>
                  <a:srgbClr val="0C0D0D"/>
                </a:solidFill>
              </a:rPr>
              <a:t>ilgilenildi onlara </a:t>
            </a:r>
            <a:r>
              <a:rPr lang="tr-TR" b="1" dirty="0">
                <a:solidFill>
                  <a:srgbClr val="0C0D0D"/>
                </a:solidFill>
              </a:rPr>
              <a:t>mama </a:t>
            </a:r>
            <a:r>
              <a:rPr lang="tr-TR" b="1" dirty="0" smtClean="0">
                <a:solidFill>
                  <a:srgbClr val="0C0D0D"/>
                </a:solidFill>
              </a:rPr>
              <a:t>götürüldü.</a:t>
            </a:r>
            <a:endParaRPr lang="tr-TR" dirty="0">
              <a:solidFill>
                <a:srgbClr val="0C0D0D"/>
              </a:solidFill>
            </a:endParaRPr>
          </a:p>
          <a:p>
            <a:pPr algn="just"/>
            <a:endParaRPr lang="tr-TR" b="1" dirty="0" smtClean="0">
              <a:solidFill>
                <a:srgbClr val="0C0D0D"/>
              </a:solidFill>
            </a:endParaRPr>
          </a:p>
          <a:p>
            <a:pPr algn="just"/>
            <a:r>
              <a:rPr lang="tr-TR" dirty="0" smtClean="0">
                <a:solidFill>
                  <a:srgbClr val="0C0D0D"/>
                </a:solidFill>
              </a:rPr>
              <a:t>Ör:13.12.2022</a:t>
            </a:r>
            <a:r>
              <a:rPr lang="tr-TR" b="1" dirty="0" smtClean="0">
                <a:solidFill>
                  <a:srgbClr val="0C0D0D"/>
                </a:solidFill>
              </a:rPr>
              <a:t> </a:t>
            </a:r>
            <a:r>
              <a:rPr lang="tr-TR" b="1" dirty="0">
                <a:solidFill>
                  <a:srgbClr val="0C0D0D"/>
                </a:solidFill>
              </a:rPr>
              <a:t>Engelli </a:t>
            </a:r>
            <a:r>
              <a:rPr lang="tr-TR" b="1" dirty="0" smtClean="0">
                <a:solidFill>
                  <a:srgbClr val="0C0D0D"/>
                </a:solidFill>
              </a:rPr>
              <a:t>vatandaşlarımızla </a:t>
            </a:r>
            <a:r>
              <a:rPr lang="tr-TR" b="1" dirty="0">
                <a:solidFill>
                  <a:srgbClr val="0C0D0D"/>
                </a:solidFill>
              </a:rPr>
              <a:t>birlikte </a:t>
            </a:r>
            <a:r>
              <a:rPr lang="tr-TR" b="1" dirty="0" smtClean="0">
                <a:solidFill>
                  <a:srgbClr val="0C0D0D"/>
                </a:solidFill>
              </a:rPr>
              <a:t>öğrencilerimiz film izlemeye(Buğday Tanesi) giderek onların sosyalleşmesini sağladılar.</a:t>
            </a:r>
            <a:endParaRPr lang="tr-TR" dirty="0">
              <a:solidFill>
                <a:srgbClr val="0C0D0D"/>
              </a:solidFill>
            </a:endParaRPr>
          </a:p>
        </p:txBody>
      </p:sp>
    </p:spTree>
    <p:extLst>
      <p:ext uri="{BB962C8B-B14F-4D97-AF65-F5344CB8AC3E}">
        <p14:creationId xmlns:p14="http://schemas.microsoft.com/office/powerpoint/2010/main" val="3702693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629264" y="1637802"/>
            <a:ext cx="8141110" cy="1754326"/>
          </a:xfrm>
          <a:prstGeom prst="rect">
            <a:avLst/>
          </a:prstGeom>
          <a:noFill/>
        </p:spPr>
        <p:txBody>
          <a:bodyPr wrap="square" rtlCol="0">
            <a:spAutoFit/>
          </a:bodyPr>
          <a:lstStyle/>
          <a:p>
            <a:pPr algn="just"/>
            <a:r>
              <a:rPr lang="tr-TR" dirty="0" smtClean="0">
                <a:solidFill>
                  <a:srgbClr val="000000"/>
                </a:solidFill>
              </a:rPr>
              <a:t>Ör:08.03.2023 </a:t>
            </a:r>
            <a:r>
              <a:rPr lang="tr-TR" b="1" dirty="0">
                <a:solidFill>
                  <a:srgbClr val="0C0D0D"/>
                </a:solidFill>
              </a:rPr>
              <a:t>Dünya Kadınlar Gününde üniversitemizde bulunan kadınlara ve depremden etkilenen kadınlara çiçek dağıtımı yapıldı</a:t>
            </a:r>
            <a:r>
              <a:rPr lang="tr-TR" b="1" dirty="0" smtClean="0">
                <a:solidFill>
                  <a:srgbClr val="0C0D0D"/>
                </a:solidFill>
              </a:rPr>
              <a:t>.</a:t>
            </a:r>
            <a:endParaRPr lang="tr-TR" b="1" dirty="0">
              <a:solidFill>
                <a:srgbClr val="0C0D0D"/>
              </a:solidFill>
            </a:endParaRPr>
          </a:p>
          <a:p>
            <a:pPr algn="just"/>
            <a:endParaRPr lang="tr-TR" dirty="0">
              <a:solidFill>
                <a:srgbClr val="000000"/>
              </a:solidFill>
            </a:endParaRPr>
          </a:p>
          <a:p>
            <a:r>
              <a:rPr lang="tr-TR" dirty="0" smtClean="0">
                <a:solidFill>
                  <a:srgbClr val="0C0D0D"/>
                </a:solidFill>
              </a:rPr>
              <a:t>20.11.22</a:t>
            </a:r>
            <a:r>
              <a:rPr lang="tr-TR" dirty="0" smtClean="0">
                <a:solidFill>
                  <a:srgbClr val="000000"/>
                </a:solidFill>
              </a:rPr>
              <a:t> </a:t>
            </a:r>
            <a:r>
              <a:rPr lang="tr-TR" b="1" dirty="0">
                <a:solidFill>
                  <a:srgbClr val="0C0D0D"/>
                </a:solidFill>
              </a:rPr>
              <a:t>Beyaz Ay Derneği iş birliğiyle , </a:t>
            </a:r>
            <a:r>
              <a:rPr lang="tr-TR" b="1" dirty="0" err="1">
                <a:solidFill>
                  <a:srgbClr val="0C0D0D"/>
                </a:solidFill>
              </a:rPr>
              <a:t>Bi</a:t>
            </a:r>
            <a:r>
              <a:rPr lang="tr-TR" b="1" dirty="0">
                <a:solidFill>
                  <a:srgbClr val="0C0D0D"/>
                </a:solidFill>
              </a:rPr>
              <a:t>’ İyilik Yap </a:t>
            </a:r>
            <a:r>
              <a:rPr lang="tr-TR" b="1" dirty="0" smtClean="0">
                <a:solidFill>
                  <a:srgbClr val="0C0D0D"/>
                </a:solidFill>
              </a:rPr>
              <a:t>Topluluğu </a:t>
            </a:r>
            <a:r>
              <a:rPr lang="tr-TR" b="1" dirty="0">
                <a:solidFill>
                  <a:srgbClr val="0C0D0D"/>
                </a:solidFill>
              </a:rPr>
              <a:t>üyelerimiz ile birlikte engelli </a:t>
            </a:r>
            <a:r>
              <a:rPr lang="tr-TR" b="1" dirty="0" smtClean="0">
                <a:solidFill>
                  <a:srgbClr val="0C0D0D"/>
                </a:solidFill>
              </a:rPr>
              <a:t>bireylere </a:t>
            </a:r>
            <a:r>
              <a:rPr lang="tr-TR" b="1" dirty="0">
                <a:solidFill>
                  <a:srgbClr val="0C0D0D"/>
                </a:solidFill>
              </a:rPr>
              <a:t>mutfakta pasta </a:t>
            </a:r>
            <a:r>
              <a:rPr lang="tr-TR" b="1" dirty="0" smtClean="0">
                <a:solidFill>
                  <a:srgbClr val="0C0D0D"/>
                </a:solidFill>
              </a:rPr>
              <a:t>yaptırılıp  onlarla farklı ve güzel bir bağ kurulması sağlandı.</a:t>
            </a:r>
            <a:endParaRPr lang="tr-TR" b="1" dirty="0">
              <a:solidFill>
                <a:srgbClr val="0C0D0D"/>
              </a:solidFill>
            </a:endParaRPr>
          </a:p>
        </p:txBody>
      </p:sp>
      <p:pic>
        <p:nvPicPr>
          <p:cNvPr id="65" name="Resim 64" descr="C:\Users\Kullanıcı1\AppData\Local\Microsoft\Windows\INetCache\Content.Word\WhatsApp Image 2022-12-16 at 16.21.01.jpeg"/>
          <p:cNvPicPr/>
          <p:nvPr/>
        </p:nvPicPr>
        <p:blipFill>
          <a:blip r:embed="rId3">
            <a:extLst>
              <a:ext uri="{28A0092B-C50C-407E-A947-70E740481C1C}">
                <a14:useLocalDpi xmlns:a14="http://schemas.microsoft.com/office/drawing/2010/main" val="0"/>
              </a:ext>
            </a:extLst>
          </a:blip>
          <a:srcRect/>
          <a:stretch>
            <a:fillRect/>
          </a:stretch>
        </p:blipFill>
        <p:spPr bwMode="auto">
          <a:xfrm>
            <a:off x="4568825" y="3444515"/>
            <a:ext cx="3620135" cy="3180439"/>
          </a:xfrm>
          <a:prstGeom prst="rect">
            <a:avLst/>
          </a:prstGeom>
          <a:noFill/>
          <a:ln>
            <a:noFill/>
          </a:ln>
        </p:spPr>
      </p:pic>
      <p:pic>
        <p:nvPicPr>
          <p:cNvPr id="67" name="Resim 6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542" y="3606441"/>
            <a:ext cx="3324246" cy="2927667"/>
          </a:xfrm>
          <a:prstGeom prst="rect">
            <a:avLst/>
          </a:prstGeom>
          <a:noFill/>
          <a:ln>
            <a:noFill/>
          </a:ln>
        </p:spPr>
      </p:pic>
    </p:spTree>
    <p:extLst>
      <p:ext uri="{BB962C8B-B14F-4D97-AF65-F5344CB8AC3E}">
        <p14:creationId xmlns:p14="http://schemas.microsoft.com/office/powerpoint/2010/main" val="254425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p:cNvSpPr txBox="1"/>
          <p:nvPr/>
        </p:nvSpPr>
        <p:spPr>
          <a:xfrm>
            <a:off x="727915" y="1925746"/>
            <a:ext cx="7708490" cy="2031325"/>
          </a:xfrm>
          <a:prstGeom prst="rect">
            <a:avLst/>
          </a:prstGeom>
          <a:noFill/>
        </p:spPr>
        <p:txBody>
          <a:bodyPr wrap="square" rtlCol="0">
            <a:spAutoFit/>
          </a:bodyPr>
          <a:lstStyle/>
          <a:p>
            <a:r>
              <a:rPr lang="tr-TR" dirty="0">
                <a:solidFill>
                  <a:srgbClr val="0F2303"/>
                </a:solidFill>
              </a:rPr>
              <a:t>Dış paydaş sayılarımızı ve görüşmelerimizi arttırarak işbirliği ve etki alanımızı genişlettik. </a:t>
            </a:r>
            <a:endParaRPr lang="tr-TR" dirty="0" smtClean="0">
              <a:solidFill>
                <a:srgbClr val="0F2303"/>
              </a:solidFill>
            </a:endParaRPr>
          </a:p>
          <a:p>
            <a:r>
              <a:rPr lang="tr-TR" dirty="0" smtClean="0">
                <a:solidFill>
                  <a:srgbClr val="0F2303"/>
                </a:solidFill>
              </a:rPr>
              <a:t>-Gençlik ve Spor İl Müdürlüğüyle çalışmalar yapıp okulumuza Genç </a:t>
            </a:r>
            <a:r>
              <a:rPr lang="tr-TR" dirty="0">
                <a:solidFill>
                  <a:srgbClr val="0F2303"/>
                </a:solidFill>
              </a:rPr>
              <a:t>O</a:t>
            </a:r>
            <a:r>
              <a:rPr lang="tr-TR" dirty="0" smtClean="0">
                <a:solidFill>
                  <a:srgbClr val="0F2303"/>
                </a:solidFill>
              </a:rPr>
              <a:t>fis açmak için girişimlerde bulunduk.</a:t>
            </a:r>
          </a:p>
          <a:p>
            <a:r>
              <a:rPr lang="tr-TR" dirty="0" smtClean="0">
                <a:solidFill>
                  <a:srgbClr val="0F2303"/>
                </a:solidFill>
              </a:rPr>
              <a:t>-</a:t>
            </a:r>
            <a:r>
              <a:rPr lang="tr-TR" dirty="0" err="1" smtClean="0">
                <a:solidFill>
                  <a:srgbClr val="0F2303"/>
                </a:solidFill>
              </a:rPr>
              <a:t>Döşemealtı</a:t>
            </a:r>
            <a:r>
              <a:rPr lang="tr-TR" dirty="0">
                <a:solidFill>
                  <a:srgbClr val="0F2303"/>
                </a:solidFill>
              </a:rPr>
              <a:t> </a:t>
            </a:r>
            <a:r>
              <a:rPr lang="tr-TR" dirty="0" smtClean="0">
                <a:solidFill>
                  <a:srgbClr val="0F2303"/>
                </a:solidFill>
              </a:rPr>
              <a:t>Halk </a:t>
            </a:r>
            <a:r>
              <a:rPr lang="tr-TR" dirty="0">
                <a:solidFill>
                  <a:srgbClr val="0F2303"/>
                </a:solidFill>
              </a:rPr>
              <a:t>eğitim </a:t>
            </a:r>
            <a:r>
              <a:rPr lang="tr-TR" dirty="0" smtClean="0">
                <a:solidFill>
                  <a:srgbClr val="0F2303"/>
                </a:solidFill>
              </a:rPr>
              <a:t>Merkezi ile protokol yaparak onlarca kursu öğrencilerimize ücretsiz bir şekilde sunarak birimimizin ve okulumuzun spor, sosyal, kültürel ve sanatsal anlamda kapsamını arttırdık.</a:t>
            </a:r>
            <a:endParaRPr lang="tr-TR" dirty="0">
              <a:solidFill>
                <a:srgbClr val="0F2303"/>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273" y="4640967"/>
            <a:ext cx="3160966" cy="1565618"/>
          </a:xfrm>
          <a:prstGeom prst="rect">
            <a:avLst/>
          </a:prstGeom>
        </p:spPr>
      </p:pic>
      <p:pic>
        <p:nvPicPr>
          <p:cNvPr id="3" name="Resim 2"/>
          <p:cNvPicPr>
            <a:picLocks noChangeAspect="1"/>
          </p:cNvPicPr>
          <p:nvPr/>
        </p:nvPicPr>
        <p:blipFill>
          <a:blip r:embed="rId4"/>
          <a:stretch>
            <a:fillRect/>
          </a:stretch>
        </p:blipFill>
        <p:spPr>
          <a:xfrm>
            <a:off x="325120" y="4371639"/>
            <a:ext cx="2509520" cy="2063149"/>
          </a:xfrm>
          <a:prstGeom prst="rect">
            <a:avLst/>
          </a:prstGeom>
        </p:spPr>
      </p:pic>
      <p:pic>
        <p:nvPicPr>
          <p:cNvPr id="4" name="Resim 3"/>
          <p:cNvPicPr>
            <a:picLocks noChangeAspect="1"/>
          </p:cNvPicPr>
          <p:nvPr/>
        </p:nvPicPr>
        <p:blipFill>
          <a:blip r:embed="rId5"/>
          <a:stretch>
            <a:fillRect/>
          </a:stretch>
        </p:blipFill>
        <p:spPr>
          <a:xfrm>
            <a:off x="5984239" y="4441787"/>
            <a:ext cx="2969311" cy="1979541"/>
          </a:xfrm>
          <a:prstGeom prst="rect">
            <a:avLst/>
          </a:prstGeom>
        </p:spPr>
      </p:pic>
    </p:spTree>
    <p:extLst>
      <p:ext uri="{BB962C8B-B14F-4D97-AF65-F5344CB8AC3E}">
        <p14:creationId xmlns:p14="http://schemas.microsoft.com/office/powerpoint/2010/main" val="178415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85991" y="1445440"/>
            <a:ext cx="8239432" cy="3693319"/>
          </a:xfrm>
          <a:prstGeom prst="rect">
            <a:avLst/>
          </a:prstGeom>
          <a:noFill/>
        </p:spPr>
        <p:txBody>
          <a:bodyPr wrap="square" rtlCol="0">
            <a:spAutoFit/>
          </a:bodyPr>
          <a:lstStyle/>
          <a:p>
            <a:r>
              <a:rPr lang="tr-TR" dirty="0">
                <a:solidFill>
                  <a:srgbClr val="0F2303"/>
                </a:solidFill>
              </a:rPr>
              <a:t>Danışman hocalara daha geniş </a:t>
            </a:r>
            <a:r>
              <a:rPr lang="tr-TR" dirty="0" smtClean="0">
                <a:solidFill>
                  <a:srgbClr val="0F2303"/>
                </a:solidFill>
              </a:rPr>
              <a:t>yetki </a:t>
            </a:r>
            <a:r>
              <a:rPr lang="tr-TR" dirty="0">
                <a:solidFill>
                  <a:srgbClr val="0F2303"/>
                </a:solidFill>
              </a:rPr>
              <a:t>alanı </a:t>
            </a:r>
            <a:r>
              <a:rPr lang="tr-TR" dirty="0" smtClean="0">
                <a:solidFill>
                  <a:srgbClr val="0F2303"/>
                </a:solidFill>
              </a:rPr>
              <a:t>sağlayarak </a:t>
            </a:r>
            <a:r>
              <a:rPr lang="tr-TR" dirty="0">
                <a:solidFill>
                  <a:srgbClr val="0F2303"/>
                </a:solidFill>
              </a:rPr>
              <a:t>hızlı bir </a:t>
            </a:r>
            <a:r>
              <a:rPr lang="tr-TR" dirty="0" smtClean="0">
                <a:solidFill>
                  <a:srgbClr val="0F2303"/>
                </a:solidFill>
              </a:rPr>
              <a:t>şekilde </a:t>
            </a:r>
            <a:r>
              <a:rPr lang="tr-TR" dirty="0">
                <a:solidFill>
                  <a:srgbClr val="0F2303"/>
                </a:solidFill>
              </a:rPr>
              <a:t>etkinlik </a:t>
            </a:r>
            <a:r>
              <a:rPr lang="tr-TR" dirty="0" smtClean="0">
                <a:solidFill>
                  <a:srgbClr val="0F2303"/>
                </a:solidFill>
              </a:rPr>
              <a:t>sayımızın artışının yapılmasının </a:t>
            </a:r>
            <a:r>
              <a:rPr lang="tr-TR" dirty="0">
                <a:solidFill>
                  <a:srgbClr val="0F2303"/>
                </a:solidFill>
              </a:rPr>
              <a:t>sağlanması.</a:t>
            </a:r>
          </a:p>
          <a:p>
            <a:r>
              <a:rPr lang="tr-TR" dirty="0">
                <a:solidFill>
                  <a:srgbClr val="0F2303"/>
                </a:solidFill>
              </a:rPr>
              <a:t>Spor salonunun bakım onarımının yapılarak öğrencilerimizin istek, memnuniyet ve sportif oranda artış gösterilmesini sağlamak.</a:t>
            </a:r>
          </a:p>
          <a:p>
            <a:r>
              <a:rPr lang="tr-TR" dirty="0">
                <a:solidFill>
                  <a:srgbClr val="0F2303"/>
                </a:solidFill>
              </a:rPr>
              <a:t>Talep sisteminde son tarih (</a:t>
            </a:r>
            <a:r>
              <a:rPr lang="tr-TR" dirty="0" err="1">
                <a:solidFill>
                  <a:srgbClr val="0F2303"/>
                </a:solidFill>
              </a:rPr>
              <a:t>deadline</a:t>
            </a:r>
            <a:r>
              <a:rPr lang="tr-TR" dirty="0">
                <a:solidFill>
                  <a:srgbClr val="0F2303"/>
                </a:solidFill>
              </a:rPr>
              <a:t>) olması işlerin planlanması ve bize geri dönüş açısından kolaylık sağlayabilir.</a:t>
            </a:r>
          </a:p>
          <a:p>
            <a:r>
              <a:rPr lang="tr-TR" dirty="0">
                <a:solidFill>
                  <a:srgbClr val="0F2303"/>
                </a:solidFill>
              </a:rPr>
              <a:t>Sosyal faaliyet alanlarının artması</a:t>
            </a:r>
          </a:p>
          <a:p>
            <a:r>
              <a:rPr lang="tr-TR" dirty="0">
                <a:solidFill>
                  <a:srgbClr val="0F2303"/>
                </a:solidFill>
              </a:rPr>
              <a:t>Öğrenci sirkülasyonu, dış paydaş ziyareti ve etkinlik planlarımızda ofisimiz yetersiz kalmaktadır</a:t>
            </a:r>
            <a:r>
              <a:rPr lang="tr-TR" dirty="0" smtClean="0">
                <a:solidFill>
                  <a:srgbClr val="0F2303"/>
                </a:solidFill>
              </a:rPr>
              <a:t>.</a:t>
            </a:r>
            <a:endParaRPr lang="tr-TR" dirty="0">
              <a:solidFill>
                <a:srgbClr val="0F2303"/>
              </a:solidFill>
            </a:endParaRPr>
          </a:p>
          <a:p>
            <a:r>
              <a:rPr lang="tr-TR" dirty="0">
                <a:solidFill>
                  <a:srgbClr val="0F2303"/>
                </a:solidFill>
              </a:rPr>
              <a:t>Yapılacak etkinlik planları operasyonu ve sirkülasyona daha müsait büyük bir ofise ihtiyacımız </a:t>
            </a:r>
            <a:r>
              <a:rPr lang="tr-TR" dirty="0" smtClean="0">
                <a:solidFill>
                  <a:srgbClr val="0F2303"/>
                </a:solidFill>
              </a:rPr>
              <a:t>vardır.</a:t>
            </a:r>
          </a:p>
          <a:p>
            <a:r>
              <a:rPr lang="tr-TR" b="1" dirty="0" smtClean="0">
                <a:solidFill>
                  <a:srgbClr val="0F2303"/>
                </a:solidFill>
              </a:rPr>
              <a:t>Nitelikli Personel </a:t>
            </a:r>
            <a:r>
              <a:rPr lang="tr-TR" b="1" dirty="0" smtClean="0">
                <a:solidFill>
                  <a:srgbClr val="0F2303"/>
                </a:solidFill>
              </a:rPr>
              <a:t>ihtiyacımız vardır. </a:t>
            </a:r>
            <a:endParaRPr lang="tr-TR" b="1" dirty="0">
              <a:solidFill>
                <a:srgbClr val="0F2303"/>
              </a:solidFill>
            </a:endParaRPr>
          </a:p>
          <a:p>
            <a:endParaRPr lang="tr-TR" b="1" dirty="0">
              <a:solidFill>
                <a:srgbClr val="0F2303"/>
              </a:solidFill>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338" y="4479574"/>
            <a:ext cx="3569880" cy="2137520"/>
          </a:xfrm>
          <a:prstGeom prst="rect">
            <a:avLst/>
          </a:prstGeom>
        </p:spPr>
      </p:pic>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1482164150"/>
              </p:ext>
            </p:extLst>
          </p:nvPr>
        </p:nvGraphicFramePr>
        <p:xfrm>
          <a:off x="179513" y="1130511"/>
          <a:ext cx="8657306" cy="5449588"/>
        </p:xfrm>
        <a:graphic>
          <a:graphicData uri="http://schemas.openxmlformats.org/drawingml/2006/table">
            <a:tbl>
              <a:tblPr/>
              <a:tblGrid>
                <a:gridCol w="2066244">
                  <a:extLst>
                    <a:ext uri="{9D8B030D-6E8A-4147-A177-3AD203B41FA5}">
                      <a16:colId xmlns:a16="http://schemas.microsoft.com/office/drawing/2014/main" val="3918363564"/>
                    </a:ext>
                  </a:extLst>
                </a:gridCol>
                <a:gridCol w="2185560">
                  <a:extLst>
                    <a:ext uri="{9D8B030D-6E8A-4147-A177-3AD203B41FA5}">
                      <a16:colId xmlns:a16="http://schemas.microsoft.com/office/drawing/2014/main" val="1683979601"/>
                    </a:ext>
                  </a:extLst>
                </a:gridCol>
                <a:gridCol w="2202751">
                  <a:extLst>
                    <a:ext uri="{9D8B030D-6E8A-4147-A177-3AD203B41FA5}">
                      <a16:colId xmlns:a16="http://schemas.microsoft.com/office/drawing/2014/main" val="2592459544"/>
                    </a:ext>
                  </a:extLst>
                </a:gridCol>
                <a:gridCol w="2202751">
                  <a:extLst>
                    <a:ext uri="{9D8B030D-6E8A-4147-A177-3AD203B41FA5}">
                      <a16:colId xmlns:a16="http://schemas.microsoft.com/office/drawing/2014/main" val="588152821"/>
                    </a:ext>
                  </a:extLst>
                </a:gridCol>
              </a:tblGrid>
              <a:tr h="267752">
                <a:tc>
                  <a:txBody>
                    <a:bodyPr/>
                    <a:lstStyle/>
                    <a:p>
                      <a:pPr algn="ctr" fontAlgn="ctr"/>
                      <a:r>
                        <a:rPr lang="tr-TR" sz="1800" b="1" i="0" u="none" strike="noStrike" dirty="0">
                          <a:solidFill>
                            <a:srgbClr val="000000"/>
                          </a:solidFill>
                          <a:effectLst/>
                          <a:latin typeface="+mn-lt"/>
                          <a:cs typeface="Times New Roman" panose="02020603050405020304" pitchFamily="18"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mn-lt"/>
                          <a:cs typeface="Times New Roman" panose="02020603050405020304" pitchFamily="18"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mn-lt"/>
                          <a:cs typeface="Times New Roman" panose="02020603050405020304" pitchFamily="18"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mn-lt"/>
                          <a:cs typeface="Times New Roman" panose="02020603050405020304" pitchFamily="18"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10350">
                <a:tc>
                  <a:txBody>
                    <a:bodyPr/>
                    <a:lstStyle/>
                    <a:p>
                      <a:pPr algn="l" fontAlgn="t"/>
                      <a:r>
                        <a:rPr lang="tr-TR" sz="1200" b="0" i="0" u="none" strike="noStrike" dirty="0">
                          <a:solidFill>
                            <a:srgbClr val="0F2303"/>
                          </a:solidFill>
                          <a:effectLst/>
                          <a:latin typeface="+mn-lt"/>
                          <a:cs typeface="Times New Roman" panose="02020603050405020304" pitchFamily="18" charset="0"/>
                        </a:rPr>
                        <a:t>G1-Departmandaki personel arasındaki iletişimin güçlü oluşu.</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Z1-Birimde yeterli sayıda personel olmaması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F1-Antalya'da bulunmanın getirdiği fırsatlar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smtClean="0">
                          <a:solidFill>
                            <a:srgbClr val="0F2303"/>
                          </a:solidFill>
                          <a:effectLst/>
                          <a:latin typeface="+mn-lt"/>
                          <a:cs typeface="Times New Roman" panose="02020603050405020304" pitchFamily="18" charset="0"/>
                        </a:rPr>
                        <a:t>Birimde tek bir</a:t>
                      </a:r>
                      <a:r>
                        <a:rPr lang="tr-TR" sz="1200" b="0" i="0" u="none" strike="noStrike" baseline="0" dirty="0" smtClean="0">
                          <a:solidFill>
                            <a:srgbClr val="0F2303"/>
                          </a:solidFill>
                          <a:effectLst/>
                          <a:latin typeface="+mn-lt"/>
                          <a:cs typeface="Times New Roman" panose="02020603050405020304" pitchFamily="18" charset="0"/>
                        </a:rPr>
                        <a:t> personelin olması</a:t>
                      </a:r>
                      <a:endParaRPr lang="tr-TR" sz="1200" b="0" i="0" u="none" strike="noStrike" dirty="0">
                        <a:solidFill>
                          <a:srgbClr val="0F2303"/>
                        </a:solidFill>
                        <a:effectLst/>
                        <a:latin typeface="+mn-lt"/>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35418">
                <a:tc>
                  <a:txBody>
                    <a:bodyPr/>
                    <a:lstStyle/>
                    <a:p>
                      <a:pPr algn="l" fontAlgn="t"/>
                      <a:r>
                        <a:rPr lang="tr-TR" sz="1200" b="0" i="0" u="none" strike="noStrike" dirty="0">
                          <a:solidFill>
                            <a:srgbClr val="0F2303"/>
                          </a:solidFill>
                          <a:effectLst/>
                          <a:latin typeface="+mn-lt"/>
                          <a:cs typeface="Times New Roman" panose="02020603050405020304" pitchFamily="18" charset="0"/>
                        </a:rPr>
                        <a:t>G2-Yeniliğe ve değişime açık bir ekip oluşu.</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Z2-Spor sahalarının zeminin kötü</a:t>
                      </a:r>
                      <a:r>
                        <a:rPr lang="tr-TR" sz="1200" b="0" i="0" u="none" strike="noStrike" baseline="0" dirty="0">
                          <a:solidFill>
                            <a:srgbClr val="0F2303"/>
                          </a:solidFill>
                          <a:effectLst/>
                          <a:latin typeface="+mn-lt"/>
                          <a:cs typeface="Times New Roman" panose="02020603050405020304" pitchFamily="18" charset="0"/>
                        </a:rPr>
                        <a:t> halde olması</a:t>
                      </a:r>
                      <a:endParaRPr lang="tr-TR" sz="1200" b="0" i="0" u="none" strike="noStrike" dirty="0">
                        <a:solidFill>
                          <a:srgbClr val="0F2303"/>
                        </a:solidFill>
                        <a:effectLst/>
                        <a:latin typeface="+mn-lt"/>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0F2303"/>
                          </a:solidFill>
                          <a:effectLst/>
                          <a:latin typeface="+mn-lt"/>
                          <a:cs typeface="Times New Roman" panose="02020603050405020304" pitchFamily="18" charset="0"/>
                        </a:rPr>
                        <a:t>F2-Organize Sanayi Bölgesi'ne yakın oluşu.</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39876">
                <a:tc>
                  <a:txBody>
                    <a:bodyPr/>
                    <a:lstStyle/>
                    <a:p>
                      <a:pPr algn="l" fontAlgn="t"/>
                      <a:r>
                        <a:rPr lang="tr-TR" sz="1200" b="0" i="0" u="none" strike="noStrike">
                          <a:solidFill>
                            <a:srgbClr val="0F2303"/>
                          </a:solidFill>
                          <a:effectLst/>
                          <a:latin typeface="+mn-lt"/>
                          <a:cs typeface="Times New Roman" panose="02020603050405020304" pitchFamily="18" charset="0"/>
                        </a:rPr>
                        <a:t>G3-Katılımlı ve öğrenci odaklı organizasyonlar yapabilme yeteneği.</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Z3-Fiziksel ve sosyal alanların yetersizliği(müzik odası, tiyatro odası, vs.)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F3-Çeşitli milletlerden oluşan öğrenci çeşitliliği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716764">
                <a:tc>
                  <a:txBody>
                    <a:bodyPr/>
                    <a:lstStyle/>
                    <a:p>
                      <a:pPr algn="l" fontAlgn="t"/>
                      <a:r>
                        <a:rPr lang="tr-TR" sz="1200" b="0" i="0" u="none" strike="noStrike" dirty="0">
                          <a:solidFill>
                            <a:srgbClr val="0F2303"/>
                          </a:solidFill>
                          <a:effectLst/>
                          <a:latin typeface="+mn-lt"/>
                          <a:cs typeface="Times New Roman" panose="02020603050405020304" pitchFamily="18" charset="0"/>
                        </a:rPr>
                        <a:t>G4-Öğrenci toplulukları ile sivil toplum kuruluşları arasındaki işbirliği imkanı sağlama gücü.</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Z4-Sosyal ,sanatsal, kültürel ve sportif faaliyetler için materyal eksiklikleri.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F4-Yeni bölümlerin açılacak olması ile birlikte farklı yetenekteki öğrencilerin gelecek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35418">
                <a:tc>
                  <a:txBody>
                    <a:bodyPr/>
                    <a:lstStyle/>
                    <a:p>
                      <a:pPr algn="l" fontAlgn="ctr"/>
                      <a:r>
                        <a:rPr lang="tr-TR" sz="1200" b="0" i="0" u="none" strike="noStrike">
                          <a:solidFill>
                            <a:srgbClr val="0F2303"/>
                          </a:solidFill>
                          <a:effectLst/>
                          <a:latin typeface="+mn-lt"/>
                          <a:cs typeface="Times New Roman" panose="02020603050405020304" pitchFamily="18" charset="0"/>
                        </a:rPr>
                        <a:t>G5-Dış paydaşlarla iletişimin iyi olması.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Z5-Spor salonunun  kullanıma uygunsuz oluşu.</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39876">
                <a:tc>
                  <a:txBody>
                    <a:bodyPr/>
                    <a:lstStyle/>
                    <a:p>
                      <a:pPr algn="l" fontAlgn="t"/>
                      <a:r>
                        <a:rPr lang="tr-TR" sz="1200" b="0" i="0" u="none" strike="noStrike" dirty="0">
                          <a:solidFill>
                            <a:srgbClr val="0F2303"/>
                          </a:solidFill>
                          <a:effectLst/>
                          <a:latin typeface="+mn-lt"/>
                          <a:cs typeface="Times New Roman" panose="02020603050405020304" pitchFamily="18" charset="0"/>
                        </a:rPr>
                        <a:t>G6-Kritik anlarda pratik çözümler bulunması.(etkinliklerde)</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539876">
                <a:tc>
                  <a:txBody>
                    <a:bodyPr/>
                    <a:lstStyle/>
                    <a:p>
                      <a:pPr algn="l" fontAlgn="t"/>
                      <a:r>
                        <a:rPr lang="tr-TR" sz="1200" b="0" i="0" u="none" strike="noStrike">
                          <a:solidFill>
                            <a:srgbClr val="0F2303"/>
                          </a:solidFill>
                          <a:effectLst/>
                          <a:latin typeface="+mn-lt"/>
                          <a:cs typeface="Times New Roman" panose="02020603050405020304" pitchFamily="18" charset="0"/>
                        </a:rPr>
                        <a:t>G7-Birimde deneyimli,proaktif,dinamik personellerin varlığı.</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677564">
                <a:tc>
                  <a:txBody>
                    <a:bodyPr/>
                    <a:lstStyle/>
                    <a:p>
                      <a:pPr algn="l" fontAlgn="t"/>
                      <a:r>
                        <a:rPr lang="tr-TR" sz="1200" b="0" i="0" u="none" strike="noStrike" dirty="0">
                          <a:solidFill>
                            <a:srgbClr val="0F2303"/>
                          </a:solidFill>
                          <a:effectLst/>
                          <a:latin typeface="+mn-lt"/>
                          <a:cs typeface="Times New Roman" panose="02020603050405020304" pitchFamily="18" charset="0"/>
                        </a:rPr>
                        <a:t>G8-Sportif faaliyetlerdeki başarı(Korumalı </a:t>
                      </a:r>
                      <a:r>
                        <a:rPr lang="tr-TR" sz="1200" b="0" i="0" u="none" strike="noStrike" dirty="0" err="1">
                          <a:solidFill>
                            <a:srgbClr val="0F2303"/>
                          </a:solidFill>
                          <a:effectLst/>
                          <a:latin typeface="+mn-lt"/>
                          <a:cs typeface="Times New Roman" panose="02020603050405020304" pitchFamily="18" charset="0"/>
                        </a:rPr>
                        <a:t>futbol,basketbol,tenis,kickboks</a:t>
                      </a:r>
                      <a:r>
                        <a:rPr lang="tr-TR" sz="1200" b="0" i="0" u="none" strike="noStrike" dirty="0">
                          <a:solidFill>
                            <a:srgbClr val="0F2303"/>
                          </a:solidFill>
                          <a:effectLst/>
                          <a:latin typeface="+mn-lt"/>
                          <a:cs typeface="Times New Roman" panose="02020603050405020304" pitchFamily="18" charset="0"/>
                        </a:rPr>
                        <a:t>)</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716764">
                <a:tc>
                  <a:txBody>
                    <a:bodyPr/>
                    <a:lstStyle/>
                    <a:p>
                      <a:pPr algn="l" fontAlgn="t"/>
                      <a:r>
                        <a:rPr lang="tr-TR" sz="1200" b="0" i="0" u="none" strike="noStrike" dirty="0">
                          <a:solidFill>
                            <a:srgbClr val="0F2303"/>
                          </a:solidFill>
                          <a:effectLst/>
                          <a:latin typeface="+mn-lt"/>
                          <a:cs typeface="Times New Roman" panose="02020603050405020304" pitchFamily="18" charset="0"/>
                        </a:rPr>
                        <a:t>G9-Öğrencilerin sosyal faaliyetlerle ilgilenmesi sebebiyle kötü alışkanlıklara yönelmesinin önüne geçilmesi.</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727224035"/>
              </p:ext>
            </p:extLst>
          </p:nvPr>
        </p:nvGraphicFramePr>
        <p:xfrm>
          <a:off x="441789" y="1170887"/>
          <a:ext cx="8096036" cy="5599296"/>
        </p:xfrm>
        <a:graphic>
          <a:graphicData uri="http://schemas.openxmlformats.org/drawingml/2006/table">
            <a:tbl>
              <a:tblPr/>
              <a:tblGrid>
                <a:gridCol w="2591719">
                  <a:extLst>
                    <a:ext uri="{9D8B030D-6E8A-4147-A177-3AD203B41FA5}">
                      <a16:colId xmlns:a16="http://schemas.microsoft.com/office/drawing/2014/main" val="3918363564"/>
                    </a:ext>
                  </a:extLst>
                </a:gridCol>
                <a:gridCol w="2741377">
                  <a:extLst>
                    <a:ext uri="{9D8B030D-6E8A-4147-A177-3AD203B41FA5}">
                      <a16:colId xmlns:a16="http://schemas.microsoft.com/office/drawing/2014/main" val="1683979601"/>
                    </a:ext>
                  </a:extLst>
                </a:gridCol>
                <a:gridCol w="2762940">
                  <a:extLst>
                    <a:ext uri="{9D8B030D-6E8A-4147-A177-3AD203B41FA5}">
                      <a16:colId xmlns:a16="http://schemas.microsoft.com/office/drawing/2014/main" val="2592459544"/>
                    </a:ext>
                  </a:extLst>
                </a:gridCol>
              </a:tblGrid>
              <a:tr h="363182">
                <a:tc>
                  <a:txBody>
                    <a:bodyPr/>
                    <a:lstStyle/>
                    <a:p>
                      <a:pPr algn="ctr" fontAlgn="ctr"/>
                      <a:r>
                        <a:rPr lang="tr-TR" sz="1200" b="1" i="0" u="none" strike="noStrike" dirty="0">
                          <a:solidFill>
                            <a:srgbClr val="000000"/>
                          </a:solidFill>
                          <a:effectLst/>
                          <a:latin typeface="+mn-lt"/>
                          <a:cs typeface="Times New Roman" panose="02020603050405020304" pitchFamily="18"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ABÜ Akademik personeli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Faaliyetlerde etkileşim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sosyal etkinlikler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ABÜ Öğrencileri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sosyal etkinliklere katılım-Müşteri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Etkinlik,iyi iletişim,destek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1383620"/>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Öğrenci Toplulukları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etkinlik ,sosyal aktiviteler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Etkinlik,iyi iletişim,destek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7125244"/>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Milli Eğitim Bakanlığı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ve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0944045"/>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Sivil Toplum Kuruluşları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ve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6264210"/>
                  </a:ext>
                </a:extLst>
              </a:tr>
              <a:tr h="214972">
                <a:tc>
                  <a:txBody>
                    <a:bodyPr/>
                    <a:lstStyle/>
                    <a:p>
                      <a:pPr algn="ctr" fontAlgn="ctr"/>
                      <a:r>
                        <a:rPr lang="tr-TR" sz="800" b="0" i="0" u="none" strike="noStrike">
                          <a:solidFill>
                            <a:srgbClr val="000000"/>
                          </a:solidFill>
                          <a:effectLst/>
                          <a:latin typeface="+mn-lt"/>
                          <a:cs typeface="Times New Roman" panose="02020603050405020304" pitchFamily="18" charset="0"/>
                        </a:rPr>
                        <a:t>Belediyeler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ve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6695795"/>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Valilik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ve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3061172"/>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YÖK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Mevzuat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Yıllık planlama ve faaliyetlerinin raporlanması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0782640"/>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SKS </a:t>
                      </a:r>
                      <a:r>
                        <a:rPr lang="tr-TR" sz="800" b="0" i="0" u="none" strike="noStrike" dirty="0" smtClean="0">
                          <a:solidFill>
                            <a:srgbClr val="000000"/>
                          </a:solidFill>
                          <a:effectLst/>
                          <a:latin typeface="+mn-lt"/>
                          <a:cs typeface="Times New Roman" panose="02020603050405020304" pitchFamily="18" charset="0"/>
                        </a:rPr>
                        <a:t>PERSONELİ</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İşbirliği,hizmet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Ücret,verimli çalışma ortamı ve iş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3622480"/>
                  </a:ext>
                </a:extLst>
              </a:tr>
              <a:tr h="214972">
                <a:tc>
                  <a:txBody>
                    <a:bodyPr/>
                    <a:lstStyle/>
                    <a:p>
                      <a:pPr algn="ctr" fontAlgn="ctr"/>
                      <a:r>
                        <a:rPr lang="tr-TR" sz="800" b="0" i="0" u="none" strike="noStrike" dirty="0" smtClean="0">
                          <a:solidFill>
                            <a:srgbClr val="000000"/>
                          </a:solidFill>
                          <a:effectLst/>
                          <a:latin typeface="+mn-lt"/>
                          <a:cs typeface="Times New Roman" panose="02020603050405020304" pitchFamily="18" charset="0"/>
                        </a:rPr>
                        <a:t>Genel Sekreterlik</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Onay,izin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Etkinlikler için onay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9687554"/>
                  </a:ext>
                </a:extLst>
              </a:tr>
              <a:tr h="214972">
                <a:tc>
                  <a:txBody>
                    <a:bodyPr/>
                    <a:lstStyle/>
                    <a:p>
                      <a:pPr algn="ctr" fontAlgn="ctr"/>
                      <a:r>
                        <a:rPr lang="tr-TR" sz="800" b="0" i="0" u="none" strike="noStrike" dirty="0" smtClean="0">
                          <a:solidFill>
                            <a:srgbClr val="000000"/>
                          </a:solidFill>
                          <a:effectLst/>
                          <a:latin typeface="+mn-lt"/>
                          <a:cs typeface="Times New Roman" panose="02020603050405020304" pitchFamily="18" charset="0"/>
                        </a:rPr>
                        <a:t>Diğer Sponsorlar</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Etkinlik,sponsor</a:t>
                      </a:r>
                      <a:r>
                        <a:rPr lang="tr-TR" sz="800" b="0" i="0" u="none" strike="noStrike" dirty="0">
                          <a:solidFill>
                            <a:srgbClr val="000000"/>
                          </a:solidFill>
                          <a:effectLst/>
                          <a:latin typeface="+mn-lt"/>
                          <a:cs typeface="Times New Roman" panose="02020603050405020304" pitchFamily="18" charset="0"/>
                        </a:rPr>
                        <a:t> desteği alabilmek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Tanıtım,reklam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9674700"/>
                  </a:ext>
                </a:extLst>
              </a:tr>
              <a:tr h="214972">
                <a:tc>
                  <a:txBody>
                    <a:bodyPr/>
                    <a:lstStyle/>
                    <a:p>
                      <a:pPr algn="ctr" fontAlgn="ctr"/>
                      <a:r>
                        <a:rPr lang="tr-TR" sz="800" b="0" i="0" u="none" strike="noStrike">
                          <a:solidFill>
                            <a:srgbClr val="000000"/>
                          </a:solidFill>
                          <a:effectLst/>
                          <a:latin typeface="+mn-lt"/>
                          <a:cs typeface="Times New Roman" panose="02020603050405020304" pitchFamily="18" charset="0"/>
                        </a:rPr>
                        <a:t>ABÜ İdari Personeli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Hizmeti Kullanan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Kaliteli, doğru, tutarlı bilgi/ belge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TÜSF (Türkiye Üniversite Sporları Federasyonu)</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Üniversiteler arası turnuvaları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Turnuva tarihleri,başvuru süreci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214972">
                <a:tc>
                  <a:txBody>
                    <a:bodyPr/>
                    <a:lstStyle/>
                    <a:p>
                      <a:pPr algn="ctr" fontAlgn="ctr"/>
                      <a:r>
                        <a:rPr lang="tr-TR" sz="800" b="0" i="0" u="none" strike="noStrike">
                          <a:solidFill>
                            <a:srgbClr val="000000"/>
                          </a:solidFill>
                          <a:effectLst/>
                          <a:latin typeface="+mn-lt"/>
                          <a:cs typeface="Times New Roman" panose="02020603050405020304" pitchFamily="18" charset="0"/>
                        </a:rPr>
                        <a:t>Aile ve Sosyal Politikalar Müdürlüğü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Antalya Üniversiteleri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214972">
                <a:tc>
                  <a:txBody>
                    <a:bodyPr/>
                    <a:lstStyle/>
                    <a:p>
                      <a:pPr algn="ctr" fontAlgn="ctr"/>
                      <a:r>
                        <a:rPr lang="tr-TR" sz="800" b="0" i="0" u="none" strike="noStrike">
                          <a:solidFill>
                            <a:srgbClr val="000000"/>
                          </a:solidFill>
                          <a:effectLst/>
                          <a:latin typeface="+mn-lt"/>
                          <a:cs typeface="Times New Roman" panose="02020603050405020304" pitchFamily="18" charset="0"/>
                        </a:rPr>
                        <a:t>Gençlik ve Spor İl Müdürlüğü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İş birliği,projelere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214972">
                <a:tc>
                  <a:txBody>
                    <a:bodyPr/>
                    <a:lstStyle/>
                    <a:p>
                      <a:pPr algn="ctr" fontAlgn="ctr"/>
                      <a:r>
                        <a:rPr lang="tr-TR" sz="800" b="0" i="0" u="none" strike="noStrike" dirty="0" err="1">
                          <a:solidFill>
                            <a:srgbClr val="000000"/>
                          </a:solidFill>
                          <a:effectLst/>
                          <a:latin typeface="+mn-lt"/>
                          <a:cs typeface="Times New Roman" panose="02020603050405020304" pitchFamily="18" charset="0"/>
                        </a:rPr>
                        <a:t>Özgecan</a:t>
                      </a:r>
                      <a:r>
                        <a:rPr lang="tr-TR" sz="800" b="0" i="0" u="none" strike="noStrike" dirty="0">
                          <a:solidFill>
                            <a:srgbClr val="000000"/>
                          </a:solidFill>
                          <a:effectLst/>
                          <a:latin typeface="+mn-lt"/>
                          <a:cs typeface="Times New Roman" panose="02020603050405020304" pitchFamily="18" charset="0"/>
                        </a:rPr>
                        <a:t> Aslan Gençlik Merkezi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,İş birliği,projelere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Topluluk Danışmanları(Danışman hocalar)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İşbirliği,proje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Etkili </a:t>
                      </a:r>
                      <a:r>
                        <a:rPr lang="tr-TR" sz="800" b="0" i="0" u="none" strike="noStrike" dirty="0" err="1">
                          <a:solidFill>
                            <a:srgbClr val="000000"/>
                          </a:solidFill>
                          <a:effectLst/>
                          <a:latin typeface="+mn-lt"/>
                          <a:cs typeface="Times New Roman" panose="02020603050405020304" pitchFamily="18" charset="0"/>
                        </a:rPr>
                        <a:t>iletişim,destek</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Finans Süreci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Bütçe,Harcama</a:t>
                      </a:r>
                      <a:r>
                        <a:rPr lang="tr-TR" sz="800" b="0" i="0" u="none" strike="noStrike" dirty="0">
                          <a:solidFill>
                            <a:srgbClr val="000000"/>
                          </a:solidFill>
                          <a:effectLst/>
                          <a:latin typeface="+mn-lt"/>
                          <a:cs typeface="Times New Roman" panose="02020603050405020304" pitchFamily="18" charset="0"/>
                        </a:rPr>
                        <a:t>, Planlama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Satın Alma Süreci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Hizmet ve tedarik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İhtiyaç  </a:t>
                      </a:r>
                      <a:r>
                        <a:rPr lang="tr-TR" sz="800" b="0" i="0" u="none" strike="noStrike" dirty="0" err="1">
                          <a:solidFill>
                            <a:srgbClr val="000000"/>
                          </a:solidFill>
                          <a:effectLst/>
                          <a:latin typeface="+mn-lt"/>
                          <a:cs typeface="Times New Roman" panose="02020603050405020304" pitchFamily="18" charset="0"/>
                        </a:rPr>
                        <a:t>Tedariği</a:t>
                      </a:r>
                      <a:r>
                        <a:rPr lang="tr-TR" sz="800" b="0" i="0" u="none" strike="noStrike" dirty="0">
                          <a:solidFill>
                            <a:srgbClr val="000000"/>
                          </a:solidFill>
                          <a:effectLst/>
                          <a:latin typeface="+mn-lt"/>
                          <a:cs typeface="Times New Roman" panose="02020603050405020304" pitchFamily="18" charset="0"/>
                        </a:rPr>
                        <a:t> talep ve (alımının) Sağlanması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İnsan Kaynakları Süreci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Kısmi zamanlı öğrencilerin evraklarının eksiksiz tamamlanması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SKS'ye</a:t>
                      </a:r>
                      <a:r>
                        <a:rPr lang="tr-TR" sz="800" b="0" i="0" u="none" strike="noStrike" dirty="0">
                          <a:solidFill>
                            <a:srgbClr val="000000"/>
                          </a:solidFill>
                          <a:effectLst/>
                          <a:latin typeface="+mn-lt"/>
                          <a:cs typeface="Times New Roman" panose="02020603050405020304" pitchFamily="18" charset="0"/>
                        </a:rPr>
                        <a:t>  personel </a:t>
                      </a:r>
                      <a:r>
                        <a:rPr lang="tr-TR" sz="800" b="0" i="0" u="none" strike="noStrike" dirty="0" err="1">
                          <a:solidFill>
                            <a:srgbClr val="000000"/>
                          </a:solidFill>
                          <a:effectLst/>
                          <a:latin typeface="+mn-lt"/>
                          <a:cs typeface="Times New Roman" panose="02020603050405020304" pitchFamily="18" charset="0"/>
                        </a:rPr>
                        <a:t>ihtyacı</a:t>
                      </a:r>
                      <a:r>
                        <a:rPr lang="tr-TR" sz="800" b="0" i="0" u="none" strike="noStrike" dirty="0">
                          <a:solidFill>
                            <a:srgbClr val="000000"/>
                          </a:solidFill>
                          <a:effectLst/>
                          <a:latin typeface="+mn-lt"/>
                          <a:cs typeface="Times New Roman" panose="02020603050405020304" pitchFamily="18" charset="0"/>
                        </a:rPr>
                        <a:t>, rotasyon, görevde yükselme, kısmi zamanlı öğrencilerin istihdamı, SGK primleri düzenlenmesi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Destek Hizmetleri Süreci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Temizlik, </a:t>
                      </a:r>
                      <a:r>
                        <a:rPr lang="tr-TR" sz="800" b="0" i="0" u="none" strike="noStrike" dirty="0" err="1">
                          <a:solidFill>
                            <a:srgbClr val="000000"/>
                          </a:solidFill>
                          <a:effectLst/>
                          <a:latin typeface="+mn-lt"/>
                          <a:cs typeface="Times New Roman" panose="02020603050405020304" pitchFamily="18" charset="0"/>
                        </a:rPr>
                        <a:t>Teknik,ulaşım</a:t>
                      </a:r>
                      <a:r>
                        <a:rPr lang="tr-TR" sz="800" b="0" i="0" u="none" strike="noStrike" dirty="0">
                          <a:solidFill>
                            <a:srgbClr val="000000"/>
                          </a:solidFill>
                          <a:effectLst/>
                          <a:latin typeface="+mn-lt"/>
                          <a:cs typeface="Times New Roman" panose="02020603050405020304" pitchFamily="18" charset="0"/>
                        </a:rPr>
                        <a:t> </a:t>
                      </a:r>
                      <a:r>
                        <a:rPr lang="tr-TR" sz="800" b="0" i="0" u="none" strike="noStrike" dirty="0" err="1">
                          <a:solidFill>
                            <a:srgbClr val="000000"/>
                          </a:solidFill>
                          <a:effectLst/>
                          <a:latin typeface="+mn-lt"/>
                          <a:cs typeface="Times New Roman" panose="02020603050405020304" pitchFamily="18" charset="0"/>
                        </a:rPr>
                        <a:t>Güvenlik,taşıma,ikram</a:t>
                      </a:r>
                      <a:r>
                        <a:rPr lang="tr-TR" sz="800" b="0" i="0" u="none" strike="noStrike" dirty="0">
                          <a:solidFill>
                            <a:srgbClr val="000000"/>
                          </a:solidFill>
                          <a:effectLst/>
                          <a:latin typeface="+mn-lt"/>
                          <a:cs typeface="Times New Roman" panose="02020603050405020304" pitchFamily="18" charset="0"/>
                        </a:rPr>
                        <a:t> talep ve koordinasyon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214972">
                <a:tc>
                  <a:txBody>
                    <a:bodyPr/>
                    <a:lstStyle/>
                    <a:p>
                      <a:pPr algn="ctr" fontAlgn="ctr"/>
                      <a:r>
                        <a:rPr lang="tr-TR" sz="800" b="0" i="0" u="none" strike="noStrike" dirty="0" smtClean="0">
                          <a:solidFill>
                            <a:srgbClr val="000000"/>
                          </a:solidFill>
                          <a:effectLst/>
                          <a:latin typeface="+mn-lt"/>
                          <a:cs typeface="Times New Roman" panose="02020603050405020304" pitchFamily="18" charset="0"/>
                        </a:rPr>
                        <a:t>Kısmi Zamanlı Öğrenciler</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İşbirliği,hizmet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Ücret,verimli</a:t>
                      </a:r>
                      <a:r>
                        <a:rPr lang="tr-TR" sz="800" b="0" i="0" u="none" strike="noStrike" dirty="0">
                          <a:solidFill>
                            <a:srgbClr val="000000"/>
                          </a:solidFill>
                          <a:effectLst/>
                          <a:latin typeface="+mn-lt"/>
                          <a:cs typeface="Times New Roman" panose="02020603050405020304" pitchFamily="18" charset="0"/>
                        </a:rPr>
                        <a:t> çalışma ortamı ve iş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YÖKAK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İşbirliği,hizmet</a:t>
                      </a:r>
                      <a:r>
                        <a:rPr lang="tr-TR" sz="800" b="0" i="0" u="none" strike="noStrike" dirty="0">
                          <a:solidFill>
                            <a:srgbClr val="000000"/>
                          </a:solidFill>
                          <a:effectLst/>
                          <a:latin typeface="+mn-lt"/>
                          <a:cs typeface="Times New Roman" panose="02020603050405020304" pitchFamily="18" charset="0"/>
                        </a:rPr>
                        <a:t>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Denetim,raporlama</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301263089"/>
              </p:ext>
            </p:extLst>
          </p:nvPr>
        </p:nvGraphicFramePr>
        <p:xfrm>
          <a:off x="1120141" y="1493520"/>
          <a:ext cx="6766558" cy="5093321"/>
        </p:xfrm>
        <a:graphic>
          <a:graphicData uri="http://schemas.openxmlformats.org/drawingml/2006/table">
            <a:tbl>
              <a:tblPr/>
              <a:tblGrid>
                <a:gridCol w="1287413">
                  <a:extLst>
                    <a:ext uri="{9D8B030D-6E8A-4147-A177-3AD203B41FA5}">
                      <a16:colId xmlns:a16="http://schemas.microsoft.com/office/drawing/2014/main" val="3918363564"/>
                    </a:ext>
                  </a:extLst>
                </a:gridCol>
                <a:gridCol w="1361753">
                  <a:extLst>
                    <a:ext uri="{9D8B030D-6E8A-4147-A177-3AD203B41FA5}">
                      <a16:colId xmlns:a16="http://schemas.microsoft.com/office/drawing/2014/main" val="1683979601"/>
                    </a:ext>
                  </a:extLst>
                </a:gridCol>
                <a:gridCol w="1372464">
                  <a:extLst>
                    <a:ext uri="{9D8B030D-6E8A-4147-A177-3AD203B41FA5}">
                      <a16:colId xmlns:a16="http://schemas.microsoft.com/office/drawing/2014/main" val="2592459544"/>
                    </a:ext>
                  </a:extLst>
                </a:gridCol>
                <a:gridCol w="1372464">
                  <a:extLst>
                    <a:ext uri="{9D8B030D-6E8A-4147-A177-3AD203B41FA5}">
                      <a16:colId xmlns:a16="http://schemas.microsoft.com/office/drawing/2014/main" val="3383282758"/>
                    </a:ext>
                  </a:extLst>
                </a:gridCol>
                <a:gridCol w="1372464">
                  <a:extLst>
                    <a:ext uri="{9D8B030D-6E8A-4147-A177-3AD203B41FA5}">
                      <a16:colId xmlns:a16="http://schemas.microsoft.com/office/drawing/2014/main" val="494559924"/>
                    </a:ext>
                  </a:extLst>
                </a:gridCol>
              </a:tblGrid>
              <a:tr h="415148">
                <a:tc>
                  <a:txBody>
                    <a:bodyPr/>
                    <a:lstStyle/>
                    <a:p>
                      <a:pPr algn="ctr" fontAlgn="ctr"/>
                      <a:r>
                        <a:rPr lang="tr-TR" sz="1200" b="1" i="0" u="none" strike="noStrike" dirty="0">
                          <a:solidFill>
                            <a:srgbClr val="000000"/>
                          </a:solidFill>
                          <a:effectLst/>
                          <a:latin typeface="+mn-lt"/>
                          <a:cs typeface="Times New Roman" panose="02020603050405020304" pitchFamily="18"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33827">
                <a:tc>
                  <a:txBody>
                    <a:bodyPr/>
                    <a:lstStyle/>
                    <a:p>
                      <a:pPr algn="ctr" fontAlgn="ctr"/>
                      <a:r>
                        <a:rPr lang="tr-TR" sz="1400" b="0" i="0" u="none" strike="noStrike" dirty="0">
                          <a:solidFill>
                            <a:srgbClr val="000000"/>
                          </a:solidFill>
                          <a:effectLst/>
                          <a:latin typeface="+mn-lt"/>
                          <a:cs typeface="Times New Roman" panose="02020603050405020304" pitchFamily="18" charset="0"/>
                        </a:rPr>
                        <a:t>Satranç takımları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20024">
                <a:tc>
                  <a:txBody>
                    <a:bodyPr/>
                    <a:lstStyle/>
                    <a:p>
                      <a:pPr algn="ctr" fontAlgn="ctr"/>
                      <a:r>
                        <a:rPr lang="tr-TR" sz="1400" b="0" i="0" u="none" strike="noStrike" dirty="0">
                          <a:solidFill>
                            <a:srgbClr val="000000"/>
                          </a:solidFill>
                          <a:effectLst/>
                          <a:latin typeface="+mn-lt"/>
                          <a:cs typeface="Times New Roman" panose="02020603050405020304" pitchFamily="18" charset="0"/>
                        </a:rPr>
                        <a:t> Elektrikli pompa</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03804">
                <a:tc>
                  <a:txBody>
                    <a:bodyPr/>
                    <a:lstStyle/>
                    <a:p>
                      <a:pPr algn="ctr" fontAlgn="ctr"/>
                      <a:r>
                        <a:rPr lang="tr-TR" sz="1400" b="0" i="0" u="none" strike="noStrike" dirty="0">
                          <a:solidFill>
                            <a:srgbClr val="000000"/>
                          </a:solidFill>
                          <a:effectLst/>
                          <a:latin typeface="+mn-lt"/>
                          <a:cs typeface="Times New Roman" panose="02020603050405020304" pitchFamily="18" charset="0"/>
                        </a:rPr>
                        <a:t> Sağlık çantası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03804">
                <a:tc>
                  <a:txBody>
                    <a:bodyPr/>
                    <a:lstStyle/>
                    <a:p>
                      <a:pPr algn="ctr" fontAlgn="ctr"/>
                      <a:r>
                        <a:rPr lang="tr-TR" sz="1400" b="0" i="0" u="none" strike="noStrike" dirty="0">
                          <a:solidFill>
                            <a:srgbClr val="000000"/>
                          </a:solidFill>
                          <a:effectLst/>
                          <a:latin typeface="+mn-lt"/>
                          <a:cs typeface="Times New Roman" panose="02020603050405020304" pitchFamily="18" charset="0"/>
                        </a:rPr>
                        <a:t> Boks Eldiveni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225110">
                <a:tc>
                  <a:txBody>
                    <a:bodyPr/>
                    <a:lstStyle/>
                    <a:p>
                      <a:pPr algn="ctr" fontAlgn="ctr"/>
                      <a:r>
                        <a:rPr lang="tr-TR" sz="1400" b="0" i="0" u="none" strike="noStrike" dirty="0">
                          <a:solidFill>
                            <a:srgbClr val="000000"/>
                          </a:solidFill>
                          <a:effectLst/>
                          <a:latin typeface="+mn-lt"/>
                          <a:cs typeface="Times New Roman" panose="02020603050405020304" pitchFamily="18" charset="0"/>
                        </a:rPr>
                        <a:t> Golf Sopası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225110">
                <a:tc>
                  <a:txBody>
                    <a:bodyPr/>
                    <a:lstStyle/>
                    <a:p>
                      <a:pPr algn="ctr" fontAlgn="ctr"/>
                      <a:r>
                        <a:rPr lang="tr-TR" sz="1400" b="0" i="0" u="none" strike="noStrike" dirty="0">
                          <a:solidFill>
                            <a:srgbClr val="000000"/>
                          </a:solidFill>
                          <a:effectLst/>
                          <a:latin typeface="+mn-lt"/>
                          <a:cs typeface="Times New Roman" panose="02020603050405020304" pitchFamily="18" charset="0"/>
                        </a:rPr>
                        <a:t> </a:t>
                      </a:r>
                      <a:r>
                        <a:rPr lang="tr-TR" sz="1400" b="0" i="0" u="none" strike="noStrike" dirty="0" err="1">
                          <a:solidFill>
                            <a:srgbClr val="000000"/>
                          </a:solidFill>
                          <a:effectLst/>
                          <a:latin typeface="+mn-lt"/>
                          <a:cs typeface="Times New Roman" panose="02020603050405020304" pitchFamily="18" charset="0"/>
                        </a:rPr>
                        <a:t>Gym</a:t>
                      </a:r>
                      <a:r>
                        <a:rPr lang="tr-TR" sz="1400" b="0" i="0" u="none" strike="noStrike" dirty="0">
                          <a:solidFill>
                            <a:srgbClr val="000000"/>
                          </a:solidFill>
                          <a:effectLst/>
                          <a:latin typeface="+mn-lt"/>
                          <a:cs typeface="Times New Roman" panose="02020603050405020304" pitchFamily="18" charset="0"/>
                        </a:rPr>
                        <a:t> mat</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3</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403804">
                <a:tc>
                  <a:txBody>
                    <a:bodyPr/>
                    <a:lstStyle/>
                    <a:p>
                      <a:pPr algn="ctr" fontAlgn="ctr"/>
                      <a:r>
                        <a:rPr lang="tr-TR" sz="1400" b="0" i="0" u="none" strike="noStrike" dirty="0">
                          <a:solidFill>
                            <a:srgbClr val="000000"/>
                          </a:solidFill>
                          <a:effectLst/>
                          <a:latin typeface="+mn-lt"/>
                          <a:cs typeface="Times New Roman" panose="02020603050405020304" pitchFamily="18" charset="0"/>
                        </a:rPr>
                        <a:t> Voleybol topu</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15</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225110">
                <a:tc>
                  <a:txBody>
                    <a:bodyPr/>
                    <a:lstStyle/>
                    <a:p>
                      <a:pPr algn="ctr" fontAlgn="ctr"/>
                      <a:r>
                        <a:rPr lang="tr-TR" sz="1400" b="0" i="0" u="none" strike="noStrike" dirty="0">
                          <a:solidFill>
                            <a:srgbClr val="000000"/>
                          </a:solidFill>
                          <a:effectLst/>
                          <a:latin typeface="+mn-lt"/>
                          <a:cs typeface="Times New Roman" panose="02020603050405020304" pitchFamily="18" charset="0"/>
                        </a:rPr>
                        <a:t> Dart</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3</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cs typeface="Times New Roman" panose="02020603050405020304" pitchFamily="18" charset="0"/>
                        </a:rPr>
                        <a:t>Yedek parça(</a:t>
                      </a:r>
                      <a:r>
                        <a:rPr lang="tr-TR" sz="1400" b="0" i="0" u="none" strike="noStrike" dirty="0" err="1" smtClean="0">
                          <a:solidFill>
                            <a:srgbClr val="000000"/>
                          </a:solidFill>
                          <a:effectLst/>
                          <a:latin typeface="+mn-lt"/>
                          <a:cs typeface="Times New Roman" panose="02020603050405020304" pitchFamily="18" charset="0"/>
                        </a:rPr>
                        <a:t>shaft</a:t>
                      </a:r>
                      <a:r>
                        <a:rPr lang="tr-TR" sz="1400" b="0" i="0" u="none" strike="noStrike" dirty="0" smtClean="0">
                          <a:solidFill>
                            <a:srgbClr val="000000"/>
                          </a:solidFill>
                          <a:effectLst/>
                          <a:latin typeface="+mn-lt"/>
                          <a:cs typeface="Times New Roman" panose="02020603050405020304" pitchFamily="18" charset="0"/>
                        </a:rPr>
                        <a:t>)</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cs typeface="Times New Roman" panose="02020603050405020304" pitchFamily="18" charset="0"/>
                        </a:rPr>
                        <a:t> </a:t>
                      </a:r>
                      <a:r>
                        <a:rPr lang="tr-TR" sz="1400" b="0" i="0" u="none" strike="noStrike" dirty="0" err="1" smtClean="0">
                          <a:solidFill>
                            <a:srgbClr val="000000"/>
                          </a:solidFill>
                          <a:effectLst/>
                          <a:latin typeface="+mn-lt"/>
                          <a:cs typeface="Times New Roman" panose="02020603050405020304" pitchFamily="18" charset="0"/>
                        </a:rPr>
                        <a:t>Kırılma,hasar</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225110">
                <a:tc>
                  <a:txBody>
                    <a:bodyPr/>
                    <a:lstStyle/>
                    <a:p>
                      <a:pPr algn="ctr" fontAlgn="ctr"/>
                      <a:r>
                        <a:rPr lang="tr-TR" sz="1400" b="0" i="0" u="none" strike="noStrike" dirty="0">
                          <a:solidFill>
                            <a:srgbClr val="000000"/>
                          </a:solidFill>
                          <a:effectLst/>
                          <a:latin typeface="+mn-lt"/>
                          <a:cs typeface="Times New Roman" panose="02020603050405020304" pitchFamily="18" charset="0"/>
                        </a:rPr>
                        <a:t> Tenis Raketi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8</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420024">
                <a:tc>
                  <a:txBody>
                    <a:bodyPr/>
                    <a:lstStyle/>
                    <a:p>
                      <a:pPr algn="ctr" fontAlgn="ctr"/>
                      <a:r>
                        <a:rPr lang="tr-TR" sz="1400" b="0" i="0" u="none" strike="noStrike" dirty="0">
                          <a:solidFill>
                            <a:srgbClr val="000000"/>
                          </a:solidFill>
                          <a:effectLst/>
                          <a:latin typeface="+mn-lt"/>
                          <a:cs typeface="Times New Roman" panose="02020603050405020304" pitchFamily="18" charset="0"/>
                        </a:rPr>
                        <a:t> Badminton Raketi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19</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420024">
                <a:tc>
                  <a:txBody>
                    <a:bodyPr/>
                    <a:lstStyle/>
                    <a:p>
                      <a:pPr algn="ctr" fontAlgn="ctr"/>
                      <a:r>
                        <a:rPr lang="tr-TR" sz="1400" b="0" i="0" u="none" strike="noStrike" dirty="0" err="1">
                          <a:solidFill>
                            <a:srgbClr val="000000"/>
                          </a:solidFill>
                          <a:effectLst/>
                          <a:latin typeface="+mn-lt"/>
                          <a:cs typeface="Times New Roman" panose="02020603050405020304" pitchFamily="18" charset="0"/>
                        </a:rPr>
                        <a:t>Kickboks</a:t>
                      </a:r>
                      <a:r>
                        <a:rPr lang="tr-TR" sz="1400" b="0" i="0" u="none" strike="noStrike" dirty="0">
                          <a:solidFill>
                            <a:srgbClr val="000000"/>
                          </a:solidFill>
                          <a:effectLst/>
                          <a:latin typeface="+mn-lt"/>
                          <a:cs typeface="Times New Roman" panose="02020603050405020304" pitchFamily="18" charset="0"/>
                        </a:rPr>
                        <a:t> korumalık</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3</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225110">
                <a:tc>
                  <a:txBody>
                    <a:bodyPr/>
                    <a:lstStyle/>
                    <a:p>
                      <a:pPr algn="ctr" fontAlgn="ctr"/>
                      <a:r>
                        <a:rPr lang="tr-TR" sz="1400" b="0" i="0" u="none" strike="noStrike" dirty="0">
                          <a:solidFill>
                            <a:srgbClr val="000000"/>
                          </a:solidFill>
                          <a:effectLst/>
                          <a:latin typeface="+mn-lt"/>
                          <a:cs typeface="Times New Roman" panose="02020603050405020304" pitchFamily="18" charset="0"/>
                        </a:rPr>
                        <a:t> Hentbol Topu</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10 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225110">
                <a:tc>
                  <a:txBody>
                    <a:bodyPr/>
                    <a:lstStyle/>
                    <a:p>
                      <a:pPr algn="ctr" fontAlgn="ctr"/>
                      <a:r>
                        <a:rPr lang="tr-TR" sz="1400" b="0" i="0" u="none" strike="noStrike" dirty="0">
                          <a:solidFill>
                            <a:srgbClr val="000000"/>
                          </a:solidFill>
                          <a:effectLst/>
                          <a:latin typeface="+mn-lt"/>
                          <a:cs typeface="Times New Roman" panose="02020603050405020304" pitchFamily="18" charset="0"/>
                        </a:rPr>
                        <a:t> </a:t>
                      </a:r>
                      <a:r>
                        <a:rPr lang="tr-TR" sz="1400" b="0" i="0" u="none" strike="noStrike" dirty="0" err="1">
                          <a:solidFill>
                            <a:srgbClr val="000000"/>
                          </a:solidFill>
                          <a:effectLst/>
                          <a:latin typeface="+mn-lt"/>
                          <a:cs typeface="Times New Roman" panose="02020603050405020304" pitchFamily="18" charset="0"/>
                        </a:rPr>
                        <a:t>Dambıl</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4 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403804">
                <a:tc>
                  <a:txBody>
                    <a:bodyPr/>
                    <a:lstStyle/>
                    <a:p>
                      <a:pPr algn="ctr" fontAlgn="ctr"/>
                      <a:r>
                        <a:rPr lang="tr-TR" sz="1400" b="0" i="0" u="none" strike="noStrike" dirty="0">
                          <a:solidFill>
                            <a:srgbClr val="000000"/>
                          </a:solidFill>
                          <a:effectLst/>
                          <a:latin typeface="+mn-lt"/>
                          <a:cs typeface="Times New Roman" panose="02020603050405020304" pitchFamily="18" charset="0"/>
                        </a:rPr>
                        <a:t> Kutu Oyunları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5</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1249285163"/>
              </p:ext>
            </p:extLst>
          </p:nvPr>
        </p:nvGraphicFramePr>
        <p:xfrm>
          <a:off x="1696178" y="2193457"/>
          <a:ext cx="5472441" cy="1568238"/>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487058">
                <a:tc>
                  <a:txBody>
                    <a:bodyPr/>
                    <a:lstStyle/>
                    <a:p>
                      <a:pPr algn="ctr" fontAlgn="ctr"/>
                      <a:r>
                        <a:rPr lang="tr-TR" sz="1200" b="1" i="0" u="none" strike="noStrike" dirty="0">
                          <a:solidFill>
                            <a:srgbClr val="000000"/>
                          </a:solidFill>
                          <a:effectLst/>
                          <a:latin typeface="+mn-lt"/>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792884">
                <a:tc>
                  <a:txBody>
                    <a:bodyPr/>
                    <a:lstStyle/>
                    <a:p>
                      <a:pPr algn="ctr" fontAlgn="ctr"/>
                      <a:r>
                        <a:rPr lang="tr-TR" sz="1400" b="0" i="0" u="none" strike="noStrike" dirty="0">
                          <a:solidFill>
                            <a:srgbClr val="000000"/>
                          </a:solidFill>
                          <a:effectLst/>
                          <a:latin typeface="+mn-lt"/>
                        </a:rPr>
                        <a:t>Bilgisayar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88296">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3656434318"/>
              </p:ext>
            </p:extLst>
          </p:nvPr>
        </p:nvGraphicFramePr>
        <p:xfrm>
          <a:off x="587477" y="1451204"/>
          <a:ext cx="7836310" cy="4964654"/>
        </p:xfrm>
        <a:graphic>
          <a:graphicData uri="http://schemas.openxmlformats.org/drawingml/2006/table">
            <a:tbl>
              <a:tblPr/>
              <a:tblGrid>
                <a:gridCol w="1490945">
                  <a:extLst>
                    <a:ext uri="{9D8B030D-6E8A-4147-A177-3AD203B41FA5}">
                      <a16:colId xmlns:a16="http://schemas.microsoft.com/office/drawing/2014/main" val="3918363564"/>
                    </a:ext>
                  </a:extLst>
                </a:gridCol>
                <a:gridCol w="1514192">
                  <a:extLst>
                    <a:ext uri="{9D8B030D-6E8A-4147-A177-3AD203B41FA5}">
                      <a16:colId xmlns:a16="http://schemas.microsoft.com/office/drawing/2014/main" val="1683979601"/>
                    </a:ext>
                  </a:extLst>
                </a:gridCol>
                <a:gridCol w="1652289">
                  <a:extLst>
                    <a:ext uri="{9D8B030D-6E8A-4147-A177-3AD203B41FA5}">
                      <a16:colId xmlns:a16="http://schemas.microsoft.com/office/drawing/2014/main" val="2592459544"/>
                    </a:ext>
                  </a:extLst>
                </a:gridCol>
                <a:gridCol w="1589442">
                  <a:extLst>
                    <a:ext uri="{9D8B030D-6E8A-4147-A177-3AD203B41FA5}">
                      <a16:colId xmlns:a16="http://schemas.microsoft.com/office/drawing/2014/main" val="3383282758"/>
                    </a:ext>
                  </a:extLst>
                </a:gridCol>
                <a:gridCol w="1589442">
                  <a:extLst>
                    <a:ext uri="{9D8B030D-6E8A-4147-A177-3AD203B41FA5}">
                      <a16:colId xmlns:a16="http://schemas.microsoft.com/office/drawing/2014/main" val="494559924"/>
                    </a:ext>
                  </a:extLst>
                </a:gridCol>
              </a:tblGrid>
              <a:tr h="486475">
                <a:tc>
                  <a:txBody>
                    <a:bodyPr/>
                    <a:lstStyle/>
                    <a:p>
                      <a:pPr algn="ctr" fontAlgn="ctr"/>
                      <a:r>
                        <a:rPr lang="tr-TR" sz="1200" b="1" i="0" u="none" strike="noStrike" dirty="0">
                          <a:solidFill>
                            <a:srgbClr val="000000"/>
                          </a:solidFill>
                          <a:effectLst/>
                          <a:latin typeface="+mn-lt"/>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38647">
                <a:tc>
                  <a:txBody>
                    <a:bodyPr/>
                    <a:lstStyle/>
                    <a:p>
                      <a:pPr algn="ctr" fontAlgn="ctr"/>
                      <a:r>
                        <a:rPr lang="tr-TR" sz="1400" b="0" i="0" u="none" strike="noStrike" dirty="0">
                          <a:solidFill>
                            <a:srgbClr val="000000"/>
                          </a:solidFill>
                          <a:effectLst/>
                          <a:latin typeface="+mn-lt"/>
                        </a:rPr>
                        <a:t>SKS</a:t>
                      </a:r>
                      <a:r>
                        <a:rPr lang="tr-TR" sz="1400" b="0" i="0" u="none" strike="noStrike" baseline="0" dirty="0">
                          <a:solidFill>
                            <a:srgbClr val="000000"/>
                          </a:solidFill>
                          <a:effectLst/>
                          <a:latin typeface="+mn-lt"/>
                        </a:rPr>
                        <a:t> BÜTÇESİ</a:t>
                      </a:r>
                      <a:endParaRPr lang="tr-TR" sz="1400" b="0" i="0" u="none" strike="noStrike" dirty="0">
                        <a:solidFill>
                          <a:srgbClr val="000000"/>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BİLGİSAYAR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ETKİNLİKLER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SKS BÜTÇESİ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rPr>
                        <a:t>2 </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mn-lt"/>
                        </a:rPr>
                        <a:t>MONİTÖR(2 adet)</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rPr>
                        <a:t>ETKİNLİK/TASIRM</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a:t>
                      </a:r>
                      <a:r>
                        <a:rPr lang="tr-TR" sz="1400" b="0" i="0" u="none" strike="noStrike" dirty="0" smtClean="0">
                          <a:solidFill>
                            <a:srgbClr val="000000"/>
                          </a:solidFill>
                          <a:effectLst/>
                          <a:latin typeface="+mn-lt"/>
                        </a:rPr>
                        <a:t>YOK</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FOTOĞRAF</a:t>
                      </a:r>
                      <a:r>
                        <a:rPr lang="tr-TR" sz="1400" b="0" i="0" u="none" strike="noStrike" baseline="0" dirty="0">
                          <a:solidFill>
                            <a:srgbClr val="000000"/>
                          </a:solidFill>
                          <a:effectLst/>
                          <a:latin typeface="+mn-lt"/>
                        </a:rPr>
                        <a:t> MAKİNASI</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SKS BÜTÇESİ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YETERSİZ</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OFİS</a:t>
                      </a:r>
                      <a:r>
                        <a:rPr lang="tr-TR" sz="1400" b="0" i="0" u="none" strike="noStrike" baseline="0" dirty="0">
                          <a:solidFill>
                            <a:srgbClr val="000000"/>
                          </a:solidFill>
                          <a:effectLst/>
                          <a:latin typeface="+mn-lt"/>
                        </a:rPr>
                        <a:t> </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SKS BÜTÇESİ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EKSİK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MÜZİK ALETLERİ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YOK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SAHNE</a:t>
                      </a:r>
                      <a:r>
                        <a:rPr lang="tr-TR" sz="1400" b="0" i="0" u="none" strike="noStrike" baseline="0" dirty="0">
                          <a:solidFill>
                            <a:srgbClr val="000000"/>
                          </a:solidFill>
                          <a:effectLst/>
                          <a:latin typeface="+mn-lt"/>
                        </a:rPr>
                        <a:t>/PLATFORM</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TADİLAT GEREKLİ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SPOR SALONU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YOK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TENİS</a:t>
                      </a:r>
                      <a:r>
                        <a:rPr lang="tr-TR" sz="1400" b="0" i="0" u="none" strike="noStrike" baseline="0" dirty="0">
                          <a:solidFill>
                            <a:srgbClr val="000000"/>
                          </a:solidFill>
                          <a:effectLst/>
                          <a:latin typeface="+mn-lt"/>
                        </a:rPr>
                        <a:t> SAHASI </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08149">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YOK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FITNES SALONU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ETKİNLİKLER</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18760">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SKS BÜTÇESİ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YOK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DANS SALONU(AYNALI)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ETKİNLİKLER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52407">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rPr>
                        <a:t>SKS</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rPr>
                        <a:t>YOK</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rPr>
                        <a:t>FPV DRONE</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mn-lt"/>
                        </a:rPr>
                        <a:t>ETKİNLİK/YARIŞMA</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22077983"/>
              </p:ext>
            </p:extLst>
          </p:nvPr>
        </p:nvGraphicFramePr>
        <p:xfrm>
          <a:off x="533400" y="1395137"/>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a:solidFill>
                            <a:srgbClr val="0F2303"/>
                          </a:solidFill>
                        </a:rPr>
                        <a:t>Spor salonunun  kullanıma uygunsuz oluşu</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31.12.2024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Üst Yönetim</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a:solidFill>
                            <a:srgbClr val="0F2303"/>
                          </a:solidFill>
                        </a:rPr>
                        <a:t>Genel Sekreterliğe ve Destek Hizmetlerine spor salonunun ihtiyacı ve bütçe talebinin sunulması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713017292"/>
              </p:ext>
            </p:extLst>
          </p:nvPr>
        </p:nvGraphicFramePr>
        <p:xfrm>
          <a:off x="545122" y="3216275"/>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a:solidFill>
                            <a:srgbClr val="0F2303"/>
                          </a:solidFill>
                        </a:rPr>
                        <a:t>Fiziksel ve sosyal alanların yetersizliği(müzik </a:t>
                      </a:r>
                      <a:r>
                        <a:rPr lang="tr-TR" dirty="0" err="1">
                          <a:solidFill>
                            <a:srgbClr val="0F2303"/>
                          </a:solidFill>
                        </a:rPr>
                        <a:t>odası,tiyatro</a:t>
                      </a:r>
                      <a:r>
                        <a:rPr lang="tr-TR" dirty="0">
                          <a:solidFill>
                            <a:srgbClr val="0F2303"/>
                          </a:solidFill>
                        </a:rPr>
                        <a:t> </a:t>
                      </a:r>
                      <a:r>
                        <a:rPr lang="tr-TR" dirty="0" err="1">
                          <a:solidFill>
                            <a:srgbClr val="0F2303"/>
                          </a:solidFill>
                        </a:rPr>
                        <a:t>odası,konferans</a:t>
                      </a:r>
                      <a:r>
                        <a:rPr lang="tr-TR" dirty="0">
                          <a:solidFill>
                            <a:srgbClr val="0F2303"/>
                          </a:solidFill>
                        </a:rPr>
                        <a:t> salonu vs.)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30.08.2022</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Üst Yönetim</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a:solidFill>
                            <a:srgbClr val="0F2303"/>
                          </a:solidFill>
                        </a:rPr>
                        <a:t>Durum tespiti, üst yönetime </a:t>
                      </a:r>
                      <a:r>
                        <a:rPr lang="tr-TR" dirty="0" smtClean="0">
                          <a:solidFill>
                            <a:srgbClr val="0F2303"/>
                          </a:solidFill>
                        </a:rPr>
                        <a:t>sorunun </a:t>
                      </a:r>
                      <a:r>
                        <a:rPr lang="tr-TR" dirty="0">
                          <a:solidFill>
                            <a:srgbClr val="0F2303"/>
                          </a:solidFill>
                        </a:rPr>
                        <a:t>bildirilmesi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1923388486"/>
              </p:ext>
            </p:extLst>
          </p:nvPr>
        </p:nvGraphicFramePr>
        <p:xfrm>
          <a:off x="533399" y="5037413"/>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a:solidFill>
                            <a:srgbClr val="0F2303"/>
                          </a:solidFill>
                        </a:rPr>
                        <a:t>Spor </a:t>
                      </a:r>
                      <a:r>
                        <a:rPr lang="tr-TR" dirty="0" smtClean="0">
                          <a:solidFill>
                            <a:srgbClr val="0F2303"/>
                          </a:solidFill>
                        </a:rPr>
                        <a:t>sahalarının(</a:t>
                      </a:r>
                      <a:r>
                        <a:rPr lang="tr-TR" dirty="0" err="1" smtClean="0">
                          <a:solidFill>
                            <a:srgbClr val="0F2303"/>
                          </a:solidFill>
                        </a:rPr>
                        <a:t>tenis,basketbol,futbol</a:t>
                      </a:r>
                      <a:r>
                        <a:rPr lang="tr-TR" baseline="0" dirty="0" smtClean="0">
                          <a:solidFill>
                            <a:srgbClr val="0F2303"/>
                          </a:solidFill>
                        </a:rPr>
                        <a:t> sahası)</a:t>
                      </a:r>
                      <a:r>
                        <a:rPr lang="tr-TR" dirty="0" smtClean="0">
                          <a:solidFill>
                            <a:srgbClr val="0F2303"/>
                          </a:solidFill>
                        </a:rPr>
                        <a:t> </a:t>
                      </a:r>
                      <a:r>
                        <a:rPr lang="tr-TR" dirty="0">
                          <a:solidFill>
                            <a:srgbClr val="0F2303"/>
                          </a:solidFill>
                        </a:rPr>
                        <a:t>zeminin kullanılamaz halde oluşu.</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31.12.2022</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Üst Yönetim</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a:solidFill>
                            <a:srgbClr val="0F2303"/>
                          </a:solidFill>
                        </a:rPr>
                        <a:t>Durum tespiti, üst yönetime </a:t>
                      </a:r>
                      <a:r>
                        <a:rPr lang="tr-TR" dirty="0" smtClean="0">
                          <a:solidFill>
                            <a:srgbClr val="0F2303"/>
                          </a:solidFill>
                        </a:rPr>
                        <a:t>sorunun </a:t>
                      </a:r>
                      <a:r>
                        <a:rPr lang="tr-TR" dirty="0">
                          <a:solidFill>
                            <a:srgbClr val="0F2303"/>
                          </a:solidFill>
                        </a:rPr>
                        <a:t>bildirilmesi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C429FA16-BF1B-4921-819D-86F854F544D3}"/>
              </a:ext>
            </a:extLst>
          </p:cNvPr>
          <p:cNvSpPr txBox="1"/>
          <p:nvPr/>
        </p:nvSpPr>
        <p:spPr>
          <a:xfrm>
            <a:off x="2720128" y="1336456"/>
            <a:ext cx="4003340" cy="646331"/>
          </a:xfrm>
          <a:prstGeom prst="rect">
            <a:avLst/>
          </a:prstGeom>
          <a:noFill/>
        </p:spPr>
        <p:txBody>
          <a:bodyPr wrap="none" rtlCol="0">
            <a:spAutoFit/>
          </a:bodyPr>
          <a:lstStyle/>
          <a:p>
            <a:pPr algn="ctr"/>
            <a:r>
              <a:rPr lang="tr-TR" b="1" dirty="0">
                <a:solidFill>
                  <a:srgbClr val="C00000"/>
                </a:solidFill>
              </a:rPr>
              <a:t>HAZİRAN AYI SKS MEMNUNİYET ANKETİ</a:t>
            </a:r>
          </a:p>
          <a:p>
            <a:pPr algn="ctr"/>
            <a:r>
              <a:rPr lang="tr-TR" b="1" dirty="0">
                <a:solidFill>
                  <a:srgbClr val="C00000"/>
                </a:solidFill>
              </a:rPr>
              <a:t>(Öğrenci Memnuniyet)</a:t>
            </a:r>
          </a:p>
        </p:txBody>
      </p:sp>
      <p:graphicFrame>
        <p:nvGraphicFramePr>
          <p:cNvPr id="9" name="Grafik 8">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903356104"/>
              </p:ext>
            </p:extLst>
          </p:nvPr>
        </p:nvGraphicFramePr>
        <p:xfrm>
          <a:off x="865364" y="2179320"/>
          <a:ext cx="7394716" cy="4130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298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1849</TotalTime>
  <Words>1461</Words>
  <Application>Microsoft Office PowerPoint</Application>
  <PresentationFormat>Ekran Gösterisi (4:3)</PresentationFormat>
  <Paragraphs>362</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Calibri</vt:lpstr>
      <vt:lpstr>Calibri Light</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Muttalip Gökhan DİNÇER</cp:lastModifiedBy>
  <cp:revision>135</cp:revision>
  <dcterms:created xsi:type="dcterms:W3CDTF">2020-01-20T10:44:30Z</dcterms:created>
  <dcterms:modified xsi:type="dcterms:W3CDTF">2023-06-15T10:16:44Z</dcterms:modified>
</cp:coreProperties>
</file>