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88" r:id="rId3"/>
    <p:sldId id="347" r:id="rId4"/>
    <p:sldId id="346" r:id="rId5"/>
    <p:sldId id="320" r:id="rId6"/>
    <p:sldId id="363" r:id="rId7"/>
    <p:sldId id="364" r:id="rId8"/>
    <p:sldId id="285" r:id="rId9"/>
    <p:sldId id="353" r:id="rId10"/>
    <p:sldId id="365" r:id="rId11"/>
    <p:sldId id="366" r:id="rId12"/>
    <p:sldId id="358" r:id="rId13"/>
    <p:sldId id="352" r:id="rId14"/>
    <p:sldId id="357" r:id="rId15"/>
    <p:sldId id="367" r:id="rId16"/>
    <p:sldId id="278" r:id="rId1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BEA70EB5-37B4-4FD2-923D-5284A583AEE6}">
          <p14:sldIdLst>
            <p14:sldId id="256"/>
          </p14:sldIdLst>
        </p14:section>
        <p14:section name="Başlıksız Bölüm" id="{29ED5E7A-0C58-4AF1-A401-2AB9E7D510F4}">
          <p14:sldIdLst>
            <p14:sldId id="288"/>
            <p14:sldId id="347"/>
            <p14:sldId id="346"/>
            <p14:sldId id="320"/>
            <p14:sldId id="363"/>
            <p14:sldId id="364"/>
            <p14:sldId id="285"/>
            <p14:sldId id="353"/>
            <p14:sldId id="365"/>
            <p14:sldId id="366"/>
            <p14:sldId id="358"/>
            <p14:sldId id="352"/>
            <p14:sldId id="357"/>
            <p14:sldId id="367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i Engin DORUM" initials="AED" lastIdx="1" clrIdx="0">
    <p:extLst>
      <p:ext uri="{19B8F6BF-5375-455C-9EA6-DF929625EA0E}">
        <p15:presenceInfo xmlns:p15="http://schemas.microsoft.com/office/powerpoint/2012/main" userId="d7838842375f6d7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2303"/>
    <a:srgbClr val="0C0D0D"/>
    <a:srgbClr val="001626"/>
    <a:srgbClr val="7AEE32"/>
    <a:srgbClr val="E626AF"/>
    <a:srgbClr val="1F0620"/>
    <a:srgbClr val="020424"/>
    <a:srgbClr val="D9D9D9"/>
    <a:srgbClr val="122204"/>
    <a:srgbClr val="1224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C4A0E0-5728-3060-DBC6-73089B61B9EC}" v="19" dt="2021-12-30T11:12:01.669"/>
    <p1510:client id="{5DACE587-96EF-BCC8-9D45-661E4D919997}" v="25" dt="2021-12-30T11:23:17.420"/>
    <p1510:client id="{FBBD671A-7482-21DB-78BB-48D5101602C6}" v="422" dt="2021-12-30T11:09:03.6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46F890A9-2807-4EBB-B81D-B2AA78EC7F39}" styleName="Koyu Stil 2 - Vurgu 5/Vurgu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Orta Sti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FD0F851-EC5A-4D38-B0AD-8093EC10F338}" styleName="Açık Stil 1 - Vurgu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Açık Sti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ema Uygulanmış Stil 1 - Vurgu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SATIN ALMA MEMNUNİYET </a:t>
            </a:r>
          </a:p>
          <a:p>
            <a:pPr>
              <a:defRPr/>
            </a:pPr>
            <a:r>
              <a:rPr lang="en-US"/>
              <a:t>ANKET ANALİZ FORMU - TÜMÜ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'TÜMÜ 2023'!$D$56:$L$56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'TÜMÜ 2023'!$D$57:$L$57</c:f>
              <c:numCache>
                <c:formatCode>0%</c:formatCode>
                <c:ptCount val="9"/>
                <c:pt idx="0">
                  <c:v>0.90384615384615385</c:v>
                </c:pt>
                <c:pt idx="1">
                  <c:v>0.89903846153846156</c:v>
                </c:pt>
                <c:pt idx="2">
                  <c:v>0.875</c:v>
                </c:pt>
                <c:pt idx="3">
                  <c:v>0.89903846153846156</c:v>
                </c:pt>
                <c:pt idx="4">
                  <c:v>0.87254901960784315</c:v>
                </c:pt>
                <c:pt idx="5">
                  <c:v>0.87745098039215685</c:v>
                </c:pt>
                <c:pt idx="6">
                  <c:v>0.88725490196078427</c:v>
                </c:pt>
                <c:pt idx="7">
                  <c:v>0.89903846153846156</c:v>
                </c:pt>
                <c:pt idx="8">
                  <c:v>0.88915205505279027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7F-46A5-B6E0-E246C3E78E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SATIN ALMA MEMNUNİYET </a:t>
            </a:r>
          </a:p>
          <a:p>
            <a:pPr>
              <a:defRPr/>
            </a:pPr>
            <a:r>
              <a:rPr lang="en-US" dirty="0"/>
              <a:t>ANKET ANALİZ FORMU - </a:t>
            </a:r>
            <a:r>
              <a:rPr lang="tr-TR" dirty="0" smtClean="0"/>
              <a:t>İDARİ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'İDARİ 2023'!$D$32:$L$32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'İDARİ 2023'!$D$33:$L$33</c:f>
              <c:numCache>
                <c:formatCode>0%</c:formatCode>
                <c:ptCount val="9"/>
                <c:pt idx="0">
                  <c:v>0.9017857142857143</c:v>
                </c:pt>
                <c:pt idx="1">
                  <c:v>0.8928571428571429</c:v>
                </c:pt>
                <c:pt idx="2">
                  <c:v>0.8660714285714286</c:v>
                </c:pt>
                <c:pt idx="3">
                  <c:v>0.8839285714285714</c:v>
                </c:pt>
                <c:pt idx="4">
                  <c:v>0.8571428571428571</c:v>
                </c:pt>
                <c:pt idx="5">
                  <c:v>0.8482142857142857</c:v>
                </c:pt>
                <c:pt idx="6">
                  <c:v>0.8839285714285714</c:v>
                </c:pt>
                <c:pt idx="7">
                  <c:v>0.8839285714285714</c:v>
                </c:pt>
                <c:pt idx="8">
                  <c:v>0.87723214285714268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DC-4114-A4B7-86B55A12BE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SATIN ALMA MEMNUNİYET </a:t>
            </a:r>
          </a:p>
          <a:p>
            <a:pPr>
              <a:defRPr/>
            </a:pPr>
            <a:r>
              <a:rPr lang="en-US" dirty="0"/>
              <a:t>ANKET ANALİZ FORMU - </a:t>
            </a:r>
            <a:r>
              <a:rPr lang="tr-TR" dirty="0" smtClean="0"/>
              <a:t>AKADEMİ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'AKADEMİ 2023'!$D$28:$L$28</c:f>
              <c:strCache>
                <c:ptCount val="9"/>
                <c:pt idx="0">
                  <c:v>1 - Satın Alma Müdürlüğü çalışanlarına kolay erişim sağlarım.</c:v>
                </c:pt>
                <c:pt idx="1">
                  <c:v>2 - Yöneltilen soru/sorun ve taleplere karşı  üslup ve yaklaşımlarından memnunum. </c:v>
                </c:pt>
                <c:pt idx="2">
                  <c:v>3 - Acil durumlar için hızlı ve doğru çözümler üretir/bilgilendirir.</c:v>
                </c:pt>
                <c:pt idx="3">
                  <c:v>4 - Genel bilgilendirmeleri zamanında ve anlaşılır bir biçimde yapar.</c:v>
                </c:pt>
                <c:pt idx="4">
                  <c:v>5 - Talep ettiğim ürünler istenilen kalitede gelir. </c:v>
                </c:pt>
                <c:pt idx="5">
                  <c:v>6 - Talep ettiğim ürünler istediğim zamanda gelir. </c:v>
                </c:pt>
                <c:pt idx="6">
                  <c:v>7 - Talep ettiğim ürünler istediğim miktarda gelir.</c:v>
                </c:pt>
                <c:pt idx="7">
                  <c:v>8 - Genel olarak Satın Alma Müdürlüğü faaliyetlerinden memnunum. </c:v>
                </c:pt>
                <c:pt idx="8">
                  <c:v>ORTALAMA</c:v>
                </c:pt>
              </c:strCache>
            </c:strRef>
          </c:cat>
          <c:val>
            <c:numRef>
              <c:f>'AKADEMİ 2023'!$D$29:$L$29</c:f>
              <c:numCache>
                <c:formatCode>0%</c:formatCode>
                <c:ptCount val="9"/>
                <c:pt idx="0">
                  <c:v>0.90625</c:v>
                </c:pt>
                <c:pt idx="1">
                  <c:v>0.90625</c:v>
                </c:pt>
                <c:pt idx="2">
                  <c:v>0.88541666666666663</c:v>
                </c:pt>
                <c:pt idx="3">
                  <c:v>0.91666666666666663</c:v>
                </c:pt>
                <c:pt idx="4">
                  <c:v>0.89130434782608692</c:v>
                </c:pt>
                <c:pt idx="5">
                  <c:v>0.91304347826086951</c:v>
                </c:pt>
                <c:pt idx="6">
                  <c:v>0.89130434782608692</c:v>
                </c:pt>
                <c:pt idx="7">
                  <c:v>0.91666666666666663</c:v>
                </c:pt>
                <c:pt idx="8">
                  <c:v>0.90336277173913038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14-4A6A-835D-456241412D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TEDARİKÇİ MEMNUNİYET ANKET ANALİZ FORMU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rgbClr val="0F2303"/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0F2303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'2022'!$B$84:$M$84</c:f>
              <c:strCache>
                <c:ptCount val="12"/>
                <c:pt idx="0">
                  <c:v>Kapasitenizle orantılı sipariş verebilme yeteneğimizden</c:v>
                </c:pt>
                <c:pt idx="1">
                  <c:v>Siparişleri/Teknik şartnameleri yazılı olarak iletebilme yeteneğimizden</c:v>
                </c:pt>
                <c:pt idx="2">
                  <c:v>Ödeme vadelerine uyumumuzdan</c:v>
                </c:pt>
                <c:pt idx="3">
                  <c:v>Zam taleplerinize verdiğimiz tepkilerden</c:v>
                </c:pt>
                <c:pt idx="4">
                  <c:v>Satınalma sorumlumuzun hitap ve davranışlarından</c:v>
                </c:pt>
                <c:pt idx="5">
                  <c:v>Toplantı taleplerinize olan yaklaşımlarımızdan</c:v>
                </c:pt>
                <c:pt idx="6">
                  <c:v>Kalite geliştirme konusundaki gayretlerimizden</c:v>
                </c:pt>
                <c:pt idx="7">
                  <c:v>İlgili personele kolay ulaşabilirliğinizden</c:v>
                </c:pt>
                <c:pt idx="8">
                  <c:v>Ödeme türünün firma finans yapınıza olan uyumundan</c:v>
                </c:pt>
                <c:pt idx="9">
                  <c:v>Sorunlarınıza karşı çözüm üretebilme yeteneğimizden</c:v>
                </c:pt>
                <c:pt idx="10">
                  <c:v>Genel bir değerlendirme yaparsanız eğer,bizden ne derece memnunsunuz ?</c:v>
                </c:pt>
                <c:pt idx="11">
                  <c:v>ORTALAMA</c:v>
                </c:pt>
              </c:strCache>
            </c:strRef>
          </c:cat>
          <c:val>
            <c:numRef>
              <c:f>'2022'!$B$85:$M$85</c:f>
              <c:numCache>
                <c:formatCode>0%</c:formatCode>
                <c:ptCount val="12"/>
                <c:pt idx="0">
                  <c:v>0.90999999999999992</c:v>
                </c:pt>
                <c:pt idx="1">
                  <c:v>0.95</c:v>
                </c:pt>
                <c:pt idx="2">
                  <c:v>0.95749999999999991</c:v>
                </c:pt>
                <c:pt idx="3">
                  <c:v>0.87249999999999994</c:v>
                </c:pt>
                <c:pt idx="4">
                  <c:v>0.98750000000000004</c:v>
                </c:pt>
                <c:pt idx="5">
                  <c:v>0.94250000000000012</c:v>
                </c:pt>
                <c:pt idx="6">
                  <c:v>0.94499999999999995</c:v>
                </c:pt>
                <c:pt idx="7">
                  <c:v>0.97499999999999998</c:v>
                </c:pt>
                <c:pt idx="8">
                  <c:v>0.96250000000000002</c:v>
                </c:pt>
                <c:pt idx="9">
                  <c:v>0.95500000000000007</c:v>
                </c:pt>
                <c:pt idx="10">
                  <c:v>0.96</c:v>
                </c:pt>
                <c:pt idx="11">
                  <c:v>0.94704545454545441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52-4786-A1D9-20B442EDAC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31982384"/>
        <c:axId val="2031986960"/>
      </c:barChart>
      <c:catAx>
        <c:axId val="2031982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6960"/>
        <c:crosses val="autoZero"/>
        <c:auto val="1"/>
        <c:lblAlgn val="ctr"/>
        <c:lblOffset val="100"/>
        <c:noMultiLvlLbl val="0"/>
      </c:catAx>
      <c:valAx>
        <c:axId val="203198696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0F2303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031982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rgbClr val="0F2303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FC953-42AA-4EE9-BF6A-0E981C5F3E5C}" type="datetimeFigureOut">
              <a:rPr lang="tr-TR" smtClean="0"/>
              <a:t>12.06.2023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F1CBD-092F-46C9-A4DE-6EE6E628FC1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761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A42CFF-777B-4533-A440-4C456B6A9FEA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984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346277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10928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19107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78411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5303407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942038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953334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2059A-8985-41A3-9F35-8DC13894A4E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482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74D3F-D744-42F9-A266-110B14BD415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8146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C8BA-DCDD-4E80-B44D-BB4BDA6BC71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8505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27ED0-D0FE-4A09-AE62-4103EA8D2926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8338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82A1D-A539-4378-A6BA-1AA9F3084D39}" type="datetime1">
              <a:rPr lang="tr-TR" smtClean="0"/>
              <a:t>12.06.2023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843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92C6F-6FA5-45C8-ACE4-E5B3D13F24FA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7682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0823A-34F6-4D9A-B72C-4420CCCD8E18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87242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673C7-9167-4403-8666-44BE3976514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115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AA8A1-43D8-4974-AA28-F99EFBEC3B2D}" type="datetime1">
              <a:rPr lang="tr-TR" smtClean="0"/>
              <a:t>12.06.2023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Kalite bir yaşam tarzıdır.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2238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7C83F0-FC27-43D2-9813-F060C2D9E7A0}" type="datetime1">
              <a:rPr lang="tr-TR" smtClean="0"/>
              <a:t>12.06.2023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tr-TR"/>
              <a:t>Kalite bir yaşam tarzıdır.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F893C-C32F-4835-A1E5-850973405C5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2270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843808" y="5512332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>
                <a:solidFill>
                  <a:schemeClr val="accent5">
                    <a:lumMod val="50000"/>
                  </a:schemeClr>
                </a:solidFill>
              </a:rPr>
              <a:t>SATIN ALMA</a:t>
            </a:r>
            <a:endParaRPr lang="tr-TR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836712"/>
            <a:ext cx="2376264" cy="50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Metin kutusu 44"/>
          <p:cNvSpPr txBox="1"/>
          <p:nvPr/>
        </p:nvSpPr>
        <p:spPr>
          <a:xfrm>
            <a:off x="330546" y="2410020"/>
            <a:ext cx="8554916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 </a:t>
            </a:r>
            <a:r>
              <a:rPr lang="tr-TR" sz="3200" b="1" spc="5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2022 </a:t>
            </a: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YILI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alibri"/>
              <a:ea typeface="+mj-ea"/>
              <a:cs typeface="Calibri"/>
            </a:endParaRP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YÖNETİMİN GÖZDEN GEÇİRME TOPLANTISI </a:t>
            </a:r>
          </a:p>
          <a:p>
            <a:pPr algn="ctr" defTabSz="457207">
              <a:spcBef>
                <a:spcPct val="0"/>
              </a:spcBef>
            </a:pPr>
            <a:r>
              <a:rPr lang="tr-TR" sz="3200" b="1" spc="50" dirty="0">
                <a:ln w="0"/>
                <a:solidFill>
                  <a:schemeClr val="tx2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alibri"/>
                <a:ea typeface="+mj-ea"/>
                <a:cs typeface="Calibri"/>
              </a:rPr>
              <a:t>(YGG) </a:t>
            </a:r>
            <a:endParaRPr lang="en-US" sz="3200" b="1" spc="50" dirty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ea typeface="+mj-ea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7669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971084"/>
              </p:ext>
            </p:extLst>
          </p:nvPr>
        </p:nvGraphicFramePr>
        <p:xfrm>
          <a:off x="360484" y="1274926"/>
          <a:ext cx="4844561" cy="2954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369125"/>
              </p:ext>
            </p:extLst>
          </p:nvPr>
        </p:nvGraphicFramePr>
        <p:xfrm>
          <a:off x="3877407" y="3631224"/>
          <a:ext cx="5011615" cy="313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179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933048"/>
              </p:ext>
            </p:extLst>
          </p:nvPr>
        </p:nvGraphicFramePr>
        <p:xfrm>
          <a:off x="1126215" y="1602816"/>
          <a:ext cx="7191166" cy="4692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857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823765" y="476672"/>
            <a:ext cx="7321964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(HAYATA GEÇİRİLEN ÖNERİLER ve AKSİYON ALINAN ŞİKAYETLER)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o 8">
            <a:extLst>
              <a:ext uri="{FF2B5EF4-FFF2-40B4-BE49-F238E27FC236}">
                <a16:creationId xmlns:a16="http://schemas.microsoft.com/office/drawing/2014/main" id="{400F1050-5732-4B60-86BA-E121C706F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32088"/>
              </p:ext>
            </p:extLst>
          </p:nvPr>
        </p:nvGraphicFramePr>
        <p:xfrm>
          <a:off x="1326228" y="2624537"/>
          <a:ext cx="7070425" cy="3901374"/>
        </p:xfrm>
        <a:graphic>
          <a:graphicData uri="http://schemas.openxmlformats.org/drawingml/2006/table">
            <a:tbl>
              <a:tblPr/>
              <a:tblGrid>
                <a:gridCol w="2263398">
                  <a:extLst>
                    <a:ext uri="{9D8B030D-6E8A-4147-A177-3AD203B41FA5}">
                      <a16:colId xmlns:a16="http://schemas.microsoft.com/office/drawing/2014/main" val="3918363564"/>
                    </a:ext>
                  </a:extLst>
                </a:gridCol>
                <a:gridCol w="2394097">
                  <a:extLst>
                    <a:ext uri="{9D8B030D-6E8A-4147-A177-3AD203B41FA5}">
                      <a16:colId xmlns:a16="http://schemas.microsoft.com/office/drawing/2014/main" val="1683979601"/>
                    </a:ext>
                  </a:extLst>
                </a:gridCol>
                <a:gridCol w="2412930">
                  <a:extLst>
                    <a:ext uri="{9D8B030D-6E8A-4147-A177-3AD203B41FA5}">
                      <a16:colId xmlns:a16="http://schemas.microsoft.com/office/drawing/2014/main" val="2592459544"/>
                    </a:ext>
                  </a:extLst>
                </a:gridCol>
              </a:tblGrid>
              <a:tr h="110143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KONUSU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ÇÖZÜM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SONUÇ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355102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Bazı zamanlarda talep edilen ürünlerle alakalı geç dönebiliyorlar.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Birim Yetkilisi ile toplantı</a:t>
                      </a:r>
                      <a:r>
                        <a:rPr lang="tr-TR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Talep edilen ürünlerle ilgili dönüşlerin daha dikkatli ve hızlıca yapılarak, ürünlerin istenilen kalitede planlanan teslim tarihlerinde temin edilmesi için azami özen gösterilecektir.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68908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5462751"/>
                  </a:ext>
                </a:extLst>
              </a:tr>
              <a:tr h="65195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1413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4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5939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694291" y="481299"/>
            <a:ext cx="5976664" cy="64807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DÜZELTİCİ</a:t>
            </a:r>
            <a:r>
              <a:rPr lang="tr-TR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-ÖNLEYİCİ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FAALİYETLER</a:t>
            </a: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4063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etin kutusu 1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498098" y="2794310"/>
            <a:ext cx="82032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2022 YILI İÇ DENETİM SONUCU AÇILAN DÜZELTİCİ-ÖNLEYİCİ FAALİYETİMİZ BULUNMAMAKTADIR.</a:t>
            </a:r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165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5">
            <a:extLst>
              <a:ext uri="{FF2B5EF4-FFF2-40B4-BE49-F238E27FC236}">
                <a16:creationId xmlns:a16="http://schemas.microsoft.com/office/drawing/2014/main" id="{86836AFB-9A07-49E9-9AEA-095FC62A66B5}"/>
              </a:ext>
            </a:extLst>
          </p:cNvPr>
          <p:cNvSpPr txBox="1"/>
          <p:nvPr/>
        </p:nvSpPr>
        <p:spPr>
          <a:xfrm>
            <a:off x="250596" y="2294209"/>
            <a:ext cx="87631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dirty="0" smtClean="0">
                <a:solidFill>
                  <a:srgbClr val="0F2303"/>
                </a:solidFill>
              </a:rPr>
              <a:t>2022 </a:t>
            </a:r>
            <a:r>
              <a:rPr lang="tr-TR" sz="2400" dirty="0">
                <a:solidFill>
                  <a:srgbClr val="0F2303"/>
                </a:solidFill>
              </a:rPr>
              <a:t>y</a:t>
            </a:r>
            <a:r>
              <a:rPr lang="tr-TR" sz="2400" dirty="0" smtClean="0">
                <a:solidFill>
                  <a:srgbClr val="0F2303"/>
                </a:solidFill>
              </a:rPr>
              <a:t>ılı iç denetim sonucu;</a:t>
            </a:r>
          </a:p>
          <a:p>
            <a:pPr marL="342900" indent="-342900" algn="just">
              <a:buFontTx/>
              <a:buChar char="-"/>
            </a:pPr>
            <a:r>
              <a:rPr lang="tr-TR" sz="2400" dirty="0" smtClean="0">
                <a:solidFill>
                  <a:srgbClr val="0F2303"/>
                </a:solidFill>
              </a:rPr>
              <a:t>İyileştirilmesi gereken yönler önerilmiş olup, </a:t>
            </a:r>
            <a:r>
              <a:rPr lang="tr-TR" sz="2400" dirty="0" smtClean="0">
                <a:solidFill>
                  <a:srgbClr val="0F2303"/>
                </a:solidFill>
              </a:rPr>
              <a:t>3 </a:t>
            </a:r>
            <a:r>
              <a:rPr lang="tr-TR" sz="2400" dirty="0" smtClean="0">
                <a:solidFill>
                  <a:srgbClr val="0F2303"/>
                </a:solidFill>
              </a:rPr>
              <a:t>adet gözlem verilmiştir.</a:t>
            </a:r>
          </a:p>
          <a:p>
            <a:pPr marL="342900" indent="-342900">
              <a:buFontTx/>
              <a:buChar char="-"/>
            </a:pPr>
            <a:endParaRPr lang="tr-TR" sz="2400" dirty="0">
              <a:solidFill>
                <a:srgbClr val="0F2303"/>
              </a:solidFill>
            </a:endParaRPr>
          </a:p>
          <a:p>
            <a:pPr marL="342900" indent="-342900">
              <a:buFontTx/>
              <a:buChar char="-"/>
            </a:pPr>
            <a:endParaRPr lang="tr-TR" sz="2400" dirty="0" smtClean="0">
              <a:solidFill>
                <a:srgbClr val="0F2303"/>
              </a:solidFill>
            </a:endParaRPr>
          </a:p>
          <a:p>
            <a:pPr algn="just"/>
            <a:r>
              <a:rPr lang="tr-TR" sz="2400" dirty="0" smtClean="0">
                <a:solidFill>
                  <a:srgbClr val="0F2303"/>
                </a:solidFill>
              </a:rPr>
              <a:t>- İç Denetimlerde, birim faaliyetlerinde uygunsuz veya geliştirilmesi gereken yönler belirlenmesi, birimin kendini geliştirmesine ve faaliyetlerine olumlu katkı sağlamaktadır.</a:t>
            </a:r>
          </a:p>
          <a:p>
            <a:pPr algn="ctr"/>
            <a:endParaRPr lang="tr-TR" sz="2400" dirty="0">
              <a:solidFill>
                <a:srgbClr val="0F23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354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168388" y="628902"/>
            <a:ext cx="6927589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İÇ DENETİM SONUCUNA DAYALI ÖZ DEĞERLENDİRME ve GÖRÜŞLERİNİZ</a:t>
            </a:r>
          </a:p>
        </p:txBody>
      </p:sp>
      <p:pic>
        <p:nvPicPr>
          <p:cNvPr id="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3020" y="1675371"/>
            <a:ext cx="3831421" cy="1520492"/>
          </a:xfrm>
          <a:prstGeom prst="rect">
            <a:avLst/>
          </a:prstGeom>
        </p:spPr>
      </p:pic>
      <p:sp>
        <p:nvSpPr>
          <p:cNvPr id="7" name="Metin kutusu 5"/>
          <p:cNvSpPr txBox="1"/>
          <p:nvPr/>
        </p:nvSpPr>
        <p:spPr>
          <a:xfrm>
            <a:off x="5719941" y="3392415"/>
            <a:ext cx="2653127" cy="646331"/>
          </a:xfrm>
          <a:prstGeom prst="rect">
            <a:avLst/>
          </a:prstGeom>
          <a:gradFill rotWithShape="1">
            <a:gsLst>
              <a:gs pos="0">
                <a:sysClr val="windowText" lastClr="000000">
                  <a:tint val="50000"/>
                  <a:satMod val="300000"/>
                </a:sysClr>
              </a:gs>
              <a:gs pos="35000">
                <a:sysClr val="windowText" lastClr="000000">
                  <a:tint val="37000"/>
                  <a:satMod val="300000"/>
                </a:sysClr>
              </a:gs>
              <a:gs pos="100000">
                <a:sysClr val="windowText" lastClr="000000">
                  <a:tint val="15000"/>
                  <a:satMod val="350000"/>
                </a:sysClr>
              </a:gs>
            </a:gsLst>
            <a:lin ang="16200000" scaled="1"/>
          </a:gradFill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KYS İç Denetim Başarı Puanı  %98</a:t>
            </a: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D6606740-5A4B-1840-B422-4575E4AA1D2B}"/>
              </a:ext>
            </a:extLst>
          </p:cNvPr>
          <p:cNvSpPr txBox="1"/>
          <p:nvPr/>
        </p:nvSpPr>
        <p:spPr>
          <a:xfrm>
            <a:off x="5455386" y="4521626"/>
            <a:ext cx="36886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R" b="1" dirty="0" smtClean="0">
                <a:solidFill>
                  <a:srgbClr val="1F0620"/>
                </a:solidFill>
              </a:rPr>
              <a:t>İç denet</a:t>
            </a:r>
            <a:r>
              <a:rPr lang="en-US" b="1" dirty="0" smtClean="0">
                <a:solidFill>
                  <a:srgbClr val="1F0620"/>
                </a:solidFill>
              </a:rPr>
              <a:t>ç</a:t>
            </a:r>
            <a:r>
              <a:rPr lang="en-TR" b="1" dirty="0" smtClean="0">
                <a:solidFill>
                  <a:srgbClr val="1F0620"/>
                </a:solidFill>
              </a:rPr>
              <a:t>i</a:t>
            </a:r>
            <a:r>
              <a:rPr lang="en-US" b="1" dirty="0" err="1" smtClean="0">
                <a:solidFill>
                  <a:srgbClr val="1F0620"/>
                </a:solidFill>
              </a:rPr>
              <a:t>lerin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değerlendirmeleri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doğrultusunda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kalite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sürecine</a:t>
            </a:r>
            <a:r>
              <a:rPr lang="en-US" b="1" dirty="0" smtClean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ilişkin</a:t>
            </a:r>
            <a:r>
              <a:rPr lang="tr-TR" b="1" dirty="0">
                <a:solidFill>
                  <a:srgbClr val="1F0620"/>
                </a:solidFill>
              </a:rPr>
              <a:t> </a:t>
            </a:r>
            <a:r>
              <a:rPr lang="en-US" b="1" dirty="0" err="1" smtClean="0">
                <a:solidFill>
                  <a:srgbClr val="1F0620"/>
                </a:solidFill>
              </a:rPr>
              <a:t>iyileştirmeler</a:t>
            </a:r>
            <a:r>
              <a:rPr lang="en-TR" b="1" dirty="0" smtClean="0">
                <a:solidFill>
                  <a:srgbClr val="1F0620"/>
                </a:solidFill>
              </a:rPr>
              <a:t> </a:t>
            </a:r>
            <a:r>
              <a:rPr lang="en-TR" b="1" dirty="0">
                <a:solidFill>
                  <a:srgbClr val="1F0620"/>
                </a:solidFill>
              </a:rPr>
              <a:t>ve düzenlemeler planlanmıştır.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1" y="1606117"/>
            <a:ext cx="5145696" cy="4766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37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1742309" y="464778"/>
            <a:ext cx="5659381" cy="80528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4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SÜREKLİ İYİLEŞTİRME ÖNERİLERİ</a:t>
            </a:r>
            <a:endParaRPr lang="en-US" sz="24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87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1" y="411204"/>
            <a:ext cx="1477697" cy="31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5D49F21F-6463-4A49-B0A0-FDE5105D9003}"/>
              </a:ext>
            </a:extLst>
          </p:cNvPr>
          <p:cNvSpPr txBox="1"/>
          <p:nvPr/>
        </p:nvSpPr>
        <p:spPr>
          <a:xfrm>
            <a:off x="438819" y="2037686"/>
            <a:ext cx="8391146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Yönetim Sistemi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süreçlerinin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düzenli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 ve periyodik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takip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algn="just">
              <a:lnSpc>
                <a:spcPct val="150000"/>
              </a:lnSpc>
            </a:pPr>
            <a:endParaRPr lang="tr-TR" sz="2000" dirty="0" smtClean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Kalite Koordinatörlüğü ile eksik kaldığımız konuları düzeltebilmek için sürekli irtibat halinde olabilmek </a:t>
            </a:r>
          </a:p>
          <a:p>
            <a:pPr algn="just">
              <a:lnSpc>
                <a:spcPct val="150000"/>
              </a:lnSpc>
            </a:pPr>
            <a:endParaRPr lang="en-US" sz="2000" dirty="0">
              <a:solidFill>
                <a:srgbClr val="0C0D0D"/>
              </a:solidFill>
              <a:ea typeface="+mn-lt"/>
              <a:cs typeface="+mn-lt"/>
            </a:endParaRPr>
          </a:p>
          <a:p>
            <a:pPr marL="342900" indent="-342900" algn="just">
              <a:lnSpc>
                <a:spcPct val="150000"/>
              </a:lnSpc>
              <a:buFont typeface="Arial"/>
              <a:buChar char="•"/>
            </a:pP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Kalite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sürecinde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yer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alan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 err="1" smtClean="0">
                <a:solidFill>
                  <a:srgbClr val="0C0D0D"/>
                </a:solidFill>
                <a:ea typeface="+mn-lt"/>
                <a:cs typeface="+mn-lt"/>
              </a:rPr>
              <a:t>personel</a:t>
            </a:r>
            <a:r>
              <a:rPr lang="tr-TR" sz="2000" dirty="0" smtClean="0">
                <a:solidFill>
                  <a:srgbClr val="0C0D0D"/>
                </a:solidFill>
                <a:ea typeface="+mn-lt"/>
                <a:cs typeface="+mn-lt"/>
              </a:rPr>
              <a:t>in</a:t>
            </a:r>
            <a:r>
              <a:rPr lang="en-US" sz="2000" dirty="0" smtClean="0">
                <a:solidFill>
                  <a:srgbClr val="0C0D0D"/>
                </a:solidFill>
                <a:ea typeface="+mn-lt"/>
                <a:cs typeface="+mn-lt"/>
              </a:rPr>
              <a:t> 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motive </a:t>
            </a:r>
            <a:r>
              <a:rPr lang="en-US" sz="2000" dirty="0" err="1">
                <a:solidFill>
                  <a:srgbClr val="0C0D0D"/>
                </a:solidFill>
                <a:ea typeface="+mn-lt"/>
                <a:cs typeface="+mn-lt"/>
              </a:rPr>
              <a:t>edilmesi</a:t>
            </a:r>
            <a:r>
              <a:rPr lang="en-US" sz="2000" dirty="0">
                <a:solidFill>
                  <a:srgbClr val="0C0D0D"/>
                </a:solidFill>
                <a:ea typeface="+mn-lt"/>
                <a:cs typeface="+mn-lt"/>
              </a:rPr>
              <a:t> </a:t>
            </a:r>
            <a:endParaRPr lang="en-US" sz="2000" dirty="0">
              <a:solidFill>
                <a:srgbClr val="0C0D0D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244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241579" y="649467"/>
            <a:ext cx="504056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MİSYON-VİZYON-POLİTİKA</a:t>
            </a: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372" y="450628"/>
            <a:ext cx="1872208" cy="397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ikdörtgen 2"/>
          <p:cNvSpPr/>
          <p:nvPr/>
        </p:nvSpPr>
        <p:spPr>
          <a:xfrm>
            <a:off x="490637" y="1291399"/>
            <a:ext cx="4189482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tr-TR" b="1" dirty="0">
                <a:solidFill>
                  <a:srgbClr val="000000"/>
                </a:solidFill>
                <a:latin typeface="Calibri"/>
                <a:ea typeface="Times New Roman" panose="02020603050405020304" pitchFamily="18" charset="0"/>
                <a:cs typeface="Calibri"/>
              </a:rPr>
              <a:t>  </a:t>
            </a:r>
            <a:endParaRPr lang="tr-TR" b="1" dirty="0"/>
          </a:p>
        </p:txBody>
      </p:sp>
      <p:sp>
        <p:nvSpPr>
          <p:cNvPr id="4" name="Dikdörtgen 3"/>
          <p:cNvSpPr/>
          <p:nvPr/>
        </p:nvSpPr>
        <p:spPr>
          <a:xfrm>
            <a:off x="490637" y="4868885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ÇALIŞMA POLİTİKASI</a:t>
            </a:r>
          </a:p>
          <a:p>
            <a:pPr lvl="0" fontAlgn="base">
              <a:lnSpc>
                <a:spcPct val="150000"/>
              </a:lnSpc>
            </a:pP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‘Vakıf </a:t>
            </a: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Yükseköğretim Kurumlar İhale </a:t>
            </a: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Yönetmeliği’ </a:t>
            </a: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kapsamında Üniversitemizin Akademik, İdari ve Yatırım konularındaki tüm satın alma işlemlerinin bilinçli ve etkili olarak yapılmasını sağlamaktadır. </a:t>
            </a:r>
            <a:endParaRPr lang="tr-TR" i="1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90637" y="3166068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VİZYONU</a:t>
            </a:r>
          </a:p>
          <a:p>
            <a:pPr lvl="0" fontAlgn="base">
              <a:lnSpc>
                <a:spcPct val="150000"/>
              </a:lnSpc>
            </a:pP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uluslararası düzeydeki koşullara sahip hale getirmek için ihtiyaçlarının en kısa sürede planlanarak bitirilmesini sağlamak ve hizmetine sunulmasına yardımcı olmaktır</a:t>
            </a:r>
            <a:r>
              <a:rPr lang="tr-TR" b="1" i="1" dirty="0" smtClean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tr-TR" sz="1000" i="1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90637" y="1886457"/>
            <a:ext cx="8352928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BİRİMİN MİSYONU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tr-TR" b="1" i="1" dirty="0">
                <a:solidFill>
                  <a:srgbClr val="0F230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Üniversitemizin gelişimine yönelik stratejik planlar çerçevesinde, paydaşlarımız ile etkin işbirliği yaparak çalışmaktır.</a:t>
            </a:r>
            <a:endParaRPr lang="tr-TR" dirty="0">
              <a:solidFill>
                <a:srgbClr val="0F230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822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533747" y="537546"/>
            <a:ext cx="44037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SWOT (GZFT) ANALİZİ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6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17147"/>
            <a:ext cx="2088232" cy="44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2B566155-4AFE-69DE-F066-F6AD73D17C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5114501"/>
              </p:ext>
            </p:extLst>
          </p:nvPr>
        </p:nvGraphicFramePr>
        <p:xfrm>
          <a:off x="281354" y="1523601"/>
          <a:ext cx="8765932" cy="45753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91483">
                  <a:extLst>
                    <a:ext uri="{9D8B030D-6E8A-4147-A177-3AD203B41FA5}">
                      <a16:colId xmlns:a16="http://schemas.microsoft.com/office/drawing/2014/main" val="2492177041"/>
                    </a:ext>
                  </a:extLst>
                </a:gridCol>
                <a:gridCol w="2191483">
                  <a:extLst>
                    <a:ext uri="{9D8B030D-6E8A-4147-A177-3AD203B41FA5}">
                      <a16:colId xmlns:a16="http://schemas.microsoft.com/office/drawing/2014/main" val="974745642"/>
                    </a:ext>
                  </a:extLst>
                </a:gridCol>
                <a:gridCol w="2191483">
                  <a:extLst>
                    <a:ext uri="{9D8B030D-6E8A-4147-A177-3AD203B41FA5}">
                      <a16:colId xmlns:a16="http://schemas.microsoft.com/office/drawing/2014/main" val="1669978560"/>
                    </a:ext>
                  </a:extLst>
                </a:gridCol>
                <a:gridCol w="2191483">
                  <a:extLst>
                    <a:ext uri="{9D8B030D-6E8A-4147-A177-3AD203B41FA5}">
                      <a16:colId xmlns:a16="http://schemas.microsoft.com/office/drawing/2014/main" val="4020029336"/>
                    </a:ext>
                  </a:extLst>
                </a:gridCol>
              </a:tblGrid>
              <a:tr h="547803"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Güçlü Yönler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Zayıf Yönler 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Fırsatlar</a:t>
                      </a:r>
                      <a:r>
                        <a:rPr lang="tr-TR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>
                          <a:solidFill>
                            <a:schemeClr val="tx1"/>
                          </a:solidFill>
                        </a:rPr>
                        <a:t>Tehditler</a:t>
                      </a:r>
                      <a:endParaRPr lang="tr-TR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651845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G1- Tedarikçilerimize ödemelerinin verimli takibi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Z1- Satın Alma taleplerinin bir yazılımla takip edilememesi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F1- Üst Yönetimin Satın Alma departmanına olan güveni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T1-Ekonomik Kriz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474354508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G2- Satın Alma Uzmanı ile çalışanlarımızın iletişimin iyi olması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T2- Ana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Kampüs'ün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uzaklığı nedeni ile aynı gün ürün </a:t>
                      </a:r>
                      <a:r>
                        <a:rPr lang="tr-TR" sz="1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tedariğinde</a:t>
                      </a:r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zorlanma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205382755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G3- Taleplerin ivedilikle cevaplanması ve karşılanması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T3- Taleplerin talep formu ile yapılmaması, e-mail atılmaması ve sözlü bildirilmesi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2749880198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G4- Dış paydaşlarla iletişimin iyi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T4- Onaylanan bütçe kalemlerinin net olarak açıklanmaması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948977900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G5- Satın Alma ekibinin tecrübeli, alanında uzman ve dinamik olması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T5- Araç sıkıntısı sebebi ile tedarikçilere gidilememesi ve taleplerinin temin süresinin uzaması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03973143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G6- Satın alma personelinin portföy genişliği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T6- Tedarikçi iflası</a:t>
                      </a:r>
                      <a:endParaRPr lang="tr-T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791723224"/>
                  </a:ext>
                </a:extLst>
              </a:tr>
              <a:tr h="547803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G7- Peşin alım gücü nedeni ile pazarlıkta kuvvetli olmamız</a:t>
                      </a:r>
                      <a:r>
                        <a:rPr lang="tr-T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0142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984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76429" y="423861"/>
            <a:ext cx="5076628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BEKLENTİLERİ</a:t>
            </a:r>
            <a:endParaRPr lang="tr-TR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/>
            </a:endParaRPr>
          </a:p>
        </p:txBody>
      </p:sp>
      <p:pic>
        <p:nvPicPr>
          <p:cNvPr id="8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34613BA-7012-ED44-5194-8B0266F8DE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121038"/>
              </p:ext>
            </p:extLst>
          </p:nvPr>
        </p:nvGraphicFramePr>
        <p:xfrm>
          <a:off x="121304" y="1530165"/>
          <a:ext cx="8820474" cy="504242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40158">
                  <a:extLst>
                    <a:ext uri="{9D8B030D-6E8A-4147-A177-3AD203B41FA5}">
                      <a16:colId xmlns:a16="http://schemas.microsoft.com/office/drawing/2014/main" val="155442254"/>
                    </a:ext>
                  </a:extLst>
                </a:gridCol>
                <a:gridCol w="2940158">
                  <a:extLst>
                    <a:ext uri="{9D8B030D-6E8A-4147-A177-3AD203B41FA5}">
                      <a16:colId xmlns:a16="http://schemas.microsoft.com/office/drawing/2014/main" val="1371322564"/>
                    </a:ext>
                  </a:extLst>
                </a:gridCol>
                <a:gridCol w="2940158">
                  <a:extLst>
                    <a:ext uri="{9D8B030D-6E8A-4147-A177-3AD203B41FA5}">
                      <a16:colId xmlns:a16="http://schemas.microsoft.com/office/drawing/2014/main" val="4023714363"/>
                    </a:ext>
                  </a:extLst>
                </a:gridCol>
              </a:tblGrid>
              <a:tr h="549102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Olma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Paydaş Beklentileri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857894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Rektörlük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Kurum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Sorumluluk </a:t>
                      </a:r>
                      <a:b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Üst Amir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7525711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Üniversite İdari ve Akademik Personel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 Almakta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Kaliteli ürünü istenilen zamanda temin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189738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Tedarikçi Firmalar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Ürünü/Hizmeti Sağlayıcı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Zamanında Ödeme, Sürdürülebilir Sipariş, İyi İletişim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75148872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YÖK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 gereği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Mevzuata uygunluk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83929788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Çalışanları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Hizmeti Üreten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Paydaşların doğru yeterli bilgiyi zamanında paylaşması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663592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Genel Sekreterlik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Bağlı bulunan Üst Amir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İşleyişin sorunsuz ve kaynakların etkin kullanılması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3059585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Yükseköğretim Kalite Kurulu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ABÜ İç Kalite Güvence Sisteminin oluşturulması ve ABÜ iç kalite güvencesinin artırılması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Düzenli olarak KİDR, Kurumsal Dış Değerlendirme ve Kurumsal Akreditasyon süreçlerinde işbirliği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719771333"/>
                  </a:ext>
                </a:extLst>
              </a:tr>
              <a:tr h="54910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Bağımsız Akredite Kuruluşu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Bilgi/Mevzuat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Raporlama, Kalite Bünyesinde Faaliyet Gösterme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204912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836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471160" y="761596"/>
            <a:ext cx="8201679" cy="588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(FİZİKİ, MALZEME, TEÇHİZAT, EKİPMAN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332656"/>
            <a:ext cx="1607689" cy="42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66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618607"/>
              </p:ext>
            </p:extLst>
          </p:nvPr>
        </p:nvGraphicFramePr>
        <p:xfrm>
          <a:off x="254975" y="2124936"/>
          <a:ext cx="8818690" cy="40233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3738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63738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Bilgisayar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Yazıcı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Arşiv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Araç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Malzeme Temini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9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570007" y="344252"/>
            <a:ext cx="5901761" cy="92210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lnSpc>
                <a:spcPct val="11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(TEKNOLOJİK, YAZILIM, DONANIM vb.)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8" y="245892"/>
            <a:ext cx="1569900" cy="33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355150"/>
              </p:ext>
            </p:extLst>
          </p:nvPr>
        </p:nvGraphicFramePr>
        <p:xfrm>
          <a:off x="126278" y="2193457"/>
          <a:ext cx="8801105" cy="40102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0221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60221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Office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ACAD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EBYS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Satın Alma Yazılım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Veri</a:t>
                      </a:r>
                      <a:r>
                        <a:rPr lang="tr-TR" sz="1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senkronizasyonu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016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Metin kutusu 4">
            <a:extLst>
              <a:ext uri="{FF2B5EF4-FFF2-40B4-BE49-F238E27FC236}">
                <a16:creationId xmlns:a16="http://schemas.microsoft.com/office/drawing/2014/main" id="{57C0E41D-3DD4-4068-B64C-DBA801AC6D69}"/>
              </a:ext>
            </a:extLst>
          </p:cNvPr>
          <p:cNvSpPr txBox="1"/>
          <p:nvPr/>
        </p:nvSpPr>
        <p:spPr>
          <a:xfrm>
            <a:off x="1789470" y="157316"/>
            <a:ext cx="5869859" cy="10795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MEVCUT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KAYNAK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LAR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</a:t>
            </a:r>
            <a:r>
              <a:rPr lang="en-US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İHTİYA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ÇLAR</a:t>
            </a:r>
          </a:p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(İŞ GÜCÜ-İNSAN KAYNAĞI)</a:t>
            </a:r>
            <a:endParaRPr lang="en-US" sz="2800" b="1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6" name="Metin kutusu 1352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7" name="Metin kutusu 1353"/>
          <p:cNvSpPr txBox="1"/>
          <p:nvPr/>
        </p:nvSpPr>
        <p:spPr>
          <a:xfrm>
            <a:off x="2484438" y="2939415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8" name="Metin kutusu 1354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9" name="Metin kutusu 1355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0" name="Metin kutusu 1356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1" name="Metin kutusu 1357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2" name="Metin kutusu 1358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Metin kutusu 1359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Metin kutusu 1360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Metin kutusu 1361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6" name="Metin kutusu 1362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7" name="Metin kutusu 1363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8" name="Metin kutusu 1364"/>
          <p:cNvSpPr txBox="1"/>
          <p:nvPr/>
        </p:nvSpPr>
        <p:spPr>
          <a:xfrm>
            <a:off x="2489200" y="29224288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9" name="Metin kutusu 1365"/>
          <p:cNvSpPr txBox="1"/>
          <p:nvPr/>
        </p:nvSpPr>
        <p:spPr>
          <a:xfrm>
            <a:off x="2484438" y="29378275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0" name="Metin kutusu 1367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1" name="Metin kutusu 1368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2" name="Metin kutusu 1369"/>
          <p:cNvSpPr txBox="1"/>
          <p:nvPr/>
        </p:nvSpPr>
        <p:spPr>
          <a:xfrm>
            <a:off x="3887788" y="292227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3" name="Metin kutusu 1370"/>
          <p:cNvSpPr txBox="1"/>
          <p:nvPr/>
        </p:nvSpPr>
        <p:spPr>
          <a:xfrm>
            <a:off x="3887788" y="29376688"/>
            <a:ext cx="196850" cy="11588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4" name="Metin kutusu 1371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5" name="Metin kutusu 1372"/>
          <p:cNvSpPr txBox="1"/>
          <p:nvPr/>
        </p:nvSpPr>
        <p:spPr>
          <a:xfrm>
            <a:off x="3887788" y="29579888"/>
            <a:ext cx="196850" cy="11747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6" name="Metin kutusu 1373"/>
          <p:cNvSpPr txBox="1"/>
          <p:nvPr/>
        </p:nvSpPr>
        <p:spPr>
          <a:xfrm>
            <a:off x="2489200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7" name="Metin kutusu 1374"/>
          <p:cNvSpPr txBox="1"/>
          <p:nvPr/>
        </p:nvSpPr>
        <p:spPr>
          <a:xfrm>
            <a:off x="2484438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8" name="Metin kutusu 1375"/>
          <p:cNvSpPr txBox="1"/>
          <p:nvPr/>
        </p:nvSpPr>
        <p:spPr>
          <a:xfrm>
            <a:off x="2484438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29" name="Metin kutusu 1376"/>
          <p:cNvSpPr txBox="1"/>
          <p:nvPr/>
        </p:nvSpPr>
        <p:spPr>
          <a:xfrm>
            <a:off x="3887788" y="29222700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0" name="Metin kutusu 1377"/>
          <p:cNvSpPr txBox="1"/>
          <p:nvPr/>
        </p:nvSpPr>
        <p:spPr>
          <a:xfrm>
            <a:off x="3887788" y="2938462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1" name="Metin kutusu 1378"/>
          <p:cNvSpPr txBox="1"/>
          <p:nvPr/>
        </p:nvSpPr>
        <p:spPr>
          <a:xfrm>
            <a:off x="3887788" y="29587825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>
              <a:solidFill>
                <a:srgbClr val="FF0000"/>
              </a:solidFill>
            </a:endParaRPr>
          </a:p>
        </p:txBody>
      </p:sp>
      <p:sp>
        <p:nvSpPr>
          <p:cNvPr id="32" name="Metin kutusu 1379"/>
          <p:cNvSpPr txBox="1"/>
          <p:nvPr/>
        </p:nvSpPr>
        <p:spPr>
          <a:xfrm>
            <a:off x="4859338" y="29232225"/>
            <a:ext cx="196850" cy="115888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3" name="Metin kutusu 1380"/>
          <p:cNvSpPr txBox="1"/>
          <p:nvPr/>
        </p:nvSpPr>
        <p:spPr>
          <a:xfrm>
            <a:off x="4854575" y="29400500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4" name="Metin kutusu 1381"/>
          <p:cNvSpPr txBox="1"/>
          <p:nvPr/>
        </p:nvSpPr>
        <p:spPr>
          <a:xfrm>
            <a:off x="4854575" y="29556075"/>
            <a:ext cx="196850" cy="12382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5" name="Metin kutusu 1382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6" name="Metin kutusu 1383"/>
          <p:cNvSpPr txBox="1"/>
          <p:nvPr/>
        </p:nvSpPr>
        <p:spPr>
          <a:xfrm>
            <a:off x="2484438" y="3028473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7" name="Metin kutusu 1384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8" name="Metin kutusu 1385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39" name="Metin kutusu 1386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0" name="Metin kutusu 1387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1" name="Metin kutusu 1388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2" name="Metin kutusu 1389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3" name="Metin kutusu 1390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4" name="Metin kutusu 1391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5" name="Metin kutusu 1392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ysClr val="window" lastClr="FFFFFF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6" name="Metin kutusu 1393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7" name="Metin kutusu 1394"/>
          <p:cNvSpPr txBox="1"/>
          <p:nvPr/>
        </p:nvSpPr>
        <p:spPr>
          <a:xfrm>
            <a:off x="2489200" y="30114875"/>
            <a:ext cx="196850" cy="117475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8" name="Metin kutusu 1395"/>
          <p:cNvSpPr txBox="1"/>
          <p:nvPr/>
        </p:nvSpPr>
        <p:spPr>
          <a:xfrm>
            <a:off x="2484438" y="30270450"/>
            <a:ext cx="196850" cy="1412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49" name="Metin kutusu 1396"/>
          <p:cNvSpPr txBox="1"/>
          <p:nvPr/>
        </p:nvSpPr>
        <p:spPr>
          <a:xfrm>
            <a:off x="2484438" y="30446663"/>
            <a:ext cx="204787" cy="160337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0" name="Metin kutusu 1397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1" name="Metin kutusu 1398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2" name="Metin kutusu 1399"/>
          <p:cNvSpPr txBox="1"/>
          <p:nvPr/>
        </p:nvSpPr>
        <p:spPr>
          <a:xfrm>
            <a:off x="3887788" y="30113288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3" name="Metin kutusu 1400"/>
          <p:cNvSpPr txBox="1"/>
          <p:nvPr/>
        </p:nvSpPr>
        <p:spPr>
          <a:xfrm>
            <a:off x="3887788" y="30267275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4" name="Metin kutusu 1401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rgbClr val="00B05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5" name="Metin kutusu 1402"/>
          <p:cNvSpPr txBox="1"/>
          <p:nvPr/>
        </p:nvSpPr>
        <p:spPr>
          <a:xfrm>
            <a:off x="3887788" y="30472063"/>
            <a:ext cx="196850" cy="115887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6" name="Metin kutusu 1403"/>
          <p:cNvSpPr txBox="1"/>
          <p:nvPr/>
        </p:nvSpPr>
        <p:spPr>
          <a:xfrm>
            <a:off x="2489200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7" name="Metin kutusu 1404"/>
          <p:cNvSpPr txBox="1"/>
          <p:nvPr/>
        </p:nvSpPr>
        <p:spPr>
          <a:xfrm>
            <a:off x="2484438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8" name="Metin kutusu 1405"/>
          <p:cNvSpPr txBox="1"/>
          <p:nvPr/>
        </p:nvSpPr>
        <p:spPr>
          <a:xfrm>
            <a:off x="2484438" y="30446663"/>
            <a:ext cx="196850" cy="12382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59" name="Metin kutusu 1406"/>
          <p:cNvSpPr txBox="1"/>
          <p:nvPr/>
        </p:nvSpPr>
        <p:spPr>
          <a:xfrm>
            <a:off x="3887788" y="30113288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0" name="Metin kutusu 1407"/>
          <p:cNvSpPr txBox="1"/>
          <p:nvPr/>
        </p:nvSpPr>
        <p:spPr>
          <a:xfrm>
            <a:off x="3887788" y="30275213"/>
            <a:ext cx="196850" cy="117475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1" name="Metin kutusu 1408"/>
          <p:cNvSpPr txBox="1"/>
          <p:nvPr/>
        </p:nvSpPr>
        <p:spPr>
          <a:xfrm>
            <a:off x="3887788" y="30480000"/>
            <a:ext cx="196850" cy="115888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2" name="Metin kutusu 1409"/>
          <p:cNvSpPr txBox="1"/>
          <p:nvPr/>
        </p:nvSpPr>
        <p:spPr>
          <a:xfrm>
            <a:off x="4859338" y="30122813"/>
            <a:ext cx="196850" cy="117475"/>
          </a:xfrm>
          <a:prstGeom prst="rect">
            <a:avLst/>
          </a:prstGeom>
          <a:solidFill>
            <a:srgbClr val="FF0000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3" name="Metin kutusu 1410"/>
          <p:cNvSpPr txBox="1"/>
          <p:nvPr/>
        </p:nvSpPr>
        <p:spPr>
          <a:xfrm>
            <a:off x="4854575" y="30292675"/>
            <a:ext cx="196850" cy="115888"/>
          </a:xfrm>
          <a:prstGeom prst="rect">
            <a:avLst/>
          </a:prstGeom>
          <a:solidFill>
            <a:schemeClr val="lt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64" name="Metin kutusu 1411"/>
          <p:cNvSpPr txBox="1"/>
          <p:nvPr/>
        </p:nvSpPr>
        <p:spPr>
          <a:xfrm>
            <a:off x="4854575" y="30446663"/>
            <a:ext cx="196850" cy="123825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65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8" y="304675"/>
            <a:ext cx="1690292" cy="3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7" name="Table 5">
            <a:extLst>
              <a:ext uri="{FF2B5EF4-FFF2-40B4-BE49-F238E27FC236}">
                <a16:creationId xmlns:a16="http://schemas.microsoft.com/office/drawing/2014/main" id="{D225EC9E-88F0-9503-E44C-698A033FD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3111447"/>
              </p:ext>
            </p:extLst>
          </p:nvPr>
        </p:nvGraphicFramePr>
        <p:xfrm>
          <a:off x="334106" y="2163991"/>
          <a:ext cx="8572500" cy="40119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36438879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417779833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37491448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1503617744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3745572328"/>
                    </a:ext>
                  </a:extLst>
                </a:gridCol>
              </a:tblGrid>
              <a:tr h="455565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Kaynak Adı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Birimi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Mevcut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İhtiyaç Nedeni</a:t>
                      </a:r>
                    </a:p>
                  </a:txBody>
                  <a:tcPr>
                    <a:solidFill>
                      <a:srgbClr val="7C71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1710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Müdür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163691897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Uzman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marL="0" marR="0" indent="0" algn="ctr" defTabSz="45720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1528485156"/>
                  </a:ext>
                </a:extLst>
              </a:tr>
              <a:tr h="4490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Personel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İş yoğunluğu</a:t>
                      </a:r>
                      <a:endParaRPr lang="tr-T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503" marR="2503" marT="2503" marB="0" anchor="ctr"/>
                </a:tc>
                <a:extLst>
                  <a:ext uri="{0D108BD9-81ED-4DB2-BD59-A6C34878D82A}">
                    <a16:rowId xmlns:a16="http://schemas.microsoft.com/office/drawing/2014/main" val="389097854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6750116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352790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3707985"/>
                  </a:ext>
                </a:extLst>
              </a:tr>
              <a:tr h="455565"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622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9389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tin kutusu 4"/>
          <p:cNvSpPr txBox="1"/>
          <p:nvPr/>
        </p:nvSpPr>
        <p:spPr>
          <a:xfrm>
            <a:off x="2014023" y="525848"/>
            <a:ext cx="5265420" cy="845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SKORU YÜKSEK OLAN </a:t>
            </a:r>
            <a:r>
              <a:rPr lang="tr-TR" sz="28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ve AKSİYON 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GEREKTİREN </a:t>
            </a:r>
            <a:r>
              <a:rPr lang="en-US" sz="2800" b="1" kern="12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RİS</a:t>
            </a:r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KLER</a:t>
            </a:r>
            <a:endParaRPr lang="en-US" sz="2800" b="1" kern="1200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12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3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4" name="143 Metin kutusu"/>
          <p:cNvSpPr txBox="1"/>
          <p:nvPr/>
        </p:nvSpPr>
        <p:spPr>
          <a:xfrm>
            <a:off x="266700" y="2288576"/>
            <a:ext cx="266700" cy="27146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sp>
        <p:nvSpPr>
          <p:cNvPr id="15" name="143 Metin kutusu"/>
          <p:cNvSpPr txBox="1"/>
          <p:nvPr/>
        </p:nvSpPr>
        <p:spPr>
          <a:xfrm>
            <a:off x="266700" y="2450501"/>
            <a:ext cx="266700" cy="26511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/>
          </a:p>
        </p:txBody>
      </p:sp>
      <p:pic>
        <p:nvPicPr>
          <p:cNvPr id="9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099390"/>
              </p:ext>
            </p:extLst>
          </p:nvPr>
        </p:nvGraphicFramePr>
        <p:xfrm>
          <a:off x="545122" y="1801446"/>
          <a:ext cx="8203223" cy="36576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28801">
                  <a:extLst>
                    <a:ext uri="{9D8B030D-6E8A-4147-A177-3AD203B41FA5}">
                      <a16:colId xmlns:a16="http://schemas.microsoft.com/office/drawing/2014/main" val="3521804200"/>
                    </a:ext>
                  </a:extLst>
                </a:gridCol>
                <a:gridCol w="6374422">
                  <a:extLst>
                    <a:ext uri="{9D8B030D-6E8A-4147-A177-3AD203B41FA5}">
                      <a16:colId xmlns:a16="http://schemas.microsoft.com/office/drawing/2014/main" val="27841125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Riskin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Tanımı 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F2303"/>
                          </a:solidFill>
                        </a:rPr>
                        <a:t>Satın Alma taleplerinin bir yazılımla takip edilememesi (Z1)</a:t>
                      </a: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3863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>
                          <a:solidFill>
                            <a:srgbClr val="0C0D0D"/>
                          </a:solidFill>
                        </a:rPr>
                        <a:t>Termin</a:t>
                      </a: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Tarihi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b="1" dirty="0" smtClean="0">
                          <a:solidFill>
                            <a:srgbClr val="0F2303"/>
                          </a:solidFill>
                        </a:rPr>
                        <a:t>31.12.2023</a:t>
                      </a:r>
                      <a:endParaRPr lang="tr-TR" b="1" dirty="0" smtClean="0">
                        <a:solidFill>
                          <a:srgbClr val="0F2303"/>
                        </a:solidFill>
                      </a:endParaRP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4953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Sorumlu</a:t>
                      </a:r>
                      <a:r>
                        <a:rPr lang="tr-TR" baseline="0" dirty="0" smtClean="0">
                          <a:solidFill>
                            <a:srgbClr val="0C0D0D"/>
                          </a:solidFill>
                        </a:rPr>
                        <a:t> </a:t>
                      </a:r>
                      <a:r>
                        <a:rPr lang="tr-TR" baseline="0" dirty="0">
                          <a:solidFill>
                            <a:srgbClr val="0C0D0D"/>
                          </a:solidFill>
                        </a:rPr>
                        <a:t>Birim :</a:t>
                      </a:r>
                      <a:endParaRPr lang="tr-TR" dirty="0">
                        <a:solidFill>
                          <a:srgbClr val="0C0D0D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r-TR" dirty="0" smtClean="0"/>
                    </a:p>
                    <a:p>
                      <a:r>
                        <a:rPr lang="tr-TR" b="1" dirty="0" smtClean="0">
                          <a:solidFill>
                            <a:srgbClr val="0F2303"/>
                          </a:solidFill>
                        </a:rPr>
                        <a:t>Bilgi İşlem</a:t>
                      </a:r>
                      <a:endParaRPr lang="tr-TR" b="1" dirty="0" smtClean="0">
                        <a:solidFill>
                          <a:srgbClr val="0F2303"/>
                        </a:solidFill>
                      </a:endParaRPr>
                    </a:p>
                    <a:p>
                      <a:endParaRPr lang="tr-T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00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dirty="0" smtClean="0">
                        <a:solidFill>
                          <a:srgbClr val="0C0D0D"/>
                        </a:solidFill>
                      </a:endParaRPr>
                    </a:p>
                    <a:p>
                      <a:pPr marL="0" marR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>
                          <a:solidFill>
                            <a:srgbClr val="0C0D0D"/>
                          </a:solidFill>
                        </a:rPr>
                        <a:t>Önleyici </a:t>
                      </a:r>
                      <a:r>
                        <a:rPr lang="tr-TR" dirty="0">
                          <a:solidFill>
                            <a:srgbClr val="0C0D0D"/>
                          </a:solidFill>
                        </a:rPr>
                        <a:t>Faaliyet 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solidFill>
                          <a:schemeClr val="tx2"/>
                        </a:solidFill>
                      </a:endParaRP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1" dirty="0" smtClean="0">
                          <a:solidFill>
                            <a:srgbClr val="0F2303"/>
                          </a:solidFill>
                        </a:rPr>
                        <a:t>Bütçeden</a:t>
                      </a:r>
                      <a:r>
                        <a:rPr lang="tr-TR" sz="1800" b="1" baseline="0" dirty="0" smtClean="0">
                          <a:solidFill>
                            <a:srgbClr val="0F2303"/>
                          </a:solidFill>
                        </a:rPr>
                        <a:t> talep edilmiştir. Çıkmamıştır.</a:t>
                      </a:r>
                    </a:p>
                    <a:p>
                      <a:pPr marL="0" marR="0" lvl="0" indent="0" algn="l" defTabSz="4572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18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109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8730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Metin kutusu 4">
            <a:extLst>
              <a:ext uri="{FF2B5EF4-FFF2-40B4-BE49-F238E27FC236}">
                <a16:creationId xmlns:a16="http://schemas.microsoft.com/office/drawing/2014/main" id="{0983FF85-6A31-41EA-A11A-D71214CBEB4E}"/>
              </a:ext>
            </a:extLst>
          </p:cNvPr>
          <p:cNvSpPr txBox="1"/>
          <p:nvPr/>
        </p:nvSpPr>
        <p:spPr>
          <a:xfrm>
            <a:off x="1986117" y="320820"/>
            <a:ext cx="5471363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PAYDAŞ GERİBİLDİRİMLERİ</a:t>
            </a:r>
          </a:p>
          <a:p>
            <a:pPr algn="ctr"/>
            <a:r>
              <a:rPr lang="tr-TR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(ANKET ANALİZLERİ)</a:t>
            </a:r>
            <a:endParaRPr lang="en-US" sz="2800" dirty="0">
              <a:solidFill>
                <a:schemeClr val="accent6"/>
              </a:solidFill>
              <a:cs typeface="Calibri" panose="020F0502020204030204"/>
            </a:endParaRPr>
          </a:p>
        </p:txBody>
      </p:sp>
      <p:pic>
        <p:nvPicPr>
          <p:cNvPr id="4" name="Picture 2" descr="https://admin.antalya.edu.tr/files/139/abu-logo-tr-yata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1512168" cy="3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2986889"/>
              </p:ext>
            </p:extLst>
          </p:nvPr>
        </p:nvGraphicFramePr>
        <p:xfrm>
          <a:off x="677008" y="1582615"/>
          <a:ext cx="7719646" cy="470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67005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">
  <a:themeElements>
    <a:clrScheme name="Özel 2">
      <a:dk1>
        <a:srgbClr val="8AD0D5"/>
      </a:dk1>
      <a:lt1>
        <a:sysClr val="window" lastClr="FFFFFF"/>
      </a:lt1>
      <a:dk2>
        <a:srgbClr val="1E5155"/>
      </a:dk2>
      <a:lt2>
        <a:srgbClr val="BFBFBF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879</TotalTime>
  <Words>591</Words>
  <Application>Microsoft Office PowerPoint</Application>
  <PresentationFormat>On-screen Show (4:3)</PresentationFormat>
  <Paragraphs>179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 3</vt:lpstr>
      <vt:lpstr>İyon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 YILI  YGG SUNUMU  MEZUNLAR OFİSİ ve KARİYER GELİŞTİRME KOORDİNATÖRLÜĞÜ SÜRECİ  30/12/2019</dc:title>
  <dc:creator>Ali Engin DORUM</dc:creator>
  <cp:lastModifiedBy>Teoman Altay</cp:lastModifiedBy>
  <cp:revision>70</cp:revision>
  <dcterms:created xsi:type="dcterms:W3CDTF">2020-01-20T10:44:30Z</dcterms:created>
  <dcterms:modified xsi:type="dcterms:W3CDTF">2023-06-12T13:41:02Z</dcterms:modified>
</cp:coreProperties>
</file>