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382" r:id="rId3"/>
    <p:sldId id="383" r:id="rId4"/>
    <p:sldId id="384" r:id="rId5"/>
    <p:sldId id="385" r:id="rId6"/>
    <p:sldId id="386" r:id="rId7"/>
    <p:sldId id="387" r:id="rId8"/>
    <p:sldId id="363" r:id="rId9"/>
    <p:sldId id="388" r:id="rId10"/>
    <p:sldId id="389" r:id="rId11"/>
    <p:sldId id="364" r:id="rId12"/>
    <p:sldId id="378" r:id="rId13"/>
    <p:sldId id="379" r:id="rId14"/>
    <p:sldId id="285" r:id="rId15"/>
    <p:sldId id="370" r:id="rId16"/>
    <p:sldId id="371" r:id="rId17"/>
    <p:sldId id="372" r:id="rId18"/>
    <p:sldId id="373" r:id="rId19"/>
    <p:sldId id="374" r:id="rId20"/>
    <p:sldId id="375" r:id="rId21"/>
    <p:sldId id="381" r:id="rId22"/>
    <p:sldId id="380" r:id="rId23"/>
    <p:sldId id="390" r:id="rId24"/>
    <p:sldId id="391" r:id="rId25"/>
    <p:sldId id="392" r:id="rId26"/>
    <p:sldId id="393" r:id="rId27"/>
    <p:sldId id="353" r:id="rId28"/>
    <p:sldId id="376" r:id="rId29"/>
    <p:sldId id="377" r:id="rId30"/>
    <p:sldId id="358" r:id="rId31"/>
    <p:sldId id="352" r:id="rId32"/>
    <p:sldId id="357" r:id="rId33"/>
    <p:sldId id="27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82"/>
            <p14:sldId id="383"/>
            <p14:sldId id="384"/>
            <p14:sldId id="385"/>
            <p14:sldId id="386"/>
            <p14:sldId id="387"/>
            <p14:sldId id="363"/>
            <p14:sldId id="388"/>
            <p14:sldId id="389"/>
            <p14:sldId id="364"/>
            <p14:sldId id="378"/>
            <p14:sldId id="379"/>
            <p14:sldId id="285"/>
            <p14:sldId id="370"/>
            <p14:sldId id="371"/>
            <p14:sldId id="372"/>
            <p14:sldId id="373"/>
            <p14:sldId id="374"/>
            <p14:sldId id="375"/>
            <p14:sldId id="381"/>
            <p14:sldId id="380"/>
            <p14:sldId id="390"/>
            <p14:sldId id="391"/>
            <p14:sldId id="392"/>
            <p14:sldId id="393"/>
            <p14:sldId id="353"/>
            <p14:sldId id="376"/>
            <p14:sldId id="377"/>
            <p14:sldId id="358"/>
            <p14:sldId id="352"/>
            <p14:sldId id="357"/>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24"/>
    <a:srgbClr val="122204"/>
    <a:srgbClr val="122454"/>
    <a:srgbClr val="0F2303"/>
    <a:srgbClr val="0C0D0D"/>
    <a:srgbClr val="001626"/>
    <a:srgbClr val="7AEE32"/>
    <a:srgbClr val="E626AF"/>
    <a:srgbClr val="1F062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5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13.06.2023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9</a:t>
            </a:fld>
            <a:endParaRPr lang="tr-TR"/>
          </a:p>
        </p:txBody>
      </p:sp>
    </p:spTree>
    <p:extLst>
      <p:ext uri="{BB962C8B-B14F-4D97-AF65-F5344CB8AC3E}">
        <p14:creationId xmlns:p14="http://schemas.microsoft.com/office/powerpoint/2010/main" val="112792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13.06.2023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13.06.2023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13.06.2023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13.06.2023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13.06.2023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13.06.2023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13.06.2023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13.06.2023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13.06.2023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38562" y="5552988"/>
            <a:ext cx="5041358" cy="523220"/>
          </a:xfrm>
          <a:prstGeom prst="rect">
            <a:avLst/>
          </a:prstGeom>
          <a:noFill/>
        </p:spPr>
        <p:txBody>
          <a:bodyPr wrap="square" rtlCol="0">
            <a:spAutoFit/>
          </a:bodyPr>
          <a:lstStyle/>
          <a:p>
            <a:r>
              <a:rPr lang="tr-TR" sz="2800" b="1" dirty="0">
                <a:solidFill>
                  <a:schemeClr val="accent5">
                    <a:lumMod val="50000"/>
                  </a:schemeClr>
                </a:solidFill>
              </a:rPr>
              <a:t>   ÖĞRENCİ İŞLERİ </a:t>
            </a:r>
            <a:r>
              <a:rPr lang="tr-TR" sz="2800" b="1" dirty="0" smtClean="0">
                <a:solidFill>
                  <a:schemeClr val="accent5">
                    <a:lumMod val="50000"/>
                  </a:schemeClr>
                </a:solidFill>
              </a:rPr>
              <a:t>SÜRECİ</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YILI</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2" name="Dikdörtgen 1"/>
          <p:cNvSpPr/>
          <p:nvPr/>
        </p:nvSpPr>
        <p:spPr>
          <a:xfrm>
            <a:off x="7885166" y="467380"/>
            <a:ext cx="301686" cy="369332"/>
          </a:xfrm>
          <a:prstGeom prst="rect">
            <a:avLst/>
          </a:prstGeom>
        </p:spPr>
        <p:txBody>
          <a:bodyPr wrap="none">
            <a:spAutoFit/>
          </a:bodyPr>
          <a:lstStyle/>
          <a:p>
            <a:r>
              <a:rPr lang="tr-TR" dirty="0" smtClean="0">
                <a:solidFill>
                  <a:schemeClr val="tx2"/>
                </a:solidFill>
              </a:rPr>
              <a:t>1</a:t>
            </a:r>
            <a:endParaRPr lang="tr-TR" dirty="0">
              <a:solidFill>
                <a:schemeClr val="tx2"/>
              </a:solidFill>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nvPr>
        </p:nvGraphicFramePr>
        <p:xfrm>
          <a:off x="633044" y="1288031"/>
          <a:ext cx="7895493" cy="5364652"/>
        </p:xfrm>
        <a:graphic>
          <a:graphicData uri="http://schemas.openxmlformats.org/drawingml/2006/table">
            <a:tbl>
              <a:tblPr/>
              <a:tblGrid>
                <a:gridCol w="2527520">
                  <a:extLst>
                    <a:ext uri="{9D8B030D-6E8A-4147-A177-3AD203B41FA5}">
                      <a16:colId xmlns:a16="http://schemas.microsoft.com/office/drawing/2014/main" val="3918363564"/>
                    </a:ext>
                  </a:extLst>
                </a:gridCol>
                <a:gridCol w="2673471">
                  <a:extLst>
                    <a:ext uri="{9D8B030D-6E8A-4147-A177-3AD203B41FA5}">
                      <a16:colId xmlns:a16="http://schemas.microsoft.com/office/drawing/2014/main" val="1683979601"/>
                    </a:ext>
                  </a:extLst>
                </a:gridCol>
                <a:gridCol w="2694502">
                  <a:extLst>
                    <a:ext uri="{9D8B030D-6E8A-4147-A177-3AD203B41FA5}">
                      <a16:colId xmlns:a16="http://schemas.microsoft.com/office/drawing/2014/main" val="259245954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l" fontAlgn="ctr"/>
                      <a:r>
                        <a:rPr lang="tr-TR" sz="1000" b="0" i="0" u="none" strike="noStrike" dirty="0">
                          <a:solidFill>
                            <a:srgbClr val="000000"/>
                          </a:solidFill>
                          <a:effectLst/>
                          <a:latin typeface="Tahoma" panose="020B0604030504040204" pitchFamily="34" charset="0"/>
                        </a:rPr>
                        <a:t>Yükseköğretim Kurulu Eğitim-Öğretim Dairesi Başkanlığı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Bilgi/Mevzuat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Paydaşlar arası bilgi aktarımı, Görüş Talebi, İşlemlerin mevzuata uygun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l" fontAlgn="ctr"/>
                      <a:r>
                        <a:rPr lang="tr-TR" sz="1000" b="0" i="0" u="none" strike="noStrike" dirty="0">
                          <a:solidFill>
                            <a:srgbClr val="000000"/>
                          </a:solidFill>
                          <a:effectLst/>
                          <a:latin typeface="Tahoma" panose="020B0604030504040204" pitchFamily="34" charset="0"/>
                        </a:rPr>
                        <a:t>Mahkemeler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Bilgi/belge temini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Doğru ve eksiksiz bilgi aktarımı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l" fontAlgn="ctr"/>
                      <a:r>
                        <a:rPr lang="tr-TR" sz="1000" b="0" i="0" u="none" strike="noStrike" dirty="0">
                          <a:solidFill>
                            <a:srgbClr val="000000"/>
                          </a:solidFill>
                          <a:effectLst/>
                          <a:latin typeface="Tahoma" panose="020B0604030504040204" pitchFamily="34" charset="0"/>
                        </a:rPr>
                        <a:t>Emniyet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Bilgi/belge temini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Doğru ve eksiksiz bilgi aktarımı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l" fontAlgn="ctr"/>
                      <a:r>
                        <a:rPr lang="tr-TR" sz="1000" b="0" i="0" u="none" strike="noStrike" dirty="0">
                          <a:solidFill>
                            <a:srgbClr val="000000"/>
                          </a:solidFill>
                          <a:effectLst/>
                          <a:latin typeface="Tahoma" panose="020B0604030504040204" pitchFamily="34" charset="0"/>
                        </a:rPr>
                        <a:t>Kredi ve Yurtlar Kurumu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işlemlerinin sağlıklı yürütülmesi/Doğru ve eksiksiz bilgi aktarımı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l" fontAlgn="ctr"/>
                      <a:r>
                        <a:rPr lang="tr-TR" sz="1000" b="0" i="0" u="none" strike="noStrike" dirty="0">
                          <a:solidFill>
                            <a:srgbClr val="000000"/>
                          </a:solidFill>
                          <a:effectLst/>
                          <a:latin typeface="Tahoma" panose="020B0604030504040204" pitchFamily="34" charset="0"/>
                        </a:rPr>
                        <a:t>İl Göç İdaresi Başkanlığı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Yabancı Uyruklu Öğrenci İşlemleri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işlemlerinin sağlıklı yürütülmesi/Doğru ve eksiksiz bilgi aktarımı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l" fontAlgn="ctr"/>
                      <a:r>
                        <a:rPr lang="tr-TR" sz="1000" b="0" i="0" u="none" strike="noStrike" dirty="0">
                          <a:solidFill>
                            <a:srgbClr val="000000"/>
                          </a:solidFill>
                          <a:effectLst/>
                          <a:latin typeface="Tahoma" panose="020B0604030504040204" pitchFamily="34" charset="0"/>
                        </a:rPr>
                        <a:t>Konsolosluklar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Öğrenci İşlemleri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işlemlerinin sağlıklı yürütülmesi/Doğru ve eksiksiz bilgi aktarımı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a:txBody>
                    <a:bodyPr/>
                    <a:lstStyle/>
                    <a:p>
                      <a:pPr algn="l" fontAlgn="ctr"/>
                      <a:r>
                        <a:rPr lang="tr-TR" sz="1000" b="0" i="0" u="none" strike="noStrike" dirty="0">
                          <a:solidFill>
                            <a:srgbClr val="000000"/>
                          </a:solidFill>
                          <a:effectLst/>
                          <a:latin typeface="Tahoma" panose="020B0604030504040204" pitchFamily="34" charset="0"/>
                        </a:rPr>
                        <a:t>Cezaevleri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Bilgi/belge temini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Doğru ve eksiksiz bilgi aktarımı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33432">
                <a:tc>
                  <a:txBody>
                    <a:bodyPr/>
                    <a:lstStyle/>
                    <a:p>
                      <a:pPr algn="l" fontAlgn="ctr"/>
                      <a:r>
                        <a:rPr lang="tr-TR" sz="1000" b="0" i="0" u="none" strike="noStrike" dirty="0">
                          <a:solidFill>
                            <a:srgbClr val="000000"/>
                          </a:solidFill>
                          <a:effectLst/>
                          <a:latin typeface="Tahoma" panose="020B0604030504040204" pitchFamily="34" charset="0"/>
                        </a:rPr>
                        <a:t>Yükseköğretim Kalite Kurulu (YÖKAK)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ABÜ İç Kalite Güvence Sisteminin oluşturulması ve ABÜ iç kalite güvencesinin artırılması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Düzenli olarak KİDR, Kurumsal Dış Değerlendirme ve Kurumsal Akreditasyon süreçlerinde işbirliği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33432">
                <a:tc>
                  <a:txBody>
                    <a:bodyPr/>
                    <a:lstStyle/>
                    <a:p>
                      <a:pPr algn="l" fontAlgn="ctr"/>
                      <a:r>
                        <a:rPr lang="tr-TR" sz="1000" b="0" i="0" u="none" strike="noStrike">
                          <a:solidFill>
                            <a:srgbClr val="000000"/>
                          </a:solidFill>
                          <a:effectLst/>
                          <a:latin typeface="Tahoma" panose="020B0604030504040204" pitchFamily="34" charset="0"/>
                        </a:rPr>
                        <a:t>İnovera (OİBS,UBS)</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Öğrenci İşlemleri, kurum yazışmaları, Bilgi/belge temini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Öğrenci işlemlerinin, kurum yazışmalarının sağlıklı yürütülmesi. Taleplerin karşılanması.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33432">
                <a:tc>
                  <a:txBody>
                    <a:bodyPr/>
                    <a:lstStyle/>
                    <a:p>
                      <a:pPr algn="l"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33432">
                <a:tc>
                  <a:txBody>
                    <a:bodyPr/>
                    <a:lstStyle/>
                    <a:p>
                      <a:pPr algn="l"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33432">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33432">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93492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sp>
        <p:nvSpPr>
          <p:cNvPr id="67" name="Dikdörtgen 66"/>
          <p:cNvSpPr/>
          <p:nvPr/>
        </p:nvSpPr>
        <p:spPr>
          <a:xfrm>
            <a:off x="1245614" y="2888824"/>
            <a:ext cx="6413715" cy="2246769"/>
          </a:xfrm>
          <a:prstGeom prst="rect">
            <a:avLst/>
          </a:prstGeom>
        </p:spPr>
        <p:txBody>
          <a:bodyPr wrap="square">
            <a:spAutoFit/>
          </a:bodyPr>
          <a:lstStyle/>
          <a:p>
            <a:r>
              <a:rPr lang="tr-TR" sz="2800" dirty="0" smtClean="0">
                <a:solidFill>
                  <a:schemeClr val="tx2"/>
                </a:solidFill>
                <a:latin typeface="Times New Roman" panose="02020603050405020304" pitchFamily="18" charset="0"/>
                <a:cs typeface="Times New Roman" panose="02020603050405020304" pitchFamily="18" charset="0"/>
              </a:rPr>
              <a:t>Bir </a:t>
            </a:r>
            <a:r>
              <a:rPr lang="tr-TR" sz="2800" dirty="0">
                <a:solidFill>
                  <a:schemeClr val="tx2"/>
                </a:solidFill>
                <a:latin typeface="Times New Roman" panose="02020603050405020304" pitchFamily="18" charset="0"/>
                <a:cs typeface="Times New Roman" panose="02020603050405020304" pitchFamily="18" charset="0"/>
              </a:rPr>
              <a:t>personelimizin </a:t>
            </a:r>
            <a:r>
              <a:rPr lang="tr-TR" sz="2800" dirty="0" smtClean="0">
                <a:solidFill>
                  <a:schemeClr val="tx2"/>
                </a:solidFill>
                <a:latin typeface="Times New Roman" panose="02020603050405020304" pitchFamily="18" charset="0"/>
                <a:cs typeface="Times New Roman" panose="02020603050405020304" pitchFamily="18" charset="0"/>
              </a:rPr>
              <a:t>işten ayrılması, diğer </a:t>
            </a:r>
            <a:r>
              <a:rPr lang="tr-TR" sz="2800" dirty="0">
                <a:solidFill>
                  <a:schemeClr val="tx2"/>
                </a:solidFill>
                <a:latin typeface="Times New Roman" panose="02020603050405020304" pitchFamily="18" charset="0"/>
                <a:cs typeface="Times New Roman" panose="02020603050405020304" pitchFamily="18" charset="0"/>
              </a:rPr>
              <a:t>personelin </a:t>
            </a:r>
            <a:r>
              <a:rPr lang="tr-TR" sz="2800" dirty="0" smtClean="0">
                <a:solidFill>
                  <a:schemeClr val="tx2"/>
                </a:solidFill>
                <a:latin typeface="Times New Roman" panose="02020603050405020304" pitchFamily="18" charset="0"/>
                <a:cs typeface="Times New Roman" panose="02020603050405020304" pitchFamily="18" charset="0"/>
              </a:rPr>
              <a:t>yurt dışı kabulü nedeniyle görevden ayrılacak olması neticesinde toplamda en az 2 adet personel ihtiyacımız bulunmaktadır.</a:t>
            </a:r>
            <a:endParaRPr lang="tr-TR" sz="2500" b="1" u="sng" dirty="0" smtClean="0">
              <a:solidFill>
                <a:schemeClr val="tx2"/>
              </a:solidFill>
              <a:latin typeface="Times New Roman" panose="02020603050405020304" pitchFamily="18" charset="0"/>
              <a:cs typeface="Times New Roman" panose="02020603050405020304" pitchFamily="18" charset="0"/>
            </a:endParaRPr>
          </a:p>
        </p:txBody>
      </p:sp>
      <p:sp>
        <p:nvSpPr>
          <p:cNvPr id="68" name="Dikdörtgen 67"/>
          <p:cNvSpPr/>
          <p:nvPr/>
        </p:nvSpPr>
        <p:spPr>
          <a:xfrm>
            <a:off x="7916339" y="233093"/>
            <a:ext cx="418704" cy="369332"/>
          </a:xfrm>
          <a:prstGeom prst="rect">
            <a:avLst/>
          </a:prstGeom>
        </p:spPr>
        <p:txBody>
          <a:bodyPr wrap="none">
            <a:spAutoFit/>
          </a:bodyPr>
          <a:lstStyle/>
          <a:p>
            <a:r>
              <a:rPr lang="tr-TR" dirty="0" smtClean="0">
                <a:solidFill>
                  <a:schemeClr val="tx2"/>
                </a:solidFill>
              </a:rPr>
              <a:t>12</a:t>
            </a:r>
            <a:endParaRPr lang="tr-TR" dirty="0">
              <a:solidFill>
                <a:schemeClr val="tx2"/>
              </a:solidFill>
            </a:endParaRPr>
          </a:p>
        </p:txBody>
      </p:sp>
    </p:spTree>
    <p:extLst>
      <p:ext uri="{BB962C8B-B14F-4D97-AF65-F5344CB8AC3E}">
        <p14:creationId xmlns:p14="http://schemas.microsoft.com/office/powerpoint/2010/main" val="44938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7766431" y="322113"/>
            <a:ext cx="628813" cy="767687"/>
          </a:xfrm>
        </p:spPr>
        <p:txBody>
          <a:bodyPr/>
          <a:lstStyle/>
          <a:p>
            <a:fld id="{439F893C-C32F-4835-A1E5-850973405C58}" type="slidenum">
              <a:rPr lang="tr-TR" smtClean="0"/>
              <a:t>12</a:t>
            </a:fld>
            <a:endParaRPr lang="tr-TR" dirty="0"/>
          </a:p>
        </p:txBody>
      </p:sp>
      <p:sp>
        <p:nvSpPr>
          <p:cNvPr id="3" name="İçerik Yer Tutucusu 2"/>
          <p:cNvSpPr>
            <a:spLocks noGrp="1"/>
          </p:cNvSpPr>
          <p:nvPr>
            <p:ph idx="1"/>
          </p:nvPr>
        </p:nvSpPr>
        <p:spPr/>
        <p:txBody>
          <a:bodyPr/>
          <a:lstStyle/>
          <a:p>
            <a:endParaRPr lang="tr-TR"/>
          </a:p>
        </p:txBody>
      </p:sp>
      <p:pic>
        <p:nvPicPr>
          <p:cNvPr id="8" name="Resim 7"/>
          <p:cNvPicPr>
            <a:picLocks noChangeAspect="1"/>
          </p:cNvPicPr>
          <p:nvPr/>
        </p:nvPicPr>
        <p:blipFill>
          <a:blip r:embed="rId2"/>
          <a:stretch>
            <a:fillRect/>
          </a:stretch>
        </p:blipFill>
        <p:spPr>
          <a:xfrm>
            <a:off x="712177" y="371048"/>
            <a:ext cx="6901961" cy="6425406"/>
          </a:xfrm>
          <a:prstGeom prst="rect">
            <a:avLst/>
          </a:prstGeom>
        </p:spPr>
      </p:pic>
    </p:spTree>
    <p:extLst>
      <p:ext uri="{BB962C8B-B14F-4D97-AF65-F5344CB8AC3E}">
        <p14:creationId xmlns:p14="http://schemas.microsoft.com/office/powerpoint/2010/main" val="6493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dirty="0"/>
          </a:p>
        </p:txBody>
      </p:sp>
      <p:sp>
        <p:nvSpPr>
          <p:cNvPr id="2" name="İçerik Yer Tutucusu 1"/>
          <p:cNvSpPr>
            <a:spLocks noGrp="1"/>
          </p:cNvSpPr>
          <p:nvPr>
            <p:ph idx="1"/>
          </p:nvPr>
        </p:nvSpPr>
        <p:spPr/>
        <p:txBody>
          <a:bodyPr/>
          <a:lstStyle/>
          <a:p>
            <a:endParaRPr lang="tr-TR"/>
          </a:p>
        </p:txBody>
      </p:sp>
      <p:pic>
        <p:nvPicPr>
          <p:cNvPr id="3" name="Resim 2"/>
          <p:cNvPicPr>
            <a:picLocks noChangeAspect="1"/>
          </p:cNvPicPr>
          <p:nvPr/>
        </p:nvPicPr>
        <p:blipFill>
          <a:blip r:embed="rId2"/>
          <a:stretch>
            <a:fillRect/>
          </a:stretch>
        </p:blipFill>
        <p:spPr>
          <a:xfrm>
            <a:off x="261336" y="1248508"/>
            <a:ext cx="8621328" cy="4999897"/>
          </a:xfrm>
          <a:prstGeom prst="rect">
            <a:avLst/>
          </a:prstGeom>
        </p:spPr>
      </p:pic>
    </p:spTree>
    <p:extLst>
      <p:ext uri="{BB962C8B-B14F-4D97-AF65-F5344CB8AC3E}">
        <p14:creationId xmlns:p14="http://schemas.microsoft.com/office/powerpoint/2010/main" val="413134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608248"/>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505805847"/>
              </p:ext>
            </p:extLst>
          </p:nvPr>
        </p:nvGraphicFramePr>
        <p:xfrm>
          <a:off x="323528" y="1034567"/>
          <a:ext cx="8203223" cy="3122959"/>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133791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r>
                        <a:rPr lang="tr-TR" baseline="0" dirty="0" smtClean="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T6-Öğrenci Bilgi Sisteminde birden fazla kayıtlı olan öğrencilerin(</a:t>
                      </a:r>
                      <a:r>
                        <a:rPr lang="tr-TR" sz="1800" b="1" kern="1200" baseline="0" dirty="0" err="1" smtClean="0">
                          <a:solidFill>
                            <a:srgbClr val="0C0D0D"/>
                          </a:solidFill>
                          <a:latin typeface="+mn-lt"/>
                          <a:ea typeface="+mn-ea"/>
                          <a:cs typeface="+mn-cs"/>
                        </a:rPr>
                        <a:t>Önlisans</a:t>
                      </a:r>
                      <a:r>
                        <a:rPr lang="tr-TR" sz="1800" b="1" kern="1200" baseline="0" dirty="0" smtClean="0">
                          <a:solidFill>
                            <a:srgbClr val="0C0D0D"/>
                          </a:solidFill>
                          <a:latin typeface="+mn-lt"/>
                          <a:ea typeface="+mn-ea"/>
                          <a:cs typeface="+mn-cs"/>
                        </a:rPr>
                        <a:t>- Lisans eğitimini aynı anda okuyan, mezun olup yeniden kazanan, </a:t>
                      </a:r>
                      <a:r>
                        <a:rPr lang="tr-TR" sz="1800" b="1" kern="1200" baseline="0" dirty="0" err="1" smtClean="0">
                          <a:solidFill>
                            <a:srgbClr val="0C0D0D"/>
                          </a:solidFill>
                          <a:latin typeface="+mn-lt"/>
                          <a:ea typeface="+mn-ea"/>
                          <a:cs typeface="+mn-cs"/>
                        </a:rPr>
                        <a:t>kurumiçi</a:t>
                      </a:r>
                      <a:r>
                        <a:rPr lang="tr-TR" sz="1800" b="1" kern="1200" baseline="0" dirty="0" smtClean="0">
                          <a:solidFill>
                            <a:srgbClr val="0C0D0D"/>
                          </a:solidFill>
                          <a:latin typeface="+mn-lt"/>
                          <a:ea typeface="+mn-ea"/>
                          <a:cs typeface="+mn-cs"/>
                        </a:rPr>
                        <a:t> yatay geçiş yapan öğrencilerimiz) TC’ sinin yıldızlı olması neticesinde </a:t>
                      </a:r>
                      <a:r>
                        <a:rPr lang="tr-TR" sz="1800" b="1" kern="1200" baseline="0" dirty="0" err="1" smtClean="0">
                          <a:solidFill>
                            <a:srgbClr val="0C0D0D"/>
                          </a:solidFill>
                          <a:latin typeface="+mn-lt"/>
                          <a:ea typeface="+mn-ea"/>
                          <a:cs typeface="+mn-cs"/>
                        </a:rPr>
                        <a:t>YÖKSİS’e</a:t>
                      </a:r>
                      <a:r>
                        <a:rPr lang="tr-TR" sz="1800" b="1" kern="1200" baseline="0" dirty="0" smtClean="0">
                          <a:solidFill>
                            <a:srgbClr val="0C0D0D"/>
                          </a:solidFill>
                          <a:latin typeface="+mn-lt"/>
                          <a:ea typeface="+mn-ea"/>
                          <a:cs typeface="+mn-cs"/>
                        </a:rPr>
                        <a:t> toplu eşitlemede sorun yaşanması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447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3447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baseline="0" dirty="0" smtClean="0">
                          <a:solidFill>
                            <a:srgbClr val="0C0D0D"/>
                          </a:solidFill>
                          <a:latin typeface="+mn-lt"/>
                          <a:ea typeface="+mn-ea"/>
                          <a:cs typeface="+mn-cs"/>
                        </a:rPr>
                        <a:t>Bilgi İşlem/Rektörlük/Yüklenici Firma </a:t>
                      </a:r>
                      <a:endParaRPr lang="tr-TR" sz="1800"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92839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4116593899"/>
              </p:ext>
            </p:extLst>
          </p:nvPr>
        </p:nvGraphicFramePr>
        <p:xfrm>
          <a:off x="323527" y="4157525"/>
          <a:ext cx="8203223" cy="2968775"/>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45652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T7- ÇAP/YANDAL ders seçimlerinin öğrenci ekranından yapılamaması ve öğrencin danışman hocasının ilgili ekranı görememesi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5652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5652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algn="l" defTabSz="457207" rtl="0" eaLnBrk="1" latinLnBrk="0" hangingPunct="1"/>
                      <a:r>
                        <a:rPr lang="tr-TR" sz="1800" kern="1200" baseline="0" dirty="0" smtClean="0">
                          <a:solidFill>
                            <a:srgbClr val="0C0D0D"/>
                          </a:solidFill>
                          <a:latin typeface="+mn-lt"/>
                          <a:ea typeface="+mn-ea"/>
                          <a:cs typeface="+mn-cs"/>
                        </a:rPr>
                        <a:t>Bilgi İşlem/Rektörlük/Yüklenici Firma </a:t>
                      </a:r>
                      <a:endParaRPr lang="tr-TR" sz="1800"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14131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endParaRPr lang="tr-TR" sz="1800"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15</a:t>
            </a:r>
            <a:endParaRPr lang="tr-TR" dirty="0">
              <a:solidFill>
                <a:schemeClr val="tx2"/>
              </a:solidFill>
            </a:endParaRPr>
          </a:p>
        </p:txBody>
      </p:sp>
    </p:spTree>
    <p:extLst>
      <p:ext uri="{BB962C8B-B14F-4D97-AF65-F5344CB8AC3E}">
        <p14:creationId xmlns:p14="http://schemas.microsoft.com/office/powerpoint/2010/main" val="323873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699489403"/>
              </p:ext>
            </p:extLst>
          </p:nvPr>
        </p:nvGraphicFramePr>
        <p:xfrm>
          <a:off x="545122" y="1274799"/>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T12-Ön koşul tanımı olan derslerin bazıları Öğretim Planında görünüyor fakat bazıları da tanımlı olduğu halde aynı yerde görünmemekte</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endParaRPr lang="tr-TR" sz="1800"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972881925"/>
              </p:ext>
            </p:extLst>
          </p:nvPr>
        </p:nvGraphicFramePr>
        <p:xfrm>
          <a:off x="545122" y="3882739"/>
          <a:ext cx="8203223" cy="3031473"/>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701977">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T13-Öğrenci işleri tarafından eklenen derslerin öğrenci ve akademisyen tarafındaki seçilen dersler sayfasına anlık düşmemesi, ders programının görüntülenememesi.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067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0670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30367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16</a:t>
            </a:r>
            <a:endParaRPr lang="tr-TR" dirty="0">
              <a:solidFill>
                <a:schemeClr val="tx2"/>
              </a:solidFill>
            </a:endParaRPr>
          </a:p>
        </p:txBody>
      </p:sp>
    </p:spTree>
    <p:extLst>
      <p:ext uri="{BB962C8B-B14F-4D97-AF65-F5344CB8AC3E}">
        <p14:creationId xmlns:p14="http://schemas.microsoft.com/office/powerpoint/2010/main" val="280875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55587" y="174799"/>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603069759"/>
              </p:ext>
            </p:extLst>
          </p:nvPr>
        </p:nvGraphicFramePr>
        <p:xfrm>
          <a:off x="400050" y="1020619"/>
          <a:ext cx="8203223" cy="3119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T14-Sınıf atlatma problemi(</a:t>
                      </a:r>
                      <a:r>
                        <a:rPr lang="tr-TR" sz="1800" b="1" kern="1200" baseline="0" dirty="0" err="1" smtClean="0">
                          <a:solidFill>
                            <a:srgbClr val="0C0D0D"/>
                          </a:solidFill>
                          <a:latin typeface="+mn-lt"/>
                          <a:ea typeface="+mn-ea"/>
                          <a:cs typeface="+mn-cs"/>
                        </a:rPr>
                        <a:t>örn</a:t>
                      </a:r>
                      <a:r>
                        <a:rPr lang="tr-TR" sz="1800" b="1" kern="1200" baseline="0" dirty="0" smtClean="0">
                          <a:solidFill>
                            <a:srgbClr val="0C0D0D"/>
                          </a:solidFill>
                          <a:latin typeface="+mn-lt"/>
                          <a:ea typeface="+mn-ea"/>
                          <a:cs typeface="+mn-cs"/>
                        </a:rPr>
                        <a:t>; hazırlık sınıfından geçen öğrencilerden kayıt donduran ya da kayıt yenilemeyenlerin 1. Sınıfa geçirilememesi, hala hazırlık sınıfında gözükmesi, aynı durum diğer sınıflar içinde geçerli)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91612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83028088"/>
              </p:ext>
            </p:extLst>
          </p:nvPr>
        </p:nvGraphicFramePr>
        <p:xfrm>
          <a:off x="400050" y="3944148"/>
          <a:ext cx="8203223" cy="2990514"/>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89912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T15-Kayıt esnasında eş zamanlı olarak başka bir Yükseköğretim programında öğrenci kaydının olup olmadığının kontrolünün sağlanamaması (Aynı statüde birden fazla programa yapılan mükerrer öğrenci kayıt kontrolünün anlık yapılamaması)</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43697">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43697">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443697">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17</a:t>
            </a:r>
            <a:endParaRPr lang="tr-TR" dirty="0">
              <a:solidFill>
                <a:schemeClr val="tx2"/>
              </a:solidFill>
            </a:endParaRPr>
          </a:p>
        </p:txBody>
      </p:sp>
    </p:spTree>
    <p:extLst>
      <p:ext uri="{BB962C8B-B14F-4D97-AF65-F5344CB8AC3E}">
        <p14:creationId xmlns:p14="http://schemas.microsoft.com/office/powerpoint/2010/main" val="1587486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064357983"/>
              </p:ext>
            </p:extLst>
          </p:nvPr>
        </p:nvGraphicFramePr>
        <p:xfrm>
          <a:off x="545121" y="1298294"/>
          <a:ext cx="8203223" cy="3931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83190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T16-ÇAP/YANDAL yönergesi; </a:t>
                      </a:r>
                      <a:r>
                        <a:rPr lang="tr-TR" sz="1800" b="1" kern="1200" baseline="0" dirty="0" err="1" smtClean="0">
                          <a:solidFill>
                            <a:srgbClr val="0C0D0D"/>
                          </a:solidFill>
                          <a:latin typeface="+mn-lt"/>
                          <a:ea typeface="+mn-ea"/>
                          <a:cs typeface="+mn-cs"/>
                        </a:rPr>
                        <a:t>Anadal</a:t>
                      </a:r>
                      <a:r>
                        <a:rPr lang="tr-TR" sz="1800" b="1" kern="1200" baseline="0" dirty="0" smtClean="0">
                          <a:solidFill>
                            <a:srgbClr val="0C0D0D"/>
                          </a:solidFill>
                          <a:latin typeface="+mn-lt"/>
                          <a:ea typeface="+mn-ea"/>
                          <a:cs typeface="+mn-cs"/>
                        </a:rPr>
                        <a:t> ve çift </a:t>
                      </a:r>
                      <a:r>
                        <a:rPr lang="tr-TR" sz="1800" b="1" kern="1200" baseline="0" dirty="0" err="1" smtClean="0">
                          <a:solidFill>
                            <a:srgbClr val="0C0D0D"/>
                          </a:solidFill>
                          <a:latin typeface="+mn-lt"/>
                          <a:ea typeface="+mn-ea"/>
                          <a:cs typeface="+mn-cs"/>
                        </a:rPr>
                        <a:t>anadal</a:t>
                      </a:r>
                      <a:r>
                        <a:rPr lang="tr-TR" sz="1800" b="1" kern="1200" baseline="0" dirty="0" smtClean="0">
                          <a:solidFill>
                            <a:srgbClr val="0C0D0D"/>
                          </a:solidFill>
                          <a:latin typeface="+mn-lt"/>
                          <a:ea typeface="+mn-ea"/>
                          <a:cs typeface="+mn-cs"/>
                        </a:rPr>
                        <a:t>/</a:t>
                      </a:r>
                      <a:r>
                        <a:rPr lang="tr-TR" sz="1800" b="1" kern="1200" baseline="0" dirty="0" err="1" smtClean="0">
                          <a:solidFill>
                            <a:srgbClr val="0C0D0D"/>
                          </a:solidFill>
                          <a:latin typeface="+mn-lt"/>
                          <a:ea typeface="+mn-ea"/>
                          <a:cs typeface="+mn-cs"/>
                        </a:rPr>
                        <a:t>yandal</a:t>
                      </a:r>
                      <a:r>
                        <a:rPr lang="tr-TR" sz="1800" b="1" kern="1200" baseline="0" dirty="0" smtClean="0">
                          <a:solidFill>
                            <a:srgbClr val="0C0D0D"/>
                          </a:solidFill>
                          <a:latin typeface="+mn-lt"/>
                          <a:ea typeface="+mn-ea"/>
                          <a:cs typeface="+mn-cs"/>
                        </a:rPr>
                        <a:t> müfredatlarında ortak bulunan derslerden öğrencinin almış olduğu derslere çift </a:t>
                      </a:r>
                      <a:r>
                        <a:rPr lang="tr-TR" sz="1800" b="1" kern="1200" baseline="0" dirty="0" err="1" smtClean="0">
                          <a:solidFill>
                            <a:srgbClr val="0C0D0D"/>
                          </a:solidFill>
                          <a:latin typeface="+mn-lt"/>
                          <a:ea typeface="+mn-ea"/>
                          <a:cs typeface="+mn-cs"/>
                        </a:rPr>
                        <a:t>anadal</a:t>
                      </a:r>
                      <a:r>
                        <a:rPr lang="tr-TR" sz="1800" b="1" kern="1200" baseline="0" dirty="0" smtClean="0">
                          <a:solidFill>
                            <a:srgbClr val="0C0D0D"/>
                          </a:solidFill>
                          <a:latin typeface="+mn-lt"/>
                          <a:ea typeface="+mn-ea"/>
                          <a:cs typeface="+mn-cs"/>
                        </a:rPr>
                        <a:t>/</a:t>
                      </a:r>
                      <a:r>
                        <a:rPr lang="tr-TR" sz="1800" b="1" kern="1200" baseline="0" dirty="0" err="1" smtClean="0">
                          <a:solidFill>
                            <a:srgbClr val="0C0D0D"/>
                          </a:solidFill>
                          <a:latin typeface="+mn-lt"/>
                          <a:ea typeface="+mn-ea"/>
                          <a:cs typeface="+mn-cs"/>
                        </a:rPr>
                        <a:t>yandal</a:t>
                      </a:r>
                      <a:r>
                        <a:rPr lang="tr-TR" sz="1800" b="1" kern="1200" baseline="0" dirty="0" smtClean="0">
                          <a:solidFill>
                            <a:srgbClr val="0C0D0D"/>
                          </a:solidFill>
                          <a:latin typeface="+mn-lt"/>
                          <a:ea typeface="+mn-ea"/>
                          <a:cs typeface="+mn-cs"/>
                        </a:rPr>
                        <a:t> programında harfli başarı notu ve AND işareti verilir maddesine istinaden olması gereken; ÇAP yapan öğrencilerinin </a:t>
                      </a:r>
                      <a:r>
                        <a:rPr lang="tr-TR" sz="1800" b="1" kern="1200" baseline="0" dirty="0" err="1" smtClean="0">
                          <a:solidFill>
                            <a:srgbClr val="0C0D0D"/>
                          </a:solidFill>
                          <a:latin typeface="+mn-lt"/>
                          <a:ea typeface="+mn-ea"/>
                          <a:cs typeface="+mn-cs"/>
                        </a:rPr>
                        <a:t>Anadaldan</a:t>
                      </a:r>
                      <a:r>
                        <a:rPr lang="tr-TR" sz="1800" b="1" kern="1200" baseline="0" dirty="0" smtClean="0">
                          <a:solidFill>
                            <a:srgbClr val="0C0D0D"/>
                          </a:solidFill>
                          <a:latin typeface="+mn-lt"/>
                          <a:ea typeface="+mn-ea"/>
                          <a:cs typeface="+mn-cs"/>
                        </a:rPr>
                        <a:t> aldığı seçmeli derslerinin, ÇAP transkriptinde ANADAL (AND) seçeneğinin olmaması neticesinde sadece intibak olarak işlenmesi </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738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582331">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p>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831902">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endParaRPr lang="tr-TR" sz="1800"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991763230"/>
              </p:ext>
            </p:extLst>
          </p:nvPr>
        </p:nvGraphicFramePr>
        <p:xfrm>
          <a:off x="545121" y="4163700"/>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T17- </a:t>
                      </a:r>
                      <a:r>
                        <a:rPr lang="tr-TR" sz="1800" b="1" kern="1200" dirty="0" err="1" smtClean="0">
                          <a:solidFill>
                            <a:srgbClr val="0C0D0D"/>
                          </a:solidFill>
                          <a:latin typeface="+mn-lt"/>
                          <a:ea typeface="+mn-ea"/>
                          <a:cs typeface="+mn-cs"/>
                        </a:rPr>
                        <a:t>Yandal</a:t>
                      </a:r>
                      <a:r>
                        <a:rPr lang="tr-TR" sz="1800" b="1" kern="1200" dirty="0" smtClean="0">
                          <a:solidFill>
                            <a:srgbClr val="0C0D0D"/>
                          </a:solidFill>
                          <a:latin typeface="+mn-lt"/>
                          <a:ea typeface="+mn-ea"/>
                          <a:cs typeface="+mn-cs"/>
                        </a:rPr>
                        <a:t> sertifikası, yüksek onur belgesi, onur belgesi, sistemden basılamıyor. Tanıtımdan talep ediliyor.</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18</a:t>
            </a:r>
            <a:endParaRPr lang="tr-TR" dirty="0">
              <a:solidFill>
                <a:schemeClr val="tx2"/>
              </a:solidFill>
            </a:endParaRPr>
          </a:p>
        </p:txBody>
      </p:sp>
    </p:spTree>
    <p:extLst>
      <p:ext uri="{BB962C8B-B14F-4D97-AF65-F5344CB8AC3E}">
        <p14:creationId xmlns:p14="http://schemas.microsoft.com/office/powerpoint/2010/main" val="274641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957780446"/>
              </p:ext>
            </p:extLst>
          </p:nvPr>
        </p:nvGraphicFramePr>
        <p:xfrm>
          <a:off x="533398" y="1286033"/>
          <a:ext cx="8203223" cy="28448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T19- İlgili fakülte ders programlarının toplu olarak </a:t>
                      </a:r>
                      <a:r>
                        <a:rPr lang="tr-TR" sz="1800" b="1" kern="1200" baseline="0" dirty="0" err="1" smtClean="0">
                          <a:solidFill>
                            <a:srgbClr val="0C0D0D"/>
                          </a:solidFill>
                          <a:latin typeface="+mn-lt"/>
                          <a:ea typeface="+mn-ea"/>
                          <a:cs typeface="+mn-cs"/>
                        </a:rPr>
                        <a:t>OİBS'de</a:t>
                      </a:r>
                      <a:r>
                        <a:rPr lang="tr-TR" sz="1800" b="1" kern="1200" baseline="0" dirty="0" smtClean="0">
                          <a:solidFill>
                            <a:srgbClr val="0C0D0D"/>
                          </a:solidFill>
                          <a:latin typeface="+mn-lt"/>
                          <a:ea typeface="+mn-ea"/>
                          <a:cs typeface="+mn-cs"/>
                        </a:rPr>
                        <a:t> olmaması neticesinde, öğrencinin çakışan derslerinin yerine alabileceği alternatif derslerin programını görememesi nedeniyle Öğrenci İşlerinden talep etmesi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174980792"/>
              </p:ext>
            </p:extLst>
          </p:nvPr>
        </p:nvGraphicFramePr>
        <p:xfrm>
          <a:off x="533397" y="4443932"/>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kern="1200" baseline="0" dirty="0" smtClean="0">
                          <a:solidFill>
                            <a:srgbClr val="0C0D0D"/>
                          </a:solidFill>
                          <a:latin typeface="+mn-lt"/>
                          <a:ea typeface="+mn-ea"/>
                          <a:cs typeface="+mn-cs"/>
                        </a:rPr>
                        <a:t>T21-Fakültelerde birden fazla müfredatın aynı anda yürütülmesinden kaynaklı mezuniyet aşamasında sorunlarla karşılaşılması, alınması gereken derslerin karıştırılması</a:t>
                      </a:r>
                      <a:endParaRPr lang="tr-TR" sz="1800"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19</a:t>
            </a:r>
            <a:endParaRPr lang="tr-TR" dirty="0">
              <a:solidFill>
                <a:schemeClr val="tx2"/>
              </a:solidFill>
            </a:endParaRPr>
          </a:p>
        </p:txBody>
      </p:sp>
    </p:spTree>
    <p:extLst>
      <p:ext uri="{BB962C8B-B14F-4D97-AF65-F5344CB8AC3E}">
        <p14:creationId xmlns:p14="http://schemas.microsoft.com/office/powerpoint/2010/main" val="99286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914197280"/>
              </p:ext>
            </p:extLst>
          </p:nvPr>
        </p:nvGraphicFramePr>
        <p:xfrm>
          <a:off x="545121" y="1371668"/>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T22-Mezuniyet transkriptinde F ya da FX notu olmasına rağmen öğrenci mezuniyetine sistemin izin vermesi, herhangi bir uyarı alınmaması.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814754017"/>
              </p:ext>
            </p:extLst>
          </p:nvPr>
        </p:nvGraphicFramePr>
        <p:xfrm>
          <a:off x="533400" y="3829753"/>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T23-Hazırlık azami süresi dolan öğrencilerde sistemin uyarı vermemesi. İlgili işlemin manuel yapılması, hata payının yüksek olması.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20</a:t>
            </a:r>
            <a:endParaRPr lang="tr-TR" dirty="0">
              <a:solidFill>
                <a:schemeClr val="tx2"/>
              </a:solidFill>
            </a:endParaRPr>
          </a:p>
        </p:txBody>
      </p:sp>
    </p:spTree>
    <p:extLst>
      <p:ext uri="{BB962C8B-B14F-4D97-AF65-F5344CB8AC3E}">
        <p14:creationId xmlns:p14="http://schemas.microsoft.com/office/powerpoint/2010/main" val="37136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16876" y="119032"/>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58860"/>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nvPr>
        </p:nvGraphicFramePr>
        <p:xfrm>
          <a:off x="371674" y="773720"/>
          <a:ext cx="8494168" cy="6084279"/>
        </p:xfrm>
        <a:graphic>
          <a:graphicData uri="http://schemas.openxmlformats.org/drawingml/2006/table">
            <a:tbl>
              <a:tblPr/>
              <a:tblGrid>
                <a:gridCol w="1882835">
                  <a:extLst>
                    <a:ext uri="{9D8B030D-6E8A-4147-A177-3AD203B41FA5}">
                      <a16:colId xmlns:a16="http://schemas.microsoft.com/office/drawing/2014/main" val="3918363564"/>
                    </a:ext>
                  </a:extLst>
                </a:gridCol>
                <a:gridCol w="2192281">
                  <a:extLst>
                    <a:ext uri="{9D8B030D-6E8A-4147-A177-3AD203B41FA5}">
                      <a16:colId xmlns:a16="http://schemas.microsoft.com/office/drawing/2014/main" val="1683979601"/>
                    </a:ext>
                  </a:extLst>
                </a:gridCol>
                <a:gridCol w="2209526">
                  <a:extLst>
                    <a:ext uri="{9D8B030D-6E8A-4147-A177-3AD203B41FA5}">
                      <a16:colId xmlns:a16="http://schemas.microsoft.com/office/drawing/2014/main" val="2592459544"/>
                    </a:ext>
                  </a:extLst>
                </a:gridCol>
                <a:gridCol w="2209526">
                  <a:extLst>
                    <a:ext uri="{9D8B030D-6E8A-4147-A177-3AD203B41FA5}">
                      <a16:colId xmlns:a16="http://schemas.microsoft.com/office/drawing/2014/main" val="588152821"/>
                    </a:ext>
                  </a:extLst>
                </a:gridCol>
              </a:tblGrid>
              <a:tr h="463216">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78020">
                <a:tc>
                  <a:txBody>
                    <a:bodyPr/>
                    <a:lstStyle/>
                    <a:p>
                      <a:pPr algn="l" fontAlgn="t"/>
                      <a:r>
                        <a:rPr lang="tr-TR" sz="1000" b="0" i="0" u="none" strike="noStrike">
                          <a:solidFill>
                            <a:srgbClr val="122204"/>
                          </a:solidFill>
                          <a:effectLst/>
                          <a:latin typeface="Tahoma" panose="020B0604030504040204" pitchFamily="34" charset="0"/>
                        </a:rPr>
                        <a:t>G1-Birim arşivlemesinin etkin olması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Z1-Kısıtlı zaman / Acil iş</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F1-Ulaşımda servis imkanının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T1-Mevzuatın sık sık değişiyor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8974">
                <a:tc>
                  <a:txBody>
                    <a:bodyPr/>
                    <a:lstStyle/>
                    <a:p>
                      <a:pPr algn="l" fontAlgn="t"/>
                      <a:r>
                        <a:rPr lang="tr-TR" sz="1000" b="0" i="0" u="none" strike="noStrike">
                          <a:solidFill>
                            <a:srgbClr val="122204"/>
                          </a:solidFill>
                          <a:effectLst/>
                          <a:latin typeface="Tahoma" panose="020B0604030504040204" pitchFamily="34" charset="0"/>
                        </a:rPr>
                        <a:t>G2-Öğrenci odaklı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Z2-Öğrenci Bilgi Sisteminde öngörülmeyen aksaklıkların yaşanması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F2-Birim İç Denetimi ve YÖK Denetimi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T2-Öğrenci sayısının hızla artması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832028">
                <a:tc>
                  <a:txBody>
                    <a:bodyPr/>
                    <a:lstStyle/>
                    <a:p>
                      <a:pPr algn="l" fontAlgn="t"/>
                      <a:r>
                        <a:rPr lang="tr-TR" sz="1000" b="0" i="0" u="none" strike="noStrike">
                          <a:solidFill>
                            <a:srgbClr val="122204"/>
                          </a:solidFill>
                          <a:effectLst/>
                          <a:latin typeface="Tahoma" panose="020B0604030504040204" pitchFamily="34" charset="0"/>
                        </a:rPr>
                        <a:t>G3-Genç ve dinamik kadro </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122204"/>
                          </a:solidFill>
                          <a:effectLst/>
                          <a:latin typeface="Tahoma" panose="020B0604030504040204" pitchFamily="34" charset="0"/>
                        </a:rPr>
                        <a:t>Z3-Online başvuru sisteminin çalışmıyor olması (başka üniversiteden yatay geçiş, ÇAP/YANDAL başvurularının online olarak alınamaması vb. gibi)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F3-Fakülteler ve birimler arası yazışmaların EBYS ile yapılması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T3-Yabancı uyruklu öğrencilerin kayıtları sırasında evrakların eksik olması, evrakın temini için ileri tarih verilmesi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832028">
                <a:tc>
                  <a:txBody>
                    <a:bodyPr/>
                    <a:lstStyle/>
                    <a:p>
                      <a:pPr algn="l" fontAlgn="t"/>
                      <a:r>
                        <a:rPr lang="tr-TR" sz="1000" b="0" i="0" u="none" strike="noStrike">
                          <a:solidFill>
                            <a:srgbClr val="122204"/>
                          </a:solidFill>
                          <a:effectLst/>
                          <a:latin typeface="Tahoma" panose="020B0604030504040204" pitchFamily="34" charset="0"/>
                        </a:rPr>
                        <a:t>G4- Gelişime ve yeniliğe açık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122204"/>
                          </a:solidFill>
                          <a:effectLst/>
                          <a:latin typeface="Tahoma" panose="020B0604030504040204" pitchFamily="34" charset="0"/>
                        </a:rPr>
                        <a:t>Z4-Otomasyon sisteminde dönem sonlarındaki rutin işlemlerin (kayıt dondurma, aktife çekme, ders kayıt kontrolü, kayıt yenilemedi statüsüne çekme vb.) manuel yapılıyor olması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122204"/>
                          </a:solidFill>
                          <a:effectLst/>
                          <a:latin typeface="Tahoma" panose="020B0604030504040204" pitchFamily="34" charset="0"/>
                        </a:rPr>
                        <a:t>F4- Öğrencilerin uzaktan eğitim alması neticesinde insan </a:t>
                      </a:r>
                      <a:r>
                        <a:rPr lang="tr-TR" sz="1000" b="0" i="0" u="none" strike="noStrike" dirty="0" err="1">
                          <a:solidFill>
                            <a:srgbClr val="122204"/>
                          </a:solidFill>
                          <a:effectLst/>
                          <a:latin typeface="Tahoma" panose="020B0604030504040204" pitchFamily="34" charset="0"/>
                        </a:rPr>
                        <a:t>sirkülasıyonun</a:t>
                      </a:r>
                      <a:r>
                        <a:rPr lang="tr-TR" sz="1000" b="0" i="0" u="none" strike="noStrike" dirty="0">
                          <a:solidFill>
                            <a:srgbClr val="122204"/>
                          </a:solidFill>
                          <a:effectLst/>
                          <a:latin typeface="Tahoma" panose="020B0604030504040204" pitchFamily="34" charset="0"/>
                        </a:rPr>
                        <a:t> az olması (T10)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T4- Öğrenci Bilgi Sisteminde her öğrencinin müfredat durumunu görebileceği bir alanın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67677">
                <a:tc>
                  <a:txBody>
                    <a:bodyPr/>
                    <a:lstStyle/>
                    <a:p>
                      <a:pPr algn="l" fontAlgn="t"/>
                      <a:r>
                        <a:rPr lang="tr-TR" sz="1000" b="0" i="0" u="none" strike="noStrike">
                          <a:solidFill>
                            <a:srgbClr val="122204"/>
                          </a:solidFill>
                          <a:effectLst/>
                          <a:latin typeface="Tahoma" panose="020B0604030504040204" pitchFamily="34" charset="0"/>
                        </a:rPr>
                        <a:t>G5- Çözüm odaklı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122204"/>
                          </a:solidFill>
                          <a:effectLst/>
                          <a:latin typeface="Tahoma" panose="020B0604030504040204" pitchFamily="34" charset="0"/>
                        </a:rPr>
                        <a:t>Z5-Personel sirkülasyonunun sık olması/kurum ve birim hafızasının kalmaması/işi öğrenme süresinin zaman alması.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a-DK" sz="1000" b="0" i="0" u="none" strike="noStrike" dirty="0">
                          <a:solidFill>
                            <a:srgbClr val="122204"/>
                          </a:solidFill>
                          <a:effectLst/>
                          <a:latin typeface="Tahoma" panose="020B0604030504040204" pitchFamily="34" charset="0"/>
                        </a:rPr>
                        <a:t>F5-Diğer birimler ile interaktif iletişim içinde olunması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T5-  Öğrenci Bilgi Sisteminde transkript senaryosunun olmaması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1325082">
                <a:tc>
                  <a:txBody>
                    <a:bodyPr/>
                    <a:lstStyle/>
                    <a:p>
                      <a:pPr algn="l" fontAlgn="t"/>
                      <a:r>
                        <a:rPr lang="tr-TR" sz="1000" b="0" i="0" u="none" strike="noStrike" dirty="0" smtClean="0">
                          <a:solidFill>
                            <a:srgbClr val="122204"/>
                          </a:solidFill>
                          <a:effectLst/>
                          <a:latin typeface="Tahoma" panose="020B0604030504040204" pitchFamily="34" charset="0"/>
                        </a:rPr>
                        <a:t>G6- Kolektif çalışma bilincine sahip olunması</a:t>
                      </a:r>
                      <a:endParaRPr lang="tr-TR" sz="1000" b="0" i="0" u="none" strike="noStrike" dirty="0">
                        <a:solidFill>
                          <a:srgbClr val="122204"/>
                        </a:solidFill>
                        <a:effectLst/>
                        <a:latin typeface="Tahoma" panose="020B0604030504040204" pitchFamily="34" charset="0"/>
                      </a:endParaRP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122204"/>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122204"/>
                          </a:solidFill>
                          <a:effectLst/>
                          <a:latin typeface="Tahoma" panose="020B0604030504040204" pitchFamily="34" charset="0"/>
                        </a:rPr>
                        <a:t>T6-Öğrenci Bilgi Sisteminde birden fazla kayıtlı olan öğrencilerin (</a:t>
                      </a:r>
                      <a:r>
                        <a:rPr lang="tr-TR" sz="1000" b="0" i="0" u="none" strike="noStrike" dirty="0" err="1">
                          <a:solidFill>
                            <a:srgbClr val="122204"/>
                          </a:solidFill>
                          <a:effectLst/>
                          <a:latin typeface="Tahoma" panose="020B0604030504040204" pitchFamily="34" charset="0"/>
                        </a:rPr>
                        <a:t>Önlisans</a:t>
                      </a:r>
                      <a:r>
                        <a:rPr lang="tr-TR" sz="1000" b="0" i="0" u="none" strike="noStrike" dirty="0">
                          <a:solidFill>
                            <a:srgbClr val="122204"/>
                          </a:solidFill>
                          <a:effectLst/>
                          <a:latin typeface="Tahoma" panose="020B0604030504040204" pitchFamily="34" charset="0"/>
                        </a:rPr>
                        <a:t>- Lisans eğitimini aynı anda okuyan, mezun olup yeniden kazanan, </a:t>
                      </a:r>
                      <a:r>
                        <a:rPr lang="tr-TR" sz="1000" b="0" i="0" u="none" strike="noStrike" dirty="0" err="1">
                          <a:solidFill>
                            <a:srgbClr val="122204"/>
                          </a:solidFill>
                          <a:effectLst/>
                          <a:latin typeface="Tahoma" panose="020B0604030504040204" pitchFamily="34" charset="0"/>
                        </a:rPr>
                        <a:t>kurumiçi</a:t>
                      </a:r>
                      <a:r>
                        <a:rPr lang="tr-TR" sz="1000" b="0" i="0" u="none" strike="noStrike" dirty="0">
                          <a:solidFill>
                            <a:srgbClr val="122204"/>
                          </a:solidFill>
                          <a:effectLst/>
                          <a:latin typeface="Tahoma" panose="020B0604030504040204" pitchFamily="34" charset="0"/>
                        </a:rPr>
                        <a:t> yatay geçiş yapan öğrencilerimiz) TC’ sinin yıldızlı olması neticesinde </a:t>
                      </a:r>
                      <a:r>
                        <a:rPr lang="tr-TR" sz="1000" b="0" i="0" u="none" strike="noStrike" dirty="0" err="1">
                          <a:solidFill>
                            <a:srgbClr val="122204"/>
                          </a:solidFill>
                          <a:effectLst/>
                          <a:latin typeface="Tahoma" panose="020B0604030504040204" pitchFamily="34" charset="0"/>
                        </a:rPr>
                        <a:t>YÖKSİS’e</a:t>
                      </a:r>
                      <a:r>
                        <a:rPr lang="tr-TR" sz="1000" b="0" i="0" u="none" strike="noStrike" dirty="0">
                          <a:solidFill>
                            <a:srgbClr val="122204"/>
                          </a:solidFill>
                          <a:effectLst/>
                          <a:latin typeface="Tahoma" panose="020B0604030504040204" pitchFamily="34" charset="0"/>
                        </a:rPr>
                        <a:t> toplu eşitlemede sorun yaşanması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26609">
                <a:tc>
                  <a:txBody>
                    <a:bodyPr/>
                    <a:lstStyle/>
                    <a:p>
                      <a:pPr algn="l" fontAlgn="t"/>
                      <a:r>
                        <a:rPr lang="tr-TR" sz="1000" b="0" i="0" u="none" strike="noStrike">
                          <a:solidFill>
                            <a:srgbClr val="122204"/>
                          </a:solidFill>
                          <a:effectLst/>
                          <a:latin typeface="Tahoma" panose="020B0604030504040204" pitchFamily="34" charset="0"/>
                        </a:rPr>
                        <a:t>G7- Öğrenci İşleri mevzuat ve uygulamaları hakkında bilgi ve birikime sahip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122204"/>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T8-Öğrencilerin tutum ve davranışlarındaki olumsuzluklar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78020">
                <a:tc>
                  <a:txBody>
                    <a:bodyPr/>
                    <a:lstStyle/>
                    <a:p>
                      <a:pPr algn="l" fontAlgn="t"/>
                      <a:r>
                        <a:rPr lang="tr-TR" sz="1000" b="0" i="0" u="none" strike="noStrike" dirty="0">
                          <a:solidFill>
                            <a:srgbClr val="122204"/>
                          </a:solidFill>
                          <a:effectLst/>
                          <a:latin typeface="Tahoma" panose="020B0604030504040204" pitchFamily="34" charset="0"/>
                        </a:rPr>
                        <a:t>G8- Birimde kalite denetçi sayısının fazla olması </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122204"/>
                          </a:solidFill>
                          <a:effectLst/>
                          <a:latin typeface="Tahoma" panose="020B0604030504040204" pitchFamily="34" charset="0"/>
                        </a:rPr>
                        <a:t>T9- Kayıt yenilemeyen öğrencilerin Öğrencilik haklarından faydalanması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274185">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tr-TR" sz="1000" b="0" i="0" u="none" strike="noStrike" dirty="0">
                        <a:solidFill>
                          <a:srgbClr val="122204"/>
                        </a:solidFill>
                        <a:effectLst/>
                        <a:latin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68440">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7" name="Dikdörtgen 6"/>
          <p:cNvSpPr/>
          <p:nvPr/>
        </p:nvSpPr>
        <p:spPr>
          <a:xfrm>
            <a:off x="7916339" y="233093"/>
            <a:ext cx="301686" cy="369332"/>
          </a:xfrm>
          <a:prstGeom prst="rect">
            <a:avLst/>
          </a:prstGeom>
        </p:spPr>
        <p:txBody>
          <a:bodyPr wrap="none">
            <a:spAutoFit/>
          </a:bodyPr>
          <a:lstStyle/>
          <a:p>
            <a:r>
              <a:rPr lang="tr-TR" dirty="0">
                <a:solidFill>
                  <a:schemeClr val="tx2"/>
                </a:solidFill>
              </a:rPr>
              <a:t>3</a:t>
            </a:r>
          </a:p>
        </p:txBody>
      </p:sp>
    </p:spTree>
    <p:extLst>
      <p:ext uri="{BB962C8B-B14F-4D97-AF65-F5344CB8AC3E}">
        <p14:creationId xmlns:p14="http://schemas.microsoft.com/office/powerpoint/2010/main" val="932836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02301" y="-5151"/>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0374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051651143"/>
              </p:ext>
            </p:extLst>
          </p:nvPr>
        </p:nvGraphicFramePr>
        <p:xfrm>
          <a:off x="400050" y="666163"/>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T26-Öğrencilerin Transkriptinde staj bilgilerinin görünmemesi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655578075"/>
              </p:ext>
            </p:extLst>
          </p:nvPr>
        </p:nvGraphicFramePr>
        <p:xfrm>
          <a:off x="400049" y="2756821"/>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T27-Askerlik durum bilgilerinin </a:t>
                      </a:r>
                      <a:r>
                        <a:rPr lang="tr-TR" sz="1800" b="1" kern="1200" baseline="0" dirty="0" err="1" smtClean="0">
                          <a:solidFill>
                            <a:srgbClr val="0C0D0D"/>
                          </a:solidFill>
                          <a:latin typeface="+mn-lt"/>
                          <a:ea typeface="+mn-ea"/>
                          <a:cs typeface="+mn-cs"/>
                        </a:rPr>
                        <a:t>ASAL'a</a:t>
                      </a:r>
                      <a:r>
                        <a:rPr lang="tr-TR" sz="1800" b="1" kern="1200" baseline="0" dirty="0" smtClean="0">
                          <a:solidFill>
                            <a:srgbClr val="0C0D0D"/>
                          </a:solidFill>
                          <a:latin typeface="+mn-lt"/>
                          <a:ea typeface="+mn-ea"/>
                          <a:cs typeface="+mn-cs"/>
                        </a:rPr>
                        <a:t> toplu eşitlenmemesi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graphicFrame>
        <p:nvGraphicFramePr>
          <p:cNvPr id="18" name="Tablo 17"/>
          <p:cNvGraphicFramePr>
            <a:graphicFrameLocks noGrp="1"/>
          </p:cNvGraphicFramePr>
          <p:nvPr>
            <p:extLst>
              <p:ext uri="{D42A27DB-BD31-4B8C-83A1-F6EECF244321}">
                <p14:modId xmlns:p14="http://schemas.microsoft.com/office/powerpoint/2010/main" val="3676153037"/>
              </p:ext>
            </p:extLst>
          </p:nvPr>
        </p:nvGraphicFramePr>
        <p:xfrm>
          <a:off x="400049" y="4783741"/>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T28-Sistem tarafından hata uyarılarının açık ve net olması  (hata kodlarının neyi ifade ettiği) </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81683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151"/>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49426"/>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999587281"/>
              </p:ext>
            </p:extLst>
          </p:nvPr>
        </p:nvGraphicFramePr>
        <p:xfrm>
          <a:off x="545121" y="786035"/>
          <a:ext cx="8203223" cy="3931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109397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T29-Öğrenci ders ekle/bırak aşamasında bir ders eklenip ya da çıkarıldığında tüm derslerin onayının kalkması, ve tümünde bozulma meydana gelmesi,  Sistem bu yönde herhangi bir yönlendirme yapmamaktadır. danışman onayına gönderilme uyarısı verilmelidir. Normal ders kaydı yaparken de sonunda öğrenciye muhakkak ders kaydınız tamamlanmadı devam etmek istiyor musunuz gibi uyarı vermemesi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660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3660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09397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4029011001"/>
              </p:ext>
            </p:extLst>
          </p:nvPr>
        </p:nvGraphicFramePr>
        <p:xfrm>
          <a:off x="545121" y="4078605"/>
          <a:ext cx="8203223" cy="28448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T30-Öğrencinin daha önce alıp kaldığı fakat ilgili dönemde açılmamış dersi sistemin almaya zorlaması. Ders güz/bahar döneminde açık değilse sistem o dersi almaya zorlamamalı ve başka dersi almasına olanak vermeli. </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spTree>
    <p:extLst>
      <p:ext uri="{BB962C8B-B14F-4D97-AF65-F5344CB8AC3E}">
        <p14:creationId xmlns:p14="http://schemas.microsoft.com/office/powerpoint/2010/main" val="4091569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695"/>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569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77472617"/>
              </p:ext>
            </p:extLst>
          </p:nvPr>
        </p:nvGraphicFramePr>
        <p:xfrm>
          <a:off x="545121" y="867073"/>
          <a:ext cx="8203223" cy="339344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T31-15 kişiyi doldurmayan derslerin kapatılmasının yönetilmesi. Olasılıkları düşünmek gerektiği üzerinden tekrar konuşularak, seçmeli ders en az 10 kişi olması, hocanın tercihi de esas alınmalı. Ekle – çıkart haftasında sayının altında ise otomatik olarak kapatılması, sistemin uyarı mesajı vermesi konusunda çözüm geliştirilmesi gerekmekte.</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060396716"/>
              </p:ext>
            </p:extLst>
          </p:nvPr>
        </p:nvGraphicFramePr>
        <p:xfrm>
          <a:off x="533400" y="3873798"/>
          <a:ext cx="8203223" cy="36677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T32-Aynı dersin 2.kez ya da 3.kez alınması halinde sistemin otomatik olarak bağlamaması durumu.(öğrenci ders yönetimi sayfasına bununla ilgili bir uyarı eklenmesi) Bu işlemin otomatik yapılmaması sonucunda mezuniyette F çıkması, D ya da C yükseltmelerde gözden kaçması, hatalı mezuniyet durumu. Seçmeli ders ilgili dönemde açılmayacaksa, seçmeli dersin yerine ne aldığı uyarısının gelmemesi.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spTree>
    <p:extLst>
      <p:ext uri="{BB962C8B-B14F-4D97-AF65-F5344CB8AC3E}">
        <p14:creationId xmlns:p14="http://schemas.microsoft.com/office/powerpoint/2010/main" val="80078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695"/>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569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589093371"/>
              </p:ext>
            </p:extLst>
          </p:nvPr>
        </p:nvGraphicFramePr>
        <p:xfrm>
          <a:off x="545121" y="867073"/>
          <a:ext cx="8203223" cy="230124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T37-Dönem başlarında </a:t>
                      </a:r>
                      <a:r>
                        <a:rPr lang="tr-TR" sz="1800" b="1" kern="1200" baseline="0" dirty="0" err="1" smtClean="0">
                          <a:solidFill>
                            <a:srgbClr val="0C0D0D"/>
                          </a:solidFill>
                          <a:latin typeface="+mn-lt"/>
                          <a:ea typeface="+mn-ea"/>
                          <a:cs typeface="+mn-cs"/>
                        </a:rPr>
                        <a:t>müfredatların</a:t>
                      </a:r>
                      <a:r>
                        <a:rPr lang="tr-TR" sz="1800" b="1" kern="1200" baseline="0" dirty="0" smtClean="0">
                          <a:solidFill>
                            <a:srgbClr val="0C0D0D"/>
                          </a:solidFill>
                          <a:latin typeface="+mn-lt"/>
                          <a:ea typeface="+mn-ea"/>
                          <a:cs typeface="+mn-cs"/>
                        </a:rPr>
                        <a:t> ve/veya ders açmaların Fakültelerden/</a:t>
                      </a:r>
                      <a:r>
                        <a:rPr lang="tr-TR" sz="1800" b="1" kern="1200" baseline="0" dirty="0" err="1" smtClean="0">
                          <a:solidFill>
                            <a:srgbClr val="0C0D0D"/>
                          </a:solidFill>
                          <a:latin typeface="+mn-lt"/>
                          <a:ea typeface="+mn-ea"/>
                          <a:cs typeface="+mn-cs"/>
                        </a:rPr>
                        <a:t>MYO'lardan</a:t>
                      </a:r>
                      <a:r>
                        <a:rPr lang="tr-TR" sz="1800" b="1" kern="1200" baseline="0" dirty="0" smtClean="0">
                          <a:solidFill>
                            <a:srgbClr val="0C0D0D"/>
                          </a:solidFill>
                          <a:latin typeface="+mn-lt"/>
                          <a:ea typeface="+mn-ea"/>
                          <a:cs typeface="+mn-cs"/>
                        </a:rPr>
                        <a:t> Akademik Takvim tarihlerinde gelmemesi neticesinde ders açma ve müfredat tanımlamalarında gecikme</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sz="1800" kern="1200" baseline="0" dirty="0" smtClean="0">
                        <a:solidFill>
                          <a:schemeClr val="accent1"/>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Fakülteler/MYO Müdürlükleri</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ilgili taleplerin dekanlıklara ve müdürlüklere </a:t>
                      </a:r>
                      <a:r>
                        <a:rPr lang="tr-TR" sz="1800" kern="1200" baseline="0" dirty="0" smtClean="0">
                          <a:solidFill>
                            <a:srgbClr val="0C0D0D"/>
                          </a:solidFill>
                          <a:latin typeface="+mn-lt"/>
                          <a:ea typeface="+mn-ea"/>
                          <a:cs typeface="+mn-cs"/>
                        </a:rPr>
                        <a:t>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66608971"/>
              </p:ext>
            </p:extLst>
          </p:nvPr>
        </p:nvGraphicFramePr>
        <p:xfrm>
          <a:off x="533400" y="3873798"/>
          <a:ext cx="8203223" cy="28448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T35-Her dönem başında Fakültelere açılan derslerin (özellikle Rektörlük dersi ise) Rektörlüğün üstüne çıkması ve bulunamaması ya da bölüme açılan derslerin Fakülteler üzerine çıkması.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spTree>
    <p:extLst>
      <p:ext uri="{BB962C8B-B14F-4D97-AF65-F5344CB8AC3E}">
        <p14:creationId xmlns:p14="http://schemas.microsoft.com/office/powerpoint/2010/main" val="3579050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695"/>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569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082460594"/>
              </p:ext>
            </p:extLst>
          </p:nvPr>
        </p:nvGraphicFramePr>
        <p:xfrm>
          <a:off x="545121" y="867073"/>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T38-Öğrencinin yurtdışına vermek üzere talep ettiği tarihsel not dökümünde devam edilen derslerin DE koduyla görüntülenmesi ve İngilizce karşılığı yer almaması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3271237231"/>
              </p:ext>
            </p:extLst>
          </p:nvPr>
        </p:nvGraphicFramePr>
        <p:xfrm>
          <a:off x="533400" y="3873798"/>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Z2-Öğrenci Bilgi Sisteminde öngörülmeyen aksaklıkların yaşanması. </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spTree>
    <p:extLst>
      <p:ext uri="{BB962C8B-B14F-4D97-AF65-F5344CB8AC3E}">
        <p14:creationId xmlns:p14="http://schemas.microsoft.com/office/powerpoint/2010/main" val="313580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695"/>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569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959461359"/>
              </p:ext>
            </p:extLst>
          </p:nvPr>
        </p:nvGraphicFramePr>
        <p:xfrm>
          <a:off x="545121" y="867073"/>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Z3-Online başvuru sisteminin çalışmıyor olması (başka üniversiteden yatay geçiş, ÇAP/YANDAL başvurularının online olarak alınamaması vb. gibi)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a:t>
                      </a:r>
                      <a:r>
                        <a:rPr lang="tr-TR" sz="1800" kern="1200" baseline="0" dirty="0" smtClean="0">
                          <a:solidFill>
                            <a:srgbClr val="0C0D0D"/>
                          </a:solidFill>
                          <a:latin typeface="+mn-lt"/>
                          <a:ea typeface="+mn-ea"/>
                          <a:cs typeface="+mn-cs"/>
                        </a:rPr>
                        <a:t>yüklenici firmayla iletişime geçilmesi, Bilgi </a:t>
                      </a:r>
                      <a:r>
                        <a:rPr lang="tr-TR" sz="1800" kern="1200" baseline="0" dirty="0" smtClean="0">
                          <a:solidFill>
                            <a:srgbClr val="0C0D0D"/>
                          </a:solidFill>
                          <a:latin typeface="+mn-lt"/>
                          <a:ea typeface="+mn-ea"/>
                          <a:cs typeface="+mn-cs"/>
                        </a:rPr>
                        <a:t>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96649150"/>
              </p:ext>
            </p:extLst>
          </p:nvPr>
        </p:nvGraphicFramePr>
        <p:xfrm>
          <a:off x="533400" y="3873798"/>
          <a:ext cx="8203223" cy="257048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Z4-Otomasyon sisteminde dönem sonlarındaki rutin işlemlerin (kayıt dondurma, aktife çekme, ders kayıt kontrolü, kayıt yenilemedi statüsüne çekme vb.) manuel yapılıyor olması </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spTree>
    <p:extLst>
      <p:ext uri="{BB962C8B-B14F-4D97-AF65-F5344CB8AC3E}">
        <p14:creationId xmlns:p14="http://schemas.microsoft.com/office/powerpoint/2010/main" val="68634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695"/>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569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982376043"/>
              </p:ext>
            </p:extLst>
          </p:nvPr>
        </p:nvGraphicFramePr>
        <p:xfrm>
          <a:off x="545121" y="867073"/>
          <a:ext cx="8203223" cy="202184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Z5-Personel sirkülasyonunun sık olması/kurum ve birim hafızasının kalmaması/işi öğrenme süresinin zaman alması.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30.09.2023</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Rektörlük/Genel Sekreterlik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Süreç için maaş politikasının yeniden düzenlenmesi/iş </a:t>
                      </a:r>
                      <a:r>
                        <a:rPr lang="tr-TR" sz="1800" kern="1200" baseline="0" dirty="0" err="1" smtClean="0">
                          <a:solidFill>
                            <a:srgbClr val="0C0D0D"/>
                          </a:solidFill>
                          <a:latin typeface="+mn-lt"/>
                          <a:ea typeface="+mn-ea"/>
                          <a:cs typeface="+mn-cs"/>
                        </a:rPr>
                        <a:t>yükü,kıdem</a:t>
                      </a:r>
                      <a:r>
                        <a:rPr lang="tr-TR" sz="1800" kern="1200" baseline="0" dirty="0" smtClean="0">
                          <a:solidFill>
                            <a:srgbClr val="0C0D0D"/>
                          </a:solidFill>
                          <a:latin typeface="+mn-lt"/>
                          <a:ea typeface="+mn-ea"/>
                          <a:cs typeface="+mn-cs"/>
                        </a:rPr>
                        <a:t> ve eğitime göre maaşların yeniden değerlendirilmesi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7" name="Dikdörtgen 16"/>
          <p:cNvSpPr/>
          <p:nvPr/>
        </p:nvSpPr>
        <p:spPr>
          <a:xfrm>
            <a:off x="7916339" y="233093"/>
            <a:ext cx="418704" cy="369332"/>
          </a:xfrm>
          <a:prstGeom prst="rect">
            <a:avLst/>
          </a:prstGeom>
        </p:spPr>
        <p:txBody>
          <a:bodyPr wrap="none">
            <a:spAutoFit/>
          </a:bodyPr>
          <a:lstStyle/>
          <a:p>
            <a:r>
              <a:rPr lang="tr-TR" dirty="0" smtClean="0">
                <a:solidFill>
                  <a:schemeClr val="tx2"/>
                </a:solidFill>
              </a:rPr>
              <a:t>21</a:t>
            </a:r>
            <a:endParaRPr lang="tr-TR" dirty="0">
              <a:solidFill>
                <a:schemeClr val="tx2"/>
              </a:solidFill>
            </a:endParaRPr>
          </a:p>
        </p:txBody>
      </p:sp>
      <p:graphicFrame>
        <p:nvGraphicFramePr>
          <p:cNvPr id="18" name="Tablo 17"/>
          <p:cNvGraphicFramePr>
            <a:graphicFrameLocks noGrp="1"/>
          </p:cNvGraphicFramePr>
          <p:nvPr>
            <p:extLst>
              <p:ext uri="{D42A27DB-BD31-4B8C-83A1-F6EECF244321}">
                <p14:modId xmlns:p14="http://schemas.microsoft.com/office/powerpoint/2010/main" val="3240834036"/>
              </p:ext>
            </p:extLst>
          </p:nvPr>
        </p:nvGraphicFramePr>
        <p:xfrm>
          <a:off x="545121" y="4069862"/>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T25-Duplikata mezuniyet belgesinin sistem üzerinden basılamaması.</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endParaRPr lang="tr-TR" sz="1800" kern="1200" baseline="0" dirty="0" smtClean="0">
                        <a:solidFill>
                          <a:schemeClr val="accent1"/>
                        </a:solidFill>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Rektörlük/Genel Sekreterlik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endParaRPr lang="tr-TR" sz="1800" kern="1200" baseline="0" dirty="0" smtClean="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135012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7916339" y="233093"/>
            <a:ext cx="418704" cy="369332"/>
          </a:xfrm>
          <a:prstGeom prst="rect">
            <a:avLst/>
          </a:prstGeom>
        </p:spPr>
        <p:txBody>
          <a:bodyPr wrap="none">
            <a:spAutoFit/>
          </a:bodyPr>
          <a:lstStyle/>
          <a:p>
            <a:r>
              <a:rPr lang="tr-TR" dirty="0" smtClean="0">
                <a:solidFill>
                  <a:schemeClr val="tx2"/>
                </a:solidFill>
              </a:rPr>
              <a:t>22</a:t>
            </a:r>
            <a:endParaRPr lang="tr-TR" dirty="0">
              <a:solidFill>
                <a:schemeClr val="tx2"/>
              </a:solidFill>
            </a:endParaRPr>
          </a:p>
        </p:txBody>
      </p:sp>
      <p:pic>
        <p:nvPicPr>
          <p:cNvPr id="3" name="Resim 2"/>
          <p:cNvPicPr>
            <a:picLocks noChangeAspect="1"/>
          </p:cNvPicPr>
          <p:nvPr/>
        </p:nvPicPr>
        <p:blipFill>
          <a:blip r:embed="rId3"/>
          <a:stretch>
            <a:fillRect/>
          </a:stretch>
        </p:blipFill>
        <p:spPr>
          <a:xfrm>
            <a:off x="252609" y="892844"/>
            <a:ext cx="8638781" cy="5072312"/>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7916339" y="233093"/>
            <a:ext cx="418704" cy="369332"/>
          </a:xfrm>
          <a:prstGeom prst="rect">
            <a:avLst/>
          </a:prstGeom>
        </p:spPr>
        <p:txBody>
          <a:bodyPr wrap="none">
            <a:spAutoFit/>
          </a:bodyPr>
          <a:lstStyle/>
          <a:p>
            <a:r>
              <a:rPr lang="tr-TR" dirty="0" smtClean="0">
                <a:solidFill>
                  <a:schemeClr val="tx2"/>
                </a:solidFill>
              </a:rPr>
              <a:t>23</a:t>
            </a:r>
            <a:endParaRPr lang="tr-TR" dirty="0">
              <a:solidFill>
                <a:schemeClr val="tx2"/>
              </a:solidFill>
            </a:endParaRPr>
          </a:p>
        </p:txBody>
      </p:sp>
      <p:pic>
        <p:nvPicPr>
          <p:cNvPr id="6" name="Resim 5"/>
          <p:cNvPicPr>
            <a:picLocks noChangeAspect="1"/>
          </p:cNvPicPr>
          <p:nvPr/>
        </p:nvPicPr>
        <p:blipFill>
          <a:blip r:embed="rId3"/>
          <a:stretch>
            <a:fillRect/>
          </a:stretch>
        </p:blipFill>
        <p:spPr>
          <a:xfrm>
            <a:off x="-55265" y="1069643"/>
            <a:ext cx="9254530" cy="4718713"/>
          </a:xfrm>
          <a:prstGeom prst="rect">
            <a:avLst/>
          </a:prstGeom>
        </p:spPr>
      </p:pic>
    </p:spTree>
    <p:extLst>
      <p:ext uri="{BB962C8B-B14F-4D97-AF65-F5344CB8AC3E}">
        <p14:creationId xmlns:p14="http://schemas.microsoft.com/office/powerpoint/2010/main" val="136210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7916339" y="233093"/>
            <a:ext cx="418704" cy="369332"/>
          </a:xfrm>
          <a:prstGeom prst="rect">
            <a:avLst/>
          </a:prstGeom>
        </p:spPr>
        <p:txBody>
          <a:bodyPr wrap="none">
            <a:spAutoFit/>
          </a:bodyPr>
          <a:lstStyle/>
          <a:p>
            <a:r>
              <a:rPr lang="tr-TR" dirty="0" smtClean="0">
                <a:solidFill>
                  <a:schemeClr val="tx2"/>
                </a:solidFill>
              </a:rPr>
              <a:t>24</a:t>
            </a:r>
            <a:endParaRPr lang="tr-TR" dirty="0">
              <a:solidFill>
                <a:schemeClr val="tx2"/>
              </a:solidFill>
            </a:endParaRPr>
          </a:p>
        </p:txBody>
      </p:sp>
      <p:pic>
        <p:nvPicPr>
          <p:cNvPr id="3" name="Resim 2"/>
          <p:cNvPicPr>
            <a:picLocks noChangeAspect="1"/>
          </p:cNvPicPr>
          <p:nvPr/>
        </p:nvPicPr>
        <p:blipFill>
          <a:blip r:embed="rId3"/>
          <a:stretch>
            <a:fillRect/>
          </a:stretch>
        </p:blipFill>
        <p:spPr>
          <a:xfrm>
            <a:off x="517808" y="1560414"/>
            <a:ext cx="8108383" cy="3737172"/>
          </a:xfrm>
          <a:prstGeom prst="rect">
            <a:avLst/>
          </a:prstGeom>
        </p:spPr>
      </p:pic>
    </p:spTree>
    <p:extLst>
      <p:ext uri="{BB962C8B-B14F-4D97-AF65-F5344CB8AC3E}">
        <p14:creationId xmlns:p14="http://schemas.microsoft.com/office/powerpoint/2010/main" val="147868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16876" y="119032"/>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58860"/>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542779071"/>
              </p:ext>
            </p:extLst>
          </p:nvPr>
        </p:nvGraphicFramePr>
        <p:xfrm>
          <a:off x="333708" y="747760"/>
          <a:ext cx="8476583" cy="5991911"/>
        </p:xfrm>
        <a:graphic>
          <a:graphicData uri="http://schemas.openxmlformats.org/drawingml/2006/table">
            <a:tbl>
              <a:tblPr/>
              <a:tblGrid>
                <a:gridCol w="1865250">
                  <a:extLst>
                    <a:ext uri="{9D8B030D-6E8A-4147-A177-3AD203B41FA5}">
                      <a16:colId xmlns:a16="http://schemas.microsoft.com/office/drawing/2014/main" val="3918363564"/>
                    </a:ext>
                  </a:extLst>
                </a:gridCol>
                <a:gridCol w="2192281">
                  <a:extLst>
                    <a:ext uri="{9D8B030D-6E8A-4147-A177-3AD203B41FA5}">
                      <a16:colId xmlns:a16="http://schemas.microsoft.com/office/drawing/2014/main" val="1683979601"/>
                    </a:ext>
                  </a:extLst>
                </a:gridCol>
                <a:gridCol w="2209526">
                  <a:extLst>
                    <a:ext uri="{9D8B030D-6E8A-4147-A177-3AD203B41FA5}">
                      <a16:colId xmlns:a16="http://schemas.microsoft.com/office/drawing/2014/main" val="2592459544"/>
                    </a:ext>
                  </a:extLst>
                </a:gridCol>
                <a:gridCol w="2209526">
                  <a:extLst>
                    <a:ext uri="{9D8B030D-6E8A-4147-A177-3AD203B41FA5}">
                      <a16:colId xmlns:a16="http://schemas.microsoft.com/office/drawing/2014/main" val="588152821"/>
                    </a:ext>
                  </a:extLst>
                </a:gridCol>
              </a:tblGrid>
              <a:tr h="257003">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056384">
                <a:tc>
                  <a:txBody>
                    <a:bodyPr/>
                    <a:lstStyle/>
                    <a:p>
                      <a:pPr algn="l"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20424"/>
                          </a:solidFill>
                          <a:effectLst/>
                          <a:latin typeface="Tahoma" panose="020B0604030504040204" pitchFamily="34" charset="0"/>
                        </a:rPr>
                        <a:t>T10-Öğrencilerin uzaktan eğitim alması neticesinde telefon ve e-posta yoluyla iletişime geçmek zorunda kalmasından kaynaklı bir takım aksaklıkların ve iş yükünün artması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838932">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T11-Her ön koşul tanımlayacağımız ders için, Öğretim planı ekranını kapatıp, sistemden tamamen çıkıp yeniden aynı sayfayı açmak ve her ders tanımlaması için aynı işlem tekrarı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695975">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ctr" latinLnBrk="0" hangingPunct="1">
                        <a:lnSpc>
                          <a:spcPct val="100000"/>
                        </a:lnSpc>
                        <a:spcBef>
                          <a:spcPts val="0"/>
                        </a:spcBef>
                        <a:spcAft>
                          <a:spcPts val="0"/>
                        </a:spcAft>
                        <a:buClrTx/>
                        <a:buSzTx/>
                        <a:buFontTx/>
                        <a:buNone/>
                        <a:tabLst/>
                        <a:defRPr/>
                      </a:pPr>
                      <a:r>
                        <a:rPr lang="tr-TR" sz="1000" b="0" i="0" u="none" strike="noStrike" dirty="0" smtClean="0">
                          <a:solidFill>
                            <a:srgbClr val="000000"/>
                          </a:solidFill>
                          <a:effectLst/>
                          <a:latin typeface="Tahoma" panose="020B0604030504040204" pitchFamily="34" charset="0"/>
                        </a:rPr>
                        <a:t>T12-Ön koşul tanımı olan derslerin bazıları Öğretim Planında görünüyor fakat bazıları da tanımlı olduğu halde aynı yerde görünmemekte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5349624"/>
                  </a:ext>
                </a:extLst>
              </a:tr>
              <a:tr h="626203">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smtClean="0">
                          <a:solidFill>
                            <a:srgbClr val="000000"/>
                          </a:solidFill>
                          <a:effectLst/>
                          <a:latin typeface="Tahoma" panose="020B0604030504040204" pitchFamily="34" charset="0"/>
                        </a:rPr>
                        <a:t>T13-Öğrenci işleri tarafından eklenen derslerin öğrenci ve akademisyen tarafındaki seçilen dersler sayfasına anlık düşmemesi, ders programının görüntülenememesi.</a:t>
                      </a:r>
                      <a:endParaRPr lang="tr-TR" sz="1000" b="0" i="0" u="none" strike="noStrike" dirty="0">
                        <a:solidFill>
                          <a:srgbClr val="000000"/>
                        </a:solidFill>
                        <a:effectLst/>
                        <a:latin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1067751">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T14-Sınıf atlatma problemi(</a:t>
                      </a:r>
                      <a:r>
                        <a:rPr lang="tr-TR" sz="1000" b="0" i="0" u="none" strike="noStrike" dirty="0" err="1">
                          <a:solidFill>
                            <a:srgbClr val="000000"/>
                          </a:solidFill>
                          <a:effectLst/>
                          <a:latin typeface="Tahoma" panose="020B0604030504040204" pitchFamily="34" charset="0"/>
                        </a:rPr>
                        <a:t>örn</a:t>
                      </a:r>
                      <a:r>
                        <a:rPr lang="tr-TR" sz="1000" b="0" i="0" u="none" strike="noStrike" dirty="0">
                          <a:solidFill>
                            <a:srgbClr val="000000"/>
                          </a:solidFill>
                          <a:effectLst/>
                          <a:latin typeface="Tahoma" panose="020B0604030504040204" pitchFamily="34" charset="0"/>
                        </a:rPr>
                        <a:t>; hazırlık sınıfından geçen öğrencilerden kayıt donduran ya da kayıt yenilemeyenlerin 1. Sınıfa geçirilememesi, hala hazırlık sınıfında gözükmesi, aynı durum diğer sınıflar içinde geçerli)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1295767">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effectLst/>
                          <a:latin typeface="Tahoma" panose="020B0604030504040204" pitchFamily="34" charset="0"/>
                        </a:rPr>
                        <a:t>T15-Kayıt esnasında eş zamanlı olarak başka bir Yükseköğretim programında öğrenci kaydının olup olmadığının kontrolünün sağlanamaması (Aynı statüde birden fazla programa yapılan mükerrer öğrenci kayıt kontrolünün anlık yapılamaması)</a:t>
                      </a:r>
                      <a:endParaRPr lang="tr-TR" sz="1000" b="0" i="0" u="none" strike="noStrike" dirty="0">
                        <a:effectLst/>
                        <a:latin typeface="Arial Tur"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
        <p:nvSpPr>
          <p:cNvPr id="7" name="Dikdörtgen 6"/>
          <p:cNvSpPr/>
          <p:nvPr/>
        </p:nvSpPr>
        <p:spPr>
          <a:xfrm>
            <a:off x="7916339" y="233093"/>
            <a:ext cx="301686" cy="369332"/>
          </a:xfrm>
          <a:prstGeom prst="rect">
            <a:avLst/>
          </a:prstGeom>
        </p:spPr>
        <p:txBody>
          <a:bodyPr wrap="none">
            <a:spAutoFit/>
          </a:bodyPr>
          <a:lstStyle/>
          <a:p>
            <a:r>
              <a:rPr lang="tr-TR" dirty="0">
                <a:solidFill>
                  <a:schemeClr val="tx2"/>
                </a:solidFill>
              </a:rPr>
              <a:t>3</a:t>
            </a:r>
          </a:p>
        </p:txBody>
      </p:sp>
    </p:spTree>
    <p:extLst>
      <p:ext uri="{BB962C8B-B14F-4D97-AF65-F5344CB8AC3E}">
        <p14:creationId xmlns:p14="http://schemas.microsoft.com/office/powerpoint/2010/main" val="166774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1007604" y="3213870"/>
            <a:ext cx="8280920" cy="477054"/>
          </a:xfrm>
          <a:prstGeom prst="rect">
            <a:avLst/>
          </a:prstGeom>
        </p:spPr>
        <p:txBody>
          <a:bodyPr wrap="square">
            <a:spAutoFit/>
          </a:bodyPr>
          <a:lstStyle/>
          <a:p>
            <a:r>
              <a:rPr lang="tr-TR" sz="2500" b="1" u="sng" dirty="0" smtClean="0">
                <a:solidFill>
                  <a:schemeClr val="tx2"/>
                </a:solidFill>
                <a:latin typeface="Times New Roman" panose="02020603050405020304" pitchFamily="18" charset="0"/>
                <a:cs typeface="Times New Roman" panose="02020603050405020304" pitchFamily="18" charset="0"/>
              </a:rPr>
              <a:t>Herhangi bir şikayetimiz bulunmamaktadır.</a:t>
            </a:r>
          </a:p>
        </p:txBody>
      </p:sp>
      <p:sp>
        <p:nvSpPr>
          <p:cNvPr id="6" name="Dikdörtgen 5"/>
          <p:cNvSpPr/>
          <p:nvPr/>
        </p:nvSpPr>
        <p:spPr>
          <a:xfrm>
            <a:off x="7916339" y="233093"/>
            <a:ext cx="418704" cy="369332"/>
          </a:xfrm>
          <a:prstGeom prst="rect">
            <a:avLst/>
          </a:prstGeom>
        </p:spPr>
        <p:txBody>
          <a:bodyPr wrap="none">
            <a:spAutoFit/>
          </a:bodyPr>
          <a:lstStyle/>
          <a:p>
            <a:r>
              <a:rPr lang="tr-TR" dirty="0" smtClean="0">
                <a:solidFill>
                  <a:schemeClr val="tx2"/>
                </a:solidFill>
              </a:rPr>
              <a:t>25</a:t>
            </a:r>
            <a:endParaRPr lang="tr-TR" dirty="0">
              <a:solidFill>
                <a:schemeClr val="tx2"/>
              </a:solidFill>
            </a:endParaRPr>
          </a:p>
        </p:txBody>
      </p:sp>
    </p:spTree>
    <p:extLst>
      <p:ext uri="{BB962C8B-B14F-4D97-AF65-F5344CB8AC3E}">
        <p14:creationId xmlns:p14="http://schemas.microsoft.com/office/powerpoint/2010/main" val="380593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86836AFB-9A07-49E9-9AEA-095FC62A66B5}"/>
              </a:ext>
            </a:extLst>
          </p:cNvPr>
          <p:cNvSpPr txBox="1"/>
          <p:nvPr/>
        </p:nvSpPr>
        <p:spPr>
          <a:xfrm>
            <a:off x="581011" y="3043691"/>
            <a:ext cx="8203223" cy="830997"/>
          </a:xfrm>
          <a:prstGeom prst="rect">
            <a:avLst/>
          </a:prstGeom>
          <a:noFill/>
        </p:spPr>
        <p:txBody>
          <a:bodyPr wrap="square" rtlCol="0">
            <a:spAutoFit/>
          </a:bodyPr>
          <a:lstStyle/>
          <a:p>
            <a:pPr algn="ctr"/>
            <a:r>
              <a:rPr lang="tr-TR" sz="2400" dirty="0" smtClean="0">
                <a:solidFill>
                  <a:schemeClr val="tx2"/>
                </a:solidFill>
              </a:rPr>
              <a:t>2022 YILI İÇ DENETİM SONUCU AÇILAN DÜZELTİCİ-ÖNLEYİCİ FAALİYETİMİZ BULUNMAMAKTADIR.</a:t>
            </a:r>
            <a:endParaRPr lang="tr-TR" sz="2400" dirty="0">
              <a:solidFill>
                <a:schemeClr val="tx2"/>
              </a:solidFill>
            </a:endParaRPr>
          </a:p>
        </p:txBody>
      </p:sp>
      <p:sp>
        <p:nvSpPr>
          <p:cNvPr id="9" name="Dikdörtgen 8"/>
          <p:cNvSpPr/>
          <p:nvPr/>
        </p:nvSpPr>
        <p:spPr>
          <a:xfrm>
            <a:off x="7916339" y="233093"/>
            <a:ext cx="418704" cy="369332"/>
          </a:xfrm>
          <a:prstGeom prst="rect">
            <a:avLst/>
          </a:prstGeom>
        </p:spPr>
        <p:txBody>
          <a:bodyPr wrap="none">
            <a:spAutoFit/>
          </a:bodyPr>
          <a:lstStyle/>
          <a:p>
            <a:r>
              <a:rPr lang="tr-TR" dirty="0" smtClean="0">
                <a:solidFill>
                  <a:schemeClr val="tx2"/>
                </a:solidFill>
              </a:rPr>
              <a:t>26</a:t>
            </a:r>
            <a:endParaRPr lang="tr-TR" dirty="0">
              <a:solidFill>
                <a:schemeClr val="tx2"/>
              </a:solidFill>
            </a:endParaRPr>
          </a:p>
        </p:txBody>
      </p:sp>
    </p:spTree>
    <p:extLst>
      <p:ext uri="{BB962C8B-B14F-4D97-AF65-F5344CB8AC3E}">
        <p14:creationId xmlns:p14="http://schemas.microsoft.com/office/powerpoint/2010/main" val="1082165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86836AFB-9A07-49E9-9AEA-095FC62A66B5}"/>
              </a:ext>
            </a:extLst>
          </p:cNvPr>
          <p:cNvSpPr txBox="1"/>
          <p:nvPr/>
        </p:nvSpPr>
        <p:spPr>
          <a:xfrm>
            <a:off x="530570" y="2354492"/>
            <a:ext cx="8270530" cy="2308324"/>
          </a:xfrm>
          <a:prstGeom prst="rect">
            <a:avLst/>
          </a:prstGeom>
          <a:noFill/>
        </p:spPr>
        <p:txBody>
          <a:bodyPr wrap="square" rtlCol="0">
            <a:spAutoFit/>
          </a:bodyPr>
          <a:lstStyle/>
          <a:p>
            <a:pPr algn="ctr"/>
            <a:r>
              <a:rPr lang="tr-TR" sz="2400" dirty="0" smtClean="0">
                <a:solidFill>
                  <a:schemeClr val="tx2"/>
                </a:solidFill>
              </a:rPr>
              <a:t>2022 </a:t>
            </a:r>
            <a:r>
              <a:rPr lang="tr-TR" sz="2400" dirty="0">
                <a:solidFill>
                  <a:schemeClr val="tx2"/>
                </a:solidFill>
              </a:rPr>
              <a:t>y</a:t>
            </a:r>
            <a:r>
              <a:rPr lang="tr-TR" sz="2400" dirty="0" smtClean="0">
                <a:solidFill>
                  <a:schemeClr val="tx2"/>
                </a:solidFill>
              </a:rPr>
              <a:t>ılı iç denetim sonucu;</a:t>
            </a:r>
          </a:p>
          <a:p>
            <a:endParaRPr lang="tr-TR" sz="2400" dirty="0">
              <a:solidFill>
                <a:schemeClr val="tx2"/>
              </a:solidFill>
            </a:endParaRPr>
          </a:p>
          <a:p>
            <a:pPr marL="342900" indent="-342900">
              <a:buFontTx/>
              <a:buChar char="-"/>
            </a:pPr>
            <a:endParaRPr lang="tr-TR" sz="2400" dirty="0" smtClean="0">
              <a:solidFill>
                <a:schemeClr val="tx2"/>
              </a:solidFill>
            </a:endParaRPr>
          </a:p>
          <a:p>
            <a:pPr algn="just"/>
            <a:r>
              <a:rPr lang="tr-TR" sz="2400" dirty="0" smtClean="0">
                <a:solidFill>
                  <a:schemeClr val="tx2"/>
                </a:solidFill>
              </a:rPr>
              <a:t>- İç Denetimlerde gözlem olarak nitelendirilen öneriler, birimin kendini geliştirmesine ve faaliyetlerine olumlu katkı sağlayacaktır.</a:t>
            </a:r>
          </a:p>
          <a:p>
            <a:pPr algn="ctr"/>
            <a:endParaRPr lang="tr-TR" sz="2400" dirty="0">
              <a:solidFill>
                <a:srgbClr val="FF0000"/>
              </a:solidFill>
            </a:endParaRPr>
          </a:p>
        </p:txBody>
      </p:sp>
      <p:sp>
        <p:nvSpPr>
          <p:cNvPr id="6" name="Dikdörtgen 5"/>
          <p:cNvSpPr/>
          <p:nvPr/>
        </p:nvSpPr>
        <p:spPr>
          <a:xfrm>
            <a:off x="7916339" y="233093"/>
            <a:ext cx="418704" cy="369332"/>
          </a:xfrm>
          <a:prstGeom prst="rect">
            <a:avLst/>
          </a:prstGeom>
        </p:spPr>
        <p:txBody>
          <a:bodyPr wrap="none">
            <a:spAutoFit/>
          </a:bodyPr>
          <a:lstStyle/>
          <a:p>
            <a:r>
              <a:rPr lang="tr-TR" dirty="0" smtClean="0">
                <a:solidFill>
                  <a:schemeClr val="tx2"/>
                </a:solidFill>
              </a:rPr>
              <a:t>27</a:t>
            </a:r>
            <a:endParaRPr lang="tr-TR" dirty="0">
              <a:solidFill>
                <a:schemeClr val="tx2"/>
              </a:solidFill>
            </a:endParaRPr>
          </a:p>
        </p:txBody>
      </p:sp>
    </p:spTree>
    <p:extLst>
      <p:ext uri="{BB962C8B-B14F-4D97-AF65-F5344CB8AC3E}">
        <p14:creationId xmlns:p14="http://schemas.microsoft.com/office/powerpoint/2010/main" val="134635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13064" y="3105835"/>
            <a:ext cx="7772400" cy="707886"/>
          </a:xfrm>
          <a:prstGeom prst="rect">
            <a:avLst/>
          </a:prstGeom>
        </p:spPr>
        <p:txBody>
          <a:bodyPr wrap="square">
            <a:spAutoFit/>
          </a:bodyPr>
          <a:lstStyle/>
          <a:p>
            <a:r>
              <a:rPr lang="tr-TR" sz="2000" b="1" u="sng" dirty="0" err="1">
                <a:solidFill>
                  <a:schemeClr val="tx2"/>
                </a:solidFill>
                <a:latin typeface="Times New Roman" panose="02020603050405020304" pitchFamily="18" charset="0"/>
                <a:cs typeface="Times New Roman" panose="02020603050405020304" pitchFamily="18" charset="0"/>
              </a:rPr>
              <a:t>OİBS’de</a:t>
            </a:r>
            <a:r>
              <a:rPr lang="tr-TR" sz="2000" b="1" u="sng" dirty="0">
                <a:solidFill>
                  <a:schemeClr val="tx2"/>
                </a:solidFill>
                <a:latin typeface="Times New Roman" panose="02020603050405020304" pitchFamily="18" charset="0"/>
                <a:cs typeface="Times New Roman" panose="02020603050405020304" pitchFamily="18" charset="0"/>
              </a:rPr>
              <a:t> yazılımdan kaynaklanan ihtiyaç ve taleplerin </a:t>
            </a:r>
            <a:r>
              <a:rPr lang="tr-TR" sz="2000" b="1" u="sng" dirty="0" smtClean="0">
                <a:solidFill>
                  <a:schemeClr val="tx2"/>
                </a:solidFill>
                <a:latin typeface="Times New Roman" panose="02020603050405020304" pitchFamily="18" charset="0"/>
                <a:cs typeface="Times New Roman" panose="02020603050405020304" pitchFamily="18" charset="0"/>
              </a:rPr>
              <a:t>karşılanması</a:t>
            </a:r>
          </a:p>
          <a:p>
            <a:r>
              <a:rPr lang="tr-TR" sz="2000" b="1" u="sng" dirty="0" smtClean="0">
                <a:solidFill>
                  <a:schemeClr val="tx2"/>
                </a:solidFill>
                <a:latin typeface="Times New Roman" panose="02020603050405020304" pitchFamily="18" charset="0"/>
                <a:cs typeface="Times New Roman" panose="02020603050405020304" pitchFamily="18" charset="0"/>
              </a:rPr>
              <a:t>Personel eksikliğinin giderilmesi. </a:t>
            </a:r>
            <a:endParaRPr lang="tr-TR" sz="2000" b="1" u="sng"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024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16876" y="119032"/>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58860"/>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618230345"/>
              </p:ext>
            </p:extLst>
          </p:nvPr>
        </p:nvGraphicFramePr>
        <p:xfrm>
          <a:off x="324916" y="602425"/>
          <a:ext cx="8494168" cy="6070692"/>
        </p:xfrm>
        <a:graphic>
          <a:graphicData uri="http://schemas.openxmlformats.org/drawingml/2006/table">
            <a:tbl>
              <a:tblPr/>
              <a:tblGrid>
                <a:gridCol w="1882835">
                  <a:extLst>
                    <a:ext uri="{9D8B030D-6E8A-4147-A177-3AD203B41FA5}">
                      <a16:colId xmlns:a16="http://schemas.microsoft.com/office/drawing/2014/main" val="3918363564"/>
                    </a:ext>
                  </a:extLst>
                </a:gridCol>
                <a:gridCol w="2192281">
                  <a:extLst>
                    <a:ext uri="{9D8B030D-6E8A-4147-A177-3AD203B41FA5}">
                      <a16:colId xmlns:a16="http://schemas.microsoft.com/office/drawing/2014/main" val="1683979601"/>
                    </a:ext>
                  </a:extLst>
                </a:gridCol>
                <a:gridCol w="2209526">
                  <a:extLst>
                    <a:ext uri="{9D8B030D-6E8A-4147-A177-3AD203B41FA5}">
                      <a16:colId xmlns:a16="http://schemas.microsoft.com/office/drawing/2014/main" val="2592459544"/>
                    </a:ext>
                  </a:extLst>
                </a:gridCol>
                <a:gridCol w="2209526">
                  <a:extLst>
                    <a:ext uri="{9D8B030D-6E8A-4147-A177-3AD203B41FA5}">
                      <a16:colId xmlns:a16="http://schemas.microsoft.com/office/drawing/2014/main" val="588152821"/>
                    </a:ext>
                  </a:extLst>
                </a:gridCol>
              </a:tblGrid>
              <a:tr h="636237">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14455">
                <a:tc>
                  <a:txBody>
                    <a:bodyPr/>
                    <a:lstStyle/>
                    <a:p>
                      <a:pPr algn="l"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dirty="0">
                          <a:solidFill>
                            <a:srgbClr val="000000"/>
                          </a:solidFill>
                          <a:effectLst/>
                          <a:latin typeface="Tahoma" panose="020B0604030504040204" pitchFamily="34" charset="0"/>
                        </a:rPr>
                        <a:t>T16-ÇAP/YANDAL yönergesi; </a:t>
                      </a:r>
                      <a:r>
                        <a:rPr lang="tr-TR" sz="900" b="0" i="0" u="none" strike="noStrike" dirty="0" err="1">
                          <a:solidFill>
                            <a:srgbClr val="000000"/>
                          </a:solidFill>
                          <a:effectLst/>
                          <a:latin typeface="Tahoma" panose="020B0604030504040204" pitchFamily="34" charset="0"/>
                        </a:rPr>
                        <a:t>Anadal</a:t>
                      </a:r>
                      <a:r>
                        <a:rPr lang="tr-TR" sz="900" b="0" i="0" u="none" strike="noStrike" dirty="0">
                          <a:solidFill>
                            <a:srgbClr val="000000"/>
                          </a:solidFill>
                          <a:effectLst/>
                          <a:latin typeface="Tahoma" panose="020B0604030504040204" pitchFamily="34" charset="0"/>
                        </a:rPr>
                        <a:t> ve çift </a:t>
                      </a:r>
                      <a:r>
                        <a:rPr lang="tr-TR" sz="900" b="0" i="0" u="none" strike="noStrike" dirty="0" err="1">
                          <a:solidFill>
                            <a:srgbClr val="000000"/>
                          </a:solidFill>
                          <a:effectLst/>
                          <a:latin typeface="Tahoma" panose="020B0604030504040204" pitchFamily="34" charset="0"/>
                        </a:rPr>
                        <a:t>anadal</a:t>
                      </a:r>
                      <a:r>
                        <a:rPr lang="tr-TR" sz="900" b="0" i="0" u="none" strike="noStrike" dirty="0">
                          <a:solidFill>
                            <a:srgbClr val="000000"/>
                          </a:solidFill>
                          <a:effectLst/>
                          <a:latin typeface="Tahoma" panose="020B0604030504040204" pitchFamily="34" charset="0"/>
                        </a:rPr>
                        <a:t>/</a:t>
                      </a:r>
                      <a:r>
                        <a:rPr lang="tr-TR" sz="900" b="0" i="0" u="none" strike="noStrike" dirty="0" err="1">
                          <a:solidFill>
                            <a:srgbClr val="000000"/>
                          </a:solidFill>
                          <a:effectLst/>
                          <a:latin typeface="Tahoma" panose="020B0604030504040204" pitchFamily="34" charset="0"/>
                        </a:rPr>
                        <a:t>yandal</a:t>
                      </a:r>
                      <a:r>
                        <a:rPr lang="tr-TR" sz="900" b="0" i="0" u="none" strike="noStrike" dirty="0">
                          <a:solidFill>
                            <a:srgbClr val="000000"/>
                          </a:solidFill>
                          <a:effectLst/>
                          <a:latin typeface="Tahoma" panose="020B0604030504040204" pitchFamily="34" charset="0"/>
                        </a:rPr>
                        <a:t> müfredatlarında ortak bulunan derslerden öğrencinin almış olduğu derslere çift </a:t>
                      </a:r>
                      <a:r>
                        <a:rPr lang="tr-TR" sz="900" b="0" i="0" u="none" strike="noStrike" dirty="0" err="1">
                          <a:solidFill>
                            <a:srgbClr val="000000"/>
                          </a:solidFill>
                          <a:effectLst/>
                          <a:latin typeface="Tahoma" panose="020B0604030504040204" pitchFamily="34" charset="0"/>
                        </a:rPr>
                        <a:t>anadal</a:t>
                      </a:r>
                      <a:r>
                        <a:rPr lang="tr-TR" sz="900" b="0" i="0" u="none" strike="noStrike" dirty="0">
                          <a:solidFill>
                            <a:srgbClr val="000000"/>
                          </a:solidFill>
                          <a:effectLst/>
                          <a:latin typeface="Tahoma" panose="020B0604030504040204" pitchFamily="34" charset="0"/>
                        </a:rPr>
                        <a:t>/</a:t>
                      </a:r>
                      <a:r>
                        <a:rPr lang="tr-TR" sz="900" b="0" i="0" u="none" strike="noStrike" dirty="0" err="1">
                          <a:solidFill>
                            <a:srgbClr val="000000"/>
                          </a:solidFill>
                          <a:effectLst/>
                          <a:latin typeface="Tahoma" panose="020B0604030504040204" pitchFamily="34" charset="0"/>
                        </a:rPr>
                        <a:t>yandal</a:t>
                      </a:r>
                      <a:r>
                        <a:rPr lang="tr-TR" sz="900" b="0" i="0" u="none" strike="noStrike" dirty="0">
                          <a:solidFill>
                            <a:srgbClr val="000000"/>
                          </a:solidFill>
                          <a:effectLst/>
                          <a:latin typeface="Tahoma" panose="020B0604030504040204" pitchFamily="34" charset="0"/>
                        </a:rPr>
                        <a:t> programında harfli başarı notu ve AND işareti verilir maddesine istinaden olması gereken; ÇAP yapan öğrencilerinin </a:t>
                      </a:r>
                      <a:r>
                        <a:rPr lang="tr-TR" sz="900" b="0" i="0" u="none" strike="noStrike" dirty="0" err="1">
                          <a:solidFill>
                            <a:srgbClr val="000000"/>
                          </a:solidFill>
                          <a:effectLst/>
                          <a:latin typeface="Tahoma" panose="020B0604030504040204" pitchFamily="34" charset="0"/>
                        </a:rPr>
                        <a:t>Anadaldan</a:t>
                      </a:r>
                      <a:r>
                        <a:rPr lang="tr-TR" sz="900" b="0" i="0" u="none" strike="noStrike" dirty="0">
                          <a:solidFill>
                            <a:srgbClr val="000000"/>
                          </a:solidFill>
                          <a:effectLst/>
                          <a:latin typeface="Tahoma" panose="020B0604030504040204" pitchFamily="34" charset="0"/>
                        </a:rPr>
                        <a:t> aldığı seçmeli derslerinin, ÇAP transkriptinde ANADAL (AND) seçeneğinin olmaması neticesinde sadece intibak olarak işlenmesi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0141581"/>
                  </a:ext>
                </a:extLst>
              </a:tr>
              <a:tr h="512453">
                <a:tc>
                  <a:txBody>
                    <a:bodyPr/>
                    <a:lstStyle/>
                    <a:p>
                      <a:pPr algn="l"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T17- </a:t>
                      </a:r>
                      <a:r>
                        <a:rPr lang="tr-TR" sz="900" b="0" i="0" u="none" strike="noStrike" dirty="0" err="1" smtClean="0">
                          <a:solidFill>
                            <a:srgbClr val="000000"/>
                          </a:solidFill>
                          <a:effectLst/>
                          <a:latin typeface="Times New Roman" panose="02020603050405020304" pitchFamily="18" charset="0"/>
                          <a:cs typeface="Times New Roman" panose="02020603050405020304" pitchFamily="18" charset="0"/>
                        </a:rPr>
                        <a:t>Yandal</a:t>
                      </a:r>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 sertifikası, yüksek onur belgesi, onur belgesi, sistemden basılamıyor. Tanıtımdan talep ediliyor</a:t>
                      </a:r>
                      <a:endParaRPr lang="tr-T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95328">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t"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T18- Askerlik durum belgesinde öğrencilerin dönem ve sınıf bilgilerinin sistem üzerinden otomatik gelmemesi</a:t>
                      </a:r>
                    </a:p>
                    <a:p>
                      <a:pPr algn="l" fontAlgn="t"/>
                      <a:endParaRPr lang="tr-T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034954">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t"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T19- İlgili fakülte ders programlarının toplu olarak </a:t>
                      </a:r>
                      <a:r>
                        <a:rPr lang="tr-TR" sz="900" b="0" i="0" u="none" strike="noStrike" dirty="0" err="1" smtClean="0">
                          <a:solidFill>
                            <a:srgbClr val="000000"/>
                          </a:solidFill>
                          <a:effectLst/>
                          <a:latin typeface="Times New Roman" panose="02020603050405020304" pitchFamily="18" charset="0"/>
                          <a:cs typeface="Times New Roman" panose="02020603050405020304" pitchFamily="18" charset="0"/>
                        </a:rPr>
                        <a:t>OİBS'de</a:t>
                      </a:r>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 olmaması neticesinde, öğrencinin çakışan derslerinin yerine alabileceği alternatif derslerin programını görememesi nedeniyle Öğrenci İşlerinden talep etmesi</a:t>
                      </a:r>
                    </a:p>
                    <a:p>
                      <a:pPr algn="l" fontAlgn="t"/>
                      <a:endParaRPr lang="tr-T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5765">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T20-OİBS'de birden fazla müfredatın aynı anda yürütülmesi </a:t>
                      </a:r>
                      <a:endParaRPr lang="tr-T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703529">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t" latinLnBrk="0" hangingPunct="1">
                        <a:lnSpc>
                          <a:spcPct val="100000"/>
                        </a:lnSpc>
                        <a:spcBef>
                          <a:spcPts val="0"/>
                        </a:spcBef>
                        <a:spcAft>
                          <a:spcPts val="0"/>
                        </a:spcAft>
                        <a:buClrTx/>
                        <a:buSzTx/>
                        <a:buFontTx/>
                        <a:buNone/>
                        <a:tabLst/>
                        <a:defRPr/>
                      </a:pPr>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T21-Fakültelerde birden fazla müfredatın aynı anda yürütülmesinden kaynaklı mezuniyet aşamasında sorunlarla karşılaşılması, alınması gereken derslerin karıştırılması</a:t>
                      </a:r>
                    </a:p>
                    <a:p>
                      <a:pPr algn="l" fontAlgn="t"/>
                      <a:endParaRPr lang="tr-T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91652">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dirty="0" smtClean="0">
                          <a:solidFill>
                            <a:srgbClr val="000000"/>
                          </a:solidFill>
                          <a:effectLst/>
                          <a:latin typeface="Times New Roman" panose="02020603050405020304" pitchFamily="18" charset="0"/>
                          <a:cs typeface="Times New Roman" panose="02020603050405020304" pitchFamily="18" charset="0"/>
                        </a:rPr>
                        <a:t>T22-Mezuniyet transkriptinde F ya da FX notu olmasına rağmen öğrenci mezuniyetine sistemin izin vermesi, herhangi bir uyarı alınmaması.</a:t>
                      </a:r>
                      <a:endParaRPr lang="tr-TR"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76319">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7" name="Dikdörtgen 6"/>
          <p:cNvSpPr/>
          <p:nvPr/>
        </p:nvSpPr>
        <p:spPr>
          <a:xfrm>
            <a:off x="7916339" y="233093"/>
            <a:ext cx="301686" cy="369332"/>
          </a:xfrm>
          <a:prstGeom prst="rect">
            <a:avLst/>
          </a:prstGeom>
        </p:spPr>
        <p:txBody>
          <a:bodyPr wrap="none">
            <a:spAutoFit/>
          </a:bodyPr>
          <a:lstStyle/>
          <a:p>
            <a:r>
              <a:rPr lang="tr-TR" dirty="0">
                <a:solidFill>
                  <a:schemeClr val="tx2"/>
                </a:solidFill>
              </a:rPr>
              <a:t>3</a:t>
            </a:r>
          </a:p>
        </p:txBody>
      </p:sp>
    </p:spTree>
    <p:extLst>
      <p:ext uri="{BB962C8B-B14F-4D97-AF65-F5344CB8AC3E}">
        <p14:creationId xmlns:p14="http://schemas.microsoft.com/office/powerpoint/2010/main" val="710891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16876" y="119032"/>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58860"/>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4276974321"/>
              </p:ext>
            </p:extLst>
          </p:nvPr>
        </p:nvGraphicFramePr>
        <p:xfrm>
          <a:off x="404446" y="642252"/>
          <a:ext cx="8458999" cy="6221339"/>
        </p:xfrm>
        <a:graphic>
          <a:graphicData uri="http://schemas.openxmlformats.org/drawingml/2006/table">
            <a:tbl>
              <a:tblPr/>
              <a:tblGrid>
                <a:gridCol w="1847666">
                  <a:extLst>
                    <a:ext uri="{9D8B030D-6E8A-4147-A177-3AD203B41FA5}">
                      <a16:colId xmlns:a16="http://schemas.microsoft.com/office/drawing/2014/main" val="3918363564"/>
                    </a:ext>
                  </a:extLst>
                </a:gridCol>
                <a:gridCol w="2192281">
                  <a:extLst>
                    <a:ext uri="{9D8B030D-6E8A-4147-A177-3AD203B41FA5}">
                      <a16:colId xmlns:a16="http://schemas.microsoft.com/office/drawing/2014/main" val="1683979601"/>
                    </a:ext>
                  </a:extLst>
                </a:gridCol>
                <a:gridCol w="2209526">
                  <a:extLst>
                    <a:ext uri="{9D8B030D-6E8A-4147-A177-3AD203B41FA5}">
                      <a16:colId xmlns:a16="http://schemas.microsoft.com/office/drawing/2014/main" val="2592459544"/>
                    </a:ext>
                  </a:extLst>
                </a:gridCol>
                <a:gridCol w="2209526">
                  <a:extLst>
                    <a:ext uri="{9D8B030D-6E8A-4147-A177-3AD203B41FA5}">
                      <a16:colId xmlns:a16="http://schemas.microsoft.com/office/drawing/2014/main" val="588152821"/>
                    </a:ext>
                  </a:extLst>
                </a:gridCol>
              </a:tblGrid>
              <a:tr h="65441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34049">
                <a:tc>
                  <a:txBody>
                    <a:bodyPr/>
                    <a:lstStyle/>
                    <a:p>
                      <a:pPr algn="l"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T23-Hazırlık azami süresi dolan öğrencilerde sistemin uyarı vermemesi.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18036">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T24-Diploma ekinde ve Mezuniyet Not döküm belgesinde </a:t>
                      </a:r>
                      <a:r>
                        <a:rPr lang="tr-TR" sz="1000" b="0" i="0" u="none" strike="noStrike" dirty="0" err="1">
                          <a:solidFill>
                            <a:srgbClr val="000000"/>
                          </a:solidFill>
                          <a:effectLst/>
                          <a:latin typeface="Tahoma" panose="020B0604030504040204" pitchFamily="34" charset="0"/>
                        </a:rPr>
                        <a:t>Erasmus</a:t>
                      </a:r>
                      <a:r>
                        <a:rPr lang="tr-TR" sz="1000" b="0" i="0" u="none" strike="noStrike" dirty="0">
                          <a:solidFill>
                            <a:srgbClr val="000000"/>
                          </a:solidFill>
                          <a:effectLst/>
                          <a:latin typeface="Tahoma" panose="020B0604030504040204" pitchFamily="34" charset="0"/>
                        </a:rPr>
                        <a:t> yapan öğrencilerin bilgilerinin görünmemesi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34708">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T25-Duplikata mezuniyet belgesinin sistem üzerinden basılamaması.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21261">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T26-Öğrencilerin Transkriptinde hazırlık durum bilgilerinin ve staj bilgilerinin görünmemesi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87356">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T27-Askerlik durum bilgilerinin </a:t>
                      </a:r>
                      <a:r>
                        <a:rPr lang="tr-TR" sz="1000" b="0" i="0" u="none" strike="noStrike" dirty="0" err="1">
                          <a:solidFill>
                            <a:srgbClr val="000000"/>
                          </a:solidFill>
                          <a:effectLst/>
                          <a:latin typeface="Tahoma" panose="020B0604030504040204" pitchFamily="34" charset="0"/>
                        </a:rPr>
                        <a:t>ASAL'a</a:t>
                      </a:r>
                      <a:r>
                        <a:rPr lang="tr-TR" sz="1000" b="0" i="0" u="none" strike="noStrike" dirty="0">
                          <a:solidFill>
                            <a:srgbClr val="000000"/>
                          </a:solidFill>
                          <a:effectLst/>
                          <a:latin typeface="Tahoma" panose="020B0604030504040204" pitchFamily="34" charset="0"/>
                        </a:rPr>
                        <a:t> toplu eşitlenmemesi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507364">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T28-Sistem tarafından hata uyarılarının açık ve net olması  (hata kodlarının neyi ifade ettiği)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4992097"/>
                  </a:ext>
                </a:extLst>
              </a:tr>
              <a:tr h="1538654">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dirty="0">
                          <a:solidFill>
                            <a:srgbClr val="000000"/>
                          </a:solidFill>
                          <a:effectLst/>
                          <a:latin typeface="Tahoma" panose="020B0604030504040204" pitchFamily="34" charset="0"/>
                        </a:rPr>
                        <a:t>T29-Öğrenci ders ekle/bırak aşamasında bir ders eklenip ya da çıkarıldığında tüm derslerin onayının kalkması, ve tümünde bozulma meydana gelmesi,  Sistem bu yönde herhangi bir yönlendirme yapmamaktadır. danışman onayına gönderilme uyarısı verilmelidir. Normal ders kaydı yaparken de sonunda öğrenciye muhakkak ders kaydınız tamamlanmadı devam etmek istiyor musunuz gibi uyarı vermemesi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1025499">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dirty="0">
                          <a:solidFill>
                            <a:srgbClr val="000000"/>
                          </a:solidFill>
                          <a:effectLst/>
                          <a:latin typeface="Tahoma" panose="020B0604030504040204" pitchFamily="34" charset="0"/>
                        </a:rPr>
                        <a:t>T30-Öğrencinin daha önce alıp kaldığı fakat ilgili dönemde açılmamış dersi sistemin almaya zorlaması. Ders güz/bahar döneminde açık değilse sistem o dersi almaya zorlamamalı ve başka dersi almasına olanak vermeli.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
        <p:nvSpPr>
          <p:cNvPr id="7" name="Dikdörtgen 6"/>
          <p:cNvSpPr/>
          <p:nvPr/>
        </p:nvSpPr>
        <p:spPr>
          <a:xfrm>
            <a:off x="7916339" y="233093"/>
            <a:ext cx="301686" cy="369332"/>
          </a:xfrm>
          <a:prstGeom prst="rect">
            <a:avLst/>
          </a:prstGeom>
        </p:spPr>
        <p:txBody>
          <a:bodyPr wrap="none">
            <a:spAutoFit/>
          </a:bodyPr>
          <a:lstStyle/>
          <a:p>
            <a:r>
              <a:rPr lang="tr-TR" dirty="0">
                <a:solidFill>
                  <a:schemeClr val="tx2"/>
                </a:solidFill>
              </a:rPr>
              <a:t>3</a:t>
            </a:r>
          </a:p>
        </p:txBody>
      </p:sp>
    </p:spTree>
    <p:extLst>
      <p:ext uri="{BB962C8B-B14F-4D97-AF65-F5344CB8AC3E}">
        <p14:creationId xmlns:p14="http://schemas.microsoft.com/office/powerpoint/2010/main" val="200333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16876" y="119032"/>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58860"/>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nvPr>
        </p:nvGraphicFramePr>
        <p:xfrm>
          <a:off x="404446" y="777392"/>
          <a:ext cx="8458999" cy="5868570"/>
        </p:xfrm>
        <a:graphic>
          <a:graphicData uri="http://schemas.openxmlformats.org/drawingml/2006/table">
            <a:tbl>
              <a:tblPr/>
              <a:tblGrid>
                <a:gridCol w="1847666">
                  <a:extLst>
                    <a:ext uri="{9D8B030D-6E8A-4147-A177-3AD203B41FA5}">
                      <a16:colId xmlns:a16="http://schemas.microsoft.com/office/drawing/2014/main" val="3918363564"/>
                    </a:ext>
                  </a:extLst>
                </a:gridCol>
                <a:gridCol w="2192281">
                  <a:extLst>
                    <a:ext uri="{9D8B030D-6E8A-4147-A177-3AD203B41FA5}">
                      <a16:colId xmlns:a16="http://schemas.microsoft.com/office/drawing/2014/main" val="1683979601"/>
                    </a:ext>
                  </a:extLst>
                </a:gridCol>
                <a:gridCol w="2209526">
                  <a:extLst>
                    <a:ext uri="{9D8B030D-6E8A-4147-A177-3AD203B41FA5}">
                      <a16:colId xmlns:a16="http://schemas.microsoft.com/office/drawing/2014/main" val="2592459544"/>
                    </a:ext>
                  </a:extLst>
                </a:gridCol>
                <a:gridCol w="2209526">
                  <a:extLst>
                    <a:ext uri="{9D8B030D-6E8A-4147-A177-3AD203B41FA5}">
                      <a16:colId xmlns:a16="http://schemas.microsoft.com/office/drawing/2014/main" val="588152821"/>
                    </a:ext>
                  </a:extLst>
                </a:gridCol>
              </a:tblGrid>
              <a:tr h="486945">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266538">
                <a:tc>
                  <a:txBody>
                    <a:bodyPr/>
                    <a:lstStyle/>
                    <a:p>
                      <a:pPr algn="l"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T31-15 kişiyi doldurmayan derslerin kapatılmasının yönetilmesi. Olasılıkları düşünmek gerektiği üzerinden tekrar konuşularak, seçmeli ders en az 10 kişi olması, hocanın tercihi de esas alınmalı. Ekle – çıkart haftasında sayının altında ise otomatik olarak kapatılması, sistemin uyarı mesajı vermesi konusunda çözüm geliştirilmesi gerekmekte.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518272">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0000"/>
                          </a:solidFill>
                          <a:effectLst/>
                          <a:latin typeface="Tahoma" panose="020B0604030504040204" pitchFamily="34" charset="0"/>
                        </a:rPr>
                        <a:t>T32-Aynı dersin 2.kez ya da 3.kez alınması halinde sistemin otomatik olarak bağlamaması durumu.(öğrenci ders yönetimi sayfasına bununla ilgili bir uyarı eklenmesi) Bu işlemin otomatik yapılmaması sonucunda mezuniyette F çıkması, D ya da C yükseltmelerde gözden kaçması, hatalı mezuniyet durumu. Seçmeli ders ilgili dönemde açılmayacaksa, seçmeli dersin yerine ne aldığı uyarısının gelmemesi.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97874">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T33-Diploma ve diploma eki basıldığında daha önce basıldıysa basıldığına dair bilgi gelmemesi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37202">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T34-Öğrenci Bilgi Sisteminde Yüksek Öğretim Kurumlarından çıkarma cezası alan öğrenci kayıtlarının tutulduğu listenin olmaması (ambargolu öğrenciler gibi bir ekran)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37202">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T35-Her dönem başında Fakültelere açılan derslerin (özellikle Rektörlük dersi ise) Rektörlüğün üstüne çıkması ve bulunamaması ya da bölüme açılan derslerin Fakülteler üzerine çıkması.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bl>
          </a:graphicData>
        </a:graphic>
      </p:graphicFrame>
      <p:sp>
        <p:nvSpPr>
          <p:cNvPr id="7" name="Dikdörtgen 6"/>
          <p:cNvSpPr/>
          <p:nvPr/>
        </p:nvSpPr>
        <p:spPr>
          <a:xfrm>
            <a:off x="7916339" y="233093"/>
            <a:ext cx="301686" cy="369332"/>
          </a:xfrm>
          <a:prstGeom prst="rect">
            <a:avLst/>
          </a:prstGeom>
        </p:spPr>
        <p:txBody>
          <a:bodyPr wrap="none">
            <a:spAutoFit/>
          </a:bodyPr>
          <a:lstStyle/>
          <a:p>
            <a:r>
              <a:rPr lang="tr-TR" dirty="0">
                <a:solidFill>
                  <a:schemeClr val="tx2"/>
                </a:solidFill>
              </a:rPr>
              <a:t>3</a:t>
            </a:r>
          </a:p>
        </p:txBody>
      </p:sp>
    </p:spTree>
    <p:extLst>
      <p:ext uri="{BB962C8B-B14F-4D97-AF65-F5344CB8AC3E}">
        <p14:creationId xmlns:p14="http://schemas.microsoft.com/office/powerpoint/2010/main" val="85670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416876" y="119032"/>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58860"/>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778257906"/>
              </p:ext>
            </p:extLst>
          </p:nvPr>
        </p:nvGraphicFramePr>
        <p:xfrm>
          <a:off x="404446" y="777392"/>
          <a:ext cx="8458999" cy="4213412"/>
        </p:xfrm>
        <a:graphic>
          <a:graphicData uri="http://schemas.openxmlformats.org/drawingml/2006/table">
            <a:tbl>
              <a:tblPr/>
              <a:tblGrid>
                <a:gridCol w="1847666">
                  <a:extLst>
                    <a:ext uri="{9D8B030D-6E8A-4147-A177-3AD203B41FA5}">
                      <a16:colId xmlns:a16="http://schemas.microsoft.com/office/drawing/2014/main" val="3918363564"/>
                    </a:ext>
                  </a:extLst>
                </a:gridCol>
                <a:gridCol w="2192281">
                  <a:extLst>
                    <a:ext uri="{9D8B030D-6E8A-4147-A177-3AD203B41FA5}">
                      <a16:colId xmlns:a16="http://schemas.microsoft.com/office/drawing/2014/main" val="1683979601"/>
                    </a:ext>
                  </a:extLst>
                </a:gridCol>
                <a:gridCol w="2209526">
                  <a:extLst>
                    <a:ext uri="{9D8B030D-6E8A-4147-A177-3AD203B41FA5}">
                      <a16:colId xmlns:a16="http://schemas.microsoft.com/office/drawing/2014/main" val="2592459544"/>
                    </a:ext>
                  </a:extLst>
                </a:gridCol>
                <a:gridCol w="2209526">
                  <a:extLst>
                    <a:ext uri="{9D8B030D-6E8A-4147-A177-3AD203B41FA5}">
                      <a16:colId xmlns:a16="http://schemas.microsoft.com/office/drawing/2014/main" val="588152821"/>
                    </a:ext>
                  </a:extLst>
                </a:gridCol>
              </a:tblGrid>
              <a:tr h="824799">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877240">
                <a:tc>
                  <a:txBody>
                    <a:bodyPr/>
                    <a:lstStyle/>
                    <a:p>
                      <a:pPr algn="l" fontAlgn="ct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T36-Farklı birimleri ilgilendiren konular ile ilgili özellikle yoğun zamanlarda öğrenci işlerinin aranması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204546">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0000"/>
                          </a:solidFill>
                          <a:effectLst/>
                          <a:latin typeface="Tahoma" panose="020B0604030504040204" pitchFamily="34" charset="0"/>
                        </a:rPr>
                        <a:t>T37-Dönem başlarında müfredatların ve/veya ders açmaların Fakültelerden/MYO'lardan Akademik Takvim tarihlerinde gelmemesi neticesinde ders açma ve müfredat tanımlamalarında gecikme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306827">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000000"/>
                          </a:solidFill>
                          <a:effectLst/>
                          <a:latin typeface="Tahoma" panose="020B0604030504040204" pitchFamily="34" charset="0"/>
                        </a:rPr>
                        <a:t>T38-Öğrencinin yurtdışına vermek üzere talep ettiği tarihsel not dökümünde devam edilen derslerin DE koduyla görüntülenmesi ve İngilizce karşılığı yer almaması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7" name="Dikdörtgen 6"/>
          <p:cNvSpPr/>
          <p:nvPr/>
        </p:nvSpPr>
        <p:spPr>
          <a:xfrm>
            <a:off x="7916339" y="233093"/>
            <a:ext cx="301686" cy="369332"/>
          </a:xfrm>
          <a:prstGeom prst="rect">
            <a:avLst/>
          </a:prstGeom>
        </p:spPr>
        <p:txBody>
          <a:bodyPr wrap="none">
            <a:spAutoFit/>
          </a:bodyPr>
          <a:lstStyle/>
          <a:p>
            <a:r>
              <a:rPr lang="tr-TR" dirty="0">
                <a:solidFill>
                  <a:schemeClr val="tx2"/>
                </a:solidFill>
              </a:rPr>
              <a:t>3</a:t>
            </a:r>
          </a:p>
        </p:txBody>
      </p:sp>
    </p:spTree>
    <p:extLst>
      <p:ext uri="{BB962C8B-B14F-4D97-AF65-F5344CB8AC3E}">
        <p14:creationId xmlns:p14="http://schemas.microsoft.com/office/powerpoint/2010/main" val="361242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68289682"/>
              </p:ext>
            </p:extLst>
          </p:nvPr>
        </p:nvGraphicFramePr>
        <p:xfrm>
          <a:off x="529938" y="1385082"/>
          <a:ext cx="8125691" cy="3664901"/>
        </p:xfrm>
        <a:graphic>
          <a:graphicData uri="http://schemas.openxmlformats.org/drawingml/2006/table">
            <a:tbl>
              <a:tblPr/>
              <a:tblGrid>
                <a:gridCol w="1546002">
                  <a:extLst>
                    <a:ext uri="{9D8B030D-6E8A-4147-A177-3AD203B41FA5}">
                      <a16:colId xmlns:a16="http://schemas.microsoft.com/office/drawing/2014/main" val="3918363564"/>
                    </a:ext>
                  </a:extLst>
                </a:gridCol>
                <a:gridCol w="1635275">
                  <a:extLst>
                    <a:ext uri="{9D8B030D-6E8A-4147-A177-3AD203B41FA5}">
                      <a16:colId xmlns:a16="http://schemas.microsoft.com/office/drawing/2014/main" val="1683979601"/>
                    </a:ext>
                  </a:extLst>
                </a:gridCol>
                <a:gridCol w="1648138">
                  <a:extLst>
                    <a:ext uri="{9D8B030D-6E8A-4147-A177-3AD203B41FA5}">
                      <a16:colId xmlns:a16="http://schemas.microsoft.com/office/drawing/2014/main" val="2592459544"/>
                    </a:ext>
                  </a:extLst>
                </a:gridCol>
                <a:gridCol w="875192">
                  <a:extLst>
                    <a:ext uri="{9D8B030D-6E8A-4147-A177-3AD203B41FA5}">
                      <a16:colId xmlns:a16="http://schemas.microsoft.com/office/drawing/2014/main" val="3383282758"/>
                    </a:ext>
                  </a:extLst>
                </a:gridCol>
                <a:gridCol w="2421084">
                  <a:extLst>
                    <a:ext uri="{9D8B030D-6E8A-4147-A177-3AD203B41FA5}">
                      <a16:colId xmlns:a16="http://schemas.microsoft.com/office/drawing/2014/main" val="494559924"/>
                    </a:ext>
                  </a:extLst>
                </a:gridCol>
              </a:tblGrid>
              <a:tr h="989627">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503724">
                <a:tc>
                  <a:txBody>
                    <a:bodyPr/>
                    <a:lstStyle/>
                    <a:p>
                      <a:pPr algn="l" fontAlgn="ctr"/>
                      <a:r>
                        <a:rPr lang="tr-TR" sz="1600" b="0" i="0" u="none" strike="noStrike" dirty="0" smtClean="0">
                          <a:solidFill>
                            <a:srgbClr val="000000"/>
                          </a:solidFill>
                          <a:effectLst/>
                          <a:latin typeface="Calibri" panose="020F0502020204030204" pitchFamily="34" charset="0"/>
                        </a:rPr>
                        <a:t>INOVERA Yazılım</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600" b="0" i="0" u="none" strike="noStrike" dirty="0" smtClean="0">
                          <a:solidFill>
                            <a:srgbClr val="000000"/>
                          </a:solidFill>
                          <a:effectLst/>
                          <a:latin typeface="Calibri" panose="020F0502020204030204" pitchFamily="34" charset="0"/>
                        </a:rPr>
                        <a:t>Öğrenci İşleri Müdürlüğü</a:t>
                      </a: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457207" rtl="0" eaLnBrk="1" fontAlgn="ctr" latinLnBrk="0" hangingPunct="1">
                        <a:lnSpc>
                          <a:spcPct val="100000"/>
                        </a:lnSpc>
                        <a:spcBef>
                          <a:spcPts val="0"/>
                        </a:spcBef>
                        <a:spcAft>
                          <a:spcPts val="0"/>
                        </a:spcAft>
                        <a:buClrTx/>
                        <a:buSzTx/>
                        <a:buFontTx/>
                        <a:buNone/>
                        <a:tabLst/>
                        <a:defRPr/>
                      </a:pPr>
                      <a:r>
                        <a:rPr lang="tr-TR" sz="1600" b="0" i="0" u="none" strike="noStrike" kern="1200" dirty="0" err="1" smtClean="0">
                          <a:solidFill>
                            <a:srgbClr val="000000"/>
                          </a:solidFill>
                          <a:effectLst/>
                          <a:latin typeface="Calibri" panose="020F0502020204030204" pitchFamily="34" charset="0"/>
                          <a:ea typeface="+mn-ea"/>
                          <a:cs typeface="+mn-cs"/>
                        </a:rPr>
                        <a:t>OİBS’de</a:t>
                      </a:r>
                      <a:r>
                        <a:rPr lang="tr-TR" sz="1600" b="0" i="0" u="none" strike="noStrike" kern="1200" dirty="0" smtClean="0">
                          <a:solidFill>
                            <a:srgbClr val="000000"/>
                          </a:solidFill>
                          <a:effectLst/>
                          <a:latin typeface="Calibri" panose="020F0502020204030204" pitchFamily="34" charset="0"/>
                          <a:ea typeface="+mn-ea"/>
                          <a:cs typeface="+mn-cs"/>
                        </a:rPr>
                        <a:t> yazılımdan kaynaklanan ihtiyaç ve taleplerin karşılanması </a:t>
                      </a:r>
                    </a:p>
                    <a:p>
                      <a:pPr algn="ctr" fontAlgn="ctr"/>
                      <a:endParaRPr lang="tr-TR" sz="16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85775">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85775">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67" name="Dikdörtgen 66"/>
          <p:cNvSpPr/>
          <p:nvPr/>
        </p:nvSpPr>
        <p:spPr>
          <a:xfrm>
            <a:off x="7916339" y="233093"/>
            <a:ext cx="418704" cy="369332"/>
          </a:xfrm>
          <a:prstGeom prst="rect">
            <a:avLst/>
          </a:prstGeom>
        </p:spPr>
        <p:txBody>
          <a:bodyPr wrap="none">
            <a:spAutoFit/>
          </a:bodyPr>
          <a:lstStyle/>
          <a:p>
            <a:r>
              <a:rPr lang="tr-TR" dirty="0" smtClean="0">
                <a:solidFill>
                  <a:schemeClr val="tx2"/>
                </a:solidFill>
              </a:rPr>
              <a:t>11</a:t>
            </a:r>
            <a:endParaRPr lang="tr-TR" dirty="0">
              <a:solidFill>
                <a:schemeClr val="tx2"/>
              </a:solidFill>
            </a:endParaRPr>
          </a:p>
        </p:txBody>
      </p:sp>
    </p:spTree>
    <p:extLst>
      <p:ext uri="{BB962C8B-B14F-4D97-AF65-F5344CB8AC3E}">
        <p14:creationId xmlns:p14="http://schemas.microsoft.com/office/powerpoint/2010/main" val="1590165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nvPr>
        </p:nvGraphicFramePr>
        <p:xfrm>
          <a:off x="826476" y="1288031"/>
          <a:ext cx="7921869" cy="5376534"/>
        </p:xfrm>
        <a:graphic>
          <a:graphicData uri="http://schemas.openxmlformats.org/drawingml/2006/table">
            <a:tbl>
              <a:tblPr/>
              <a:tblGrid>
                <a:gridCol w="2535964">
                  <a:extLst>
                    <a:ext uri="{9D8B030D-6E8A-4147-A177-3AD203B41FA5}">
                      <a16:colId xmlns:a16="http://schemas.microsoft.com/office/drawing/2014/main" val="3918363564"/>
                    </a:ext>
                  </a:extLst>
                </a:gridCol>
                <a:gridCol w="2682402">
                  <a:extLst>
                    <a:ext uri="{9D8B030D-6E8A-4147-A177-3AD203B41FA5}">
                      <a16:colId xmlns:a16="http://schemas.microsoft.com/office/drawing/2014/main" val="1683979601"/>
                    </a:ext>
                  </a:extLst>
                </a:gridCol>
                <a:gridCol w="2703503">
                  <a:extLst>
                    <a:ext uri="{9D8B030D-6E8A-4147-A177-3AD203B41FA5}">
                      <a16:colId xmlns:a16="http://schemas.microsoft.com/office/drawing/2014/main" val="2592459544"/>
                    </a:ext>
                  </a:extLst>
                </a:gridCol>
              </a:tblGrid>
              <a:tr h="62691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71078">
                <a:tc>
                  <a:txBody>
                    <a:bodyPr/>
                    <a:lstStyle/>
                    <a:p>
                      <a:pPr algn="l" fontAlgn="ctr"/>
                      <a:r>
                        <a:rPr lang="tr-TR" sz="1000" b="0" i="0" u="none" strike="noStrike" dirty="0">
                          <a:solidFill>
                            <a:srgbClr val="000000"/>
                          </a:solidFill>
                          <a:effectLst/>
                          <a:latin typeface="Tahoma" panose="020B0604030504040204" pitchFamily="34" charset="0"/>
                        </a:rPr>
                        <a:t>Öğrenciler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Hizmet Alan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Eğitim sürecinin sağlıklı bir şekilde yürütebilmesi için doğru bilgi/tutarlılık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71078">
                <a:tc>
                  <a:txBody>
                    <a:bodyPr/>
                    <a:lstStyle/>
                    <a:p>
                      <a:pPr algn="l" fontAlgn="ctr"/>
                      <a:r>
                        <a:rPr lang="tr-TR" sz="1000" b="0" i="0" u="none" strike="noStrike" dirty="0">
                          <a:solidFill>
                            <a:srgbClr val="000000"/>
                          </a:solidFill>
                          <a:effectLst/>
                          <a:latin typeface="Tahoma" panose="020B0604030504040204" pitchFamily="34" charset="0"/>
                        </a:rPr>
                        <a:t>İdari Birimler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İşbirliği/Ekip çalışması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19421">
                <a:tc>
                  <a:txBody>
                    <a:bodyPr/>
                    <a:lstStyle/>
                    <a:p>
                      <a:pPr algn="l" fontAlgn="ctr"/>
                      <a:r>
                        <a:rPr lang="tr-TR" sz="1000" b="0" i="0" u="none" strike="noStrike" dirty="0">
                          <a:solidFill>
                            <a:srgbClr val="000000"/>
                          </a:solidFill>
                          <a:effectLst/>
                          <a:latin typeface="Tahoma" panose="020B0604030504040204" pitchFamily="34" charset="0"/>
                        </a:rPr>
                        <a:t>Akademik Birimler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Kuruma 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Akademik başarıyı artırmak için doğru bilgi/tutarlılık/gerekli desteği almak </a:t>
                      </a:r>
                      <a:br>
                        <a:rPr lang="tr-TR" sz="1000" b="0" i="0" u="none" strike="noStrike">
                          <a:solidFill>
                            <a:srgbClr val="000000"/>
                          </a:solidFill>
                          <a:effectLst/>
                          <a:latin typeface="Tahoma" panose="020B0604030504040204" pitchFamily="34" charset="0"/>
                        </a:rPr>
                      </a:br>
                      <a:endParaRPr lang="tr-TR" sz="1000" b="0" i="0" u="none" strike="noStrike">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71078">
                <a:tc>
                  <a:txBody>
                    <a:bodyPr/>
                    <a:lstStyle/>
                    <a:p>
                      <a:pPr algn="l" fontAlgn="ctr"/>
                      <a:r>
                        <a:rPr lang="tr-TR" sz="1000" b="0" i="0" u="none" strike="noStrike" dirty="0">
                          <a:solidFill>
                            <a:srgbClr val="000000"/>
                          </a:solidFill>
                          <a:effectLst/>
                          <a:latin typeface="Tahoma" panose="020B0604030504040204" pitchFamily="34" charset="0"/>
                        </a:rPr>
                        <a:t>Yükseköğretim Kurulu Başkanlığı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Paydaşlar arası memnuniyeti arttırma, İşlemlerin mevzuata uygun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71078">
                <a:tc>
                  <a:txBody>
                    <a:bodyPr/>
                    <a:lstStyle/>
                    <a:p>
                      <a:pPr algn="l" fontAlgn="ctr"/>
                      <a:r>
                        <a:rPr lang="tr-TR" sz="1000" b="0" i="0" u="none" strike="noStrike">
                          <a:solidFill>
                            <a:srgbClr val="000000"/>
                          </a:solidFill>
                          <a:effectLst/>
                          <a:latin typeface="Tahoma" panose="020B0604030504040204" pitchFamily="34" charset="0"/>
                        </a:rPr>
                        <a:t>Diğer Kamu Kurum ve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bilgilerinin düzenli ve sağlıklı bir şekilde iletilmesi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71078">
                <a:tc>
                  <a:txBody>
                    <a:bodyPr/>
                    <a:lstStyle/>
                    <a:p>
                      <a:pPr algn="l" fontAlgn="ctr"/>
                      <a:r>
                        <a:rPr lang="tr-TR" sz="1000" b="0" i="0" u="none" strike="noStrike">
                          <a:solidFill>
                            <a:srgbClr val="000000"/>
                          </a:solidFill>
                          <a:effectLst/>
                          <a:latin typeface="Tahoma" panose="020B0604030504040204" pitchFamily="34" charset="0"/>
                        </a:rPr>
                        <a:t>Üniversiteler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Öğrenci İşlemleri ve 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işlemlerinin sağlıklı yürütülmesi ve bilgi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519421">
                <a:tc>
                  <a:txBody>
                    <a:bodyPr/>
                    <a:lstStyle/>
                    <a:p>
                      <a:pPr algn="l" fontAlgn="ctr"/>
                      <a:r>
                        <a:rPr lang="tr-TR" sz="1000" b="0" i="0" u="none" strike="noStrike">
                          <a:solidFill>
                            <a:srgbClr val="000000"/>
                          </a:solidFill>
                          <a:effectLst/>
                          <a:latin typeface="Tahoma" panose="020B0604030504040204" pitchFamily="34" charset="0"/>
                        </a:rPr>
                        <a:t>Öğrenci Velileri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Öğrencilerin finansman sağlayıcısı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Öğrencilere doğru bilgi ve gerekli desteği vermek</a:t>
                      </a:r>
                      <a:br>
                        <a:rPr lang="tr-TR" sz="1000" b="0" i="0" u="none" strike="noStrike">
                          <a:solidFill>
                            <a:srgbClr val="000000"/>
                          </a:solidFill>
                          <a:effectLst/>
                          <a:latin typeface="Tahoma" panose="020B0604030504040204" pitchFamily="34" charset="0"/>
                        </a:rPr>
                      </a:br>
                      <a:endParaRPr lang="tr-TR" sz="1000" b="0" i="0" u="none" strike="noStrike">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71078">
                <a:tc>
                  <a:txBody>
                    <a:bodyPr/>
                    <a:lstStyle/>
                    <a:p>
                      <a:pPr algn="l" fontAlgn="ctr"/>
                      <a:r>
                        <a:rPr lang="tr-TR" sz="1000" b="0" i="0" u="none" strike="noStrike">
                          <a:solidFill>
                            <a:srgbClr val="000000"/>
                          </a:solidFill>
                          <a:effectLst/>
                          <a:latin typeface="Tahoma" panose="020B0604030504040204" pitchFamily="34" charset="0"/>
                        </a:rPr>
                        <a:t>Öğrenci İşleri Çalışanları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Hizmeti Üreten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Motivasyon, kariyer, ücret, devamlılık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71078">
                <a:tc>
                  <a:txBody>
                    <a:bodyPr/>
                    <a:lstStyle/>
                    <a:p>
                      <a:pPr algn="l" fontAlgn="ctr"/>
                      <a:r>
                        <a:rPr lang="tr-TR" sz="1000" b="0" i="0" u="none" strike="noStrike">
                          <a:solidFill>
                            <a:srgbClr val="000000"/>
                          </a:solidFill>
                          <a:effectLst/>
                          <a:latin typeface="Tahoma" panose="020B0604030504040204" pitchFamily="34" charset="0"/>
                        </a:rPr>
                        <a:t>Rektörlük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işlemlerinin sağlıklı yürütülmesi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71078">
                <a:tc>
                  <a:txBody>
                    <a:bodyPr/>
                    <a:lstStyle/>
                    <a:p>
                      <a:pPr algn="l" fontAlgn="ctr"/>
                      <a:r>
                        <a:rPr lang="tr-TR" sz="1000" b="0" i="0" u="none" strike="noStrike">
                          <a:solidFill>
                            <a:srgbClr val="000000"/>
                          </a:solidFill>
                          <a:effectLst/>
                          <a:latin typeface="Tahoma" panose="020B0604030504040204" pitchFamily="34" charset="0"/>
                        </a:rPr>
                        <a:t>Genel Sekreterlik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latin typeface="Tahoma" panose="020B0604030504040204" pitchFamily="34" charset="0"/>
                        </a:rPr>
                        <a:t>Öğrenci işlemlerinin sağlıklı yürütülmesi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71078">
                <a:tc>
                  <a:txBody>
                    <a:bodyPr/>
                    <a:lstStyle/>
                    <a:p>
                      <a:pPr algn="l" fontAlgn="ctr"/>
                      <a:r>
                        <a:rPr lang="tr-TR" sz="1000" b="0" i="0" u="none" strike="noStrike">
                          <a:solidFill>
                            <a:srgbClr val="000000"/>
                          </a:solidFill>
                          <a:effectLst/>
                          <a:latin typeface="Tahoma" panose="020B0604030504040204" pitchFamily="34" charset="0"/>
                        </a:rPr>
                        <a:t>Bağımsız Akredite Kuruluşu</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Bilgi/Mevzuat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Raporlama, Kalite Bünyesinde Faaliyet Gösterme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71078">
                <a:tc>
                  <a:txBody>
                    <a:bodyPr/>
                    <a:lstStyle/>
                    <a:p>
                      <a:pPr algn="l" fontAlgn="ctr"/>
                      <a:r>
                        <a:rPr lang="tr-TR" sz="1000" b="0" i="0" u="none" strike="noStrike" dirty="0">
                          <a:solidFill>
                            <a:srgbClr val="000000"/>
                          </a:solidFill>
                          <a:effectLst/>
                          <a:latin typeface="Tahoma" panose="020B0604030504040204" pitchFamily="34" charset="0"/>
                        </a:rPr>
                        <a:t>Askerlik Şubeleri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Erkek öğrencilerin eğitim durum bilgileri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latin typeface="Tahoma" panose="020B0604030504040204" pitchFamily="34" charset="0"/>
                        </a:rPr>
                        <a:t>Öğrenci işlemlerinin sağlıklı yürütülmesi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bl>
          </a:graphicData>
        </a:graphic>
      </p:graphicFrame>
    </p:spTree>
    <p:extLst>
      <p:ext uri="{BB962C8B-B14F-4D97-AF65-F5344CB8AC3E}">
        <p14:creationId xmlns:p14="http://schemas.microsoft.com/office/powerpoint/2010/main" val="3082477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3823</TotalTime>
  <Words>3120</Words>
  <Application>Microsoft Office PowerPoint</Application>
  <PresentationFormat>Ekran Gösterisi (4:3)</PresentationFormat>
  <Paragraphs>501</Paragraphs>
  <Slides>33</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33</vt:i4>
      </vt:variant>
    </vt:vector>
  </HeadingPairs>
  <TitlesOfParts>
    <vt:vector size="41" baseType="lpstr">
      <vt:lpstr>Arial</vt:lpstr>
      <vt:lpstr>Arial Tur</vt:lpstr>
      <vt:lpstr>Calibri</vt:lpstr>
      <vt:lpstr>Calibri Light</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Hatice Özalp</cp:lastModifiedBy>
  <cp:revision>100</cp:revision>
  <dcterms:created xsi:type="dcterms:W3CDTF">2020-01-20T10:44:30Z</dcterms:created>
  <dcterms:modified xsi:type="dcterms:W3CDTF">2023-06-13T12:44:18Z</dcterms:modified>
</cp:coreProperties>
</file>