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2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8"/>
  </p:notesMasterIdLst>
  <p:sldIdLst>
    <p:sldId id="256" r:id="rId2"/>
    <p:sldId id="288" r:id="rId3"/>
    <p:sldId id="347" r:id="rId4"/>
    <p:sldId id="346" r:id="rId5"/>
    <p:sldId id="320" r:id="rId6"/>
    <p:sldId id="363" r:id="rId7"/>
    <p:sldId id="364" r:id="rId8"/>
    <p:sldId id="285" r:id="rId9"/>
    <p:sldId id="353" r:id="rId10"/>
    <p:sldId id="365" r:id="rId11"/>
    <p:sldId id="366" r:id="rId12"/>
    <p:sldId id="358" r:id="rId13"/>
    <p:sldId id="352" r:id="rId14"/>
    <p:sldId id="357" r:id="rId15"/>
    <p:sldId id="367" r:id="rId16"/>
    <p:sldId id="278" r:id="rId1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arsayılan Bölüm" id="{BEA70EB5-37B4-4FD2-923D-5284A583AEE6}">
          <p14:sldIdLst>
            <p14:sldId id="256"/>
          </p14:sldIdLst>
        </p14:section>
        <p14:section name="Başlıksız Bölüm" id="{29ED5E7A-0C58-4AF1-A401-2AB9E7D510F4}">
          <p14:sldIdLst>
            <p14:sldId id="288"/>
            <p14:sldId id="347"/>
            <p14:sldId id="346"/>
            <p14:sldId id="320"/>
            <p14:sldId id="363"/>
            <p14:sldId id="364"/>
            <p14:sldId id="285"/>
            <p14:sldId id="353"/>
            <p14:sldId id="365"/>
            <p14:sldId id="366"/>
            <p14:sldId id="358"/>
            <p14:sldId id="352"/>
            <p14:sldId id="357"/>
            <p14:sldId id="367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i Engin DORUM" initials="AED" lastIdx="1" clrIdx="0">
    <p:extLst>
      <p:ext uri="{19B8F6BF-5375-455C-9EA6-DF929625EA0E}">
        <p15:presenceInfo xmlns:p15="http://schemas.microsoft.com/office/powerpoint/2012/main" userId="d7838842375f6d7a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0D0D"/>
    <a:srgbClr val="7AEE32"/>
    <a:srgbClr val="0F2303"/>
    <a:srgbClr val="001626"/>
    <a:srgbClr val="E626AF"/>
    <a:srgbClr val="1F0620"/>
    <a:srgbClr val="020424"/>
    <a:srgbClr val="D9D9D9"/>
    <a:srgbClr val="122204"/>
    <a:srgbClr val="1224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AC4A0E0-5728-3060-DBC6-73089B61B9EC}" v="19" dt="2021-12-30T11:12:01.669"/>
    <p1510:client id="{5DACE587-96EF-BCC8-9D45-661E4D919997}" v="25" dt="2021-12-30T11:23:17.420"/>
    <p1510:client id="{FBBD671A-7482-21DB-78BB-48D5101602C6}" v="422" dt="2021-12-30T11:09:03.6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46F890A9-2807-4EBB-B81D-B2AA78EC7F39}" styleName="Koyu Stil 2 - Vurgu 5/Vurgu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Açık Stil 1 - Vurgu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7AC3CCA-C797-4891-BE02-D94E43425B78}" styleName="Orta Stil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FD0F851-EC5A-4D38-B0AD-8093EC10F338}" styleName="Açık Stil 1 - Vurgu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7B26C5-4107-4FEC-AEDC-1716B250A1EF}" styleName="Açık Sti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8FB837D-C827-4EFA-A057-4D05807E0F7C}" styleName="Tema Uygulanmış Stil 1 - Vurgu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-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28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1\everyone\_Kalite%20Y&#246;netim%20Sistemi\Birim%20Anketleri\ANKET%20ANAL&#304;ZLER\&#304;dari%20Birimler\Muhasebe%20M&#252;d&#252;rl&#252;&#287;&#252;\2023\2023%20-%20Muhasebe%20Anket%20Analiz%20Form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Aiuchqfsx01\everyone\_Kalite%20Y&#246;netim%20Sistemi\Birim%20Anketleri\ANKET%20ANAL&#304;ZLER\&#304;dari%20Birimler\Muhasebe%20M&#252;d&#252;rl&#252;&#287;&#252;\2021\20210630%20-%20MF-AF-0001-2021%20Muhasebe%20Anket%20Analiz%20Formu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1\everyone\_Kalite%20Y&#246;netim%20Sistemi\Birim%20Anketleri\ANKET%20ANAL&#304;ZLER\&#304;dari%20Birimler\Muhasebe%20M&#252;d&#252;rl&#252;&#287;&#252;\2023\2023%20-%20Muhasebe%20Anket%20Analiz%20Formu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1\everyone\_Kalite%20Y&#246;netim%20Sistemi\Birim%20Anketleri\ANKET%20ANAL&#304;ZLER\&#304;dari%20Birimler\Muhasebe%20M&#252;d&#252;rl&#252;&#287;&#252;\2023\2023%20-%20Muhasebe%20Anket%20Analiz%20Formu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file:///\\Aiuchqfsx01\everyone\_Kalite%20Y&#246;netim%20Sistemi\Birim%20Anketleri\ANKET%20ANAL&#304;ZLER\&#304;dari%20Birimler\Muhasebe%20M&#252;d&#252;rl&#252;&#287;&#252;\2021\20210630%20-%20MF-AF-0001-2021%20Muhasebe%20Anket%20Analiz%20Formu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Aiuchqfsx011\everyone\_Kalite%20Y&#246;netim%20Sistemi\Birim%20Anketleri\ANKET%20ANAL&#304;ZLER\&#304;dari%20Birimler\Muhasebe%20M&#252;d&#252;rl&#252;&#287;&#252;\2023\2023%20-%20Muhasebe%20Anket%20Analiz%20Formu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tr-TR" sz="1800" b="0" i="0" baseline="0">
                <a:solidFill>
                  <a:schemeClr val="tx2"/>
                </a:solidFill>
                <a:effectLst/>
              </a:rPr>
              <a:t>MUHASEBE MÜDÜRLÜĞÜ </a:t>
            </a:r>
            <a:r>
              <a:rPr lang="en-US" sz="1800" b="0" i="0" baseline="0">
                <a:solidFill>
                  <a:schemeClr val="tx2"/>
                </a:solidFill>
                <a:effectLst/>
              </a:rPr>
              <a:t>MEMNUNİYET </a:t>
            </a:r>
            <a:endParaRPr lang="tr-TR">
              <a:solidFill>
                <a:schemeClr val="tx2"/>
              </a:solidFill>
              <a:effectLst/>
            </a:endParaRPr>
          </a:p>
          <a:p>
            <a:pPr>
              <a:defRPr>
                <a:solidFill>
                  <a:schemeClr val="tx2"/>
                </a:solidFill>
              </a:defRPr>
            </a:pPr>
            <a:r>
              <a:rPr lang="en-US" sz="1800" b="0" i="0" baseline="0">
                <a:solidFill>
                  <a:schemeClr val="tx2"/>
                </a:solidFill>
                <a:effectLst/>
              </a:rPr>
              <a:t>ANKET ANALİZ FORMU - </a:t>
            </a:r>
            <a:r>
              <a:rPr lang="tr-TR" sz="1800" b="0" i="0" baseline="0">
                <a:solidFill>
                  <a:schemeClr val="tx2"/>
                </a:solidFill>
                <a:effectLst/>
              </a:rPr>
              <a:t>GENEL</a:t>
            </a:r>
            <a:endParaRPr lang="tr-TR">
              <a:solidFill>
                <a:schemeClr val="tx2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TÜMÜ!$F$104:$M$104</c:f>
              <c:strCache>
                <c:ptCount val="8"/>
                <c:pt idx="0">
                  <c:v>1 - Muhasebe Müdürlüğü çalışanlarına kolay erişim sağlarım</c:v>
                </c:pt>
                <c:pt idx="1">
                  <c:v>2 - Yöneltilen soru/sorun ve taleplere karşı üslup ve yaklaşımlarından memnunum</c:v>
                </c:pt>
                <c:pt idx="2">
                  <c:v>3 - Acil durumlar için hızlı ve doğru çözümler üretir/bilgilendirir.</c:v>
                </c:pt>
                <c:pt idx="3">
                  <c:v>4 - Genel bilgilendirmeleri zamanında ve anlaşılır bir biçimde yapar</c:v>
                </c:pt>
                <c:pt idx="4">
                  <c:v>5 - Faturalar eksiksiz ve zamanında düzenlenir.</c:v>
                </c:pt>
                <c:pt idx="5">
                  <c:v>6 - Kişi ve firmalar ile mutabakatlar zamanında yapılır.</c:v>
                </c:pt>
                <c:pt idx="6">
                  <c:v>7 - Genel olarak Muhasebe Müdürlüğü faaliyetlerinden memnunum.</c:v>
                </c:pt>
                <c:pt idx="7">
                  <c:v>GENEL ORTALAMA</c:v>
                </c:pt>
              </c:strCache>
            </c:strRef>
          </c:cat>
          <c:val>
            <c:numRef>
              <c:f>TÜMÜ!$F$105:$M$105</c:f>
              <c:numCache>
                <c:formatCode>0.00%</c:formatCode>
                <c:ptCount val="8"/>
                <c:pt idx="0">
                  <c:v>0.79427083333333337</c:v>
                </c:pt>
                <c:pt idx="1">
                  <c:v>0.82258064516129037</c:v>
                </c:pt>
                <c:pt idx="2">
                  <c:v>0.793010752688172</c:v>
                </c:pt>
                <c:pt idx="3">
                  <c:v>0.79521276595744683</c:v>
                </c:pt>
                <c:pt idx="4">
                  <c:v>0.84593023255813948</c:v>
                </c:pt>
                <c:pt idx="5">
                  <c:v>0.81730769230769229</c:v>
                </c:pt>
                <c:pt idx="6">
                  <c:v>0.78989361702127658</c:v>
                </c:pt>
                <c:pt idx="7" formatCode="0%">
                  <c:v>0.79975704567541295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5D4-4E5A-90E5-7BA28D99E1E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971984"/>
        <c:axId val="614975728"/>
      </c:barChart>
      <c:catAx>
        <c:axId val="6149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5728"/>
        <c:crosses val="autoZero"/>
        <c:auto val="1"/>
        <c:lblAlgn val="ctr"/>
        <c:lblOffset val="100"/>
        <c:noMultiLvlLbl val="0"/>
      </c:catAx>
      <c:valAx>
        <c:axId val="6149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800" b="0" i="0" baseline="0" dirty="0" smtClean="0">
                <a:effectLst/>
              </a:rPr>
              <a:t>MUHASEBE MÜDÜRLÜĞÜ</a:t>
            </a:r>
            <a:endParaRPr lang="tr-TR" dirty="0" smtClean="0">
              <a:effectLst/>
            </a:endParaRPr>
          </a:p>
          <a:p>
            <a:pPr>
              <a:defRPr/>
            </a:pPr>
            <a:r>
              <a:rPr lang="en-US" sz="1800" b="0" i="0" baseline="0" dirty="0" smtClean="0">
                <a:effectLst/>
              </a:rPr>
              <a:t>ANKET ANALIZ FORMU - </a:t>
            </a:r>
            <a:r>
              <a:rPr lang="tr-TR" sz="1800" b="0" i="0" baseline="0" dirty="0" smtClean="0">
                <a:effectLst/>
              </a:rPr>
              <a:t>ÖĞRENCİ</a:t>
            </a:r>
            <a:endParaRPr lang="tr-T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971984"/>
        <c:axId val="614975728"/>
      </c:barChart>
      <c:catAx>
        <c:axId val="6149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5728"/>
        <c:crosses val="autoZero"/>
        <c:auto val="1"/>
        <c:lblAlgn val="ctr"/>
        <c:lblOffset val="100"/>
        <c:noMultiLvlLbl val="0"/>
      </c:catAx>
      <c:valAx>
        <c:axId val="6149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tr-TR" sz="1800" b="0" i="0" baseline="0">
                <a:solidFill>
                  <a:schemeClr val="tx2"/>
                </a:solidFill>
                <a:effectLst/>
              </a:rPr>
              <a:t>MUHASEBE MÜDÜRLÜĞÜ </a:t>
            </a:r>
            <a:r>
              <a:rPr lang="en-US" sz="1800" b="0" i="0" baseline="0">
                <a:solidFill>
                  <a:schemeClr val="tx2"/>
                </a:solidFill>
                <a:effectLst/>
              </a:rPr>
              <a:t>MEMNUNİYET </a:t>
            </a:r>
            <a:endParaRPr lang="tr-TR">
              <a:solidFill>
                <a:schemeClr val="tx2"/>
              </a:solidFill>
              <a:effectLst/>
            </a:endParaRPr>
          </a:p>
          <a:p>
            <a:pPr>
              <a:defRPr>
                <a:solidFill>
                  <a:schemeClr val="tx2"/>
                </a:solidFill>
              </a:defRPr>
            </a:pPr>
            <a:r>
              <a:rPr lang="en-US" sz="1800" b="0" i="0" baseline="0">
                <a:solidFill>
                  <a:schemeClr val="tx2"/>
                </a:solidFill>
                <a:effectLst/>
              </a:rPr>
              <a:t>ANKET ANALİZ FORMU - </a:t>
            </a:r>
            <a:r>
              <a:rPr lang="tr-TR" sz="1800" b="0" i="0" baseline="0">
                <a:solidFill>
                  <a:schemeClr val="tx2"/>
                </a:solidFill>
                <a:effectLst/>
              </a:rPr>
              <a:t>ÖĞRENCİ</a:t>
            </a:r>
            <a:endParaRPr lang="tr-TR">
              <a:solidFill>
                <a:schemeClr val="tx2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ÖĞRENCİ!$F$49:$M$49</c:f>
              <c:strCache>
                <c:ptCount val="8"/>
                <c:pt idx="0">
                  <c:v>1 - Muhasebe Müdürlüğü çalışanlarına kolay erişim sağlarım</c:v>
                </c:pt>
                <c:pt idx="1">
                  <c:v>2 - Yöneltilen soru/sorun ve taleplere karşı üslup ve yaklaşımlarından memnunum</c:v>
                </c:pt>
                <c:pt idx="2">
                  <c:v>3 - Acil durumlar için hızlı ve doğru çözümler üretir/bilgilendirir.</c:v>
                </c:pt>
                <c:pt idx="3">
                  <c:v>4 - Genel bilgilendirmeleri zamanında ve anlaşılır bir biçimde yapar</c:v>
                </c:pt>
                <c:pt idx="4">
                  <c:v>5 - Faturalar eksiksiz ve zamanında düzenlenir.</c:v>
                </c:pt>
                <c:pt idx="5">
                  <c:v>6 - Kişi ve firmalar ile mutabakatlar zamanında yapılır.</c:v>
                </c:pt>
                <c:pt idx="6">
                  <c:v>7 - Genel olarak Muhasebe Müdürlüğü faaliyetlerinden memnunum.</c:v>
                </c:pt>
                <c:pt idx="7">
                  <c:v>GENEL ORTALAMA</c:v>
                </c:pt>
              </c:strCache>
            </c:strRef>
          </c:cat>
          <c:val>
            <c:numRef>
              <c:f>ÖĞRENCİ!$F$50:$M$50</c:f>
              <c:numCache>
                <c:formatCode>0.00%</c:formatCode>
                <c:ptCount val="8"/>
                <c:pt idx="0">
                  <c:v>0.67045454545454541</c:v>
                </c:pt>
                <c:pt idx="1">
                  <c:v>0.74404761904761907</c:v>
                </c:pt>
                <c:pt idx="2">
                  <c:v>0.71341463414634143</c:v>
                </c:pt>
                <c:pt idx="3">
                  <c:v>0.70833333333333337</c:v>
                </c:pt>
                <c:pt idx="4">
                  <c:v>0.78658536585365857</c:v>
                </c:pt>
                <c:pt idx="5">
                  <c:v>0.72972972972972971</c:v>
                </c:pt>
                <c:pt idx="6">
                  <c:v>0.7142857142857143</c:v>
                </c:pt>
                <c:pt idx="7" formatCode="0%">
                  <c:v>0.71367724867724858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0A-4A9B-80DB-152ECE7A552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971984"/>
        <c:axId val="614975728"/>
      </c:barChart>
      <c:catAx>
        <c:axId val="6149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5728"/>
        <c:crosses val="autoZero"/>
        <c:auto val="1"/>
        <c:lblAlgn val="ctr"/>
        <c:lblOffset val="100"/>
        <c:noMultiLvlLbl val="0"/>
      </c:catAx>
      <c:valAx>
        <c:axId val="6149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tr-TR" sz="1800" b="0" i="0" baseline="0">
                <a:solidFill>
                  <a:schemeClr val="tx2"/>
                </a:solidFill>
                <a:effectLst/>
              </a:rPr>
              <a:t>MUHASEBE MÜDÜRLÜĞÜ </a:t>
            </a:r>
            <a:r>
              <a:rPr lang="en-US" sz="1800" b="0" i="0" baseline="0">
                <a:solidFill>
                  <a:schemeClr val="tx2"/>
                </a:solidFill>
                <a:effectLst/>
              </a:rPr>
              <a:t>MEMNUNİYET </a:t>
            </a:r>
            <a:endParaRPr lang="tr-TR">
              <a:solidFill>
                <a:schemeClr val="tx2"/>
              </a:solidFill>
              <a:effectLst/>
            </a:endParaRPr>
          </a:p>
          <a:p>
            <a:pPr>
              <a:defRPr>
                <a:solidFill>
                  <a:schemeClr val="tx2"/>
                </a:solidFill>
              </a:defRPr>
            </a:pPr>
            <a:r>
              <a:rPr lang="en-US" sz="1800" b="0" i="0" baseline="0">
                <a:solidFill>
                  <a:schemeClr val="tx2"/>
                </a:solidFill>
                <a:effectLst/>
              </a:rPr>
              <a:t>ANKET ANALİZ FORMU - </a:t>
            </a:r>
            <a:r>
              <a:rPr lang="tr-TR" sz="1800" b="0" i="0" baseline="0">
                <a:solidFill>
                  <a:schemeClr val="tx2"/>
                </a:solidFill>
                <a:effectLst/>
              </a:rPr>
              <a:t>İDARİ</a:t>
            </a:r>
            <a:endParaRPr lang="tr-TR">
              <a:solidFill>
                <a:schemeClr val="tx2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İDARİ!$F$33:$M$33</c:f>
              <c:strCache>
                <c:ptCount val="8"/>
                <c:pt idx="0">
                  <c:v>1 - Muhasebe Müdürlüğü çalışanlarına kolay erişim sağlarım</c:v>
                </c:pt>
                <c:pt idx="1">
                  <c:v>2 - Yöneltilen soru/sorun ve taleplere karşı üslup ve yaklaşımlarından memnunum</c:v>
                </c:pt>
                <c:pt idx="2">
                  <c:v>3 - Acil durumlar için hızlı ve doğru çözümler üretir/bilgilendirir.</c:v>
                </c:pt>
                <c:pt idx="3">
                  <c:v>4 - Genel bilgilendirmeleri zamanında ve anlaşılır bir biçimde yapar</c:v>
                </c:pt>
                <c:pt idx="4">
                  <c:v>5 - Faturalar eksiksiz ve zamanında düzenlenir.</c:v>
                </c:pt>
                <c:pt idx="5">
                  <c:v>6 - Kişi ve firmalar ile mutabakatlar zamanında yapılır.</c:v>
                </c:pt>
                <c:pt idx="6">
                  <c:v>7 - Genel olarak Muhasebe Müdürlüğü faaliyetlerinden memnunum.</c:v>
                </c:pt>
                <c:pt idx="7">
                  <c:v>GENEL ORTALAMA</c:v>
                </c:pt>
              </c:strCache>
            </c:strRef>
          </c:cat>
          <c:val>
            <c:numRef>
              <c:f>İDARİ!$F$34:$M$34</c:f>
              <c:numCache>
                <c:formatCode>0.00%</c:formatCode>
                <c:ptCount val="8"/>
                <c:pt idx="0">
                  <c:v>0.87068965517241381</c:v>
                </c:pt>
                <c:pt idx="1">
                  <c:v>0.86206896551724133</c:v>
                </c:pt>
                <c:pt idx="2">
                  <c:v>0.81896551724137934</c:v>
                </c:pt>
                <c:pt idx="3">
                  <c:v>0.83620689655172409</c:v>
                </c:pt>
                <c:pt idx="4">
                  <c:v>0.86956521739130432</c:v>
                </c:pt>
                <c:pt idx="5">
                  <c:v>0.88636363636363635</c:v>
                </c:pt>
                <c:pt idx="6">
                  <c:v>0.81896551724137934</c:v>
                </c:pt>
                <c:pt idx="7" formatCode="0%">
                  <c:v>0.84540229885057472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CE-4E26-B4C3-E991A1610BD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971984"/>
        <c:axId val="614975728"/>
      </c:barChart>
      <c:catAx>
        <c:axId val="6149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5728"/>
        <c:crosses val="autoZero"/>
        <c:auto val="1"/>
        <c:lblAlgn val="ctr"/>
        <c:lblOffset val="100"/>
        <c:noMultiLvlLbl val="0"/>
      </c:catAx>
      <c:valAx>
        <c:axId val="6149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tr-TR" sz="1800" b="0" i="0" baseline="0" dirty="0" smtClean="0">
                <a:effectLst/>
              </a:rPr>
              <a:t>MUHASEBE MÜDÜRLÜĞÜ</a:t>
            </a:r>
            <a:endParaRPr lang="tr-TR" dirty="0" smtClean="0">
              <a:effectLst/>
            </a:endParaRPr>
          </a:p>
          <a:p>
            <a:pPr>
              <a:defRPr/>
            </a:pPr>
            <a:r>
              <a:rPr lang="en-US" sz="1800" b="0" i="0" baseline="0" dirty="0" smtClean="0">
                <a:effectLst/>
              </a:rPr>
              <a:t>ANKET ANALIZ FORMU - </a:t>
            </a:r>
            <a:r>
              <a:rPr lang="tr-TR" sz="1800" b="0" i="0" baseline="0" dirty="0" smtClean="0">
                <a:effectLst/>
              </a:rPr>
              <a:t>ÖĞRENCİ</a:t>
            </a:r>
            <a:endParaRPr lang="tr-TR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971984"/>
        <c:axId val="614975728"/>
      </c:barChart>
      <c:catAx>
        <c:axId val="6149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5728"/>
        <c:crosses val="autoZero"/>
        <c:auto val="1"/>
        <c:lblAlgn val="ctr"/>
        <c:lblOffset val="100"/>
        <c:noMultiLvlLbl val="0"/>
      </c:catAx>
      <c:valAx>
        <c:axId val="6149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4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tr-TR" sz="1800" b="0" i="0" baseline="0">
                <a:solidFill>
                  <a:schemeClr val="tx2"/>
                </a:solidFill>
                <a:effectLst/>
              </a:rPr>
              <a:t>MUHASEBE MÜDÜRLÜĞÜ </a:t>
            </a:r>
            <a:r>
              <a:rPr lang="en-US" sz="1800" b="0" i="0" baseline="0">
                <a:solidFill>
                  <a:schemeClr val="tx2"/>
                </a:solidFill>
                <a:effectLst/>
              </a:rPr>
              <a:t>MEMNUNİYET </a:t>
            </a:r>
            <a:endParaRPr lang="tr-TR">
              <a:solidFill>
                <a:schemeClr val="tx2"/>
              </a:solidFill>
              <a:effectLst/>
            </a:endParaRPr>
          </a:p>
          <a:p>
            <a:pPr>
              <a:defRPr>
                <a:solidFill>
                  <a:schemeClr val="tx2"/>
                </a:solidFill>
              </a:defRPr>
            </a:pPr>
            <a:r>
              <a:rPr lang="en-US" sz="1800" b="0" i="0" baseline="0">
                <a:solidFill>
                  <a:schemeClr val="tx2"/>
                </a:solidFill>
                <a:effectLst/>
              </a:rPr>
              <a:t>ANKET ANALİZ FORMU - </a:t>
            </a:r>
            <a:r>
              <a:rPr lang="tr-TR" sz="1800" b="0" i="0" baseline="0">
                <a:solidFill>
                  <a:schemeClr val="tx2"/>
                </a:solidFill>
                <a:effectLst/>
              </a:rPr>
              <a:t>ÖĞRENCİ</a:t>
            </a:r>
            <a:endParaRPr lang="tr-TR">
              <a:solidFill>
                <a:schemeClr val="tx2"/>
              </a:solidFill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AKADEMİ!$F$30:$M$30</c:f>
              <c:strCache>
                <c:ptCount val="8"/>
                <c:pt idx="0">
                  <c:v>1 - Muhasebe Müdürlüğü çalışanlarına kolay erişim sağlarım</c:v>
                </c:pt>
                <c:pt idx="1">
                  <c:v>2 - Yöneltilen soru/sorun ve taleplere karşı üslup ve yaklaşımlarından memnunum</c:v>
                </c:pt>
                <c:pt idx="2">
                  <c:v>3 - Acil durumlar için hızlı ve doğru çözümler üretir/bilgilendirir.</c:v>
                </c:pt>
                <c:pt idx="3">
                  <c:v>4 - Genel bilgilendirmeleri zamanında ve anlaşılır bir biçimde yapar</c:v>
                </c:pt>
                <c:pt idx="4">
                  <c:v>5 - Faturalar eksiksiz ve zamanında düzenlenir.</c:v>
                </c:pt>
                <c:pt idx="5">
                  <c:v>6 - Kişi ve firmalar ile mutabakatlar zamanında yapılır.</c:v>
                </c:pt>
                <c:pt idx="6">
                  <c:v>7 - Genel olarak Muhasebe Müdürlüğü faaliyetlerinden memnunum.</c:v>
                </c:pt>
                <c:pt idx="7">
                  <c:v>GENEL ORTALAMA</c:v>
                </c:pt>
              </c:strCache>
            </c:strRef>
          </c:cat>
          <c:val>
            <c:numRef>
              <c:f>AKADEMİ!$F$31:$M$31</c:f>
              <c:numCache>
                <c:formatCode>0.00%</c:formatCode>
                <c:ptCount val="8"/>
                <c:pt idx="0">
                  <c:v>0.93478260869565222</c:v>
                </c:pt>
                <c:pt idx="1">
                  <c:v>0.92045454545454541</c:v>
                </c:pt>
                <c:pt idx="2">
                  <c:v>0.90217391304347827</c:v>
                </c:pt>
                <c:pt idx="3">
                  <c:v>0.90217391304347827</c:v>
                </c:pt>
                <c:pt idx="4">
                  <c:v>0.93181818181818177</c:v>
                </c:pt>
                <c:pt idx="5">
                  <c:v>0.90789473684210531</c:v>
                </c:pt>
                <c:pt idx="6">
                  <c:v>0.89130434782608692</c:v>
                </c:pt>
                <c:pt idx="7" formatCode="0%">
                  <c:v>0.90600198412698418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58-493E-B0A2-FBED9508B7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14971984"/>
        <c:axId val="614975728"/>
      </c:barChart>
      <c:catAx>
        <c:axId val="614971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5728"/>
        <c:crosses val="autoZero"/>
        <c:auto val="1"/>
        <c:lblAlgn val="ctr"/>
        <c:lblOffset val="100"/>
        <c:noMultiLvlLbl val="0"/>
      </c:catAx>
      <c:valAx>
        <c:axId val="6149757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tr-TR"/>
          </a:p>
        </c:txPr>
        <c:crossAx val="6149719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15.06.2023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15.06.2023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98446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Yazılı Panoramik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462770"/>
      </p:ext>
    </p:extLst>
  </p:cSld>
  <p:clrMapOvr>
    <a:masterClrMapping/>
  </p:clrMapOvr>
  <p:hf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1092804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2191077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5784116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ütu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15.06.2023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3034078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Resim Sütu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15.06.2023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59420382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C83F0-FC27-43D2-9813-F060C2D9E7A0}" type="datetime1">
              <a:rPr lang="tr-TR" smtClean="0"/>
              <a:t>15.06.2023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69533345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15.06.2023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5482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15.06.2023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8146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15.06.2023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850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15.06.2023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83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15.06.2023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8439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15.06.2023</a:t>
            </a:fld>
            <a:endParaRPr lang="tr-T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76826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15.06.2023</a:t>
            </a:fld>
            <a:endParaRPr lang="tr-T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87242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15.06.2023</a:t>
            </a:fld>
            <a:endParaRPr lang="tr-T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1157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15.06.2023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Kalite bir yaşam tarzıdır.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022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15.06.2023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tr-TR"/>
              <a:t>Kalite bir yaşam tarzıdır.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2700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hf hdr="0" ftr="0" dt="0"/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843808" y="5512332"/>
            <a:ext cx="345638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chemeClr val="accent5">
                    <a:lumMod val="50000"/>
                  </a:schemeClr>
                </a:solidFill>
              </a:rPr>
              <a:t>MUHASEBE MÜDÜRLÜĞÜ</a:t>
            </a:r>
            <a:endParaRPr lang="tr-TR" sz="28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02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836712"/>
            <a:ext cx="2376264" cy="504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5" name="Metin kutusu 44"/>
          <p:cNvSpPr txBox="1"/>
          <p:nvPr/>
        </p:nvSpPr>
        <p:spPr>
          <a:xfrm>
            <a:off x="330546" y="2410020"/>
            <a:ext cx="8554916" cy="156966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 </a:t>
            </a:r>
            <a:r>
              <a:rPr lang="tr-TR" sz="3200" b="1" spc="50" dirty="0" smtClean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2022 </a:t>
            </a: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YILI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Calibri"/>
              <a:ea typeface="+mj-ea"/>
              <a:cs typeface="Calibri"/>
            </a:endParaRP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YÖNETİMİN GÖZDEN GEÇİRME TOPLANTISI </a:t>
            </a:r>
          </a:p>
          <a:p>
            <a:pPr algn="ctr" defTabSz="457207">
              <a:spcBef>
                <a:spcPct val="0"/>
              </a:spcBef>
            </a:pPr>
            <a:r>
              <a:rPr lang="tr-TR" sz="3200" b="1" spc="50" dirty="0">
                <a:ln w="0"/>
                <a:solidFill>
                  <a:schemeClr val="tx2">
                    <a:lumMod val="50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Calibri"/>
                <a:ea typeface="+mj-ea"/>
                <a:cs typeface="Calibri"/>
              </a:rPr>
              <a:t>(YGG) </a:t>
            </a:r>
            <a:endParaRPr lang="en-US" sz="3200" b="1" spc="50" dirty="0">
              <a:ln w="0"/>
              <a:solidFill>
                <a:schemeClr val="tx2">
                  <a:lumMod val="50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ea typeface="+mj-ea"/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507205"/>
              </p:ext>
            </p:extLst>
          </p:nvPr>
        </p:nvGraphicFramePr>
        <p:xfrm>
          <a:off x="0" y="1087427"/>
          <a:ext cx="5257800" cy="352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31673877"/>
              </p:ext>
            </p:extLst>
          </p:nvPr>
        </p:nvGraphicFramePr>
        <p:xfrm>
          <a:off x="483577" y="1181177"/>
          <a:ext cx="4774223" cy="31534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7" name="Grafik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69663491"/>
              </p:ext>
            </p:extLst>
          </p:nvPr>
        </p:nvGraphicFramePr>
        <p:xfrm>
          <a:off x="3991706" y="3768010"/>
          <a:ext cx="4826977" cy="2878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109341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9" name="Grafik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3507205"/>
              </p:ext>
            </p:extLst>
          </p:nvPr>
        </p:nvGraphicFramePr>
        <p:xfrm>
          <a:off x="0" y="1087427"/>
          <a:ext cx="5257800" cy="35290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Grafik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05158042"/>
              </p:ext>
            </p:extLst>
          </p:nvPr>
        </p:nvGraphicFramePr>
        <p:xfrm>
          <a:off x="1002323" y="1664493"/>
          <a:ext cx="7570177" cy="50352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004256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823765" y="476672"/>
            <a:ext cx="7321964" cy="1384995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(HAYATA GEÇİRİLEN ÖNERİLER ve AKSİYON ALINAN ŞİKAYETLER)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7" name="Tablo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3216489"/>
              </p:ext>
            </p:extLst>
          </p:nvPr>
        </p:nvGraphicFramePr>
        <p:xfrm>
          <a:off x="897425" y="2095766"/>
          <a:ext cx="7248303" cy="3329088"/>
        </p:xfrm>
        <a:graphic>
          <a:graphicData uri="http://schemas.openxmlformats.org/drawingml/2006/table">
            <a:tbl>
              <a:tblPr/>
              <a:tblGrid>
                <a:gridCol w="2074602">
                  <a:extLst>
                    <a:ext uri="{9D8B030D-6E8A-4147-A177-3AD203B41FA5}">
                      <a16:colId xmlns:a16="http://schemas.microsoft.com/office/drawing/2014/main" val="2747986172"/>
                    </a:ext>
                  </a:extLst>
                </a:gridCol>
                <a:gridCol w="2971036">
                  <a:extLst>
                    <a:ext uri="{9D8B030D-6E8A-4147-A177-3AD203B41FA5}">
                      <a16:colId xmlns:a16="http://schemas.microsoft.com/office/drawing/2014/main" val="3902617073"/>
                    </a:ext>
                  </a:extLst>
                </a:gridCol>
                <a:gridCol w="2202665">
                  <a:extLst>
                    <a:ext uri="{9D8B030D-6E8A-4147-A177-3AD203B41FA5}">
                      <a16:colId xmlns:a16="http://schemas.microsoft.com/office/drawing/2014/main" val="2827137553"/>
                    </a:ext>
                  </a:extLst>
                </a:gridCol>
              </a:tblGrid>
              <a:tr h="475584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KONUSU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ÇÖZÜM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SONUÇ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CC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6487592"/>
                  </a:ext>
                </a:extLst>
              </a:tr>
              <a:tr h="7133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Muhasebe Departmanında Personel Sayısının Arttırılması Gerekmektedir.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Genel Sekreterlikten Talep edildi.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Sekeretelikten mail ile talep edildi.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2656985"/>
                  </a:ext>
                </a:extLst>
              </a:tr>
              <a:tr h="7133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Okul Ücretlerinde Bile Kişiden Kişiye Fiyat Çıkaran Okul Muhasebe Bölümü…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Anket Yorumları Toplantı yapılarak görüşülecek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Toplantı yapıldı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06691412"/>
                  </a:ext>
                </a:extLst>
              </a:tr>
              <a:tr h="7133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Öğrenci İşlerine Asla Ulaşamadım Buna Çözüm Getirmelisiniz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İlgili birime yönlendirilecektir.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Mail atıldı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3210735"/>
                  </a:ext>
                </a:extLst>
              </a:tr>
              <a:tr h="713376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Çalışanların Üslubu Ve Ödeme Dönemindeki Telefona Bakmama Gibi Sorun Mevcut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Personelle toplantı yapılarak gerekli düzenlemeler yapılacaktır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Toplantı yapıldı</a:t>
                      </a:r>
                    </a:p>
                  </a:txBody>
                  <a:tcPr marL="8894" marR="8894" marT="8894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53801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05939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694291" y="481299"/>
            <a:ext cx="5976664" cy="648072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DÜZELTİCİ</a:t>
            </a:r>
            <a:r>
              <a:rPr lang="tr-TR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-ÖNLEYİCİ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FAALİYETLER</a:t>
            </a: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44063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Metin kutusu 7">
            <a:extLst>
              <a:ext uri="{FF2B5EF4-FFF2-40B4-BE49-F238E27FC236}">
                <a16:creationId xmlns:a16="http://schemas.microsoft.com/office/drawing/2014/main" id="{86836AFB-9A07-49E9-9AEA-095FC62A66B5}"/>
              </a:ext>
            </a:extLst>
          </p:cNvPr>
          <p:cNvSpPr txBox="1"/>
          <p:nvPr/>
        </p:nvSpPr>
        <p:spPr>
          <a:xfrm>
            <a:off x="581011" y="3043691"/>
            <a:ext cx="82032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smtClean="0">
                <a:solidFill>
                  <a:srgbClr val="0F2303"/>
                </a:solidFill>
              </a:rPr>
              <a:t>2022 </a:t>
            </a:r>
            <a:r>
              <a:rPr lang="tr-TR" sz="2400" dirty="0" smtClean="0">
                <a:solidFill>
                  <a:srgbClr val="0F2303"/>
                </a:solidFill>
              </a:rPr>
              <a:t>YILI İÇ DENETİM SONUCU AÇILAN DÜZELTİCİ-ÖNLEYİCİ FAALİYETİMİZ BULUNMAMAKTADIR.</a:t>
            </a:r>
            <a:endParaRPr lang="tr-TR" sz="2400" dirty="0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2165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Metin kutusu 3">
            <a:extLst>
              <a:ext uri="{FF2B5EF4-FFF2-40B4-BE49-F238E27FC236}">
                <a16:creationId xmlns:a16="http://schemas.microsoft.com/office/drawing/2014/main" id="{86836AFB-9A07-49E9-9AEA-095FC62A66B5}"/>
              </a:ext>
            </a:extLst>
          </p:cNvPr>
          <p:cNvSpPr txBox="1"/>
          <p:nvPr/>
        </p:nvSpPr>
        <p:spPr>
          <a:xfrm>
            <a:off x="530570" y="2354492"/>
            <a:ext cx="827053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dirty="0" smtClean="0">
                <a:solidFill>
                  <a:srgbClr val="0F2303"/>
                </a:solidFill>
              </a:rPr>
              <a:t>2022 </a:t>
            </a:r>
            <a:r>
              <a:rPr lang="tr-TR" sz="2400" dirty="0">
                <a:solidFill>
                  <a:srgbClr val="0F2303"/>
                </a:solidFill>
              </a:rPr>
              <a:t>y</a:t>
            </a:r>
            <a:r>
              <a:rPr lang="tr-TR" sz="2400" dirty="0" smtClean="0">
                <a:solidFill>
                  <a:srgbClr val="0F2303"/>
                </a:solidFill>
              </a:rPr>
              <a:t>ılı iç denetim sonucu;</a:t>
            </a:r>
          </a:p>
          <a:p>
            <a:pPr marL="342900" indent="-342900" algn="just">
              <a:buFontTx/>
              <a:buChar char="-"/>
            </a:pPr>
            <a:r>
              <a:rPr lang="tr-TR" sz="2400" dirty="0" smtClean="0">
                <a:solidFill>
                  <a:srgbClr val="0F2303"/>
                </a:solidFill>
              </a:rPr>
              <a:t>Majör ve minör uygunsuzluk tespit edilmemiştir.</a:t>
            </a:r>
          </a:p>
          <a:p>
            <a:pPr marL="342900" indent="-342900" algn="just">
              <a:buFontTx/>
              <a:buChar char="-"/>
            </a:pPr>
            <a:r>
              <a:rPr lang="tr-TR" sz="2400" dirty="0" smtClean="0">
                <a:solidFill>
                  <a:srgbClr val="0F2303"/>
                </a:solidFill>
              </a:rPr>
              <a:t>İyileştirilmesi gereken yönler önerilmiş olup, </a:t>
            </a:r>
            <a:r>
              <a:rPr lang="tr-TR" sz="2400" dirty="0">
                <a:solidFill>
                  <a:srgbClr val="0F2303"/>
                </a:solidFill>
              </a:rPr>
              <a:t>1</a:t>
            </a:r>
            <a:r>
              <a:rPr lang="tr-TR" sz="2400" dirty="0" smtClean="0">
                <a:solidFill>
                  <a:srgbClr val="0F2303"/>
                </a:solidFill>
              </a:rPr>
              <a:t> adet gözlem verilmiştir.</a:t>
            </a:r>
          </a:p>
          <a:p>
            <a:pPr marL="342900" indent="-342900">
              <a:buFontTx/>
              <a:buChar char="-"/>
            </a:pPr>
            <a:endParaRPr lang="tr-TR" sz="2400" dirty="0">
              <a:solidFill>
                <a:srgbClr val="0F2303"/>
              </a:solidFill>
            </a:endParaRPr>
          </a:p>
          <a:p>
            <a:pPr marL="342900" indent="-342900">
              <a:buFontTx/>
              <a:buChar char="-"/>
            </a:pPr>
            <a:endParaRPr lang="tr-TR" sz="2400" dirty="0" smtClean="0">
              <a:solidFill>
                <a:srgbClr val="0F2303"/>
              </a:solidFill>
            </a:endParaRPr>
          </a:p>
          <a:p>
            <a:pPr algn="ctr"/>
            <a:endParaRPr lang="tr-TR" sz="2400" dirty="0">
              <a:solidFill>
                <a:srgbClr val="0F23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35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168388" y="628902"/>
            <a:ext cx="6927589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 SONUCUNA DAYALI ÖZ DEĞERLENDİRME ve GÖRÜŞLERİNİZ</a:t>
            </a:r>
          </a:p>
        </p:txBody>
      </p:sp>
      <p:pic>
        <p:nvPicPr>
          <p:cNvPr id="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153373"/>
              </p:ext>
            </p:extLst>
          </p:nvPr>
        </p:nvGraphicFramePr>
        <p:xfrm>
          <a:off x="424841" y="1489438"/>
          <a:ext cx="3953727" cy="4631183"/>
        </p:xfrm>
        <a:graphic>
          <a:graphicData uri="http://schemas.openxmlformats.org/drawingml/2006/table">
            <a:tbl>
              <a:tblPr/>
              <a:tblGrid>
                <a:gridCol w="535204">
                  <a:extLst>
                    <a:ext uri="{9D8B030D-6E8A-4147-A177-3AD203B41FA5}">
                      <a16:colId xmlns:a16="http://schemas.microsoft.com/office/drawing/2014/main" val="4126896263"/>
                    </a:ext>
                  </a:extLst>
                </a:gridCol>
                <a:gridCol w="391981">
                  <a:extLst>
                    <a:ext uri="{9D8B030D-6E8A-4147-A177-3AD203B41FA5}">
                      <a16:colId xmlns:a16="http://schemas.microsoft.com/office/drawing/2014/main" val="3258991083"/>
                    </a:ext>
                  </a:extLst>
                </a:gridCol>
                <a:gridCol w="469246">
                  <a:extLst>
                    <a:ext uri="{9D8B030D-6E8A-4147-A177-3AD203B41FA5}">
                      <a16:colId xmlns:a16="http://schemas.microsoft.com/office/drawing/2014/main" val="2141480087"/>
                    </a:ext>
                  </a:extLst>
                </a:gridCol>
                <a:gridCol w="412710">
                  <a:extLst>
                    <a:ext uri="{9D8B030D-6E8A-4147-A177-3AD203B41FA5}">
                      <a16:colId xmlns:a16="http://schemas.microsoft.com/office/drawing/2014/main" val="757652992"/>
                    </a:ext>
                  </a:extLst>
                </a:gridCol>
                <a:gridCol w="333560">
                  <a:extLst>
                    <a:ext uri="{9D8B030D-6E8A-4147-A177-3AD203B41FA5}">
                      <a16:colId xmlns:a16="http://schemas.microsoft.com/office/drawing/2014/main" val="1898106298"/>
                    </a:ext>
                  </a:extLst>
                </a:gridCol>
                <a:gridCol w="412710">
                  <a:extLst>
                    <a:ext uri="{9D8B030D-6E8A-4147-A177-3AD203B41FA5}">
                      <a16:colId xmlns:a16="http://schemas.microsoft.com/office/drawing/2014/main" val="3497299686"/>
                    </a:ext>
                  </a:extLst>
                </a:gridCol>
                <a:gridCol w="333560">
                  <a:extLst>
                    <a:ext uri="{9D8B030D-6E8A-4147-A177-3AD203B41FA5}">
                      <a16:colId xmlns:a16="http://schemas.microsoft.com/office/drawing/2014/main" val="3446072787"/>
                    </a:ext>
                  </a:extLst>
                </a:gridCol>
                <a:gridCol w="301524">
                  <a:extLst>
                    <a:ext uri="{9D8B030D-6E8A-4147-A177-3AD203B41FA5}">
                      <a16:colId xmlns:a16="http://schemas.microsoft.com/office/drawing/2014/main" val="3556783095"/>
                    </a:ext>
                  </a:extLst>
                </a:gridCol>
                <a:gridCol w="143224">
                  <a:extLst>
                    <a:ext uri="{9D8B030D-6E8A-4147-A177-3AD203B41FA5}">
                      <a16:colId xmlns:a16="http://schemas.microsoft.com/office/drawing/2014/main" val="3948559249"/>
                    </a:ext>
                  </a:extLst>
                </a:gridCol>
                <a:gridCol w="333560">
                  <a:extLst>
                    <a:ext uri="{9D8B030D-6E8A-4147-A177-3AD203B41FA5}">
                      <a16:colId xmlns:a16="http://schemas.microsoft.com/office/drawing/2014/main" val="3170780719"/>
                    </a:ext>
                  </a:extLst>
                </a:gridCol>
                <a:gridCol w="286448">
                  <a:extLst>
                    <a:ext uri="{9D8B030D-6E8A-4147-A177-3AD203B41FA5}">
                      <a16:colId xmlns:a16="http://schemas.microsoft.com/office/drawing/2014/main" val="378639796"/>
                    </a:ext>
                  </a:extLst>
                </a:gridCol>
              </a:tblGrid>
              <a:tr h="420249">
                <a:tc gridSpan="11">
                  <a:txBody>
                    <a:bodyPr/>
                    <a:lstStyle/>
                    <a:p>
                      <a:pPr algn="l" fontAlgn="b"/>
                      <a:r>
                        <a:rPr lang="tr-TR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           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İÇ DENETİM RAPORU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6842282"/>
                  </a:ext>
                </a:extLst>
              </a:tr>
              <a:tr h="207936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TARİH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DENETİMDE KARŞILAŞILAN KİŞİLER VE GÖREVLERİ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3157534"/>
                  </a:ext>
                </a:extLst>
              </a:tr>
              <a:tr h="380851"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02.05.2023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Cem DUMAN - Muhasebe Müdür</a:t>
                      </a:r>
                      <a:b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</a:br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Gülen AKBABA - Muhasebe Şefi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9896101"/>
                  </a:ext>
                </a:extLst>
              </a:tr>
              <a:tr h="284544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6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62325240"/>
                  </a:ext>
                </a:extLst>
              </a:tr>
              <a:tr h="21888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TESPİT EDİLEN UYGUNSUZLUKLAR LLLL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23945"/>
                  </a:ext>
                </a:extLst>
              </a:tr>
              <a:tr h="372096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MAJOR BULGU SAYISI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No'ları: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4327286"/>
                  </a:ext>
                </a:extLst>
              </a:tr>
              <a:tr h="643507">
                <a:tc>
                  <a:txBody>
                    <a:bodyPr/>
                    <a:lstStyle/>
                    <a:p>
                      <a:pPr algn="l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MİNÖR  BULGU SAYISI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Madde No'ları: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yok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634665"/>
                  </a:ext>
                </a:extLst>
              </a:tr>
              <a:tr h="262656">
                <a:tc gridSpan="5">
                  <a:txBody>
                    <a:bodyPr/>
                    <a:lstStyle/>
                    <a:p>
                      <a:pPr algn="l" fontAlgn="ctr"/>
                      <a:r>
                        <a:rPr lang="tr-TR" sz="1000" b="1" i="1" u="none" strike="noStrike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</a:rPr>
                        <a:t>Uygunsuzluklar DF Formlarında tanımlanmaktadır.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400" b="1" i="0" u="none" strike="noStrike">
                        <a:solidFill>
                          <a:srgbClr val="000000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702006"/>
                  </a:ext>
                </a:extLst>
              </a:tr>
              <a:tr h="218880">
                <a:tc gridSpan="11">
                  <a:txBody>
                    <a:bodyPr/>
                    <a:lstStyle/>
                    <a:p>
                      <a:pPr algn="ctr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İYİLEŞTİRİLMESİ GEREKEN YÖNLER-GÖZLEMLER KKKK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4016462"/>
                  </a:ext>
                </a:extLst>
              </a:tr>
              <a:tr h="492480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9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ISO 9001/10002 Madde No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10"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Tahoma" panose="020B0604030504040204" pitchFamily="34" charset="0"/>
                        </a:rPr>
                        <a:t>Gözlem Tanımı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7117520"/>
                  </a:ext>
                </a:extLst>
              </a:tr>
              <a:tr h="58003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4.1.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10">
                  <a:txBody>
                    <a:bodyPr/>
                    <a:lstStyle/>
                    <a:p>
                      <a:pPr algn="l" fontAlgn="ctr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Z2'nin tehdit olarak değerlendirilmesi gerekir.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6094066"/>
                  </a:ext>
                </a:extLst>
              </a:tr>
            </a:tbl>
          </a:graphicData>
        </a:graphic>
      </p:graphicFrame>
      <p:pic>
        <p:nvPicPr>
          <p:cNvPr id="11" name="Resim 10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562343" y="1549951"/>
            <a:ext cx="747712" cy="249545"/>
          </a:xfrm>
          <a:prstGeom prst="rect">
            <a:avLst/>
          </a:prstGeom>
        </p:spPr>
      </p:pic>
      <p:graphicFrame>
        <p:nvGraphicFramePr>
          <p:cNvPr id="7" name="Tablo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44229096"/>
              </p:ext>
            </p:extLst>
          </p:nvPr>
        </p:nvGraphicFramePr>
        <p:xfrm>
          <a:off x="4897927" y="2310875"/>
          <a:ext cx="3911965" cy="3667892"/>
        </p:xfrm>
        <a:graphic>
          <a:graphicData uri="http://schemas.openxmlformats.org/drawingml/2006/table">
            <a:tbl>
              <a:tblPr/>
              <a:tblGrid>
                <a:gridCol w="2273497">
                  <a:extLst>
                    <a:ext uri="{9D8B030D-6E8A-4147-A177-3AD203B41FA5}">
                      <a16:colId xmlns:a16="http://schemas.microsoft.com/office/drawing/2014/main" val="1002961172"/>
                    </a:ext>
                  </a:extLst>
                </a:gridCol>
                <a:gridCol w="1638468">
                  <a:extLst>
                    <a:ext uri="{9D8B030D-6E8A-4147-A177-3AD203B41FA5}">
                      <a16:colId xmlns:a16="http://schemas.microsoft.com/office/drawing/2014/main" val="3017562352"/>
                    </a:ext>
                  </a:extLst>
                </a:gridCol>
              </a:tblGrid>
              <a:tr h="1082596">
                <a:tc gridSpan="2">
                  <a:txBody>
                    <a:bodyPr/>
                    <a:lstStyle/>
                    <a:p>
                      <a:pPr algn="l" fontAlgn="b"/>
                      <a:r>
                        <a:rPr lang="tr-TR" sz="1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SONUÇ RAPORU</a:t>
                      </a:r>
                      <a:endParaRPr lang="tr-TR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040247"/>
                  </a:ext>
                </a:extLst>
              </a:tr>
              <a:tr h="323162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MADDE- 4 BAŞARI ORANI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99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83447524"/>
                  </a:ext>
                </a:extLst>
              </a:tr>
              <a:tr h="323162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MADDE- 5 BAŞARI ORANI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56441410"/>
                  </a:ext>
                </a:extLst>
              </a:tr>
              <a:tr h="323162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MADDE- 6 BAŞARI ORANI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B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43866842"/>
                  </a:ext>
                </a:extLst>
              </a:tr>
              <a:tr h="323162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MADDE- 7 BAŞARI ORANI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B8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208501"/>
                  </a:ext>
                </a:extLst>
              </a:tr>
              <a:tr h="323162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MADDE- 8 BAŞARI ORANI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8402064"/>
                  </a:ext>
                </a:extLst>
              </a:tr>
              <a:tr h="323162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MADDE- 9 BAŞARI ORANI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1137513"/>
                  </a:ext>
                </a:extLst>
              </a:tr>
              <a:tr h="323162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MADDE- 10 BAŞARI ORANI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6600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263231"/>
                  </a:ext>
                </a:extLst>
              </a:tr>
              <a:tr h="323162">
                <a:tc>
                  <a:txBody>
                    <a:bodyPr/>
                    <a:lstStyle/>
                    <a:p>
                      <a:pPr algn="l" fontAlgn="b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KYS İÇ DENETİM BAŞARI PUANI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416986"/>
                  </a:ext>
                </a:extLst>
              </a:tr>
            </a:tbl>
          </a:graphicData>
        </a:graphic>
      </p:graphicFrame>
      <p:pic>
        <p:nvPicPr>
          <p:cNvPr id="15" name="Resim 14"/>
          <p:cNvPicPr/>
          <p:nvPr/>
        </p:nvPicPr>
        <p:blipFill>
          <a:blip r:embed="rId3"/>
          <a:stretch>
            <a:fillRect/>
          </a:stretch>
        </p:blipFill>
        <p:spPr>
          <a:xfrm>
            <a:off x="4916977" y="2734407"/>
            <a:ext cx="921115" cy="447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0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742309" y="464778"/>
            <a:ext cx="5659381" cy="805280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4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SÜREKLİ İYİLEŞTİRME ÖNERİLERİ</a:t>
            </a:r>
            <a:endParaRPr lang="en-US" sz="24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87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991" y="411204"/>
            <a:ext cx="1477697" cy="3138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6" name="TextBox 64">
            <a:extLst>
              <a:ext uri="{FF2B5EF4-FFF2-40B4-BE49-F238E27FC236}">
                <a16:creationId xmlns:a16="http://schemas.microsoft.com/office/drawing/2014/main" id="{5D49F21F-6463-4A49-B0A0-FDE5105D9003}"/>
              </a:ext>
            </a:extLst>
          </p:cNvPr>
          <p:cNvSpPr txBox="1"/>
          <p:nvPr/>
        </p:nvSpPr>
        <p:spPr>
          <a:xfrm>
            <a:off x="438818" y="1759010"/>
            <a:ext cx="8468349" cy="470898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tr-TR" sz="2000" dirty="0" smtClean="0">
                <a:solidFill>
                  <a:srgbClr val="0C0D0D"/>
                </a:solidFill>
                <a:ea typeface="+mn-lt"/>
                <a:cs typeface="+mn-lt"/>
              </a:rPr>
              <a:t>Personel ihtiyacının bir an önce karşılanması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tr-TR" sz="2000" dirty="0">
                <a:solidFill>
                  <a:srgbClr val="0C0D0D"/>
                </a:solidFill>
                <a:ea typeface="+mn-lt"/>
                <a:cs typeface="+mn-lt"/>
              </a:rPr>
              <a:t>Farklı görüşler alınarak sürekli iyileştirme metodunun uygulanması ve sürdürülebilirliğin </a:t>
            </a:r>
            <a:r>
              <a:rPr lang="tr-TR" sz="2000" dirty="0" smtClean="0">
                <a:solidFill>
                  <a:srgbClr val="0C0D0D"/>
                </a:solidFill>
                <a:ea typeface="+mn-lt"/>
                <a:cs typeface="+mn-lt"/>
              </a:rPr>
              <a:t>sağlanması</a:t>
            </a: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r>
              <a:rPr lang="tr-TR" sz="2000" dirty="0">
                <a:solidFill>
                  <a:srgbClr val="0C0D0D"/>
                </a:solidFill>
                <a:ea typeface="+mn-lt"/>
                <a:cs typeface="+mn-lt"/>
              </a:rPr>
              <a:t>İlave depo alanının sağlanması ile yaratılacak depolama ile özellikle raf ömrü uzun ürünler için maliyetlerin düşürülmesi</a:t>
            </a:r>
          </a:p>
          <a:p>
            <a:pPr algn="just">
              <a:lnSpc>
                <a:spcPct val="150000"/>
              </a:lnSpc>
            </a:pPr>
            <a:endParaRPr lang="tr-TR" sz="2000" dirty="0" smtClean="0">
              <a:solidFill>
                <a:srgbClr val="0C0D0D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endParaRPr lang="tr-TR" sz="2000" dirty="0" smtClean="0">
              <a:solidFill>
                <a:srgbClr val="0C0D0D"/>
              </a:solidFill>
              <a:ea typeface="+mn-lt"/>
              <a:cs typeface="+mn-lt"/>
            </a:endParaRPr>
          </a:p>
          <a:p>
            <a:pPr algn="just">
              <a:lnSpc>
                <a:spcPct val="150000"/>
              </a:lnSpc>
            </a:pPr>
            <a:endParaRPr lang="tr-TR" sz="2000" dirty="0" smtClean="0">
              <a:solidFill>
                <a:srgbClr val="0C0D0D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endParaRPr lang="tr-TR" sz="2000" dirty="0" smtClean="0">
              <a:solidFill>
                <a:srgbClr val="0C0D0D"/>
              </a:solidFill>
              <a:ea typeface="+mn-lt"/>
              <a:cs typeface="+mn-lt"/>
            </a:endParaRPr>
          </a:p>
          <a:p>
            <a:pPr marL="342900" indent="-342900" algn="just">
              <a:lnSpc>
                <a:spcPct val="150000"/>
              </a:lnSpc>
              <a:buFont typeface="Arial"/>
              <a:buChar char="•"/>
            </a:pPr>
            <a:endParaRPr lang="en-US" sz="2000" dirty="0">
              <a:solidFill>
                <a:srgbClr val="0C0D0D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241579" y="649467"/>
            <a:ext cx="5040560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MİSYON-VİZYON-POLİTİKA</a:t>
            </a: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72" y="450628"/>
            <a:ext cx="1872208" cy="397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Dikdörtgen 2"/>
          <p:cNvSpPr/>
          <p:nvPr/>
        </p:nvSpPr>
        <p:spPr>
          <a:xfrm>
            <a:off x="490637" y="1291399"/>
            <a:ext cx="4189482" cy="369332"/>
          </a:xfrm>
          <a:prstGeom prst="rect">
            <a:avLst/>
          </a:prstGeom>
        </p:spPr>
        <p:txBody>
          <a:bodyPr wrap="square" lIns="91440" tIns="45720" rIns="91440" bIns="45720" anchor="t">
            <a:spAutoFit/>
          </a:bodyPr>
          <a:lstStyle/>
          <a:p>
            <a:r>
              <a:rPr lang="tr-TR" b="1" dirty="0">
                <a:solidFill>
                  <a:srgbClr val="000000"/>
                </a:solidFill>
                <a:latin typeface="Calibri"/>
                <a:ea typeface="Times New Roman" panose="02020603050405020304" pitchFamily="18" charset="0"/>
                <a:cs typeface="Calibri"/>
              </a:rPr>
              <a:t>  </a:t>
            </a:r>
            <a:endParaRPr lang="tr-TR" b="1" dirty="0"/>
          </a:p>
        </p:txBody>
      </p:sp>
      <p:sp>
        <p:nvSpPr>
          <p:cNvPr id="4" name="Dikdörtgen 3"/>
          <p:cNvSpPr/>
          <p:nvPr/>
        </p:nvSpPr>
        <p:spPr>
          <a:xfrm>
            <a:off x="490637" y="4868885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ÇALIŞMA POLİTİKASI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i="1" dirty="0">
                <a:solidFill>
                  <a:schemeClr val="tx2"/>
                </a:solidFill>
              </a:rPr>
              <a:t>Kanun ve ilgili </a:t>
            </a:r>
            <a:r>
              <a:rPr lang="tr-TR" b="1" i="1" dirty="0" smtClean="0">
                <a:solidFill>
                  <a:schemeClr val="tx2"/>
                </a:solidFill>
              </a:rPr>
              <a:t>mevzuatlar </a:t>
            </a:r>
            <a:r>
              <a:rPr lang="tr-TR" b="1" i="1" dirty="0">
                <a:solidFill>
                  <a:schemeClr val="tx2"/>
                </a:solidFill>
              </a:rPr>
              <a:t>ile kendisine verilmiş olan görev ve sorumluluklar çerçevesinde üniversitenin bölümden beklentilerini eksiksiz, doğru ve zamanında; tarafsızlık ve güvenilirlik ilkelerine bağlı kalarak karşılamayı amaçlar.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90637" y="3230857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VİZYONU</a:t>
            </a:r>
          </a:p>
          <a:p>
            <a:pPr fontAlgn="base">
              <a:lnSpc>
                <a:spcPct val="150000"/>
              </a:lnSpc>
            </a:pPr>
            <a:r>
              <a:rPr lang="tr-TR" b="1" i="1" dirty="0">
                <a:solidFill>
                  <a:schemeClr val="tx2"/>
                </a:solidFill>
              </a:rPr>
              <a:t>Meslek etiğinden ve sosyal sorumluluğundan ödün vermeden kendini sürekli yenileyen ve teknolojiye uyum sağlayan yapısıyla muhasebe hizmetinin en etkin bir şekilde verilmesine çaba gösterir.</a:t>
            </a:r>
          </a:p>
        </p:txBody>
      </p:sp>
      <p:sp>
        <p:nvSpPr>
          <p:cNvPr id="8" name="Dikdörtgen 7"/>
          <p:cNvSpPr/>
          <p:nvPr/>
        </p:nvSpPr>
        <p:spPr>
          <a:xfrm>
            <a:off x="490637" y="1334395"/>
            <a:ext cx="835292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BİRİMİN MİSYONU</a:t>
            </a:r>
          </a:p>
          <a:p>
            <a:pPr fontAlgn="base">
              <a:lnSpc>
                <a:spcPct val="150000"/>
              </a:lnSpc>
              <a:spcAft>
                <a:spcPts val="0"/>
              </a:spcAft>
            </a:pPr>
            <a:r>
              <a:rPr lang="tr-TR" b="1" i="1" dirty="0">
                <a:solidFill>
                  <a:schemeClr val="tx2"/>
                </a:solidFill>
              </a:rPr>
              <a:t>Üniversitemizin stratejik hedeflerine ulaşmasında yardımcı olacak muhasebe hizmetlerini karşılarken yasal mevzuata uygun, hesap verilebilir ve saydam olarak karar alıcılara ve paydaşlarına bilgi sağlamak.</a:t>
            </a:r>
            <a:endParaRPr lang="tr-TR" b="1" dirty="0">
              <a:solidFill>
                <a:schemeClr val="tx2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533747" y="537546"/>
            <a:ext cx="4403764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(GZFT) ANALİZİ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6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3" y="417147"/>
            <a:ext cx="2088232" cy="443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3078262"/>
              </p:ext>
            </p:extLst>
          </p:nvPr>
        </p:nvGraphicFramePr>
        <p:xfrm>
          <a:off x="571608" y="1060766"/>
          <a:ext cx="8123984" cy="5331245"/>
        </p:xfrm>
        <a:graphic>
          <a:graphicData uri="http://schemas.openxmlformats.org/drawingml/2006/table">
            <a:tbl>
              <a:tblPr/>
              <a:tblGrid>
                <a:gridCol w="2347240">
                  <a:extLst>
                    <a:ext uri="{9D8B030D-6E8A-4147-A177-3AD203B41FA5}">
                      <a16:colId xmlns:a16="http://schemas.microsoft.com/office/drawing/2014/main" val="3455611221"/>
                    </a:ext>
                  </a:extLst>
                </a:gridCol>
                <a:gridCol w="2291020">
                  <a:extLst>
                    <a:ext uri="{9D8B030D-6E8A-4147-A177-3AD203B41FA5}">
                      <a16:colId xmlns:a16="http://schemas.microsoft.com/office/drawing/2014/main" val="248264571"/>
                    </a:ext>
                  </a:extLst>
                </a:gridCol>
                <a:gridCol w="1742862">
                  <a:extLst>
                    <a:ext uri="{9D8B030D-6E8A-4147-A177-3AD203B41FA5}">
                      <a16:colId xmlns:a16="http://schemas.microsoft.com/office/drawing/2014/main" val="1429700867"/>
                    </a:ext>
                  </a:extLst>
                </a:gridCol>
                <a:gridCol w="1742862">
                  <a:extLst>
                    <a:ext uri="{9D8B030D-6E8A-4147-A177-3AD203B41FA5}">
                      <a16:colId xmlns:a16="http://schemas.microsoft.com/office/drawing/2014/main" val="3890116276"/>
                    </a:ext>
                  </a:extLst>
                </a:gridCol>
              </a:tblGrid>
              <a:tr h="2160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GÜÇLÜ YÖNLER</a:t>
                      </a:r>
                    </a:p>
                  </a:txBody>
                  <a:tcPr marL="8163" marR="8163" marT="8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3399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ZAYIF  YÖNLER</a:t>
                      </a:r>
                    </a:p>
                  </a:txBody>
                  <a:tcPr marL="8163" marR="8163" marT="8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FIRSATLAR</a:t>
                      </a:r>
                    </a:p>
                  </a:txBody>
                  <a:tcPr marL="8163" marR="8163" marT="8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TEHDİTLER</a:t>
                      </a:r>
                    </a:p>
                  </a:txBody>
                  <a:tcPr marL="8163" marR="8163" marT="81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2569318"/>
                  </a:ext>
                </a:extLst>
              </a:tr>
              <a:tr h="701647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G1-Eğitimli, genç, dinamik personel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Z1-İhtiyaçların süratle karşılanması baskısı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F1-Kurumsallaşma yönünde atılan adımlar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T1-Yasal mevzuatın sürekli olarak değişmesi sonucu muhasebenin iş yükünün artması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4794955"/>
                  </a:ext>
                </a:extLst>
              </a:tr>
              <a:tr h="874487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G2-Teknolojik yazılımların kullanılması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Z2-Öğrenci Burslarının sürekli değişmesi nedeniyle iş yükünün artması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F2-Personelin kurum içi ve kurum dışı eğitim alabilme imkanının bulunması (Kurum Eğitimleri, Yüksek Lisans, vs.)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T2-Üniversiteler arası rekabetin yüksek olması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414900"/>
                  </a:ext>
                </a:extLst>
              </a:tr>
              <a:tr h="528807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G3-Öğrenci ve veliler ile birebir, yüzyüze etkin iletişim kurulması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Z3-Üniversitenin kapasite artışı nedeniyle mevcut deponun yetersiz kalması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T3-Son bir yılda gıda ürünlerinde meydana gelen artış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5731411"/>
                  </a:ext>
                </a:extLst>
              </a:tr>
              <a:tr h="355967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G4-Mesleki yeterlilik belgesine sahip personelin bulunması (SMMM)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3549059"/>
                  </a:ext>
                </a:extLst>
              </a:tr>
              <a:tr h="355967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G5-Diğer birim ve kurumlarla ilişkilerin güçlü olması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99112234"/>
                  </a:ext>
                </a:extLst>
              </a:tr>
              <a:tr h="355967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G6-Kurum hafızası açısından personelin eski ve tecrübeli olması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1909309"/>
                  </a:ext>
                </a:extLst>
              </a:tr>
              <a:tr h="528807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G7-İdari ve Akademik personele Muhasebe süreci hakkında yeterli bilginin verilebilmesi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5505123"/>
                  </a:ext>
                </a:extLst>
              </a:tr>
              <a:tr h="528807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G8-Pandemi süreci ile birlikte personele uzaktan erişim ve çalışma imkanının sağlanması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003496"/>
                  </a:ext>
                </a:extLst>
              </a:tr>
              <a:tr h="355967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G9 -Ayrı bir arşiv ve depolama alanının bulunması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5089876"/>
                  </a:ext>
                </a:extLst>
              </a:tr>
              <a:tr h="528807"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G10-Merkez Kampüs tabiatındaki değişimlerin personel motivasyonuna olumlu etkisi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163" marR="8163" marT="8163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32350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8984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76429" y="423861"/>
            <a:ext cx="5076628" cy="52322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Calibri"/>
            </a:endParaRPr>
          </a:p>
        </p:txBody>
      </p:sp>
      <p:pic>
        <p:nvPicPr>
          <p:cNvPr id="8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6826984"/>
              </p:ext>
            </p:extLst>
          </p:nvPr>
        </p:nvGraphicFramePr>
        <p:xfrm>
          <a:off x="872837" y="941890"/>
          <a:ext cx="7135091" cy="5769082"/>
        </p:xfrm>
        <a:graphic>
          <a:graphicData uri="http://schemas.openxmlformats.org/drawingml/2006/table">
            <a:tbl>
              <a:tblPr/>
              <a:tblGrid>
                <a:gridCol w="2280285">
                  <a:extLst>
                    <a:ext uri="{9D8B030D-6E8A-4147-A177-3AD203B41FA5}">
                      <a16:colId xmlns:a16="http://schemas.microsoft.com/office/drawing/2014/main" val="437732010"/>
                    </a:ext>
                  </a:extLst>
                </a:gridCol>
                <a:gridCol w="2329328">
                  <a:extLst>
                    <a:ext uri="{9D8B030D-6E8A-4147-A177-3AD203B41FA5}">
                      <a16:colId xmlns:a16="http://schemas.microsoft.com/office/drawing/2014/main" val="3232785458"/>
                    </a:ext>
                  </a:extLst>
                </a:gridCol>
                <a:gridCol w="2525478">
                  <a:extLst>
                    <a:ext uri="{9D8B030D-6E8A-4147-A177-3AD203B41FA5}">
                      <a16:colId xmlns:a16="http://schemas.microsoft.com/office/drawing/2014/main" val="1016380851"/>
                    </a:ext>
                  </a:extLst>
                </a:gridCol>
              </a:tblGrid>
              <a:tr h="109287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ADI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NEDENİ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PAYDAŞ BEKLENTİSİ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24271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Genel Sekreterlik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Bağlı Olunan Üst Kurum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İş, performans, sonuç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8891053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Akademik Personel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Eğitim Hizmetleri ile ilgili konular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Muhasebe konularında hizmet alımı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2325408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Personel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İdari Hizmetler ile ilgili konular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Muhasebe konularında hizmet alımı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84265148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Öğrenciler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Değişikliklerin Zamanında Yapılması Doğru Hizmet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4308451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Öğrenci Aileleri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 / Bilgi Aktarımı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Muhasebe konularında hizmet alımı 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69804435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YÖK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 Yaratıcı Üst Kurum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 Uyum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3870857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Maliye Bakanlığı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Kamu Hizmetleri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Mevzuata Uyum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763990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Bağımsız Denetim Firmaları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 / Denetim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 ve Standartlara Uyum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8596250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Muhasebe personeli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Hizmeti üreten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Motivasyon / Uyumlu Çalışma / İş birliği / Çözüm Odaklılık / Ücret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5850387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Kısmi Zamanlı Çalışan Öğrenci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Hizmeti üreten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Motivasyon / Uyumlu Çalışma / İş birliği / Çözüm Odaklılık / Ücret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0937578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Sosyal Güvenlik Kurumu ( SGK)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 Kurum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Zamanında Bildirim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90615801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Yükseköğretim Kalite Kurumu (YÖKAK)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Üst Kurum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İSO Standartlarına Uyum 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5552958"/>
                  </a:ext>
                </a:extLst>
              </a:tr>
              <a:tr h="43174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Kurumsal </a:t>
                      </a:r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GGYS Firması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14131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İşbirliği / Denetim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Mevzuat ve Standartlara Uyum</a:t>
                      </a:r>
                    </a:p>
                  </a:txBody>
                  <a:tcPr marL="4036" marR="4036" marT="4036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149097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836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471160" y="761596"/>
            <a:ext cx="8201679" cy="58864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(FİZİKİ, MALZEME, TEÇHİZAT, EKİPMAN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89" y="332656"/>
            <a:ext cx="1607689" cy="428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512105"/>
              </p:ext>
            </p:extLst>
          </p:nvPr>
        </p:nvGraphicFramePr>
        <p:xfrm>
          <a:off x="997528" y="1779176"/>
          <a:ext cx="7245926" cy="4732460"/>
        </p:xfrm>
        <a:graphic>
          <a:graphicData uri="http://schemas.openxmlformats.org/drawingml/2006/table">
            <a:tbl>
              <a:tblPr/>
              <a:tblGrid>
                <a:gridCol w="1952042">
                  <a:extLst>
                    <a:ext uri="{9D8B030D-6E8A-4147-A177-3AD203B41FA5}">
                      <a16:colId xmlns:a16="http://schemas.microsoft.com/office/drawing/2014/main" val="1652813458"/>
                    </a:ext>
                  </a:extLst>
                </a:gridCol>
                <a:gridCol w="1111841">
                  <a:extLst>
                    <a:ext uri="{9D8B030D-6E8A-4147-A177-3AD203B41FA5}">
                      <a16:colId xmlns:a16="http://schemas.microsoft.com/office/drawing/2014/main" val="3499389562"/>
                    </a:ext>
                  </a:extLst>
                </a:gridCol>
                <a:gridCol w="1118159">
                  <a:extLst>
                    <a:ext uri="{9D8B030D-6E8A-4147-A177-3AD203B41FA5}">
                      <a16:colId xmlns:a16="http://schemas.microsoft.com/office/drawing/2014/main" val="4082345197"/>
                    </a:ext>
                  </a:extLst>
                </a:gridCol>
                <a:gridCol w="1042352">
                  <a:extLst>
                    <a:ext uri="{9D8B030D-6E8A-4147-A177-3AD203B41FA5}">
                      <a16:colId xmlns:a16="http://schemas.microsoft.com/office/drawing/2014/main" val="413225629"/>
                    </a:ext>
                  </a:extLst>
                </a:gridCol>
                <a:gridCol w="2021532">
                  <a:extLst>
                    <a:ext uri="{9D8B030D-6E8A-4147-A177-3AD203B41FA5}">
                      <a16:colId xmlns:a16="http://schemas.microsoft.com/office/drawing/2014/main" val="628715691"/>
                    </a:ext>
                  </a:extLst>
                </a:gridCol>
              </a:tblGrid>
              <a:tr h="9295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4344575"/>
                  </a:ext>
                </a:extLst>
              </a:tr>
              <a:tr h="4225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Bilgisayar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425145"/>
                  </a:ext>
                </a:extLst>
              </a:tr>
              <a:tr h="845082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Yazıcı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7143460"/>
                  </a:ext>
                </a:extLst>
              </a:tr>
              <a:tr h="4225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Arşiv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102048"/>
                  </a:ext>
                </a:extLst>
              </a:tr>
              <a:tr h="4225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İlave Depo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Maliyet Artışı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47790658"/>
                  </a:ext>
                </a:extLst>
              </a:tr>
              <a:tr h="422541"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1904808"/>
                  </a:ext>
                </a:extLst>
              </a:tr>
              <a:tr h="4225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8457699"/>
                  </a:ext>
                </a:extLst>
              </a:tr>
              <a:tr h="4225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0426034"/>
                  </a:ext>
                </a:extLst>
              </a:tr>
              <a:tr h="42254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8778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94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570007" y="344252"/>
            <a:ext cx="5901761" cy="9221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lnSpc>
                <a:spcPct val="11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(TEKNOLOJİK, YAZILIM, DONANIM vb.)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8" y="245892"/>
            <a:ext cx="1569900" cy="333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1061623"/>
              </p:ext>
            </p:extLst>
          </p:nvPr>
        </p:nvGraphicFramePr>
        <p:xfrm>
          <a:off x="637309" y="1701330"/>
          <a:ext cx="7550726" cy="4560929"/>
        </p:xfrm>
        <a:graphic>
          <a:graphicData uri="http://schemas.openxmlformats.org/drawingml/2006/table">
            <a:tbl>
              <a:tblPr/>
              <a:tblGrid>
                <a:gridCol w="2034154">
                  <a:extLst>
                    <a:ext uri="{9D8B030D-6E8A-4147-A177-3AD203B41FA5}">
                      <a16:colId xmlns:a16="http://schemas.microsoft.com/office/drawing/2014/main" val="2944456997"/>
                    </a:ext>
                  </a:extLst>
                </a:gridCol>
                <a:gridCol w="1158610">
                  <a:extLst>
                    <a:ext uri="{9D8B030D-6E8A-4147-A177-3AD203B41FA5}">
                      <a16:colId xmlns:a16="http://schemas.microsoft.com/office/drawing/2014/main" val="2815997924"/>
                    </a:ext>
                  </a:extLst>
                </a:gridCol>
                <a:gridCol w="1165195">
                  <a:extLst>
                    <a:ext uri="{9D8B030D-6E8A-4147-A177-3AD203B41FA5}">
                      <a16:colId xmlns:a16="http://schemas.microsoft.com/office/drawing/2014/main" val="1701937442"/>
                    </a:ext>
                  </a:extLst>
                </a:gridCol>
                <a:gridCol w="1086199">
                  <a:extLst>
                    <a:ext uri="{9D8B030D-6E8A-4147-A177-3AD203B41FA5}">
                      <a16:colId xmlns:a16="http://schemas.microsoft.com/office/drawing/2014/main" val="259269116"/>
                    </a:ext>
                  </a:extLst>
                </a:gridCol>
                <a:gridCol w="2106568">
                  <a:extLst>
                    <a:ext uri="{9D8B030D-6E8A-4147-A177-3AD203B41FA5}">
                      <a16:colId xmlns:a16="http://schemas.microsoft.com/office/drawing/2014/main" val="1208727775"/>
                    </a:ext>
                  </a:extLst>
                </a:gridCol>
              </a:tblGrid>
              <a:tr h="105252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32034353"/>
                  </a:ext>
                </a:extLst>
              </a:tr>
              <a:tr h="438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Logo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1505461"/>
                  </a:ext>
                </a:extLst>
              </a:tr>
              <a:tr h="438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EBYS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49482"/>
                  </a:ext>
                </a:extLst>
              </a:tr>
              <a:tr h="438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Connect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3336133"/>
                  </a:ext>
                </a:extLst>
              </a:tr>
              <a:tr h="438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Office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2412864"/>
                  </a:ext>
                </a:extLst>
              </a:tr>
              <a:tr h="438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Trtec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400" b="0" i="0" u="none" strike="noStrike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  <a:endParaRPr lang="tr-TR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9342798"/>
                  </a:ext>
                </a:extLst>
              </a:tr>
              <a:tr h="438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883534"/>
                  </a:ext>
                </a:extLst>
              </a:tr>
              <a:tr h="438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2058236"/>
                  </a:ext>
                </a:extLst>
              </a:tr>
              <a:tr h="43855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366298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165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Metin kutusu 4">
            <a:extLst>
              <a:ext uri="{FF2B5EF4-FFF2-40B4-BE49-F238E27FC236}">
                <a16:creationId xmlns:a16="http://schemas.microsoft.com/office/drawing/2014/main" id="{57C0E41D-3DD4-4068-B64C-DBA801AC6D69}"/>
              </a:ext>
            </a:extLst>
          </p:cNvPr>
          <p:cNvSpPr txBox="1"/>
          <p:nvPr/>
        </p:nvSpPr>
        <p:spPr>
          <a:xfrm>
            <a:off x="1789470" y="157316"/>
            <a:ext cx="5869859" cy="107957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MEVCUT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KAYNAK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LAR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</a:t>
            </a:r>
            <a:r>
              <a:rPr lang="en-US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 </a:t>
            </a:r>
            <a:r>
              <a:rPr lang="en-US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İHTİYA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ÇLAR</a:t>
            </a:r>
          </a:p>
          <a:p>
            <a:pPr algn="ctr"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(İŞ GÜCÜ-İNSAN KAYNAĞI)</a:t>
            </a:r>
            <a:endParaRPr lang="en-US" sz="2800" b="1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65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" y="304675"/>
            <a:ext cx="1690292" cy="35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9901339"/>
              </p:ext>
            </p:extLst>
          </p:nvPr>
        </p:nvGraphicFramePr>
        <p:xfrm>
          <a:off x="1246908" y="1590814"/>
          <a:ext cx="7342910" cy="4671443"/>
        </p:xfrm>
        <a:graphic>
          <a:graphicData uri="http://schemas.openxmlformats.org/drawingml/2006/table">
            <a:tbl>
              <a:tblPr/>
              <a:tblGrid>
                <a:gridCol w="1897123">
                  <a:extLst>
                    <a:ext uri="{9D8B030D-6E8A-4147-A177-3AD203B41FA5}">
                      <a16:colId xmlns:a16="http://schemas.microsoft.com/office/drawing/2014/main" val="309431724"/>
                    </a:ext>
                  </a:extLst>
                </a:gridCol>
                <a:gridCol w="1080563">
                  <a:extLst>
                    <a:ext uri="{9D8B030D-6E8A-4147-A177-3AD203B41FA5}">
                      <a16:colId xmlns:a16="http://schemas.microsoft.com/office/drawing/2014/main" val="2389636254"/>
                    </a:ext>
                  </a:extLst>
                </a:gridCol>
                <a:gridCol w="1086700">
                  <a:extLst>
                    <a:ext uri="{9D8B030D-6E8A-4147-A177-3AD203B41FA5}">
                      <a16:colId xmlns:a16="http://schemas.microsoft.com/office/drawing/2014/main" val="863740612"/>
                    </a:ext>
                  </a:extLst>
                </a:gridCol>
                <a:gridCol w="1013027">
                  <a:extLst>
                    <a:ext uri="{9D8B030D-6E8A-4147-A177-3AD203B41FA5}">
                      <a16:colId xmlns:a16="http://schemas.microsoft.com/office/drawing/2014/main" val="2354780655"/>
                    </a:ext>
                  </a:extLst>
                </a:gridCol>
                <a:gridCol w="2265497">
                  <a:extLst>
                    <a:ext uri="{9D8B030D-6E8A-4147-A177-3AD203B41FA5}">
                      <a16:colId xmlns:a16="http://schemas.microsoft.com/office/drawing/2014/main" val="2872137010"/>
                    </a:ext>
                  </a:extLst>
                </a:gridCol>
              </a:tblGrid>
              <a:tr h="1129115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KAYNAK ADI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BİRİMİ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MEVCUT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İHTİYAÇ NEDENİ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1305549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Müdür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3564687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Şef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37533757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Uzman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Cos</a:t>
                      </a:r>
                      <a:r>
                        <a:rPr lang="tr-TR" sz="14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</a:t>
                      </a:r>
                      <a:r>
                        <a:rPr lang="tr-TR" sz="14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Control, Ağız ve Diş Sağlığı ce SEM görevlendirilmek üzere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169346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 </a:t>
                      </a:r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Şefi</a:t>
                      </a:r>
                      <a:endParaRPr lang="tr-TR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62321413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Depo Elemanı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+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Üniversitenin Kapasite Artışı</a:t>
                      </a:r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2675214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7896686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2800861"/>
                  </a:ext>
                </a:extLst>
              </a:tr>
              <a:tr h="442791"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834119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9389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2014023" y="525848"/>
            <a:ext cx="5265420" cy="84582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SKORU YÜKSEK OLAN </a:t>
            </a:r>
            <a:r>
              <a:rPr lang="tr-TR" sz="2800" b="1" dirty="0" smtClean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ve AKSİYON 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GEREKTİREN </a:t>
            </a:r>
            <a:r>
              <a:rPr lang="en-US" sz="2800" b="1" kern="1200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RİS</a:t>
            </a:r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+mj-ea"/>
                <a:cs typeface="+mj-cs"/>
              </a:rPr>
              <a:t>KLER</a:t>
            </a:r>
            <a:endParaRPr lang="en-US" sz="2800" b="1" kern="1200" dirty="0">
              <a:solidFill>
                <a:schemeClr val="accent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+mj-ea"/>
              <a:cs typeface="+mj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6457950" y="6356350"/>
            <a:ext cx="2057400" cy="365125"/>
          </a:xfr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>
              <a:spcAft>
                <a:spcPts val="600"/>
              </a:spcAft>
            </a:pPr>
            <a:endParaRPr lang="en-US"/>
          </a:p>
        </p:txBody>
      </p:sp>
      <p:sp>
        <p:nvSpPr>
          <p:cNvPr id="12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143 Metin kutusu"/>
          <p:cNvSpPr txBox="1"/>
          <p:nvPr/>
        </p:nvSpPr>
        <p:spPr>
          <a:xfrm>
            <a:off x="266700" y="2288576"/>
            <a:ext cx="266700" cy="27146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143 Metin kutusu"/>
          <p:cNvSpPr txBox="1"/>
          <p:nvPr/>
        </p:nvSpPr>
        <p:spPr>
          <a:xfrm>
            <a:off x="266700" y="2450501"/>
            <a:ext cx="266700" cy="265113"/>
          </a:xfrm>
          <a:prstGeom prst="rect">
            <a:avLst/>
          </a:prstGeom>
          <a:noFill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  <p:txBody>
          <a:bodyPr wrap="square" rtlCol="0" anchor="t">
            <a:spAutoFit/>
          </a:bodyPr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pic>
        <p:nvPicPr>
          <p:cNvPr id="9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0688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Tablo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295572"/>
              </p:ext>
            </p:extLst>
          </p:nvPr>
        </p:nvGraphicFramePr>
        <p:xfrm>
          <a:off x="545122" y="1801446"/>
          <a:ext cx="8203223" cy="17526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828801">
                  <a:extLst>
                    <a:ext uri="{9D8B030D-6E8A-4147-A177-3AD203B41FA5}">
                      <a16:colId xmlns:a16="http://schemas.microsoft.com/office/drawing/2014/main" val="3521804200"/>
                    </a:ext>
                  </a:extLst>
                </a:gridCol>
                <a:gridCol w="6374422">
                  <a:extLst>
                    <a:ext uri="{9D8B030D-6E8A-4147-A177-3AD203B41FA5}">
                      <a16:colId xmlns:a16="http://schemas.microsoft.com/office/drawing/2014/main" val="27841125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Riskin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Tanımı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Z2-Öğrenci Burslarının sürekli değişmesi nedeniyle iş yükünün artması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8636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Termin Tarihi 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2"/>
                          </a:solidFill>
                        </a:rPr>
                        <a:t>31.08.2022</a:t>
                      </a:r>
                      <a:endParaRPr lang="tr-T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2495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Sorumlu</a:t>
                      </a:r>
                      <a:r>
                        <a:rPr lang="tr-TR" baseline="0" dirty="0">
                          <a:solidFill>
                            <a:srgbClr val="0C0D0D"/>
                          </a:solidFill>
                        </a:rPr>
                        <a:t> Birim :</a:t>
                      </a:r>
                      <a:endParaRPr lang="tr-TR" dirty="0">
                        <a:solidFill>
                          <a:srgbClr val="0C0D0D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2"/>
                          </a:solidFill>
                        </a:rPr>
                        <a:t>Öğrenci İşleri</a:t>
                      </a:r>
                      <a:endParaRPr lang="tr-T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4008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>
                          <a:solidFill>
                            <a:srgbClr val="0C0D0D"/>
                          </a:solidFill>
                        </a:rPr>
                        <a:t>Önleyici Faaliyet :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olidFill>
                            <a:schemeClr val="tx2"/>
                          </a:solidFill>
                        </a:rPr>
                        <a:t>Öğrenci İşlerinden</a:t>
                      </a:r>
                      <a:r>
                        <a:rPr lang="tr-TR" baseline="0" dirty="0" smtClean="0">
                          <a:solidFill>
                            <a:schemeClr val="tx2"/>
                          </a:solidFill>
                        </a:rPr>
                        <a:t> Burslar EBYS üzerinden talep edilecektir</a:t>
                      </a:r>
                      <a:endParaRPr lang="tr-TR" dirty="0">
                        <a:solidFill>
                          <a:schemeClr val="tx2"/>
                        </a:solidFill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109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Metin kutusu 4">
            <a:extLst>
              <a:ext uri="{FF2B5EF4-FFF2-40B4-BE49-F238E27FC236}">
                <a16:creationId xmlns:a16="http://schemas.microsoft.com/office/drawing/2014/main" id="{0983FF85-6A31-41EA-A11A-D71214CBEB4E}"/>
              </a:ext>
            </a:extLst>
          </p:cNvPr>
          <p:cNvSpPr txBox="1"/>
          <p:nvPr/>
        </p:nvSpPr>
        <p:spPr>
          <a:xfrm>
            <a:off x="1986117" y="320820"/>
            <a:ext cx="5471363" cy="954107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GERİBİLDİRİMLERİ</a:t>
            </a:r>
          </a:p>
          <a:p>
            <a:pPr algn="ctr"/>
            <a:r>
              <a:rPr lang="tr-TR" sz="2800" b="1" dirty="0">
                <a:solidFill>
                  <a:schemeClr val="accent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(ANKET ANALİZLERİ)</a:t>
            </a:r>
            <a:endParaRPr lang="en-US" sz="2800" dirty="0">
              <a:solidFill>
                <a:schemeClr val="accent6"/>
              </a:solidFill>
              <a:cs typeface="Calibri" panose="020F0502020204030204"/>
            </a:endParaRPr>
          </a:p>
        </p:txBody>
      </p:sp>
      <p:pic>
        <p:nvPicPr>
          <p:cNvPr id="4" name="Picture 2" descr="https://admin.antalya.edu.tr/files/139/abu-logo-tr-yatay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476672"/>
            <a:ext cx="1512168" cy="321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6466656"/>
              </p:ext>
            </p:extLst>
          </p:nvPr>
        </p:nvGraphicFramePr>
        <p:xfrm>
          <a:off x="993531" y="1664493"/>
          <a:ext cx="7359161" cy="47978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66700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İyon">
  <a:themeElements>
    <a:clrScheme name="Özel 2">
      <a:dk1>
        <a:srgbClr val="8AD0D5"/>
      </a:dk1>
      <a:lt1>
        <a:sysClr val="window" lastClr="FFFFFF"/>
      </a:lt1>
      <a:dk2>
        <a:srgbClr val="1E5155"/>
      </a:dk2>
      <a:lt2>
        <a:srgbClr val="BFBFBF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İy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Sheets">
    <a:dk1>
      <a:srgbClr val="000000"/>
    </a:dk1>
    <a:lt1>
      <a:srgbClr val="FFFFFF"/>
    </a:lt1>
    <a:dk2>
      <a:srgbClr val="000000"/>
    </a:dk2>
    <a:lt2>
      <a:srgbClr val="FFFFFF"/>
    </a:lt2>
    <a:accent1>
      <a:srgbClr val="4285F4"/>
    </a:accent1>
    <a:accent2>
      <a:srgbClr val="EA4335"/>
    </a:accent2>
    <a:accent3>
      <a:srgbClr val="FBBC04"/>
    </a:accent3>
    <a:accent4>
      <a:srgbClr val="34A853"/>
    </a:accent4>
    <a:accent5>
      <a:srgbClr val="FF6D01"/>
    </a:accent5>
    <a:accent6>
      <a:srgbClr val="46BDC6"/>
    </a:accent6>
    <a:hlink>
      <a:srgbClr val="1155CC"/>
    </a:hlink>
    <a:folHlink>
      <a:srgbClr val="1155CC"/>
    </a:folHlink>
  </a:clrScheme>
  <a:fontScheme name="Sheets">
    <a:majorFont>
      <a:latin typeface="Arial"/>
      <a:ea typeface="Arial"/>
      <a:cs typeface="Arial"/>
    </a:majorFont>
    <a:minorFont>
      <a:latin typeface="Arial"/>
      <a:ea typeface="Arial"/>
      <a:cs typeface="Arial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1172</TotalTime>
  <Words>898</Words>
  <Application>Microsoft Office PowerPoint</Application>
  <PresentationFormat>Ekran Gösterisi (4:3)</PresentationFormat>
  <Paragraphs>334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Tahoma</vt:lpstr>
      <vt:lpstr>Times New Roman</vt:lpstr>
      <vt:lpstr>Wingdings 3</vt:lpstr>
      <vt:lpstr>İyon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2019 YILI  YGG SUNUMU  MEZUNLAR OFİSİ ve KARİYER GELİŞTİRME KOORDİNATÖRLÜĞÜ SÜRECİ  30/12/2019</dc:title>
  <dc:creator>TALTAY</dc:creator>
  <cp:lastModifiedBy>Cem Duman</cp:lastModifiedBy>
  <cp:revision>100</cp:revision>
  <dcterms:created xsi:type="dcterms:W3CDTF">2020-01-20T10:44:30Z</dcterms:created>
  <dcterms:modified xsi:type="dcterms:W3CDTF">2023-06-15T06:35:31Z</dcterms:modified>
</cp:coreProperties>
</file>