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88" r:id="rId3"/>
    <p:sldId id="365" r:id="rId4"/>
    <p:sldId id="347" r:id="rId5"/>
    <p:sldId id="366" r:id="rId6"/>
    <p:sldId id="346" r:id="rId7"/>
    <p:sldId id="367" r:id="rId8"/>
    <p:sldId id="320" r:id="rId9"/>
    <p:sldId id="363" r:id="rId10"/>
    <p:sldId id="364" r:id="rId11"/>
    <p:sldId id="285" r:id="rId12"/>
    <p:sldId id="368" r:id="rId13"/>
    <p:sldId id="353" r:id="rId14"/>
    <p:sldId id="370" r:id="rId15"/>
    <p:sldId id="352" r:id="rId16"/>
    <p:sldId id="357" r:id="rId17"/>
    <p:sldId id="361" r:id="rId18"/>
    <p:sldId id="362" r:id="rId19"/>
    <p:sldId id="278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65"/>
            <p14:sldId id="347"/>
            <p14:sldId id="366"/>
            <p14:sldId id="346"/>
            <p14:sldId id="367"/>
            <p14:sldId id="320"/>
            <p14:sldId id="363"/>
            <p14:sldId id="364"/>
            <p14:sldId id="285"/>
            <p14:sldId id="368"/>
            <p14:sldId id="353"/>
            <p14:sldId id="370"/>
            <p14:sldId id="352"/>
            <p14:sldId id="357"/>
            <p14:sldId id="361"/>
            <p14:sldId id="36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D0D"/>
    <a:srgbClr val="000000"/>
    <a:srgbClr val="0F2303"/>
    <a:srgbClr val="001626"/>
    <a:srgbClr val="7AEE32"/>
    <a:srgbClr val="E626AF"/>
    <a:srgbClr val="1F0620"/>
    <a:srgbClr val="020424"/>
    <a:srgbClr val="D9D9D9"/>
    <a:srgbClr val="122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ukhet.eraslan\AppData\Local\Microsoft\Windows\INetCache\Content.Outlook\3U9LZOPC\2023%20y&#305;l&#305;%20&#304;nsan%20Kaynaklar&#305;%20M&#252;d&#252;rl&#252;&#287;&#252;%20Memnuniyet%20Anket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r>
              <a:rPr lang="tr-TR" dirty="0" smtClean="0"/>
              <a:t>2022 </a:t>
            </a:r>
            <a:r>
              <a:rPr lang="tr-TR" dirty="0"/>
              <a:t>yılı İnsan Kaynakları Müdürlüğü Memnuniyet Anketi</a:t>
            </a:r>
          </a:p>
        </c:rich>
      </c:tx>
      <c:layout>
        <c:manualLayout>
          <c:xMode val="edge"/>
          <c:yMode val="edge"/>
          <c:x val="0.17886224729666197"/>
          <c:y val="2.0648967551622419E-2"/>
        </c:manualLayout>
      </c:layout>
      <c:overlay val="0"/>
      <c:spPr>
        <a:solidFill>
          <a:schemeClr val="lt1"/>
        </a:solidFill>
        <a:ln w="12700" cap="flat" cmpd="sng" algn="ctr">
          <a:noFill/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400" b="0" i="0" u="none" strike="noStrike" kern="1200" spc="0" baseline="0">
              <a:solidFill>
                <a:srgbClr val="0C0D0D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C0D0D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'[2023 yılı İnsan Kaynakları Müdürlüğü Memnuniyet Anketi.xlsx]Grafik'!$A$23:$A$31</c:f>
              <c:strCache>
                <c:ptCount val="9"/>
                <c:pt idx="0">
                  <c:v>İnsan Kaynakları çalışanlarına kolay erişim sağlarım. /I have convenient access to the human resources staff.</c:v>
                </c:pt>
                <c:pt idx="1">
                  <c:v>Yöneltilen soru/sorun ve taleplere karşı  üslup ve yaklaşımlarından memnunum./I am satisfied with the way they approach problems, questions and demands.</c:v>
                </c:pt>
                <c:pt idx="2">
                  <c:v>Talep ettiğimiz hizmetler için hızlı ve doğru çözümler üretir/bilgilendirir. / They produce quick and accurate solutions, and inform us regarding the services we demand.</c:v>
                </c:pt>
                <c:pt idx="3">
                  <c:v>Genel bilgilendirmeleri zamanında ve anlaşılır bir biçimde yapar. /They make general notifications in a timely and comprehensible manner.</c:v>
                </c:pt>
                <c:pt idx="4">
                  <c:v>Eğitimlerin kişisel ve mesleki gelişimime katkıda bulunduğunu düşünüyorum. / I think that the trainings contribute to my professional and personal development.</c:v>
                </c:pt>
                <c:pt idx="5">
                  <c:v>Bordro ve özlük işlemleri hizmetlerinden memnunum / I am satisfied with payroll and personnal affairs services.</c:v>
                </c:pt>
                <c:pt idx="6">
                  <c:v>Sosyal ve motivasyon amaçlı faaliyetlerden memnunum. / I am satisfied with social and motivational activities.</c:v>
                </c:pt>
                <c:pt idx="7">
                  <c:v>Genel olarak insan kaynakları faaliyetlerinden memnunum. /I am generally satisfied with the operation of human resources.</c:v>
                </c:pt>
                <c:pt idx="8">
                  <c:v>Genel Toplam (%78)</c:v>
                </c:pt>
              </c:strCache>
            </c:strRef>
          </c:cat>
          <c:val>
            <c:numRef>
              <c:f>'[2023 yılı İnsan Kaynakları Müdürlüğü Memnuniyet Anketi.xlsx]Grafik'!$B$23:$B$31</c:f>
              <c:numCache>
                <c:formatCode>0.00</c:formatCode>
                <c:ptCount val="9"/>
                <c:pt idx="0">
                  <c:v>3.5714285714285716</c:v>
                </c:pt>
                <c:pt idx="1">
                  <c:v>3.5714285714285716</c:v>
                </c:pt>
                <c:pt idx="2">
                  <c:v>3.4857142857142858</c:v>
                </c:pt>
                <c:pt idx="3">
                  <c:v>3.3857142857142857</c:v>
                </c:pt>
                <c:pt idx="4">
                  <c:v>2.4285714285714284</c:v>
                </c:pt>
                <c:pt idx="5">
                  <c:v>3.2428571428571429</c:v>
                </c:pt>
                <c:pt idx="6">
                  <c:v>2.0857142857142859</c:v>
                </c:pt>
                <c:pt idx="7">
                  <c:v>3.2571428571428571</c:v>
                </c:pt>
                <c:pt idx="8">
                  <c:v>3.13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40-45D6-81DA-D73C043F8C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19202688"/>
        <c:axId val="2019203936"/>
      </c:barChart>
      <c:catAx>
        <c:axId val="201920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19203936"/>
        <c:crosses val="autoZero"/>
        <c:auto val="1"/>
        <c:lblAlgn val="ctr"/>
        <c:lblOffset val="100"/>
        <c:noMultiLvlLbl val="0"/>
      </c:catAx>
      <c:valAx>
        <c:axId val="201920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0192026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rgbClr val="0C0D0D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C0D0D"/>
          </a:solidFill>
        </a:defRPr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12.06.2023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12.06.2023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12.06.2023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12.06.2023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12.06.2023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12.06.2023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12.06.2023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12.06.2023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12.06.2023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12.06.2023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12.06.2023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12.06.2023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12.06.2023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12.06.2023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12.06.2023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12.06.2023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12.06.2023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12.06.2023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12.06.2023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43808" y="5512332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accent5">
                    <a:lumMod val="50000"/>
                  </a:schemeClr>
                </a:solidFill>
              </a:rPr>
              <a:t>İNSAN KAYNAKLARI</a:t>
            </a:r>
            <a:endParaRPr lang="tr-TR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</a:t>
            </a:r>
            <a:r>
              <a:rPr lang="tr-TR" sz="3200" b="1" spc="5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2022 </a:t>
            </a: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ve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0F23ED71-2D0A-4A91-BB06-5711D1600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944582"/>
              </p:ext>
            </p:extLst>
          </p:nvPr>
        </p:nvGraphicFramePr>
        <p:xfrm>
          <a:off x="975946" y="2163991"/>
          <a:ext cx="7526215" cy="2594614"/>
        </p:xfrm>
        <a:graphic>
          <a:graphicData uri="http://schemas.openxmlformats.org/drawingml/2006/table">
            <a:tbl>
              <a:tblPr/>
              <a:tblGrid>
                <a:gridCol w="1431945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514632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526546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526546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526546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8938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5290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 Vekili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5290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Uzman Yrd.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5290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Uzman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 personelin Doğum iznine ayrılması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742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389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ve AKSİYON 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o 10">
            <a:extLst>
              <a:ext uri="{FF2B5EF4-FFF2-40B4-BE49-F238E27FC236}">
                <a16:creationId xmlns:a16="http://schemas.microsoft.com/office/drawing/2014/main" id="{D581515E-ABE2-E740-BBA5-A71EF3B21C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082107"/>
              </p:ext>
            </p:extLst>
          </p:nvPr>
        </p:nvGraphicFramePr>
        <p:xfrm>
          <a:off x="545122" y="4046161"/>
          <a:ext cx="8203223" cy="225107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537323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Kurum içi personel devir sayısının daha önceki yıllara göre artması ile İdari ve Akademik birimlerde kadro ihtiyaçlarının artması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450507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14.09.2023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450507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Üst Yönetim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812736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İhtiyaç duyulan sayıda personelin istihdam edilmesi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114169"/>
              </p:ext>
            </p:extLst>
          </p:nvPr>
        </p:nvGraphicFramePr>
        <p:xfrm>
          <a:off x="545121" y="1390658"/>
          <a:ext cx="8203223" cy="231736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701061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Yasal bildirimlerde (İş Göremezlik </a:t>
                      </a:r>
                      <a:r>
                        <a:rPr lang="tr-T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Raporu,Çalışma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İzni, İş Kazası, Emniyet Kimlik Bildirimi, SGK, İŞKUR, YÖKSİS </a:t>
                      </a:r>
                      <a:r>
                        <a:rPr lang="tr-T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v.b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) tarafımıza geç, eksik bildirim yapılması yada hiç yapılmaması nedeniyle tahakkuk eden idari para cezaları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475631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Periyodik olarak her ay yapılacak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439615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İnsan Kaynakları Müdürlüğü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701061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Tüm idari ve akademik birimlere periyodik olarak hatırlatma maillerinin gönderilmesi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ve AKSİYON 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o 10">
            <a:extLst>
              <a:ext uri="{FF2B5EF4-FFF2-40B4-BE49-F238E27FC236}">
                <a16:creationId xmlns:a16="http://schemas.microsoft.com/office/drawing/2014/main" id="{D581515E-ABE2-E740-BBA5-A71EF3B21C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261420"/>
              </p:ext>
            </p:extLst>
          </p:nvPr>
        </p:nvGraphicFramePr>
        <p:xfrm>
          <a:off x="545122" y="2147023"/>
          <a:ext cx="8203223" cy="225107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537323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ISO 9001:2015 Kalite Yönetim Sistemi kapsamında gerçekleştirilen İç ve Dış Denetimler ile YÖK Denetimi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450507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Periyodik olarak her ay yapılacak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450507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İnsan Kaynakları Müdürlüğü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812736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İlgili denetim tarihlerine kadar her ay rutin olarak çalışmaların yapılması, departman içi görev dağılımlarıyla sürecin aksamadan düzenli bir şekilde takip edilmesi.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223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264754"/>
              </p:ext>
            </p:extLst>
          </p:nvPr>
        </p:nvGraphicFramePr>
        <p:xfrm>
          <a:off x="677008" y="5802924"/>
          <a:ext cx="8185638" cy="44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5638">
                  <a:extLst>
                    <a:ext uri="{9D8B030D-6E8A-4147-A177-3AD203B41FA5}">
                      <a16:colId xmlns:a16="http://schemas.microsoft.com/office/drawing/2014/main" val="2015773459"/>
                    </a:ext>
                  </a:extLst>
                </a:gridCol>
              </a:tblGrid>
              <a:tr h="448408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 Yapılan analiz sonucu 2022 yılı İnsan Kaynakları Müdürlüğü Memnuniyet</a:t>
                      </a:r>
                      <a:r>
                        <a:rPr lang="tr-TR" sz="1600" baseline="0" dirty="0" smtClean="0"/>
                        <a:t> oranı </a:t>
                      </a:r>
                      <a:r>
                        <a:rPr lang="tr-TR" sz="1600" dirty="0" smtClean="0"/>
                        <a:t> % 78’dir.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779227"/>
                  </a:ext>
                </a:extLst>
              </a:tr>
            </a:tbl>
          </a:graphicData>
        </a:graphic>
      </p:graphicFrame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0876398"/>
              </p:ext>
            </p:extLst>
          </p:nvPr>
        </p:nvGraphicFramePr>
        <p:xfrm>
          <a:off x="1081087" y="1274927"/>
          <a:ext cx="6753225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823765" y="476672"/>
            <a:ext cx="732196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 ve AKSİYON ALINAN ŞİKAYETLER)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400F1050-5732-4B60-86BA-E121C706F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941227"/>
              </p:ext>
            </p:extLst>
          </p:nvPr>
        </p:nvGraphicFramePr>
        <p:xfrm>
          <a:off x="457200" y="1877190"/>
          <a:ext cx="8080130" cy="3618002"/>
        </p:xfrm>
        <a:graphic>
          <a:graphicData uri="http://schemas.openxmlformats.org/drawingml/2006/table">
            <a:tbl>
              <a:tblPr/>
              <a:tblGrid>
                <a:gridCol w="2586627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735990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757513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6366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KONUSU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699404"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Personel Ücretleri konusu</a:t>
                      </a:r>
                      <a:endParaRPr lang="tr-T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Geri bildirimlerin üniversitemiz Üst Yönetimine iletilmesi</a:t>
                      </a:r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1102141">
                <a:tc>
                  <a:txBody>
                    <a:bodyPr/>
                    <a:lstStyle/>
                    <a:p>
                      <a:pPr marL="0" algn="ctr" defTabSz="457207" rtl="0" eaLnBrk="1" fontAlgn="ctr" latinLnBrk="0" hangingPunct="1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Sosyal, Motivasyon amaçlı faaliyetler ve eğitim</a:t>
                      </a:r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düzenlenmesi talebi</a:t>
                      </a:r>
                      <a:endParaRPr lang="tr-T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Yeni akademik yılda (2023-2024) personeli motive edici faaliyetlerin ve eğitimlerin planlanarak gerçekleştirilmesi </a:t>
                      </a:r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11798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Yıllık İzin Formlarının ve Fazla Mesailerin takibinin Üst Yönetim ve İnsan Kaynakları Müdürlüğü tarafından takip edilmediği görüşü</a:t>
                      </a:r>
                      <a:endParaRPr lang="tr-TR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 ay iletilen izin formları, fazla mesai formları ve puantajların birbiri ile kontrol edilmesi, fazla mesai maliyet çalışmasının her ay maaş dönemini takiben Üst Yönetime sunulması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Her ay maaş ödemelerini takiben Müdürlüğümüzce yapılan fazla mesai maliyet çalışması,  Genel Sekreterlik ve Rektörlük Makamına iletilmekte ve böylece konu Üst Yönetim tarafından da aylık olarak takip edilmektedir.</a:t>
                      </a:r>
                      <a:r>
                        <a:rPr lang="tr-T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</a:tbl>
          </a:graphicData>
        </a:graphic>
      </p:graphicFrame>
      <p:sp>
        <p:nvSpPr>
          <p:cNvPr id="2" name="Dikdörtgen 1"/>
          <p:cNvSpPr/>
          <p:nvPr/>
        </p:nvSpPr>
        <p:spPr>
          <a:xfrm>
            <a:off x="457200" y="5884203"/>
            <a:ext cx="80801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C0D0D"/>
                </a:solidFill>
              </a:rPr>
              <a:t>BİRİMİMİZE GELEN ŞİKAYET VE ÖNERİ BULUNMAMAKTADIR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1570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1369322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8CD744F4-2D50-CB42-BE7D-28FF90D3724E}"/>
              </a:ext>
            </a:extLst>
          </p:cNvPr>
          <p:cNvSpPr txBox="1"/>
          <p:nvPr/>
        </p:nvSpPr>
        <p:spPr>
          <a:xfrm>
            <a:off x="2014151" y="2940908"/>
            <a:ext cx="5325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rgbClr val="0C0D0D"/>
                </a:solidFill>
              </a:rPr>
              <a:t>BİRİMİMİZE </a:t>
            </a:r>
            <a:r>
              <a:rPr lang="tr-TR" sz="2400" dirty="0" smtClean="0">
                <a:solidFill>
                  <a:srgbClr val="0C0D0D"/>
                </a:solidFill>
              </a:rPr>
              <a:t>AÇILAN DÜZELTİCİ-ÖNLEYİCİ FAALİYET BULUNMAMAKTADIR</a:t>
            </a:r>
            <a:endParaRPr lang="tr-TR" sz="2400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1112479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22D9C259-FE93-FF44-9AC2-4574B9F6897E}"/>
              </a:ext>
            </a:extLst>
          </p:cNvPr>
          <p:cNvSpPr txBox="1"/>
          <p:nvPr/>
        </p:nvSpPr>
        <p:spPr>
          <a:xfrm>
            <a:off x="668214" y="2921168"/>
            <a:ext cx="7948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solidFill>
                  <a:srgbClr val="0C0D0D"/>
                </a:solidFill>
              </a:rPr>
              <a:t>İÇ DENETİM SONUCUNA DAYALI DEĞERLENDİRME SONUCUMUZ %98’DİR.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22D9C259-FE93-FF44-9AC2-4574B9F6897E}"/>
              </a:ext>
            </a:extLst>
          </p:cNvPr>
          <p:cNvSpPr txBox="1"/>
          <p:nvPr/>
        </p:nvSpPr>
        <p:spPr>
          <a:xfrm>
            <a:off x="820614" y="3979174"/>
            <a:ext cx="79482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solidFill>
                  <a:srgbClr val="0C0D0D"/>
                </a:solidFill>
              </a:rPr>
              <a:t>İÇ DENETİM </a:t>
            </a:r>
            <a:r>
              <a:rPr lang="tr-TR" sz="2000" dirty="0" smtClean="0">
                <a:solidFill>
                  <a:srgbClr val="0C0D0D"/>
                </a:solidFill>
              </a:rPr>
              <a:t>RAPORUMUZDA MAJÖR VEYA MİNÖR BULGU OLMAMAKLA BİRLİKTE GÖZLEMLER MEVCUTTUR. SÜREKLİ İYİLEŞTİRME FAALİYETLERİ KAPSAMINDA TESPİT EDİLEN GÖZLEMLER DOĞRULTUSUNDA GÜNCELEMELER YAPILMIŞTIR. </a:t>
            </a:r>
            <a:endParaRPr lang="tr-TR" sz="2000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849957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TOPLUMSAL KATKI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20321564-7139-6944-8490-E0CFEC5C4EE1}"/>
              </a:ext>
            </a:extLst>
          </p:cNvPr>
          <p:cNvSpPr txBox="1"/>
          <p:nvPr/>
        </p:nvSpPr>
        <p:spPr>
          <a:xfrm>
            <a:off x="1072662" y="2828835"/>
            <a:ext cx="7077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dirty="0">
              <a:solidFill>
                <a:srgbClr val="0C0D0D"/>
              </a:solidFill>
            </a:endParaRPr>
          </a:p>
          <a:p>
            <a:pPr algn="just"/>
            <a:r>
              <a:rPr lang="tr-TR" dirty="0">
                <a:solidFill>
                  <a:srgbClr val="0C0D0D"/>
                </a:solidFill>
              </a:rPr>
              <a:t>Antalya ilindeki en büyük vakıf üniversitesi olmamız nedeniyle bölgemizdeki diğer vakıf üniversitelerine İnsan Kaynaklarıyla ilgili konularda destek verilmektedir.</a:t>
            </a:r>
          </a:p>
        </p:txBody>
      </p:sp>
    </p:spTree>
    <p:extLst>
      <p:ext uri="{BB962C8B-B14F-4D97-AF65-F5344CB8AC3E}">
        <p14:creationId xmlns:p14="http://schemas.microsoft.com/office/powerpoint/2010/main" val="2544252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772761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KURUMSALLAŞMA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03" y="310487"/>
            <a:ext cx="1951851" cy="4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Metin kutusu 66">
            <a:extLst>
              <a:ext uri="{FF2B5EF4-FFF2-40B4-BE49-F238E27FC236}">
                <a16:creationId xmlns:a16="http://schemas.microsoft.com/office/drawing/2014/main" id="{7F8F48D9-6921-D949-9BDF-208F047BB308}"/>
              </a:ext>
            </a:extLst>
          </p:cNvPr>
          <p:cNvSpPr txBox="1"/>
          <p:nvPr/>
        </p:nvSpPr>
        <p:spPr>
          <a:xfrm>
            <a:off x="773724" y="2438278"/>
            <a:ext cx="76493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>
                <a:solidFill>
                  <a:srgbClr val="0C0D0D"/>
                </a:solidFill>
              </a:rPr>
              <a:t>- </a:t>
            </a:r>
            <a:r>
              <a:rPr lang="tr-TR" sz="2000" dirty="0">
                <a:solidFill>
                  <a:srgbClr val="0C0D0D"/>
                </a:solidFill>
              </a:rPr>
              <a:t>İnsan Kaynakları </a:t>
            </a:r>
            <a:r>
              <a:rPr lang="tr-TR" sz="2000" dirty="0" smtClean="0">
                <a:solidFill>
                  <a:srgbClr val="0C0D0D"/>
                </a:solidFill>
              </a:rPr>
              <a:t>Programı değişikliğiyle </a:t>
            </a:r>
            <a:r>
              <a:rPr lang="tr-TR" sz="2000" dirty="0">
                <a:solidFill>
                  <a:srgbClr val="0C0D0D"/>
                </a:solidFill>
              </a:rPr>
              <a:t>birlikte çağın gereklikleriyle uyumlu bir </a:t>
            </a:r>
            <a:r>
              <a:rPr lang="tr-TR" sz="2000" dirty="0" smtClean="0">
                <a:solidFill>
                  <a:srgbClr val="0C0D0D"/>
                </a:solidFill>
              </a:rPr>
              <a:t>yazılıma </a:t>
            </a:r>
            <a:r>
              <a:rPr lang="tr-TR" sz="2000" dirty="0">
                <a:solidFill>
                  <a:srgbClr val="0C0D0D"/>
                </a:solidFill>
              </a:rPr>
              <a:t>geçiş yapılmıştır.</a:t>
            </a:r>
          </a:p>
          <a:p>
            <a:pPr algn="just"/>
            <a:endParaRPr lang="tr-TR" sz="2000" dirty="0">
              <a:solidFill>
                <a:srgbClr val="0C0D0D"/>
              </a:solidFill>
            </a:endParaRPr>
          </a:p>
          <a:p>
            <a:pPr algn="just"/>
            <a:r>
              <a:rPr lang="tr-TR" sz="2000" dirty="0" smtClean="0">
                <a:solidFill>
                  <a:srgbClr val="0C0D0D"/>
                </a:solidFill>
              </a:rPr>
              <a:t>- Eğiticinin </a:t>
            </a:r>
            <a:r>
              <a:rPr lang="tr-TR" sz="2000" dirty="0">
                <a:solidFill>
                  <a:srgbClr val="0C0D0D"/>
                </a:solidFill>
              </a:rPr>
              <a:t>Eğitimi sertifikasına sahip akademik personel </a:t>
            </a:r>
            <a:r>
              <a:rPr lang="tr-TR" sz="2000" dirty="0" smtClean="0">
                <a:solidFill>
                  <a:srgbClr val="0C0D0D"/>
                </a:solidFill>
              </a:rPr>
              <a:t>sayımızın arttırılması amaçlı SEM bünyesinde eğitim düzenlenmiştir.</a:t>
            </a:r>
            <a:endParaRPr lang="tr-TR" sz="2000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54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Metin kutusu 64">
            <a:extLst>
              <a:ext uri="{FF2B5EF4-FFF2-40B4-BE49-F238E27FC236}">
                <a16:creationId xmlns:a16="http://schemas.microsoft.com/office/drawing/2014/main" id="{9CDD0389-8193-4F49-AAA9-B7E8BF2700F5}"/>
              </a:ext>
            </a:extLst>
          </p:cNvPr>
          <p:cNvSpPr txBox="1"/>
          <p:nvPr/>
        </p:nvSpPr>
        <p:spPr>
          <a:xfrm>
            <a:off x="773724" y="1709952"/>
            <a:ext cx="76844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tr-TR" smtClean="0">
                <a:solidFill>
                  <a:srgbClr val="0C0D0D"/>
                </a:solidFill>
              </a:rPr>
              <a:t>Etkin bir </a:t>
            </a:r>
            <a:r>
              <a:rPr lang="tr-TR" dirty="0">
                <a:solidFill>
                  <a:srgbClr val="0C0D0D"/>
                </a:solidFill>
              </a:rPr>
              <a:t>performans yönetimi sistemi ile akademik ve idari personelimizin potansiyelini optimum düzeye çıkarmak için gerekli etkinliklerin gerçekleştirilmesi ve geliştirilmesi</a:t>
            </a:r>
            <a:r>
              <a:rPr lang="tr-TR" dirty="0" smtClean="0">
                <a:solidFill>
                  <a:srgbClr val="0C0D0D"/>
                </a:solidFill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tr-TR" dirty="0">
              <a:solidFill>
                <a:srgbClr val="0C0D0D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tr-TR" dirty="0" smtClean="0">
                <a:solidFill>
                  <a:srgbClr val="0C0D0D"/>
                </a:solidFill>
              </a:rPr>
              <a:t>2023-2024 Akademik yılı için İdari ve Akademik Personel Eğitim Taleplerinin toplanarak analiz edilmesi ve bu doğrultuda bir Eğitim Planı hazırlanarak planlanması ve gerçekleştirilmesi</a:t>
            </a:r>
          </a:p>
          <a:p>
            <a:pPr marL="285750" indent="-285750" algn="just">
              <a:buFontTx/>
              <a:buChar char="-"/>
            </a:pPr>
            <a:endParaRPr lang="tr-TR" dirty="0">
              <a:solidFill>
                <a:srgbClr val="0C0D0D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tr-TR" dirty="0" smtClean="0">
                <a:solidFill>
                  <a:srgbClr val="0C0D0D"/>
                </a:solidFill>
              </a:rPr>
              <a:t>2023-2024 Akademik yılında, mevcut İnsan Kaynakları Programında yer alan Eğitim Modülünün aktif olarak kullanılması, gerçekleştirilen eğitimlerin sisteme girişi ve personel sicil kartlarına işlenmesi</a:t>
            </a:r>
          </a:p>
          <a:p>
            <a:pPr marL="285750" indent="-285750" algn="just">
              <a:buFontTx/>
              <a:buChar char="-"/>
            </a:pPr>
            <a:endParaRPr lang="tr-TR" dirty="0">
              <a:solidFill>
                <a:srgbClr val="0C0D0D"/>
              </a:solidFill>
            </a:endParaRPr>
          </a:p>
          <a:p>
            <a:pPr marL="285750" indent="-285750" algn="just">
              <a:buFontTx/>
              <a:buChar char="-"/>
            </a:pPr>
            <a:endParaRPr lang="tr-TR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7" name="Dikdörtgen 6"/>
          <p:cNvSpPr/>
          <p:nvPr/>
        </p:nvSpPr>
        <p:spPr>
          <a:xfrm>
            <a:off x="503655" y="2989736"/>
            <a:ext cx="8352928" cy="3643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VİZYONU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tr-TR" dirty="0">
                <a:solidFill>
                  <a:srgbClr val="0C0D0D"/>
                </a:solidFill>
              </a:rPr>
              <a:t>Çalışanlarımıza heyecan ve gurur veren bir çalışma ortamı yaratarak, üniversitemizin başarısında en büyük etken olan nitelikli insan kaynağının devamlılığını sağlamak; çalışan odaklı, topluma karşı sorumlu ve etik değerlere önem veren üniversitemizin yüksek nitelikli çalışanlarının bilgi, beceri ve yetkinliklerini geliştirerek; potansiyellerini ortaya çıkarıp, sürdürülebilir yüksek performans göstermelerini sağlayarak, yüksek öğretim sektöründe rol model olmak ve bu konumu korumaktır.</a:t>
            </a:r>
          </a:p>
          <a:p>
            <a:r>
              <a:rPr lang="tr-TR" dirty="0"/>
              <a:t> 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03655" y="1464561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fontAlgn="base"/>
            <a:r>
              <a:rPr lang="tr-TR" dirty="0">
                <a:solidFill>
                  <a:srgbClr val="0C0D0D"/>
                </a:solidFill>
              </a:rPr>
              <a:t>Çalışanlarımızın sürekli öğrendiği, geliştiği ve mutlu olduğu çalışma ve yaşam alanlarını oluşturarak yükseköğretim sektöründe tercih edilen kurum olmak.</a:t>
            </a:r>
            <a:endParaRPr lang="tr-TR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0DFB0CA8-D392-7C42-99DA-9934A47BFD5D}"/>
              </a:ext>
            </a:extLst>
          </p:cNvPr>
          <p:cNvSpPr txBox="1"/>
          <p:nvPr/>
        </p:nvSpPr>
        <p:spPr>
          <a:xfrm>
            <a:off x="685800" y="1720840"/>
            <a:ext cx="77108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İNSAN KAYNAKLARI POLİTİKAMIZ</a:t>
            </a:r>
          </a:p>
          <a:p>
            <a:pPr algn="just"/>
            <a:endParaRPr lang="tr-TR" dirty="0">
              <a:solidFill>
                <a:srgbClr val="0C0D0D"/>
              </a:solidFill>
            </a:endParaRPr>
          </a:p>
          <a:p>
            <a:pPr algn="just"/>
            <a:r>
              <a:rPr lang="tr-TR" dirty="0">
                <a:solidFill>
                  <a:srgbClr val="0C0D0D"/>
                </a:solidFill>
              </a:rPr>
              <a:t>İnsan Kaynakları politikamızı; üniversitemizin hedef ve stratejileri doğrultusunda nitelikli kişileri doğru işe yerleştirmek, performans yönetim sistemi ile performanslarını değerlendirmek, atama/terfiler ile kariyer planlaması yapmak ve çalışan bağlılığını sağlayarak, en çok tercih edilen Üniversite olmak olarak tanımlayabiliriz.</a:t>
            </a:r>
          </a:p>
        </p:txBody>
      </p:sp>
    </p:spTree>
    <p:extLst>
      <p:ext uri="{BB962C8B-B14F-4D97-AF65-F5344CB8AC3E}">
        <p14:creationId xmlns:p14="http://schemas.microsoft.com/office/powerpoint/2010/main" val="68952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210714"/>
              </p:ext>
            </p:extLst>
          </p:nvPr>
        </p:nvGraphicFramePr>
        <p:xfrm>
          <a:off x="864974" y="1288031"/>
          <a:ext cx="7685902" cy="5288309"/>
        </p:xfrm>
        <a:graphic>
          <a:graphicData uri="http://schemas.openxmlformats.org/drawingml/2006/table">
            <a:tbl>
              <a:tblPr/>
              <a:tblGrid>
                <a:gridCol w="1863189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930779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94596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945967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G1 - Nitelikli iş gücüne sahip bir ekip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Z1-Birimlerden İK Müdürlüğüne gelen evrakların ve yapılan bilgilendirmelerin eksik, yanlış olması ve zamanında yapılmamasının iş yükü yaratması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F1- Kurum içi ve kurum dışı yazışmaların çoğunun EBYS üzerinden yapılması nedeniyle süreci tüm ilgililerin takip etmesi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T1- Kurum içi personel devir sayısının daha önceki yıllara göre artması ile İdari ve Akademik birimlerde kadro ihtiyaçlarının artması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G2- İyi derecede İngilizce bilen personel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Z2-Düzenlenen eğitimlere yeterli katılımın olmayışının eğitim etkinliğini düşürmesi, zaman ve verimlilik kaybına neden olması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7" rtl="0" eaLnBrk="1" fontAlgn="t" latinLnBrk="0" hangingPunct="1"/>
                      <a:r>
                        <a:rPr lang="tr-TR" sz="1400" b="0" i="0" u="none" strike="noStrike" kern="1200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F2- ISO 9001:2015 Kalite Yönetim Sistemi kapsamında gerçekleştirilen İç ve Dış Denetimler ile YÖK Denetimi</a:t>
                      </a:r>
                      <a:r>
                        <a:rPr lang="tr-TR" sz="1400" b="0" i="0" u="none" strike="noStrike" kern="1200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7" rtl="0" eaLnBrk="1" fontAlgn="t" latinLnBrk="0" hangingPunct="1"/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T2- Kanun ve Mevzuat değişikliklerinde Resmi açıklamaların geç yapılması nedeniyle, departman içi iş akışlarında gecikme (EYT </a:t>
                      </a:r>
                      <a:r>
                        <a:rPr lang="tr-TR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v.s</a:t>
                      </a:r>
                      <a:r>
                        <a:rPr lang="tr-T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.)</a:t>
                      </a:r>
                      <a:endParaRPr lang="tr-T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G3- Etkili iletişim ile gelen taleplere hızlı dönüş yapılması ve çözüm üretilmesi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G4- Diğer departmanlarla olan uyumun, iş akışını hızlandırması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861901"/>
              </p:ext>
            </p:extLst>
          </p:nvPr>
        </p:nvGraphicFramePr>
        <p:xfrm>
          <a:off x="864974" y="1288031"/>
          <a:ext cx="7685902" cy="4868611"/>
        </p:xfrm>
        <a:graphic>
          <a:graphicData uri="http://schemas.openxmlformats.org/drawingml/2006/table">
            <a:tbl>
              <a:tblPr/>
              <a:tblGrid>
                <a:gridCol w="1863189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930779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94596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945967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G5-Web tabanlı ve kolay raporlama sağlayan insan kaynakları ERP Programı'na (</a:t>
                      </a:r>
                      <a:r>
                        <a:rPr lang="tr-TR" sz="14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Uyumsoft</a:t>
                      </a:r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) geçilmesi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G6-İnsan Kaynakları sürecine  büyük destek sağlayan bir Hukuk Departmanının olması 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G7-Resmi süreçlerde hata payını azaltan ve güncel gelişmeleri takip edilmesini sağlayan güçlü bir Sosyal Güvenlik Danışmanı'mızın olması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t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G8-Üniversite işgücünden faydalanılması (Kısmi Zamanlı Öğrenciler, Mezun Öğrenciler)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22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992989"/>
              </p:ext>
            </p:extLst>
          </p:nvPr>
        </p:nvGraphicFramePr>
        <p:xfrm>
          <a:off x="323528" y="1288030"/>
          <a:ext cx="8523911" cy="5335190"/>
        </p:xfrm>
        <a:graphic>
          <a:graphicData uri="http://schemas.openxmlformats.org/drawingml/2006/table">
            <a:tbl>
              <a:tblPr/>
              <a:tblGrid>
                <a:gridCol w="2728691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886258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908962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8125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İnsan Kaynakları Personel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Hizmet Üretme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Ücret ve Sosyal Haklar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Akademik ve İdari Birim Çalışanları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Hizmet Üretme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Etkili, verimli ve zamanında hizmet sunma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Akademik ve İdari Kadrolara Başvuru Yapan Adaylar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Başvuru Süreci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Etkili, verimli ve zamanında hizmet sunma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Mevzuat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Kanunlara uygunluk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İŞKUR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Mevzuat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Kanunlara uygunluk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SGK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Mevzuat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Kanunlara uygunluk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Kısmi Zamanlı Öğrenciler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Hizmet Üretme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Ücret,Verimli Çalışma Ortamı ve İş Öğrenme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6748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Stajyer Öğrenciler - Staj ve Uygulamalı Ders yaptıkları kurumlar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Staj Yönergesi Gereği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Staj Evrakının Zamanında İletilmesi,Sigorta İşlemlerinin Doğru Yapılması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480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Uyumsoft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Eğitim ve Danışmanlık Hizmetleri (İK ERP Programı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Zamanında Ödeme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982363"/>
              </p:ext>
            </p:extLst>
          </p:nvPr>
        </p:nvGraphicFramePr>
        <p:xfrm>
          <a:off x="323528" y="1176521"/>
          <a:ext cx="8635122" cy="5578182"/>
        </p:xfrm>
        <a:graphic>
          <a:graphicData uri="http://schemas.openxmlformats.org/drawingml/2006/table">
            <a:tbl>
              <a:tblPr/>
              <a:tblGrid>
                <a:gridCol w="2642696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3045511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946915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42925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Gülbenk</a:t>
                      </a:r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Müşavirlik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Eğitim ve SGK Danışmanlık Hizmetleri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Zamanında Bilgi Paylaşımı ve Ödeme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Antalya Organize Sanayi Bölge Müdürlüğü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Eğitim Hizmetleri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Zamanında Ödeme</a:t>
                      </a:r>
                      <a:endParaRPr lang="tr-TR" sz="14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7620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İlgili Emniyet Müdürlükleri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Mevzuat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Zamanında hizmet sunma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605458"/>
                  </a:ext>
                </a:extLst>
              </a:tr>
              <a:tr h="39146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Diğer Üniversiteler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Bilgi Alışverişi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Zamanında Bilgi Akışının Sağlanması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398299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Akdeniz Üniversitesi ve Antalya'daki Diğer Vakıf Üniversiteleri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Bilgi Alışverişi, Çeşitli İşbirlikleri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Zamanında Bilgi Akışı ve Desteğin Sağlanması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Antalya'daki Diğer Vakıf Üniversiteleri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Bilgi Alışverişi, Çeşitli İşbirlikleri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Zamanında Bilgi Akışı ve Desteğin Sağlanması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68262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Yükseköğretim Kalite Kurulu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ABÜ İç Kalite Güvence Sisteminin oluşturulması ve ABÜ iç kalite güvencesinin artırılması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Düzenli olarak KİDR, Kurumsal Dış Değerlendirme ve Kurumsal Akreditasyon süreçlerinde işbirliği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Bağımsız Akredite Denetim Kuruluşları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Bilgi/Mevzuat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Raporlama, Kalite Bünyesinde Faaliyet Gösterme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41136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Kariyer Merkezi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Bilgi Alışverişi, Çeşitli İşbirlikleri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Zamanında Bilgi Akışı ve Desteğin Sağlanması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Sağlık Bakanlığı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Mevzuat/Hizmet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Kanunlara uygunluk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4865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3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Aile, Çalışma ve Sosyal Hizmetler Bakanlığı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Mevzuat/Hizmet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Kanunlara uygunluk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2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471160" y="761596"/>
            <a:ext cx="8201679" cy="5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ve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332656"/>
            <a:ext cx="1607689" cy="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8304B644-425E-4186-B593-E25613CE9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882300"/>
              </p:ext>
            </p:extLst>
          </p:nvPr>
        </p:nvGraphicFramePr>
        <p:xfrm>
          <a:off x="690375" y="1940786"/>
          <a:ext cx="7982464" cy="4440413"/>
        </p:xfrm>
        <a:graphic>
          <a:graphicData uri="http://schemas.openxmlformats.org/drawingml/2006/table">
            <a:tbl>
              <a:tblPr/>
              <a:tblGrid>
                <a:gridCol w="151875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606451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61908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619087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619087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12068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10778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Bilgisayar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10778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Yazıcı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10778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Tarayıcı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118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ve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4E4BC37B-8B6C-4421-8472-B24C6619D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933802"/>
              </p:ext>
            </p:extLst>
          </p:nvPr>
        </p:nvGraphicFramePr>
        <p:xfrm>
          <a:off x="1332900" y="2484833"/>
          <a:ext cx="7043350" cy="3784827"/>
        </p:xfrm>
        <a:graphic>
          <a:graphicData uri="http://schemas.openxmlformats.org/drawingml/2006/table">
            <a:tbl>
              <a:tblPr/>
              <a:tblGrid>
                <a:gridCol w="1340075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417457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428606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428606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428606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136544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59863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Uyumsoft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6066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Logo Bordro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Plus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60958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Datasoft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519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Kağıt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İmha Makinası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Tüm evrakların  KVKK gereği imha edilmesi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25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65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1172</TotalTime>
  <Words>1167</Words>
  <Application>Microsoft Office PowerPoint</Application>
  <PresentationFormat>Ekran Gösterisi (4:3)</PresentationFormat>
  <Paragraphs>227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Times New Roman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Nükhet Eraslan</cp:lastModifiedBy>
  <cp:revision>87</cp:revision>
  <dcterms:created xsi:type="dcterms:W3CDTF">2020-01-20T10:44:30Z</dcterms:created>
  <dcterms:modified xsi:type="dcterms:W3CDTF">2023-06-12T08:42:29Z</dcterms:modified>
</cp:coreProperties>
</file>