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56" r:id="rId2"/>
    <p:sldId id="288" r:id="rId3"/>
    <p:sldId id="365" r:id="rId4"/>
    <p:sldId id="347" r:id="rId5"/>
    <p:sldId id="366" r:id="rId6"/>
    <p:sldId id="346" r:id="rId7"/>
    <p:sldId id="367" r:id="rId8"/>
    <p:sldId id="320" r:id="rId9"/>
    <p:sldId id="363" r:id="rId10"/>
    <p:sldId id="364" r:id="rId11"/>
    <p:sldId id="285" r:id="rId12"/>
    <p:sldId id="368" r:id="rId13"/>
    <p:sldId id="353" r:id="rId14"/>
    <p:sldId id="370" r:id="rId15"/>
    <p:sldId id="352" r:id="rId16"/>
    <p:sldId id="357" r:id="rId17"/>
    <p:sldId id="361" r:id="rId18"/>
    <p:sldId id="362" r:id="rId19"/>
    <p:sldId id="278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EA70EB5-37B4-4FD2-923D-5284A583AEE6}">
          <p14:sldIdLst>
            <p14:sldId id="256"/>
          </p14:sldIdLst>
        </p14:section>
        <p14:section name="Başlıksız Bölüm" id="{29ED5E7A-0C58-4AF1-A401-2AB9E7D510F4}">
          <p14:sldIdLst>
            <p14:sldId id="288"/>
            <p14:sldId id="365"/>
            <p14:sldId id="347"/>
            <p14:sldId id="366"/>
            <p14:sldId id="346"/>
            <p14:sldId id="367"/>
            <p14:sldId id="320"/>
            <p14:sldId id="363"/>
            <p14:sldId id="364"/>
            <p14:sldId id="285"/>
            <p14:sldId id="368"/>
            <p14:sldId id="353"/>
            <p14:sldId id="370"/>
            <p14:sldId id="352"/>
            <p14:sldId id="357"/>
            <p14:sldId id="361"/>
            <p14:sldId id="362"/>
            <p14:sldId id="27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 Engin DORUM" initials="AED" lastIdx="1" clrIdx="0">
    <p:extLst>
      <p:ext uri="{19B8F6BF-5375-455C-9EA6-DF929625EA0E}">
        <p15:presenceInfo xmlns:p15="http://schemas.microsoft.com/office/powerpoint/2012/main" userId="d7838842375f6d7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D0D"/>
    <a:srgbClr val="000000"/>
    <a:srgbClr val="0F2303"/>
    <a:srgbClr val="001626"/>
    <a:srgbClr val="7AEE32"/>
    <a:srgbClr val="E626AF"/>
    <a:srgbClr val="1F0620"/>
    <a:srgbClr val="020424"/>
    <a:srgbClr val="D9D9D9"/>
    <a:srgbClr val="122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Koyu Stil 2 - Vurgu 5/Vurgu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B4B98B0-60AC-42C2-AFA5-B58CD77FA1E5}" styleName="Açık Stil 1 - Vurgu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7AC3CCA-C797-4891-BE02-D94E43425B78}" styleName="Orta Sti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FD0F851-EC5A-4D38-B0AD-8093EC10F338}" styleName="Açık Stil 1 - Vurgu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ukhet.eraslan\AppData\Local\Microsoft\Windows\INetCache\Content.Outlook\3U9LZOPC\2023%20y&#305;l&#305;%20&#304;nsan%20Kaynaklar&#305;%20M&#252;d&#252;rl&#252;&#287;&#252;%20Memnuniyet%20Anke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0" i="0" u="none" strike="noStrike" kern="1200" spc="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r>
              <a:rPr lang="tr-TR" dirty="0" smtClean="0"/>
              <a:t>2022 </a:t>
            </a:r>
            <a:r>
              <a:rPr lang="tr-TR" dirty="0"/>
              <a:t>yılı İnsan Kaynakları Müdürlüğü Memnuniyet Anketi</a:t>
            </a:r>
          </a:p>
        </c:rich>
      </c:tx>
      <c:layout>
        <c:manualLayout>
          <c:xMode val="edge"/>
          <c:yMode val="edge"/>
          <c:x val="0.17886224729666197"/>
          <c:y val="2.0648967551622419E-2"/>
        </c:manualLayout>
      </c:layout>
      <c:overlay val="0"/>
      <c:spPr>
        <a:solidFill>
          <a:schemeClr val="lt1"/>
        </a:solidFill>
        <a:ln w="12700" cap="flat" cmpd="sng" algn="ctr">
          <a:noFill/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400" b="0" i="0" u="none" strike="noStrike" kern="1200" spc="0" baseline="0">
              <a:solidFill>
                <a:srgbClr val="0C0D0D"/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0C0D0D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'[2023 yılı İnsan Kaynakları Müdürlüğü Memnuniyet Anketi.xlsx]Grafik'!$A$23:$A$31</c:f>
              <c:strCache>
                <c:ptCount val="9"/>
                <c:pt idx="0">
                  <c:v>İnsan Kaynakları çalışanlarına kolay erişim sağlarım. /I have convenient access to the human resources staff.</c:v>
                </c:pt>
                <c:pt idx="1">
                  <c:v>Yöneltilen soru/sorun ve taleplere karşı  üslup ve yaklaşımlarından memnunum./I am satisfied with the way they approach problems, questions and demands.</c:v>
                </c:pt>
                <c:pt idx="2">
                  <c:v>Talep ettiğimiz hizmetler için hızlı ve doğru çözümler üretir/bilgilendirir. / They produce quick and accurate solutions, and inform us regarding the services we demand.</c:v>
                </c:pt>
                <c:pt idx="3">
                  <c:v>Genel bilgilendirmeleri zamanında ve anlaşılır bir biçimde yapar. /They make general notifications in a timely and comprehensible manner.</c:v>
                </c:pt>
                <c:pt idx="4">
                  <c:v>Eğitimlerin kişisel ve mesleki gelişimime katkıda bulunduğunu düşünüyorum. / I think that the trainings contribute to my professional and personal development.</c:v>
                </c:pt>
                <c:pt idx="5">
                  <c:v>Bordro ve özlük işlemleri hizmetlerinden memnunum / I am satisfied with payroll and personnal affairs services.</c:v>
                </c:pt>
                <c:pt idx="6">
                  <c:v>Sosyal ve motivasyon amaçlı faaliyetlerden memnunum. / I am satisfied with social and motivational activities.</c:v>
                </c:pt>
                <c:pt idx="7">
                  <c:v>Genel olarak insan kaynakları faaliyetlerinden memnunum. /I am generally satisfied with the operation of human resources.</c:v>
                </c:pt>
                <c:pt idx="8">
                  <c:v>Genel Toplam (%78)</c:v>
                </c:pt>
              </c:strCache>
            </c:strRef>
          </c:cat>
          <c:val>
            <c:numRef>
              <c:f>'[2023 yılı İnsan Kaynakları Müdürlüğü Memnuniyet Anketi.xlsx]Grafik'!$B$23:$B$31</c:f>
              <c:numCache>
                <c:formatCode>0.00</c:formatCode>
                <c:ptCount val="9"/>
                <c:pt idx="0">
                  <c:v>3.5714285714285716</c:v>
                </c:pt>
                <c:pt idx="1">
                  <c:v>3.5714285714285716</c:v>
                </c:pt>
                <c:pt idx="2">
                  <c:v>3.4857142857142858</c:v>
                </c:pt>
                <c:pt idx="3">
                  <c:v>3.3857142857142857</c:v>
                </c:pt>
                <c:pt idx="4">
                  <c:v>2.4285714285714284</c:v>
                </c:pt>
                <c:pt idx="5">
                  <c:v>3.2428571428571429</c:v>
                </c:pt>
                <c:pt idx="6">
                  <c:v>2.0857142857142859</c:v>
                </c:pt>
                <c:pt idx="7">
                  <c:v>3.2571428571428571</c:v>
                </c:pt>
                <c:pt idx="8">
                  <c:v>3.13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40-45D6-81DA-D73C043F8C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19202688"/>
        <c:axId val="2019203936"/>
      </c:barChart>
      <c:catAx>
        <c:axId val="201920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19203936"/>
        <c:crosses val="autoZero"/>
        <c:auto val="1"/>
        <c:lblAlgn val="ctr"/>
        <c:lblOffset val="100"/>
        <c:noMultiLvlLbl val="0"/>
      </c:catAx>
      <c:valAx>
        <c:axId val="20192039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0192026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rgbClr val="0C0D0D"/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C0D0D"/>
          </a:solidFill>
        </a:defRPr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C953-42AA-4EE9-BF6A-0E981C5F3E5C}" type="datetimeFigureOut">
              <a:rPr lang="tr-TR" smtClean="0"/>
              <a:t>12.06.2023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F1CBD-092F-46C9-A4DE-6EE6E628FC1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612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42CFF-777B-4533-A440-4C456B6A9FEA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9844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346277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09280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219107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78411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3034078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42038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9533345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2059A-8985-41A3-9F35-8DC13894A4E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482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4D3F-D744-42F9-A266-110B14BD4158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8146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1C8BA-DCDD-4E80-B44D-BB4BDA6BC718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50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27ED0-D0FE-4A09-AE62-4103EA8D2926}" type="datetime1">
              <a:rPr lang="tr-TR" smtClean="0"/>
              <a:t>12.06.2023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8338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82A1D-A539-4378-A6BA-1AA9F3084D39}" type="datetime1">
              <a:rPr lang="tr-TR" smtClean="0"/>
              <a:t>12.06.2023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3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92C6F-6FA5-45C8-ACE4-E5B3D13F24FA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82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0823A-34F6-4D9A-B72C-4420CCCD8E18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72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673C7-9167-4403-8666-44BE3976514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115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A8A1-43D8-4974-AA28-F99EFBEC3B2D}" type="datetime1">
              <a:rPr lang="tr-TR" smtClean="0"/>
              <a:t>12.06.2023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Kalite bir yaşam tarzıdır.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2238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07C83F0-FC27-43D2-9813-F060C2D9E7A0}" type="datetime1">
              <a:rPr lang="tr-TR" smtClean="0"/>
              <a:t>12.06.2023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tr-TR"/>
              <a:t>Kalite bir yaşam tarzıdır.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F893C-C32F-4835-A1E5-850973405C5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700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hdr="0" ftr="0" dt="0"/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843808" y="5512332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>
                <a:solidFill>
                  <a:schemeClr val="accent5">
                    <a:lumMod val="50000"/>
                  </a:schemeClr>
                </a:solidFill>
              </a:rPr>
              <a:t>İNSAN KAYNAKLARI</a:t>
            </a:r>
            <a:endParaRPr lang="tr-TR" sz="2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836712"/>
            <a:ext cx="2376264" cy="504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Metin kutusu 44"/>
          <p:cNvSpPr txBox="1"/>
          <p:nvPr/>
        </p:nvSpPr>
        <p:spPr>
          <a:xfrm>
            <a:off x="330546" y="2410020"/>
            <a:ext cx="8554916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 </a:t>
            </a:r>
            <a:r>
              <a:rPr lang="tr-TR" sz="3200" b="1" spc="50" dirty="0" smtClean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2022 </a:t>
            </a: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YILI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Calibri"/>
              <a:ea typeface="+mj-ea"/>
              <a:cs typeface="Calibri"/>
            </a:endParaRP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YÖNETİMİN GÖZDEN GEÇİRME TOPLANTISI </a:t>
            </a:r>
          </a:p>
          <a:p>
            <a:pPr algn="ctr" defTabSz="457207">
              <a:spcBef>
                <a:spcPct val="0"/>
              </a:spcBef>
            </a:pPr>
            <a:r>
              <a:rPr lang="tr-TR" sz="3200" b="1" spc="50" dirty="0">
                <a:ln w="0"/>
                <a:solidFill>
                  <a:schemeClr val="tx2">
                    <a:lumMod val="5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Calibri"/>
                <a:ea typeface="+mj-ea"/>
                <a:cs typeface="Calibri"/>
              </a:rPr>
              <a:t>(YGG) </a:t>
            </a:r>
            <a:endParaRPr lang="en-US" sz="3200" b="1" spc="50" dirty="0">
              <a:ln w="0"/>
              <a:solidFill>
                <a:schemeClr val="tx2">
                  <a:lumMod val="5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ea typeface="+mj-ea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7669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789470" y="157316"/>
            <a:ext cx="5869859" cy="10795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ve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(İŞ GÜCÜ-İNSAN KAYNAĞI)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78" y="304675"/>
            <a:ext cx="1690292" cy="3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0F23ED71-2D0A-4A91-BB06-5711D1600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944582"/>
              </p:ext>
            </p:extLst>
          </p:nvPr>
        </p:nvGraphicFramePr>
        <p:xfrm>
          <a:off x="975946" y="2163991"/>
          <a:ext cx="7526215" cy="2594614"/>
        </p:xfrm>
        <a:graphic>
          <a:graphicData uri="http://schemas.openxmlformats.org/drawingml/2006/table">
            <a:tbl>
              <a:tblPr/>
              <a:tblGrid>
                <a:gridCol w="1431945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514632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526546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526546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526546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89385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5290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Müdür Vekili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5290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Uzman Yrd.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52908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Uzman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 personelin Doğum iznine ayrılması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7422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389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ve AKSİYON 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D581515E-ABE2-E740-BBA5-A71EF3B21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082107"/>
              </p:ext>
            </p:extLst>
          </p:nvPr>
        </p:nvGraphicFramePr>
        <p:xfrm>
          <a:off x="545122" y="4046161"/>
          <a:ext cx="8203223" cy="22510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537323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Kurum içi personel devir sayısının daha önceki yıllara göre artması ile İdari ve Akademik birimlerde kadro ihtiyaçlarının artması 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45050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14.09.2023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45050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Üst Yönetim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812736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İhtiyaç duyulan sayıda personelin istihdam edilmesi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114169"/>
              </p:ext>
            </p:extLst>
          </p:nvPr>
        </p:nvGraphicFramePr>
        <p:xfrm>
          <a:off x="545121" y="1390658"/>
          <a:ext cx="8203223" cy="231736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701061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Yasal bildirimlerde (İş Göremezlik </a:t>
                      </a:r>
                      <a:r>
                        <a:rPr lang="tr-T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Raporu,Çalışma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 İzni, İş Kazası, Emniyet Kimlik Bildirimi, SGK, İŞKUR, YÖKSİS </a:t>
                      </a:r>
                      <a:r>
                        <a:rPr lang="tr-TR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v.b</a:t>
                      </a:r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) tarafımıza geç, eksik bildirim yapılması yada hiç yapılmaması nedeniyle tahakkuk eden idari para cezaları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475631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Periyodik olarak her ay yapılacak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439615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İnsan Kaynakları Müdürlüğü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701061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Tüm idari ve akademik birimlere periyodik olarak hatırlatma maillerinin gönderilmesi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730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14023" y="525848"/>
            <a:ext cx="5265420" cy="8458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SKORU YÜKSEK OLAN ve AKSİYON GEREKTİREN 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RİS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KLER</a:t>
            </a:r>
            <a:endParaRPr lang="en-US" sz="28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12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143 Metin kutusu"/>
          <p:cNvSpPr txBox="1"/>
          <p:nvPr/>
        </p:nvSpPr>
        <p:spPr>
          <a:xfrm>
            <a:off x="266700" y="2288576"/>
            <a:ext cx="266700" cy="27146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143 Metin kutusu"/>
          <p:cNvSpPr txBox="1"/>
          <p:nvPr/>
        </p:nvSpPr>
        <p:spPr>
          <a:xfrm>
            <a:off x="266700" y="2450501"/>
            <a:ext cx="266700" cy="26511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9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Tablo 10">
            <a:extLst>
              <a:ext uri="{FF2B5EF4-FFF2-40B4-BE49-F238E27FC236}">
                <a16:creationId xmlns:a16="http://schemas.microsoft.com/office/drawing/2014/main" id="{D581515E-ABE2-E740-BBA5-A71EF3B21C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261420"/>
              </p:ext>
            </p:extLst>
          </p:nvPr>
        </p:nvGraphicFramePr>
        <p:xfrm>
          <a:off x="545122" y="2147023"/>
          <a:ext cx="8203223" cy="2251073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828801">
                  <a:extLst>
                    <a:ext uri="{9D8B030D-6E8A-4147-A177-3AD203B41FA5}">
                      <a16:colId xmlns:a16="http://schemas.microsoft.com/office/drawing/2014/main" val="3521804200"/>
                    </a:ext>
                  </a:extLst>
                </a:gridCol>
                <a:gridCol w="6374422">
                  <a:extLst>
                    <a:ext uri="{9D8B030D-6E8A-4147-A177-3AD203B41FA5}">
                      <a16:colId xmlns:a16="http://schemas.microsoft.com/office/drawing/2014/main" val="2784112581"/>
                    </a:ext>
                  </a:extLst>
                </a:gridCol>
              </a:tblGrid>
              <a:tr h="537323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Riskin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Tanımı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ISO 9001:2015 Kalite Yönetim Sistemi kapsamında gerçekleştirilen İç ve Dış Denetimler ile YÖK Denetimi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863686"/>
                  </a:ext>
                </a:extLst>
              </a:tr>
              <a:tr h="45050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Termin Tarihi 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Periyodik olarak her ay yapılacak 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495391"/>
                  </a:ext>
                </a:extLst>
              </a:tr>
              <a:tr h="450507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Sorumlu</a:t>
                      </a:r>
                      <a:r>
                        <a:rPr lang="tr-TR" baseline="0" dirty="0">
                          <a:solidFill>
                            <a:srgbClr val="0C0D0D"/>
                          </a:solidFill>
                        </a:rPr>
                        <a:t> Birim :</a:t>
                      </a:r>
                      <a:endParaRPr lang="tr-TR" dirty="0">
                        <a:solidFill>
                          <a:srgbClr val="0C0D0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İnsan Kaynakları Müdürlüğü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1400847"/>
                  </a:ext>
                </a:extLst>
              </a:tr>
              <a:tr h="812736">
                <a:tc>
                  <a:txBody>
                    <a:bodyPr/>
                    <a:lstStyle/>
                    <a:p>
                      <a:pPr marL="0" marR="0" indent="0" algn="l" defTabSz="45720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>
                          <a:solidFill>
                            <a:srgbClr val="0C0D0D"/>
                          </a:solidFill>
                        </a:rPr>
                        <a:t>Önleyici Faaliyet 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İlgili denetim tarihlerine kadar her ay rutin olarak çalışmaların yapılması, departman içi görev dağılımlarıyla sürecin aksamadan düzenli bir şekilde takip edilmesi.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09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223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986117" y="320820"/>
            <a:ext cx="5471363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(ANKET ANALİZLERİ)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1264754"/>
              </p:ext>
            </p:extLst>
          </p:nvPr>
        </p:nvGraphicFramePr>
        <p:xfrm>
          <a:off x="677008" y="5802924"/>
          <a:ext cx="8185638" cy="448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5638">
                  <a:extLst>
                    <a:ext uri="{9D8B030D-6E8A-4147-A177-3AD203B41FA5}">
                      <a16:colId xmlns:a16="http://schemas.microsoft.com/office/drawing/2014/main" val="2015773459"/>
                    </a:ext>
                  </a:extLst>
                </a:gridCol>
              </a:tblGrid>
              <a:tr h="448408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 Yapılan analiz sonucu 2022 yılı İnsan Kaynakları Müdürlüğü Memnuniyet</a:t>
                      </a:r>
                      <a:r>
                        <a:rPr lang="tr-TR" sz="1600" baseline="0" dirty="0" smtClean="0"/>
                        <a:t> oranı </a:t>
                      </a:r>
                      <a:r>
                        <a:rPr lang="tr-TR" sz="1600" dirty="0" smtClean="0"/>
                        <a:t> % 78’dir.</a:t>
                      </a:r>
                      <a:endParaRPr lang="tr-TR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3779227"/>
                  </a:ext>
                </a:extLst>
              </a:tr>
            </a:tbl>
          </a:graphicData>
        </a:graphic>
      </p:graphicFrame>
      <p:graphicFrame>
        <p:nvGraphicFramePr>
          <p:cNvPr id="9" name="Grafik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0876398"/>
              </p:ext>
            </p:extLst>
          </p:nvPr>
        </p:nvGraphicFramePr>
        <p:xfrm>
          <a:off x="1081087" y="1274927"/>
          <a:ext cx="6753225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6700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823765" y="476672"/>
            <a:ext cx="7321964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GERİBİLDİRİMLERİ</a:t>
            </a:r>
          </a:p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(HAYATA GEÇİRİLEN ÖNERİLER ve AKSİYON ALINAN ŞİKAYETLER)</a:t>
            </a:r>
            <a:endParaRPr lang="en-US" sz="2800" dirty="0">
              <a:solidFill>
                <a:schemeClr val="accent6"/>
              </a:solidFill>
              <a:cs typeface="Calibri" panose="020F0502020204030204"/>
            </a:endParaRP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400F1050-5732-4B60-86BA-E121C706F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941227"/>
              </p:ext>
            </p:extLst>
          </p:nvPr>
        </p:nvGraphicFramePr>
        <p:xfrm>
          <a:off x="457200" y="1877190"/>
          <a:ext cx="8080130" cy="3618002"/>
        </p:xfrm>
        <a:graphic>
          <a:graphicData uri="http://schemas.openxmlformats.org/drawingml/2006/table">
            <a:tbl>
              <a:tblPr/>
              <a:tblGrid>
                <a:gridCol w="2586627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735990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757513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63663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KONUSU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ÇÖZÜM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SONUÇ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699404">
                <a:tc>
                  <a:txBody>
                    <a:bodyPr/>
                    <a:lstStyle/>
                    <a:p>
                      <a:pPr marL="0" algn="ctr" defTabSz="457207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Personel Ücretleri konusu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7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Geri bildirimlerin üniversitemiz Üst Yönetimine iletilmesi</a:t>
                      </a: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1102141">
                <a:tc>
                  <a:txBody>
                    <a:bodyPr/>
                    <a:lstStyle/>
                    <a:p>
                      <a:pPr marL="0" algn="ctr" defTabSz="457207" rtl="0" eaLnBrk="1" fontAlgn="ctr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Sosyal, Motivasyon amaçlı faaliyetler ve eğitim</a:t>
                      </a:r>
                      <a:r>
                        <a:rPr lang="tr-TR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düzenlenmesi talebi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Yeni akademik yılda (2023-2024) personeli motive edici faaliyetlerin ve eğitimlerin planlanarak gerçekleştirilmesi </a:t>
                      </a:r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117982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Yıllık İzin Formlarının ve Fazla Mesailerin takibinin Üst Yönetim ve İnsan Kaynakları Müdürlüğü tarafından takip edilmediği görüşü</a:t>
                      </a:r>
                      <a:endParaRPr lang="tr-TR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 ay iletilen izin formları, fazla mesai formları ve puantajların birbiri ile kontrol edilmesi, fazla mesai maliyet çalışmasının her ay maaş dönemini takiben Üst Yönetime sunulması</a:t>
                      </a:r>
                      <a:endParaRPr lang="tr-T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Her ay maaş ödemelerini takiben Müdürlüğümüzce yapılan fazla mesai maliyet çalışması,  Genel Sekreterlik ve Rektörlük Makamına iletilmekte ve böylece konu Üst Yönetim tarafından da aylık olarak takip edilmektedir.</a:t>
                      </a:r>
                      <a:r>
                        <a:rPr lang="tr-T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</a:tbl>
          </a:graphicData>
        </a:graphic>
      </p:graphicFrame>
      <p:sp>
        <p:nvSpPr>
          <p:cNvPr id="2" name="Dikdörtgen 1"/>
          <p:cNvSpPr/>
          <p:nvPr/>
        </p:nvSpPr>
        <p:spPr>
          <a:xfrm>
            <a:off x="457200" y="5884203"/>
            <a:ext cx="80801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0C0D0D"/>
                </a:solidFill>
              </a:rPr>
              <a:t>BİRİMİMİZE GELEN ŞİKAYET VE ÖNERİ BULUNMAMAKTADIR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1570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694291" y="1369322"/>
            <a:ext cx="5976664" cy="64807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DÜZELTİCİ</a:t>
            </a:r>
            <a:r>
              <a:rPr lang="tr-TR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-ÖNLEYİCİ</a:t>
            </a:r>
            <a:r>
              <a:rPr lang="en-US" sz="28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FAALİYETLER</a:t>
            </a:r>
          </a:p>
        </p:txBody>
      </p:sp>
      <p:pic>
        <p:nvPicPr>
          <p:cNvPr id="4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4063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CD744F4-2D50-CB42-BE7D-28FF90D3724E}"/>
              </a:ext>
            </a:extLst>
          </p:cNvPr>
          <p:cNvSpPr txBox="1"/>
          <p:nvPr/>
        </p:nvSpPr>
        <p:spPr>
          <a:xfrm>
            <a:off x="2014151" y="2940908"/>
            <a:ext cx="53257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>
                <a:solidFill>
                  <a:srgbClr val="0C0D0D"/>
                </a:solidFill>
              </a:rPr>
              <a:t>BİRİMİMİZE </a:t>
            </a:r>
            <a:r>
              <a:rPr lang="tr-TR" sz="2400" dirty="0" smtClean="0">
                <a:solidFill>
                  <a:srgbClr val="0C0D0D"/>
                </a:solidFill>
              </a:rPr>
              <a:t>AÇILAN DÜZELTİCİ-ÖNLEYİCİ FAALİYET BULUNMAMAKTADIR</a:t>
            </a:r>
            <a:endParaRPr lang="tr-TR" sz="2400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6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Metin kutusu 4">
            <a:extLst>
              <a:ext uri="{FF2B5EF4-FFF2-40B4-BE49-F238E27FC236}">
                <a16:creationId xmlns:a16="http://schemas.microsoft.com/office/drawing/2014/main" id="{0983FF85-6A31-41EA-A11A-D71214CBEB4E}"/>
              </a:ext>
            </a:extLst>
          </p:cNvPr>
          <p:cNvSpPr txBox="1"/>
          <p:nvPr/>
        </p:nvSpPr>
        <p:spPr>
          <a:xfrm>
            <a:off x="1168388" y="1112479"/>
            <a:ext cx="6927589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İÇ DENETİM SONUCUNA DAYALI ÖZ DEĞERLENDİRME ve GÖRÜŞLERİNİZ</a:t>
            </a:r>
          </a:p>
        </p:txBody>
      </p:sp>
      <p:pic>
        <p:nvPicPr>
          <p:cNvPr id="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22D9C259-FE93-FF44-9AC2-4574B9F6897E}"/>
              </a:ext>
            </a:extLst>
          </p:cNvPr>
          <p:cNvSpPr txBox="1"/>
          <p:nvPr/>
        </p:nvSpPr>
        <p:spPr>
          <a:xfrm>
            <a:off x="668214" y="2921168"/>
            <a:ext cx="79482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solidFill>
                  <a:srgbClr val="0C0D0D"/>
                </a:solidFill>
              </a:rPr>
              <a:t>İÇ DENETİM SONUCUNA DAYALI DEĞERLENDİRME SONUCUMUZ %98’DİR.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2D9C259-FE93-FF44-9AC2-4574B9F6897E}"/>
              </a:ext>
            </a:extLst>
          </p:cNvPr>
          <p:cNvSpPr txBox="1"/>
          <p:nvPr/>
        </p:nvSpPr>
        <p:spPr>
          <a:xfrm>
            <a:off x="820614" y="3979174"/>
            <a:ext cx="79482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solidFill>
                  <a:srgbClr val="0C0D0D"/>
                </a:solidFill>
              </a:rPr>
              <a:t>İÇ DENETİM </a:t>
            </a:r>
            <a:r>
              <a:rPr lang="tr-TR" sz="2000" dirty="0" smtClean="0">
                <a:solidFill>
                  <a:srgbClr val="0C0D0D"/>
                </a:solidFill>
              </a:rPr>
              <a:t>RAPORUMUZDA MAJÖR VEYA MİNÖR BULGU OLMAMAKLA BİRLİKTE GÖZLEMLER MEVCUTTUR. SÜREKLİ İYİLEŞTİRME FAALİYETLERİ KAPSAMINDA TESPİT EDİLEN GÖZLEMLER DOĞRULTUSUNDA GÜNCELEMELER YAPILMIŞTIR. </a:t>
            </a:r>
            <a:endParaRPr lang="tr-TR" sz="2000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354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849957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TOPLUMSAL KATKI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332656"/>
            <a:ext cx="1847488" cy="39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20321564-7139-6944-8490-E0CFEC5C4EE1}"/>
              </a:ext>
            </a:extLst>
          </p:cNvPr>
          <p:cNvSpPr txBox="1"/>
          <p:nvPr/>
        </p:nvSpPr>
        <p:spPr>
          <a:xfrm>
            <a:off x="1072662" y="2828835"/>
            <a:ext cx="70778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tr-TR" dirty="0">
              <a:solidFill>
                <a:srgbClr val="0C0D0D"/>
              </a:solidFill>
            </a:endParaRPr>
          </a:p>
          <a:p>
            <a:pPr algn="just"/>
            <a:r>
              <a:rPr lang="tr-TR" dirty="0">
                <a:solidFill>
                  <a:srgbClr val="0C0D0D"/>
                </a:solidFill>
              </a:rPr>
              <a:t>Antalya ilindeki en büyük vakıf üniversitesi olmamız nedeniyle bölgemizdeki diğer vakıf üniversitelerine İnsan Kaynaklarıyla ilgili konularda destek verilmektedir.</a:t>
            </a:r>
          </a:p>
        </p:txBody>
      </p:sp>
    </p:spTree>
    <p:extLst>
      <p:ext uri="{BB962C8B-B14F-4D97-AF65-F5344CB8AC3E}">
        <p14:creationId xmlns:p14="http://schemas.microsoft.com/office/powerpoint/2010/main" val="2544252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8" name="Metin kutusu 4">
            <a:extLst>
              <a:ext uri="{FF2B5EF4-FFF2-40B4-BE49-F238E27FC236}">
                <a16:creationId xmlns:a16="http://schemas.microsoft.com/office/drawing/2014/main" id="{7EC18F83-204B-487E-AFD6-153344F04A42}"/>
              </a:ext>
            </a:extLst>
          </p:cNvPr>
          <p:cNvSpPr txBox="1"/>
          <p:nvPr/>
        </p:nvSpPr>
        <p:spPr>
          <a:xfrm>
            <a:off x="2046263" y="772761"/>
            <a:ext cx="5616624" cy="99339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defPPr>
              <a:defRPr lang="tr-TR"/>
            </a:defPPr>
            <a:lvl1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 sz="3100" b="1">
                <a:solidFill>
                  <a:srgbClr val="9DB5C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z="2700" dirty="0">
                <a:solidFill>
                  <a:schemeClr val="accent6"/>
                </a:solidFill>
                <a:latin typeface="+mn-lt"/>
              </a:rPr>
              <a:t>FARKLI VE İYİ UYGULAMA ÖRNEKLERİ</a:t>
            </a:r>
          </a:p>
          <a:p>
            <a:r>
              <a:rPr lang="tr-TR" sz="2700" dirty="0">
                <a:solidFill>
                  <a:schemeClr val="tx2"/>
                </a:solidFill>
                <a:latin typeface="+mn-lt"/>
              </a:rPr>
              <a:t>KURUMSALLAŞMA ALANINDA</a:t>
            </a:r>
            <a:endParaRPr lang="en-US" sz="2700" dirty="0">
              <a:solidFill>
                <a:schemeClr val="accent6"/>
              </a:solidFill>
              <a:latin typeface="+mn-lt"/>
            </a:endParaRPr>
          </a:p>
        </p:txBody>
      </p:sp>
      <p:pic>
        <p:nvPicPr>
          <p:cNvPr id="6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03" y="310487"/>
            <a:ext cx="1951851" cy="414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Metin kutusu 66">
            <a:extLst>
              <a:ext uri="{FF2B5EF4-FFF2-40B4-BE49-F238E27FC236}">
                <a16:creationId xmlns:a16="http://schemas.microsoft.com/office/drawing/2014/main" id="{7F8F48D9-6921-D949-9BDF-208F047BB308}"/>
              </a:ext>
            </a:extLst>
          </p:cNvPr>
          <p:cNvSpPr txBox="1"/>
          <p:nvPr/>
        </p:nvSpPr>
        <p:spPr>
          <a:xfrm>
            <a:off x="773724" y="2438278"/>
            <a:ext cx="76493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 smtClean="0">
                <a:solidFill>
                  <a:srgbClr val="0C0D0D"/>
                </a:solidFill>
              </a:rPr>
              <a:t>- </a:t>
            </a:r>
            <a:r>
              <a:rPr lang="tr-TR" sz="2000" dirty="0">
                <a:solidFill>
                  <a:srgbClr val="0C0D0D"/>
                </a:solidFill>
              </a:rPr>
              <a:t>İnsan Kaynakları </a:t>
            </a:r>
            <a:r>
              <a:rPr lang="tr-TR" sz="2000" dirty="0" smtClean="0">
                <a:solidFill>
                  <a:srgbClr val="0C0D0D"/>
                </a:solidFill>
              </a:rPr>
              <a:t>Programı değişikliğiyle </a:t>
            </a:r>
            <a:r>
              <a:rPr lang="tr-TR" sz="2000" dirty="0">
                <a:solidFill>
                  <a:srgbClr val="0C0D0D"/>
                </a:solidFill>
              </a:rPr>
              <a:t>birlikte çağın gereklikleriyle uyumlu bir </a:t>
            </a:r>
            <a:r>
              <a:rPr lang="tr-TR" sz="2000" dirty="0" smtClean="0">
                <a:solidFill>
                  <a:srgbClr val="0C0D0D"/>
                </a:solidFill>
              </a:rPr>
              <a:t>yazılıma </a:t>
            </a:r>
            <a:r>
              <a:rPr lang="tr-TR" sz="2000" dirty="0">
                <a:solidFill>
                  <a:srgbClr val="0C0D0D"/>
                </a:solidFill>
              </a:rPr>
              <a:t>geçiş yapılmıştır.</a:t>
            </a:r>
          </a:p>
          <a:p>
            <a:pPr algn="just"/>
            <a:endParaRPr lang="tr-TR" sz="2000" dirty="0">
              <a:solidFill>
                <a:srgbClr val="0C0D0D"/>
              </a:solidFill>
            </a:endParaRPr>
          </a:p>
          <a:p>
            <a:pPr algn="just"/>
            <a:r>
              <a:rPr lang="tr-TR" sz="2000" dirty="0" smtClean="0">
                <a:solidFill>
                  <a:srgbClr val="0C0D0D"/>
                </a:solidFill>
              </a:rPr>
              <a:t>- Eğiticinin </a:t>
            </a:r>
            <a:r>
              <a:rPr lang="tr-TR" sz="2000" dirty="0">
                <a:solidFill>
                  <a:srgbClr val="0C0D0D"/>
                </a:solidFill>
              </a:rPr>
              <a:t>Eğitimi sertifikasına sahip akademik personel </a:t>
            </a:r>
            <a:r>
              <a:rPr lang="tr-TR" sz="2000" dirty="0" smtClean="0">
                <a:solidFill>
                  <a:srgbClr val="0C0D0D"/>
                </a:solidFill>
              </a:rPr>
              <a:t>sayımızın arttırılması amaçlı SEM bünyesinde eğitim düzenlenmiştir.</a:t>
            </a:r>
            <a:endParaRPr lang="tr-TR" sz="2000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54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742309" y="464778"/>
            <a:ext cx="5659381" cy="8052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400" b="1" kern="1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SÜREKLİ İYİLEŞTİRME ÖNERİLERİ</a:t>
            </a:r>
            <a:endParaRPr lang="en-US" sz="2400" b="1" kern="1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87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1" y="411204"/>
            <a:ext cx="1477697" cy="31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Metin kutusu 64">
            <a:extLst>
              <a:ext uri="{FF2B5EF4-FFF2-40B4-BE49-F238E27FC236}">
                <a16:creationId xmlns:a16="http://schemas.microsoft.com/office/drawing/2014/main" id="{9CDD0389-8193-4F49-AAA9-B7E8BF2700F5}"/>
              </a:ext>
            </a:extLst>
          </p:cNvPr>
          <p:cNvSpPr txBox="1"/>
          <p:nvPr/>
        </p:nvSpPr>
        <p:spPr>
          <a:xfrm>
            <a:off x="773724" y="1709952"/>
            <a:ext cx="768447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tr-TR" smtClean="0">
                <a:solidFill>
                  <a:srgbClr val="0C0D0D"/>
                </a:solidFill>
              </a:rPr>
              <a:t>Etkin bir </a:t>
            </a:r>
            <a:r>
              <a:rPr lang="tr-TR" dirty="0">
                <a:solidFill>
                  <a:srgbClr val="0C0D0D"/>
                </a:solidFill>
              </a:rPr>
              <a:t>performans yönetimi sistemi ile akademik ve idari personelimizin potansiyelini optimum düzeye çıkarmak için gerekli etkinliklerin gerçekleştirilmesi ve geliştirilmesi</a:t>
            </a:r>
            <a:r>
              <a:rPr lang="tr-TR" dirty="0" smtClean="0">
                <a:solidFill>
                  <a:srgbClr val="0C0D0D"/>
                </a:solidFill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tr-TR" dirty="0">
              <a:solidFill>
                <a:srgbClr val="0C0D0D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tr-TR" dirty="0" smtClean="0">
                <a:solidFill>
                  <a:srgbClr val="0C0D0D"/>
                </a:solidFill>
              </a:rPr>
              <a:t>2023-2024 Akademik yılı için İdari ve Akademik Personel Eğitim Taleplerinin toplanarak analiz edilmesi ve bu doğrultuda bir Eğitim Planı hazırlanarak planlanması ve gerçekleştirilmesi</a:t>
            </a:r>
          </a:p>
          <a:p>
            <a:pPr marL="285750" indent="-285750" algn="just">
              <a:buFontTx/>
              <a:buChar char="-"/>
            </a:pPr>
            <a:endParaRPr lang="tr-TR" dirty="0">
              <a:solidFill>
                <a:srgbClr val="0C0D0D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tr-TR" dirty="0" smtClean="0">
                <a:solidFill>
                  <a:srgbClr val="0C0D0D"/>
                </a:solidFill>
              </a:rPr>
              <a:t>2023-2024 Akademik yılında, mevcut İnsan Kaynakları Programında yer alan Eğitim Modülünün aktif olarak kullanılması, gerçekleştirilen eğitimlerin sisteme girişi ve personel sicil kartlarına işlenmesi</a:t>
            </a:r>
          </a:p>
          <a:p>
            <a:pPr marL="285750" indent="-285750" algn="just">
              <a:buFontTx/>
              <a:buChar char="-"/>
            </a:pPr>
            <a:endParaRPr lang="tr-TR" dirty="0">
              <a:solidFill>
                <a:srgbClr val="0C0D0D"/>
              </a:solidFill>
            </a:endParaRPr>
          </a:p>
          <a:p>
            <a:pPr marL="285750" indent="-285750" algn="just">
              <a:buFontTx/>
              <a:buChar char="-"/>
            </a:pPr>
            <a:endParaRPr lang="tr-TR" dirty="0">
              <a:solidFill>
                <a:srgbClr val="0C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244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90637" y="1291399"/>
            <a:ext cx="4189482" cy="3693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tr-TR" b="1" dirty="0">
                <a:solidFill>
                  <a:srgbClr val="000000"/>
                </a:solidFill>
                <a:latin typeface="Calibri"/>
                <a:ea typeface="Times New Roman" panose="02020603050405020304" pitchFamily="18" charset="0"/>
                <a:cs typeface="Calibri"/>
              </a:rPr>
              <a:t>  </a:t>
            </a:r>
            <a:endParaRPr lang="tr-TR" b="1" dirty="0"/>
          </a:p>
        </p:txBody>
      </p:sp>
      <p:sp>
        <p:nvSpPr>
          <p:cNvPr id="7" name="Dikdörtgen 6"/>
          <p:cNvSpPr/>
          <p:nvPr/>
        </p:nvSpPr>
        <p:spPr>
          <a:xfrm>
            <a:off x="503655" y="2989736"/>
            <a:ext cx="8352928" cy="3643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VİZYONU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tr-TR" dirty="0">
                <a:solidFill>
                  <a:srgbClr val="0C0D0D"/>
                </a:solidFill>
              </a:rPr>
              <a:t>Çalışanlarımıza heyecan ve gurur veren bir çalışma ortamı yaratarak, üniversitemizin başarısında en büyük etken olan nitelikli insan kaynağının devamlılığını sağlamak; çalışan odaklı, topluma karşı sorumlu ve etik değerlere önem veren üniversitemizin yüksek nitelikli çalışanlarının bilgi, beceri ve yetkinliklerini geliştirerek; potansiyellerini ortaya çıkarıp, sürdürülebilir yüksek performans göstermelerini sağlayarak, yüksek öğretim sektöründe rol model olmak ve bu konumu korumaktır.</a:t>
            </a:r>
          </a:p>
          <a:p>
            <a:r>
              <a:rPr lang="tr-TR" dirty="0"/>
              <a:t> 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0C0D0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Dikdörtgen 7"/>
          <p:cNvSpPr/>
          <p:nvPr/>
        </p:nvSpPr>
        <p:spPr>
          <a:xfrm>
            <a:off x="503655" y="1464561"/>
            <a:ext cx="835292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50000"/>
              </a:lnSpc>
              <a:spcAft>
                <a:spcPts val="0"/>
              </a:spcAft>
            </a:pPr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BİRİMİN MİSYONU</a:t>
            </a:r>
          </a:p>
          <a:p>
            <a:pPr fontAlgn="base">
              <a:lnSpc>
                <a:spcPct val="150000"/>
              </a:lnSpc>
              <a:spcAft>
                <a:spcPts val="0"/>
              </a:spcAft>
            </a:pP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 fontAlgn="base"/>
            <a:r>
              <a:rPr lang="tr-TR" dirty="0">
                <a:solidFill>
                  <a:srgbClr val="0C0D0D"/>
                </a:solidFill>
              </a:rPr>
              <a:t>Çalışanlarımızın sürekli öğrendiği, geliştiği ve mutlu olduğu çalışma ve yaşam alanlarını oluşturarak yükseköğretim sektöründe tercih edilen kurum olmak.</a:t>
            </a: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82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241579" y="649467"/>
            <a:ext cx="5040560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MİSYON-VİZYON-POLİTİKA</a:t>
            </a: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72" y="450628"/>
            <a:ext cx="1872208" cy="397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0DFB0CA8-D392-7C42-99DA-9934A47BFD5D}"/>
              </a:ext>
            </a:extLst>
          </p:cNvPr>
          <p:cNvSpPr txBox="1"/>
          <p:nvPr/>
        </p:nvSpPr>
        <p:spPr>
          <a:xfrm>
            <a:off x="685800" y="1720840"/>
            <a:ext cx="77108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İNSAN KAYNAKLARI POLİTİKAMIZ</a:t>
            </a:r>
          </a:p>
          <a:p>
            <a:pPr algn="just"/>
            <a:endParaRPr lang="tr-TR" dirty="0">
              <a:solidFill>
                <a:srgbClr val="0C0D0D"/>
              </a:solidFill>
            </a:endParaRPr>
          </a:p>
          <a:p>
            <a:pPr algn="just"/>
            <a:r>
              <a:rPr lang="tr-TR" dirty="0">
                <a:solidFill>
                  <a:srgbClr val="0C0D0D"/>
                </a:solidFill>
              </a:rPr>
              <a:t>İnsan Kaynakları politikamızı; üniversitemizin hedef ve stratejileri doğrultusunda nitelikli kişileri doğru işe yerleştirmek, performans yönetim sistemi ile performanslarını değerlendirmek, atama/terfiler ile kariyer planlaması yapmak ve çalışan bağlılığını sağlayarak, en çok tercih edilen Üniversite olmak olarak tanımlayabiliriz.</a:t>
            </a:r>
          </a:p>
        </p:txBody>
      </p:sp>
    </p:spTree>
    <p:extLst>
      <p:ext uri="{BB962C8B-B14F-4D97-AF65-F5344CB8AC3E}">
        <p14:creationId xmlns:p14="http://schemas.microsoft.com/office/powerpoint/2010/main" val="68952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210714"/>
              </p:ext>
            </p:extLst>
          </p:nvPr>
        </p:nvGraphicFramePr>
        <p:xfrm>
          <a:off x="864974" y="1288031"/>
          <a:ext cx="7685902" cy="5288309"/>
        </p:xfrm>
        <a:graphic>
          <a:graphicData uri="http://schemas.openxmlformats.org/drawingml/2006/table">
            <a:tbl>
              <a:tblPr/>
              <a:tblGrid>
                <a:gridCol w="1863189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930779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94596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945967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G1 - Nitelikli iş gücüne sahip bir ekip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Z1-Birimlerden İK Müdürlüğüne gelen evrakların ve yapılan bilgilendirmelerin eksik, yanlış olması ve zamanında yapılmamasının iş yükü yaratması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F1- Kurum içi ve kurum dışı yazışmaların çoğunun EBYS üzerinden yapılması nedeniyle süreci tüm ilgililerin takip etmesi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T1- Kurum içi personel devir sayısının daha önceki yıllara göre artması ile İdari ve Akademik birimlerde kadro ihtiyaçlarının artması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G2- İyi derecede İngilizce bilen personel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Z2-Düzenlenen eğitimlere yeterli katılımın olmayışının eğitim etkinliğini düşürmesi, zaman ve verimlilik kaybına neden olması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7" rtl="0" eaLnBrk="1" fontAlgn="t" latinLnBrk="0" hangingPunct="1"/>
                      <a:r>
                        <a:rPr lang="tr-TR" sz="1400" b="0" i="0" u="none" strike="noStrike" kern="1200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F2- ISO 9001:2015 Kalite Yönetim Sistemi kapsamında gerçekleştirilen İç ve Dış Denetimler ile YÖK Denetimi</a:t>
                      </a:r>
                      <a:r>
                        <a:rPr lang="tr-TR" sz="1400" b="0" i="0" u="none" strike="noStrike" kern="1200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7" rtl="0" eaLnBrk="1" fontAlgn="t" latinLnBrk="0" hangingPunct="1"/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T2- Kanun ve Mevzuat değişikliklerinde Resmi açıklamaların geç yapılması nedeniyle, departman içi iş akışlarında gecikme (EYT </a:t>
                      </a:r>
                      <a:r>
                        <a:rPr lang="tr-TR" sz="14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v.s</a:t>
                      </a:r>
                      <a:r>
                        <a:rPr lang="tr-TR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.)</a:t>
                      </a:r>
                      <a:endParaRPr lang="tr-TR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G3- Etkili iletişim ile gelen taleplere hızlı dönüş yapılması ve çözüm üretilmesi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G4- Diğer departmanlarla olan uyumun, iş akışını hızlandırması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98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533747" y="537546"/>
            <a:ext cx="4403764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SWOT (GZFT) ANALİZİ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6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417147"/>
            <a:ext cx="2088232" cy="443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71D4A1E5-060A-49D3-A943-BEC00AFE7E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61901"/>
              </p:ext>
            </p:extLst>
          </p:nvPr>
        </p:nvGraphicFramePr>
        <p:xfrm>
          <a:off x="864974" y="1288031"/>
          <a:ext cx="7685902" cy="4868611"/>
        </p:xfrm>
        <a:graphic>
          <a:graphicData uri="http://schemas.openxmlformats.org/drawingml/2006/table">
            <a:tbl>
              <a:tblPr/>
              <a:tblGrid>
                <a:gridCol w="1863189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930779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94596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945967">
                  <a:extLst>
                    <a:ext uri="{9D8B030D-6E8A-4147-A177-3AD203B41FA5}">
                      <a16:colId xmlns:a16="http://schemas.microsoft.com/office/drawing/2014/main" val="588152821"/>
                    </a:ext>
                  </a:extLst>
                </a:gridCol>
              </a:tblGrid>
              <a:tr h="5633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GÜÇLÜ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ZAYIF YÖNLER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FIRSATLAR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TEHDİTLER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G5-Web tabanlı ve kolay raporlama sağlayan insan kaynakları ERP Programı'na (</a:t>
                      </a:r>
                      <a:r>
                        <a:rPr lang="tr-TR" sz="1400" b="0" i="0" u="none" strike="noStrike" dirty="0" err="1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Uyumsoft</a:t>
                      </a:r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) geçilmesi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G6-İnsan Kaynakları sürecine  büyük destek sağlayan bir Hukuk Departmanının olması 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G7-Resmi süreçlerde hata payını azaltan ve güncel gelişmeleri takip edilmesini sağlayan güçlü bir Sosyal Güvenlik Danışmanı'mızın olması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33343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G8-Üniversite işgücünden faydalanılması (Kısmi Zamanlı Öğrenciler, Mezun Öğrenciler)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22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992989"/>
              </p:ext>
            </p:extLst>
          </p:nvPr>
        </p:nvGraphicFramePr>
        <p:xfrm>
          <a:off x="323528" y="1288030"/>
          <a:ext cx="8523911" cy="5335190"/>
        </p:xfrm>
        <a:graphic>
          <a:graphicData uri="http://schemas.openxmlformats.org/drawingml/2006/table">
            <a:tbl>
              <a:tblPr/>
              <a:tblGrid>
                <a:gridCol w="2728691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2886258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908962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8125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İnsan Kaynakları Personel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Hizmet Üretme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Ücret ve Sosyal Haklar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Akademik ve İdari Birim Çalışanları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Hizmet Üretme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Etkili, verimli ve zamanında hizmet sunma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Akademik ve İdari Kadrolara Başvuru Yapan Adaylar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Başvuru Süreci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Etkili, verimli ve zamanında hizmet sunma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YÖK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Mevzuat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Kanunlara uygunluk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İŞKUR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Mevzuat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Kanunlara uygunluk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SGK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Mevzuat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Kanunlara uygunluk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Kısmi Zamanlı Öğrenciler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Hizmet Üretme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Ücret,Verimli Çalışma Ortamı ve İş Öğrenme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67481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Stajyer Öğrenciler - Staj ve Uygulamalı Ders yaptıkları kurumlar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Staj Yönergesi Gereği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Staj Evrakının Zamanında İletilmesi,Sigorta İşlemlerinin Doğru Yapılması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48097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Uyumsoft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Eğitim ve Danışmanlık Hizmetleri (İK ERP Programı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Ödeme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9836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2076429" y="423861"/>
            <a:ext cx="5076628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PAYDAŞ BEKLENTİLERİ</a:t>
            </a:r>
            <a:endParaRPr lang="tr-TR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/>
            </a:endParaRPr>
          </a:p>
        </p:txBody>
      </p:sp>
      <p:pic>
        <p:nvPicPr>
          <p:cNvPr id="8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1512168" cy="32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982363"/>
              </p:ext>
            </p:extLst>
          </p:nvPr>
        </p:nvGraphicFramePr>
        <p:xfrm>
          <a:off x="323528" y="1176521"/>
          <a:ext cx="8635122" cy="5578182"/>
        </p:xfrm>
        <a:graphic>
          <a:graphicData uri="http://schemas.openxmlformats.org/drawingml/2006/table">
            <a:tbl>
              <a:tblPr/>
              <a:tblGrid>
                <a:gridCol w="2642696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3045511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2946915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</a:tblGrid>
              <a:tr h="42925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PAYDAŞ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PAYDAŞ OLMA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1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PAYDAŞ BEKLENTİSİ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Gülbenk</a:t>
                      </a:r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 Müşavirlik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Eğitim ve SGK Danışmanlık Hizmetleri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Bilgi Paylaşımı ve Ödeme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Antalya Organize Sanayi Bölge Müdürlüğü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Eğitim Hizmetleri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Ödeme</a:t>
                      </a:r>
                      <a:endParaRPr lang="tr-TR" sz="1400" b="0" i="0" u="none" strike="noStrike" dirty="0">
                        <a:solidFill>
                          <a:srgbClr val="0C0D0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37620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İlgili Emniyet Müdürlükleri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Mevzuat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hizmet sunma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605458"/>
                  </a:ext>
                </a:extLst>
              </a:tr>
              <a:tr h="391467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Diğer Üniversiteler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Bilgi Alışverişi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Bilgi Akışının Sağlanması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398299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Akdeniz Üniversitesi ve Antalya'daki Diğer Vakıf Üniversiteleri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Bilgi Alışverişi, Çeşitli İşbirlikleri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Bilgi Akışı ve Desteğin Sağlanması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415262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Antalya'daki Diğer Vakıf Üniversiteleri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Bilgi Alışverişi, Çeşitli İşbirlikleri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Bilgi Akışı ve Desteğin Sağlanması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855125"/>
                  </a:ext>
                </a:extLst>
              </a:tr>
              <a:tr h="68262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Yükseköğretim Kalite Kurulu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ABÜ İç Kalite Güvence Sisteminin oluşturulması ve ABÜ iç kalite güvencesinin artırılması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Düzenli olarak KİDR, Kurumsal Dış Değerlendirme ve Kurumsal Akreditasyon süreçlerinde işbirliği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291738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Bağımsız Akredite Denetim Kuruluşları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Bilgi/Mevzuat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Raporlama, Kalite Bünyesinde Faaliyet Gösterme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409110"/>
                  </a:ext>
                </a:extLst>
              </a:tr>
              <a:tr h="41136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Kariyer Merkezi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Bilgi Alışverişi, Çeşitli İşbirlikleri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Zamanında Bilgi Akışı ve Desteğin Sağlanması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061239"/>
                  </a:ext>
                </a:extLst>
              </a:tr>
              <a:tr h="34311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Sağlık Bakanlığı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Mevzuat/Hizmet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Kanunlara uygunluk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738203"/>
                  </a:ext>
                </a:extLst>
              </a:tr>
              <a:tr h="48654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3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Aile, Çalışma ve Sosyal Hizmetler Bakanlığı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Mevzuat/Hizmet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C0D0D"/>
                          </a:solidFill>
                          <a:effectLst/>
                          <a:latin typeface="Calibri" panose="020F0502020204030204" pitchFamily="34" charset="0"/>
                        </a:rPr>
                        <a:t>Kanunlara uygunluk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513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29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471160" y="761596"/>
            <a:ext cx="8201679" cy="588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ve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(FİZİKİ, MALZEME, TEÇHİZAT, EKİPMAN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89" y="332656"/>
            <a:ext cx="1607689" cy="42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8304B644-425E-4186-B593-E25613CE91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882300"/>
              </p:ext>
            </p:extLst>
          </p:nvPr>
        </p:nvGraphicFramePr>
        <p:xfrm>
          <a:off x="690375" y="1940786"/>
          <a:ext cx="7982464" cy="4440413"/>
        </p:xfrm>
        <a:graphic>
          <a:graphicData uri="http://schemas.openxmlformats.org/drawingml/2006/table">
            <a:tbl>
              <a:tblPr/>
              <a:tblGrid>
                <a:gridCol w="1518752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606451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619087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619087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619087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120686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1077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Bilgisayar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1077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Yazıcı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462751"/>
                  </a:ext>
                </a:extLst>
              </a:tr>
              <a:tr h="1077851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Tarayıcı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118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Metin kutusu 4">
            <a:extLst>
              <a:ext uri="{FF2B5EF4-FFF2-40B4-BE49-F238E27FC236}">
                <a16:creationId xmlns:a16="http://schemas.microsoft.com/office/drawing/2014/main" id="{57C0E41D-3DD4-4068-B64C-DBA801AC6D69}"/>
              </a:ext>
            </a:extLst>
          </p:cNvPr>
          <p:cNvSpPr txBox="1"/>
          <p:nvPr/>
        </p:nvSpPr>
        <p:spPr>
          <a:xfrm>
            <a:off x="1570007" y="344252"/>
            <a:ext cx="5901761" cy="922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MEVCUT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KAYNAK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LAR ve </a:t>
            </a:r>
            <a:r>
              <a:rPr lang="en-US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 İHTİYA</a:t>
            </a: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ÇLAR</a:t>
            </a:r>
          </a:p>
          <a:p>
            <a:pPr algn="ctr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</a:pPr>
            <a:r>
              <a:rPr lang="tr-TR" sz="28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+mj-cs"/>
              </a:rPr>
              <a:t>(TEKNOLOJİK, YAZILIM, DONANIM vb.)</a:t>
            </a:r>
            <a:endParaRPr lang="en-US" sz="2800" b="1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j-ea"/>
              <a:cs typeface="+mj-cs"/>
            </a:endParaRPr>
          </a:p>
        </p:txBody>
      </p:sp>
      <p:sp>
        <p:nvSpPr>
          <p:cNvPr id="6" name="Metin kutusu 1352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7" name="Metin kutusu 1353"/>
          <p:cNvSpPr txBox="1"/>
          <p:nvPr/>
        </p:nvSpPr>
        <p:spPr>
          <a:xfrm>
            <a:off x="2484438" y="2939415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8" name="Metin kutusu 1354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9" name="Metin kutusu 1355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0" name="Metin kutusu 1356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1" name="Metin kutusu 1357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2" name="Metin kutusu 1358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3" name="Metin kutusu 1359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4" name="Metin kutusu 1360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5" name="Metin kutusu 1361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6" name="Metin kutusu 1362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7" name="Metin kutusu 1363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8" name="Metin kutusu 1364"/>
          <p:cNvSpPr txBox="1"/>
          <p:nvPr/>
        </p:nvSpPr>
        <p:spPr>
          <a:xfrm>
            <a:off x="2489200" y="29224288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19" name="Metin kutusu 1365"/>
          <p:cNvSpPr txBox="1"/>
          <p:nvPr/>
        </p:nvSpPr>
        <p:spPr>
          <a:xfrm>
            <a:off x="2484438" y="29378275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0" name="Metin kutusu 1367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1" name="Metin kutusu 1368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2" name="Metin kutusu 1369"/>
          <p:cNvSpPr txBox="1"/>
          <p:nvPr/>
        </p:nvSpPr>
        <p:spPr>
          <a:xfrm>
            <a:off x="3887788" y="292227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3" name="Metin kutusu 1370"/>
          <p:cNvSpPr txBox="1"/>
          <p:nvPr/>
        </p:nvSpPr>
        <p:spPr>
          <a:xfrm>
            <a:off x="3887788" y="29376688"/>
            <a:ext cx="196850" cy="11588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4" name="Metin kutusu 1371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5" name="Metin kutusu 1372"/>
          <p:cNvSpPr txBox="1"/>
          <p:nvPr/>
        </p:nvSpPr>
        <p:spPr>
          <a:xfrm>
            <a:off x="3887788" y="29579888"/>
            <a:ext cx="196850" cy="11747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6" name="Metin kutusu 1373"/>
          <p:cNvSpPr txBox="1"/>
          <p:nvPr/>
        </p:nvSpPr>
        <p:spPr>
          <a:xfrm>
            <a:off x="2489200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7" name="Metin kutusu 1374"/>
          <p:cNvSpPr txBox="1"/>
          <p:nvPr/>
        </p:nvSpPr>
        <p:spPr>
          <a:xfrm>
            <a:off x="2484438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8" name="Metin kutusu 1375"/>
          <p:cNvSpPr txBox="1"/>
          <p:nvPr/>
        </p:nvSpPr>
        <p:spPr>
          <a:xfrm>
            <a:off x="2484438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29" name="Metin kutusu 1376"/>
          <p:cNvSpPr txBox="1"/>
          <p:nvPr/>
        </p:nvSpPr>
        <p:spPr>
          <a:xfrm>
            <a:off x="3887788" y="29222700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0" name="Metin kutusu 1377"/>
          <p:cNvSpPr txBox="1"/>
          <p:nvPr/>
        </p:nvSpPr>
        <p:spPr>
          <a:xfrm>
            <a:off x="3887788" y="2938462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1" name="Metin kutusu 1378"/>
          <p:cNvSpPr txBox="1"/>
          <p:nvPr/>
        </p:nvSpPr>
        <p:spPr>
          <a:xfrm>
            <a:off x="3887788" y="29587825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>
              <a:solidFill>
                <a:srgbClr val="FF0000"/>
              </a:solidFill>
            </a:endParaRPr>
          </a:p>
        </p:txBody>
      </p:sp>
      <p:sp>
        <p:nvSpPr>
          <p:cNvPr id="32" name="Metin kutusu 1379"/>
          <p:cNvSpPr txBox="1"/>
          <p:nvPr/>
        </p:nvSpPr>
        <p:spPr>
          <a:xfrm>
            <a:off x="4859338" y="29232225"/>
            <a:ext cx="196850" cy="115888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3" name="Metin kutusu 1380"/>
          <p:cNvSpPr txBox="1"/>
          <p:nvPr/>
        </p:nvSpPr>
        <p:spPr>
          <a:xfrm>
            <a:off x="4854575" y="29400500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4" name="Metin kutusu 1381"/>
          <p:cNvSpPr txBox="1"/>
          <p:nvPr/>
        </p:nvSpPr>
        <p:spPr>
          <a:xfrm>
            <a:off x="4854575" y="29556075"/>
            <a:ext cx="196850" cy="12382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5" name="Metin kutusu 1382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6" name="Metin kutusu 1383"/>
          <p:cNvSpPr txBox="1"/>
          <p:nvPr/>
        </p:nvSpPr>
        <p:spPr>
          <a:xfrm>
            <a:off x="2484438" y="3028473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7" name="Metin kutusu 1384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8" name="Metin kutusu 1385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39" name="Metin kutusu 1386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0" name="Metin kutusu 1387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1" name="Metin kutusu 1388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2" name="Metin kutusu 1389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3" name="Metin kutusu 1390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4" name="Metin kutusu 1391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5" name="Metin kutusu 1392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ysClr val="window" lastClr="FFFFFF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6" name="Metin kutusu 1393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7" name="Metin kutusu 1394"/>
          <p:cNvSpPr txBox="1"/>
          <p:nvPr/>
        </p:nvSpPr>
        <p:spPr>
          <a:xfrm>
            <a:off x="2489200" y="30114875"/>
            <a:ext cx="196850" cy="117475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8" name="Metin kutusu 1395"/>
          <p:cNvSpPr txBox="1"/>
          <p:nvPr/>
        </p:nvSpPr>
        <p:spPr>
          <a:xfrm>
            <a:off x="2484438" y="30270450"/>
            <a:ext cx="196850" cy="1412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49" name="Metin kutusu 1396"/>
          <p:cNvSpPr txBox="1"/>
          <p:nvPr/>
        </p:nvSpPr>
        <p:spPr>
          <a:xfrm>
            <a:off x="2484438" y="30446663"/>
            <a:ext cx="204787" cy="160337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0" name="Metin kutusu 1397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1" name="Metin kutusu 1398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2" name="Metin kutusu 1399"/>
          <p:cNvSpPr txBox="1"/>
          <p:nvPr/>
        </p:nvSpPr>
        <p:spPr>
          <a:xfrm>
            <a:off x="3887788" y="30113288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3" name="Metin kutusu 1400"/>
          <p:cNvSpPr txBox="1"/>
          <p:nvPr/>
        </p:nvSpPr>
        <p:spPr>
          <a:xfrm>
            <a:off x="3887788" y="30267275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4" name="Metin kutusu 1401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rgbClr val="00B05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5" name="Metin kutusu 1402"/>
          <p:cNvSpPr txBox="1"/>
          <p:nvPr/>
        </p:nvSpPr>
        <p:spPr>
          <a:xfrm>
            <a:off x="3887788" y="30472063"/>
            <a:ext cx="196850" cy="115887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6" name="Metin kutusu 1403"/>
          <p:cNvSpPr txBox="1"/>
          <p:nvPr/>
        </p:nvSpPr>
        <p:spPr>
          <a:xfrm>
            <a:off x="2489200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7" name="Metin kutusu 1404"/>
          <p:cNvSpPr txBox="1"/>
          <p:nvPr/>
        </p:nvSpPr>
        <p:spPr>
          <a:xfrm>
            <a:off x="2484438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8" name="Metin kutusu 1405"/>
          <p:cNvSpPr txBox="1"/>
          <p:nvPr/>
        </p:nvSpPr>
        <p:spPr>
          <a:xfrm>
            <a:off x="2484438" y="30446663"/>
            <a:ext cx="196850" cy="12382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59" name="Metin kutusu 1406"/>
          <p:cNvSpPr txBox="1"/>
          <p:nvPr/>
        </p:nvSpPr>
        <p:spPr>
          <a:xfrm>
            <a:off x="3887788" y="30113288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0" name="Metin kutusu 1407"/>
          <p:cNvSpPr txBox="1"/>
          <p:nvPr/>
        </p:nvSpPr>
        <p:spPr>
          <a:xfrm>
            <a:off x="3887788" y="30275213"/>
            <a:ext cx="196850" cy="117475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1" name="Metin kutusu 1408"/>
          <p:cNvSpPr txBox="1"/>
          <p:nvPr/>
        </p:nvSpPr>
        <p:spPr>
          <a:xfrm>
            <a:off x="3887788" y="30480000"/>
            <a:ext cx="196850" cy="115888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2" name="Metin kutusu 1409"/>
          <p:cNvSpPr txBox="1"/>
          <p:nvPr/>
        </p:nvSpPr>
        <p:spPr>
          <a:xfrm>
            <a:off x="4859338" y="30122813"/>
            <a:ext cx="196850" cy="117475"/>
          </a:xfrm>
          <a:prstGeom prst="rect">
            <a:avLst/>
          </a:prstGeom>
          <a:solidFill>
            <a:srgbClr val="FF0000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3" name="Metin kutusu 1410"/>
          <p:cNvSpPr txBox="1"/>
          <p:nvPr/>
        </p:nvSpPr>
        <p:spPr>
          <a:xfrm>
            <a:off x="4854575" y="30292675"/>
            <a:ext cx="196850" cy="115888"/>
          </a:xfrm>
          <a:prstGeom prst="rect">
            <a:avLst/>
          </a:prstGeom>
          <a:solidFill>
            <a:schemeClr val="lt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sp>
        <p:nvSpPr>
          <p:cNvPr id="64" name="Metin kutusu 1411"/>
          <p:cNvSpPr txBox="1"/>
          <p:nvPr/>
        </p:nvSpPr>
        <p:spPr>
          <a:xfrm>
            <a:off x="4854575" y="30446663"/>
            <a:ext cx="196850" cy="123825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/>
          </a:p>
        </p:txBody>
      </p:sp>
      <p:pic>
        <p:nvPicPr>
          <p:cNvPr id="65" name="Picture 2" descr="https://admin.antalya.edu.tr/files/139/abu-logo-tr-yat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78" y="245892"/>
            <a:ext cx="1569900" cy="333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6" name="Tablo 65">
            <a:extLst>
              <a:ext uri="{FF2B5EF4-FFF2-40B4-BE49-F238E27FC236}">
                <a16:creationId xmlns:a16="http://schemas.microsoft.com/office/drawing/2014/main" id="{4E4BC37B-8B6C-4421-8472-B24C6619D2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33802"/>
              </p:ext>
            </p:extLst>
          </p:nvPr>
        </p:nvGraphicFramePr>
        <p:xfrm>
          <a:off x="1332900" y="2484833"/>
          <a:ext cx="7043350" cy="3784827"/>
        </p:xfrm>
        <a:graphic>
          <a:graphicData uri="http://schemas.openxmlformats.org/drawingml/2006/table">
            <a:tbl>
              <a:tblPr/>
              <a:tblGrid>
                <a:gridCol w="1340075">
                  <a:extLst>
                    <a:ext uri="{9D8B030D-6E8A-4147-A177-3AD203B41FA5}">
                      <a16:colId xmlns:a16="http://schemas.microsoft.com/office/drawing/2014/main" val="3918363564"/>
                    </a:ext>
                  </a:extLst>
                </a:gridCol>
                <a:gridCol w="1417457">
                  <a:extLst>
                    <a:ext uri="{9D8B030D-6E8A-4147-A177-3AD203B41FA5}">
                      <a16:colId xmlns:a16="http://schemas.microsoft.com/office/drawing/2014/main" val="1683979601"/>
                    </a:ext>
                  </a:extLst>
                </a:gridCol>
                <a:gridCol w="1428606">
                  <a:extLst>
                    <a:ext uri="{9D8B030D-6E8A-4147-A177-3AD203B41FA5}">
                      <a16:colId xmlns:a16="http://schemas.microsoft.com/office/drawing/2014/main" val="2592459544"/>
                    </a:ext>
                  </a:extLst>
                </a:gridCol>
                <a:gridCol w="1428606">
                  <a:extLst>
                    <a:ext uri="{9D8B030D-6E8A-4147-A177-3AD203B41FA5}">
                      <a16:colId xmlns:a16="http://schemas.microsoft.com/office/drawing/2014/main" val="3383282758"/>
                    </a:ext>
                  </a:extLst>
                </a:gridCol>
                <a:gridCol w="1428606">
                  <a:extLst>
                    <a:ext uri="{9D8B030D-6E8A-4147-A177-3AD203B41FA5}">
                      <a16:colId xmlns:a16="http://schemas.microsoft.com/office/drawing/2014/main" val="494559924"/>
                    </a:ext>
                  </a:extLst>
                </a:gridCol>
              </a:tblGrid>
              <a:tr h="136544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KAYNAK ADI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BİRİMİ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MEVCUT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İHTİYAÇ NEDENİ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55102"/>
                  </a:ext>
                </a:extLst>
              </a:tr>
              <a:tr h="598635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Uyumsoft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968908"/>
                  </a:ext>
                </a:extLst>
              </a:tr>
              <a:tr h="606669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Logo Bordro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Plus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609586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Datasoft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2519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Kağıt</a:t>
                      </a:r>
                      <a:r>
                        <a:rPr lang="tr-TR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İmha Makinası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4131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Tüm evrakların  KVKK gereği imha edilmesi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503" marR="2503" marT="25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25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165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Özel 2">
      <a:dk1>
        <a:srgbClr val="8AD0D5"/>
      </a:dk1>
      <a:lt1>
        <a:sysClr val="window" lastClr="FFFFFF"/>
      </a:lt1>
      <a:dk2>
        <a:srgbClr val="1E5155"/>
      </a:dk2>
      <a:lt2>
        <a:srgbClr val="BFBFBF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1172</TotalTime>
  <Words>1167</Words>
  <Application>Microsoft Office PowerPoint</Application>
  <PresentationFormat>Ekran Gösterisi (4:3)</PresentationFormat>
  <Paragraphs>227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Tahoma</vt:lpstr>
      <vt:lpstr>Times New Roman</vt:lpstr>
      <vt:lpstr>Wingdings 3</vt:lpstr>
      <vt:lpstr>İyon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YILI  YGG SUNUMU  MEZUNLAR OFİSİ ve KARİYER GELİŞTİRME KOORDİNATÖRLÜĞÜ SÜRECİ  30/12/2019</dc:title>
  <dc:creator>Ali Engin DORUM</dc:creator>
  <cp:lastModifiedBy>Nükhet Eraslan</cp:lastModifiedBy>
  <cp:revision>87</cp:revision>
  <dcterms:created xsi:type="dcterms:W3CDTF">2020-01-20T10:44:30Z</dcterms:created>
  <dcterms:modified xsi:type="dcterms:W3CDTF">2023-06-12T08:42:29Z</dcterms:modified>
</cp:coreProperties>
</file>