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88" r:id="rId3"/>
    <p:sldId id="367" r:id="rId4"/>
    <p:sldId id="347" r:id="rId5"/>
    <p:sldId id="366" r:id="rId6"/>
    <p:sldId id="393" r:id="rId7"/>
    <p:sldId id="346" r:id="rId8"/>
    <p:sldId id="372" r:id="rId9"/>
    <p:sldId id="320" r:id="rId10"/>
    <p:sldId id="368" r:id="rId11"/>
    <p:sldId id="394" r:id="rId12"/>
    <p:sldId id="363" r:id="rId13"/>
    <p:sldId id="364" r:id="rId14"/>
    <p:sldId id="285" r:id="rId15"/>
    <p:sldId id="373" r:id="rId16"/>
    <p:sldId id="378" r:id="rId17"/>
    <p:sldId id="376" r:id="rId18"/>
    <p:sldId id="374" r:id="rId19"/>
    <p:sldId id="379" r:id="rId20"/>
    <p:sldId id="353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57" r:id="rId29"/>
    <p:sldId id="396" r:id="rId30"/>
    <p:sldId id="395" r:id="rId31"/>
    <p:sldId id="388" r:id="rId32"/>
    <p:sldId id="389" r:id="rId33"/>
    <p:sldId id="392" r:id="rId34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67"/>
            <p14:sldId id="347"/>
            <p14:sldId id="366"/>
            <p14:sldId id="393"/>
            <p14:sldId id="346"/>
            <p14:sldId id="372"/>
            <p14:sldId id="320"/>
            <p14:sldId id="368"/>
            <p14:sldId id="394"/>
            <p14:sldId id="363"/>
            <p14:sldId id="364"/>
            <p14:sldId id="285"/>
            <p14:sldId id="373"/>
            <p14:sldId id="378"/>
            <p14:sldId id="376"/>
            <p14:sldId id="374"/>
            <p14:sldId id="379"/>
            <p14:sldId id="353"/>
            <p14:sldId id="380"/>
            <p14:sldId id="381"/>
            <p14:sldId id="382"/>
            <p14:sldId id="383"/>
            <p14:sldId id="384"/>
            <p14:sldId id="385"/>
            <p14:sldId id="386"/>
            <p14:sldId id="357"/>
            <p14:sldId id="396"/>
            <p14:sldId id="395"/>
            <p14:sldId id="388"/>
            <p14:sldId id="389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78" y="-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emel.colak\Desktop\2023%20Anket%20Analizi\ANKET%20ANAL&#304;Z&#304;\&#304;dari%20ve%20Destek%20Hizmetleri%20M&#252;d&#252;rl&#252;&#287;&#252;%20Anket%20Analizi-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emel.colak\Desktop\2023%20Anket%20Analizi\ANKET%20ANAL&#304;Z&#304;\Bah&#231;e%20Bak&#305;m%20ve%20Peyzaj%20Hizmetleri%20Anket%20Analizi-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emel.colak\Desktop\2023%20Anket%20Analizi\ANKET%20ANAL&#304;Z&#304;\G&#252;venlik%20Hizmetleri%20Birimi%20Anket%20Analizi-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emel.colak\Desktop\2023%20Anket%20Analizi\ANKET%20ANAL&#304;Z&#304;\Teknik%20Hizmetler%20Birimi%20Memnuniyet%20Anket%20Analizi-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emel.colak\Desktop\2023%20Anket%20Analizi\ANKET%20ANAL&#304;Z&#304;\Temizlik%20Hizmetleri%20Birimi%20Memnuniyet%20Anket%20Analizi-2023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emel.colak\Desktop\2023%20Anket%20Analizi\ANKET%20ANAL&#304;Z&#304;\Ula&#351;&#305;m%20Hizmetleri%20Birimi%20Memnuniyet%20Anket%20Analizi-202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emel.colak\Desktop\2023%20Anket%20Analizi\ANKET%20ANAL&#304;Z&#304;\Yemekhane%20Hizmetleri%20Birimi%20Anket%20Analizi-202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emel.colak\Desktop\2023%20Anket%20Analizi\ANKET%20ANAL&#304;Z&#304;\Misafirhane%20Hizmetleri%20Birimi%20Memnuniyet%20Anket%20Analizi-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Sayfa1!$A$3:$A$5</c:f>
              <c:strCache>
                <c:ptCount val="3"/>
                <c:pt idx="0">
                  <c:v>İDARİ</c:v>
                </c:pt>
                <c:pt idx="1">
                  <c:v>AKADEMİK</c:v>
                </c:pt>
                <c:pt idx="2">
                  <c:v>ÖĞRENCİ</c:v>
                </c:pt>
              </c:strCache>
            </c:strRef>
          </c:cat>
          <c:val>
            <c:numRef>
              <c:f>Sayfa1!$B$3:$B$5</c:f>
              <c:numCache>
                <c:formatCode>0.00%</c:formatCode>
                <c:ptCount val="3"/>
                <c:pt idx="0">
                  <c:v>0.85650000000000004</c:v>
                </c:pt>
                <c:pt idx="1">
                  <c:v>0.85699999999999998</c:v>
                </c:pt>
                <c:pt idx="2">
                  <c:v>0.72199999999999998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5-42F4-86A8-3CF20EFC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8130815"/>
        <c:axId val="1268131231"/>
        <c:axId val="0"/>
      </c:bar3DChart>
      <c:catAx>
        <c:axId val="126813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68131231"/>
        <c:crosses val="autoZero"/>
        <c:auto val="1"/>
        <c:lblAlgn val="ctr"/>
        <c:lblOffset val="100"/>
        <c:noMultiLvlLbl val="0"/>
      </c:catAx>
      <c:valAx>
        <c:axId val="1268131231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68130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Sayfa1!$A$3:$A$5</c:f>
              <c:strCache>
                <c:ptCount val="3"/>
                <c:pt idx="0">
                  <c:v>İDARİ</c:v>
                </c:pt>
                <c:pt idx="1">
                  <c:v>AKADEMİK</c:v>
                </c:pt>
                <c:pt idx="2">
                  <c:v>ÖĞRENCİ</c:v>
                </c:pt>
              </c:strCache>
            </c:strRef>
          </c:cat>
          <c:val>
            <c:numRef>
              <c:f>Sayfa1!$B$3:$B$5</c:f>
              <c:numCache>
                <c:formatCode>0.00%</c:formatCode>
                <c:ptCount val="3"/>
                <c:pt idx="0">
                  <c:v>0.84199999999999997</c:v>
                </c:pt>
                <c:pt idx="1">
                  <c:v>0.90090000000000003</c:v>
                </c:pt>
                <c:pt idx="2">
                  <c:v>0.82399999999999995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1-4628-8440-7BE4D1BDF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8477567"/>
        <c:axId val="1458481311"/>
        <c:axId val="0"/>
      </c:bar3DChart>
      <c:catAx>
        <c:axId val="145847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58481311"/>
        <c:crosses val="autoZero"/>
        <c:auto val="1"/>
        <c:lblAlgn val="ctr"/>
        <c:lblOffset val="100"/>
        <c:noMultiLvlLbl val="0"/>
      </c:catAx>
      <c:valAx>
        <c:axId val="145848131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458477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'[Güvenlik Hizmetleri Birimi Anket Analizi-2023.xlsx]Sayfa1'!$A$3:$A$5</c:f>
              <c:strCache>
                <c:ptCount val="3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</c:strCache>
            </c:strRef>
          </c:cat>
          <c:val>
            <c:numRef>
              <c:f>'[Güvenlik Hizmetleri Birimi Anket Analizi-2023.xlsx]Sayfa1'!$B$3:$B$5</c:f>
              <c:numCache>
                <c:formatCode>0.00%</c:formatCode>
                <c:ptCount val="3"/>
                <c:pt idx="0">
                  <c:v>0.87339999999999995</c:v>
                </c:pt>
                <c:pt idx="1">
                  <c:v>0.93379999999999996</c:v>
                </c:pt>
                <c:pt idx="2">
                  <c:v>0.88260000000000005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D2-4E04-A263-A34C83B88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9630992"/>
        <c:axId val="719632656"/>
        <c:axId val="0"/>
      </c:bar3DChart>
      <c:catAx>
        <c:axId val="71963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19632656"/>
        <c:crosses val="autoZero"/>
        <c:auto val="1"/>
        <c:lblAlgn val="ctr"/>
        <c:lblOffset val="100"/>
        <c:noMultiLvlLbl val="0"/>
      </c:catAx>
      <c:valAx>
        <c:axId val="7196326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1963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Sayfa1!$A$3:$A$5</c:f>
              <c:strCache>
                <c:ptCount val="3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</c:strCache>
            </c:strRef>
          </c:cat>
          <c:val>
            <c:numRef>
              <c:f>Sayfa1!$B$3:$B$5</c:f>
              <c:numCache>
                <c:formatCode>0.00%</c:formatCode>
                <c:ptCount val="3"/>
                <c:pt idx="0">
                  <c:v>0.84870000000000001</c:v>
                </c:pt>
                <c:pt idx="1">
                  <c:v>0.86580000000000001</c:v>
                </c:pt>
                <c:pt idx="2">
                  <c:v>0.81399999999999995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6-47E0-AE79-6FD49CD71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6866800"/>
        <c:axId val="816867632"/>
        <c:axId val="0"/>
      </c:bar3DChart>
      <c:catAx>
        <c:axId val="81686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16867632"/>
        <c:crosses val="autoZero"/>
        <c:auto val="1"/>
        <c:lblAlgn val="ctr"/>
        <c:lblOffset val="100"/>
        <c:noMultiLvlLbl val="0"/>
      </c:catAx>
      <c:valAx>
        <c:axId val="81686763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1686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'[Temizlik Hizmetleri Birimi Memnuniyet Anket Analizi-2023.xlsx]Sayfa1'!$A$3:$A$5</c:f>
              <c:strCache>
                <c:ptCount val="3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</c:strCache>
            </c:strRef>
          </c:cat>
          <c:val>
            <c:numRef>
              <c:f>'[Temizlik Hizmetleri Birimi Memnuniyet Anket Analizi-2023.xlsx]Sayfa1'!$B$3:$B$5</c:f>
              <c:numCache>
                <c:formatCode>0.00%</c:formatCode>
                <c:ptCount val="3"/>
                <c:pt idx="0">
                  <c:v>0.88290000000000002</c:v>
                </c:pt>
                <c:pt idx="1">
                  <c:v>0.94899999999999995</c:v>
                </c:pt>
                <c:pt idx="2">
                  <c:v>0.90100000000000002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F-4339-8E5A-3887B07B03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0440240"/>
        <c:axId val="710439408"/>
        <c:axId val="0"/>
      </c:bar3DChart>
      <c:catAx>
        <c:axId val="71044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10439408"/>
        <c:crosses val="autoZero"/>
        <c:auto val="1"/>
        <c:lblAlgn val="ctr"/>
        <c:lblOffset val="100"/>
        <c:noMultiLvlLbl val="0"/>
      </c:catAx>
      <c:valAx>
        <c:axId val="7104394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1044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Sayfa1!$A$3:$A$5</c:f>
              <c:strCache>
                <c:ptCount val="3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</c:strCache>
            </c:strRef>
          </c:cat>
          <c:val>
            <c:numRef>
              <c:f>Sayfa1!$B$3:$B$5</c:f>
              <c:numCache>
                <c:formatCode>0.00%</c:formatCode>
                <c:ptCount val="3"/>
                <c:pt idx="0">
                  <c:v>0.82750000000000001</c:v>
                </c:pt>
                <c:pt idx="1">
                  <c:v>0.90690000000000004</c:v>
                </c:pt>
                <c:pt idx="2">
                  <c:v>0.77500000000000002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5-4862-8B28-4AA0ADD267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4847424"/>
        <c:axId val="714847008"/>
        <c:axId val="0"/>
      </c:bar3DChart>
      <c:catAx>
        <c:axId val="71484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14847008"/>
        <c:crosses val="autoZero"/>
        <c:auto val="1"/>
        <c:lblAlgn val="ctr"/>
        <c:lblOffset val="100"/>
        <c:noMultiLvlLbl val="0"/>
      </c:catAx>
      <c:valAx>
        <c:axId val="7148470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1484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'[Yemekhane Hizmetleri Birimi Anket Analizi-2023.xlsx]Sayfa1'!$A$4:$A$6</c:f>
              <c:strCache>
                <c:ptCount val="3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</c:strCache>
            </c:strRef>
          </c:cat>
          <c:val>
            <c:numRef>
              <c:f>'[Yemekhane Hizmetleri Birimi Anket Analizi-2023.xlsx]Sayfa1'!$B$4:$B$6</c:f>
              <c:numCache>
                <c:formatCode>0.00%</c:formatCode>
                <c:ptCount val="3"/>
                <c:pt idx="0">
                  <c:v>0.86029999999999995</c:v>
                </c:pt>
                <c:pt idx="1">
                  <c:v>0.9204</c:v>
                </c:pt>
                <c:pt idx="2">
                  <c:v>0.78239999999999998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7-4629-A6D8-26ACA4714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6868880"/>
        <c:axId val="816868048"/>
        <c:axId val="0"/>
      </c:bar3DChart>
      <c:catAx>
        <c:axId val="81686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16868048"/>
        <c:crosses val="autoZero"/>
        <c:auto val="1"/>
        <c:lblAlgn val="ctr"/>
        <c:lblOffset val="100"/>
        <c:noMultiLvlLbl val="0"/>
      </c:catAx>
      <c:valAx>
        <c:axId val="8168680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81686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Sayfa1!$A$3:$A$4</c:f>
              <c:strCache>
                <c:ptCount val="2"/>
                <c:pt idx="0">
                  <c:v>İDARİ</c:v>
                </c:pt>
                <c:pt idx="1">
                  <c:v>AKADEMİ</c:v>
                </c:pt>
              </c:strCache>
            </c:strRef>
          </c:cat>
          <c:val>
            <c:numRef>
              <c:f>Sayfa1!$B$3:$B$4</c:f>
              <c:numCache>
                <c:formatCode>0.00%</c:formatCode>
                <c:ptCount val="2"/>
                <c:pt idx="0">
                  <c:v>0.70830000000000004</c:v>
                </c:pt>
                <c:pt idx="1">
                  <c:v>0.89580000000000004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4-4217-B525-2F7C07EADA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0440656"/>
        <c:axId val="710439824"/>
        <c:axId val="0"/>
      </c:bar3DChart>
      <c:catAx>
        <c:axId val="71044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10439824"/>
        <c:crosses val="autoZero"/>
        <c:auto val="1"/>
        <c:lblAlgn val="ctr"/>
        <c:lblOffset val="100"/>
        <c:noMultiLvlLbl val="0"/>
      </c:catAx>
      <c:valAx>
        <c:axId val="710439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71044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15.06.2023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15.06.2023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15.06.2023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15.06.2023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15.06.2023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15.06.2023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15.06.2023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15.06.2023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28962" y="5355314"/>
            <a:ext cx="5358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 smtClean="0">
                <a:solidFill>
                  <a:schemeClr val="accent5">
                    <a:lumMod val="50000"/>
                  </a:schemeClr>
                </a:solidFill>
              </a:rPr>
              <a:t>İDARİ VE DESTEK HİZMETLERİ MÜDÜRLÜĞÜ</a:t>
            </a:r>
            <a:endParaRPr lang="tr-T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32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2022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850647"/>
              </p:ext>
            </p:extLst>
          </p:nvPr>
        </p:nvGraphicFramePr>
        <p:xfrm>
          <a:off x="88490" y="1460291"/>
          <a:ext cx="8843074" cy="5118125"/>
        </p:xfrm>
        <a:graphic>
          <a:graphicData uri="http://schemas.openxmlformats.org/drawingml/2006/table">
            <a:tbl>
              <a:tblPr/>
              <a:tblGrid>
                <a:gridCol w="168249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07134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50194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336124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2251166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737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5523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Anahtar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Makinesi Düz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Bilyeli 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Hizmetler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Anahtarların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dışa bağımlı olmadan çoğaltılabilmesi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 Toplama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Makinesi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Hizmetler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 kaçaklarını tespit edilmesi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mevcut gazın tekrar tanka verilmesi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Yemek- Gıda Hammadde Taşıma Aracı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 ve malzeme taşınması için araç olmaması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Endüstriyel Tip Fırın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Pastaneye ait fırın olmaması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Kasap Çözündürme Dolabı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Kasap bölümünde soğuk oda bulunmaması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 Alanı +4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Birimi-Muhasebe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 alanı yeterli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gelmemektedir.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6104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 Alanı -18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Birimi-Muhasebe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 alanı yeterli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gelmemektedir.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663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1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93510"/>
              </p:ext>
            </p:extLst>
          </p:nvPr>
        </p:nvGraphicFramePr>
        <p:xfrm>
          <a:off x="88490" y="1401020"/>
          <a:ext cx="8843074" cy="1796177"/>
        </p:xfrm>
        <a:graphic>
          <a:graphicData uri="http://schemas.openxmlformats.org/drawingml/2006/table">
            <a:tbl>
              <a:tblPr/>
              <a:tblGrid>
                <a:gridCol w="168249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59574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97754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336124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2251166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4737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 Terazisi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Hizmetler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Klima gazlarında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asılan gazın miktarının ölçülmesi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Yatar Daire Makinesi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Hizmetler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Marangoz işleri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7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90286"/>
              </p:ext>
            </p:extLst>
          </p:nvPr>
        </p:nvGraphicFramePr>
        <p:xfrm>
          <a:off x="126277" y="1318744"/>
          <a:ext cx="8765795" cy="5042072"/>
        </p:xfrm>
        <a:graphic>
          <a:graphicData uri="http://schemas.openxmlformats.org/drawingml/2006/table">
            <a:tbl>
              <a:tblPr/>
              <a:tblGrid>
                <a:gridCol w="1667789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764093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777971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777971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777971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7967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1634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ve Destek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Müdürlüğü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Talep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Sistemi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 analizi yapılamıyor. Taleplerde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sınıflandırma ve numaralandırma yapılamıyor.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9236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Misafirhane Hizmetleri Müdürlüğü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Misafirhane Yazılım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Sistemi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Giriş çıkışların sistematik takibi. Kişisel verilerin korunumu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071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 Sıcaklık Takip Sistemi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 manuel yapılmaktadır.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952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Yazılım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Hizmetler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Kontrol Sistemi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Kontrol listelerinin dijital sisteme dönüştürülmesi.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6952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Bahçe Bakım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Peyzaj Sistemi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Otomatik Sulama Sistemi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Alanın genişlemesi,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iş gücünün yetmemesi ve su kaynağının iyi yönetilmesi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689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581581"/>
              </p:ext>
            </p:extLst>
          </p:nvPr>
        </p:nvGraphicFramePr>
        <p:xfrm>
          <a:off x="99178" y="1385082"/>
          <a:ext cx="8324385" cy="4205449"/>
        </p:xfrm>
        <a:graphic>
          <a:graphicData uri="http://schemas.openxmlformats.org/drawingml/2006/table">
            <a:tbl>
              <a:tblPr/>
              <a:tblGrid>
                <a:gridCol w="1583806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675262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35052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2041826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688439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Bahçıvan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Bahçe Bakım ve Peyzaj Hizmetleri Birimi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Alanın genişlemesi, iş gücünün yetmemesi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Personeli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 Hizmetleri Birimi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Personel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alanda personelin yeterli gelmemesi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Personel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Hizmetleri Birimi </a:t>
                      </a:r>
                    </a:p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Tesisatçı,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İklimlendirme, 1 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Ses-Işık, 1 İnşaatçı (Fayans ,Boya)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Kurumun büyümesi ile iş gücünün yetmemesi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Sıcak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Aşçı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 personelin işten ayrılması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Soğuk Aşçı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 personelin görev değişikliği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115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Controller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Muhasebe Müdürlüğü- Yemekhane Hizmetleri Birimi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yükü ve iş bilgisi, doğru maliyet hesaplamasının yapılabilmesi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tr-TR" dirty="0" smtClean="0"/>
              <a:t>1</a:t>
            </a:r>
            <a:endParaRPr lang="en-US" dirty="0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14843"/>
              </p:ext>
            </p:extLst>
          </p:nvPr>
        </p:nvGraphicFramePr>
        <p:xfrm>
          <a:off x="323528" y="1529983"/>
          <a:ext cx="8203223" cy="202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Z1- Yemekhaneye özel çalışacak aracın olmaması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1.07.2023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İdari ve Destek Hizmetleri Müdürlüğü- Yemekhane Hizmetleri Birimi- Ulaşım Hizmetleri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2023-2024 </a:t>
                      </a:r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İdari ve Destek Hizmetleri Müdürlüğü bütçesine dahil edilerek Üst Yönetim onayına sunulacak.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462996"/>
              </p:ext>
            </p:extLst>
          </p:nvPr>
        </p:nvGraphicFramePr>
        <p:xfrm>
          <a:off x="323528" y="3568736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Z2-Yemekhane alanının beğenilmemesi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1.09.2023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Yemekhane Hizmetleri Birimi- Teknik Hizmetler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Dekorasyon çalışmaları yapılmaya devam edilecektir.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tr-TR" dirty="0" smtClean="0"/>
              <a:t>2</a:t>
            </a:r>
            <a:endParaRPr lang="en-US" dirty="0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29211"/>
              </p:ext>
            </p:extLst>
          </p:nvPr>
        </p:nvGraphicFramePr>
        <p:xfrm>
          <a:off x="545121" y="1704694"/>
          <a:ext cx="8203223" cy="2291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Z4-Fiziki iş gücü ile çalışan personelin iş sonrası kişisel temizlik ve bakım alanlarının yetersiz olması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1.07.2023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İdari ve Destek Hizmetleri Müdürlüğü- Bahçe Bakım ve Peyzaj Hizmetleri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2023-2024 </a:t>
                      </a:r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İdari ve Destek Hizmetleri Müdürlüğü bütçesine dahil edilerek Üst Yönetim onayına sunulacak.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06779"/>
              </p:ext>
            </p:extLst>
          </p:nvPr>
        </p:nvGraphicFramePr>
        <p:xfrm>
          <a:off x="545120" y="4016898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rgbClr val="0F2303"/>
                          </a:solidFill>
                        </a:rPr>
                        <a:t>T5-Talep</a:t>
                      </a:r>
                      <a:r>
                        <a:rPr lang="tr-TR" b="0" baseline="0" dirty="0" smtClean="0">
                          <a:solidFill>
                            <a:srgbClr val="0F2303"/>
                          </a:solidFill>
                        </a:rPr>
                        <a:t> yapan birimlerin taleplerini takip etmemesi</a:t>
                      </a:r>
                      <a:endParaRPr lang="tr-TR" b="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rgbClr val="0F2303"/>
                          </a:solidFill>
                        </a:rPr>
                        <a:t>01.09.2023</a:t>
                      </a:r>
                      <a:endParaRPr lang="tr-TR" b="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rgbClr val="0F2303"/>
                          </a:solidFill>
                        </a:rPr>
                        <a:t>İdari ve Destek Hizmetleri Müdürlüğü</a:t>
                      </a:r>
                      <a:endParaRPr lang="tr-TR" b="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 smtClean="0">
                          <a:solidFill>
                            <a:srgbClr val="0F2303"/>
                          </a:solidFill>
                        </a:rPr>
                        <a:t>Destek hizmetlerine işleyiş maili gönderilecektir.</a:t>
                      </a:r>
                      <a:endParaRPr lang="tr-TR" b="0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2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tr-TR" dirty="0" smtClean="0"/>
              <a:t>3</a:t>
            </a:r>
            <a:endParaRPr lang="en-US" dirty="0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83058"/>
              </p:ext>
            </p:extLst>
          </p:nvPr>
        </p:nvGraphicFramePr>
        <p:xfrm>
          <a:off x="352426" y="1582822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T6-Birimlere </a:t>
                      </a:r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taleplerin telefon ve mail ile iletilmesi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01.09.2023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İdari ve Destek Hizmetleri Müdürlüğü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Destek hizmetlerine işleyiş maili gönderilecektir.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8" name="Tablo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329186"/>
              </p:ext>
            </p:extLst>
          </p:nvPr>
        </p:nvGraphicFramePr>
        <p:xfrm>
          <a:off x="352426" y="3066182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T9-Kalifiye</a:t>
                      </a:r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 Personelin Bulunmaması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-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İdari ve Destek Hizmetleri Müdürlüğü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-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9" name="Tablo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03159"/>
              </p:ext>
            </p:extLst>
          </p:nvPr>
        </p:nvGraphicFramePr>
        <p:xfrm>
          <a:off x="323528" y="4549542"/>
          <a:ext cx="8203223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T10/G2-Teknik</a:t>
                      </a:r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 Hizmetler Biriminde Yetkinliği ve Yeterliliğe Sahip Personel Varlığı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-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İdari ve Destek Hizmetleri Müdürlüğü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-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7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tr-TR" dirty="0" smtClean="0"/>
              <a:t>4</a:t>
            </a:r>
            <a:endParaRPr lang="en-US" dirty="0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86723"/>
              </p:ext>
            </p:extLst>
          </p:nvPr>
        </p:nvGraphicFramePr>
        <p:xfrm>
          <a:off x="545122" y="1682627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T9-Gıda Sabotajı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Yemekhane</a:t>
                      </a:r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 Hizmetleri Birimi</a:t>
                      </a:r>
                      <a:endParaRPr lang="tr-TR" dirty="0" smtClean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Gıda Mühendisi ve Aşçıbaşı</a:t>
                      </a:r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 Teknik Kontrolleri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46173"/>
              </p:ext>
            </p:extLst>
          </p:nvPr>
        </p:nvGraphicFramePr>
        <p:xfrm>
          <a:off x="545122" y="3261233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T10-Gıda Hileleri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Yemekhane</a:t>
                      </a:r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 Hizmetleri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Güvenilir ve iyi referanslı firmalar ile çalışılması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45061"/>
              </p:ext>
            </p:extLst>
          </p:nvPr>
        </p:nvGraphicFramePr>
        <p:xfrm>
          <a:off x="533400" y="4872990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Projeksiyon Cihazı Arızalanması 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Teknik Hizmetler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Teknik kontroller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6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tr-TR" dirty="0" smtClean="0"/>
              <a:t>5</a:t>
            </a:r>
            <a:endParaRPr lang="en-US" dirty="0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995285"/>
              </p:ext>
            </p:extLst>
          </p:nvPr>
        </p:nvGraphicFramePr>
        <p:xfrm>
          <a:off x="533398" y="1443058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Endüstriyel Tip Makinaların Arızası (Bulaşık-Çamaşır Makinası)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Teknik Hizmetler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Teknik kontroller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21289"/>
              </p:ext>
            </p:extLst>
          </p:nvPr>
        </p:nvGraphicFramePr>
        <p:xfrm>
          <a:off x="533397" y="3037690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Hidroforun Çalışmaması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Teknik Hizmetler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Teknik kontroller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40486"/>
              </p:ext>
            </p:extLst>
          </p:nvPr>
        </p:nvGraphicFramePr>
        <p:xfrm>
          <a:off x="533396" y="4697020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LNG ve Gaz Tankının Arızalanması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Teknik Hizmetler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Teknik kontroller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7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tr-TR" dirty="0" smtClean="0"/>
              <a:t>6</a:t>
            </a:r>
            <a:endParaRPr lang="en-US" dirty="0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52078"/>
              </p:ext>
            </p:extLst>
          </p:nvPr>
        </p:nvGraphicFramePr>
        <p:xfrm>
          <a:off x="533398" y="1443058"/>
          <a:ext cx="8203223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Teknik Birim Personelinin Kontroller yada Acil Müdahaleler Sırasında Yaralanması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Teknik Hizmetler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ISG koruyucu malzemelerin kullanımı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2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7" name="Dikdörtgen 6"/>
          <p:cNvSpPr/>
          <p:nvPr/>
        </p:nvSpPr>
        <p:spPr>
          <a:xfrm>
            <a:off x="490637" y="3508967"/>
            <a:ext cx="835292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algn="just"/>
            <a:r>
              <a:rPr lang="tr-TR" b="1" dirty="0">
                <a:solidFill>
                  <a:srgbClr val="0F2303"/>
                </a:solidFill>
              </a:rPr>
              <a:t>Departmanın görev tanımlarını yerinde ve zamanında, kurumun menfaatlerini ön planda tutarak; hesap verilebilir, adil, ilkeli, teknolojik gelişmelerden yararlanarak hizmet vermek. </a:t>
            </a:r>
          </a:p>
          <a:p>
            <a:pPr algn="just"/>
            <a:r>
              <a:rPr lang="tr-TR" b="1" dirty="0">
                <a:solidFill>
                  <a:srgbClr val="0F2303"/>
                </a:solidFill>
              </a:rPr>
              <a:t>Üniversitenin diğer birimleri ile koordinasyon içerisinde çalışarak, bu birimlerin görevlerini sorunsuz yerine getirebilmeleri için en üst düzeyde destek vermek.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03655" y="1660731"/>
            <a:ext cx="835292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algn="just" fontAlgn="base">
              <a:spcAft>
                <a:spcPts val="0"/>
              </a:spcAft>
            </a:pPr>
            <a:r>
              <a:rPr lang="tr-TR" b="1" dirty="0">
                <a:solidFill>
                  <a:srgbClr val="0C0D0D"/>
                </a:solidFill>
                <a:ea typeface="Times New Roman" panose="02020603050405020304" pitchFamily="18" charset="0"/>
              </a:rPr>
              <a:t>Üniversitenin misyonu ile uyumlu; kaynakların verimli, etkin ve şeffaf şekilde kullanımını gerçekleştirerek,</a:t>
            </a:r>
          </a:p>
          <a:p>
            <a:pPr algn="just" fontAlgn="base">
              <a:spcAft>
                <a:spcPts val="0"/>
              </a:spcAft>
            </a:pPr>
            <a:r>
              <a:rPr lang="tr-TR" b="1" dirty="0">
                <a:solidFill>
                  <a:srgbClr val="0C0D0D"/>
                </a:solidFill>
                <a:ea typeface="Times New Roman" panose="02020603050405020304" pitchFamily="18" charset="0"/>
              </a:rPr>
              <a:t>Hizmet verdiğimiz tüm birimlerin memnuniyetini sağlamak için araştırma ve geliştirme faaliyetlerini yürütmek.</a:t>
            </a: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7273" y="1431946"/>
            <a:ext cx="4572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b="1" kern="0" dirty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İdari ve Destek Hizmetleri Müdürlüğü 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kern="0" dirty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Genel Memnuniyet Ortalaması : </a:t>
            </a:r>
            <a:r>
              <a:rPr lang="tr-TR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81,18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320414"/>
              </p:ext>
            </p:extLst>
          </p:nvPr>
        </p:nvGraphicFramePr>
        <p:xfrm>
          <a:off x="662473" y="2427913"/>
          <a:ext cx="7035282" cy="317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7273" y="1431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F2303"/>
                </a:solidFill>
              </a:rPr>
              <a:t>Bahçe Bakım ve Peyzaj Hizmetleri Birimi</a:t>
            </a:r>
            <a:endParaRPr lang="tr-TR" dirty="0">
              <a:solidFill>
                <a:srgbClr val="0F2303"/>
              </a:solidFill>
            </a:endParaRPr>
          </a:p>
          <a:p>
            <a:r>
              <a:rPr lang="tr-TR" dirty="0">
                <a:solidFill>
                  <a:srgbClr val="0F2303"/>
                </a:solidFill>
              </a:rPr>
              <a:t>Genel Memnuniyet Ortalaması : % </a:t>
            </a:r>
            <a:r>
              <a:rPr lang="tr-TR" dirty="0" smtClean="0">
                <a:solidFill>
                  <a:srgbClr val="0F2303"/>
                </a:solidFill>
              </a:rPr>
              <a:t>85,56</a:t>
            </a:r>
            <a:endParaRPr lang="tr-TR" dirty="0">
              <a:solidFill>
                <a:srgbClr val="0F2303"/>
              </a:solidFill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100647"/>
              </p:ext>
            </p:extLst>
          </p:nvPr>
        </p:nvGraphicFramePr>
        <p:xfrm>
          <a:off x="577272" y="2235296"/>
          <a:ext cx="7045837" cy="355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7491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7273" y="1431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F2303"/>
                </a:solidFill>
              </a:rPr>
              <a:t>Güvenlik Hizmetleri Birimi</a:t>
            </a:r>
            <a:endParaRPr lang="tr-TR" dirty="0">
              <a:solidFill>
                <a:srgbClr val="0F2303"/>
              </a:solidFill>
            </a:endParaRPr>
          </a:p>
          <a:p>
            <a:r>
              <a:rPr lang="tr-TR" dirty="0">
                <a:solidFill>
                  <a:srgbClr val="0F2303"/>
                </a:solidFill>
              </a:rPr>
              <a:t>Genel Memnuniyet Ortalaması : </a:t>
            </a:r>
            <a:r>
              <a:rPr lang="tr-TR" dirty="0" smtClean="0">
                <a:solidFill>
                  <a:srgbClr val="0F2303"/>
                </a:solidFill>
              </a:rPr>
              <a:t>% 89,66</a:t>
            </a:r>
            <a:endParaRPr lang="tr-TR" dirty="0">
              <a:solidFill>
                <a:srgbClr val="0F2303"/>
              </a:solidFill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077955"/>
              </p:ext>
            </p:extLst>
          </p:nvPr>
        </p:nvGraphicFramePr>
        <p:xfrm>
          <a:off x="577273" y="2242176"/>
          <a:ext cx="7456384" cy="361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2988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7273" y="1431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F2303"/>
                </a:solidFill>
              </a:rPr>
              <a:t>Teknik Hizmetleri Birimi</a:t>
            </a:r>
            <a:endParaRPr lang="tr-TR" dirty="0">
              <a:solidFill>
                <a:srgbClr val="0F2303"/>
              </a:solidFill>
            </a:endParaRPr>
          </a:p>
          <a:p>
            <a:r>
              <a:rPr lang="tr-TR" dirty="0">
                <a:solidFill>
                  <a:srgbClr val="0F2303"/>
                </a:solidFill>
              </a:rPr>
              <a:t>Genel Memnuniyet Ortalaması : </a:t>
            </a:r>
            <a:r>
              <a:rPr lang="tr-TR" dirty="0" smtClean="0">
                <a:solidFill>
                  <a:srgbClr val="0F2303"/>
                </a:solidFill>
              </a:rPr>
              <a:t>% 84,28</a:t>
            </a:r>
            <a:endParaRPr lang="tr-TR" dirty="0">
              <a:solidFill>
                <a:srgbClr val="0F2303"/>
              </a:solidFill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683685"/>
              </p:ext>
            </p:extLst>
          </p:nvPr>
        </p:nvGraphicFramePr>
        <p:xfrm>
          <a:off x="577272" y="2235296"/>
          <a:ext cx="7829609" cy="385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4228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7273" y="1431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F2303"/>
                </a:solidFill>
              </a:rPr>
              <a:t>Temizlik Hizmetleri Birimi</a:t>
            </a:r>
            <a:endParaRPr lang="tr-TR" dirty="0">
              <a:solidFill>
                <a:srgbClr val="0F2303"/>
              </a:solidFill>
            </a:endParaRPr>
          </a:p>
          <a:p>
            <a:r>
              <a:rPr lang="tr-TR" dirty="0">
                <a:solidFill>
                  <a:srgbClr val="0F2303"/>
                </a:solidFill>
              </a:rPr>
              <a:t>Genel Memnuniyet Ortalaması : </a:t>
            </a:r>
            <a:r>
              <a:rPr lang="tr-TR" dirty="0" smtClean="0">
                <a:solidFill>
                  <a:srgbClr val="0F2303"/>
                </a:solidFill>
              </a:rPr>
              <a:t>% 91,10 </a:t>
            </a:r>
            <a:endParaRPr lang="tr-TR" dirty="0">
              <a:solidFill>
                <a:srgbClr val="0F2303"/>
              </a:solidFill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865371"/>
              </p:ext>
            </p:extLst>
          </p:nvPr>
        </p:nvGraphicFramePr>
        <p:xfrm>
          <a:off x="577273" y="2078277"/>
          <a:ext cx="7698980" cy="411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9942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7273" y="1431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F2303"/>
                </a:solidFill>
              </a:rPr>
              <a:t>Ulaşım Hizmetleri Birimi</a:t>
            </a:r>
            <a:endParaRPr lang="tr-TR" dirty="0">
              <a:solidFill>
                <a:srgbClr val="0F2303"/>
              </a:solidFill>
            </a:endParaRPr>
          </a:p>
          <a:p>
            <a:r>
              <a:rPr lang="tr-TR" dirty="0">
                <a:solidFill>
                  <a:srgbClr val="0F2303"/>
                </a:solidFill>
              </a:rPr>
              <a:t>Genel Memnuniyet Ortalaması : </a:t>
            </a:r>
            <a:r>
              <a:rPr lang="tr-TR" dirty="0" smtClean="0">
                <a:solidFill>
                  <a:srgbClr val="0F2303"/>
                </a:solidFill>
              </a:rPr>
              <a:t>% 83,65</a:t>
            </a:r>
            <a:endParaRPr lang="tr-TR" dirty="0">
              <a:solidFill>
                <a:srgbClr val="0F2303"/>
              </a:solidFill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818737"/>
              </p:ext>
            </p:extLst>
          </p:nvPr>
        </p:nvGraphicFramePr>
        <p:xfrm>
          <a:off x="653142" y="2113149"/>
          <a:ext cx="7333861" cy="382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1389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7273" y="1431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F2303"/>
                </a:solidFill>
              </a:rPr>
              <a:t>Yemekhane Hizmetleri Birimi</a:t>
            </a:r>
            <a:endParaRPr lang="tr-TR" dirty="0">
              <a:solidFill>
                <a:srgbClr val="0F2303"/>
              </a:solidFill>
            </a:endParaRPr>
          </a:p>
          <a:p>
            <a:r>
              <a:rPr lang="tr-TR" dirty="0">
                <a:solidFill>
                  <a:srgbClr val="0F2303"/>
                </a:solidFill>
              </a:rPr>
              <a:t>Genel Memnuniyet Ortalaması : </a:t>
            </a:r>
            <a:r>
              <a:rPr lang="tr-TR" dirty="0" smtClean="0">
                <a:solidFill>
                  <a:srgbClr val="0F2303"/>
                </a:solidFill>
              </a:rPr>
              <a:t>%85,44</a:t>
            </a:r>
            <a:endParaRPr lang="tr-TR" dirty="0">
              <a:solidFill>
                <a:srgbClr val="0F2303"/>
              </a:solidFill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305776"/>
              </p:ext>
            </p:extLst>
          </p:nvPr>
        </p:nvGraphicFramePr>
        <p:xfrm>
          <a:off x="577272" y="2235296"/>
          <a:ext cx="7587013" cy="398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1618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7273" y="1431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0F2303"/>
                </a:solidFill>
              </a:rPr>
              <a:t>Misafirhane Hizmetleri Birimi</a:t>
            </a:r>
            <a:endParaRPr lang="tr-TR" dirty="0">
              <a:solidFill>
                <a:srgbClr val="0F2303"/>
              </a:solidFill>
            </a:endParaRPr>
          </a:p>
          <a:p>
            <a:r>
              <a:rPr lang="tr-TR" dirty="0">
                <a:solidFill>
                  <a:srgbClr val="0F2303"/>
                </a:solidFill>
              </a:rPr>
              <a:t>Genel Memnuniyet Ortalaması : </a:t>
            </a:r>
            <a:r>
              <a:rPr lang="tr-TR" dirty="0" smtClean="0">
                <a:solidFill>
                  <a:srgbClr val="0F2303"/>
                </a:solidFill>
              </a:rPr>
              <a:t>%</a:t>
            </a:r>
            <a:r>
              <a:rPr lang="tr-TR" dirty="0" smtClean="0">
                <a:solidFill>
                  <a:srgbClr val="0F2303"/>
                </a:solidFill>
              </a:rPr>
              <a:t>80,21</a:t>
            </a:r>
            <a:endParaRPr lang="tr-TR" dirty="0">
              <a:solidFill>
                <a:srgbClr val="0F2303"/>
              </a:solidFill>
            </a:endParaRP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845602"/>
              </p:ext>
            </p:extLst>
          </p:nvPr>
        </p:nvGraphicFramePr>
        <p:xfrm>
          <a:off x="577272" y="2235295"/>
          <a:ext cx="7680319" cy="417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8385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74190"/>
              </p:ext>
            </p:extLst>
          </p:nvPr>
        </p:nvGraphicFramePr>
        <p:xfrm>
          <a:off x="442483" y="1735239"/>
          <a:ext cx="8029713" cy="4450956"/>
        </p:xfrm>
        <a:graphic>
          <a:graphicData uri="http://schemas.openxmlformats.org/drawingml/2006/table">
            <a:tbl>
              <a:tblPr/>
              <a:tblGrid>
                <a:gridCol w="1701919">
                  <a:extLst>
                    <a:ext uri="{9D8B030D-6E8A-4147-A177-3AD203B41FA5}">
                      <a16:colId xmlns:a16="http://schemas.microsoft.com/office/drawing/2014/main" val="3009163483"/>
                    </a:ext>
                  </a:extLst>
                </a:gridCol>
                <a:gridCol w="739359">
                  <a:extLst>
                    <a:ext uri="{9D8B030D-6E8A-4147-A177-3AD203B41FA5}">
                      <a16:colId xmlns:a16="http://schemas.microsoft.com/office/drawing/2014/main" val="2727753671"/>
                    </a:ext>
                  </a:extLst>
                </a:gridCol>
                <a:gridCol w="892811">
                  <a:extLst>
                    <a:ext uri="{9D8B030D-6E8A-4147-A177-3AD203B41FA5}">
                      <a16:colId xmlns:a16="http://schemas.microsoft.com/office/drawing/2014/main" val="3216901498"/>
                    </a:ext>
                  </a:extLst>
                </a:gridCol>
                <a:gridCol w="619387">
                  <a:extLst>
                    <a:ext uri="{9D8B030D-6E8A-4147-A177-3AD203B41FA5}">
                      <a16:colId xmlns:a16="http://schemas.microsoft.com/office/drawing/2014/main" val="3030285328"/>
                    </a:ext>
                  </a:extLst>
                </a:gridCol>
                <a:gridCol w="627757">
                  <a:extLst>
                    <a:ext uri="{9D8B030D-6E8A-4147-A177-3AD203B41FA5}">
                      <a16:colId xmlns:a16="http://schemas.microsoft.com/office/drawing/2014/main" val="1376399181"/>
                    </a:ext>
                  </a:extLst>
                </a:gridCol>
                <a:gridCol w="1322475">
                  <a:extLst>
                    <a:ext uri="{9D8B030D-6E8A-4147-A177-3AD203B41FA5}">
                      <a16:colId xmlns:a16="http://schemas.microsoft.com/office/drawing/2014/main" val="3534522058"/>
                    </a:ext>
                  </a:extLst>
                </a:gridCol>
                <a:gridCol w="502206">
                  <a:extLst>
                    <a:ext uri="{9D8B030D-6E8A-4147-A177-3AD203B41FA5}">
                      <a16:colId xmlns:a16="http://schemas.microsoft.com/office/drawing/2014/main" val="2511882586"/>
                    </a:ext>
                  </a:extLst>
                </a:gridCol>
                <a:gridCol w="460355">
                  <a:extLst>
                    <a:ext uri="{9D8B030D-6E8A-4147-A177-3AD203B41FA5}">
                      <a16:colId xmlns:a16="http://schemas.microsoft.com/office/drawing/2014/main" val="2553987249"/>
                    </a:ext>
                  </a:extLst>
                </a:gridCol>
                <a:gridCol w="217622">
                  <a:extLst>
                    <a:ext uri="{9D8B030D-6E8A-4147-A177-3AD203B41FA5}">
                      <a16:colId xmlns:a16="http://schemas.microsoft.com/office/drawing/2014/main" val="3134073125"/>
                    </a:ext>
                  </a:extLst>
                </a:gridCol>
                <a:gridCol w="502206">
                  <a:extLst>
                    <a:ext uri="{9D8B030D-6E8A-4147-A177-3AD203B41FA5}">
                      <a16:colId xmlns:a16="http://schemas.microsoft.com/office/drawing/2014/main" val="2319646258"/>
                    </a:ext>
                  </a:extLst>
                </a:gridCol>
                <a:gridCol w="443616">
                  <a:extLst>
                    <a:ext uri="{9D8B030D-6E8A-4147-A177-3AD203B41FA5}">
                      <a16:colId xmlns:a16="http://schemas.microsoft.com/office/drawing/2014/main" val="56452270"/>
                    </a:ext>
                  </a:extLst>
                </a:gridCol>
              </a:tblGrid>
              <a:tr h="13852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TARİH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DENETİMDE KARŞILAŞILAN KİŞİLER VE GÖREVLERİ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24258"/>
                  </a:ext>
                </a:extLst>
              </a:tr>
              <a:tr h="7889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16.05.2023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ALİ ÇOBANOĞLU - EMEL ÇOLAK - HASAN ALİ KIR - MERVE ÇOBANOĞLU - YUNUS KIR - HASAN OKUR - Tenzile DİNÇER - ÖZDEN ÇETİN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992106"/>
                  </a:ext>
                </a:extLst>
              </a:tr>
              <a:tr h="15056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TESPİT EDİLEN UYGUNSUZLUKLAR LLLL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555041"/>
                  </a:ext>
                </a:extLst>
              </a:tr>
              <a:tr h="5059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MAJOR BULGU SAYISI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38182"/>
                  </a:ext>
                </a:extLst>
              </a:tr>
              <a:tr h="8996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MİNÖR  BULGU SAYISI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/>
                      </a:r>
                      <a:b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8.5.2. - Taleplerin Sağlıklı bir şekilde analiz edilebilmesi içine İdari Destek Hizmetlerinin İhtiyacını karşılayabilecek bir talep sistemine ihtiyaç duyulmaktadır.</a:t>
                      </a:r>
                      <a:b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/>
                      </a:r>
                      <a:b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10.1-10.2. - Kantinlerde Atıştırmalık Gıdaların Bulunmaması ŞYS No: 306 Numaralı şikayetin df ve kök neden analizi formu görülemedi</a:t>
                      </a:r>
                    </a:p>
                  </a:txBody>
                  <a:tcPr marL="5752" marR="5752" marT="5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892687"/>
                  </a:ext>
                </a:extLst>
              </a:tr>
              <a:tr h="18156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800" b="1" i="1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Uygunsuzluklar DF Formlarında tanımlanmaktadır.</a:t>
                      </a:r>
                    </a:p>
                  </a:txBody>
                  <a:tcPr marL="5752" marR="5752" marT="5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52" marR="5752" marT="5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52" marR="5752" marT="5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52" marR="5752" marT="5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52" marR="5752" marT="5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52" marR="5752" marT="5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52" marR="5752" marT="5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752" marR="5752" marT="5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263788"/>
                  </a:ext>
                </a:extLst>
              </a:tr>
              <a:tr h="15056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İYİLEŞTİRİLMESİ GEREKEN YÖNLER-GÖZLEMLER KKKK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82264"/>
                  </a:ext>
                </a:extLst>
              </a:tr>
              <a:tr h="3402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ISO 9001 Madde No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Gözlem Tanımı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951937"/>
                  </a:ext>
                </a:extLst>
              </a:tr>
              <a:tr h="36136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7.1.3. - 9.1.3.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Bulaşık Makinası Bakım Kayıtları Görüldü Bakım Formuna Arızanın ne olduğuna dair bir kayıt tutulmalı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720793"/>
                  </a:ext>
                </a:extLst>
              </a:tr>
              <a:tr h="27704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4.1.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Talep sistemii ,personel eksikliği ve İdari Destek Hizmetleri müdürlüğünün bütün alt bölümlerini kapsayacak şekilde zayıf yönlerin geliştirilmesi gereklidir.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540394"/>
                  </a:ext>
                </a:extLst>
              </a:tr>
              <a:tr h="15056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ONAY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İSİM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TARİH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İMZA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944243"/>
                  </a:ext>
                </a:extLst>
              </a:tr>
              <a:tr h="25295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DENETÇİ 1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Onur ÜNVER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16.05.2023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44694"/>
                  </a:ext>
                </a:extLst>
              </a:tr>
              <a:tr h="25295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DENETÇİ 2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Sezer KARASAKAL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16.05.2023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752" marR="5752" marT="5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14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0260" y="452718"/>
            <a:ext cx="6149829" cy="984196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  <a:b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sp>
        <p:nvSpPr>
          <p:cNvPr id="6" name="Metin kutusu 1"/>
          <p:cNvSpPr txBox="1"/>
          <p:nvPr/>
        </p:nvSpPr>
        <p:spPr>
          <a:xfrm>
            <a:off x="6823075" y="2809875"/>
            <a:ext cx="152400" cy="952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/>
          </a:p>
        </p:txBody>
      </p:sp>
      <p:sp>
        <p:nvSpPr>
          <p:cNvPr id="7" name="Metin kutusu 2"/>
          <p:cNvSpPr txBox="1"/>
          <p:nvPr/>
        </p:nvSpPr>
        <p:spPr>
          <a:xfrm>
            <a:off x="7878763" y="2790825"/>
            <a:ext cx="152400" cy="9525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3" y="481868"/>
            <a:ext cx="1684875" cy="3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47740"/>
              </p:ext>
            </p:extLst>
          </p:nvPr>
        </p:nvGraphicFramePr>
        <p:xfrm>
          <a:off x="137572" y="1341503"/>
          <a:ext cx="8614541" cy="529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Çalışma Sayfası" r:id="rId4" imgW="8511673" imgH="6301793" progId="Excel.Sheet.12">
                  <p:embed/>
                </p:oleObj>
              </mc:Choice>
              <mc:Fallback>
                <p:oleObj name="Çalışma Sayfası" r:id="rId4" imgW="8511673" imgH="63017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572" y="1341503"/>
                        <a:ext cx="8614541" cy="5298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19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463243" y="1660731"/>
            <a:ext cx="835292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ISO 22000 GIDA GÜVENLİĞİ POLİTİKAMIZ</a:t>
            </a:r>
            <a:endParaRPr lang="tr-TR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9" y="2235199"/>
            <a:ext cx="8826726" cy="33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0260" y="452718"/>
            <a:ext cx="6149829" cy="984196"/>
          </a:xfrm>
        </p:spPr>
        <p:txBody>
          <a:bodyPr/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  <a:b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34304"/>
              </p:ext>
            </p:extLst>
          </p:nvPr>
        </p:nvGraphicFramePr>
        <p:xfrm>
          <a:off x="223934" y="1466063"/>
          <a:ext cx="8171312" cy="4944068"/>
        </p:xfrm>
        <a:graphic>
          <a:graphicData uri="http://schemas.openxmlformats.org/drawingml/2006/table">
            <a:tbl>
              <a:tblPr/>
              <a:tblGrid>
                <a:gridCol w="497073">
                  <a:extLst>
                    <a:ext uri="{9D8B030D-6E8A-4147-A177-3AD203B41FA5}">
                      <a16:colId xmlns:a16="http://schemas.microsoft.com/office/drawing/2014/main" val="4223562962"/>
                    </a:ext>
                  </a:extLst>
                </a:gridCol>
                <a:gridCol w="447364">
                  <a:extLst>
                    <a:ext uri="{9D8B030D-6E8A-4147-A177-3AD203B41FA5}">
                      <a16:colId xmlns:a16="http://schemas.microsoft.com/office/drawing/2014/main" val="37099578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66789027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3463855218"/>
                    </a:ext>
                  </a:extLst>
                </a:gridCol>
                <a:gridCol w="720753">
                  <a:extLst>
                    <a:ext uri="{9D8B030D-6E8A-4147-A177-3AD203B41FA5}">
                      <a16:colId xmlns:a16="http://schemas.microsoft.com/office/drawing/2014/main" val="3266157269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3223611570"/>
                    </a:ext>
                  </a:extLst>
                </a:gridCol>
                <a:gridCol w="215398">
                  <a:extLst>
                    <a:ext uri="{9D8B030D-6E8A-4147-A177-3AD203B41FA5}">
                      <a16:colId xmlns:a16="http://schemas.microsoft.com/office/drawing/2014/main" val="1374685280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1443079008"/>
                    </a:ext>
                  </a:extLst>
                </a:gridCol>
                <a:gridCol w="966529">
                  <a:extLst>
                    <a:ext uri="{9D8B030D-6E8A-4147-A177-3AD203B41FA5}">
                      <a16:colId xmlns:a16="http://schemas.microsoft.com/office/drawing/2014/main" val="3273943898"/>
                    </a:ext>
                  </a:extLst>
                </a:gridCol>
                <a:gridCol w="621340">
                  <a:extLst>
                    <a:ext uri="{9D8B030D-6E8A-4147-A177-3AD203B41FA5}">
                      <a16:colId xmlns:a16="http://schemas.microsoft.com/office/drawing/2014/main" val="3569390409"/>
                    </a:ext>
                  </a:extLst>
                </a:gridCol>
                <a:gridCol w="306528">
                  <a:extLst>
                    <a:ext uri="{9D8B030D-6E8A-4147-A177-3AD203B41FA5}">
                      <a16:colId xmlns:a16="http://schemas.microsoft.com/office/drawing/2014/main" val="3689194974"/>
                    </a:ext>
                  </a:extLst>
                </a:gridCol>
                <a:gridCol w="2209207">
                  <a:extLst>
                    <a:ext uri="{9D8B030D-6E8A-4147-A177-3AD203B41FA5}">
                      <a16:colId xmlns:a16="http://schemas.microsoft.com/office/drawing/2014/main" val="99919920"/>
                    </a:ext>
                  </a:extLst>
                </a:gridCol>
              </a:tblGrid>
              <a:tr h="268651">
                <a:tc gridSpan="12">
                  <a:txBody>
                    <a:bodyPr/>
                    <a:lstStyle/>
                    <a:p>
                      <a:pPr algn="l" fontAlgn="b"/>
                      <a:r>
                        <a:rPr lang="tr-T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İYİLEŞTİRİCİ FAALİYET FORMU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80994"/>
                  </a:ext>
                </a:extLst>
              </a:tr>
              <a:tr h="1510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İF NO 2022-145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Tarih: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Tekrarlayan Bir Gelişime Açık Alan mı?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</a:t>
                      </a:r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303665"/>
                  </a:ext>
                </a:extLst>
              </a:tr>
              <a:tr h="131314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000346"/>
                  </a:ext>
                </a:extLst>
              </a:tr>
              <a:tr h="1444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TESPİT YERİ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İç Denetim Gelişime Açık Alanları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İç Müşteri Memnuniyetsizliği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92583"/>
                  </a:ext>
                </a:extLst>
              </a:tr>
              <a:tr h="262628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Dış Denetim Gelişime Açık Alanları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Dış Müşteri Memnuniyetsizliği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227447"/>
                  </a:ext>
                </a:extLst>
              </a:tr>
              <a:tr h="151012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Eğitim Sonuçları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Çalışan Memnuniyetsizliği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300833"/>
                  </a:ext>
                </a:extLst>
              </a:tr>
              <a:tr h="262628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Personel Performans Değerlendirme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Hedef Gelişime Açık Alanları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82989"/>
                  </a:ext>
                </a:extLst>
              </a:tr>
              <a:tr h="151012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Tedarikçi Değerlendirme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Dokümantasyon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223615"/>
                  </a:ext>
                </a:extLst>
              </a:tr>
              <a:tr h="151012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İşgüvenliği Gelişime Açık Alanları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Diğer (Açıklayınız)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157495"/>
                  </a:ext>
                </a:extLst>
              </a:tr>
              <a:tr h="151012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Acil Durumlar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Diğer (Açıklayınız)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887932"/>
                  </a:ext>
                </a:extLst>
              </a:tr>
              <a:tr h="151012"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Veri Analizi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Diğer (Açıklayınız)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687455"/>
                  </a:ext>
                </a:extLst>
              </a:tr>
              <a:tr h="131314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685892"/>
                  </a:ext>
                </a:extLst>
              </a:tr>
              <a:tr h="144446">
                <a:tc gridSpan="12">
                  <a:txBody>
                    <a:bodyPr/>
                    <a:lstStyle/>
                    <a:p>
                      <a:pPr algn="l" fontAlgn="b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GELİŞİME AÇIK ALAN TANIMI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47198"/>
                  </a:ext>
                </a:extLst>
              </a:tr>
              <a:tr h="13131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10.1-10.2. - Kantinlerde Atıştırmalık Gıdaların Bulunmaması ŞYS No: 306 Numaralı şikayetin </a:t>
                      </a:r>
                      <a:r>
                        <a:rPr lang="tr-T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</a:t>
                      </a:r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ve kök neden analizi formu görülemedi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2204"/>
                  </a:ext>
                </a:extLst>
              </a:tr>
              <a:tr h="14444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İF AÇILAN BÖLÜM ONAYI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İF AÇAN ONAYI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615452"/>
                  </a:ext>
                </a:extLst>
              </a:tr>
              <a:tr h="55808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İDARİ DESTEK HİZMETLERİ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ONUR ÜNVER - SEZER KARASAKAL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01928"/>
                  </a:ext>
                </a:extLst>
              </a:tr>
              <a:tr h="144446">
                <a:tc gridSpan="12">
                  <a:txBody>
                    <a:bodyPr/>
                    <a:lstStyle/>
                    <a:p>
                      <a:pPr algn="l" fontAlgn="b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KÖK NEDEN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494392"/>
                  </a:ext>
                </a:extLst>
              </a:tr>
              <a:tr h="125371">
                <a:tc gridSpan="12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İş yoğunluğu sebebiyle ilgili şikayete ait DF ve Kök Neden Analizinin atlanmıştır.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826491"/>
                  </a:ext>
                </a:extLst>
              </a:tr>
              <a:tr h="144446">
                <a:tc gridSpan="12">
                  <a:txBody>
                    <a:bodyPr/>
                    <a:lstStyle/>
                    <a:p>
                      <a:pPr algn="l" fontAlgn="b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YAPILACAK GEÇİCİ FAALİYET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629386"/>
                  </a:ext>
                </a:extLst>
              </a:tr>
              <a:tr h="1444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Faaliyet Tanımı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846699"/>
                  </a:ext>
                </a:extLst>
              </a:tr>
              <a:tr h="288892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İlgili şikayete ait DF ve Kök Neden analizinin tamamlanmısı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İdari ve Destek Hiz.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17.06.2023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760001"/>
                  </a:ext>
                </a:extLst>
              </a:tr>
              <a:tr h="144446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102600"/>
                  </a:ext>
                </a:extLst>
              </a:tr>
              <a:tr h="144446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586814"/>
                  </a:ext>
                </a:extLst>
              </a:tr>
              <a:tr h="144446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79186"/>
                  </a:ext>
                </a:extLst>
              </a:tr>
              <a:tr h="144446">
                <a:tc gridSpan="12">
                  <a:txBody>
                    <a:bodyPr/>
                    <a:lstStyle/>
                    <a:p>
                      <a:pPr algn="l" fontAlgn="b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YAPILACAK KALICI FAALİYET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95993"/>
                  </a:ext>
                </a:extLst>
              </a:tr>
              <a:tr h="144446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Faaliyet Tanımı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Sorumlu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Termin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Sonuç Etkin/Sonuç Etkin Değil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241057"/>
                  </a:ext>
                </a:extLst>
              </a:tr>
              <a:tr h="288892"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ŞYS takibinin daha dikkatli şekilde yapılarak, kontrollerinin sıklaştırılması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İdari ve Destek Hiz.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31.12.2023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540882"/>
                  </a:ext>
                </a:extLst>
              </a:tr>
            </a:tbl>
          </a:graphicData>
        </a:graphic>
      </p:graphicFrame>
      <p:sp>
        <p:nvSpPr>
          <p:cNvPr id="6" name="Metin kutusu 1"/>
          <p:cNvSpPr txBox="1"/>
          <p:nvPr/>
        </p:nvSpPr>
        <p:spPr>
          <a:xfrm>
            <a:off x="6823075" y="2809875"/>
            <a:ext cx="152400" cy="952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/>
          </a:p>
        </p:txBody>
      </p:sp>
      <p:sp>
        <p:nvSpPr>
          <p:cNvPr id="7" name="Metin kutusu 2"/>
          <p:cNvSpPr txBox="1"/>
          <p:nvPr/>
        </p:nvSpPr>
        <p:spPr>
          <a:xfrm>
            <a:off x="7878763" y="2790825"/>
            <a:ext cx="152400" cy="9525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3" y="481868"/>
            <a:ext cx="1684875" cy="3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19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15" y="1459669"/>
            <a:ext cx="5010319" cy="53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661986"/>
            <a:ext cx="5616624" cy="13517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</a:t>
            </a:r>
            <a:r>
              <a:rPr lang="tr-TR" sz="2700" dirty="0" smtClean="0">
                <a:solidFill>
                  <a:schemeClr val="tx2"/>
                </a:solidFill>
                <a:latin typeface="+mn-lt"/>
              </a:rPr>
              <a:t>ALANINDA</a:t>
            </a:r>
          </a:p>
          <a:p>
            <a:r>
              <a:rPr lang="tr-TR" sz="2700" dirty="0" smtClean="0">
                <a:solidFill>
                  <a:schemeClr val="tx2"/>
                </a:solidFill>
                <a:latin typeface="+mn-lt"/>
              </a:rPr>
              <a:t>SIFIR ATIK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75" y="2220107"/>
            <a:ext cx="7553200" cy="340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9991" y="1849725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solidFill>
                  <a:srgbClr val="0F2303"/>
                </a:solidFill>
              </a:rPr>
              <a:t>DİNLEDİĞİNİZ İÇİN TEŞEKKÜRLER</a:t>
            </a:r>
            <a:endParaRPr lang="tr-TR" sz="4400" b="1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01671"/>
              </p:ext>
            </p:extLst>
          </p:nvPr>
        </p:nvGraphicFramePr>
        <p:xfrm>
          <a:off x="332566" y="1361611"/>
          <a:ext cx="8363565" cy="5207139"/>
        </p:xfrm>
        <a:graphic>
          <a:graphicData uri="http://schemas.openxmlformats.org/drawingml/2006/table">
            <a:tbl>
              <a:tblPr/>
              <a:tblGrid>
                <a:gridCol w="2047677">
                  <a:extLst>
                    <a:ext uri="{9D8B030D-6E8A-4147-A177-3AD203B41FA5}">
                      <a16:colId xmlns:a16="http://schemas.microsoft.com/office/drawing/2014/main" val="2516653411"/>
                    </a:ext>
                  </a:extLst>
                </a:gridCol>
                <a:gridCol w="2725804">
                  <a:extLst>
                    <a:ext uri="{9D8B030D-6E8A-4147-A177-3AD203B41FA5}">
                      <a16:colId xmlns:a16="http://schemas.microsoft.com/office/drawing/2014/main" val="1027326377"/>
                    </a:ext>
                  </a:extLst>
                </a:gridCol>
                <a:gridCol w="2047677">
                  <a:extLst>
                    <a:ext uri="{9D8B030D-6E8A-4147-A177-3AD203B41FA5}">
                      <a16:colId xmlns:a16="http://schemas.microsoft.com/office/drawing/2014/main" val="1290858392"/>
                    </a:ext>
                  </a:extLst>
                </a:gridCol>
                <a:gridCol w="1542407">
                  <a:extLst>
                    <a:ext uri="{9D8B030D-6E8A-4147-A177-3AD203B41FA5}">
                      <a16:colId xmlns:a16="http://schemas.microsoft.com/office/drawing/2014/main" val="2177262651"/>
                    </a:ext>
                  </a:extLst>
                </a:gridCol>
              </a:tblGrid>
              <a:tr h="32260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ZAYIF  YÖNLER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79168"/>
                  </a:ext>
                </a:extLst>
              </a:tr>
              <a:tr h="908083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G1-Birim Şefleri arasındaki iletişimin iyi olması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Z1- Yemekhaneye özel çalışacak aracın olmaması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F1-Mütevelli Heyeti ve Üst Yönetim desteği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T1-Yetişmiş personelin işten ayrılması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51991"/>
                  </a:ext>
                </a:extLst>
              </a:tr>
              <a:tr h="1025178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G2-Teknik Hizmetler Biriminde yetkinliğe ve yeterliliğe sahip personel varlığı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Z2-Yemekhane alanının beğenilmemesi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F2-Organik tarım ve hayvancılık yapılabilmesi için yeterli alan olması</a:t>
                      </a:r>
                    </a:p>
                  </a:txBody>
                  <a:tcPr marL="6402" marR="6402" marT="6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T2-Kurumlara evrak gönderilmesinin ve malzeme alınmasının belirli günlerde yapılmamasından dolayı işlerin aksaması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782305"/>
                  </a:ext>
                </a:extLst>
              </a:tr>
              <a:tr h="7647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G3-Bilgi birikiminin oluşması ve artırılması konusunda destek sağlanması (Eğitim, Kurs)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Z3-Yemekhane havalandırmasının yetersiz olması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F3-Organize sanayiye yakın olunması 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T3-Ekonomik Kriz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19387"/>
                  </a:ext>
                </a:extLst>
              </a:tr>
              <a:tr h="7647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G4-Dış paydaşlarla iletişimin iyi olması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Z4- Fiziki iş gücü ile çalışan personellerin iş sonrası kişisel temizlik ve bakım alanlarının yetersiz olması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F4- ISO22000 Belgesinin alınması 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T4-İdari ve Akademik personelin Destek Hiz. İşleyişini bilmemesi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6117"/>
                  </a:ext>
                </a:extLst>
              </a:tr>
              <a:tr h="609371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G5-Taleplerin anında cevaplanması ve karşılanması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Z5-Depolama alanlarının yetersiz olması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F5- Yeşillendirilebilir potansiyel alan varlığı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T5-Talep yapan birimlerin işlerini takip etmemesi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43353"/>
                  </a:ext>
                </a:extLst>
              </a:tr>
              <a:tr h="812495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G6-Denetimlerde örnek teşkil edilen birimlere sahip olunması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Z6- Talep sisteminden detaylı veri alınamamaktadır. 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T6-Birimlere taleplerin telefon ve mail ile iletilmesi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149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39310"/>
              </p:ext>
            </p:extLst>
          </p:nvPr>
        </p:nvGraphicFramePr>
        <p:xfrm>
          <a:off x="341896" y="1261394"/>
          <a:ext cx="8372896" cy="5326019"/>
        </p:xfrm>
        <a:graphic>
          <a:graphicData uri="http://schemas.openxmlformats.org/drawingml/2006/table">
            <a:tbl>
              <a:tblPr/>
              <a:tblGrid>
                <a:gridCol w="2049962">
                  <a:extLst>
                    <a:ext uri="{9D8B030D-6E8A-4147-A177-3AD203B41FA5}">
                      <a16:colId xmlns:a16="http://schemas.microsoft.com/office/drawing/2014/main" val="923960284"/>
                    </a:ext>
                  </a:extLst>
                </a:gridCol>
                <a:gridCol w="2728845">
                  <a:extLst>
                    <a:ext uri="{9D8B030D-6E8A-4147-A177-3AD203B41FA5}">
                      <a16:colId xmlns:a16="http://schemas.microsoft.com/office/drawing/2014/main" val="1659287722"/>
                    </a:ext>
                  </a:extLst>
                </a:gridCol>
                <a:gridCol w="2049962">
                  <a:extLst>
                    <a:ext uri="{9D8B030D-6E8A-4147-A177-3AD203B41FA5}">
                      <a16:colId xmlns:a16="http://schemas.microsoft.com/office/drawing/2014/main" val="3460262369"/>
                    </a:ext>
                  </a:extLst>
                </a:gridCol>
                <a:gridCol w="1544127">
                  <a:extLst>
                    <a:ext uri="{9D8B030D-6E8A-4147-A177-3AD203B41FA5}">
                      <a16:colId xmlns:a16="http://schemas.microsoft.com/office/drawing/2014/main" val="608917587"/>
                    </a:ext>
                  </a:extLst>
                </a:gridCol>
              </a:tblGrid>
              <a:tr h="3358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ZAYIF  YÖNLER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85305"/>
                  </a:ext>
                </a:extLst>
              </a:tr>
              <a:tr h="7562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G7-Tüm durumlarda hızlı aksiyon alabilen, etkin çözümler üretilen birim olması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Z7-(T-9)-Kalifiye personel bulunamaması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T7-Gıda Sabotajı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659557"/>
                  </a:ext>
                </a:extLst>
              </a:tr>
              <a:tr h="5821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G8-Kampüs yeşil alanında bitki çeşitliliğinin fazla olması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T8-Gıda Hileleri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878861"/>
                  </a:ext>
                </a:extLst>
              </a:tr>
              <a:tr h="6467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G9-Sadece çalışanlar ve öğrenciler için organik tarım ve hayvancılık yapılması 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T9-Kalifiye personel bulunamaması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938719"/>
                  </a:ext>
                </a:extLst>
              </a:tr>
              <a:tr h="905497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G10-Güvenlik Personelinin yeterli olması ve iyi yönlendirilmesi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T10-G2-Teknik Hizmetler Biriminde yetkinliğe ve yeterliliğe sahip personel varlığı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454461"/>
                  </a:ext>
                </a:extLst>
              </a:tr>
              <a:tr h="9353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G11-İdari ve Akademik personellere memnuniyet verici düzeyde içecek ve ikram hizmeti sağlanması 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642109"/>
                  </a:ext>
                </a:extLst>
              </a:tr>
              <a:tr h="5821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G12-Birim Şefleri ve alt ekibin genç ve dinamik olması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181016"/>
                  </a:ext>
                </a:extLst>
              </a:tr>
              <a:tr h="5821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G13-Alanında uzman ve deneyimli personel varlığı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02" marR="6402" marT="64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582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5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33632"/>
              </p:ext>
            </p:extLst>
          </p:nvPr>
        </p:nvGraphicFramePr>
        <p:xfrm>
          <a:off x="179513" y="1163403"/>
          <a:ext cx="8488627" cy="5433338"/>
        </p:xfrm>
        <a:graphic>
          <a:graphicData uri="http://schemas.openxmlformats.org/drawingml/2006/table">
            <a:tbl>
              <a:tblPr/>
              <a:tblGrid>
                <a:gridCol w="2078297">
                  <a:extLst>
                    <a:ext uri="{9D8B030D-6E8A-4147-A177-3AD203B41FA5}">
                      <a16:colId xmlns:a16="http://schemas.microsoft.com/office/drawing/2014/main" val="880129196"/>
                    </a:ext>
                  </a:extLst>
                </a:gridCol>
                <a:gridCol w="2766563">
                  <a:extLst>
                    <a:ext uri="{9D8B030D-6E8A-4147-A177-3AD203B41FA5}">
                      <a16:colId xmlns:a16="http://schemas.microsoft.com/office/drawing/2014/main" val="3504060719"/>
                    </a:ext>
                  </a:extLst>
                </a:gridCol>
                <a:gridCol w="2078297">
                  <a:extLst>
                    <a:ext uri="{9D8B030D-6E8A-4147-A177-3AD203B41FA5}">
                      <a16:colId xmlns:a16="http://schemas.microsoft.com/office/drawing/2014/main" val="2429265965"/>
                    </a:ext>
                  </a:extLst>
                </a:gridCol>
                <a:gridCol w="1565470">
                  <a:extLst>
                    <a:ext uri="{9D8B030D-6E8A-4147-A177-3AD203B41FA5}">
                      <a16:colId xmlns:a16="http://schemas.microsoft.com/office/drawing/2014/main" val="1963077449"/>
                    </a:ext>
                  </a:extLst>
                </a:gridCol>
              </a:tblGrid>
              <a:tr h="21817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ZAYIF  YÖNLER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78133"/>
                  </a:ext>
                </a:extLst>
              </a:tr>
              <a:tr h="329685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G14-Güvenli ve huzurlu bir ortamın etkin şekilde sağlanması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79502"/>
                  </a:ext>
                </a:extLst>
              </a:tr>
              <a:tr h="370088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G15-Personel ve öğrenci yemek çeşitliliğinin fazla olması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77399"/>
                  </a:ext>
                </a:extLst>
              </a:tr>
              <a:tr h="597958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G16-Tüm departmanlarda iş ayrımı yapılmadan ekipler kurularak, iş süreçlerinin sorunsuz tamamlanabilmesi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42463"/>
                  </a:ext>
                </a:extLst>
              </a:tr>
              <a:tr h="5494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G17-Yüksek önem gerektiren durumlarda süreç yönetimin güçlü şekilde yapılabilmesi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21405"/>
                  </a:ext>
                </a:extLst>
              </a:tr>
              <a:tr h="5074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G18-Gıda Mühendisi denetiminde hijyenik şartlarda yerinde üretim yapılması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55120"/>
                  </a:ext>
                </a:extLst>
              </a:tr>
              <a:tr h="5721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G19- Sosyal sorumluluk projeleri gerçekleştiren bir yapıya sahip ve bu yetkinlikleri olan bir birim olması 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47601"/>
                  </a:ext>
                </a:extLst>
              </a:tr>
              <a:tr h="5721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G20- Temizlik Biriminde alanı ile ilgili yetişmiş, kalifiye personel sayısının fazla olması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5764"/>
                  </a:ext>
                </a:extLst>
              </a:tr>
              <a:tr h="5721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G21- İdari ve Akademik personellere memnuniyet verici özel transfer ve servis hizmeti sağlanması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07404"/>
                  </a:ext>
                </a:extLst>
              </a:tr>
              <a:tr h="5721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G22- Bahçe Bakım ve Peyzaj Hizmetler Biriminde yetkinliğe ve yeterliliğe sahip personel varlığı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918032"/>
                  </a:ext>
                </a:extLst>
              </a:tr>
              <a:tr h="5721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G23- Birim Müdür ve Şeflerin teknik yeterlilikleri ve piyasa bilgisi ile tasarruf sağlanması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2" marR="4992" marT="49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19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5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76358"/>
              </p:ext>
            </p:extLst>
          </p:nvPr>
        </p:nvGraphicFramePr>
        <p:xfrm>
          <a:off x="323528" y="1121557"/>
          <a:ext cx="8127744" cy="5213928"/>
        </p:xfrm>
        <a:graphic>
          <a:graphicData uri="http://schemas.openxmlformats.org/drawingml/2006/table">
            <a:tbl>
              <a:tblPr/>
              <a:tblGrid>
                <a:gridCol w="2601869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681076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844799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66354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49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Amir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Görev tanımı gerekliliklerinin yerine getirilerek, zamanında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beklenen işin doğru şekilde yerine getirilmesi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49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Amir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Görev tanımı gerekliliklerinin yerine getirilerek, zamanında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beklenen işin doğru şekilde yerine getirilmesi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33791"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İdari ve Akademik Personeli</a:t>
                      </a:r>
                    </a:p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Birlikte çalışma,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Müdürlüğün alanına giren konularda hizmetlerden faydalanma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hizmet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4921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ve Destek Hizmetleri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Personeli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sağlayıcı, Birlikte çalışma,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Müdürlüğün alanına giren konularda hizmetlerden faydalanma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hizmet, huzurlu, maddi ve manevi yönden güvenilir çalışma ortamı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4337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Öğrencilerimiz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sebebi, Müdürlüğün alanına giren konularda hizmetlerden faydalanma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hizmet, huzurlu ve hijyenik bir ortamda öğrenim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görmek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4337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Kurum ve Kuruluşları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hizmetlerinden yararlanma, Denetimler,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Bilgi ve veri paylaşımları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uyumluluk, Açık veri paylaşımı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4337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 Valiliği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hizmetlerinden yararlanma, Denetimler,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Bilgi ve veri paylaşımları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uyumluluk, Açık veri paylaşımı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4337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Belediyeler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hizmetlerinden yararlanma, Denetimler,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Bilgi ve veri paylaşımları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uyumluluk, Açık veri paylaşımı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4337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Döşemealtı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Kaymakamlığı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hizmetlerinden yararlanma, Denetimler,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Bilgi ve veri paylaşımları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uyumluluk, Açık veri paylaşımı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82935"/>
              </p:ext>
            </p:extLst>
          </p:nvPr>
        </p:nvGraphicFramePr>
        <p:xfrm>
          <a:off x="323528" y="1121557"/>
          <a:ext cx="8127744" cy="3562409"/>
        </p:xfrm>
        <a:graphic>
          <a:graphicData uri="http://schemas.openxmlformats.org/drawingml/2006/table">
            <a:tbl>
              <a:tblPr/>
              <a:tblGrid>
                <a:gridCol w="2601869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625658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90021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69268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872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YÖKAK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Denetimleri-KİDR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sürecine uyum ve hakimiyet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872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Halk Eğitim Merkezi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 Eğitimleri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Birlikte çalışma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4277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Tedarikçi Firmalar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Ürün ve Hizmet Alımı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içinde çalışma, zamanında ve doğru ödeme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6401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Danışmanlık Firmaları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Yönetim Sistemlerinde Destek Sağlaması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içinde çalışma, zamanında ve doğru ödeme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6401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Belgelendirme Firmaları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Belge Denetimleri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  <a:r>
                        <a:rPr lang="tr-T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içinde çalışma, zamanında ve doğru ödeme</a:t>
                      </a:r>
                      <a:endParaRPr lang="tr-TR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  <a:tr h="3872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Kızılay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Yardım Malzemeleri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İhtiyaç sahiplerine malzemelerin iletilmesi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232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25988"/>
              </p:ext>
            </p:extLst>
          </p:nvPr>
        </p:nvGraphicFramePr>
        <p:xfrm>
          <a:off x="88490" y="1401020"/>
          <a:ext cx="8843074" cy="5224955"/>
        </p:xfrm>
        <a:graphic>
          <a:graphicData uri="http://schemas.openxmlformats.org/drawingml/2006/table">
            <a:tbl>
              <a:tblPr/>
              <a:tblGrid>
                <a:gridCol w="168249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59574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97754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336124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2251166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4737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 Kepçe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Hizmetler ile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Bahçe Bakım ve Peyzaj Hizmetleri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düzenleme, ağır yük ve ağaç taşınması, kazım işleri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Çim Biçme Makinesi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Bahçe Bakım ve Peyzaj Hizmetleri Birimi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Adet</a:t>
                      </a:r>
                    </a:p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Mevcutta bulunan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makinelerin eskimesi ve alanın büyümesi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 Depo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Bahçe Bakım ve Peyzaj Hizmetleri Birimi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Geniş kapasiteli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havuz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Malzeme Taşıma Aracı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Bahçe Bakım ve Peyzaj Hizmetleri Birimi- Temizlik Hizmetleri Birimi-Teknik Hizmetler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Adet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Kasalı Kamyonet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46969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Dinlenme Yeri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ve Destek Hizmetleri Birimleri </a:t>
                      </a:r>
                    </a:p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(Temizlik ve Yemekhane Hizmetleri Birimi)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 80 m²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Personellerin dinlenme yeri olmaması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4170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Katlanabilir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Oto Koltuklu Lift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ve Destek Hizmetleri Müdürlüğü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 silme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y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üksekte çalışma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4170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 ve Yemekhane Hizmetleri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Taşıma, atık alanına malzeme götürme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4170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 Aracı İttirmeli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 Hizmetler Birimi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Bilimdent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Diş Kliniği kullanımı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59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3780</TotalTime>
  <Words>2173</Words>
  <Application>Microsoft Office PowerPoint</Application>
  <PresentationFormat>Ekran Gösterisi (4:3)</PresentationFormat>
  <Paragraphs>651</Paragraphs>
  <Slides>33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Tahoma</vt:lpstr>
      <vt:lpstr>Times New Roman</vt:lpstr>
      <vt:lpstr>Wingdings</vt:lpstr>
      <vt:lpstr>Wingdings 3</vt:lpstr>
      <vt:lpstr>İyon</vt:lpstr>
      <vt:lpstr>Microsoft Excel Çalışma Sayfası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İÇ DENETİM SONUCUNA DAYALI ÖZ DEĞERLENDİRME ve GÖRÜŞLERİNİZ </vt:lpstr>
      <vt:lpstr>İÇ DENETİM SONUCUNA DAYALI ÖZ DEĞERLENDİRME ve GÖRÜŞLERİNİZ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Emel Çolak</cp:lastModifiedBy>
  <cp:revision>118</cp:revision>
  <cp:lastPrinted>2023-06-15T11:21:41Z</cp:lastPrinted>
  <dcterms:created xsi:type="dcterms:W3CDTF">2020-01-20T10:44:30Z</dcterms:created>
  <dcterms:modified xsi:type="dcterms:W3CDTF">2023-06-15T13:24:27Z</dcterms:modified>
</cp:coreProperties>
</file>