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88" r:id="rId3"/>
    <p:sldId id="365" r:id="rId4"/>
    <p:sldId id="347" r:id="rId5"/>
    <p:sldId id="346" r:id="rId6"/>
    <p:sldId id="320" r:id="rId7"/>
    <p:sldId id="363" r:id="rId8"/>
    <p:sldId id="364" r:id="rId9"/>
    <p:sldId id="285" r:id="rId10"/>
    <p:sldId id="353" r:id="rId11"/>
    <p:sldId id="366" r:id="rId12"/>
    <p:sldId id="367" r:id="rId13"/>
    <p:sldId id="368" r:id="rId14"/>
    <p:sldId id="358" r:id="rId15"/>
    <p:sldId id="369" r:id="rId16"/>
    <p:sldId id="372" r:id="rId17"/>
    <p:sldId id="357" r:id="rId18"/>
    <p:sldId id="370" r:id="rId19"/>
    <p:sldId id="278" r:id="rId2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BEA70EB5-37B4-4FD2-923D-5284A583AEE6}">
          <p14:sldIdLst>
            <p14:sldId id="256"/>
          </p14:sldIdLst>
        </p14:section>
        <p14:section name="Başlıksız Bölüm" id="{29ED5E7A-0C58-4AF1-A401-2AB9E7D510F4}">
          <p14:sldIdLst>
            <p14:sldId id="288"/>
            <p14:sldId id="365"/>
            <p14:sldId id="347"/>
            <p14:sldId id="346"/>
            <p14:sldId id="320"/>
            <p14:sldId id="363"/>
            <p14:sldId id="364"/>
            <p14:sldId id="285"/>
            <p14:sldId id="353"/>
            <p14:sldId id="366"/>
            <p14:sldId id="367"/>
            <p14:sldId id="368"/>
            <p14:sldId id="358"/>
            <p14:sldId id="369"/>
            <p14:sldId id="372"/>
            <p14:sldId id="357"/>
            <p14:sldId id="370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 Engin DORUM" initials="AED" lastIdx="1" clrIdx="0">
    <p:extLst>
      <p:ext uri="{19B8F6BF-5375-455C-9EA6-DF929625EA0E}">
        <p15:presenceInfo xmlns:p15="http://schemas.microsoft.com/office/powerpoint/2012/main" userId="d7838842375f6d7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454"/>
    <a:srgbClr val="122204"/>
    <a:srgbClr val="0C0D0D"/>
    <a:srgbClr val="0F2303"/>
    <a:srgbClr val="001626"/>
    <a:srgbClr val="7AEE32"/>
    <a:srgbClr val="E626AF"/>
    <a:srgbClr val="1F0620"/>
    <a:srgbClr val="020424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C4A0E0-5728-3060-DBC6-73089B61B9EC}" v="19" dt="2021-12-30T11:12:01.669"/>
    <p1510:client id="{5DACE587-96EF-BCC8-9D45-661E4D919997}" v="25" dt="2021-12-30T11:23:17.420"/>
    <p1510:client id="{FBBD671A-7482-21DB-78BB-48D5101602C6}" v="422" dt="2021-12-30T11:09:03.6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Koyu Stil 2 - Vurgu 5/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686" y="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aiuchqfsx03\NG\MUHASEBE\F&#304;NANS%20ORTAK%20DOSYALAR\KAL&#304;TE%20Y&#214;NET&#304;M%20S&#304;STEM&#304;\2021\Birim%20Anketleri\KY-FR-0006%20Anket%20Analiz%20Formu_%20F&#304;NANS%20M&#220;D&#220;RL&#220;&#286;&#220;%202021%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tr-TR" sz="2400"/>
              <a:t>FİNANS MÜDÜRLÜĞÜ MEMNUNİYET ANKETİ ANALİZ FORMU TÜM KİŞİLER SORU BAZLI DAĞILIM ÖZETİ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02593184"/>
        <c:axId val="34018960"/>
      </c:barChart>
      <c:catAx>
        <c:axId val="30259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4018960"/>
        <c:crosses val="autoZero"/>
        <c:auto val="1"/>
        <c:lblAlgn val="ctr"/>
        <c:lblOffset val="100"/>
        <c:noMultiLvlLbl val="0"/>
      </c:catAx>
      <c:valAx>
        <c:axId val="3401896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025931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tr-TR" sz="2400" dirty="0"/>
              <a:t>FİNANS MÜDÜRLÜĞÜ MEMNUNİYET ANKETİ ANALİZ FORMU </a:t>
            </a:r>
            <a:r>
              <a:rPr lang="tr-TR" sz="2400" dirty="0" smtClean="0"/>
              <a:t>SORU </a:t>
            </a:r>
            <a:r>
              <a:rPr lang="tr-TR" sz="2400" dirty="0"/>
              <a:t>BAZLI DAĞILIM </a:t>
            </a:r>
            <a:r>
              <a:rPr lang="tr-TR" sz="2400" dirty="0" smtClean="0"/>
              <a:t>ÖZETİ GENEL</a:t>
            </a:r>
            <a:endParaRPr lang="tr-TR" sz="24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7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7FC-4B80-84EF-77258CC255C1}"/>
              </c:ext>
            </c:extLst>
          </c:dPt>
          <c:dPt>
            <c:idx val="9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7FC-4B80-84EF-77258CC255C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'Anket Analiz Formu TÜMÜ (2)'!$C$2:$J$2</c:f>
              <c:strCache>
                <c:ptCount val="8"/>
                <c:pt idx="0">
                  <c:v>Finans Müdürlüğü çalışanlarına kolay erişim sağlarım./I have convenient access to  the Directorate of Finance staff.</c:v>
                </c:pt>
                <c:pt idx="1">
                  <c:v>Yöneltilen soru/sorun ve taleplere karşı üslup ve yaklaşımlarından memnunum./I am satisfied with the way they approach problems, questions and demands.</c:v>
                </c:pt>
                <c:pt idx="2">
                  <c:v>Acil durumlar için hızlı ve doğru çözümler üretir/bilgilendirir./They produce quick and accurate solutions, and inform us regarding urgent matters. </c:v>
                </c:pt>
                <c:pt idx="3">
                  <c:v>Genel bilgilendirmeleri zamanında ve anlaşılır bir biçimde yapar./ They make general notifications in a timely and comprehensible manner.</c:v>
                </c:pt>
                <c:pt idx="4">
                  <c:v>Ödemeler zamanında yapılır./ Payments are made on time.</c:v>
                </c:pt>
                <c:pt idx="5">
                  <c:v>Ödemeler eksiksiz yapılır./Payments are made in full.</c:v>
                </c:pt>
                <c:pt idx="6">
                  <c:v>Genel olarak Finans Müdürlüğü faaliyetlerinden memnunum./ I am generally satisfied with the operation of  the Directorate of Finance.</c:v>
                </c:pt>
                <c:pt idx="7">
                  <c:v>ORTALAMA</c:v>
                </c:pt>
              </c:strCache>
            </c:strRef>
          </c:cat>
          <c:val>
            <c:numRef>
              <c:f>'Anket Analiz Formu TÜMÜ (2)'!$C$3:$J$3</c:f>
              <c:numCache>
                <c:formatCode>0%</c:formatCode>
                <c:ptCount val="8"/>
                <c:pt idx="0">
                  <c:v>0.82978723404255317</c:v>
                </c:pt>
                <c:pt idx="1">
                  <c:v>0.81720430107526887</c:v>
                </c:pt>
                <c:pt idx="2">
                  <c:v>0.79347826086956519</c:v>
                </c:pt>
                <c:pt idx="3">
                  <c:v>0.80376344086021501</c:v>
                </c:pt>
                <c:pt idx="4">
                  <c:v>0.84890109890109888</c:v>
                </c:pt>
                <c:pt idx="5">
                  <c:v>0.85833333333333328</c:v>
                </c:pt>
                <c:pt idx="6">
                  <c:v>0.81578947368421051</c:v>
                </c:pt>
                <c:pt idx="7" formatCode="0.00%">
                  <c:v>0.823893877538035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FC-4B80-84EF-77258CC255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02593184"/>
        <c:axId val="34018960"/>
      </c:barChart>
      <c:catAx>
        <c:axId val="30259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4018960"/>
        <c:crosses val="autoZero"/>
        <c:auto val="1"/>
        <c:lblAlgn val="ctr"/>
        <c:lblOffset val="100"/>
        <c:noMultiLvlLbl val="0"/>
      </c:catAx>
      <c:valAx>
        <c:axId val="34018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02593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tr-TR" dirty="0"/>
              <a:t>FİNANS MÜDÜRLÜĞÜ MEMNUNİYET ANKETİ ANALİZ FORMU </a:t>
            </a:r>
            <a:r>
              <a:rPr lang="tr-TR" dirty="0" smtClean="0"/>
              <a:t>ÖĞRENCİ </a:t>
            </a:r>
            <a:r>
              <a:rPr lang="tr-TR" dirty="0"/>
              <a:t>SORU BAZLI DAĞILIM ÖZETİ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02593184"/>
        <c:axId val="34018960"/>
      </c:barChart>
      <c:catAx>
        <c:axId val="30259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4018960"/>
        <c:crosses val="autoZero"/>
        <c:auto val="1"/>
        <c:lblAlgn val="ctr"/>
        <c:lblOffset val="100"/>
        <c:noMultiLvlLbl val="0"/>
      </c:catAx>
      <c:valAx>
        <c:axId val="34018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02593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tr-TR" dirty="0"/>
              <a:t>FİNANS MÜDÜRLÜĞÜ MEMNUNİYET ANKETİ ANALİZ FORMU </a:t>
            </a:r>
            <a:r>
              <a:rPr lang="tr-TR" dirty="0" smtClean="0"/>
              <a:t>SORU </a:t>
            </a:r>
            <a:r>
              <a:rPr lang="tr-TR" dirty="0"/>
              <a:t>BAZLI DAĞILIM </a:t>
            </a:r>
            <a:r>
              <a:rPr lang="tr-TR" dirty="0" smtClean="0"/>
              <a:t>ÖZETİ </a:t>
            </a:r>
            <a:r>
              <a:rPr lang="tr-TR" sz="1600" b="1" i="0" u="none" strike="noStrike" baseline="0" dirty="0" smtClean="0">
                <a:effectLst/>
              </a:rPr>
              <a:t>ÖĞRENCİ</a:t>
            </a:r>
            <a:endParaRPr lang="tr-TR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9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380-4F57-B80B-415B1DAD63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'Anket Analiz Formu_ÖĞRENCİ (2)'!$C$2:$J$2</c:f>
              <c:strCache>
                <c:ptCount val="8"/>
                <c:pt idx="0">
                  <c:v>Finans Müdürlüğü çalışanlarına kolay erişim sağlarım./I have convenient access to  the Directorate of Finance staff.</c:v>
                </c:pt>
                <c:pt idx="1">
                  <c:v>Yöneltilen soru/sorun ve taleplere karşı üslup ve yaklaşımlarından memnunum./I am satisfied with the way they approach problems, questions and demands.</c:v>
                </c:pt>
                <c:pt idx="2">
                  <c:v>Acil durumlar için hızlı ve doğru çözümler üretir/bilgilendirir./They produce quick and accurate solutions, and inform us regarding urgent matters. </c:v>
                </c:pt>
                <c:pt idx="3">
                  <c:v>Genel bilgilendirmeleri zamanında ve anlaşılır bir biçimde yapar./ They make general notifications in a timely and comprehensible manner.</c:v>
                </c:pt>
                <c:pt idx="4">
                  <c:v>5Ödemeler zamanında yapılır./ Payments are made on time.</c:v>
                </c:pt>
                <c:pt idx="5">
                  <c:v>Ödemeler eksiksiz yapılır./Payments are made in full.</c:v>
                </c:pt>
                <c:pt idx="6">
                  <c:v>Genel olarak Finans Müdürlüğü faaliyetlerinden memnunum./ I am generally satisfied with the operation of  the Directorate of Finance.</c:v>
                </c:pt>
                <c:pt idx="7">
                  <c:v>PUAN</c:v>
                </c:pt>
              </c:strCache>
            </c:strRef>
          </c:cat>
          <c:val>
            <c:numRef>
              <c:f>'Anket Analiz Formu_ÖĞRENCİ (2)'!$C$3:$J$3</c:f>
              <c:numCache>
                <c:formatCode>0%</c:formatCode>
                <c:ptCount val="8"/>
                <c:pt idx="0">
                  <c:v>0.75</c:v>
                </c:pt>
                <c:pt idx="1">
                  <c:v>0.69852941176470584</c:v>
                </c:pt>
                <c:pt idx="2">
                  <c:v>0.68939393939393945</c:v>
                </c:pt>
                <c:pt idx="3">
                  <c:v>0.7142857142857143</c:v>
                </c:pt>
                <c:pt idx="4">
                  <c:v>0.734375</c:v>
                </c:pt>
                <c:pt idx="5">
                  <c:v>0.75806451612903225</c:v>
                </c:pt>
                <c:pt idx="6">
                  <c:v>0.71323529411764708</c:v>
                </c:pt>
                <c:pt idx="7" formatCode="0.00%">
                  <c:v>0.72255483938443399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80-4F57-B80B-415B1DAD63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02593184"/>
        <c:axId val="34018960"/>
      </c:barChart>
      <c:catAx>
        <c:axId val="30259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4018960"/>
        <c:crosses val="autoZero"/>
        <c:auto val="1"/>
        <c:lblAlgn val="ctr"/>
        <c:lblOffset val="100"/>
        <c:noMultiLvlLbl val="0"/>
      </c:catAx>
      <c:valAx>
        <c:axId val="34018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02593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tr-TR" dirty="0"/>
              <a:t>FİNANS MÜDÜRLÜĞÜ MEMNUNİYET ANKETİ ANALİZ FORMU </a:t>
            </a:r>
            <a:r>
              <a:rPr lang="tr-TR" dirty="0" smtClean="0"/>
              <a:t>SORU </a:t>
            </a:r>
            <a:r>
              <a:rPr lang="tr-TR" dirty="0"/>
              <a:t>BAZLI DAĞILIM </a:t>
            </a:r>
            <a:r>
              <a:rPr lang="tr-TR" dirty="0" smtClean="0"/>
              <a:t>ÖZETİ </a:t>
            </a:r>
            <a:r>
              <a:rPr lang="tr-TR" sz="1600" b="1" i="0" u="none" strike="noStrike" baseline="0" dirty="0" smtClean="0">
                <a:effectLst/>
              </a:rPr>
              <a:t>İDARİ PERSONEL </a:t>
            </a:r>
            <a:endParaRPr lang="tr-TR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9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11B-4198-BC22-5DFDF5ADEA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'Anket Analiz Formu_İDARİ (2)'!$C$2:$J$2</c:f>
              <c:strCache>
                <c:ptCount val="8"/>
                <c:pt idx="0">
                  <c:v>Finans Müdürlüğü çalışanlarına kolay erişim sağlarım./I have convenient access to  the Directorate of Finance staff.</c:v>
                </c:pt>
                <c:pt idx="1">
                  <c:v>Yöneltilen soru/sorun ve taleplere karşı üslup ve yaklaşımlarından memnunum./I am satisfied with the way they approach problems, questions and demands.</c:v>
                </c:pt>
                <c:pt idx="2">
                  <c:v>Acil durumlar için hızlı ve doğru çözümler üretir/bilgilendirir./They produce quick and accurate solutions, and inform us regarding urgent matters. </c:v>
                </c:pt>
                <c:pt idx="3">
                  <c:v>Genel bilgilendirmeleri zamanında ve anlaşılır bir biçimde yapar./ They make general notifications in a timely and comprehensible manner.</c:v>
                </c:pt>
                <c:pt idx="4">
                  <c:v>Ödemeler zamanında yapılır./ Payments are made on time.</c:v>
                </c:pt>
                <c:pt idx="5">
                  <c:v>Ödemeler eksiksiz yapılır./Payments are made in full.</c:v>
                </c:pt>
                <c:pt idx="6">
                  <c:v>Genel olarak Finans Müdürlüğü faaliyetlerinden memnunum./ I am generally satisfied with the operation of  the Directorate of Finance.</c:v>
                </c:pt>
                <c:pt idx="7">
                  <c:v>PUAN</c:v>
                </c:pt>
              </c:strCache>
            </c:strRef>
          </c:cat>
          <c:val>
            <c:numRef>
              <c:f>'Anket Analiz Formu_İDARİ (2)'!$C$3:$J$3</c:f>
              <c:numCache>
                <c:formatCode>0%</c:formatCode>
                <c:ptCount val="8"/>
                <c:pt idx="0">
                  <c:v>0.8666666666666667</c:v>
                </c:pt>
                <c:pt idx="1">
                  <c:v>0.8666666666666667</c:v>
                </c:pt>
                <c:pt idx="2">
                  <c:v>0.83333333333333337</c:v>
                </c:pt>
                <c:pt idx="3">
                  <c:v>0.85344827586206895</c:v>
                </c:pt>
                <c:pt idx="4">
                  <c:v>0.9285714285714286</c:v>
                </c:pt>
                <c:pt idx="5">
                  <c:v>0.9375</c:v>
                </c:pt>
                <c:pt idx="6">
                  <c:v>0.8666666666666667</c:v>
                </c:pt>
                <c:pt idx="7" formatCode="0.00%">
                  <c:v>0.87410714285714286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1B-4198-BC22-5DFDF5ADEA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02593184"/>
        <c:axId val="34018960"/>
      </c:barChart>
      <c:catAx>
        <c:axId val="30259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4018960"/>
        <c:crosses val="autoZero"/>
        <c:auto val="1"/>
        <c:lblAlgn val="ctr"/>
        <c:lblOffset val="100"/>
        <c:noMultiLvlLbl val="0"/>
      </c:catAx>
      <c:valAx>
        <c:axId val="34018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02593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tr-TR" dirty="0"/>
              <a:t>FİNANS MÜDÜRLÜĞÜ MEMNUNİYET ANKETİ ANALİZ FORMU </a:t>
            </a:r>
            <a:r>
              <a:rPr lang="tr-TR" dirty="0" smtClean="0"/>
              <a:t>SORU </a:t>
            </a:r>
            <a:r>
              <a:rPr lang="tr-TR" dirty="0"/>
              <a:t>BAZLI DAĞILIM </a:t>
            </a:r>
            <a:r>
              <a:rPr lang="tr-TR" dirty="0" smtClean="0"/>
              <a:t>ÖZETİ </a:t>
            </a:r>
            <a:r>
              <a:rPr lang="tr-TR" sz="1600" b="1" i="0" u="none" strike="noStrike" baseline="0" dirty="0" smtClean="0">
                <a:effectLst/>
              </a:rPr>
              <a:t>AKADEMİK PERSONEL</a:t>
            </a:r>
            <a:endParaRPr lang="tr-TR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9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8A4-4B14-8289-A33279AC01F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'Anket Analiz Formu_AKADEMİK (2'!$C$2:$J$2</c:f>
              <c:strCache>
                <c:ptCount val="8"/>
                <c:pt idx="0">
                  <c:v>Finans Müdürlüğü çalışanlarına kolay erişim sağlarım./I have convenient access to  the Directorate of Finance staff.</c:v>
                </c:pt>
                <c:pt idx="1">
                  <c:v>Yöneltilen soru/sorun ve taleplere karşı üslup ve yaklaşımlarından memnunum./I am satisfied with the way they approach problems, questions and demands.</c:v>
                </c:pt>
                <c:pt idx="2">
                  <c:v>Acil durumlar için hızlı ve doğru çözümler üretir/bilgilendirir./They produce quick and accurate solutions, and inform us regarding urgent matters. </c:v>
                </c:pt>
                <c:pt idx="3">
                  <c:v>Genel bilgilendirmeleri zamanında ve anlaşılır bir biçimde yapar./ They make general notifications in a timely and comprehensible manner.</c:v>
                </c:pt>
                <c:pt idx="4">
                  <c:v>Ödemeler zamanında yapılır./ Payments are made on time.</c:v>
                </c:pt>
                <c:pt idx="5">
                  <c:v>Ödemeler eksiksiz yapılır./Payments are made in full.</c:v>
                </c:pt>
                <c:pt idx="6">
                  <c:v>Genel olarak Finans Müdürlüğü faaliyetlerinden memnunum./ I am generally satisfied with the operation of  the Directorate of Finance.</c:v>
                </c:pt>
                <c:pt idx="7">
                  <c:v>PUAN</c:v>
                </c:pt>
              </c:strCache>
            </c:strRef>
          </c:cat>
          <c:val>
            <c:numRef>
              <c:f>'Anket Analiz Formu_AKADEMİK (2'!$C$3:$J$3</c:f>
              <c:numCache>
                <c:formatCode>0%</c:formatCode>
                <c:ptCount val="8"/>
                <c:pt idx="0">
                  <c:v>0.88793103448275867</c:v>
                </c:pt>
                <c:pt idx="1">
                  <c:v>0.90517241379310343</c:v>
                </c:pt>
                <c:pt idx="2">
                  <c:v>0.87068965517241381</c:v>
                </c:pt>
                <c:pt idx="3">
                  <c:v>0.86206896551724133</c:v>
                </c:pt>
                <c:pt idx="4">
                  <c:v>0.89516129032258063</c:v>
                </c:pt>
                <c:pt idx="5">
                  <c:v>0.88709677419354838</c:v>
                </c:pt>
                <c:pt idx="6">
                  <c:v>0.87903225806451613</c:v>
                </c:pt>
                <c:pt idx="7" formatCode="0.00%">
                  <c:v>0.88387891307802313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A4-4B14-8289-A33279AC01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02593184"/>
        <c:axId val="34018960"/>
      </c:barChart>
      <c:catAx>
        <c:axId val="30259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4018960"/>
        <c:crosses val="autoZero"/>
        <c:auto val="1"/>
        <c:lblAlgn val="ctr"/>
        <c:lblOffset val="100"/>
        <c:noMultiLvlLbl val="0"/>
      </c:catAx>
      <c:valAx>
        <c:axId val="34018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02593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FC953-42AA-4EE9-BF6A-0E981C5F3E5C}" type="datetimeFigureOut">
              <a:rPr lang="tr-TR" smtClean="0"/>
              <a:t>16.06.2023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F1CBD-092F-46C9-A4DE-6EE6E628FC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61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2CFF-777B-4533-A440-4C456B6A9FEA}" type="datetime1">
              <a:rPr lang="tr-TR" smtClean="0"/>
              <a:t>16.06.2023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984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16.06.2023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346277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16.06.2023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109280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16.06.2023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19107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16.06.2023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578411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16.06.2023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303407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16.06.2023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942038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16.06.2023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953334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059A-8985-41A3-9F35-8DC13894A4E0}" type="datetime1">
              <a:rPr lang="tr-TR" smtClean="0"/>
              <a:t>16.06.2023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5482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4D3F-D744-42F9-A266-110B14BD4158}" type="datetime1">
              <a:rPr lang="tr-TR" smtClean="0"/>
              <a:t>16.06.2023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8146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C8BA-DCDD-4E80-B44D-BB4BDA6BC718}" type="datetime1">
              <a:rPr lang="tr-TR" smtClean="0"/>
              <a:t>16.06.2023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850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7ED0-D0FE-4A09-AE62-4103EA8D2926}" type="datetime1">
              <a:rPr lang="tr-TR" smtClean="0"/>
              <a:t>16.06.2023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833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2A1D-A539-4378-A6BA-1AA9F3084D39}" type="datetime1">
              <a:rPr lang="tr-TR" smtClean="0"/>
              <a:t>16.06.2023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439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C6F-6FA5-45C8-ACE4-E5B3D13F24FA}" type="datetime1">
              <a:rPr lang="tr-TR" smtClean="0"/>
              <a:t>16.06.2023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6826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823A-34F6-4D9A-B72C-4420CCCD8E18}" type="datetime1">
              <a:rPr lang="tr-TR" smtClean="0"/>
              <a:t>16.06.2023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724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73C7-9167-4403-8666-44BE39765140}" type="datetime1">
              <a:rPr lang="tr-TR" smtClean="0"/>
              <a:t>16.06.2023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1157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A8A1-43D8-4974-AA28-F99EFBEC3B2D}" type="datetime1">
              <a:rPr lang="tr-TR" smtClean="0"/>
              <a:t>16.06.2023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223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07C83F0-FC27-43D2-9813-F060C2D9E7A0}" type="datetime1">
              <a:rPr lang="tr-TR" smtClean="0"/>
              <a:t>16.06.2023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270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843808" y="5512332"/>
            <a:ext cx="3732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C00000"/>
                </a:solidFill>
              </a:rPr>
              <a:t>FİNANS </a:t>
            </a:r>
            <a:r>
              <a:rPr lang="tr-TR" sz="2800" b="1" dirty="0" smtClean="0">
                <a:solidFill>
                  <a:srgbClr val="C00000"/>
                </a:solidFill>
              </a:rPr>
              <a:t>MÜDÜRLÜĞÜ</a:t>
            </a:r>
            <a:endParaRPr lang="tr-TR" sz="2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36712"/>
            <a:ext cx="2376264" cy="50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Metin kutusu 44"/>
          <p:cNvSpPr txBox="1"/>
          <p:nvPr/>
        </p:nvSpPr>
        <p:spPr>
          <a:xfrm>
            <a:off x="330546" y="2410020"/>
            <a:ext cx="8554916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 </a:t>
            </a:r>
            <a:r>
              <a:rPr lang="tr-TR" sz="3200" b="1" spc="5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2022 </a:t>
            </a: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YILI </a:t>
            </a:r>
            <a:endParaRPr lang="en-US" sz="3200" b="1" spc="50" dirty="0">
              <a:ln w="0"/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/>
              <a:ea typeface="+mj-ea"/>
              <a:cs typeface="Calibri"/>
            </a:endParaRPr>
          </a:p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YÖNETİMİN GÖZDEN GEÇİRME TOPLANTISI </a:t>
            </a:r>
          </a:p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(YGG) </a:t>
            </a:r>
            <a:endParaRPr lang="en-US" sz="3200" b="1" spc="50" dirty="0">
              <a:ln w="0"/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+mj-ea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5766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986117" y="320820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0534005"/>
              </p:ext>
            </p:extLst>
          </p:nvPr>
        </p:nvGraphicFramePr>
        <p:xfrm>
          <a:off x="668544" y="1354016"/>
          <a:ext cx="8106508" cy="491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6318679"/>
              </p:ext>
            </p:extLst>
          </p:nvPr>
        </p:nvGraphicFramePr>
        <p:xfrm>
          <a:off x="386862" y="1354017"/>
          <a:ext cx="8388190" cy="4993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6670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986117" y="320820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866803"/>
              </p:ext>
            </p:extLst>
          </p:nvPr>
        </p:nvGraphicFramePr>
        <p:xfrm>
          <a:off x="800100" y="1424354"/>
          <a:ext cx="7754815" cy="4914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9087464"/>
              </p:ext>
            </p:extLst>
          </p:nvPr>
        </p:nvGraphicFramePr>
        <p:xfrm>
          <a:off x="527537" y="1274927"/>
          <a:ext cx="8194431" cy="5064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9000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986117" y="320820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6442323"/>
              </p:ext>
            </p:extLst>
          </p:nvPr>
        </p:nvGraphicFramePr>
        <p:xfrm>
          <a:off x="360362" y="1362807"/>
          <a:ext cx="8493492" cy="4835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0863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986117" y="320820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2779253"/>
              </p:ext>
            </p:extLst>
          </p:nvPr>
        </p:nvGraphicFramePr>
        <p:xfrm>
          <a:off x="597877" y="1274926"/>
          <a:ext cx="8097716" cy="5125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560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823765" y="476672"/>
            <a:ext cx="7321964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(HAYATA GEÇİRİLEN ÖNERİLER ve AKSİYON ALINAN ŞİKAYETLER)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o 8">
            <a:extLst>
              <a:ext uri="{FF2B5EF4-FFF2-40B4-BE49-F238E27FC236}">
                <a16:creationId xmlns:a16="http://schemas.microsoft.com/office/drawing/2014/main" id="{400F1050-5732-4B60-86BA-E121C706FD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743469"/>
              </p:ext>
            </p:extLst>
          </p:nvPr>
        </p:nvGraphicFramePr>
        <p:xfrm>
          <a:off x="553915" y="2057400"/>
          <a:ext cx="8168054" cy="3736731"/>
        </p:xfrm>
        <a:graphic>
          <a:graphicData uri="http://schemas.openxmlformats.org/drawingml/2006/table">
            <a:tbl>
              <a:tblPr/>
              <a:tblGrid>
                <a:gridCol w="2681654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2698882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2787518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</a:tblGrid>
              <a:tr h="79032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KONUSU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ÇÖZÜM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SONUÇ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920292">
                <a:tc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r>
                        <a:rPr lang="tr-TR" sz="1200" b="0" i="0" u="none" strike="noStrike" kern="1200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Maaş artış oranları hakkında önceden bilgi verilmesi bekleniyor</a:t>
                      </a:r>
                      <a:endParaRPr lang="tr-TR" sz="1200" b="0" i="0" u="none" strike="noStrike" kern="1200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kern="1200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Anket yorumu Birimimiz ile ilgili değildir. İnsan Kaynakları birimine bildirilecektir.</a:t>
                      </a:r>
                      <a:endParaRPr lang="tr-TR" sz="1200" b="0" i="0" u="none" strike="noStrike" kern="1200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İnsan kaynakları birimine mail ile bilgilendirme yapılmıştır. 28.04.2023</a:t>
                      </a:r>
                      <a:endParaRPr lang="tr-TR" sz="12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1105821">
                <a:tc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r>
                        <a:rPr lang="fi-FI" sz="1200" b="0" i="0" u="none" strike="noStrike" kern="1200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Online ödeme sisteminin kullanımında sistemin hata vermesi</a:t>
                      </a:r>
                      <a:endParaRPr lang="tr-TR" sz="1200" b="0" i="0" u="none" strike="noStrike" kern="1200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endParaRPr lang="tr-TR" sz="1200" b="0" i="0" u="none" strike="noStrike" kern="1200" dirty="0" smtClean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457207" rtl="0" eaLnBrk="1" fontAlgn="ctr" latinLnBrk="0" hangingPunct="1"/>
                      <a:endParaRPr lang="tr-TR" sz="1200" b="0" i="0" u="none" strike="noStrike" kern="1200" dirty="0" smtClean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457207" rtl="0" eaLnBrk="1" fontAlgn="ctr" latinLnBrk="0" hangingPunct="1"/>
                      <a:r>
                        <a:rPr lang="tr-TR" sz="1200" b="0" i="0" u="none" strike="noStrike" kern="1200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Birim personeli arasında konuya ilişkin toplantı yapılacaktır.</a:t>
                      </a:r>
                      <a:endParaRPr lang="tr-TR" sz="1200" b="0" i="0" u="none" strike="noStrike" kern="1200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Gerekli aksiyonlar alınmak üzere toplantı yapılmıştır. Bilgi işleme gerekli aksiyonlar için mail atılmıştır. 27.04.2023</a:t>
                      </a:r>
                      <a:endParaRPr lang="tr-TR" sz="12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920292">
                <a:tc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endParaRPr lang="tr-TR" sz="1200" b="0" i="0" u="none" strike="noStrike" kern="1200" dirty="0" smtClean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457207" rtl="0" eaLnBrk="1" fontAlgn="ctr" latinLnBrk="0" hangingPunct="1"/>
                      <a:r>
                        <a:rPr lang="tr-TR" sz="1200" b="0" i="0" u="none" strike="noStrike" kern="1200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Deprem nedeniyle yurt ücreti iade talepleri</a:t>
                      </a:r>
                      <a:endParaRPr lang="tr-TR" sz="1200" b="0" i="0" u="none" strike="noStrike" kern="1200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endParaRPr lang="tr-TR" sz="1200" b="0" i="0" u="none" strike="noStrike" kern="1200" dirty="0" smtClean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457207" rtl="0" eaLnBrk="1" fontAlgn="ctr" latinLnBrk="0" hangingPunct="1"/>
                      <a:r>
                        <a:rPr lang="tr-TR" sz="1200" b="0" i="0" u="none" strike="noStrike" kern="1200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Birim personeli arasında konuya ilişkin toplantı yapılacaktır.</a:t>
                      </a:r>
                      <a:endParaRPr lang="tr-TR" sz="1200" b="0" i="0" u="none" strike="noStrike" kern="1200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ctr" latinLnBrk="0" hangingPunct="1"/>
                      <a:r>
                        <a:rPr lang="tr-TR" sz="1200" b="0" i="0" u="none" strike="noStrike" kern="1200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Gerekli aksiyonlar alınmak üzere toplantı yapılmıştır. Tüm talepler toplanarak Yurt iadeleri Mart ayı içerisinde gerçekleştirilmiştir.27.02.2023</a:t>
                      </a:r>
                      <a:endParaRPr lang="tr-TR" sz="1200" b="0" i="0" u="none" strike="noStrike" kern="1200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93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694291" y="481299"/>
            <a:ext cx="5976664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DÜZELTİCİ</a:t>
            </a:r>
            <a:r>
              <a:rPr lang="tr-TR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-ÖNLEYİCİ</a:t>
            </a: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FAALİYETLER</a:t>
            </a: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4063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326270"/>
              </p:ext>
            </p:extLst>
          </p:nvPr>
        </p:nvGraphicFramePr>
        <p:xfrm>
          <a:off x="968721" y="967271"/>
          <a:ext cx="6702234" cy="5125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Worksheet" r:id="rId4" imgW="8562986" imgH="8201044" progId="Excel.Sheet.12">
                  <p:embed/>
                </p:oleObj>
              </mc:Choice>
              <mc:Fallback>
                <p:oleObj name="Worksheet" r:id="rId4" imgW="8562986" imgH="820104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8721" y="967271"/>
                        <a:ext cx="6702234" cy="5125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899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694291" y="481299"/>
            <a:ext cx="5976664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DÜZELTİCİ</a:t>
            </a:r>
            <a:r>
              <a:rPr lang="tr-TR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-ÖNLEYİCİ</a:t>
            </a: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FAALİYETLER</a:t>
            </a: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4063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565966"/>
              </p:ext>
            </p:extLst>
          </p:nvPr>
        </p:nvGraphicFramePr>
        <p:xfrm>
          <a:off x="703385" y="967155"/>
          <a:ext cx="7033846" cy="5196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Çalışma Sayfası" r:id="rId4" imgW="8762904" imgH="8201196" progId="Excel.Sheet.12">
                  <p:embed/>
                </p:oleObj>
              </mc:Choice>
              <mc:Fallback>
                <p:oleObj name="Çalışma Sayfası" r:id="rId4" imgW="8762904" imgH="820119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3385" y="967155"/>
                        <a:ext cx="7033846" cy="51962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713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168388" y="628902"/>
            <a:ext cx="6927589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DENETİM SONUCUNA DAYALI ÖZ DEĞERLENDİRME ve GÖRÜŞLERİNİZ</a:t>
            </a:r>
          </a:p>
        </p:txBody>
      </p:sp>
      <p:pic>
        <p:nvPicPr>
          <p:cNvPr id="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986828" y="1735239"/>
            <a:ext cx="71091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</a:rPr>
              <a:t>2022 YILI İÇ DENETİM SONUCU</a:t>
            </a:r>
            <a:r>
              <a:rPr lang="tr-TR" sz="1600" b="1" dirty="0" smtClean="0">
                <a:solidFill>
                  <a:srgbClr val="002060"/>
                </a:solidFill>
              </a:rPr>
              <a:t>;</a:t>
            </a:r>
          </a:p>
          <a:p>
            <a:endParaRPr lang="tr-TR" sz="1600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1600" b="1" dirty="0" smtClean="0">
                <a:solidFill>
                  <a:srgbClr val="002060"/>
                </a:solidFill>
              </a:rPr>
              <a:t>2 </a:t>
            </a:r>
            <a:r>
              <a:rPr lang="tr-TR" sz="1600" b="1" dirty="0">
                <a:solidFill>
                  <a:srgbClr val="002060"/>
                </a:solidFill>
              </a:rPr>
              <a:t>MİNOR VE 1 GÖZLEM </a:t>
            </a:r>
            <a:r>
              <a:rPr lang="tr-TR" sz="1600" b="1" dirty="0" smtClean="0">
                <a:solidFill>
                  <a:srgbClr val="002060"/>
                </a:solidFill>
              </a:rPr>
              <a:t>VERİLMİŞTİR. GEREKLİ </a:t>
            </a:r>
            <a:r>
              <a:rPr lang="tr-TR" sz="1600" b="1" dirty="0">
                <a:solidFill>
                  <a:srgbClr val="002060"/>
                </a:solidFill>
              </a:rPr>
              <a:t>DÜZELTMELER EN KISA SÜREDE TAMAMLANACAKTIR</a:t>
            </a:r>
            <a:r>
              <a:rPr lang="tr-TR" sz="1600" b="1" dirty="0" smtClean="0">
                <a:solidFill>
                  <a:srgbClr val="002060"/>
                </a:solidFill>
              </a:rPr>
              <a:t>.</a:t>
            </a:r>
          </a:p>
          <a:p>
            <a:endParaRPr lang="tr-TR" sz="1600" b="1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r-TR" sz="1600" b="1" dirty="0" smtClean="0">
                <a:solidFill>
                  <a:srgbClr val="002060"/>
                </a:solidFill>
              </a:rPr>
              <a:t>İÇ </a:t>
            </a:r>
            <a:r>
              <a:rPr lang="tr-TR" sz="1600" b="1" dirty="0">
                <a:solidFill>
                  <a:srgbClr val="002060"/>
                </a:solidFill>
              </a:rPr>
              <a:t>DENETİM BİRİMİMİZE, ÜNİVERSİTE KALİTE POLİTİKASINDA YER ALAN SÜREKLİ İYİLEŞTİRME KAPSAMINDA, FİNANSAL SÜREÇLERİN HER ADIMINI DAHA DA İYİLEŞTİRME YÖNÜNDE OLUMLU KATKI SAĞLAMAKTADIR. </a:t>
            </a:r>
          </a:p>
          <a:p>
            <a:endParaRPr lang="tr-TR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5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18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597877" y="3596054"/>
            <a:ext cx="3525715" cy="342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>
                <a:solidFill>
                  <a:srgbClr val="122454"/>
                </a:solidFill>
              </a:rPr>
              <a:t>KYS İç Denetim Başarı Puanı  </a:t>
            </a:r>
            <a:r>
              <a:rPr lang="tr-TR" sz="1600" b="1" dirty="0" smtClean="0">
                <a:solidFill>
                  <a:srgbClr val="122454"/>
                </a:solidFill>
              </a:rPr>
              <a:t>%96</a:t>
            </a:r>
            <a:endParaRPr lang="tr-TR" sz="1600" b="1" dirty="0">
              <a:solidFill>
                <a:srgbClr val="122454"/>
              </a:solidFill>
            </a:endParaRPr>
          </a:p>
        </p:txBody>
      </p:sp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709184"/>
              </p:ext>
            </p:extLst>
          </p:nvPr>
        </p:nvGraphicFramePr>
        <p:xfrm>
          <a:off x="597877" y="295737"/>
          <a:ext cx="3525715" cy="2746404"/>
        </p:xfrm>
        <a:graphic>
          <a:graphicData uri="http://schemas.openxmlformats.org/drawingml/2006/table">
            <a:tbl>
              <a:tblPr/>
              <a:tblGrid>
                <a:gridCol w="1778334">
                  <a:extLst>
                    <a:ext uri="{9D8B030D-6E8A-4147-A177-3AD203B41FA5}">
                      <a16:colId xmlns:a16="http://schemas.microsoft.com/office/drawing/2014/main" val="2618038828"/>
                    </a:ext>
                  </a:extLst>
                </a:gridCol>
                <a:gridCol w="1747381">
                  <a:extLst>
                    <a:ext uri="{9D8B030D-6E8A-4147-A177-3AD203B41FA5}">
                      <a16:colId xmlns:a16="http://schemas.microsoft.com/office/drawing/2014/main" val="163019597"/>
                    </a:ext>
                  </a:extLst>
                </a:gridCol>
              </a:tblGrid>
              <a:tr h="810612">
                <a:tc>
                  <a:txBody>
                    <a:bodyPr/>
                    <a:lstStyle/>
                    <a:p>
                      <a:pPr algn="l" fontAlgn="b"/>
                      <a:r>
                        <a:rPr lang="tr-TR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SONUÇ RAPORU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2790129"/>
                  </a:ext>
                </a:extLst>
              </a:tr>
              <a:tr h="241974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MADDE- 4 BAŞARI ORANI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166821"/>
                  </a:ext>
                </a:extLst>
              </a:tr>
              <a:tr h="241974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MADDE- 5 BAŞARI ORANI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71410"/>
                  </a:ext>
                </a:extLst>
              </a:tr>
              <a:tr h="241974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MADDE- 6 BAŞARI ORANI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689683"/>
                  </a:ext>
                </a:extLst>
              </a:tr>
              <a:tr h="241974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MADDE- 7 BAŞARI ORANI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075704"/>
                  </a:ext>
                </a:extLst>
              </a:tr>
              <a:tr h="241974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MADDE- 8 BAŞARI ORANI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536655"/>
                  </a:ext>
                </a:extLst>
              </a:tr>
              <a:tr h="241974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MADDE- 9 BAŞARI ORANI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507753"/>
                  </a:ext>
                </a:extLst>
              </a:tr>
              <a:tr h="241974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MADDE- 10 BAŞARI ORANI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609474"/>
                  </a:ext>
                </a:extLst>
              </a:tr>
              <a:tr h="241974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KYS İÇ DENETİM BAŞARI PUANI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140471"/>
                  </a:ext>
                </a:extLst>
              </a:tr>
            </a:tbl>
          </a:graphicData>
        </a:graphic>
      </p:graphicFrame>
      <p:pic>
        <p:nvPicPr>
          <p:cNvPr id="10" name="Resim 9">
            <a:extLst>
              <a:ext uri="{FF2B5EF4-FFF2-40B4-BE49-F238E27FC236}">
                <a16:creationId xmlns:a16="http://schemas.microsoft.com/office/drawing/2014/main" id="{00000000-0008-0000-0700-000007000000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97878" y="576200"/>
            <a:ext cx="1608992" cy="382162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7" name="İçerik Yer Tutucusu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1331207"/>
              </p:ext>
            </p:extLst>
          </p:nvPr>
        </p:nvGraphicFramePr>
        <p:xfrm>
          <a:off x="4668715" y="1151793"/>
          <a:ext cx="3807068" cy="5137192"/>
        </p:xfrm>
        <a:graphic>
          <a:graphicData uri="http://schemas.openxmlformats.org/drawingml/2006/table">
            <a:tbl>
              <a:tblPr/>
              <a:tblGrid>
                <a:gridCol w="515353">
                  <a:extLst>
                    <a:ext uri="{9D8B030D-6E8A-4147-A177-3AD203B41FA5}">
                      <a16:colId xmlns:a16="http://schemas.microsoft.com/office/drawing/2014/main" val="2548230302"/>
                    </a:ext>
                  </a:extLst>
                </a:gridCol>
                <a:gridCol w="377441">
                  <a:extLst>
                    <a:ext uri="{9D8B030D-6E8A-4147-A177-3AD203B41FA5}">
                      <a16:colId xmlns:a16="http://schemas.microsoft.com/office/drawing/2014/main" val="634813579"/>
                    </a:ext>
                  </a:extLst>
                </a:gridCol>
                <a:gridCol w="451841">
                  <a:extLst>
                    <a:ext uri="{9D8B030D-6E8A-4147-A177-3AD203B41FA5}">
                      <a16:colId xmlns:a16="http://schemas.microsoft.com/office/drawing/2014/main" val="188755768"/>
                    </a:ext>
                  </a:extLst>
                </a:gridCol>
                <a:gridCol w="397401">
                  <a:extLst>
                    <a:ext uri="{9D8B030D-6E8A-4147-A177-3AD203B41FA5}">
                      <a16:colId xmlns:a16="http://schemas.microsoft.com/office/drawing/2014/main" val="821586683"/>
                    </a:ext>
                  </a:extLst>
                </a:gridCol>
                <a:gridCol w="321186">
                  <a:extLst>
                    <a:ext uri="{9D8B030D-6E8A-4147-A177-3AD203B41FA5}">
                      <a16:colId xmlns:a16="http://schemas.microsoft.com/office/drawing/2014/main" val="3514208574"/>
                    </a:ext>
                  </a:extLst>
                </a:gridCol>
                <a:gridCol w="397401">
                  <a:extLst>
                    <a:ext uri="{9D8B030D-6E8A-4147-A177-3AD203B41FA5}">
                      <a16:colId xmlns:a16="http://schemas.microsoft.com/office/drawing/2014/main" val="2941589629"/>
                    </a:ext>
                  </a:extLst>
                </a:gridCol>
                <a:gridCol w="321186">
                  <a:extLst>
                    <a:ext uri="{9D8B030D-6E8A-4147-A177-3AD203B41FA5}">
                      <a16:colId xmlns:a16="http://schemas.microsoft.com/office/drawing/2014/main" val="1116134280"/>
                    </a:ext>
                  </a:extLst>
                </a:gridCol>
                <a:gridCol w="290339">
                  <a:extLst>
                    <a:ext uri="{9D8B030D-6E8A-4147-A177-3AD203B41FA5}">
                      <a16:colId xmlns:a16="http://schemas.microsoft.com/office/drawing/2014/main" val="904338313"/>
                    </a:ext>
                  </a:extLst>
                </a:gridCol>
                <a:gridCol w="137911">
                  <a:extLst>
                    <a:ext uri="{9D8B030D-6E8A-4147-A177-3AD203B41FA5}">
                      <a16:colId xmlns:a16="http://schemas.microsoft.com/office/drawing/2014/main" val="769708337"/>
                    </a:ext>
                  </a:extLst>
                </a:gridCol>
                <a:gridCol w="321186">
                  <a:extLst>
                    <a:ext uri="{9D8B030D-6E8A-4147-A177-3AD203B41FA5}">
                      <a16:colId xmlns:a16="http://schemas.microsoft.com/office/drawing/2014/main" val="3963278763"/>
                    </a:ext>
                  </a:extLst>
                </a:gridCol>
                <a:gridCol w="275823">
                  <a:extLst>
                    <a:ext uri="{9D8B030D-6E8A-4147-A177-3AD203B41FA5}">
                      <a16:colId xmlns:a16="http://schemas.microsoft.com/office/drawing/2014/main" val="2169960747"/>
                    </a:ext>
                  </a:extLst>
                </a:gridCol>
              </a:tblGrid>
              <a:tr h="221865">
                <a:tc gridSpan="11"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   İÇ DENETİM RAPORU</a:t>
                      </a:r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571467"/>
                  </a:ext>
                </a:extLst>
              </a:tr>
              <a:tr h="10693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TARİH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DENETİMDE KARŞILAŞILAN KİŞİLER VE GÖREVLERİ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853497"/>
                  </a:ext>
                </a:extLst>
              </a:tr>
              <a:tr h="29266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2.05.2023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Hasan ÜLGÜT - Finans Müdürü</a:t>
                      </a:r>
                      <a:b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</a:br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Gizem ATEŞ - Finans Uzmanı</a:t>
                      </a:r>
                      <a:b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</a:br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Dilara GÜLERYÜZ - Finans Personeli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004023"/>
                  </a:ext>
                </a:extLst>
              </a:tr>
              <a:tr h="14791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7723901"/>
                  </a:ext>
                </a:extLst>
              </a:tr>
              <a:tr h="112565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TESPİT EDİLEN UYGUNSUZLUKLAR LLLL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275143"/>
                  </a:ext>
                </a:extLst>
              </a:tr>
              <a:tr h="191360"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MAJOR BULGU SAYISI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Madde No'ları: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yok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414606"/>
                  </a:ext>
                </a:extLst>
              </a:tr>
              <a:tr h="330942"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MİNÖR  BULGU SAYISI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Madde No'ları: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7.1.2.</a:t>
                      </a:r>
                      <a:b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</a:br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126151"/>
                  </a:ext>
                </a:extLst>
              </a:tr>
              <a:tr h="135079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tr-TR" sz="500" b="1" i="1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Uygunsuzluklar DF Formlarında tanımlanmaktadır.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tr-TR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2855393"/>
                  </a:ext>
                </a:extLst>
              </a:tr>
              <a:tr h="112565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İYİLEŞTİRİLMESİ GEREKEN YÖNLER-GÖZLEMLER KKKK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758505"/>
                  </a:ext>
                </a:extLst>
              </a:tr>
              <a:tr h="25327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ISO 9001/10002 Madde 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Gözlem Tanımı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79634"/>
                  </a:ext>
                </a:extLst>
              </a:tr>
              <a:tr h="33797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4.1.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Swot revize edilecek; fırsatlar üniversite fırsatları, departman değil. Tehditler de aynı şekilde düzeltilmelidir. Fırsat analizi revize edilmelidir.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449925"/>
                  </a:ext>
                </a:extLst>
              </a:tr>
              <a:tr h="31968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204288"/>
                  </a:ext>
                </a:extLst>
              </a:tr>
              <a:tr h="20261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044767"/>
                  </a:ext>
                </a:extLst>
              </a:tr>
              <a:tr h="21837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769169"/>
                  </a:ext>
                </a:extLst>
              </a:tr>
              <a:tr h="118194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KUVVETLİ YÖNLER JJJJ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229758"/>
                  </a:ext>
                </a:extLst>
              </a:tr>
              <a:tr h="10693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Madde 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Gözlem Tanımı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163720"/>
                  </a:ext>
                </a:extLst>
              </a:tr>
              <a:tr h="65738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7512147"/>
                  </a:ext>
                </a:extLst>
              </a:tr>
              <a:tr h="15083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779905"/>
                  </a:ext>
                </a:extLst>
              </a:tr>
              <a:tr h="15083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571817"/>
                  </a:ext>
                </a:extLst>
              </a:tr>
              <a:tr h="956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5020703"/>
                  </a:ext>
                </a:extLst>
              </a:tr>
              <a:tr h="11256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ONAY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İSİM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TARİH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İMZA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693070"/>
                  </a:ext>
                </a:extLst>
              </a:tr>
              <a:tr h="19023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DENETÇİ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MEHMET SEMİH ÖZKAN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2.05.2023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844965"/>
                  </a:ext>
                </a:extLst>
              </a:tr>
              <a:tr h="19023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DENETÇİ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ORKUN BAYRAM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2.05.2023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142827"/>
                  </a:ext>
                </a:extLst>
              </a:tr>
              <a:tr h="19023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944793"/>
                  </a:ext>
                </a:extLst>
              </a:tr>
              <a:tr h="190236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tr-TR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Form No:KY-FR-0030 Yayın Tarihi:03.05.2018 Değ.Tarihi:-Değ.No:0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tr-TR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9410841"/>
                  </a:ext>
                </a:extLst>
              </a:tr>
            </a:tbl>
          </a:graphicData>
        </a:graphic>
      </p:graphicFrame>
      <p:pic>
        <p:nvPicPr>
          <p:cNvPr id="18" name="Resim 17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66479" y="52658"/>
            <a:ext cx="1571800" cy="29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83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742309" y="464778"/>
            <a:ext cx="5659381" cy="8052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4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SÜREKLİ İYİLEŞTİRME ÖNERİLERİ</a:t>
            </a:r>
            <a:endParaRPr lang="en-US" sz="2400" b="1" kern="1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87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411204"/>
            <a:ext cx="1477697" cy="3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Dikdörtgen 1"/>
          <p:cNvSpPr/>
          <p:nvPr/>
        </p:nvSpPr>
        <p:spPr>
          <a:xfrm>
            <a:off x="986828" y="1735239"/>
            <a:ext cx="710914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1600" b="1" dirty="0" smtClean="0">
                <a:solidFill>
                  <a:srgbClr val="002060"/>
                </a:solidFill>
              </a:rPr>
              <a:t>BİRİM PERSONEL İHTİYAÇLARININ DEĞERLENDİRİLEREK KARŞILANMASI.</a:t>
            </a:r>
          </a:p>
          <a:p>
            <a:endParaRPr lang="tr-TR" sz="1600" b="1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1600" b="1" dirty="0" smtClean="0">
                <a:solidFill>
                  <a:srgbClr val="002060"/>
                </a:solidFill>
              </a:rPr>
              <a:t>BİRİME AİT OFİS ALANININ GENİŞLETİLMESİ.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tr-TR" sz="1600" b="1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1600" b="1" dirty="0" smtClean="0">
                <a:solidFill>
                  <a:srgbClr val="002060"/>
                </a:solidFill>
              </a:rPr>
              <a:t>PAYDAŞLAR, ÖZELLİKLE VELİ VE ÖĞRENCİLER İLE YAPILAN YÜZ YÜZE GÖRÜŞMELERİN DAHA VERİMLİ OLABİLMESİ İÇİN BANKO DÜZENİNE GEÇİLECEK ŞEKİLDE MASA DÜZENLEMELERİNİN YAPILMASI.</a:t>
            </a:r>
          </a:p>
          <a:p>
            <a:endParaRPr lang="tr-TR" sz="1600" b="1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1600" b="1" dirty="0" smtClean="0">
                <a:solidFill>
                  <a:srgbClr val="002060"/>
                </a:solidFill>
              </a:rPr>
              <a:t>BİRİME AİT ARŞİV ALANININ GENİŞLETİLMESİ.</a:t>
            </a:r>
          </a:p>
          <a:p>
            <a:endParaRPr lang="tr-TR" sz="1600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1600" b="1" dirty="0" smtClean="0">
                <a:solidFill>
                  <a:srgbClr val="002060"/>
                </a:solidFill>
              </a:rPr>
              <a:t>KALİTE </a:t>
            </a:r>
            <a:r>
              <a:rPr lang="tr-TR" sz="1600" b="1" dirty="0">
                <a:solidFill>
                  <a:srgbClr val="002060"/>
                </a:solidFill>
              </a:rPr>
              <a:t>KOORDİNATÖRLÜĞÜYLE DAHA ÇOK İŞBİRLİĞİ YAPILARAK BİRİMİMİZLE İLGİLİ SÜREKLİ İYİLEŞTİRME YÖNÜNDE YENİ </a:t>
            </a:r>
            <a:r>
              <a:rPr lang="tr-TR" sz="1600" b="1" dirty="0" smtClean="0">
                <a:solidFill>
                  <a:srgbClr val="002060"/>
                </a:solidFill>
              </a:rPr>
              <a:t>DEĞERLENDİRMELER YAPILMASI.</a:t>
            </a:r>
          </a:p>
          <a:p>
            <a:endParaRPr lang="tr-TR" sz="1600" b="1" dirty="0" smtClean="0">
              <a:solidFill>
                <a:srgbClr val="002060"/>
              </a:solidFill>
            </a:endParaRPr>
          </a:p>
          <a:p>
            <a:endParaRPr lang="tr-TR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24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241579" y="649467"/>
            <a:ext cx="504056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MİSYON-VİZYON-POLİTİKA</a:t>
            </a: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72" y="450628"/>
            <a:ext cx="1872208" cy="39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490637" y="1291399"/>
            <a:ext cx="418948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Calibri"/>
              </a:rPr>
              <a:t>  </a:t>
            </a:r>
            <a:endParaRPr lang="tr-TR" b="1" dirty="0"/>
          </a:p>
        </p:txBody>
      </p:sp>
      <p:sp>
        <p:nvSpPr>
          <p:cNvPr id="4" name="Dikdörtgen 3"/>
          <p:cNvSpPr/>
          <p:nvPr/>
        </p:nvSpPr>
        <p:spPr>
          <a:xfrm>
            <a:off x="386862" y="4475285"/>
            <a:ext cx="8456703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ÇALIŞMA POLİTİKASI</a:t>
            </a:r>
          </a:p>
          <a:p>
            <a:pPr algn="ctr" fontAlgn="base">
              <a:lnSpc>
                <a:spcPct val="150000"/>
              </a:lnSpc>
            </a:pPr>
            <a:r>
              <a:rPr lang="tr-TR" sz="1600" b="1" i="1" dirty="0">
                <a:solidFill>
                  <a:srgbClr val="122454"/>
                </a:solidFill>
              </a:rPr>
              <a:t>Üniversitemizin </a:t>
            </a:r>
            <a:r>
              <a:rPr lang="tr-TR" sz="1600" b="1" i="1" dirty="0" smtClean="0">
                <a:solidFill>
                  <a:srgbClr val="122454"/>
                </a:solidFill>
              </a:rPr>
              <a:t>vizyon, misyon, kalite ve şikayet politikalarına uygun </a:t>
            </a:r>
            <a:r>
              <a:rPr lang="tr-TR" sz="1600" b="1" i="1" dirty="0">
                <a:solidFill>
                  <a:srgbClr val="122454"/>
                </a:solidFill>
              </a:rPr>
              <a:t>olarak </a:t>
            </a:r>
            <a:r>
              <a:rPr lang="tr-TR" sz="1600" b="1" i="1" dirty="0" smtClean="0">
                <a:solidFill>
                  <a:srgbClr val="122454"/>
                </a:solidFill>
              </a:rPr>
              <a:t>tüm </a:t>
            </a:r>
            <a:r>
              <a:rPr lang="tr-TR" sz="1600" b="1" i="1" dirty="0">
                <a:solidFill>
                  <a:srgbClr val="122454"/>
                </a:solidFill>
              </a:rPr>
              <a:t>finans işlemlerin yürürlükte olan yönerge ve yönetmeliklere uygun, istenilen nitelikte ve zamanında gerçekleştirmeyi amaç </a:t>
            </a:r>
            <a:r>
              <a:rPr lang="tr-TR" sz="1600" b="1" i="1" dirty="0" smtClean="0">
                <a:solidFill>
                  <a:srgbClr val="122454"/>
                </a:solidFill>
              </a:rPr>
              <a:t>edinmiştir.</a:t>
            </a:r>
            <a:endParaRPr lang="tr-TR" b="1" dirty="0">
              <a:solidFill>
                <a:srgbClr val="12245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86862" y="3096610"/>
            <a:ext cx="851974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BİRİMİN VİZYONU</a:t>
            </a:r>
          </a:p>
          <a:p>
            <a:pPr algn="ctr" fontAlgn="base">
              <a:lnSpc>
                <a:spcPct val="150000"/>
              </a:lnSpc>
              <a:spcAft>
                <a:spcPts val="0"/>
              </a:spcAft>
            </a:pPr>
            <a:r>
              <a:rPr lang="tr-TR" sz="1600" b="1" i="1" dirty="0" smtClean="0">
                <a:solidFill>
                  <a:srgbClr val="122454"/>
                </a:solidFill>
              </a:rPr>
              <a:t>Üniversitemizin vizyonuna ulaşılmasına katkı sağlayacak, birime verilmiş görev ve sorumluluklar çerçevesinde, finansal hizmetleri etkin şekilde verebilen bir birim olmaktır. </a:t>
            </a:r>
            <a:endParaRPr lang="tr-TR" sz="1600" b="1" i="1" dirty="0">
              <a:solidFill>
                <a:srgbClr val="122454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386862" y="1551700"/>
            <a:ext cx="8456703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BİRİMİN MİSYONU</a:t>
            </a:r>
          </a:p>
          <a:p>
            <a:pPr algn="ctr" fontAlgn="base">
              <a:lnSpc>
                <a:spcPct val="150000"/>
              </a:lnSpc>
              <a:spcAft>
                <a:spcPts val="0"/>
              </a:spcAft>
            </a:pPr>
            <a:r>
              <a:rPr lang="tr-TR" sz="1600" b="1" i="1" dirty="0" smtClean="0">
                <a:solidFill>
                  <a:srgbClr val="12245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Üniversitemizin stratejik hedefleri doğrultusunda mevcut sınırlı finansal kaynakların en verimli şekilde kullanılarak tüm </a:t>
            </a:r>
            <a:r>
              <a:rPr lang="tr-TR" sz="1600" b="1" i="1" dirty="0">
                <a:solidFill>
                  <a:srgbClr val="12245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paydaş </a:t>
            </a:r>
            <a:r>
              <a:rPr lang="tr-TR" sz="1600" b="1" i="1" dirty="0" smtClean="0">
                <a:solidFill>
                  <a:srgbClr val="12245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beklentilerinin </a:t>
            </a:r>
            <a:r>
              <a:rPr lang="tr-TR" sz="1600" b="1" i="1" dirty="0">
                <a:solidFill>
                  <a:srgbClr val="12245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karşılanması </a:t>
            </a:r>
            <a:r>
              <a:rPr lang="tr-TR" sz="1600" b="1" i="1" dirty="0" smtClean="0">
                <a:solidFill>
                  <a:srgbClr val="12245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amacıyla karar vericilere bilgi sağlamak. Alınan kararları uygulamak, kontrol etmek ve raporlamak.</a:t>
            </a:r>
            <a:endParaRPr lang="tr-TR" sz="1600" b="1" i="1" dirty="0">
              <a:solidFill>
                <a:srgbClr val="122454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 fontAlgn="base">
              <a:lnSpc>
                <a:spcPct val="150000"/>
              </a:lnSpc>
              <a:spcAft>
                <a:spcPts val="0"/>
              </a:spcAft>
            </a:pPr>
            <a:endParaRPr lang="tr-TR" sz="1600" b="1" i="1" dirty="0">
              <a:solidFill>
                <a:srgbClr val="12245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82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533747" y="537546"/>
            <a:ext cx="440376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(GZFT) ANALİZİ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17147"/>
            <a:ext cx="2088232" cy="44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71D4A1E5-060A-49D3-A943-BEC00AFE7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265467"/>
              </p:ext>
            </p:extLst>
          </p:nvPr>
        </p:nvGraphicFramePr>
        <p:xfrm>
          <a:off x="1046286" y="1288031"/>
          <a:ext cx="7350367" cy="5490160"/>
        </p:xfrm>
        <a:graphic>
          <a:graphicData uri="http://schemas.openxmlformats.org/drawingml/2006/table">
            <a:tbl>
              <a:tblPr/>
              <a:tblGrid>
                <a:gridCol w="1754316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1855619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1870216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1870216">
                  <a:extLst>
                    <a:ext uri="{9D8B030D-6E8A-4147-A177-3AD203B41FA5}">
                      <a16:colId xmlns:a16="http://schemas.microsoft.com/office/drawing/2014/main" val="588152821"/>
                    </a:ext>
                  </a:extLst>
                </a:gridCol>
              </a:tblGrid>
              <a:tr h="32189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GÜÇLÜ YÖNLER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ZAYIF YÖNLER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FIRSATLAR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TEHDİTLER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1010671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G1-Eğitimli, genç, dinamik personel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Z1-Personelde beklenmeyen sağlık problemlerinin ortaya çıkması nedeniyle personel sayısının azalması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F1-Yeni yatırımlar ve yeni açılacak sürekli eğitim programları</a:t>
                      </a:r>
                      <a:r>
                        <a:rPr lang="tr-TR" sz="12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, ön lisans, </a:t>
                      </a:r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lisans ve lisans üstü programlarının gelirlere olumlu yöndeki etkisi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T1-Piyasadaki olası genel ekonomik krizlerin tahsilatları zorlaştırması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1052068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G2-Teknolojik yazılımların kullanılması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7" rtl="0" eaLnBrk="1" fontAlgn="t" latinLnBrk="0" hangingPunct="1"/>
                      <a:r>
                        <a:rPr lang="tr-TR" sz="1200" b="0" i="0" u="none" strike="noStrike" kern="1200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Z2-İş yoğunluğundaki artış, birim bünyesinde çalışan 3 personelin işten ayrılması, yıllık izine ayrılması, hastalık, rapor vb. sebepler ile çalışamaması durumunda süreçte yaşanacak olası aksaklıklar</a:t>
                      </a:r>
                      <a:endParaRPr lang="tr-TR" sz="1200" b="0" i="0" u="none" strike="noStrike" kern="1200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F2-Üniversite üst yönetiminin Antalya Bilim Üniversitesinin geleceğin saygın üniversiteleri arasında yer alması konusundaki kararlılığının gelirlere olumlu yönde etkisi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T2-Üniversiteler arası rekabetin yüksek olması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531457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G3-Öğrenci ve veliler ile birebir, </a:t>
                      </a:r>
                      <a:r>
                        <a:rPr lang="tr-TR" sz="12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yüz yüze </a:t>
                      </a:r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etkin iletişim kurulması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F3-Mütevelli heyetinin finansal destek sağlaması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T3- Kurumun mevcut finansal risklerinin kur artışlarından olumsuz etkilenmesi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531457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G4-Teminata dayalı tahsilat sisteminin yüksek oranda uygulanması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F4-Devlet tarafından verilen teşvikler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tr-TR" sz="12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1225605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G5-Tahsilatlar için farklı ödeme seçeneklerinin sunulması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F-5 Antalya ve çevre iller göz önüne alındığında konum bakımından özel üniversite seçenekleri az olması nedeniyle öğrencilerin Antalya Bilim Üniversitesini daha çok tercih etmesiyle gelirlere olumlu yönde etkisi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91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49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533747" y="537546"/>
            <a:ext cx="440376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(GZFT) ANALİZİ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17147"/>
            <a:ext cx="2088232" cy="44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71D4A1E5-060A-49D3-A943-BEC00AFE7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406714"/>
              </p:ext>
            </p:extLst>
          </p:nvPr>
        </p:nvGraphicFramePr>
        <p:xfrm>
          <a:off x="914400" y="1288031"/>
          <a:ext cx="6822831" cy="4215954"/>
        </p:xfrm>
        <a:graphic>
          <a:graphicData uri="http://schemas.openxmlformats.org/drawingml/2006/table">
            <a:tbl>
              <a:tblPr/>
              <a:tblGrid>
                <a:gridCol w="2426677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1310054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1350110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1735990">
                  <a:extLst>
                    <a:ext uri="{9D8B030D-6E8A-4147-A177-3AD203B41FA5}">
                      <a16:colId xmlns:a16="http://schemas.microsoft.com/office/drawing/2014/main" val="588152821"/>
                    </a:ext>
                  </a:extLst>
                </a:gridCol>
              </a:tblGrid>
              <a:tr h="125189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GÜÇLÜ YÖNLER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ZAYIF YÖNLER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FIRSATLAR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TEHDİTLER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741015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G6- Taşınan nakit paranın çalınma riskine karşı taşınan para sigortasının olması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741015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G7- Merkez kampüs haricinde </a:t>
                      </a:r>
                      <a:r>
                        <a:rPr lang="tr-TR" sz="12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şehir içi </a:t>
                      </a:r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kampüste daimi finans personeli bulunması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2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741015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G8- Nakit Para tahsilatlarında sahte para tespiti için sahte para makinası bulunması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741015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G9-Pandemi süreci ile birlikte personele uzaktan erişim ve çalışma imkanının sağlanması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98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76429" y="423861"/>
            <a:ext cx="507662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8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119256"/>
              </p:ext>
            </p:extLst>
          </p:nvPr>
        </p:nvGraphicFramePr>
        <p:xfrm>
          <a:off x="615461" y="1288031"/>
          <a:ext cx="8291146" cy="5360870"/>
        </p:xfrm>
        <a:graphic>
          <a:graphicData uri="http://schemas.openxmlformats.org/drawingml/2006/table">
            <a:tbl>
              <a:tblPr/>
              <a:tblGrid>
                <a:gridCol w="2664070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2584938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3042138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</a:tblGrid>
              <a:tr h="33183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OLMA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BEKLENTİSİ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37706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Rektörlük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Bağlı Olunan Üst Kurum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Sorumluluk- Üst Amir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37706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Genel Sekreterlik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Bağlı Olunan Üst Amir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Sorumluluk-Sorunsuz işleyiş-Kaynakların etkin kullanılması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033634"/>
                  </a:ext>
                </a:extLst>
              </a:tr>
              <a:tr h="37706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Akademik-İdari Personel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Eğitim -İdari Hizmetleri ile ilgili konular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Finans konularında hizmet alımı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453757"/>
                  </a:ext>
                </a:extLst>
              </a:tr>
              <a:tr h="37706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Öğrenciler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Kuruluş Sebebi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Finans konularında hizmet alımı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174418"/>
                  </a:ext>
                </a:extLst>
              </a:tr>
              <a:tr h="37706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Öğrenci Aileleri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Kuruluş Sebebine Doğrudan/Dolaylı Etki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Finans konularında hizmet alımı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784958"/>
                  </a:ext>
                </a:extLst>
              </a:tr>
              <a:tr h="37706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YÖK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Mevzuat Yaratıcı Üst Kurum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Mevzuata Uyum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54566"/>
                  </a:ext>
                </a:extLst>
              </a:tr>
              <a:tr h="377061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Finans ve Özel Finans Kuruluşları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İşbirliği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Sürdürülebilir Ticari İlişki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799250"/>
                  </a:ext>
                </a:extLst>
              </a:tr>
              <a:tr h="37706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Finans personeli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Hizmeti üreten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Kariyer, güçlü iletişim, mevzuata uygun işlem, bilgi akışı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678835"/>
                  </a:ext>
                </a:extLst>
              </a:tr>
              <a:tr h="37706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Kısmi Zamanlı Çalışan Öğrenci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Hizmeti üreten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Ücret, Verimli Çalışma Ortamı ve İş Üretme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043694"/>
                  </a:ext>
                </a:extLst>
              </a:tr>
              <a:tr h="53865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Yükseköğretim Kalite Kurulu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ABÜ İç Kalite Güvence Sistemi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Düzenli olarak KİDR, Kurumsal Dış Değerlendirme ve Kurumsal Akreditasyon süreçlerinde işbirliği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53865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Bağımsız Akredite Kuruluşu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Denetleyici Kurum-Raporlama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Raporlama, Kalite Bünyesinde Faaliyet Gösterme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53865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Tedarikçiler ve Kiracılar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İşbirliği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Sürdürülebilir Ticari İlişki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83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471160" y="761596"/>
            <a:ext cx="8201679" cy="588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MEVCUT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KAYNAK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LAR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</a:t>
            </a:r>
            <a:r>
              <a:rPr 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İHTİYA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ÇLAR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(FİZİKİ, MALZEME, TEÇHİZAT, EKİPMAN vb.)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9" y="332656"/>
            <a:ext cx="1607689" cy="42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6" name="Tablo 65">
            <a:extLst>
              <a:ext uri="{FF2B5EF4-FFF2-40B4-BE49-F238E27FC236}">
                <a16:creationId xmlns:a16="http://schemas.microsoft.com/office/drawing/2014/main" id="{8304B644-425E-4186-B593-E25613CE91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142981"/>
              </p:ext>
            </p:extLst>
          </p:nvPr>
        </p:nvGraphicFramePr>
        <p:xfrm>
          <a:off x="1468315" y="1385082"/>
          <a:ext cx="6260123" cy="5141898"/>
        </p:xfrm>
        <a:graphic>
          <a:graphicData uri="http://schemas.openxmlformats.org/drawingml/2006/table">
            <a:tbl>
              <a:tblPr/>
              <a:tblGrid>
                <a:gridCol w="1191057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1259834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1269744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1269744">
                  <a:extLst>
                    <a:ext uri="{9D8B030D-6E8A-4147-A177-3AD203B41FA5}">
                      <a16:colId xmlns:a16="http://schemas.microsoft.com/office/drawing/2014/main" val="3383282758"/>
                    </a:ext>
                  </a:extLst>
                </a:gridCol>
                <a:gridCol w="1269744">
                  <a:extLst>
                    <a:ext uri="{9D8B030D-6E8A-4147-A177-3AD203B41FA5}">
                      <a16:colId xmlns:a16="http://schemas.microsoft.com/office/drawing/2014/main" val="494559924"/>
                    </a:ext>
                  </a:extLst>
                </a:gridCol>
              </a:tblGrid>
              <a:tr h="74838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KAYNAK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BİRİMİ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MEVCUT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73327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Bilgisayar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72578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Yazıcı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44298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Arşiv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44298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Kasa</a:t>
                      </a:r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74956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Bozuk</a:t>
                      </a:r>
                      <a:r>
                        <a:rPr lang="tr-TR" sz="1400" b="0" i="0" u="none" strike="noStrike" baseline="0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 Para Sayma Makinası</a:t>
                      </a:r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91738"/>
                  </a:ext>
                </a:extLst>
              </a:tr>
              <a:tr h="74956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Ödeme Kaydedici Cihazlar, POS cihazları</a:t>
                      </a:r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14399"/>
                  </a:ext>
                </a:extLst>
              </a:tr>
              <a:tr h="44298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Sahte para tespit makinası</a:t>
                      </a:r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409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9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1570007" y="344252"/>
            <a:ext cx="5901761" cy="9221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MEVCUT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KAYNAK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LAR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</a:t>
            </a:r>
            <a:r>
              <a:rPr 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İHTİYA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ÇLAR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(TEKNOLOJİK, YAZILIM, DONANIM vb.)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8" y="245892"/>
            <a:ext cx="1569900" cy="33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6" name="Tablo 65">
            <a:extLst>
              <a:ext uri="{FF2B5EF4-FFF2-40B4-BE49-F238E27FC236}">
                <a16:creationId xmlns:a16="http://schemas.microsoft.com/office/drawing/2014/main" id="{4E4BC37B-8B6C-4421-8472-B24C6619D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042741"/>
              </p:ext>
            </p:extLst>
          </p:nvPr>
        </p:nvGraphicFramePr>
        <p:xfrm>
          <a:off x="1696178" y="1385082"/>
          <a:ext cx="5472441" cy="3897631"/>
        </p:xfrm>
        <a:graphic>
          <a:graphicData uri="http://schemas.openxmlformats.org/drawingml/2006/table">
            <a:tbl>
              <a:tblPr/>
              <a:tblGrid>
                <a:gridCol w="1041192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1101315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1109978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1109978">
                  <a:extLst>
                    <a:ext uri="{9D8B030D-6E8A-4147-A177-3AD203B41FA5}">
                      <a16:colId xmlns:a16="http://schemas.microsoft.com/office/drawing/2014/main" val="3383282758"/>
                    </a:ext>
                  </a:extLst>
                </a:gridCol>
                <a:gridCol w="1109978">
                  <a:extLst>
                    <a:ext uri="{9D8B030D-6E8A-4147-A177-3AD203B41FA5}">
                      <a16:colId xmlns:a16="http://schemas.microsoft.com/office/drawing/2014/main" val="494559924"/>
                    </a:ext>
                  </a:extLst>
                </a:gridCol>
              </a:tblGrid>
              <a:tr h="56331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KAYNAK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BİRİMİ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MEVCUT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Logo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EBYS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Connect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Office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Smart</a:t>
                      </a:r>
                      <a:r>
                        <a:rPr lang="tr-TR" sz="1400" b="0" i="0" u="none" strike="noStrike" baseline="0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 Space</a:t>
                      </a:r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 +</a:t>
                      </a:r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91738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err="1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Trtek</a:t>
                      </a:r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 +</a:t>
                      </a:r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409110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err="1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Sıramatik</a:t>
                      </a:r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  +</a:t>
                      </a:r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061239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738203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513874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29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16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1789470" y="157316"/>
            <a:ext cx="5869859" cy="10795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MEVCUT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KAYNAK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LAR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</a:t>
            </a:r>
            <a:r>
              <a:rPr 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İHTİYA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ÇLAR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(İŞ GÜCÜ-İNSAN KAYNAĞI)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8" y="304675"/>
            <a:ext cx="1690292" cy="35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6" name="Tablo 65">
            <a:extLst>
              <a:ext uri="{FF2B5EF4-FFF2-40B4-BE49-F238E27FC236}">
                <a16:creationId xmlns:a16="http://schemas.microsoft.com/office/drawing/2014/main" id="{0F23ED71-2D0A-4A91-BB06-5711D16008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614963"/>
              </p:ext>
            </p:extLst>
          </p:nvPr>
        </p:nvGraphicFramePr>
        <p:xfrm>
          <a:off x="975947" y="1827444"/>
          <a:ext cx="7332784" cy="3534619"/>
        </p:xfrm>
        <a:graphic>
          <a:graphicData uri="http://schemas.openxmlformats.org/drawingml/2006/table">
            <a:tbl>
              <a:tblPr/>
              <a:tblGrid>
                <a:gridCol w="1262630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994166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1300064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998648">
                  <a:extLst>
                    <a:ext uri="{9D8B030D-6E8A-4147-A177-3AD203B41FA5}">
                      <a16:colId xmlns:a16="http://schemas.microsoft.com/office/drawing/2014/main" val="3383282758"/>
                    </a:ext>
                  </a:extLst>
                </a:gridCol>
                <a:gridCol w="2777276">
                  <a:extLst>
                    <a:ext uri="{9D8B030D-6E8A-4147-A177-3AD203B41FA5}">
                      <a16:colId xmlns:a16="http://schemas.microsoft.com/office/drawing/2014/main" val="494559924"/>
                    </a:ext>
                  </a:extLst>
                </a:gridCol>
              </a:tblGrid>
              <a:tr h="65338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KAYNAK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BİRİMİ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MEVCUT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38674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Müdür</a:t>
                      </a:r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43833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Uzman</a:t>
                      </a:r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107172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Personel</a:t>
                      </a:r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tr-TR" sz="1400" b="0" i="0" u="none" strike="noStrike" dirty="0" smtClean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İş yoğunluğundaki artış, birim bünyesinde çalışan 3 personelin işten ayrılması, yıllık izine ayrılması, hastalık, rapor vb. sebepler ile çalışamaması durumunda süreçte yaşanacak olası aksaklıklar</a:t>
                      </a:r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38674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38674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12245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122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91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3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14023" y="525848"/>
            <a:ext cx="5265420" cy="8458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SKORU YÜKSEK OLAN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AKSİYON 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GEREKTİREN </a:t>
            </a: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RİS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KLER</a:t>
            </a:r>
            <a:endParaRPr lang="en-US" sz="2800" b="1" kern="1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spcAft>
                <a:spcPts val="600"/>
              </a:spcAft>
            </a:pPr>
            <a:endParaRPr lang="en-US"/>
          </a:p>
        </p:txBody>
      </p:sp>
      <p:sp>
        <p:nvSpPr>
          <p:cNvPr id="12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9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070242"/>
              </p:ext>
            </p:extLst>
          </p:nvPr>
        </p:nvGraphicFramePr>
        <p:xfrm>
          <a:off x="545122" y="1801446"/>
          <a:ext cx="8203223" cy="1752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  <a:gridCol w="6374422">
                  <a:extLst>
                    <a:ext uri="{9D8B030D-6E8A-4147-A177-3AD203B41FA5}">
                      <a16:colId xmlns:a16="http://schemas.microsoft.com/office/drawing/2014/main" val="2784112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Riskin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Tanımı </a:t>
                      </a:r>
                      <a:r>
                        <a:rPr lang="tr-TR" baseline="0" dirty="0" smtClean="0">
                          <a:solidFill>
                            <a:srgbClr val="0C0D0D"/>
                          </a:solidFill>
                        </a:rPr>
                        <a:t>: 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0" dirty="0" smtClean="0">
                          <a:solidFill>
                            <a:srgbClr val="0C0D0D"/>
                          </a:solidFill>
                        </a:rPr>
                        <a:t>Z1-Personelde </a:t>
                      </a:r>
                      <a:r>
                        <a:rPr lang="tr-TR" b="0" dirty="0" smtClean="0">
                          <a:solidFill>
                            <a:srgbClr val="0C0D0D"/>
                          </a:solidFill>
                        </a:rPr>
                        <a:t>beklenmeyen sağlık problemlerinin ortaya çıkması nedeniyle personel sayısının azalması</a:t>
                      </a:r>
                      <a:endParaRPr lang="tr-TR" b="0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Tarihi 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C0D0D"/>
                          </a:solidFill>
                        </a:rPr>
                        <a:t>30.09.2023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Sorumlu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Birim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C0D0D"/>
                          </a:solidFill>
                        </a:rPr>
                        <a:t>Genel Sekreterlik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Önleyici Faaliyet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C0D0D"/>
                          </a:solidFill>
                        </a:rPr>
                        <a:t>Birime</a:t>
                      </a:r>
                      <a:r>
                        <a:rPr lang="tr-TR" baseline="0" dirty="0" smtClean="0">
                          <a:solidFill>
                            <a:srgbClr val="0C0D0D"/>
                          </a:solidFill>
                        </a:rPr>
                        <a:t> yeni personel alımı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249611"/>
              </p:ext>
            </p:extLst>
          </p:nvPr>
        </p:nvGraphicFramePr>
        <p:xfrm>
          <a:off x="533400" y="3740247"/>
          <a:ext cx="8214945" cy="2011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31414">
                  <a:extLst>
                    <a:ext uri="{9D8B030D-6E8A-4147-A177-3AD203B41FA5}">
                      <a16:colId xmlns:a16="http://schemas.microsoft.com/office/drawing/2014/main" val="2304299853"/>
                    </a:ext>
                  </a:extLst>
                </a:gridCol>
                <a:gridCol w="6383531">
                  <a:extLst>
                    <a:ext uri="{9D8B030D-6E8A-4147-A177-3AD203B41FA5}">
                      <a16:colId xmlns:a16="http://schemas.microsoft.com/office/drawing/2014/main" val="3008078140"/>
                    </a:ext>
                  </a:extLst>
                </a:gridCol>
              </a:tblGrid>
              <a:tr h="579829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Riskin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Tanımı </a:t>
                      </a:r>
                      <a:r>
                        <a:rPr lang="tr-TR" baseline="0" dirty="0" smtClean="0">
                          <a:solidFill>
                            <a:srgbClr val="0C0D0D"/>
                          </a:solidFill>
                        </a:rPr>
                        <a:t>: 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0" dirty="0" smtClean="0">
                          <a:solidFill>
                            <a:srgbClr val="0C0D0D"/>
                          </a:solidFill>
                        </a:rPr>
                        <a:t>Z2-İş yoğunluğundaki artış, birim bünyesinde çalışan 3 personelin işten ayrılması, yıllık izine ayrılması, hastalık, rapor vb. sebepler ile çalışamaması durumunda süreçte yaşanacak olası aksaklıklar</a:t>
                      </a:r>
                      <a:endParaRPr lang="tr-TR" b="0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943379"/>
                  </a:ext>
                </a:extLst>
              </a:tr>
              <a:tr h="331331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Tarihi 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C0D0D"/>
                          </a:solidFill>
                        </a:rPr>
                        <a:t>30.09.2023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062215"/>
                  </a:ext>
                </a:extLst>
              </a:tr>
              <a:tr h="331331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Sorumlu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Birim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C0D0D"/>
                          </a:solidFill>
                        </a:rPr>
                        <a:t>Genel Sekreterlik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095003"/>
                  </a:ext>
                </a:extLst>
              </a:tr>
              <a:tr h="331331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Önleyici Faaliyet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C0D0D"/>
                          </a:solidFill>
                        </a:rPr>
                        <a:t>Birime</a:t>
                      </a:r>
                      <a:r>
                        <a:rPr lang="tr-TR" baseline="0" dirty="0" smtClean="0">
                          <a:solidFill>
                            <a:srgbClr val="0C0D0D"/>
                          </a:solidFill>
                        </a:rPr>
                        <a:t> yeni personel alımı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695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73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Özel 2">
      <a:dk1>
        <a:srgbClr val="8AD0D5"/>
      </a:dk1>
      <a:lt1>
        <a:sysClr val="window" lastClr="FFFFFF"/>
      </a:lt1>
      <a:dk2>
        <a:srgbClr val="1E5155"/>
      </a:dk2>
      <a:lt2>
        <a:srgbClr val="BFBFBF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1153</TotalTime>
  <Words>1180</Words>
  <Application>Microsoft Office PowerPoint</Application>
  <PresentationFormat>On-screen Show (4:3)</PresentationFormat>
  <Paragraphs>343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Tahoma</vt:lpstr>
      <vt:lpstr>Times New Roman</vt:lpstr>
      <vt:lpstr>Wingdings</vt:lpstr>
      <vt:lpstr>Wingdings 3</vt:lpstr>
      <vt:lpstr>İyon</vt:lpstr>
      <vt:lpstr>Çalışma Sayfası</vt:lpstr>
      <vt:lpstr>Microsoft Excel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YILI  YGG SUNUMU  MEZUNLAR OFİSİ ve KARİYER GELİŞTİRME KOORDİNATÖRLÜĞÜ SÜRECİ  30/12/2019</dc:title>
  <dc:creator>Ali Engin DORUM</dc:creator>
  <cp:lastModifiedBy>Hasan Ülgüt</cp:lastModifiedBy>
  <cp:revision>116</cp:revision>
  <dcterms:created xsi:type="dcterms:W3CDTF">2020-01-20T10:44:30Z</dcterms:created>
  <dcterms:modified xsi:type="dcterms:W3CDTF">2023-06-16T06:35:16Z</dcterms:modified>
</cp:coreProperties>
</file>