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365" r:id="rId3"/>
    <p:sldId id="347" r:id="rId4"/>
    <p:sldId id="346" r:id="rId5"/>
    <p:sldId id="320" r:id="rId6"/>
    <p:sldId id="363" r:id="rId7"/>
    <p:sldId id="364" r:id="rId8"/>
    <p:sldId id="285" r:id="rId9"/>
    <p:sldId id="367" r:id="rId10"/>
    <p:sldId id="368" r:id="rId11"/>
    <p:sldId id="353" r:id="rId12"/>
    <p:sldId id="358" r:id="rId13"/>
    <p:sldId id="352" r:id="rId14"/>
    <p:sldId id="357" r:id="rId15"/>
    <p:sldId id="304" r:id="rId16"/>
    <p:sldId id="359" r:id="rId17"/>
    <p:sldId id="360" r:id="rId18"/>
    <p:sldId id="361" r:id="rId19"/>
    <p:sldId id="362" r:id="rId20"/>
    <p:sldId id="278"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 id="365"/>
          </p14:sldIdLst>
        </p14:section>
        <p14:section name="Başlıksız Bölüm" id="{29ED5E7A-0C58-4AF1-A401-2AB9E7D510F4}">
          <p14:sldIdLst>
            <p14:sldId id="347"/>
            <p14:sldId id="346"/>
            <p14:sldId id="320"/>
            <p14:sldId id="363"/>
            <p14:sldId id="364"/>
            <p14:sldId id="285"/>
            <p14:sldId id="367"/>
            <p14:sldId id="368"/>
            <p14:sldId id="353"/>
            <p14:sldId id="358"/>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2303"/>
    <a:srgbClr val="0C0D0D"/>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C4A0E0-5728-3060-DBC6-73089B61B9EC}" v="19" dt="2021-12-30T11:12:01.669"/>
    <p1510:client id="{5DACE587-96EF-BCC8-9D45-661E4D919997}" v="25" dt="2021-12-30T11:23:17.420"/>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14.06.2023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68F1CBD-092F-46C9-A4DE-6EE6E628FC19}" type="slidenum">
              <a:rPr lang="tr-TR" smtClean="0"/>
              <a:t>19</a:t>
            </a:fld>
            <a:endParaRPr lang="tr-TR"/>
          </a:p>
        </p:txBody>
      </p:sp>
    </p:spTree>
    <p:extLst>
      <p:ext uri="{BB962C8B-B14F-4D97-AF65-F5344CB8AC3E}">
        <p14:creationId xmlns:p14="http://schemas.microsoft.com/office/powerpoint/2010/main" val="1134998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14.06.2023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14.06.2023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14.06.2023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14.06.2023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14.06.2023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56611" y="5777027"/>
            <a:ext cx="5241758" cy="430887"/>
          </a:xfrm>
          <a:prstGeom prst="rect">
            <a:avLst/>
          </a:prstGeom>
          <a:noFill/>
        </p:spPr>
        <p:txBody>
          <a:bodyPr wrap="square" rtlCol="0">
            <a:spAutoFit/>
          </a:bodyPr>
          <a:lstStyle/>
          <a:p>
            <a:r>
              <a:rPr lang="tr-TR" sz="2200" b="1" dirty="0" smtClean="0">
                <a:solidFill>
                  <a:schemeClr val="accent5">
                    <a:lumMod val="50000"/>
                  </a:schemeClr>
                </a:solidFill>
              </a:rPr>
              <a:t>Tanıtım, Basın ve Halkla İlişkiler Müdürlüğü</a:t>
            </a:r>
            <a:endParaRPr lang="tr-TR" sz="2800" b="1" dirty="0">
              <a:solidFill>
                <a:schemeClr val="accent5">
                  <a:lumMod val="50000"/>
                </a:schemeClr>
              </a:solidFill>
            </a:endParaRP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a:t>
            </a:r>
            <a:r>
              <a:rPr lang="tr-TR" sz="3200" b="1" spc="50" dirty="0" smtClean="0">
                <a:ln w="0"/>
                <a:solidFill>
                  <a:schemeClr val="tx2">
                    <a:lumMod val="50000"/>
                  </a:schemeClr>
                </a:solidFill>
                <a:effectLst>
                  <a:innerShdw blurRad="63500" dist="50800" dir="13500000">
                    <a:srgbClr val="000000">
                      <a:alpha val="50000"/>
                    </a:srgbClr>
                  </a:innerShdw>
                </a:effectLst>
                <a:latin typeface="Calibri"/>
                <a:ea typeface="+mj-ea"/>
                <a:cs typeface="Calibri"/>
              </a:rPr>
              <a:t>2022 </a:t>
            </a: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476343"/>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4098207694"/>
              </p:ext>
            </p:extLst>
          </p:nvPr>
        </p:nvGraphicFramePr>
        <p:xfrm>
          <a:off x="545121" y="2987709"/>
          <a:ext cx="8203223" cy="1483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nl-NL" sz="1800" b="1" kern="1200" baseline="0" dirty="0" smtClean="0">
                          <a:solidFill>
                            <a:srgbClr val="0C0D0D"/>
                          </a:solidFill>
                          <a:latin typeface="+mn-lt"/>
                          <a:ea typeface="+mn-ea"/>
                          <a:cs typeface="+mn-cs"/>
                        </a:rPr>
                        <a:t>T3- Aday öğrenci ailelerinin ekonomik zorluk çekme ihtimalleri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Katlanılması Zorunlu Risk</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pic>
        <p:nvPicPr>
          <p:cNvPr id="1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134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889865" y="113508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2" name="Resim 1"/>
          <p:cNvPicPr>
            <a:picLocks noChangeAspect="1"/>
          </p:cNvPicPr>
          <p:nvPr/>
        </p:nvPicPr>
        <p:blipFill>
          <a:blip r:embed="rId2"/>
          <a:stretch>
            <a:fillRect/>
          </a:stretch>
        </p:blipFill>
        <p:spPr>
          <a:xfrm>
            <a:off x="841758" y="2614905"/>
            <a:ext cx="7802831" cy="3152231"/>
          </a:xfrm>
          <a:prstGeom prst="rect">
            <a:avLst/>
          </a:prstGeom>
        </p:spPr>
      </p:pic>
      <p:pic>
        <p:nvPicPr>
          <p:cNvPr id="5"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700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o 8">
            <a:extLst>
              <a:ext uri="{FF2B5EF4-FFF2-40B4-BE49-F238E27FC236}">
                <a16:creationId xmlns:a16="http://schemas.microsoft.com/office/drawing/2014/main" id="{400F1050-5732-4B60-86BA-E121C706FD69}"/>
              </a:ext>
            </a:extLst>
          </p:cNvPr>
          <p:cNvGraphicFramePr>
            <a:graphicFrameLocks noGrp="1"/>
          </p:cNvGraphicFramePr>
          <p:nvPr>
            <p:extLst>
              <p:ext uri="{D42A27DB-BD31-4B8C-83A1-F6EECF244321}">
                <p14:modId xmlns:p14="http://schemas.microsoft.com/office/powerpoint/2010/main" val="4197069528"/>
              </p:ext>
            </p:extLst>
          </p:nvPr>
        </p:nvGraphicFramePr>
        <p:xfrm>
          <a:off x="251517" y="1879022"/>
          <a:ext cx="8828314" cy="4225490"/>
        </p:xfrm>
        <a:graphic>
          <a:graphicData uri="http://schemas.openxmlformats.org/drawingml/2006/table">
            <a:tbl>
              <a:tblPr/>
              <a:tblGrid>
                <a:gridCol w="4400694">
                  <a:extLst>
                    <a:ext uri="{9D8B030D-6E8A-4147-A177-3AD203B41FA5}">
                      <a16:colId xmlns:a16="http://schemas.microsoft.com/office/drawing/2014/main" val="3918363564"/>
                    </a:ext>
                  </a:extLst>
                </a:gridCol>
                <a:gridCol w="782052">
                  <a:extLst>
                    <a:ext uri="{9D8B030D-6E8A-4147-A177-3AD203B41FA5}">
                      <a16:colId xmlns:a16="http://schemas.microsoft.com/office/drawing/2014/main" val="1683979601"/>
                    </a:ext>
                  </a:extLst>
                </a:gridCol>
                <a:gridCol w="3645568">
                  <a:extLst>
                    <a:ext uri="{9D8B030D-6E8A-4147-A177-3AD203B41FA5}">
                      <a16:colId xmlns:a16="http://schemas.microsoft.com/office/drawing/2014/main" val="2592459544"/>
                    </a:ext>
                  </a:extLst>
                </a:gridCol>
              </a:tblGrid>
              <a:tr h="555367">
                <a:tc>
                  <a:txBody>
                    <a:bodyPr/>
                    <a:lstStyle/>
                    <a:p>
                      <a:pPr algn="ctr" fontAlgn="ctr"/>
                      <a:r>
                        <a:rPr lang="tr-TR" sz="1200" b="1" i="0" u="none" strike="noStrike" dirty="0">
                          <a:solidFill>
                            <a:srgbClr val="000000"/>
                          </a:solidFill>
                          <a:effectLst/>
                          <a:latin typeface="Calibri" panose="020F0502020204030204" pitchFamily="34" charset="0"/>
                        </a:rPr>
                        <a:t>KONUSU</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ÇÖZÜM</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SONUÇ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80371">
                <a:tc>
                  <a:txBody>
                    <a:bodyPr/>
                    <a:lstStyle/>
                    <a:p>
                      <a:pPr algn="ctr" fontAlgn="ctr"/>
                      <a:r>
                        <a:rPr lang="tr-TR" sz="900" b="0" i="0" u="none" strike="noStrike" dirty="0" err="1">
                          <a:solidFill>
                            <a:srgbClr val="000000"/>
                          </a:solidFill>
                          <a:effectLst/>
                          <a:latin typeface="Calibri" panose="020F0502020204030204" pitchFamily="34" charset="0"/>
                        </a:rPr>
                        <a:t>Döşemealtı</a:t>
                      </a:r>
                      <a:r>
                        <a:rPr lang="tr-TR" sz="900" b="0" i="0" u="none" strike="noStrike" dirty="0">
                          <a:solidFill>
                            <a:srgbClr val="000000"/>
                          </a:solidFill>
                          <a:effectLst/>
                          <a:latin typeface="Calibri" panose="020F0502020204030204" pitchFamily="34" charset="0"/>
                        </a:rPr>
                        <a:t> kampüs girişindeki büyük tabelada </a:t>
                      </a:r>
                      <a:r>
                        <a:rPr lang="tr-TR" sz="900" b="0" i="0" u="none" strike="noStrike" dirty="0" err="1">
                          <a:solidFill>
                            <a:srgbClr val="000000"/>
                          </a:solidFill>
                          <a:effectLst/>
                          <a:latin typeface="Calibri" panose="020F0502020204030204" pitchFamily="34" charset="0"/>
                        </a:rPr>
                        <a:t>ABÜ'nün</a:t>
                      </a:r>
                      <a:r>
                        <a:rPr lang="tr-TR" sz="900" b="0" i="0" u="none" strike="noStrike" dirty="0">
                          <a:solidFill>
                            <a:srgbClr val="000000"/>
                          </a:solidFill>
                          <a:effectLst/>
                          <a:latin typeface="Calibri" panose="020F0502020204030204" pitchFamily="34" charset="0"/>
                        </a:rPr>
                        <a:t> logosu hiç belli olmayacak kadar rengi soluk halde duruyor, yenilenmesi gerekli diye düşünüyorum.</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Üst yönetim ve ilgili birimlere çok daha önce bilgilendirme yapılmıştır. Birimimiz tasarım ve sürekliliğinden sorumludur, </a:t>
                      </a:r>
                      <a:r>
                        <a:rPr lang="tr-TR" sz="900" b="0" i="0" u="none" strike="noStrike" dirty="0" err="1">
                          <a:solidFill>
                            <a:srgbClr val="000000"/>
                          </a:solidFill>
                          <a:effectLst/>
                          <a:latin typeface="Calibri" panose="020F0502020204030204" pitchFamily="34" charset="0"/>
                        </a:rPr>
                        <a:t>uygulaaması</a:t>
                      </a:r>
                      <a:r>
                        <a:rPr lang="tr-TR" sz="900" b="0" i="0" u="none" strike="noStrike" dirty="0">
                          <a:solidFill>
                            <a:srgbClr val="000000"/>
                          </a:solidFill>
                          <a:effectLst/>
                          <a:latin typeface="Calibri" panose="020F0502020204030204" pitchFamily="34" charset="0"/>
                        </a:rPr>
                        <a:t> başka birimlerin </a:t>
                      </a:r>
                      <a:r>
                        <a:rPr lang="tr-TR" sz="900" b="0" i="0" u="none" strike="noStrike" dirty="0" err="1">
                          <a:solidFill>
                            <a:srgbClr val="000000"/>
                          </a:solidFill>
                          <a:effectLst/>
                          <a:latin typeface="Calibri" panose="020F0502020204030204" pitchFamily="34" charset="0"/>
                        </a:rPr>
                        <a:t>sorumluluğundaıdr</a:t>
                      </a:r>
                      <a:r>
                        <a:rPr lang="tr-TR" sz="900" b="0" i="0" u="none" strike="noStrike" dirty="0">
                          <a:solidFill>
                            <a:srgbClr val="000000"/>
                          </a:solidFill>
                          <a:effectLst/>
                          <a:latin typeface="Calibri" panose="020F0502020204030204" pitchFamily="34" charset="0"/>
                        </a:rPr>
                        <a:t>.  İlgili bilgilendirme yapılmış olup, birim sorumluluğumuz yerine getirilmiştir. Aksiyon için ilgili  birimlere bilgilendirme yapılmalıdır. .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20247">
                <a:tc>
                  <a:txBody>
                    <a:bodyPr/>
                    <a:lstStyle/>
                    <a:p>
                      <a:pPr algn="ctr" fontAlgn="ctr"/>
                      <a:r>
                        <a:rPr lang="tr-TR" sz="900" b="0" i="0" u="none" strike="noStrike" dirty="0">
                          <a:solidFill>
                            <a:srgbClr val="000000"/>
                          </a:solidFill>
                          <a:effectLst/>
                          <a:latin typeface="Calibri" panose="020F0502020204030204" pitchFamily="34" charset="0"/>
                        </a:rPr>
                        <a:t>Tanıtım dönemleri diğer üniversitelere kıyasla gerçekten çok gösterişsiz sade oluyor biraz daha öğrenciyi cezbedecek etkinlikler yapılabilir. Dönem sonlarında konserler ve farklı etkinlikler yapılarak kampüs biraz daha hareketlenebilir. </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Bütçe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a:solidFill>
                            <a:srgbClr val="000000"/>
                          </a:solidFill>
                          <a:effectLst/>
                          <a:latin typeface="Calibri" panose="020F0502020204030204" pitchFamily="34" charset="0"/>
                        </a:rPr>
                        <a:t>İlgili planlamalar her sene detaylı olarak yapılmakta olup, bütçe engeline takılmakta ve onay alınamamaktadır.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6951869"/>
                  </a:ext>
                </a:extLst>
              </a:tr>
              <a:tr h="1820865">
                <a:tc>
                  <a:txBody>
                    <a:bodyPr/>
                    <a:lstStyle/>
                    <a:p>
                      <a:pPr algn="ctr" fontAlgn="ctr"/>
                      <a:r>
                        <a:rPr lang="tr-TR" sz="900" b="0" i="0" u="none" strike="noStrike" dirty="0">
                          <a:solidFill>
                            <a:srgbClr val="000000"/>
                          </a:solidFill>
                          <a:effectLst/>
                          <a:latin typeface="Calibri" panose="020F0502020204030204" pitchFamily="34" charset="0"/>
                        </a:rPr>
                        <a:t>Üniversitemizin </a:t>
                      </a:r>
                      <a:r>
                        <a:rPr lang="tr-TR" sz="900" b="0" i="0" u="none" strike="noStrike" dirty="0" err="1">
                          <a:solidFill>
                            <a:srgbClr val="000000"/>
                          </a:solidFill>
                          <a:effectLst/>
                          <a:latin typeface="Calibri" panose="020F0502020204030204" pitchFamily="34" charset="0"/>
                        </a:rPr>
                        <a:t>Antalyada</a:t>
                      </a:r>
                      <a:r>
                        <a:rPr lang="tr-TR" sz="900" b="0" i="0" u="none" strike="noStrike" dirty="0">
                          <a:solidFill>
                            <a:srgbClr val="000000"/>
                          </a:solidFill>
                          <a:effectLst/>
                          <a:latin typeface="Calibri" panose="020F0502020204030204" pitchFamily="34" charset="0"/>
                        </a:rPr>
                        <a:t> tanınmamasına şaşırıyorum  çevremdeki insanlara söylediğim zaman  nerede ne zaman açıldı diye sorular yönetmektedirler ayrıca kurumsal olarak tanıtım materyallerine sahip olunması gerektiği kanısındayım.</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x</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Üniversitemizin şehrimizde tanınırlığı olmadığı ifadesine katılmıyoruz. Zira; kampüs ziyaretleri, fuarlarda </a:t>
                      </a:r>
                      <a:r>
                        <a:rPr lang="tr-TR" sz="900" b="0" i="0" u="none" strike="noStrike" dirty="0" err="1">
                          <a:solidFill>
                            <a:srgbClr val="000000"/>
                          </a:solidFill>
                          <a:effectLst/>
                          <a:latin typeface="Calibri" panose="020F0502020204030204" pitchFamily="34" charset="0"/>
                        </a:rPr>
                        <a:t>standlarımıza</a:t>
                      </a:r>
                      <a:r>
                        <a:rPr lang="tr-TR" sz="900" b="0" i="0" u="none" strike="noStrike" dirty="0">
                          <a:solidFill>
                            <a:srgbClr val="000000"/>
                          </a:solidFill>
                          <a:effectLst/>
                          <a:latin typeface="Calibri" panose="020F0502020204030204" pitchFamily="34" charset="0"/>
                        </a:rPr>
                        <a:t> gösterilen yoğun ilgi, paydaş ve paydaş olmayan kurumlardan gelen işbirliği teklifleri bunun en büyük kanıtıdır. Üniversitemize sadece Antalya'dan değil; şehir dışından da yükselen bir ilgi mevcuttur. Ayrıca, </a:t>
                      </a:r>
                      <a:r>
                        <a:rPr lang="tr-TR" sz="900" b="0" i="0" u="none" strike="noStrike" dirty="0" err="1">
                          <a:solidFill>
                            <a:srgbClr val="000000"/>
                          </a:solidFill>
                          <a:effectLst/>
                          <a:latin typeface="Calibri" panose="020F0502020204030204" pitchFamily="34" charset="0"/>
                        </a:rPr>
                        <a:t>şehiriçi</a:t>
                      </a:r>
                      <a:r>
                        <a:rPr lang="tr-TR" sz="900" b="0" i="0" u="none" strike="noStrike" dirty="0">
                          <a:solidFill>
                            <a:srgbClr val="000000"/>
                          </a:solidFill>
                          <a:effectLst/>
                          <a:latin typeface="Calibri" panose="020F0502020204030204" pitchFamily="34" charset="0"/>
                        </a:rPr>
                        <a:t> yer alan kurumlar etkinlik planlamalarını Üniversitemizin katılımına göre planlamaktadır; bunu </a:t>
                      </a:r>
                      <a:r>
                        <a:rPr lang="tr-TR" sz="900" b="0" i="0" u="none" strike="noStrike" dirty="0" err="1">
                          <a:solidFill>
                            <a:srgbClr val="000000"/>
                          </a:solidFill>
                          <a:effectLst/>
                          <a:latin typeface="Calibri" panose="020F0502020204030204" pitchFamily="34" charset="0"/>
                        </a:rPr>
                        <a:t>SWOT'ta</a:t>
                      </a:r>
                      <a:r>
                        <a:rPr lang="tr-TR" sz="900" b="0" i="0" u="none" strike="noStrike" dirty="0">
                          <a:solidFill>
                            <a:srgbClr val="000000"/>
                          </a:solidFill>
                          <a:effectLst/>
                          <a:latin typeface="Calibri" panose="020F0502020204030204" pitchFamily="34" charset="0"/>
                        </a:rPr>
                        <a:t> yer alan güçlü yönlerimizin uygulamadaki karşılığı olarak düşünebiliriz. Temel paydaşımız aday öğrenci ve aileleridir, bu nedenle önceliğimiz aday öğrencilere yönelik kurumsal tanıtım materyallerini temin etmektir. Fakat, kısıtlı bütçe nedeniyle malzeme sayısı düşük tutulmaktadır. Personele yönelik kurumsal materyal temini birimimizin sorumluluğunda değildir.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94853">
                <a:tc>
                  <a:txBody>
                    <a:bodyPr/>
                    <a:lstStyle/>
                    <a:p>
                      <a:pPr algn="ctr" fontAlgn="ctr"/>
                      <a:r>
                        <a:rPr lang="tr-TR" sz="900" b="0" i="0" u="none" strike="noStrike" dirty="0">
                          <a:solidFill>
                            <a:srgbClr val="000000"/>
                          </a:solidFill>
                          <a:effectLst/>
                          <a:latin typeface="Calibri" panose="020F0502020204030204" pitchFamily="34" charset="0"/>
                        </a:rPr>
                        <a:t>Grafik tasarımı için personel sayısının arttırılması gerektiğini düşünüyorum.</a:t>
                      </a:r>
                    </a:p>
                  </a:txBody>
                  <a:tcPr marL="0" marR="0" marT="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Kısmi zamanlı öğrenci desteği alınmaya başlanacaktır.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900" b="0" i="0" u="none" strike="noStrike" dirty="0">
                          <a:solidFill>
                            <a:srgbClr val="000000"/>
                          </a:solidFill>
                          <a:effectLst/>
                          <a:latin typeface="Calibri" panose="020F0502020204030204" pitchFamily="34" charset="0"/>
                        </a:rPr>
                        <a:t>Kısmi zamanlı öğrenci çalışmaya başlamıştır.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bl>
          </a:graphicData>
        </a:graphic>
      </p:graphicFrame>
    </p:spTree>
    <p:extLst>
      <p:ext uri="{BB962C8B-B14F-4D97-AF65-F5344CB8AC3E}">
        <p14:creationId xmlns:p14="http://schemas.microsoft.com/office/powerpoint/2010/main" val="38059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517828" y="954541"/>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graphicFrame>
        <p:nvGraphicFramePr>
          <p:cNvPr id="7" name="Tablo 6"/>
          <p:cNvGraphicFramePr>
            <a:graphicFrameLocks noGrp="1"/>
          </p:cNvGraphicFramePr>
          <p:nvPr>
            <p:extLst>
              <p:ext uri="{D42A27DB-BD31-4B8C-83A1-F6EECF244321}">
                <p14:modId xmlns:p14="http://schemas.microsoft.com/office/powerpoint/2010/main" val="3071856673"/>
              </p:ext>
            </p:extLst>
          </p:nvPr>
        </p:nvGraphicFramePr>
        <p:xfrm>
          <a:off x="542578" y="2466734"/>
          <a:ext cx="8203223" cy="2301240"/>
        </p:xfrm>
        <a:graphic>
          <a:graphicData uri="http://schemas.openxmlformats.org/drawingml/2006/table">
            <a:tbl>
              <a:tblPr firstRow="1" bandRow="1">
                <a:tableStyleId>{08FB837D-C827-4EFA-A057-4D05807E0F7C}</a:tableStyleId>
              </a:tblPr>
              <a:tblGrid>
                <a:gridCol w="2971801">
                  <a:extLst>
                    <a:ext uri="{9D8B030D-6E8A-4147-A177-3AD203B41FA5}">
                      <a16:colId xmlns:a16="http://schemas.microsoft.com/office/drawing/2014/main" val="3521804200"/>
                    </a:ext>
                  </a:extLst>
                </a:gridCol>
                <a:gridCol w="5231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Bulgu (DF</a:t>
                      </a:r>
                      <a:r>
                        <a:rPr lang="tr-TR" baseline="0" dirty="0">
                          <a:solidFill>
                            <a:srgbClr val="0C0D0D"/>
                          </a:solidFill>
                        </a:rPr>
                        <a:t>) </a:t>
                      </a:r>
                      <a:r>
                        <a:rPr lang="tr-TR" dirty="0">
                          <a:solidFill>
                            <a:srgbClr val="0C0D0D"/>
                          </a:solidFill>
                        </a:rPr>
                        <a:t>Tanımı </a:t>
                      </a:r>
                      <a:r>
                        <a:rPr lang="tr-TR" baseline="0" dirty="0" smtClean="0">
                          <a:solidFill>
                            <a:srgbClr val="0C0D0D"/>
                          </a:solidFill>
                        </a:rPr>
                        <a:t>: </a:t>
                      </a:r>
                      <a:endParaRPr lang="tr-TR" dirty="0">
                        <a:solidFill>
                          <a:srgbClr val="0C0D0D"/>
                        </a:solidFill>
                      </a:endParaRPr>
                    </a:p>
                  </a:txBody>
                  <a:tcPr>
                    <a:solidFill>
                      <a:schemeClr val="accent6">
                        <a:lumMod val="20000"/>
                        <a:lumOff val="80000"/>
                      </a:schemeClr>
                    </a:solidFill>
                  </a:tcPr>
                </a:tc>
                <a:tc>
                  <a:txBody>
                    <a:bodyPr/>
                    <a:lstStyle/>
                    <a:p>
                      <a:r>
                        <a:rPr lang="tr-TR" b="0" dirty="0" smtClean="0">
                          <a:solidFill>
                            <a:srgbClr val="0C0D0D"/>
                          </a:solidFill>
                        </a:rPr>
                        <a:t>Riskler belirlenmiş fakat </a:t>
                      </a:r>
                      <a:r>
                        <a:rPr lang="tr-TR" b="0" dirty="0" err="1" smtClean="0">
                          <a:solidFill>
                            <a:srgbClr val="0C0D0D"/>
                          </a:solidFill>
                        </a:rPr>
                        <a:t>termin</a:t>
                      </a:r>
                      <a:r>
                        <a:rPr lang="tr-TR" b="0" dirty="0" smtClean="0">
                          <a:solidFill>
                            <a:srgbClr val="0C0D0D"/>
                          </a:solidFill>
                        </a:rPr>
                        <a:t> tarihleri ve sorumlular belirlenmemiş, risk azaltıcı faaliyet gerçekleştirilmemiştir.</a:t>
                      </a:r>
                    </a:p>
                    <a:p>
                      <a:r>
                        <a:rPr lang="tr-TR" dirty="0" smtClean="0">
                          <a:solidFill>
                            <a:srgbClr val="0C0D0D"/>
                          </a:solidFill>
                        </a:rPr>
                        <a:t>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a:t>
                      </a:r>
                      <a:r>
                        <a:rPr lang="tr-TR" baseline="0" dirty="0">
                          <a:solidFill>
                            <a:srgbClr val="0C0D0D"/>
                          </a:solidFill>
                        </a:rPr>
                        <a:t> :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30.06.2023</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Geçici</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Ris</a:t>
                      </a:r>
                      <a:r>
                        <a:rPr lang="tr-TR" baseline="0" dirty="0" smtClean="0">
                          <a:solidFill>
                            <a:srgbClr val="0C0D0D"/>
                          </a:solidFill>
                        </a:rPr>
                        <a:t>k Analizi tablosu kontrol edilecektir.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Yapılan Kalıcı</a:t>
                      </a:r>
                      <a:r>
                        <a:rPr lang="tr-TR" baseline="0" dirty="0">
                          <a:solidFill>
                            <a:srgbClr val="0C0D0D"/>
                          </a:solidFill>
                        </a:rPr>
                        <a:t> Faaliyet :…..</a:t>
                      </a:r>
                      <a:endParaRPr lang="tr-TR" dirty="0">
                        <a:solidFill>
                          <a:srgbClr val="0C0D0D"/>
                        </a:solidFill>
                      </a:endParaRPr>
                    </a:p>
                  </a:txBody>
                  <a:tcPr>
                    <a:solidFill>
                      <a:schemeClr val="accent6">
                        <a:lumMod val="20000"/>
                        <a:lumOff val="80000"/>
                      </a:schemeClr>
                    </a:solidFill>
                  </a:tcPr>
                </a:tc>
                <a:tc>
                  <a:txBody>
                    <a:bodyPr/>
                    <a:lstStyle/>
                    <a:p>
                      <a:r>
                        <a:rPr lang="tr-TR" dirty="0" smtClean="0">
                          <a:solidFill>
                            <a:srgbClr val="0C0D0D"/>
                          </a:solidFill>
                        </a:rPr>
                        <a:t>Risk Analizi</a:t>
                      </a:r>
                      <a:r>
                        <a:rPr lang="tr-TR" baseline="0" dirty="0" smtClean="0">
                          <a:solidFill>
                            <a:srgbClr val="0C0D0D"/>
                          </a:solidFill>
                        </a:rPr>
                        <a:t> tablosu güncellenecektir. </a:t>
                      </a:r>
                      <a:endParaRPr lang="tr-TR" dirty="0">
                        <a:solidFill>
                          <a:srgbClr val="0C0D0D"/>
                        </a:solidFill>
                      </a:endParaRPr>
                    </a:p>
                  </a:txBody>
                  <a:tcPr>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
        <p:nvSpPr>
          <p:cNvPr id="2" name="Metin kutusu 1">
            <a:extLst>
              <a:ext uri="{FF2B5EF4-FFF2-40B4-BE49-F238E27FC236}">
                <a16:creationId xmlns:a16="http://schemas.microsoft.com/office/drawing/2014/main" id="{86836AFB-9A07-49E9-9AEA-095FC62A66B5}"/>
              </a:ext>
            </a:extLst>
          </p:cNvPr>
          <p:cNvSpPr txBox="1"/>
          <p:nvPr/>
        </p:nvSpPr>
        <p:spPr>
          <a:xfrm>
            <a:off x="470387" y="5922787"/>
            <a:ext cx="6230560" cy="369332"/>
          </a:xfrm>
          <a:prstGeom prst="rect">
            <a:avLst/>
          </a:prstGeom>
          <a:noFill/>
        </p:spPr>
        <p:txBody>
          <a:bodyPr wrap="square" rtlCol="0">
            <a:spAutoFit/>
          </a:bodyPr>
          <a:lstStyle/>
          <a:p>
            <a:r>
              <a:rPr lang="tr-TR" dirty="0">
                <a:solidFill>
                  <a:srgbClr val="FF0000"/>
                </a:solidFill>
              </a:rPr>
              <a:t>NOT:DURUMA GÖRE ÇOĞALTILABİLİR!</a:t>
            </a: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58" y="44823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165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52346" y="1060873"/>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sp>
        <p:nvSpPr>
          <p:cNvPr id="3" name="İçerik Yer Tutucusu 2"/>
          <p:cNvSpPr>
            <a:spLocks noGrp="1"/>
          </p:cNvSpPr>
          <p:nvPr>
            <p:ph idx="1"/>
          </p:nvPr>
        </p:nvSpPr>
        <p:spPr>
          <a:xfrm>
            <a:off x="725905" y="2277979"/>
            <a:ext cx="7888705" cy="3970427"/>
          </a:xfrm>
        </p:spPr>
        <p:txBody>
          <a:bodyPr>
            <a:normAutofit/>
          </a:bodyPr>
          <a:lstStyle/>
          <a:p>
            <a:pPr marL="0" indent="0" algn="ctr">
              <a:buNone/>
            </a:pPr>
            <a:r>
              <a:rPr lang="tr-TR" sz="3200" dirty="0">
                <a:solidFill>
                  <a:srgbClr val="000000"/>
                </a:solidFill>
                <a:latin typeface="Calibri" panose="020F0502020204030204" pitchFamily="34" charset="0"/>
                <a:ea typeface="+mn-ea"/>
                <a:cs typeface="+mn-cs"/>
              </a:rPr>
              <a:t>İç denetçilerimiz </a:t>
            </a:r>
            <a:r>
              <a:rPr lang="tr-TR" sz="3200" dirty="0" smtClean="0">
                <a:solidFill>
                  <a:srgbClr val="000000"/>
                </a:solidFill>
                <a:latin typeface="Calibri" panose="020F0502020204030204" pitchFamily="34" charset="0"/>
                <a:ea typeface="+mn-ea"/>
                <a:cs typeface="+mn-cs"/>
              </a:rPr>
              <a:t>eksik bulmaktan</a:t>
            </a:r>
            <a:r>
              <a:rPr lang="tr-TR" sz="3200" dirty="0" smtClean="0">
                <a:solidFill>
                  <a:srgbClr val="000000"/>
                </a:solidFill>
                <a:latin typeface="Calibri" panose="020F0502020204030204" pitchFamily="34" charset="0"/>
                <a:ea typeface="+mn-ea"/>
                <a:cs typeface="+mn-cs"/>
              </a:rPr>
              <a:t> </a:t>
            </a:r>
            <a:r>
              <a:rPr lang="tr-TR" sz="3200" dirty="0">
                <a:solidFill>
                  <a:srgbClr val="000000"/>
                </a:solidFill>
                <a:latin typeface="Calibri" panose="020F0502020204030204" pitchFamily="34" charset="0"/>
                <a:ea typeface="+mn-ea"/>
                <a:cs typeface="+mn-cs"/>
              </a:rPr>
              <a:t>çok, yardımcı olmak üzere sorular sordular. Eksik gördükleri noktalarda, destekleyici fikirlerini sundular. Her madde için tek tek sebep sordular ve denetim boyunca çok anlayışlılardı. Kendilerine teşekkür ederiz. </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6647" y="409002"/>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6354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950011" y="1275866"/>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0710" y="469160"/>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927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233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320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42529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1809808" y="1378620"/>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p:cNvSpPr>
            <a:spLocks noGrp="1"/>
          </p:cNvSpPr>
          <p:nvPr>
            <p:ph idx="1"/>
          </p:nvPr>
        </p:nvSpPr>
        <p:spPr>
          <a:xfrm>
            <a:off x="376988" y="3231616"/>
            <a:ext cx="8482264" cy="1739712"/>
          </a:xfrm>
        </p:spPr>
        <p:txBody>
          <a:bodyPr/>
          <a:lstStyle/>
          <a:p>
            <a:r>
              <a:rPr lang="tr-TR" dirty="0" smtClean="0">
                <a:solidFill>
                  <a:schemeClr val="tx2">
                    <a:lumMod val="50000"/>
                  </a:schemeClr>
                </a:solidFill>
              </a:rPr>
              <a:t>Tanıtım materyallerimiz diğer Üniversitelerde çalışan personeller ve aday öğrenciler tarafından çok beğenilmektedir. </a:t>
            </a:r>
          </a:p>
          <a:p>
            <a:r>
              <a:rPr lang="tr-TR" dirty="0" smtClean="0">
                <a:solidFill>
                  <a:schemeClr val="tx2">
                    <a:lumMod val="50000"/>
                  </a:schemeClr>
                </a:solidFill>
              </a:rPr>
              <a:t>Bilhassa, Antalya ve civar illerdeki öğrenciler artık «Ben bu Üniversite’de okumak istiyorum.» diyerek </a:t>
            </a:r>
            <a:r>
              <a:rPr lang="tr-TR" dirty="0" err="1" smtClean="0">
                <a:solidFill>
                  <a:schemeClr val="tx2">
                    <a:lumMod val="50000"/>
                  </a:schemeClr>
                </a:solidFill>
              </a:rPr>
              <a:t>standlara</a:t>
            </a:r>
            <a:r>
              <a:rPr lang="tr-TR" dirty="0" smtClean="0">
                <a:solidFill>
                  <a:schemeClr val="tx2">
                    <a:lumMod val="50000"/>
                  </a:schemeClr>
                </a:solidFill>
              </a:rPr>
              <a:t> gelmektedir. </a:t>
            </a:r>
          </a:p>
          <a:p>
            <a:pPr marL="0" indent="0">
              <a:buNone/>
            </a:pPr>
            <a:endParaRPr lang="tr-TR" dirty="0">
              <a:solidFill>
                <a:schemeClr val="tx2">
                  <a:lumMod val="50000"/>
                </a:schemeClr>
              </a:solidFill>
            </a:endParaRPr>
          </a:p>
        </p:txBody>
      </p:sp>
    </p:spTree>
    <p:extLst>
      <p:ext uri="{BB962C8B-B14F-4D97-AF65-F5344CB8AC3E}">
        <p14:creationId xmlns:p14="http://schemas.microsoft.com/office/powerpoint/2010/main" val="1784154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MİSYON-VİZYON-POLİTİKA</a:t>
            </a:r>
          </a:p>
        </p:txBody>
      </p:sp>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0637" y="4064588"/>
            <a:ext cx="8352928" cy="2446824"/>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ÇALIŞMA </a:t>
            </a:r>
            <a:r>
              <a:rPr lang="tr-TR" b="1" dirty="0" smtClean="0">
                <a:solidFill>
                  <a:srgbClr val="FF0000"/>
                </a:solidFill>
                <a:latin typeface="Calibri" panose="020F0502020204030204" pitchFamily="34" charset="0"/>
                <a:ea typeface="Times New Roman" panose="02020603050405020304" pitchFamily="18" charset="0"/>
              </a:rPr>
              <a:t>POLİTİKASI</a:t>
            </a:r>
          </a:p>
          <a:p>
            <a:pPr fontAlgn="base">
              <a:spcAft>
                <a:spcPts val="0"/>
              </a:spcAft>
            </a:pPr>
            <a:r>
              <a:rPr lang="tr-TR" dirty="0">
                <a:solidFill>
                  <a:schemeClr val="tx2"/>
                </a:solidFill>
              </a:rPr>
              <a:t>Takım çalışmasını esas alarak, iletişim konusunda uzmanlıkları bir araya getirip, çeşitlendirerek çok yönlü tanıtımı benimsemek. </a:t>
            </a:r>
            <a:endParaRPr lang="tr-TR" dirty="0" smtClean="0">
              <a:solidFill>
                <a:schemeClr val="tx2"/>
              </a:solidFill>
            </a:endParaRPr>
          </a:p>
          <a:p>
            <a:pPr fontAlgn="base">
              <a:spcAft>
                <a:spcPts val="0"/>
              </a:spcAft>
            </a:pPr>
            <a:r>
              <a:rPr lang="tr-TR" dirty="0" smtClean="0">
                <a:solidFill>
                  <a:schemeClr val="tx2"/>
                </a:solidFill>
              </a:rPr>
              <a:t>Üniversitemizin tanınırlığını daha yaygın hale getirmek, bilinirliğinin Antalya odağının yanı sıra hedef kitlesinde yer alan coğrafyalarda derinleştirilmesini sağlamak</a:t>
            </a:r>
          </a:p>
          <a:p>
            <a:pPr fontAlgn="base">
              <a:spcAft>
                <a:spcPts val="0"/>
              </a:spcAft>
            </a:pPr>
            <a:r>
              <a:rPr lang="tr-TR" dirty="0" smtClean="0">
                <a:solidFill>
                  <a:schemeClr val="tx2"/>
                </a:solidFill>
              </a:rPr>
              <a:t>Girişimci, sektör ile işbirliğini destekleyen, toplumsal sosyal sorumluluğa önem veren ve araştırmacı üniversite yaklaşımını tüm paydaşlar ile süreklilik ilkesi içeren iletişim faaliyetleri ile desteklemektir. </a:t>
            </a:r>
            <a:endParaRPr lang="tr-TR" dirty="0">
              <a:solidFill>
                <a:schemeClr val="tx2"/>
              </a:solidFill>
            </a:endParaRPr>
          </a:p>
        </p:txBody>
      </p:sp>
      <p:sp>
        <p:nvSpPr>
          <p:cNvPr id="7" name="Dikdörtgen 6"/>
          <p:cNvSpPr/>
          <p:nvPr/>
        </p:nvSpPr>
        <p:spPr>
          <a:xfrm>
            <a:off x="490637" y="2725760"/>
            <a:ext cx="8352928" cy="13388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VİZYONU</a:t>
            </a:r>
          </a:p>
          <a:p>
            <a:r>
              <a:rPr lang="tr-TR" dirty="0">
                <a:solidFill>
                  <a:schemeClr val="tx2"/>
                </a:solidFill>
              </a:rPr>
              <a:t>Günümüzün bilgi ve teknoloji odaklı dünyasında, globalleşen dünyanın dinamiklerine hakim olmak, yerel olma değerinden güç alarak, çalışan ve paydaşlar için yenilikçi ve dinamik üniversite anlayışını en iyi şekilde temsil etmektir.</a:t>
            </a:r>
          </a:p>
        </p:txBody>
      </p:sp>
      <p:sp>
        <p:nvSpPr>
          <p:cNvPr id="8" name="Dikdörtgen 7"/>
          <p:cNvSpPr/>
          <p:nvPr/>
        </p:nvSpPr>
        <p:spPr>
          <a:xfrm>
            <a:off x="490637" y="1386932"/>
            <a:ext cx="8352928" cy="1338828"/>
          </a:xfrm>
          <a:prstGeom prst="rect">
            <a:avLst/>
          </a:prstGeom>
        </p:spPr>
        <p:txBody>
          <a:bodyPr wrap="square">
            <a:spAutoFit/>
          </a:bodyPr>
          <a:lstStyle/>
          <a:p>
            <a:pPr fontAlgn="base">
              <a:lnSpc>
                <a:spcPct val="150000"/>
              </a:lnSpc>
              <a:spcAft>
                <a:spcPts val="0"/>
              </a:spcAft>
            </a:pPr>
            <a:r>
              <a:rPr lang="tr-TR" b="1" dirty="0">
                <a:solidFill>
                  <a:srgbClr val="FF0000"/>
                </a:solidFill>
                <a:latin typeface="Calibri" panose="020F0502020204030204" pitchFamily="34" charset="0"/>
                <a:ea typeface="Times New Roman" panose="02020603050405020304" pitchFamily="18" charset="0"/>
              </a:rPr>
              <a:t>BİRİMİN MİSYONU</a:t>
            </a:r>
          </a:p>
          <a:p>
            <a:r>
              <a:rPr lang="tr-TR" dirty="0">
                <a:solidFill>
                  <a:schemeClr val="tx2"/>
                </a:solidFill>
              </a:rPr>
              <a:t>Girişimci, yenilikçi ve nitelikli eğitim esas alan Üniversitemizin, stratejik iletişim çalışmaları çerçevesinde bilinirliğinin sürekliliğini sağlamak ve hedef kitlemizde yer alan tüm </a:t>
            </a:r>
            <a:r>
              <a:rPr lang="tr-TR" dirty="0" smtClean="0">
                <a:solidFill>
                  <a:schemeClr val="tx2"/>
                </a:solidFill>
              </a:rPr>
              <a:t>paydaşlara </a:t>
            </a:r>
            <a:r>
              <a:rPr lang="tr-TR" dirty="0">
                <a:solidFill>
                  <a:schemeClr val="tx2"/>
                </a:solidFill>
              </a:rPr>
              <a:t>farklılığımızı ve kattığımız değeri iletişim çalışmaları ile ifade etmektir.</a:t>
            </a: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372" y="533952"/>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970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65" name="İçerik Yer Tutucusu 2"/>
          <p:cNvSpPr txBox="1">
            <a:spLocks/>
          </p:cNvSpPr>
          <p:nvPr/>
        </p:nvSpPr>
        <p:spPr>
          <a:xfrm>
            <a:off x="92501" y="1167997"/>
            <a:ext cx="8964689" cy="5377487"/>
          </a:xfrm>
          <a:prstGeom prst="rect">
            <a:avLst/>
          </a:prstGeom>
        </p:spPr>
        <p:txBody>
          <a:bodyPr vert="horz" lIns="91440" tIns="45720" rIns="91440" bIns="45720" rtlCol="0" anchor="t">
            <a:normAutofit lnSpcReduction="10000"/>
          </a:bodyPr>
          <a:lstStyle>
            <a:lvl1pPr marL="0" indent="0" algn="l" defTabSz="457207"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7"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pPr marL="342900" indent="-342900">
              <a:buFont typeface="Wingdings" panose="05000000000000000000" pitchFamily="2" charset="2"/>
              <a:buChar char="Ø"/>
            </a:pPr>
            <a:r>
              <a:rPr lang="tr-TR" sz="1900" cap="none" dirty="0" smtClean="0">
                <a:solidFill>
                  <a:schemeClr val="tx2">
                    <a:lumMod val="50000"/>
                  </a:schemeClr>
                </a:solidFill>
              </a:rPr>
              <a:t>Tanıtım ve tercih fuarları Üniversitemiz için büyük önem arz etmektedir. Her fuar için karşı tarafın talepleri de dikkate alınarak görevlendirme yapılmaktadır. Fakat, fuar giderleri için ayrılan bütçe (konaklama &amp; yemek vs.) yetersizdir. Bu nedenle, birçok kişi çok istemelerine rağmen fuarlara gidememektedir. Fuarlar için mümkün mertebe o şehirde ailesi, tanıdığı vb. olan personeller yönlendirilmeye çalışılsa da; sürekli güncellenen giderler nedeniyle yönerge fiyatları yetersiz kalmaktadır.  </a:t>
            </a:r>
          </a:p>
          <a:p>
            <a:pPr marL="342900" indent="-342900">
              <a:buFont typeface="Wingdings" panose="05000000000000000000" pitchFamily="2" charset="2"/>
              <a:buChar char="Ø"/>
            </a:pPr>
            <a:r>
              <a:rPr lang="tr-TR" sz="1900" cap="none" dirty="0" smtClean="0">
                <a:solidFill>
                  <a:schemeClr val="tx2">
                    <a:lumMod val="50000"/>
                  </a:schemeClr>
                </a:solidFill>
              </a:rPr>
              <a:t>Tanıtım süreci belirli bir zaman aralığında değil, aksine yıl içerisine yayılmış etkinlikler bütünüdür. Bu etkinlikler aracılığıyla sadece bir birim değil, üniversitemizin bir bütün olarak tanıtılması hedeflenmektedir. Kurumsallık gereği bütün personelin tanıtım etkinliklerinin önemli bir parçası olduğu bilinciyle hareket etmesi ve birimimizle anlayış içerisinde işbirliği yapması beklenmektedir.</a:t>
            </a:r>
          </a:p>
          <a:p>
            <a:pPr marL="342900" indent="-342900">
              <a:buFont typeface="Wingdings" panose="05000000000000000000" pitchFamily="2" charset="2"/>
              <a:buChar char="Ø"/>
            </a:pPr>
            <a:r>
              <a:rPr lang="tr-TR" sz="1900" cap="none" dirty="0" smtClean="0">
                <a:solidFill>
                  <a:schemeClr val="tx2">
                    <a:lumMod val="50000"/>
                  </a:schemeClr>
                </a:solidFill>
              </a:rPr>
              <a:t>Etkinliklerde ortak dil kullanmaya özen gösterilmelidir. </a:t>
            </a:r>
          </a:p>
          <a:p>
            <a:pPr marL="342900" indent="-342900">
              <a:buFont typeface="Wingdings" panose="05000000000000000000" pitchFamily="2" charset="2"/>
              <a:buChar char="Ø"/>
            </a:pPr>
            <a:r>
              <a:rPr lang="tr-TR" sz="1900" cap="none" dirty="0">
                <a:solidFill>
                  <a:schemeClr val="tx2">
                    <a:lumMod val="50000"/>
                  </a:schemeClr>
                </a:solidFill>
              </a:rPr>
              <a:t>Üniversite kurumsal logonun kullanılması gereken farklı bir mecra ya da alanda, paylaşılan logonun web sitemizde yer alan kurumsal logo olduğundan emin olunmalıdır. </a:t>
            </a:r>
          </a:p>
          <a:p>
            <a:pPr marL="342900" indent="-342900">
              <a:buFont typeface="Wingdings" panose="05000000000000000000" pitchFamily="2" charset="2"/>
              <a:buChar char="Ø"/>
            </a:pPr>
            <a:r>
              <a:rPr lang="tr-TR" sz="1900" cap="none" dirty="0">
                <a:solidFill>
                  <a:schemeClr val="tx2">
                    <a:lumMod val="50000"/>
                  </a:schemeClr>
                </a:solidFill>
              </a:rPr>
              <a:t>Üniversitemiz birimlerinin kurumsallıkla ilgili çalışmaları öncesinde birimimizle istişare edilmelidir. </a:t>
            </a:r>
          </a:p>
          <a:p>
            <a:pPr marL="342900" indent="-342900">
              <a:buFont typeface="Wingdings" panose="05000000000000000000" pitchFamily="2" charset="2"/>
              <a:buChar char="Ø"/>
            </a:pPr>
            <a:r>
              <a:rPr lang="tr-TR" sz="1900" cap="none" dirty="0">
                <a:solidFill>
                  <a:schemeClr val="tx2">
                    <a:lumMod val="50000"/>
                  </a:schemeClr>
                </a:solidFill>
              </a:rPr>
              <a:t>Basılı materyal kullanımı öncesinde birimimizle istişare edilmelidir.</a:t>
            </a:r>
          </a:p>
          <a:p>
            <a:endParaRPr lang="tr-TR" cap="none" dirty="0" smtClean="0">
              <a:solidFill>
                <a:schemeClr val="tx2">
                  <a:lumMod val="50000"/>
                </a:schemeClr>
              </a:solidFill>
            </a:endParaRPr>
          </a:p>
          <a:p>
            <a:endParaRPr lang="tr-TR" dirty="0">
              <a:solidFill>
                <a:schemeClr val="tx2">
                  <a:lumMod val="50000"/>
                </a:schemeClr>
              </a:solidFill>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422203" y="902148"/>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957532298"/>
              </p:ext>
            </p:extLst>
          </p:nvPr>
        </p:nvGraphicFramePr>
        <p:xfrm>
          <a:off x="625033" y="1904034"/>
          <a:ext cx="7998105" cy="4172673"/>
        </p:xfrm>
        <a:graphic>
          <a:graphicData uri="http://schemas.openxmlformats.org/drawingml/2006/table">
            <a:tbl>
              <a:tblPr/>
              <a:tblGrid>
                <a:gridCol w="1908912">
                  <a:extLst>
                    <a:ext uri="{9D8B030D-6E8A-4147-A177-3AD203B41FA5}">
                      <a16:colId xmlns:a16="http://schemas.microsoft.com/office/drawing/2014/main" val="3918363564"/>
                    </a:ext>
                  </a:extLst>
                </a:gridCol>
                <a:gridCol w="2019143">
                  <a:extLst>
                    <a:ext uri="{9D8B030D-6E8A-4147-A177-3AD203B41FA5}">
                      <a16:colId xmlns:a16="http://schemas.microsoft.com/office/drawing/2014/main" val="1683979601"/>
                    </a:ext>
                  </a:extLst>
                </a:gridCol>
                <a:gridCol w="2035025">
                  <a:extLst>
                    <a:ext uri="{9D8B030D-6E8A-4147-A177-3AD203B41FA5}">
                      <a16:colId xmlns:a16="http://schemas.microsoft.com/office/drawing/2014/main" val="2592459544"/>
                    </a:ext>
                  </a:extLst>
                </a:gridCol>
                <a:gridCol w="2035025">
                  <a:extLst>
                    <a:ext uri="{9D8B030D-6E8A-4147-A177-3AD203B41FA5}">
                      <a16:colId xmlns:a16="http://schemas.microsoft.com/office/drawing/2014/main" val="588152821"/>
                    </a:ext>
                  </a:extLst>
                </a:gridCol>
              </a:tblGrid>
              <a:tr h="636311">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867919">
                <a:tc>
                  <a:txBody>
                    <a:bodyPr/>
                    <a:lstStyle/>
                    <a:p>
                      <a:pPr algn="ctr" fontAlgn="ctr"/>
                      <a:r>
                        <a:rPr lang="tr-TR" sz="1000" b="0" i="0" u="none" strike="noStrike" dirty="0">
                          <a:solidFill>
                            <a:srgbClr val="0F2303"/>
                          </a:solidFill>
                          <a:effectLst/>
                          <a:latin typeface="Tahoma" panose="020B0604030504040204" pitchFamily="34" charset="0"/>
                        </a:rPr>
                        <a:t>G1- Eğitimli ve deneyimli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Z1-Tanıtım etkinliklerine ulaşım konusunda sorun ve zorluklarla karşılaşılması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F1- Özel okul sayısının fazla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nl-NL" sz="1000" b="0" i="0" u="none" strike="noStrike">
                          <a:solidFill>
                            <a:srgbClr val="0F2303"/>
                          </a:solidFill>
                          <a:effectLst/>
                          <a:latin typeface="Tahoma" panose="020B0604030504040204" pitchFamily="34" charset="0"/>
                        </a:rPr>
                        <a:t>T1- Bölgede başka vakıf üniversitelerinin olması - F5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76641">
                <a:tc>
                  <a:txBody>
                    <a:bodyPr/>
                    <a:lstStyle/>
                    <a:p>
                      <a:pPr algn="ctr" fontAlgn="ctr"/>
                      <a:r>
                        <a:rPr lang="tr-TR" sz="1000" b="0" i="0" u="none" strike="noStrike">
                          <a:solidFill>
                            <a:srgbClr val="0F2303"/>
                          </a:solidFill>
                          <a:effectLst/>
                          <a:latin typeface="Tahoma" panose="020B0604030504040204" pitchFamily="34" charset="0"/>
                        </a:rPr>
                        <a:t>G2- Güçlü birim içi iletişim </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F2- İl dışından gelen okul ziyareti talepleri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T2- Aday öğrenci ilgisinin düşmesi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695770">
                <a:tc>
                  <a:txBody>
                    <a:bodyPr/>
                    <a:lstStyle/>
                    <a:p>
                      <a:pPr algn="ctr" fontAlgn="ctr"/>
                      <a:r>
                        <a:rPr lang="tr-TR" sz="1000" b="0" i="0" u="none" strike="noStrike">
                          <a:solidFill>
                            <a:srgbClr val="0F2303"/>
                          </a:solidFill>
                          <a:effectLst/>
                          <a:latin typeface="Tahoma" panose="020B0604030504040204" pitchFamily="34" charset="0"/>
                        </a:rPr>
                        <a:t>G3- Güleryüzlü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b"/>
                      <a:endParaRPr lang="tr-TR" sz="1000" b="0" i="0" u="none" strike="noStrike" dirty="0">
                        <a:solidFill>
                          <a:srgbClr val="0F2303"/>
                        </a:solidFill>
                        <a:effectLst/>
                        <a:latin typeface="Arial Tur"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t"/>
                      <a:r>
                        <a:rPr lang="tr-TR" sz="1000" b="0" i="0" u="none" strike="noStrike" dirty="0">
                          <a:solidFill>
                            <a:srgbClr val="0F2303"/>
                          </a:solidFill>
                          <a:effectLst/>
                          <a:latin typeface="Arial Tur" panose="020B0604020202020204" pitchFamily="34" charset="0"/>
                        </a:rPr>
                        <a:t>F3- Rehber öğretmenlerle iyi ilişki içinde olunması -G6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T3- Aday öğrenci ailelerinin ekonomik zorluk çekme ihtimalleri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76641">
                <a:tc>
                  <a:txBody>
                    <a:bodyPr/>
                    <a:lstStyle/>
                    <a:p>
                      <a:pPr algn="ctr" fontAlgn="ctr"/>
                      <a:r>
                        <a:rPr lang="tr-TR" sz="1000" b="0" i="0" u="none" strike="noStrike">
                          <a:solidFill>
                            <a:srgbClr val="0F2303"/>
                          </a:solidFill>
                          <a:effectLst/>
                          <a:latin typeface="Tahoma" panose="020B0604030504040204" pitchFamily="34" charset="0"/>
                        </a:rPr>
                        <a:t>G4- Basınla ilişkileri kuvvetli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tr-TR" sz="1000" b="0" i="0" u="none" strike="noStrike" dirty="0">
                          <a:solidFill>
                            <a:srgbClr val="0F2303"/>
                          </a:solidFill>
                          <a:effectLst/>
                          <a:latin typeface="Arial Tur" panose="020B0604020202020204" pitchFamily="34" charset="0"/>
                        </a:rPr>
                        <a:t>F4- Antalya'daki ilk vakıf üniversite olması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23621">
                <a:tc>
                  <a:txBody>
                    <a:bodyPr/>
                    <a:lstStyle/>
                    <a:p>
                      <a:pPr algn="ctr" fontAlgn="ctr"/>
                      <a:r>
                        <a:rPr lang="tr-TR" sz="1000" b="0" i="0" u="none" strike="noStrike">
                          <a:solidFill>
                            <a:srgbClr val="0F2303"/>
                          </a:solidFill>
                          <a:effectLst/>
                          <a:latin typeface="Tahoma" panose="020B0604030504040204" pitchFamily="34" charset="0"/>
                        </a:rPr>
                        <a:t>G5- Dinamik ve çözüm odaklı personel</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F5- Bölgede başka vakıf üniversitelerinin olması - T1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695770">
                <a:tc>
                  <a:txBody>
                    <a:bodyPr/>
                    <a:lstStyle/>
                    <a:p>
                      <a:pPr algn="ctr" fontAlgn="t"/>
                      <a:r>
                        <a:rPr lang="tr-TR" sz="1000" b="0" i="0" u="none" strike="noStrike" dirty="0">
                          <a:solidFill>
                            <a:srgbClr val="0F2303"/>
                          </a:solidFill>
                          <a:effectLst/>
                          <a:latin typeface="Arial Tur" panose="020B0604020202020204" pitchFamily="34" charset="0"/>
                        </a:rPr>
                        <a:t>G6- Rehber öğretmenlerle iyi ilişki içinde olunması - F3</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000" b="0" i="0" u="none" strike="noStrike" dirty="0">
                          <a:solidFill>
                            <a:srgbClr val="0F2303"/>
                          </a:solidFill>
                          <a:effectLst/>
                          <a:latin typeface="Tahoma" panose="020B0604030504040204" pitchFamily="34" charset="0"/>
                        </a:rPr>
                        <a:t>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bl>
          </a:graphicData>
        </a:graphic>
      </p:graphicFrame>
      <p:pic>
        <p:nvPicPr>
          <p:cNvPr id="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7" y="3326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graphicFrame>
        <p:nvGraphicFramePr>
          <p:cNvPr id="4" name="Tablo 3"/>
          <p:cNvGraphicFramePr>
            <a:graphicFrameLocks noGrp="1"/>
          </p:cNvGraphicFramePr>
          <p:nvPr>
            <p:extLst>
              <p:ext uri="{D42A27DB-BD31-4B8C-83A1-F6EECF244321}">
                <p14:modId xmlns:p14="http://schemas.microsoft.com/office/powerpoint/2010/main" val="2933559650"/>
              </p:ext>
            </p:extLst>
          </p:nvPr>
        </p:nvGraphicFramePr>
        <p:xfrm>
          <a:off x="486137" y="1544708"/>
          <a:ext cx="8216705" cy="4474128"/>
        </p:xfrm>
        <a:graphic>
          <a:graphicData uri="http://schemas.openxmlformats.org/drawingml/2006/table">
            <a:tbl>
              <a:tblPr/>
              <a:tblGrid>
                <a:gridCol w="2630346">
                  <a:extLst>
                    <a:ext uri="{9D8B030D-6E8A-4147-A177-3AD203B41FA5}">
                      <a16:colId xmlns:a16="http://schemas.microsoft.com/office/drawing/2014/main" val="3918363564"/>
                    </a:ext>
                  </a:extLst>
                </a:gridCol>
                <a:gridCol w="2782236">
                  <a:extLst>
                    <a:ext uri="{9D8B030D-6E8A-4147-A177-3AD203B41FA5}">
                      <a16:colId xmlns:a16="http://schemas.microsoft.com/office/drawing/2014/main" val="1683979601"/>
                    </a:ext>
                  </a:extLst>
                </a:gridCol>
                <a:gridCol w="2804123">
                  <a:extLst>
                    <a:ext uri="{9D8B030D-6E8A-4147-A177-3AD203B41FA5}">
                      <a16:colId xmlns:a16="http://schemas.microsoft.com/office/drawing/2014/main" val="2592459544"/>
                    </a:ext>
                  </a:extLst>
                </a:gridCol>
              </a:tblGrid>
              <a:tr h="278728">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47807">
                <a:tc>
                  <a:txBody>
                    <a:bodyPr/>
                    <a:lstStyle/>
                    <a:p>
                      <a:pPr algn="ctr" fontAlgn="ctr"/>
                      <a:r>
                        <a:rPr lang="tr-TR" sz="1100" b="0" i="0" u="none" strike="noStrike" dirty="0">
                          <a:solidFill>
                            <a:srgbClr val="000000"/>
                          </a:solidFill>
                          <a:effectLst/>
                          <a:latin typeface="Calibri" panose="020F0502020204030204" pitchFamily="34" charset="0"/>
                        </a:rPr>
                        <a:t>Tanıtım, Basın ve Halkla İlişkiler Müdürlüğü Personeli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Görev ve 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Zamanında ve Doğru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192857">
                <a:tc>
                  <a:txBody>
                    <a:bodyPr/>
                    <a:lstStyle/>
                    <a:p>
                      <a:pPr algn="ctr" fontAlgn="ctr"/>
                      <a:r>
                        <a:rPr lang="tr-TR" sz="1100" b="0" i="0" u="none" strike="noStrike" dirty="0">
                          <a:solidFill>
                            <a:srgbClr val="000000"/>
                          </a:solidFill>
                          <a:effectLst/>
                          <a:latin typeface="Calibri" panose="020F0502020204030204" pitchFamily="34" charset="0"/>
                        </a:rPr>
                        <a:t>Kısmi Zamanlı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Hizmet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Ücret, Verimli Çalışma Ortamı ve İş Üretme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3292662"/>
                  </a:ext>
                </a:extLst>
              </a:tr>
              <a:tr h="192857">
                <a:tc>
                  <a:txBody>
                    <a:bodyPr/>
                    <a:lstStyle/>
                    <a:p>
                      <a:pPr algn="ctr" fontAlgn="ctr"/>
                      <a:r>
                        <a:rPr lang="tr-TR" sz="1100" b="0" i="0" u="none" strike="noStrike" dirty="0">
                          <a:solidFill>
                            <a:srgbClr val="000000"/>
                          </a:solidFill>
                          <a:effectLst/>
                          <a:latin typeface="Calibri" panose="020F0502020204030204" pitchFamily="34" charset="0"/>
                        </a:rPr>
                        <a:t>Aday 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Okul hakkında detaylı bilgi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Doğru Bilgi Aktarımı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58215830"/>
                  </a:ext>
                </a:extLst>
              </a:tr>
              <a:tr h="192857">
                <a:tc>
                  <a:txBody>
                    <a:bodyPr/>
                    <a:lstStyle/>
                    <a:p>
                      <a:pPr algn="ctr" fontAlgn="ctr"/>
                      <a:r>
                        <a:rPr lang="tr-TR" sz="1100" b="0" i="0" u="none" strike="noStrike" dirty="0">
                          <a:solidFill>
                            <a:srgbClr val="000000"/>
                          </a:solidFill>
                          <a:effectLst/>
                          <a:latin typeface="Calibri" panose="020F0502020204030204" pitchFamily="34" charset="0"/>
                        </a:rPr>
                        <a:t>Öğrenci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Zengin etkinlikler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Etkinlik Materyali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2890667"/>
                  </a:ext>
                </a:extLst>
              </a:tr>
              <a:tr h="192857">
                <a:tc>
                  <a:txBody>
                    <a:bodyPr/>
                    <a:lstStyle/>
                    <a:p>
                      <a:pPr algn="ctr" fontAlgn="ctr"/>
                      <a:r>
                        <a:rPr lang="tr-TR" sz="1100" b="0" i="0" u="none" strike="noStrike" dirty="0">
                          <a:solidFill>
                            <a:srgbClr val="000000"/>
                          </a:solidFill>
                          <a:effectLst/>
                          <a:latin typeface="Calibri" panose="020F0502020204030204" pitchFamily="34" charset="0"/>
                        </a:rPr>
                        <a:t>Liseler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Tanıtım ve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İşbirliği Protokolü</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47187098"/>
                  </a:ext>
                </a:extLst>
              </a:tr>
              <a:tr h="192857">
                <a:tc>
                  <a:txBody>
                    <a:bodyPr/>
                    <a:lstStyle/>
                    <a:p>
                      <a:pPr algn="ctr" fontAlgn="ctr"/>
                      <a:r>
                        <a:rPr lang="tr-TR" sz="1100" b="0" i="0" u="none" strike="noStrike">
                          <a:solidFill>
                            <a:srgbClr val="000000"/>
                          </a:solidFill>
                          <a:effectLst/>
                          <a:latin typeface="Calibri" panose="020F0502020204030204" pitchFamily="34" charset="0"/>
                        </a:rPr>
                        <a:t>Veliler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Hizmet Alan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Doğru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3438270"/>
                  </a:ext>
                </a:extLst>
              </a:tr>
              <a:tr h="192857">
                <a:tc>
                  <a:txBody>
                    <a:bodyPr/>
                    <a:lstStyle/>
                    <a:p>
                      <a:pPr algn="ctr" fontAlgn="ctr"/>
                      <a:r>
                        <a:rPr lang="tr-TR" sz="1100" b="0" i="0" u="none" strike="noStrike">
                          <a:solidFill>
                            <a:srgbClr val="000000"/>
                          </a:solidFill>
                          <a:effectLst/>
                          <a:latin typeface="Calibri" panose="020F0502020204030204" pitchFamily="34" charset="0"/>
                        </a:rPr>
                        <a:t>MEB</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Mevzuata Uygunluk, Ortak Projeler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57719704"/>
                  </a:ext>
                </a:extLst>
              </a:tr>
              <a:tr h="192857">
                <a:tc>
                  <a:txBody>
                    <a:bodyPr/>
                    <a:lstStyle/>
                    <a:p>
                      <a:pPr algn="ctr" fontAlgn="ctr"/>
                      <a:r>
                        <a:rPr lang="tr-TR" sz="1100" b="0" i="0" u="none" strike="noStrike">
                          <a:solidFill>
                            <a:srgbClr val="000000"/>
                          </a:solidFill>
                          <a:effectLst/>
                          <a:latin typeface="Calibri" panose="020F0502020204030204" pitchFamily="34" charset="0"/>
                        </a:rPr>
                        <a:t>Rehberlik Araştırma Merkezleri</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192857">
                <a:tc>
                  <a:txBody>
                    <a:bodyPr/>
                    <a:lstStyle/>
                    <a:p>
                      <a:pPr algn="ctr" fontAlgn="ctr"/>
                      <a:r>
                        <a:rPr lang="tr-TR" sz="1100" b="0" i="0" u="none" strike="noStrike" dirty="0">
                          <a:solidFill>
                            <a:srgbClr val="000000"/>
                          </a:solidFill>
                          <a:effectLst/>
                          <a:latin typeface="Calibri" panose="020F0502020204030204" pitchFamily="34" charset="0"/>
                        </a:rPr>
                        <a:t>Sivil Toplum Kuruluşları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192857">
                <a:tc>
                  <a:txBody>
                    <a:bodyPr/>
                    <a:lstStyle/>
                    <a:p>
                      <a:pPr algn="ctr" fontAlgn="ctr"/>
                      <a:r>
                        <a:rPr lang="tr-TR" sz="1100" b="0" i="0" u="none" strike="noStrike">
                          <a:solidFill>
                            <a:srgbClr val="000000"/>
                          </a:solidFill>
                          <a:effectLst/>
                          <a:latin typeface="Calibri" panose="020F0502020204030204" pitchFamily="34" charset="0"/>
                        </a:rPr>
                        <a:t>Resmi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192857">
                <a:tc>
                  <a:txBody>
                    <a:bodyPr/>
                    <a:lstStyle/>
                    <a:p>
                      <a:pPr algn="ctr" fontAlgn="ctr"/>
                      <a:r>
                        <a:rPr lang="tr-TR" sz="1100" b="0" i="0" u="none" strike="noStrike">
                          <a:solidFill>
                            <a:srgbClr val="000000"/>
                          </a:solidFill>
                          <a:effectLst/>
                          <a:latin typeface="Calibri" panose="020F0502020204030204" pitchFamily="34" charset="0"/>
                        </a:rPr>
                        <a:t>Özel Kurumlar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Sorumluluk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İşbirliği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192857">
                <a:tc>
                  <a:txBody>
                    <a:bodyPr/>
                    <a:lstStyle/>
                    <a:p>
                      <a:pPr algn="ctr" fontAlgn="ctr"/>
                      <a:r>
                        <a:rPr lang="tr-TR" sz="1100" b="0" i="0" u="none" strike="noStrike">
                          <a:solidFill>
                            <a:srgbClr val="000000"/>
                          </a:solidFill>
                          <a:effectLst/>
                          <a:latin typeface="Calibri" panose="020F0502020204030204" pitchFamily="34" charset="0"/>
                        </a:rPr>
                        <a:t>Medya</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Reklam Basın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İşbirliği, Doğru ve Zamanında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192857">
                <a:tc>
                  <a:txBody>
                    <a:bodyPr/>
                    <a:lstStyle/>
                    <a:p>
                      <a:pPr algn="ctr" fontAlgn="ctr"/>
                      <a:r>
                        <a:rPr lang="tr-TR" sz="1100" b="0" i="0" u="none" strike="noStrike" dirty="0">
                          <a:solidFill>
                            <a:srgbClr val="000000"/>
                          </a:solidFill>
                          <a:effectLst/>
                          <a:latin typeface="Calibri" panose="020F0502020204030204" pitchFamily="34" charset="0"/>
                        </a:rPr>
                        <a:t>Belediyeler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Reklam Basın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İşbirliği, Doğru ve Zamanında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192857">
                <a:tc>
                  <a:txBody>
                    <a:bodyPr/>
                    <a:lstStyle/>
                    <a:p>
                      <a:pPr algn="ctr" fontAlgn="ctr"/>
                      <a:r>
                        <a:rPr lang="tr-TR" sz="1100" b="0" i="0" u="none" strike="noStrike">
                          <a:solidFill>
                            <a:srgbClr val="000000"/>
                          </a:solidFill>
                          <a:effectLst/>
                          <a:latin typeface="Calibri" panose="020F0502020204030204" pitchFamily="34" charset="0"/>
                        </a:rPr>
                        <a:t>Rektörlük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Talepler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Hızlı ve Doğru İşlem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192857">
                <a:tc>
                  <a:txBody>
                    <a:bodyPr/>
                    <a:lstStyle/>
                    <a:p>
                      <a:pPr algn="ctr" fontAlgn="ctr"/>
                      <a:r>
                        <a:rPr lang="tr-TR" sz="1100" b="0" i="0" u="none" strike="noStrike">
                          <a:solidFill>
                            <a:srgbClr val="000000"/>
                          </a:solidFill>
                          <a:effectLst/>
                          <a:latin typeface="Calibri" panose="020F0502020204030204" pitchFamily="34" charset="0"/>
                        </a:rPr>
                        <a:t>Genel Sekreterlik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Talepler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Hızlı ve Doğru İşlem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376167">
                <a:tc>
                  <a:txBody>
                    <a:bodyPr/>
                    <a:lstStyle/>
                    <a:p>
                      <a:pPr algn="ctr" fontAlgn="ctr"/>
                      <a:r>
                        <a:rPr lang="tr-TR" sz="1100" b="0" i="0" u="none" strike="noStrike">
                          <a:solidFill>
                            <a:srgbClr val="000000"/>
                          </a:solidFill>
                          <a:effectLst/>
                          <a:latin typeface="Calibri" panose="020F0502020204030204" pitchFamily="34" charset="0"/>
                        </a:rPr>
                        <a:t>İdari Birimler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Talepler</a:t>
                      </a:r>
                      <a:br>
                        <a:rPr lang="tr-TR" sz="1100" b="0" i="0" u="none" strike="noStrike">
                          <a:solidFill>
                            <a:srgbClr val="000000"/>
                          </a:solidFill>
                          <a:effectLst/>
                          <a:latin typeface="Calibri" panose="020F0502020204030204" pitchFamily="34" charset="0"/>
                        </a:rPr>
                      </a:br>
                      <a:r>
                        <a:rPr lang="tr-TR" sz="1100" b="0" i="0" u="none" strike="noStrike">
                          <a:solidFill>
                            <a:srgbClr val="000000"/>
                          </a:solidFill>
                          <a:effectLst/>
                          <a:latin typeface="Calibri" panose="020F0502020204030204" pitchFamily="34" charset="0"/>
                        </a:rPr>
                        <a:t>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Hızlı ve Doğru İşlem, Aktivitelerin Tanıtımı</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192857">
                <a:tc>
                  <a:txBody>
                    <a:bodyPr/>
                    <a:lstStyle/>
                    <a:p>
                      <a:pPr algn="ctr" fontAlgn="ctr"/>
                      <a:r>
                        <a:rPr lang="tr-TR" sz="1100" b="0" i="0" u="none" strike="noStrike">
                          <a:solidFill>
                            <a:srgbClr val="000000"/>
                          </a:solidFill>
                          <a:effectLst/>
                          <a:latin typeface="Calibri" panose="020F0502020204030204" pitchFamily="34" charset="0"/>
                        </a:rPr>
                        <a:t>Akademik Birimler</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Bölümler hakkında detaylı tanıtım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Hızlı ve Doğru İşlem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r h="192857">
                <a:tc>
                  <a:txBody>
                    <a:bodyPr/>
                    <a:lstStyle/>
                    <a:p>
                      <a:pPr algn="ctr" fontAlgn="ctr"/>
                      <a:r>
                        <a:rPr lang="tr-TR" sz="1100" b="0" i="0" u="none" strike="noStrike">
                          <a:solidFill>
                            <a:srgbClr val="000000"/>
                          </a:solidFill>
                          <a:effectLst/>
                          <a:latin typeface="Calibri" panose="020F0502020204030204" pitchFamily="34" charset="0"/>
                        </a:rPr>
                        <a:t>YÖKAK</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Kalite Denetimleri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KİDR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06431289"/>
                  </a:ext>
                </a:extLst>
              </a:tr>
              <a:tr h="192857">
                <a:tc>
                  <a:txBody>
                    <a:bodyPr/>
                    <a:lstStyle/>
                    <a:p>
                      <a:pPr algn="ctr" fontAlgn="ctr"/>
                      <a:r>
                        <a:rPr lang="tr-TR" sz="1100" b="0" i="0" u="none" strike="noStrike">
                          <a:solidFill>
                            <a:srgbClr val="000000"/>
                          </a:solidFill>
                          <a:effectLst/>
                          <a:latin typeface="Calibri" panose="020F0502020204030204" pitchFamily="34" charset="0"/>
                        </a:rPr>
                        <a:t>Bağımsız Denetleme Kurumu</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Bilgi/Mevzuat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Raporlama, Kalite Bünyesinde Faaliyet Gösterme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99661676"/>
                  </a:ext>
                </a:extLst>
              </a:tr>
              <a:tr h="192857">
                <a:tc>
                  <a:txBody>
                    <a:bodyPr/>
                    <a:lstStyle/>
                    <a:p>
                      <a:pPr algn="ctr" fontAlgn="ctr"/>
                      <a:r>
                        <a:rPr lang="tr-TR" sz="1100" b="0" i="0" u="none" strike="noStrike">
                          <a:solidFill>
                            <a:srgbClr val="000000"/>
                          </a:solidFill>
                          <a:effectLst/>
                          <a:latin typeface="Calibri" panose="020F0502020204030204" pitchFamily="34" charset="0"/>
                        </a:rPr>
                        <a:t>Sosyal Medya/Reklam Ajansları</a:t>
                      </a:r>
                    </a:p>
                  </a:txBody>
                  <a:tcPr marL="6350" marR="6350" marT="6350"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Reklam, Hizmet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İşbirliği, Doğru ve Zamanında Bilgilendirme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16796659"/>
                  </a:ext>
                </a:extLst>
              </a:tr>
            </a:tbl>
          </a:graphicData>
        </a:graphic>
      </p:graphicFrame>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7" y="3326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91213" y="913995"/>
            <a:ext cx="8201679" cy="1331899"/>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7" y="332656"/>
            <a:ext cx="2081207" cy="46539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1045394156"/>
              </p:ext>
            </p:extLst>
          </p:nvPr>
        </p:nvGraphicFramePr>
        <p:xfrm>
          <a:off x="1062787" y="2740640"/>
          <a:ext cx="7299159" cy="2088621"/>
        </p:xfrm>
        <a:graphic>
          <a:graphicData uri="http://schemas.openxmlformats.org/drawingml/2006/table">
            <a:tbl>
              <a:tblPr/>
              <a:tblGrid>
                <a:gridCol w="1388746">
                  <a:extLst>
                    <a:ext uri="{9D8B030D-6E8A-4147-A177-3AD203B41FA5}">
                      <a16:colId xmlns:a16="http://schemas.microsoft.com/office/drawing/2014/main" val="3918363564"/>
                    </a:ext>
                  </a:extLst>
                </a:gridCol>
                <a:gridCol w="1468937">
                  <a:extLst>
                    <a:ext uri="{9D8B030D-6E8A-4147-A177-3AD203B41FA5}">
                      <a16:colId xmlns:a16="http://schemas.microsoft.com/office/drawing/2014/main" val="1683979601"/>
                    </a:ext>
                  </a:extLst>
                </a:gridCol>
                <a:gridCol w="1480492">
                  <a:extLst>
                    <a:ext uri="{9D8B030D-6E8A-4147-A177-3AD203B41FA5}">
                      <a16:colId xmlns:a16="http://schemas.microsoft.com/office/drawing/2014/main" val="2592459544"/>
                    </a:ext>
                  </a:extLst>
                </a:gridCol>
                <a:gridCol w="1480492">
                  <a:extLst>
                    <a:ext uri="{9D8B030D-6E8A-4147-A177-3AD203B41FA5}">
                      <a16:colId xmlns:a16="http://schemas.microsoft.com/office/drawing/2014/main" val="3383282758"/>
                    </a:ext>
                  </a:extLst>
                </a:gridCol>
                <a:gridCol w="1480492">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Bilgisayar</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Tasarım</a:t>
                      </a:r>
                      <a:r>
                        <a:rPr lang="tr-TR" sz="1400" b="0" i="0" u="none" strike="noStrike" baseline="0" dirty="0" smtClean="0">
                          <a:solidFill>
                            <a:srgbClr val="000000"/>
                          </a:solidFill>
                          <a:effectLst/>
                          <a:latin typeface="Calibri" panose="020F0502020204030204" pitchFamily="34" charset="0"/>
                        </a:rPr>
                        <a:t> için yeterli bilgisayar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Tasarım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Işık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TBHİ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Ayaklı Stüdyo Işığı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ctr" defTabSz="457207" rtl="0" eaLnBrk="1" fontAlgn="ctr" latinLnBrk="0" hangingPunct="1">
                        <a:lnSpc>
                          <a:spcPct val="100000"/>
                        </a:lnSpc>
                        <a:spcBef>
                          <a:spcPts val="0"/>
                        </a:spcBef>
                        <a:spcAft>
                          <a:spcPts val="0"/>
                        </a:spcAft>
                        <a:buClrTx/>
                        <a:buSzTx/>
                        <a:buFontTx/>
                        <a:buNone/>
                        <a:tabLst/>
                        <a:defRPr/>
                      </a:pPr>
                      <a:r>
                        <a:rPr lang="tr-TR" sz="1400" b="0" i="0" u="none" strike="noStrike" dirty="0" smtClean="0">
                          <a:solidFill>
                            <a:srgbClr val="000000"/>
                          </a:solidFill>
                          <a:effectLst/>
                          <a:latin typeface="Calibri" panose="020F0502020204030204" pitchFamily="34" charset="0"/>
                        </a:rPr>
                        <a:t>Tanıtım Çekimleri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Yeşil Perde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Yeşil Perde</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Tanıtım Çekimleri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333432">
                <a:tc>
                  <a:txBody>
                    <a:bodyPr/>
                    <a:lstStyle/>
                    <a:p>
                      <a:pPr algn="ctr" fontAlgn="ctr"/>
                      <a:r>
                        <a:rPr lang="tr-TR" sz="1400" b="0" i="0" u="none" strike="noStrike" dirty="0">
                          <a:solidFill>
                            <a:srgbClr val="000000"/>
                          </a:solidFill>
                          <a:effectLst/>
                          <a:latin typeface="Calibri" panose="020F0502020204030204" pitchFamily="34" charset="0"/>
                        </a:rPr>
                        <a:t> </a:t>
                      </a:r>
                      <a:r>
                        <a:rPr lang="tr-TR" sz="1400" b="0" i="0" u="none" strike="noStrike" dirty="0" smtClean="0">
                          <a:solidFill>
                            <a:srgbClr val="000000"/>
                          </a:solidFill>
                          <a:effectLst/>
                          <a:latin typeface="Calibri" panose="020F0502020204030204" pitchFamily="34" charset="0"/>
                        </a:rPr>
                        <a:t>Araba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r>
                        <a:rPr lang="tr-TR" sz="14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Araba</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Tanıtım Ziyaretleri &amp; Fuarlar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622143" y="1297533"/>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3408177472"/>
              </p:ext>
            </p:extLst>
          </p:nvPr>
        </p:nvGraphicFramePr>
        <p:xfrm>
          <a:off x="983849" y="3430703"/>
          <a:ext cx="7610542" cy="992534"/>
        </p:xfrm>
        <a:graphic>
          <a:graphicData uri="http://schemas.openxmlformats.org/drawingml/2006/table">
            <a:tbl>
              <a:tblPr/>
              <a:tblGrid>
                <a:gridCol w="1240522">
                  <a:extLst>
                    <a:ext uri="{9D8B030D-6E8A-4147-A177-3AD203B41FA5}">
                      <a16:colId xmlns:a16="http://schemas.microsoft.com/office/drawing/2014/main" val="3918363564"/>
                    </a:ext>
                  </a:extLst>
                </a:gridCol>
                <a:gridCol w="910002">
                  <a:extLst>
                    <a:ext uri="{9D8B030D-6E8A-4147-A177-3AD203B41FA5}">
                      <a16:colId xmlns:a16="http://schemas.microsoft.com/office/drawing/2014/main" val="1683979601"/>
                    </a:ext>
                  </a:extLst>
                </a:gridCol>
                <a:gridCol w="691088">
                  <a:extLst>
                    <a:ext uri="{9D8B030D-6E8A-4147-A177-3AD203B41FA5}">
                      <a16:colId xmlns:a16="http://schemas.microsoft.com/office/drawing/2014/main" val="2592459544"/>
                    </a:ext>
                  </a:extLst>
                </a:gridCol>
                <a:gridCol w="1845760">
                  <a:extLst>
                    <a:ext uri="{9D8B030D-6E8A-4147-A177-3AD203B41FA5}">
                      <a16:colId xmlns:a16="http://schemas.microsoft.com/office/drawing/2014/main" val="3383282758"/>
                    </a:ext>
                  </a:extLst>
                </a:gridCol>
                <a:gridCol w="2923170">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Stok</a:t>
                      </a:r>
                      <a:r>
                        <a:rPr lang="tr-TR" sz="1400" b="0" i="0" u="none" strike="noStrike" baseline="0" dirty="0" smtClean="0">
                          <a:solidFill>
                            <a:srgbClr val="000000"/>
                          </a:solidFill>
                          <a:effectLst/>
                          <a:latin typeface="Calibri" panose="020F0502020204030204" pitchFamily="34" charset="0"/>
                        </a:rPr>
                        <a:t> Fotoğraf </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Stok Fotoğraf</a:t>
                      </a:r>
                      <a:r>
                        <a:rPr lang="tr-TR" sz="1400" b="0" i="0" u="none" strike="noStrike" baseline="0" dirty="0" smtClean="0">
                          <a:solidFill>
                            <a:srgbClr val="000000"/>
                          </a:solidFill>
                          <a:effectLst/>
                          <a:latin typeface="Calibri" panose="020F0502020204030204" pitchFamily="34" charset="0"/>
                        </a:rPr>
                        <a:t> Üyeliği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Daha çeşitli, etkili ve canlı tasarım ve görsel oluşturmak</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pic>
        <p:nvPicPr>
          <p:cNvPr id="6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655" y="4088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16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6912" y="110662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a:t>
            </a:r>
            <a:r>
              <a:rPr lang="tr-TR" sz="2800" b="1" dirty="0" smtClean="0">
                <a:solidFill>
                  <a:schemeClr val="accent6"/>
                </a:solidFill>
                <a:effectLst>
                  <a:outerShdw blurRad="38100" dist="38100" dir="2700000" algn="tl">
                    <a:srgbClr val="000000">
                      <a:alpha val="43137"/>
                    </a:srgbClr>
                  </a:outerShdw>
                </a:effectLst>
                <a:ea typeface="+mj-ea"/>
                <a:cs typeface="+mj-cs"/>
              </a:rPr>
              <a:t>ve </a:t>
            </a:r>
            <a:r>
              <a:rPr lang="en-US" sz="2800" b="1" dirty="0" smtClean="0">
                <a:solidFill>
                  <a:schemeClr val="accent6"/>
                </a:solidFill>
                <a:effectLst>
                  <a:outerShdw blurRad="38100" dist="38100" dir="2700000" algn="tl">
                    <a:srgbClr val="000000">
                      <a:alpha val="43137"/>
                    </a:srgbClr>
                  </a:outerShdw>
                </a:effectLst>
                <a:ea typeface="+mj-ea"/>
                <a:cs typeface="+mj-cs"/>
              </a:rPr>
              <a:t> </a:t>
            </a:r>
            <a:r>
              <a:rPr lang="en-US" sz="2800" b="1" dirty="0">
                <a:solidFill>
                  <a:schemeClr val="accent6"/>
                </a:solidFill>
                <a:effectLst>
                  <a:outerShdw blurRad="38100" dist="38100" dir="2700000" algn="tl">
                    <a:srgbClr val="000000">
                      <a:alpha val="43137"/>
                    </a:srgbClr>
                  </a:outerShdw>
                </a:effectLst>
                <a:ea typeface="+mj-ea"/>
                <a:cs typeface="+mj-cs"/>
              </a:rPr>
              <a:t>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617148068"/>
              </p:ext>
            </p:extLst>
          </p:nvPr>
        </p:nvGraphicFramePr>
        <p:xfrm>
          <a:off x="1171074" y="3061482"/>
          <a:ext cx="6813882" cy="992534"/>
        </p:xfrm>
        <a:graphic>
          <a:graphicData uri="http://schemas.openxmlformats.org/drawingml/2006/table">
            <a:tbl>
              <a:tblPr/>
              <a:tblGrid>
                <a:gridCol w="1296416">
                  <a:extLst>
                    <a:ext uri="{9D8B030D-6E8A-4147-A177-3AD203B41FA5}">
                      <a16:colId xmlns:a16="http://schemas.microsoft.com/office/drawing/2014/main" val="3918363564"/>
                    </a:ext>
                  </a:extLst>
                </a:gridCol>
                <a:gridCol w="1371277">
                  <a:extLst>
                    <a:ext uri="{9D8B030D-6E8A-4147-A177-3AD203B41FA5}">
                      <a16:colId xmlns:a16="http://schemas.microsoft.com/office/drawing/2014/main" val="1683979601"/>
                    </a:ext>
                  </a:extLst>
                </a:gridCol>
                <a:gridCol w="1382063">
                  <a:extLst>
                    <a:ext uri="{9D8B030D-6E8A-4147-A177-3AD203B41FA5}">
                      <a16:colId xmlns:a16="http://schemas.microsoft.com/office/drawing/2014/main" val="2592459544"/>
                    </a:ext>
                  </a:extLst>
                </a:gridCol>
                <a:gridCol w="1382063">
                  <a:extLst>
                    <a:ext uri="{9D8B030D-6E8A-4147-A177-3AD203B41FA5}">
                      <a16:colId xmlns:a16="http://schemas.microsoft.com/office/drawing/2014/main" val="3383282758"/>
                    </a:ext>
                  </a:extLst>
                </a:gridCol>
                <a:gridCol w="1382063">
                  <a:extLst>
                    <a:ext uri="{9D8B030D-6E8A-4147-A177-3AD203B41FA5}">
                      <a16:colId xmlns:a16="http://schemas.microsoft.com/office/drawing/2014/main" val="494559924"/>
                    </a:ext>
                  </a:extLst>
                </a:gridCol>
              </a:tblGrid>
              <a:tr h="56331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33432">
                <a:tc>
                  <a:txBody>
                    <a:bodyPr/>
                    <a:lstStyle/>
                    <a:p>
                      <a:pPr algn="ctr" fontAlgn="ctr"/>
                      <a:r>
                        <a:rPr lang="tr-TR" sz="1400" b="0" i="0" u="none" strike="noStrike" dirty="0" smtClean="0">
                          <a:solidFill>
                            <a:srgbClr val="000000"/>
                          </a:solidFill>
                          <a:effectLst/>
                          <a:latin typeface="Calibri" panose="020F0502020204030204" pitchFamily="34" charset="0"/>
                        </a:rPr>
                        <a:t>Kısmi</a:t>
                      </a:r>
                      <a:r>
                        <a:rPr lang="tr-TR" sz="1400" b="0" i="0" u="none" strike="noStrike" baseline="0" dirty="0" smtClean="0">
                          <a:solidFill>
                            <a:srgbClr val="000000"/>
                          </a:solidFill>
                          <a:effectLst/>
                          <a:latin typeface="Calibri" panose="020F0502020204030204" pitchFamily="34" charset="0"/>
                        </a:rPr>
                        <a:t> Zamanlı Öğrenci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TBHİ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Var</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1</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smtClean="0">
                          <a:solidFill>
                            <a:srgbClr val="000000"/>
                          </a:solidFill>
                          <a:effectLst/>
                          <a:latin typeface="Calibri" panose="020F0502020204030204" pitchFamily="34" charset="0"/>
                        </a:rPr>
                        <a:t>İş</a:t>
                      </a:r>
                      <a:r>
                        <a:rPr lang="tr-TR" sz="1400" b="0" i="0" u="none" strike="noStrike" baseline="0" dirty="0" smtClean="0">
                          <a:solidFill>
                            <a:srgbClr val="000000"/>
                          </a:solidFill>
                          <a:effectLst/>
                          <a:latin typeface="Calibri" panose="020F0502020204030204" pitchFamily="34" charset="0"/>
                        </a:rPr>
                        <a:t> </a:t>
                      </a:r>
                      <a:r>
                        <a:rPr lang="tr-TR" sz="1400" b="0" i="0" u="none" strike="noStrike" baseline="0" dirty="0" err="1" smtClean="0">
                          <a:solidFill>
                            <a:srgbClr val="000000"/>
                          </a:solidFill>
                          <a:effectLst/>
                          <a:latin typeface="Calibri" panose="020F0502020204030204" pitchFamily="34" charset="0"/>
                        </a:rPr>
                        <a:t>yoğunuğu</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pic>
        <p:nvPicPr>
          <p:cNvPr id="6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55" y="56125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389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476343"/>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1011605594"/>
              </p:ext>
            </p:extLst>
          </p:nvPr>
        </p:nvGraphicFramePr>
        <p:xfrm>
          <a:off x="545121" y="2987709"/>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nl-NL" sz="1800" b="1" kern="1200" baseline="0" dirty="0" smtClean="0">
                          <a:solidFill>
                            <a:srgbClr val="0C0D0D"/>
                          </a:solidFill>
                          <a:latin typeface="+mn-lt"/>
                          <a:ea typeface="+mn-ea"/>
                          <a:cs typeface="+mn-cs"/>
                        </a:rPr>
                        <a:t>T1- Bölgede başka vakıf üniversitelerinin olması - F5</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30.12.2023</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Basın ve Halkla İlişkiler Müdürlüğü</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faaliyetlerinde, diğer vakıf üniversitelerinden ayırt edici özelliklere vurgu yapılması</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pic>
        <p:nvPicPr>
          <p:cNvPr id="1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730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835696" y="1476343"/>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a:t>
            </a:r>
            <a:r>
              <a:rPr lang="tr-TR" sz="2800" b="1" dirty="0" smtClean="0">
                <a:solidFill>
                  <a:schemeClr val="accent6"/>
                </a:solidFill>
                <a:effectLst>
                  <a:outerShdw blurRad="38100" dist="38100" dir="2700000" algn="tl">
                    <a:srgbClr val="000000">
                      <a:alpha val="43137"/>
                    </a:srgbClr>
                  </a:outerShdw>
                </a:effectLst>
                <a:ea typeface="+mj-ea"/>
                <a:cs typeface="+mj-cs"/>
              </a:rPr>
              <a:t>ve AKSİYON </a:t>
            </a:r>
            <a:r>
              <a:rPr lang="tr-TR" sz="2800" b="1" dirty="0">
                <a:solidFill>
                  <a:schemeClr val="accent6"/>
                </a:solidFill>
                <a:effectLst>
                  <a:outerShdw blurRad="38100" dist="38100" dir="2700000" algn="tl">
                    <a:srgbClr val="000000">
                      <a:alpha val="43137"/>
                    </a:srgbClr>
                  </a:outerShdw>
                </a:effectLst>
                <a:ea typeface="+mj-ea"/>
                <a:cs typeface="+mj-cs"/>
              </a:rPr>
              <a:t>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7" name="Slayt Numarası Yer Tutucusu 6"/>
          <p:cNvSpPr>
            <a:spLocks noGrp="1"/>
          </p:cNvSpPr>
          <p:nvPr>
            <p:ph type="sldNum" sz="quarter" idx="12"/>
          </p:nvPr>
        </p:nvSpPr>
        <p:spPr>
          <a:xfrm>
            <a:off x="6457950" y="6356350"/>
            <a:ext cx="2057400" cy="365125"/>
          </a:xfrm>
        </p:spPr>
        <p:txBody>
          <a:bodyPr vert="horz" lIns="91440" tIns="45720" rIns="91440" bIns="45720" rtlCol="0" anchor="ctr">
            <a:normAutofit fontScale="77500" lnSpcReduction="20000"/>
          </a:bodyPr>
          <a:lstStyle/>
          <a:p>
            <a:pPr>
              <a:spcAft>
                <a:spcPts val="600"/>
              </a:spcAft>
            </a:pPr>
            <a:endParaRPr lang="en-US"/>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graphicFrame>
        <p:nvGraphicFramePr>
          <p:cNvPr id="11" name="Tablo 10"/>
          <p:cNvGraphicFramePr>
            <a:graphicFrameLocks noGrp="1"/>
          </p:cNvGraphicFramePr>
          <p:nvPr>
            <p:extLst>
              <p:ext uri="{D42A27DB-BD31-4B8C-83A1-F6EECF244321}">
                <p14:modId xmlns:p14="http://schemas.microsoft.com/office/powerpoint/2010/main" val="329269809"/>
              </p:ext>
            </p:extLst>
          </p:nvPr>
        </p:nvGraphicFramePr>
        <p:xfrm>
          <a:off x="545121" y="2987709"/>
          <a:ext cx="8203223" cy="175260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Riskin</a:t>
                      </a:r>
                      <a:r>
                        <a:rPr lang="tr-TR" baseline="0" dirty="0">
                          <a:solidFill>
                            <a:srgbClr val="0C0D0D"/>
                          </a:solidFill>
                        </a:rPr>
                        <a:t> Tanımı :</a:t>
                      </a:r>
                      <a:endParaRPr lang="tr-TR" dirty="0">
                        <a:solidFill>
                          <a:srgbClr val="0C0D0D"/>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nl-NL" sz="1800" b="1" kern="1200" baseline="0" dirty="0" smtClean="0">
                          <a:solidFill>
                            <a:srgbClr val="0C0D0D"/>
                          </a:solidFill>
                          <a:latin typeface="+mn-lt"/>
                          <a:ea typeface="+mn-ea"/>
                          <a:cs typeface="+mn-cs"/>
                        </a:rPr>
                        <a:t>T2- Aday öğrenci ilgisinin düşmesi</a:t>
                      </a:r>
                      <a:endParaRPr lang="tr-TR" sz="1800" b="1" kern="1200" baseline="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Termin Tarihi </a:t>
                      </a:r>
                      <a:r>
                        <a:rPr lang="tr-TR" baseline="0" dirty="0">
                          <a:solidFill>
                            <a:srgbClr val="0C0D0D"/>
                          </a:solidFill>
                        </a:rPr>
                        <a:t>:</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30.12.2023</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Sorumlu</a:t>
                      </a:r>
                      <a:r>
                        <a:rPr lang="tr-TR" baseline="0" dirty="0">
                          <a:solidFill>
                            <a:srgbClr val="0C0D0D"/>
                          </a:solidFill>
                        </a:rPr>
                        <a:t> Birim :</a:t>
                      </a:r>
                      <a:endParaRPr lang="tr-TR" dirty="0">
                        <a:solidFill>
                          <a:srgbClr val="0C0D0D"/>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Basın ve Halkla İlişkiler Müdürlüğü</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3708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C0D0D"/>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tr-TR" sz="1800" kern="1200" dirty="0" smtClean="0">
                          <a:solidFill>
                            <a:srgbClr val="0C0D0D"/>
                          </a:solidFill>
                          <a:latin typeface="+mn-lt"/>
                          <a:ea typeface="+mn-ea"/>
                          <a:cs typeface="+mn-cs"/>
                        </a:rPr>
                        <a:t>Tanıtım faaliyetlerinde, diğer vakıf üniversitelerinden ayırt edici özelliklere vurgu yapılması</a:t>
                      </a:r>
                      <a:endParaRPr lang="tr-TR" sz="1800" kern="1200" dirty="0">
                        <a:solidFill>
                          <a:srgbClr val="0C0D0D"/>
                        </a:solidFill>
                        <a:latin typeface="+mn-lt"/>
                        <a:ea typeface="+mn-ea"/>
                        <a:cs typeface="+mn-cs"/>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pic>
        <p:nvPicPr>
          <p:cNvPr id="1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 y="669686"/>
            <a:ext cx="2081207" cy="465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97488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515</TotalTime>
  <Words>1318</Words>
  <Application>Microsoft Office PowerPoint</Application>
  <PresentationFormat>Ekran Gösterisi (4:3)</PresentationFormat>
  <Paragraphs>234</Paragraphs>
  <Slides>20</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20</vt:i4>
      </vt:variant>
    </vt:vector>
  </HeadingPairs>
  <TitlesOfParts>
    <vt:vector size="29" baseType="lpstr">
      <vt:lpstr>Arial</vt:lpstr>
      <vt:lpstr>Arial Tur</vt:lpstr>
      <vt:lpstr>Calibri</vt:lpstr>
      <vt:lpstr>Calibri Light</vt:lpstr>
      <vt:lpstr>Tahoma</vt:lpstr>
      <vt:lpstr>Times New Roman</vt:lpstr>
      <vt:lpstr>Wingdings</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Sezin İrtem</cp:lastModifiedBy>
  <cp:revision>59</cp:revision>
  <dcterms:created xsi:type="dcterms:W3CDTF">2020-01-20T10:44:30Z</dcterms:created>
  <dcterms:modified xsi:type="dcterms:W3CDTF">2023-06-14T12:56:56Z</dcterms:modified>
</cp:coreProperties>
</file>