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88" r:id="rId3"/>
    <p:sldId id="365" r:id="rId4"/>
    <p:sldId id="347" r:id="rId5"/>
    <p:sldId id="369" r:id="rId6"/>
    <p:sldId id="346" r:id="rId7"/>
    <p:sldId id="371" r:id="rId8"/>
    <p:sldId id="320" r:id="rId9"/>
    <p:sldId id="373" r:id="rId10"/>
    <p:sldId id="364" r:id="rId11"/>
    <p:sldId id="285" r:id="rId12"/>
    <p:sldId id="378" r:id="rId13"/>
    <p:sldId id="377" r:id="rId14"/>
    <p:sldId id="353" r:id="rId15"/>
    <p:sldId id="379" r:id="rId16"/>
    <p:sldId id="357" r:id="rId17"/>
    <p:sldId id="384" r:id="rId18"/>
    <p:sldId id="385" r:id="rId19"/>
    <p:sldId id="304" r:id="rId20"/>
    <p:sldId id="359" r:id="rId21"/>
    <p:sldId id="380" r:id="rId22"/>
    <p:sldId id="360" r:id="rId23"/>
    <p:sldId id="362" r:id="rId24"/>
    <p:sldId id="381" r:id="rId25"/>
    <p:sldId id="382" r:id="rId26"/>
    <p:sldId id="383" r:id="rId27"/>
    <p:sldId id="278" r:id="rId28"/>
    <p:sldId id="386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BEA70EB5-37B4-4FD2-923D-5284A583AEE6}">
          <p14:sldIdLst>
            <p14:sldId id="256"/>
          </p14:sldIdLst>
        </p14:section>
        <p14:section name="Başlıksız Bölüm" id="{29ED5E7A-0C58-4AF1-A401-2AB9E7D510F4}">
          <p14:sldIdLst>
            <p14:sldId id="288"/>
            <p14:sldId id="365"/>
            <p14:sldId id="347"/>
            <p14:sldId id="369"/>
            <p14:sldId id="346"/>
            <p14:sldId id="371"/>
            <p14:sldId id="320"/>
            <p14:sldId id="373"/>
            <p14:sldId id="364"/>
            <p14:sldId id="285"/>
            <p14:sldId id="378"/>
            <p14:sldId id="377"/>
            <p14:sldId id="353"/>
            <p14:sldId id="379"/>
            <p14:sldId id="357"/>
            <p14:sldId id="384"/>
            <p14:sldId id="385"/>
            <p14:sldId id="304"/>
            <p14:sldId id="359"/>
            <p14:sldId id="380"/>
            <p14:sldId id="360"/>
            <p14:sldId id="362"/>
            <p14:sldId id="381"/>
            <p14:sldId id="382"/>
            <p14:sldId id="383"/>
            <p14:sldId id="278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 Engin DORUM" initials="AED" lastIdx="1" clrIdx="0">
    <p:extLst>
      <p:ext uri="{19B8F6BF-5375-455C-9EA6-DF929625EA0E}">
        <p15:presenceInfo xmlns:p15="http://schemas.microsoft.com/office/powerpoint/2012/main" userId="d7838842375f6d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D0D"/>
    <a:srgbClr val="122204"/>
    <a:srgbClr val="0F2303"/>
    <a:srgbClr val="001626"/>
    <a:srgbClr val="7AEE32"/>
    <a:srgbClr val="E626AF"/>
    <a:srgbClr val="1F0620"/>
    <a:srgbClr val="020424"/>
    <a:srgbClr val="D9D9D9"/>
    <a:srgbClr val="122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4A0E0-5728-3060-DBC6-73089B61B9EC}" v="19" dt="2021-12-30T11:12:01.669"/>
    <p1510:client id="{5DACE587-96EF-BCC8-9D45-661E4D919997}" v="25" dt="2021-12-30T11:23:17.420"/>
    <p1510:client id="{FBBD671A-7482-21DB-78BB-48D5101602C6}" v="422" dt="2021-12-30T11:09:03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9" autoAdjust="0"/>
  </p:normalViewPr>
  <p:slideViewPr>
    <p:cSldViewPr snapToGrid="0">
      <p:cViewPr varScale="1">
        <p:scale>
          <a:sx n="68" d="100"/>
          <a:sy n="68" d="100"/>
        </p:scale>
        <p:origin x="144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14.06.2023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14.06.2023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84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14.06.2023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4627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14.06.2023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0928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14.06.2023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19107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14.06.2023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7841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14.06.2023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03407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14.06.2023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42038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14.06.2023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53334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14.06.2023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48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14.06.2023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14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14.06.2023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50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14.06.2023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33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14.06.2023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3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14.06.2023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82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14.06.2023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24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14.06.2023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15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14.06.2023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23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14.06.2023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70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43808" y="4274375"/>
            <a:ext cx="34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accent5">
                    <a:lumMod val="50000"/>
                  </a:schemeClr>
                </a:solidFill>
              </a:rPr>
              <a:t> Sağlık Hizmetleri Meslek Yüksekokulu</a:t>
            </a:r>
          </a:p>
          <a:p>
            <a:pPr algn="ctr"/>
            <a:r>
              <a:rPr lang="tr-TR" sz="2800" b="1" dirty="0">
                <a:solidFill>
                  <a:schemeClr val="accent5">
                    <a:lumMod val="50000"/>
                  </a:schemeClr>
                </a:solidFill>
              </a:rPr>
              <a:t>TERAPİ VE REHABİLİTASYON BÖLÜMÜ  </a:t>
            </a:r>
          </a:p>
        </p:txBody>
      </p:sp>
      <p:pic>
        <p:nvPicPr>
          <p:cNvPr id="102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2376264" cy="5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Metin kutusu 44"/>
          <p:cNvSpPr txBox="1"/>
          <p:nvPr/>
        </p:nvSpPr>
        <p:spPr>
          <a:xfrm>
            <a:off x="330546" y="2410020"/>
            <a:ext cx="855491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 2022 YILI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/>
              <a:ea typeface="+mj-ea"/>
              <a:cs typeface="Calibri"/>
            </a:endParaRP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YÖNETİMİN GÖZDEN GEÇİRME TOPLANTISI </a:t>
            </a: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(YGG)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+mj-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789470" y="157316"/>
            <a:ext cx="5869859" cy="1079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ve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(İŞ GÜCÜ-İNSAN KAYNAĞI)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8" y="304675"/>
            <a:ext cx="1690292" cy="3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0F23ED71-2D0A-4A91-BB06-5711D1600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236888"/>
              </p:ext>
            </p:extLst>
          </p:nvPr>
        </p:nvGraphicFramePr>
        <p:xfrm>
          <a:off x="942536" y="1385081"/>
          <a:ext cx="7244863" cy="3510475"/>
        </p:xfrm>
        <a:graphic>
          <a:graphicData uri="http://schemas.openxmlformats.org/drawingml/2006/table">
            <a:tbl>
              <a:tblPr/>
              <a:tblGrid>
                <a:gridCol w="1378415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561732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36575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469479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469479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79463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120743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 personel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SHMYO-Terapi ve Rehabilitasyon bölümü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150840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Kurum Staj Sorumluları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Özel ya da resmi kurumlar(hastaneler, FTR merkezleri)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</a:tbl>
          </a:graphicData>
        </a:graphic>
      </p:graphicFrame>
      <p:pic>
        <p:nvPicPr>
          <p:cNvPr id="2" name="Grafik 1" descr="Rozet Tick1 ana hat">
            <a:extLst>
              <a:ext uri="{FF2B5EF4-FFF2-40B4-BE49-F238E27FC236}">
                <a16:creationId xmlns:a16="http://schemas.microsoft.com/office/drawing/2014/main" id="{7F8FF8A4-7FA1-0BFA-2085-2186FDD38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6747" y="2532798"/>
            <a:ext cx="330591" cy="330591"/>
          </a:xfrm>
          <a:prstGeom prst="rect">
            <a:avLst/>
          </a:prstGeom>
        </p:spPr>
      </p:pic>
      <p:pic>
        <p:nvPicPr>
          <p:cNvPr id="3" name="Grafik 2" descr="Rozet Tick1 ana hat">
            <a:extLst>
              <a:ext uri="{FF2B5EF4-FFF2-40B4-BE49-F238E27FC236}">
                <a16:creationId xmlns:a16="http://schemas.microsoft.com/office/drawing/2014/main" id="{874DF3E5-A862-8477-A91C-3EBB0C05A0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6746" y="3994612"/>
            <a:ext cx="330591" cy="33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8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ve AKSİYON 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322944"/>
              </p:ext>
            </p:extLst>
          </p:nvPr>
        </p:nvGraphicFramePr>
        <p:xfrm>
          <a:off x="545122" y="1801446"/>
          <a:ext cx="8203223" cy="3667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122204"/>
                          </a:solidFill>
                        </a:rPr>
                        <a:t>Bölümün yeni olmasından dolayı kurumsallaşma sürecinin devam ediyor olması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122204"/>
                          </a:solidFill>
                        </a:rPr>
                        <a:t>17.02.2023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122204"/>
                          </a:solidFill>
                        </a:rPr>
                        <a:t>Terapi ve Rehabilitasyon Bölüm Başkanlığı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Düzeltici Faaliyet: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122204"/>
                          </a:solidFill>
                        </a:rPr>
                        <a:t>Terapi ve Rehabilitasyon bölümü akademik personeli, akademik ve idari konularla  ilgili süreçler hakkında bilgilendirilmiştir. Terapi ve Rehabilitasyon bölümü akademik personeli Rektörlük tarafından organize edilen UBS, LMS, Kalite süreci ve MS </a:t>
                      </a:r>
                      <a:r>
                        <a:rPr lang="tr-TR" dirty="0" err="1">
                          <a:solidFill>
                            <a:srgbClr val="122204"/>
                          </a:solidFill>
                        </a:rPr>
                        <a:t>Teams</a:t>
                      </a:r>
                      <a:r>
                        <a:rPr lang="tr-TR" dirty="0">
                          <a:solidFill>
                            <a:srgbClr val="122204"/>
                          </a:solidFill>
                        </a:rPr>
                        <a:t> </a:t>
                      </a:r>
                      <a:r>
                        <a:rPr lang="tr-TR" dirty="0" err="1">
                          <a:solidFill>
                            <a:srgbClr val="122204"/>
                          </a:solidFill>
                        </a:rPr>
                        <a:t>eğtimlerine</a:t>
                      </a:r>
                      <a:r>
                        <a:rPr lang="tr-TR" dirty="0">
                          <a:solidFill>
                            <a:srgbClr val="122204"/>
                          </a:solidFill>
                        </a:rPr>
                        <a:t> katılım sağlamıştır. </a:t>
                      </a:r>
                      <a:r>
                        <a:rPr lang="tr-TR" dirty="0" err="1">
                          <a:solidFill>
                            <a:srgbClr val="122204"/>
                          </a:solidFill>
                        </a:rPr>
                        <a:t>KYS'nin</a:t>
                      </a:r>
                      <a:r>
                        <a:rPr lang="tr-TR" dirty="0">
                          <a:solidFill>
                            <a:srgbClr val="122204"/>
                          </a:solidFill>
                        </a:rPr>
                        <a:t> entegrasyonu sağlanarak işleyiş daha hızlı hale getirilmiştir. Akademik personel ile kurumsallaşma süreci ile ilgili toplantılar organize edilmiştir.</a:t>
                      </a:r>
                    </a:p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ve AKSİYON 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330137"/>
              </p:ext>
            </p:extLst>
          </p:nvPr>
        </p:nvGraphicFramePr>
        <p:xfrm>
          <a:off x="545122" y="1801446"/>
          <a:ext cx="8203223" cy="3393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122204"/>
                          </a:solidFill>
                        </a:rPr>
                        <a:t>Öğrencilerin ilgili mevzuatlara (duyuru/yönetmelik/yönerge) ve ihtiyacı olan ilgili birimlerce duyurulan bilgilere karşı ilgisizliği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122204"/>
                          </a:solidFill>
                        </a:rPr>
                        <a:t>20.03.2023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122204"/>
                          </a:solidFill>
                        </a:rPr>
                        <a:t>Terapi ve Rehabilitasyon Bölüm Başkanlığı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122204"/>
                          </a:solidFill>
                        </a:rPr>
                        <a:t>2022-2023 Eğitim-Öğretim Yılı Güz Yarıyılı başlangıcında tüm öğrencilere her programın sınıf danışmanı tarafından yüz yüze oryantasyon toplantıları düzenlenmiştir. Ayrıca e-posta yoluyla da periyodik olarak ilgili konularda bilgilendirme yapılmıştır. 2022-2023 Bahar döneminde öğrencilere online bilgilendirmeler yapılmıştır.</a:t>
                      </a:r>
                    </a:p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731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ve AKSİYON 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936939"/>
              </p:ext>
            </p:extLst>
          </p:nvPr>
        </p:nvGraphicFramePr>
        <p:xfrm>
          <a:off x="545122" y="1801446"/>
          <a:ext cx="8203223" cy="25704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122204"/>
                          </a:solidFill>
                        </a:rPr>
                        <a:t>Bazı öğrencilerin yönlendirme yetersizliği ve araştırma eksikliği nedeniyle bilinçsiz yapılan program tercihleri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122204"/>
                          </a:solidFill>
                        </a:rPr>
                        <a:t>17.10.2023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122204"/>
                          </a:solidFill>
                        </a:rPr>
                        <a:t>Terapi ve Rehabilitasyon Bölüm Başkanlığı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122204"/>
                          </a:solidFill>
                        </a:rPr>
                        <a:t>Öğrencilere ders başlangıcında program ile ilgili bilgilendirme yapılmıştır ve e-posta yoluyla da periyodik olarak ilgili konularda bilgilendirme e-postaları gönderilmiştir.</a:t>
                      </a:r>
                    </a:p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472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Nesne 2">
            <a:extLst>
              <a:ext uri="{FF2B5EF4-FFF2-40B4-BE49-F238E27FC236}">
                <a16:creationId xmlns:a16="http://schemas.microsoft.com/office/drawing/2014/main" id="{1C35755F-2582-F47D-4189-04E88BA05B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742886"/>
              </p:ext>
            </p:extLst>
          </p:nvPr>
        </p:nvGraphicFramePr>
        <p:xfrm>
          <a:off x="576726" y="1149566"/>
          <a:ext cx="8794055" cy="6826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391986" imgH="9620242" progId="Excel.Sheet.12">
                  <p:embed/>
                </p:oleObj>
              </mc:Choice>
              <mc:Fallback>
                <p:oleObj name="Worksheet" r:id="rId3" imgW="12391986" imgH="96202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726" y="1149566"/>
                        <a:ext cx="8794055" cy="6826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6700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E94BD2-F993-BFC6-D1BB-C9DDD0C6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C5387D2-229C-CF2E-FE43-C30B57D5C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DA8C047-F936-C852-4568-59757345B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15</a:t>
            </a:fld>
            <a:endParaRPr lang="tr-TR"/>
          </a:p>
        </p:txBody>
      </p:sp>
      <p:graphicFrame>
        <p:nvGraphicFramePr>
          <p:cNvPr id="7" name="Nesne 6">
            <a:extLst>
              <a:ext uri="{FF2B5EF4-FFF2-40B4-BE49-F238E27FC236}">
                <a16:creationId xmlns:a16="http://schemas.microsoft.com/office/drawing/2014/main" id="{98DC5EB8-E1CA-276D-C2C0-49CD34188A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202473"/>
              </p:ext>
            </p:extLst>
          </p:nvPr>
        </p:nvGraphicFramePr>
        <p:xfrm>
          <a:off x="484710" y="1152983"/>
          <a:ext cx="10128787" cy="8710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030019" imgH="10344221" progId="Excel.Sheet.12">
                  <p:embed/>
                </p:oleObj>
              </mc:Choice>
              <mc:Fallback>
                <p:oleObj name="Worksheet" r:id="rId2" imgW="12030019" imgH="103442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4710" y="1152983"/>
                        <a:ext cx="10128787" cy="8710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4408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108205" y="-382"/>
            <a:ext cx="692758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SONUCUNA DAYALI ÖZ DEĞERLENDİRME ve GÖRÜŞLER</a:t>
            </a:r>
          </a:p>
        </p:txBody>
      </p:sp>
      <p:pic>
        <p:nvPicPr>
          <p:cNvPr id="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Nesne 7">
            <a:extLst>
              <a:ext uri="{FF2B5EF4-FFF2-40B4-BE49-F238E27FC236}">
                <a16:creationId xmlns:a16="http://schemas.microsoft.com/office/drawing/2014/main" id="{AA3154F6-D220-9856-AA8F-908A3765AB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075375"/>
              </p:ext>
            </p:extLst>
          </p:nvPr>
        </p:nvGraphicFramePr>
        <p:xfrm>
          <a:off x="2461797" y="953725"/>
          <a:ext cx="7937369" cy="649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287216" imgH="10048973" progId="Excel.Sheet.12">
                  <p:embed/>
                </p:oleObj>
              </mc:Choice>
              <mc:Fallback>
                <p:oleObj name="Worksheet" r:id="rId3" imgW="12287216" imgH="100489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1797" y="953725"/>
                        <a:ext cx="7937369" cy="649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6354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D2AF71-5190-E37E-DD2E-249DE4F16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873CE6C-6ACD-8C3A-E709-C572833D6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22" y="1392702"/>
            <a:ext cx="8987103" cy="3207433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FA82620-82C7-56CE-9B70-44115E732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209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977A97-E35D-8011-D245-1DECDCFAD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3F27CD-65C0-4FDB-7653-079B02A18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rgbClr val="0C0D0D"/>
                </a:solidFill>
              </a:rPr>
              <a:t>İç Denetim raporundan hareketle SWOT analizindeki G3 VE G6 maddeleri fırsatlar bölümüne taşınmıştır.</a:t>
            </a:r>
          </a:p>
          <a:p>
            <a:pPr marL="0" indent="0">
              <a:buNone/>
            </a:pPr>
            <a:r>
              <a:rPr lang="tr-TR" dirty="0">
                <a:solidFill>
                  <a:srgbClr val="0C0D0D"/>
                </a:solidFill>
              </a:rPr>
              <a:t>İç Denetim raporundan hareketle SWOT analizi güncellenmiştir.</a:t>
            </a:r>
          </a:p>
          <a:p>
            <a:pPr marL="0" indent="0">
              <a:buNone/>
            </a:pPr>
            <a:r>
              <a:rPr lang="tr-TR" dirty="0">
                <a:solidFill>
                  <a:srgbClr val="0C0D0D"/>
                </a:solidFill>
              </a:rPr>
              <a:t>SWOT analizindeki zayıf yönler ve tehditler dışında da risklerin olabileceği, bölüm kalite toplantılarında değerlendirilecektir.</a:t>
            </a:r>
          </a:p>
          <a:p>
            <a:pPr marL="0" indent="0">
              <a:buNone/>
            </a:pPr>
            <a:r>
              <a:rPr lang="tr-TR" dirty="0">
                <a:solidFill>
                  <a:srgbClr val="0C0D0D"/>
                </a:solidFill>
              </a:rPr>
              <a:t>Fizyoterapi laboratuvarındaki cihazların kalibrasyonları yıllık olarak yapılmaya devam etmektedir.</a:t>
            </a:r>
          </a:p>
          <a:p>
            <a:pPr marL="0" indent="0">
              <a:buNone/>
            </a:pPr>
            <a:endParaRPr lang="tr-TR" dirty="0">
              <a:solidFill>
                <a:srgbClr val="0C0D0D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3847922-16A8-1D70-731D-2B6680FBC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6232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133479" y="-58049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EĞİTİM-ÖĞRETİM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661EA6BD-9E8F-A173-4A24-E7CD9CA90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7" y="1296256"/>
            <a:ext cx="3942493" cy="5229088"/>
          </a:xfrm>
          <a:prstGeom prst="rect">
            <a:avLst/>
          </a:prstGeom>
        </p:spPr>
      </p:pic>
      <p:sp>
        <p:nvSpPr>
          <p:cNvPr id="65" name="Metin kutusu 64">
            <a:extLst>
              <a:ext uri="{FF2B5EF4-FFF2-40B4-BE49-F238E27FC236}">
                <a16:creationId xmlns:a16="http://schemas.microsoft.com/office/drawing/2014/main" id="{B411D9FC-60B9-9ECD-5963-37C7AF533A95}"/>
              </a:ext>
            </a:extLst>
          </p:cNvPr>
          <p:cNvSpPr txBox="1"/>
          <p:nvPr/>
        </p:nvSpPr>
        <p:spPr>
          <a:xfrm>
            <a:off x="2484438" y="740192"/>
            <a:ext cx="552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122204"/>
                </a:solidFill>
              </a:rPr>
              <a:t>Örgün eğitime destek amaçlı uzaktan eğitim ile işlenebilir hale dönüştürülen ders sayısı</a:t>
            </a:r>
          </a:p>
        </p:txBody>
      </p:sp>
      <p:pic>
        <p:nvPicPr>
          <p:cNvPr id="69" name="Resim 68">
            <a:extLst>
              <a:ext uri="{FF2B5EF4-FFF2-40B4-BE49-F238E27FC236}">
                <a16:creationId xmlns:a16="http://schemas.microsoft.com/office/drawing/2014/main" id="{FD854983-8CA8-5E4F-41AC-FE109D87A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676" y="1710044"/>
            <a:ext cx="5123026" cy="245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7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41579" y="649467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MİSYON-VİZYON-POLİTİKA</a:t>
            </a: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2" y="450628"/>
            <a:ext cx="1872208" cy="3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90637" y="1291399"/>
            <a:ext cx="418948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  </a:t>
            </a:r>
            <a:endParaRPr lang="tr-TR" b="1" dirty="0"/>
          </a:p>
        </p:txBody>
      </p:sp>
      <p:sp>
        <p:nvSpPr>
          <p:cNvPr id="7" name="Dikdörtgen 6"/>
          <p:cNvSpPr/>
          <p:nvPr/>
        </p:nvSpPr>
        <p:spPr>
          <a:xfrm>
            <a:off x="490637" y="3508967"/>
            <a:ext cx="8352928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VİZYONU</a:t>
            </a: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0C0D0D"/>
                </a:solidFill>
                <a:ea typeface="Times New Roman" panose="02020603050405020304" pitchFamily="18" charset="0"/>
              </a:rPr>
              <a:t>Fizyoterapi alanında yetkin, kamu ve özel sektörde tercih edilen, etik kurallara bağlı teknik elemanlar yetiştirmek.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85395" y="1087655"/>
            <a:ext cx="8352928" cy="2125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MİSYONU</a:t>
            </a: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0C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Bu programın misyonu; fizyoterapi programının gerektirdiği bilgi, beceri ve sorumluluk bilinciyle,  bilimsel gelişmeleri yakından takip eden, yenilikçi, sağlığın korunması ve yükseltilmesinde ekip çalışmalarına yatkın, fizyoterapi uygulamalarını gerçekleştirebilecek nitelikli teknikerlerin yetiştirilmesidir.</a:t>
            </a:r>
            <a:endParaRPr lang="tr-TR" b="1" dirty="0">
              <a:solidFill>
                <a:srgbClr val="0C0D0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ARAŞTIRMA-GELİŞTİRME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77243807-F0D6-D81F-E64F-4B79F3378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502" y="1721695"/>
            <a:ext cx="2725136" cy="4825218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BDF006DF-2F0A-130B-4DBD-9921525E0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17668"/>
            <a:ext cx="2725136" cy="52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33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72D2C9-12CB-E317-2802-A6C9FBE6C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0316F4D0-3F74-3C22-02B2-BAAA91AF3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5319" y="1130416"/>
            <a:ext cx="4567286" cy="5425799"/>
          </a:xfr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3EB93C7-B01E-6E18-A724-4252FDC44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21</a:t>
            </a:fld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6ED40AB-9026-B1AA-AF68-2F6E2F9AD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95" y="1180706"/>
            <a:ext cx="3801005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3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29329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GİRİŞİMCİLİK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02391F8C-3744-3A48-B6EA-6CF8722F1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9269"/>
            <a:ext cx="5162723" cy="2459138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34C52E1A-9D54-FF7E-1FC7-26001C3AF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575" y="2283318"/>
            <a:ext cx="4221000" cy="433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20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119854" y="210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KURUMSALLAŞMA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3" y="310487"/>
            <a:ext cx="1951851" cy="41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F9DCA16E-4CA7-09CC-FB30-BE5EECDC859F}"/>
              </a:ext>
            </a:extLst>
          </p:cNvPr>
          <p:cNvSpPr txBox="1"/>
          <p:nvPr/>
        </p:nvSpPr>
        <p:spPr>
          <a:xfrm>
            <a:off x="2243113" y="859977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122204"/>
                </a:solidFill>
              </a:rPr>
              <a:t>Öğrenci Değerlendirme Anketi Oranı (Akademisyen)</a:t>
            </a:r>
          </a:p>
        </p:txBody>
      </p:sp>
      <p:pic>
        <p:nvPicPr>
          <p:cNvPr id="69" name="Resim 68">
            <a:extLst>
              <a:ext uri="{FF2B5EF4-FFF2-40B4-BE49-F238E27FC236}">
                <a16:creationId xmlns:a16="http://schemas.microsoft.com/office/drawing/2014/main" id="{5D557577-CE55-CA32-B85B-BBEA455FB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988" y="1424055"/>
            <a:ext cx="6229115" cy="504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54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F003D1-80BD-3340-2263-257D9640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800" b="1" dirty="0">
                <a:solidFill>
                  <a:srgbClr val="122204"/>
                </a:solidFill>
              </a:rPr>
              <a:t>                                       Ders İçeriği Memnuniyet Anketi Oranı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3A04331-372A-E8C1-229B-48351D671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910" y="1160197"/>
            <a:ext cx="5948604" cy="4819122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821850D-372A-3803-88E3-AD24C9AB4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7495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33C9FB00-C82A-5B04-AAA0-5CF2CB1F0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900" y="3179042"/>
            <a:ext cx="5444200" cy="49991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67021A06-970C-EEEE-D372-2A8E2D7D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F8C7D29-00C5-D283-8480-652000A84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25</a:t>
            </a:fld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102CDAF-5A5A-2D21-5DD1-83C941BCD6B6}"/>
              </a:ext>
            </a:extLst>
          </p:cNvPr>
          <p:cNvSpPr txBox="1"/>
          <p:nvPr/>
        </p:nvSpPr>
        <p:spPr>
          <a:xfrm>
            <a:off x="2996393" y="0"/>
            <a:ext cx="324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122204"/>
                </a:solidFill>
              </a:rPr>
              <a:t>Risk Azaltma Oranı</a:t>
            </a: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A358EEE8-43FE-230B-614F-B4D2E618A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9" name="Nesne 8">
            <a:extLst>
              <a:ext uri="{FF2B5EF4-FFF2-40B4-BE49-F238E27FC236}">
                <a16:creationId xmlns:a16="http://schemas.microsoft.com/office/drawing/2014/main" id="{B13E09AD-6127-67B5-FC1B-745EDE9F12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522680"/>
              </p:ext>
            </p:extLst>
          </p:nvPr>
        </p:nvGraphicFramePr>
        <p:xfrm>
          <a:off x="49212" y="461665"/>
          <a:ext cx="9045575" cy="9194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54037" imgH="13401522" progId="Excel.Sheet.12">
                  <p:embed/>
                </p:oleObj>
              </mc:Choice>
              <mc:Fallback>
                <p:oleObj name="Worksheet" r:id="rId3" imgW="12954037" imgH="134015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12" y="461665"/>
                        <a:ext cx="9045575" cy="9194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3130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A9A5D1-8A90-A693-A3E2-EE96CAFA9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b="1" dirty="0">
                <a:solidFill>
                  <a:srgbClr val="122204"/>
                </a:solidFill>
              </a:rPr>
              <a:t>Şikayet Sayısı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218EBC05-0FDC-8B68-F213-3B15EFDDB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710" y="1063422"/>
            <a:ext cx="4818810" cy="5753803"/>
          </a:xfr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B66AB26-6AFD-5272-C2E2-85F377FCA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7705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42309" y="464778"/>
            <a:ext cx="5659381" cy="8052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4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SÜREKLİ İYİLEŞTİRME ÖNERİLERİ</a:t>
            </a:r>
            <a:endParaRPr lang="en-US" sz="24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87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411204"/>
            <a:ext cx="1477697" cy="3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AB9A72E5-4C79-02A5-6BED-CF22CBB06077}"/>
              </a:ext>
            </a:extLst>
          </p:cNvPr>
          <p:cNvSpPr txBox="1"/>
          <p:nvPr/>
        </p:nvSpPr>
        <p:spPr>
          <a:xfrm>
            <a:off x="1167618" y="1814732"/>
            <a:ext cx="63726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0C0D0D"/>
                </a:solidFill>
              </a:rPr>
              <a:t>İhtiyaca binaen yönetim kurulu toplantıları yapılmaktadır.</a:t>
            </a:r>
          </a:p>
          <a:p>
            <a:endParaRPr lang="tr-TR" dirty="0">
              <a:solidFill>
                <a:srgbClr val="0C0D0D"/>
              </a:solidFill>
            </a:endParaRPr>
          </a:p>
          <a:p>
            <a:r>
              <a:rPr lang="tr-TR" dirty="0">
                <a:solidFill>
                  <a:srgbClr val="0C0D0D"/>
                </a:solidFill>
              </a:rPr>
              <a:t>Belirli periyotlarda kalite süreci ile ilgili toplantılar yapılmaktadır.</a:t>
            </a:r>
          </a:p>
          <a:p>
            <a:endParaRPr lang="tr-TR" dirty="0">
              <a:solidFill>
                <a:srgbClr val="0C0D0D"/>
              </a:solidFill>
            </a:endParaRPr>
          </a:p>
          <a:p>
            <a:r>
              <a:rPr lang="tr-TR" dirty="0">
                <a:solidFill>
                  <a:srgbClr val="0C0D0D"/>
                </a:solidFill>
              </a:rPr>
              <a:t>Eğitim öğretim sürecinin daha etkili ve verimli olması için paydaşlarla sürekli görüş alış verişi yapılmaktadır.</a:t>
            </a:r>
          </a:p>
          <a:p>
            <a:endParaRPr lang="tr-TR" dirty="0">
              <a:solidFill>
                <a:srgbClr val="0C0D0D"/>
              </a:solidFill>
            </a:endParaRPr>
          </a:p>
          <a:p>
            <a:r>
              <a:rPr lang="tr-TR" dirty="0">
                <a:solidFill>
                  <a:srgbClr val="0C0D0D"/>
                </a:solidFill>
              </a:rPr>
              <a:t>Bölüm bazında akademik faaliyetlerin(bilimsel yayın, araştırma vs.) sürekli olarak arttırılması hedeflenmektedir.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0244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894D95-3F3D-F155-1A55-CBB813AD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E65D50-D1F0-85B6-5A4C-09B093667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400" b="1" dirty="0">
                <a:solidFill>
                  <a:srgbClr val="0C0D0D"/>
                </a:solidFill>
              </a:rPr>
              <a:t>Teşekkür ederim.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CA653BA-82C2-4252-3279-11BF66A7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768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BBEB26-F18B-79A7-C716-6D4464949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A81428-AD11-5DD6-586D-0DA24D725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ÇALIŞMA POLİTİKASI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0C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Eğitim ve öğretimin kalitesini paydaşların katkısıyla sürekli geliştirmek, araştırma  faaliyetlerinde ulusal ve uluslararası işbirliğini artırmak.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0C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Bilimsel araştırma konusundaki çalışmalara hız vermek.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b="1" dirty="0">
                <a:solidFill>
                  <a:srgbClr val="0C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Tecrübeli akademik kadro ile donanımlı laboratuvar olanaklarıyla etik prensiplere uygun davranan fizyoterapi teknikerleri yetiştirmek.</a:t>
            </a:r>
            <a:endParaRPr kumimoji="0" lang="tr-TR" sz="1800" b="1" i="0" u="none" strike="noStrike" kern="1200" cap="none" spc="0" normalizeH="0" baseline="0" noProof="0" dirty="0">
              <a:ln>
                <a:noFill/>
              </a:ln>
              <a:solidFill>
                <a:srgbClr val="0C0D0D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C2A75A0-3EFA-6008-5D78-34C6D7E52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09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19679" y="230827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71D4A1E5-060A-49D3-A943-BEC00AFE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66792"/>
              </p:ext>
            </p:extLst>
          </p:nvPr>
        </p:nvGraphicFramePr>
        <p:xfrm>
          <a:off x="320190" y="1001790"/>
          <a:ext cx="8204832" cy="5303384"/>
        </p:xfrm>
        <a:graphic>
          <a:graphicData uri="http://schemas.openxmlformats.org/drawingml/2006/table">
            <a:tbl>
              <a:tblPr/>
              <a:tblGrid>
                <a:gridCol w="3987293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4217539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</a:tblGrid>
              <a:tr h="563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ZAYIF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 bünyesinde Sağlık alanı ile ilgili Fizyoterapi ve Rehabilitasyon bölümünün var olması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Bölümün yeni olmasından dolayı kurumsallaşma sürecinin devam ediyor olması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Fizyoterapi programı doluluk oranının yüksek oluşu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Bünyesindeki fizyoterapi programının yeni açılmış olması nedeniyle deneyim eksikliği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6453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Öğrencilerin akademisyenlere kolay bir şekilde ulaşabilmesi ve Öğretim elemanı ile öğrenci iletişiminin güçlü oluşu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 süreç entegrasyon çalışmalarının başlaması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Yönetim ve mütevelli heyetinin eğitime bakış açısı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Akademisyenlerin klinik tecrübeye sahip olması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Genç ve dinamik akademik kadroya sahip olunması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odaklı olunması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984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618154" y="155537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9E5E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SWOT (GZFT) ANALİZİ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rgbClr val="9E5E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71D4A1E5-060A-49D3-A943-BEC00AFE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29515"/>
              </p:ext>
            </p:extLst>
          </p:nvPr>
        </p:nvGraphicFramePr>
        <p:xfrm>
          <a:off x="506237" y="860712"/>
          <a:ext cx="8131526" cy="5614783"/>
        </p:xfrm>
        <a:graphic>
          <a:graphicData uri="http://schemas.openxmlformats.org/drawingml/2006/table">
            <a:tbl>
              <a:tblPr/>
              <a:tblGrid>
                <a:gridCol w="495222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3179298">
                  <a:extLst>
                    <a:ext uri="{9D8B030D-6E8A-4147-A177-3AD203B41FA5}">
                      <a16:colId xmlns:a16="http://schemas.microsoft.com/office/drawing/2014/main" val="588152821"/>
                    </a:ext>
                  </a:extLst>
                </a:gridCol>
              </a:tblGrid>
              <a:tr h="46310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FIRSATLAR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56272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Terapi ve Rehabilitasyon bölümü, fizyoterapi programı iş olanaklarının fazla oluşu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Çevre ülkelerdeki savaş gibi nedenlere bağlı olarak Antalya'ya göçün artması sebebiyle oluşan ekonomik dengesizlik	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5336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Bölgede yer alan diğer vakıf üniversitelerinde açılmış olan Terapi ve Rehabilitasyon bölümü sayısının az oluşu	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Öğrencilerin ilgili mevzuatlara (duyuru/yönetmelik/yönerge) ve ihtiyacı olan ilgili birimlerce duyurulan bilgilere karşı ilgisizliği	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49363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Çevre ülkelerdeki savaş gibi nedenlere bağlı olarak savaş mağduru insanların Antalya'ya göç etmesi ve bu insanların fizyoterapi hizmetlerine ihtiyaç duymasına bağlı olarak mezunların iş imkanlarının artması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Ülkedeki olumsuz ekonomik koşullardan dolayı öğrenci kaybı yaşanma ihtimali	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52827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Antalya ilinin yoğun bir şekilde göç alması; hastane ve tıp merkezi sayısının fazla oluşu sebebiyle iş imkanı bulma fırsatı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Bazı öğrencilerin yönlendirme yetersizliği ve araştırma eksikliği nedeniyle bilinçsiz yapılan program tercihleri	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35286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Fiziksel şartların ve dijital gereçlerin iyi oluşu ve zengin bir kütüphaneye sahip olunması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27411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SHMYO bünyesindeki programlarda çift ana dal yapma fırsatı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52827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Mezun öğrencilerin Dikey Geçiş Sınavı ile lisans bölümlerine geçebilme fırsatı (SHMYO bünyesindeki bazı programların diğer fakültede lisans düzeyinde de olması)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27411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Antalya ilinde vakıf üniversitesi sayısının azlığı	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35286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Antalya ilinin öğrenci tercihi açısından sosyal ve kültürel avantajları	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  <a:tr h="7444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Antalya’da hastane sayısının fazla oluşu ve buna bağlı olarak staj imkanlarının çeşitliliği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9262"/>
                  </a:ext>
                </a:extLst>
              </a:tr>
              <a:tr h="332016">
                <a:tc>
                  <a:txBody>
                    <a:bodyPr/>
                    <a:lstStyle/>
                    <a:p>
                      <a:r>
                        <a:rPr lang="tr-TR" sz="1200" dirty="0">
                          <a:solidFill>
                            <a:srgbClr val="122204"/>
                          </a:solidFill>
                          <a:effectLst/>
                          <a:latin typeface="+mn-lt"/>
                        </a:rPr>
                        <a:t>Sağlık alanında mesleki eğitime olan ihtiyacın giderek artması	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00749"/>
                  </a:ext>
                </a:extLst>
              </a:tr>
              <a:tr h="332016">
                <a:tc>
                  <a:txBody>
                    <a:bodyPr/>
                    <a:lstStyle/>
                    <a:p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Üst yönetim ile etkin iletişim</a:t>
                      </a:r>
                      <a:endParaRPr lang="tr-TR" sz="1200" dirty="0">
                        <a:solidFill>
                          <a:srgbClr val="122204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56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46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76429" y="423861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566546"/>
              </p:ext>
            </p:extLst>
          </p:nvPr>
        </p:nvGraphicFramePr>
        <p:xfrm>
          <a:off x="49237" y="941890"/>
          <a:ext cx="9045526" cy="5639974"/>
        </p:xfrm>
        <a:graphic>
          <a:graphicData uri="http://schemas.openxmlformats.org/drawingml/2006/table">
            <a:tbl>
              <a:tblPr/>
              <a:tblGrid>
                <a:gridCol w="2895671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3062881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3086974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563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OLMA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Rektörlük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Üst Yönetim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Verilen Görevlerin zamanında ve doğru şekilde yerine getirilmesi	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İnsan Kaynakları	 </a:t>
                      </a:r>
                    </a:p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 </a:t>
                      </a:r>
                    </a:p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Personel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ihtiyacı,görevde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yükselme, İşbirliği yapılması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İşleri		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Eğitim-öğretim süreçlerinin sağlıklı işlemesi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Sağlık Bilimleri Fakültesi	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Eğitim-öğretim süreçleri hakkında bilgi paylaşımı ve destek ile laboratuvar imkanlarının paylaşımı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 yapılması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Akademik Birimler		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Verilen ortak eğitim hizmeti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 yapılması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 Sağlık Müdürlüğü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Öğrencilere staj imkanı sağlamak	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 birliği yapılması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Öğrenciler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 hizmeti alır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İyi eğitim almak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Akademisyenler	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 vermek ve akademik çalışma yapmak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Eğitimin öğrenciler tarafından alınması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Veliler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Öğrenciler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 memnuniyeti, nitelikli eğitim	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T.C. Cumhurbaşkanlığı Kariyer Ofisi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Staj seferberliği ve benzeri konuların takip edilmesi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Öğrencileri bilgilendirmek ve staj yerleri bulmalarına yardımcı olmak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9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Akdeniz Üniversitesi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 paylaşımı ve ortak çalışmalar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 birliği, eğitim ve araştırmada paylaşım ve ortaklık	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0074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Üniversiteler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 paylaşımı ve ortak çalışmalar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 birliği, eğitim ve araştırmada paylaşım ve ortaklık		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431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836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76429" y="423861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04281"/>
              </p:ext>
            </p:extLst>
          </p:nvPr>
        </p:nvGraphicFramePr>
        <p:xfrm>
          <a:off x="140677" y="1175490"/>
          <a:ext cx="8862646" cy="5408192"/>
        </p:xfrm>
        <a:graphic>
          <a:graphicData uri="http://schemas.openxmlformats.org/drawingml/2006/table">
            <a:tbl>
              <a:tblPr/>
              <a:tblGrid>
                <a:gridCol w="2837127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3000956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3024563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65649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OLMA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5096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dirty="0">
                          <a:solidFill>
                            <a:srgbClr val="000000"/>
                          </a:solidFill>
                          <a:effectLst/>
                          <a:latin typeface="Gilroy-Regular"/>
                        </a:rPr>
                        <a:t>Antalya Atatürk Devlet Hastanesi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rgbClr val="122204"/>
                          </a:solidFill>
                          <a:effectLst/>
                        </a:rPr>
                        <a:t>Öğrencilere staj imkanı sağlamak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rgbClr val="122204"/>
                          </a:solidFill>
                          <a:effectLst/>
                        </a:rPr>
                        <a:t>Öğrencilerin iyi bir staj eğitimi alması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49639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kern="1200" dirty="0">
                          <a:solidFill>
                            <a:srgbClr val="1222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Antalya Kepez Devlet Hastanesi</a:t>
                      </a:r>
                      <a:endParaRPr lang="tr-TR" sz="1400" b="0" i="0" u="none" strike="noStrike" dirty="0">
                        <a:solidFill>
                          <a:srgbClr val="12220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rgbClr val="122204"/>
                          </a:solidFill>
                          <a:effectLst/>
                        </a:rPr>
                        <a:t>Öğrencilere staj imkanı sağlamak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rgbClr val="122204"/>
                          </a:solidFill>
                          <a:effectLst/>
                        </a:rPr>
                        <a:t>Öğrencilerin iyi bir staj eğitimi alması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kern="1200" dirty="0">
                          <a:solidFill>
                            <a:srgbClr val="1222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Atatürk Devlet Hastanesi</a:t>
                      </a:r>
                      <a:endParaRPr lang="tr-TR" sz="1400" b="0" i="0" u="none" strike="noStrike" dirty="0">
                        <a:solidFill>
                          <a:srgbClr val="12220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rgbClr val="122204"/>
                          </a:solidFill>
                          <a:effectLst/>
                        </a:rPr>
                        <a:t>Öğrencilere staj imkanı sağlamak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rgbClr val="122204"/>
                          </a:solidFill>
                          <a:effectLst/>
                        </a:rPr>
                        <a:t>Öğrencilerin iyi bir staj eğitimi alması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kern="1200" dirty="0">
                          <a:solidFill>
                            <a:srgbClr val="1222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Kepez Devlet Hastanesi</a:t>
                      </a:r>
                      <a:endParaRPr lang="tr-TR" sz="1400" b="0" i="0" u="none" strike="noStrike" dirty="0">
                        <a:solidFill>
                          <a:srgbClr val="12220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rgbClr val="122204"/>
                          </a:solidFill>
                          <a:effectLst/>
                        </a:rPr>
                        <a:t>Öğrencilere staj imkanı sağlamak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rgbClr val="122204"/>
                          </a:solidFill>
                          <a:effectLst/>
                        </a:rPr>
                        <a:t>Öğrencilerin iyi bir staj eğitimi alması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kern="1200" dirty="0">
                          <a:solidFill>
                            <a:srgbClr val="1222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Manavgat Devlet Hastanesi</a:t>
                      </a:r>
                      <a:endParaRPr lang="tr-TR" sz="1400" b="0" i="0" u="none" strike="noStrike" dirty="0">
                        <a:solidFill>
                          <a:srgbClr val="12220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rgbClr val="122204"/>
                          </a:solidFill>
                          <a:effectLst/>
                        </a:rPr>
                        <a:t>Öğrencilere staj imkanı sağlamak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rgbClr val="122204"/>
                          </a:solidFill>
                          <a:effectLst/>
                        </a:rPr>
                        <a:t>Öğrencilerin iyi bir staj eğitimi alması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kern="1200" dirty="0" err="1">
                          <a:solidFill>
                            <a:srgbClr val="1222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Medstar</a:t>
                      </a:r>
                      <a:r>
                        <a:rPr lang="tr-TR" sz="1400" b="0" i="0" kern="1200" dirty="0">
                          <a:solidFill>
                            <a:srgbClr val="1222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Antalya Hastanesi</a:t>
                      </a:r>
                      <a:endParaRPr lang="tr-TR" sz="1400" b="0" i="0" u="none" strike="noStrike" dirty="0">
                        <a:solidFill>
                          <a:srgbClr val="12220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rgbClr val="122204"/>
                          </a:solidFill>
                          <a:effectLst/>
                        </a:rPr>
                        <a:t>Öğrencilere staj imkanı sağlamak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rgbClr val="122204"/>
                          </a:solidFill>
                          <a:effectLst/>
                        </a:rPr>
                        <a:t>Öğrencilerin iyi bir staj eğitimi alması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rgbClr val="122204"/>
                          </a:solidFill>
                          <a:effectLst/>
                        </a:rPr>
                        <a:t>Özel Antalya Yaşam Hastanesi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rgbClr val="122204"/>
                          </a:solidFill>
                          <a:effectLst/>
                        </a:rPr>
                        <a:t>Öğrencilere staj imkanı sağlamak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rgbClr val="122204"/>
                          </a:solidFill>
                          <a:effectLst/>
                        </a:rPr>
                        <a:t>Öğrencilerin iyi bir staj eğitimi alması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kern="1200" dirty="0">
                          <a:solidFill>
                            <a:srgbClr val="1222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Özel </a:t>
                      </a:r>
                      <a:r>
                        <a:rPr lang="tr-TR" sz="1400" b="0" i="0" kern="1200" dirty="0" err="1">
                          <a:solidFill>
                            <a:srgbClr val="1222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Fizikalya</a:t>
                      </a:r>
                      <a:r>
                        <a:rPr lang="tr-TR" sz="1400" b="0" i="0" kern="1200" dirty="0">
                          <a:solidFill>
                            <a:srgbClr val="1222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Tıp Merkezi</a:t>
                      </a:r>
                      <a:endParaRPr lang="tr-TR" sz="1400" b="0" i="0" u="none" strike="noStrike" dirty="0">
                        <a:solidFill>
                          <a:srgbClr val="12220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rgbClr val="122204"/>
                          </a:solidFill>
                          <a:effectLst/>
                        </a:rPr>
                        <a:t>Öğrencilere staj imkanı sağlamak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rgbClr val="122204"/>
                          </a:solidFill>
                          <a:effectLst/>
                        </a:rPr>
                        <a:t>Öğrencilerin iyi bir staj eğitimi alması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56364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kern="1200" dirty="0">
                          <a:solidFill>
                            <a:srgbClr val="1222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Çeşitli illerde bulunan hastane, tıp merkezi ve FTR dal merkezleri</a:t>
                      </a:r>
                      <a:endParaRPr lang="tr-TR" sz="1400" b="0" i="0" u="none" strike="noStrike" dirty="0">
                        <a:solidFill>
                          <a:srgbClr val="12220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rgbClr val="122204"/>
                          </a:solidFill>
                          <a:effectLst/>
                        </a:rPr>
                        <a:t>Öğrencilere staj imkanı sağlamak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rgbClr val="122204"/>
                          </a:solidFill>
                          <a:effectLst/>
                        </a:rPr>
                        <a:t>Öğrencilerin iyi bir staj eğitimi alması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842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471160" y="519663"/>
            <a:ext cx="8201679" cy="58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ve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(FİZİKİ, MALZEME, TEÇHİZAT, EKİPMAN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" y="332656"/>
            <a:ext cx="1607689" cy="4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8304B644-425E-4186-B593-E25613CE9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009201"/>
              </p:ext>
            </p:extLst>
          </p:nvPr>
        </p:nvGraphicFramePr>
        <p:xfrm>
          <a:off x="206312" y="1213856"/>
          <a:ext cx="8609429" cy="5644144"/>
        </p:xfrm>
        <a:graphic>
          <a:graphicData uri="http://schemas.openxmlformats.org/drawingml/2006/table">
            <a:tbl>
              <a:tblPr/>
              <a:tblGrid>
                <a:gridCol w="1638038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732626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746255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746255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746255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57863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46963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122204"/>
                          </a:solidFill>
                          <a:effectLst/>
                          <a:latin typeface="Arial Narrow" panose="020B0606020202030204" pitchFamily="34" charset="0"/>
                        </a:rPr>
                        <a:t>Kombine stimülasyon cihazı (</a:t>
                      </a:r>
                      <a:r>
                        <a:rPr lang="tr-TR" sz="1000" b="0" i="0" u="none" strike="noStrike" dirty="0" err="1">
                          <a:solidFill>
                            <a:srgbClr val="122204"/>
                          </a:solidFill>
                          <a:effectLst/>
                          <a:latin typeface="Arial Narrow" panose="020B0606020202030204" pitchFamily="34" charset="0"/>
                        </a:rPr>
                        <a:t>Ems</a:t>
                      </a:r>
                      <a:r>
                        <a:rPr lang="tr-TR" sz="1000" b="0" i="0" u="none" strike="noStrike" dirty="0">
                          <a:solidFill>
                            <a:srgbClr val="122204"/>
                          </a:solidFill>
                          <a:effectLst/>
                          <a:latin typeface="Arial Narrow" panose="020B0606020202030204" pitchFamily="34" charset="0"/>
                        </a:rPr>
                        <a:t>, TENS, Enterferans, </a:t>
                      </a:r>
                      <a:r>
                        <a:rPr lang="tr-TR" sz="1000" b="0" i="0" u="none" strike="noStrike" dirty="0" err="1">
                          <a:solidFill>
                            <a:srgbClr val="122204"/>
                          </a:solidFill>
                          <a:effectLst/>
                          <a:latin typeface="Arial Narrow" panose="020B0606020202030204" pitchFamily="34" charset="0"/>
                        </a:rPr>
                        <a:t>İyontoforez</a:t>
                      </a:r>
                      <a:r>
                        <a:rPr lang="tr-TR" sz="1000" b="0" i="0" u="none" strike="noStrike" dirty="0">
                          <a:solidFill>
                            <a:srgbClr val="122204"/>
                          </a:solidFill>
                          <a:effectLst/>
                          <a:latin typeface="Arial Narrow" panose="020B0606020202030204" pitchFamily="34" charset="0"/>
                        </a:rPr>
                        <a:t>, Mikro akım)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122204"/>
                          </a:solidFill>
                          <a:effectLst/>
                          <a:latin typeface="Arial Narrow" panose="020B0606020202030204" pitchFamily="34" charset="0"/>
                        </a:rPr>
                        <a:t>BB-19</a:t>
                      </a:r>
                      <a:br>
                        <a:rPr lang="tr-TR" sz="1000" b="0" i="0" u="none" strike="noStrike" dirty="0">
                          <a:solidFill>
                            <a:srgbClr val="122204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tr-TR" sz="1000" b="0" i="0" u="none" strike="noStrike" dirty="0">
                          <a:solidFill>
                            <a:srgbClr val="122204"/>
                          </a:solidFill>
                          <a:effectLst/>
                          <a:latin typeface="Arial Narrow" panose="020B0606020202030204" pitchFamily="34" charset="0"/>
                        </a:rPr>
                        <a:t>Fizyoterapi Laboratuvarı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46963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122204"/>
                          </a:solidFill>
                          <a:effectLst/>
                          <a:latin typeface="Arial Narrow" panose="020B0606020202030204" pitchFamily="34" charset="0"/>
                        </a:rPr>
                        <a:t>Kombine stimülasyon cihazı (Ems, TENS, Enterferans, İyontoforez, Mikro akım)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BB-19</a:t>
                      </a:r>
                      <a:b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Fizyoterapi Laboratuvarı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425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122204"/>
                          </a:solidFill>
                          <a:effectLst/>
                          <a:latin typeface="Arial Narrow" panose="020B0606020202030204" pitchFamily="34" charset="0"/>
                        </a:rPr>
                        <a:t>Derin dondurucu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BB-19</a:t>
                      </a:r>
                      <a:br>
                        <a:rPr kumimoji="0" lang="tr-T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tr-T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Fizyoterapi Laboratuvarı</a:t>
                      </a:r>
                      <a:endParaRPr kumimoji="0" lang="tr-T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2204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425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122204"/>
                          </a:solidFill>
                          <a:effectLst/>
                          <a:latin typeface="Arial Narrow" panose="020B0606020202030204" pitchFamily="34" charset="0"/>
                        </a:rPr>
                        <a:t>Neurotrack TENS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BB-19</a:t>
                      </a:r>
                      <a:b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Fizyoterapi Laboratuvarı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3425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122204"/>
                          </a:solidFill>
                          <a:effectLst/>
                          <a:latin typeface="Arial Narrow" panose="020B0606020202030204" pitchFamily="34" charset="0"/>
                        </a:rPr>
                        <a:t>Neurotrack TENS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BB-19</a:t>
                      </a:r>
                      <a:br>
                        <a:rPr kumimoji="0" lang="tr-T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tr-T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Fizyoterapi Laboratuvarı</a:t>
                      </a:r>
                      <a:endParaRPr kumimoji="0" lang="tr-T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2204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3425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122204"/>
                          </a:solidFill>
                          <a:effectLst/>
                          <a:latin typeface="Arial Narrow" panose="020B0606020202030204" pitchFamily="34" charset="0"/>
                        </a:rPr>
                        <a:t>Neurotrack TENS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BB-19</a:t>
                      </a:r>
                      <a:b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Fizyoterapi Laboratuvarı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3425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122204"/>
                          </a:solidFill>
                          <a:effectLst/>
                          <a:latin typeface="Arial Narrow" panose="020B0606020202030204" pitchFamily="34" charset="0"/>
                        </a:rPr>
                        <a:t>Hot pack kazanı: 12 adet çeşitli büyüklüklerde hot pack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BB-19</a:t>
                      </a:r>
                      <a:br>
                        <a:rPr kumimoji="0" lang="tr-T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tr-T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Fizyoterapi Laboratuvarı</a:t>
                      </a:r>
                      <a:endParaRPr kumimoji="0" lang="tr-T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2204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3587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122204"/>
                          </a:solidFill>
                          <a:effectLst/>
                          <a:latin typeface="Arial Narrow" panose="020B0606020202030204" pitchFamily="34" charset="0"/>
                        </a:rPr>
                        <a:t>Infraruj cihazı; Kuru ısıtıcı ajan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BB-19</a:t>
                      </a:r>
                      <a:b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Fizyoterapi Laboratuvarı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3425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122204"/>
                          </a:solidFill>
                          <a:effectLst/>
                          <a:latin typeface="Arial Narrow" panose="020B0606020202030204" pitchFamily="34" charset="0"/>
                        </a:rPr>
                        <a:t>Infraruj cihazı; Kuru ısıtıcı ajan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BB-19</a:t>
                      </a:r>
                      <a:br>
                        <a:rPr kumimoji="0" lang="tr-T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tr-T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Fizyoterapi Laboratuvarı</a:t>
                      </a:r>
                      <a:endParaRPr kumimoji="0" lang="tr-T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2204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  <a:tr h="3425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122204"/>
                          </a:solidFill>
                          <a:effectLst/>
                          <a:latin typeface="Arial Narrow" panose="020B0606020202030204" pitchFamily="34" charset="0"/>
                        </a:rPr>
                        <a:t>Kombine Elektroterapi Cihazı;Ultrason, EMG, Vakum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BB-19</a:t>
                      </a:r>
                      <a:b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Fizyoterapi Laboratuvarı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9262"/>
                  </a:ext>
                </a:extLst>
              </a:tr>
              <a:tr h="3425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122204"/>
                          </a:solidFill>
                          <a:effectLst/>
                          <a:latin typeface="Arial Narrow" panose="020B0606020202030204" pitchFamily="34" charset="0"/>
                        </a:rPr>
                        <a:t>Tedavi Yatağı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BB-19</a:t>
                      </a:r>
                      <a:b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Fizyoterapi Laboratuvarı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00749"/>
                  </a:ext>
                </a:extLst>
              </a:tr>
              <a:tr h="3425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122204"/>
                          </a:solidFill>
                          <a:effectLst/>
                          <a:latin typeface="Arial Narrow" panose="020B0606020202030204" pitchFamily="34" charset="0"/>
                        </a:rPr>
                        <a:t>Baş Desteği Ayarlanabilir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BB-19</a:t>
                      </a:r>
                      <a:b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Fizyoterapi Laboratuvarı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431289"/>
                  </a:ext>
                </a:extLst>
              </a:tr>
              <a:tr h="3425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122204"/>
                          </a:solidFill>
                          <a:effectLst/>
                          <a:latin typeface="Arial Narrow" panose="020B0606020202030204" pitchFamily="34" charset="0"/>
                        </a:rPr>
                        <a:t>Power Band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BB-19</a:t>
                      </a:r>
                      <a:b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Fizyoterapi Laboratuvarı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61676"/>
                  </a:ext>
                </a:extLst>
              </a:tr>
              <a:tr h="3425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122204"/>
                          </a:solidFill>
                          <a:effectLst/>
                          <a:latin typeface="Arial Narrow" panose="020B0606020202030204" pitchFamily="34" charset="0"/>
                        </a:rPr>
                        <a:t>Parafin Kazanı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BB-19</a:t>
                      </a:r>
                      <a:b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Fizyoterapi Laboratuvarı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96659"/>
                  </a:ext>
                </a:extLst>
              </a:tr>
            </a:tbl>
          </a:graphicData>
        </a:graphic>
      </p:graphicFrame>
      <p:pic>
        <p:nvPicPr>
          <p:cNvPr id="3" name="Grafik 2" descr="Rozet Tick1 ana hat">
            <a:extLst>
              <a:ext uri="{FF2B5EF4-FFF2-40B4-BE49-F238E27FC236}">
                <a16:creationId xmlns:a16="http://schemas.microsoft.com/office/drawing/2014/main" id="{B2A0FDC3-87B3-9508-FB60-36413C6C0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4586" y="1843622"/>
            <a:ext cx="330591" cy="330591"/>
          </a:xfrm>
          <a:prstGeom prst="rect">
            <a:avLst/>
          </a:prstGeom>
        </p:spPr>
      </p:pic>
      <p:pic>
        <p:nvPicPr>
          <p:cNvPr id="67" name="Grafik 66" descr="Rozet Tick1 ana hat">
            <a:extLst>
              <a:ext uri="{FF2B5EF4-FFF2-40B4-BE49-F238E27FC236}">
                <a16:creationId xmlns:a16="http://schemas.microsoft.com/office/drawing/2014/main" id="{50A5FC10-3E98-5C6D-D76E-C4D8A09C6F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6962" y="2289789"/>
            <a:ext cx="330591" cy="330591"/>
          </a:xfrm>
          <a:prstGeom prst="rect">
            <a:avLst/>
          </a:prstGeom>
        </p:spPr>
      </p:pic>
      <p:pic>
        <p:nvPicPr>
          <p:cNvPr id="68" name="Grafik 67" descr="Rozet Tick1 ana hat">
            <a:extLst>
              <a:ext uri="{FF2B5EF4-FFF2-40B4-BE49-F238E27FC236}">
                <a16:creationId xmlns:a16="http://schemas.microsoft.com/office/drawing/2014/main" id="{42CC86D7-5469-8D5F-7151-A8D4DF932E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33991" y="2717517"/>
            <a:ext cx="330591" cy="330591"/>
          </a:xfrm>
          <a:prstGeom prst="rect">
            <a:avLst/>
          </a:prstGeom>
        </p:spPr>
      </p:pic>
      <p:pic>
        <p:nvPicPr>
          <p:cNvPr id="69" name="Grafik 68" descr="Rozet Tick1 ana hat">
            <a:extLst>
              <a:ext uri="{FF2B5EF4-FFF2-40B4-BE49-F238E27FC236}">
                <a16:creationId xmlns:a16="http://schemas.microsoft.com/office/drawing/2014/main" id="{1808B785-8249-EA10-EF4B-7689C2CB20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8062" y="3759163"/>
            <a:ext cx="330591" cy="330591"/>
          </a:xfrm>
          <a:prstGeom prst="rect">
            <a:avLst/>
          </a:prstGeom>
        </p:spPr>
      </p:pic>
      <p:pic>
        <p:nvPicPr>
          <p:cNvPr id="70" name="Grafik 69" descr="Rozet Tick1 ana hat">
            <a:extLst>
              <a:ext uri="{FF2B5EF4-FFF2-40B4-BE49-F238E27FC236}">
                <a16:creationId xmlns:a16="http://schemas.microsoft.com/office/drawing/2014/main" id="{4D8A0529-F3FA-2185-F7A3-64977960FE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4984" y="4096463"/>
            <a:ext cx="330591" cy="330591"/>
          </a:xfrm>
          <a:prstGeom prst="rect">
            <a:avLst/>
          </a:prstGeom>
        </p:spPr>
      </p:pic>
      <p:pic>
        <p:nvPicPr>
          <p:cNvPr id="71" name="Grafik 70" descr="Rozet Tick1 ana hat">
            <a:extLst>
              <a:ext uri="{FF2B5EF4-FFF2-40B4-BE49-F238E27FC236}">
                <a16:creationId xmlns:a16="http://schemas.microsoft.com/office/drawing/2014/main" id="{F9CEA963-7D62-9776-4CA9-7CB4EAC3E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7333" y="4416742"/>
            <a:ext cx="330591" cy="330591"/>
          </a:xfrm>
          <a:prstGeom prst="rect">
            <a:avLst/>
          </a:prstGeom>
        </p:spPr>
      </p:pic>
      <p:pic>
        <p:nvPicPr>
          <p:cNvPr id="72" name="Grafik 71" descr="Rozet Tick1 ana hat">
            <a:extLst>
              <a:ext uri="{FF2B5EF4-FFF2-40B4-BE49-F238E27FC236}">
                <a16:creationId xmlns:a16="http://schemas.microsoft.com/office/drawing/2014/main" id="{7439BB01-A573-809A-A346-ABAB750072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2652" y="4765705"/>
            <a:ext cx="330591" cy="330591"/>
          </a:xfrm>
          <a:prstGeom prst="rect">
            <a:avLst/>
          </a:prstGeom>
        </p:spPr>
      </p:pic>
      <p:pic>
        <p:nvPicPr>
          <p:cNvPr id="73" name="Grafik 72" descr="Rozet Tick1 ana hat">
            <a:extLst>
              <a:ext uri="{FF2B5EF4-FFF2-40B4-BE49-F238E27FC236}">
                <a16:creationId xmlns:a16="http://schemas.microsoft.com/office/drawing/2014/main" id="{53D62B8C-96A0-DD34-C0F0-3A65F4B01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2653" y="5135404"/>
            <a:ext cx="330591" cy="330591"/>
          </a:xfrm>
          <a:prstGeom prst="rect">
            <a:avLst/>
          </a:prstGeom>
        </p:spPr>
      </p:pic>
      <p:pic>
        <p:nvPicPr>
          <p:cNvPr id="74" name="Grafik 73" descr="Rozet Tick1 ana hat">
            <a:extLst>
              <a:ext uri="{FF2B5EF4-FFF2-40B4-BE49-F238E27FC236}">
                <a16:creationId xmlns:a16="http://schemas.microsoft.com/office/drawing/2014/main" id="{F506CA48-E6C8-0F30-8DD8-E77F276D8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5730" y="5492135"/>
            <a:ext cx="330591" cy="330591"/>
          </a:xfrm>
          <a:prstGeom prst="rect">
            <a:avLst/>
          </a:prstGeom>
        </p:spPr>
      </p:pic>
      <p:pic>
        <p:nvPicPr>
          <p:cNvPr id="76" name="Grafik 75" descr="Rozet Tick1 ana hat">
            <a:extLst>
              <a:ext uri="{FF2B5EF4-FFF2-40B4-BE49-F238E27FC236}">
                <a16:creationId xmlns:a16="http://schemas.microsoft.com/office/drawing/2014/main" id="{EC46EC34-C96E-C04B-0884-1E1DBE085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9252" y="5794042"/>
            <a:ext cx="330591" cy="330591"/>
          </a:xfrm>
          <a:prstGeom prst="rect">
            <a:avLst/>
          </a:prstGeom>
        </p:spPr>
      </p:pic>
      <p:pic>
        <p:nvPicPr>
          <p:cNvPr id="77" name="Grafik 76" descr="Rozet Tick1 ana hat">
            <a:extLst>
              <a:ext uri="{FF2B5EF4-FFF2-40B4-BE49-F238E27FC236}">
                <a16:creationId xmlns:a16="http://schemas.microsoft.com/office/drawing/2014/main" id="{C8C1D7CF-6488-D7F9-0DD8-9815C6CFD8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6892" y="6109993"/>
            <a:ext cx="330591" cy="330591"/>
          </a:xfrm>
          <a:prstGeom prst="rect">
            <a:avLst/>
          </a:prstGeom>
        </p:spPr>
      </p:pic>
      <p:pic>
        <p:nvPicPr>
          <p:cNvPr id="78" name="Grafik 77" descr="Rozet Tick1 ana hat">
            <a:extLst>
              <a:ext uri="{FF2B5EF4-FFF2-40B4-BE49-F238E27FC236}">
                <a16:creationId xmlns:a16="http://schemas.microsoft.com/office/drawing/2014/main" id="{DE5DFB86-93C0-8EFE-40CC-9F10198E5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5730" y="6491968"/>
            <a:ext cx="330591" cy="330591"/>
          </a:xfrm>
          <a:prstGeom prst="rect">
            <a:avLst/>
          </a:prstGeom>
        </p:spPr>
      </p:pic>
      <p:pic>
        <p:nvPicPr>
          <p:cNvPr id="79" name="Grafik 78" descr="Rozet Tick1 ana hat">
            <a:extLst>
              <a:ext uri="{FF2B5EF4-FFF2-40B4-BE49-F238E27FC236}">
                <a16:creationId xmlns:a16="http://schemas.microsoft.com/office/drawing/2014/main" id="{E4A451D1-5DD9-CF29-1715-60B257E35B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6963" y="3037796"/>
            <a:ext cx="330591" cy="330591"/>
          </a:xfrm>
          <a:prstGeom prst="rect">
            <a:avLst/>
          </a:prstGeom>
        </p:spPr>
      </p:pic>
      <p:pic>
        <p:nvPicPr>
          <p:cNvPr id="80" name="Grafik 79" descr="Rozet Tick1 ana hat">
            <a:extLst>
              <a:ext uri="{FF2B5EF4-FFF2-40B4-BE49-F238E27FC236}">
                <a16:creationId xmlns:a16="http://schemas.microsoft.com/office/drawing/2014/main" id="{82864F1E-14AA-B0B1-1B10-1C989F8847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5730" y="3402880"/>
            <a:ext cx="330591" cy="33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4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471160" y="1726183"/>
            <a:ext cx="8201679" cy="58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9E5E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MEVCUT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5E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KAYNAK</a:t>
            </a: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9E5E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LAR ve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5E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İHTİYA</a:t>
            </a: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9E5E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ÇLAR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9E5E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(FİZİKİ, MALZEME, TEÇHİZAT, EKİPMAN vb.)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E5E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>
              <a:ln>
                <a:noFill/>
              </a:ln>
              <a:solidFill>
                <a:srgbClr val="8AD0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" y="332656"/>
            <a:ext cx="1607689" cy="4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8304B644-425E-4186-B593-E25613CE9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434692"/>
              </p:ext>
            </p:extLst>
          </p:nvPr>
        </p:nvGraphicFramePr>
        <p:xfrm>
          <a:off x="471160" y="2882356"/>
          <a:ext cx="8609429" cy="2864031"/>
        </p:xfrm>
        <a:graphic>
          <a:graphicData uri="http://schemas.openxmlformats.org/drawingml/2006/table">
            <a:tbl>
              <a:tblPr/>
              <a:tblGrid>
                <a:gridCol w="1638038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732626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746255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746255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746255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57863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46963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122204"/>
                          </a:solidFill>
                          <a:effectLst/>
                          <a:latin typeface="Arial Narrow" panose="020B0606020202030204" pitchFamily="34" charset="0"/>
                        </a:rPr>
                        <a:t>Klinik ders için kullanılan sarf malzemeler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122204"/>
                          </a:solidFill>
                          <a:effectLst/>
                          <a:latin typeface="Arial Narrow" panose="020B0606020202030204" pitchFamily="34" charset="0"/>
                        </a:rPr>
                        <a:t>BB-19</a:t>
                      </a:r>
                      <a:br>
                        <a:rPr lang="tr-TR" sz="1000" b="0" i="0" u="none" strike="noStrike" dirty="0">
                          <a:solidFill>
                            <a:srgbClr val="122204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tr-TR" sz="1000" b="0" i="0" u="none" strike="noStrike" dirty="0">
                          <a:solidFill>
                            <a:srgbClr val="122204"/>
                          </a:solidFill>
                          <a:effectLst/>
                          <a:latin typeface="Arial Narrow" panose="020B0606020202030204" pitchFamily="34" charset="0"/>
                        </a:rPr>
                        <a:t>Fizyoterapi Laboratuvarı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 ve öğretim kalitesini artırmak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46963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122204"/>
                          </a:solidFill>
                          <a:effectLst/>
                          <a:latin typeface="Arial Narrow" panose="020B0606020202030204" pitchFamily="34" charset="0"/>
                        </a:rPr>
                        <a:t>Yazı tahtası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BB-19</a:t>
                      </a:r>
                      <a:b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Fizyoterapi Laboratuvarı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Eğitim ve öğretim kalitesini artırmak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425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122204"/>
                          </a:solidFill>
                          <a:effectLst/>
                          <a:latin typeface="Arial Narrow" panose="020B0606020202030204" pitchFamily="34" charset="0"/>
                        </a:rPr>
                        <a:t>Ofis malzemeleri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BB-19</a:t>
                      </a:r>
                      <a:b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Fizyoterapi Laboratuvarı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Eğitim ve öğretim kalitesini artırmak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425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122204"/>
                          </a:solidFill>
                          <a:effectLst/>
                          <a:latin typeface="Arial Narrow" panose="020B0606020202030204" pitchFamily="34" charset="0"/>
                        </a:rPr>
                        <a:t>Ofis mobilyaları(kitaplık 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BB-19</a:t>
                      </a:r>
                      <a:b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Fizyoterapi Laboratuvarı</a:t>
                      </a:r>
                    </a:p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2204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Eğitim ve öğretim kalitesini artırmak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342501">
                <a:tc>
                  <a:txBody>
                    <a:bodyPr/>
                    <a:lstStyle/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122204"/>
                          </a:solidFill>
                          <a:effectLst/>
                          <a:latin typeface="Arial Narrow" panose="020B0606020202030204" pitchFamily="34" charset="0"/>
                        </a:rPr>
                        <a:t>Ofis mobilyaları(</a:t>
                      </a:r>
                      <a:r>
                        <a:rPr lang="tr-TR" sz="1000" b="0" i="0" u="none" strike="noStrike" dirty="0" err="1">
                          <a:solidFill>
                            <a:srgbClr val="122204"/>
                          </a:solidFill>
                          <a:effectLst/>
                          <a:latin typeface="Arial Narrow" panose="020B0606020202030204" pitchFamily="34" charset="0"/>
                        </a:rPr>
                        <a:t>kitaplık,sehba</a:t>
                      </a:r>
                      <a:r>
                        <a:rPr lang="tr-TR" sz="1000" b="0" i="0" u="none" strike="noStrike" dirty="0">
                          <a:solidFill>
                            <a:srgbClr val="122204"/>
                          </a:solidFill>
                          <a:effectLst/>
                          <a:latin typeface="Arial Narrow" panose="020B0606020202030204" pitchFamily="34" charset="0"/>
                        </a:rPr>
                        <a:t>,</a:t>
                      </a:r>
                    </a:p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122204"/>
                          </a:solidFill>
                          <a:effectLst/>
                          <a:latin typeface="Arial Narrow" panose="020B0606020202030204" pitchFamily="34" charset="0"/>
                        </a:rPr>
                        <a:t>bilgisayar )</a:t>
                      </a:r>
                    </a:p>
                    <a:p>
                      <a:pPr algn="ctr" fontAlgn="ctr"/>
                      <a:endParaRPr lang="tr-TR" sz="1000" b="0" i="0" u="none" strike="noStrike" dirty="0">
                        <a:solidFill>
                          <a:srgbClr val="122204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20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Akademisyen odaları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Eğitim ve öğretim kalitesini artırmak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</a:tbl>
          </a:graphicData>
        </a:graphic>
      </p:graphicFrame>
      <p:pic>
        <p:nvPicPr>
          <p:cNvPr id="3" name="Grafik 2" descr="Rozet Tick1 ana hat">
            <a:extLst>
              <a:ext uri="{FF2B5EF4-FFF2-40B4-BE49-F238E27FC236}">
                <a16:creationId xmlns:a16="http://schemas.microsoft.com/office/drawing/2014/main" id="{B2A0FDC3-87B3-9508-FB60-36413C6C0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68959" y="3543459"/>
            <a:ext cx="330591" cy="330591"/>
          </a:xfrm>
          <a:prstGeom prst="rect">
            <a:avLst/>
          </a:prstGeom>
        </p:spPr>
      </p:pic>
      <p:pic>
        <p:nvPicPr>
          <p:cNvPr id="67" name="Grafik 66" descr="Rozet Tick1 ana hat">
            <a:extLst>
              <a:ext uri="{FF2B5EF4-FFF2-40B4-BE49-F238E27FC236}">
                <a16:creationId xmlns:a16="http://schemas.microsoft.com/office/drawing/2014/main" id="{50A5FC10-3E98-5C6D-D76E-C4D8A09C6F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9942" y="4002872"/>
            <a:ext cx="330591" cy="330591"/>
          </a:xfrm>
          <a:prstGeom prst="rect">
            <a:avLst/>
          </a:prstGeom>
        </p:spPr>
      </p:pic>
      <p:pic>
        <p:nvPicPr>
          <p:cNvPr id="68" name="Grafik 67" descr="Rozet Tick1 ana hat">
            <a:extLst>
              <a:ext uri="{FF2B5EF4-FFF2-40B4-BE49-F238E27FC236}">
                <a16:creationId xmlns:a16="http://schemas.microsoft.com/office/drawing/2014/main" id="{42CC86D7-5469-8D5F-7151-A8D4DF932E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9942" y="4441583"/>
            <a:ext cx="330591" cy="330591"/>
          </a:xfrm>
          <a:prstGeom prst="rect">
            <a:avLst/>
          </a:prstGeom>
        </p:spPr>
      </p:pic>
      <p:pic>
        <p:nvPicPr>
          <p:cNvPr id="2" name="Grafik 1" descr="Rozet Tick1 ana hat">
            <a:extLst>
              <a:ext uri="{FF2B5EF4-FFF2-40B4-BE49-F238E27FC236}">
                <a16:creationId xmlns:a16="http://schemas.microsoft.com/office/drawing/2014/main" id="{F58BE4C7-B71D-5861-96AC-D80E05B10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9942" y="4868966"/>
            <a:ext cx="330591" cy="330591"/>
          </a:xfrm>
          <a:prstGeom prst="rect">
            <a:avLst/>
          </a:prstGeom>
        </p:spPr>
      </p:pic>
      <p:pic>
        <p:nvPicPr>
          <p:cNvPr id="4" name="Grafik 3" descr="Rozet Tick1 ana hat">
            <a:extLst>
              <a:ext uri="{FF2B5EF4-FFF2-40B4-BE49-F238E27FC236}">
                <a16:creationId xmlns:a16="http://schemas.microsoft.com/office/drawing/2014/main" id="{1A6284DD-DE05-500B-4654-E74A324AC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6937" y="5415796"/>
            <a:ext cx="330591" cy="33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28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Özel 2">
      <a:dk1>
        <a:srgbClr val="8AD0D5"/>
      </a:dk1>
      <a:lt1>
        <a:sysClr val="window" lastClr="FFFFFF"/>
      </a:lt1>
      <a:dk2>
        <a:srgbClr val="1E5155"/>
      </a:dk2>
      <a:lt2>
        <a:srgbClr val="BFBFBF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868</TotalTime>
  <Words>1557</Words>
  <Application>Microsoft Office PowerPoint</Application>
  <PresentationFormat>Ekran Gösterisi (4:3)</PresentationFormat>
  <Paragraphs>276</Paragraphs>
  <Slides>28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28</vt:i4>
      </vt:variant>
    </vt:vector>
  </HeadingPairs>
  <TitlesOfParts>
    <vt:vector size="38" baseType="lpstr">
      <vt:lpstr>Arial</vt:lpstr>
      <vt:lpstr>Arial Narrow</vt:lpstr>
      <vt:lpstr>Calibri</vt:lpstr>
      <vt:lpstr>Calibri Light</vt:lpstr>
      <vt:lpstr>Gilroy-Regular</vt:lpstr>
      <vt:lpstr>Times New Roman</vt:lpstr>
      <vt:lpstr>Wingdings 3</vt:lpstr>
      <vt:lpstr>İyon</vt:lpstr>
      <vt:lpstr>Worksheet</vt:lpstr>
      <vt:lpstr>Microsoft Excel Çalışma Sayfası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                               Ders İçeriği Memnuniyet Anketi Oranı</vt:lpstr>
      <vt:lpstr>PowerPoint Sunusu</vt:lpstr>
      <vt:lpstr>Şikayet Sayısı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YILI  YGG SUNUMU  MEZUNLAR OFİSİ ve KARİYER GELİŞTİRME KOORDİNATÖRLÜĞÜ SÜRECİ  30/12/2019</dc:title>
  <dc:creator>Ali Engin DORUM</dc:creator>
  <cp:lastModifiedBy>Hayri AKTAŞ</cp:lastModifiedBy>
  <cp:revision>56</cp:revision>
  <dcterms:created xsi:type="dcterms:W3CDTF">2020-01-20T10:44:30Z</dcterms:created>
  <dcterms:modified xsi:type="dcterms:W3CDTF">2023-06-14T12:27:27Z</dcterms:modified>
</cp:coreProperties>
</file>