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88" r:id="rId3"/>
    <p:sldId id="347" r:id="rId4"/>
    <p:sldId id="346" r:id="rId5"/>
    <p:sldId id="320" r:id="rId6"/>
    <p:sldId id="363" r:id="rId7"/>
    <p:sldId id="364" r:id="rId8"/>
    <p:sldId id="285" r:id="rId9"/>
    <p:sldId id="353" r:id="rId10"/>
    <p:sldId id="358" r:id="rId11"/>
    <p:sldId id="352" r:id="rId12"/>
    <p:sldId id="357" r:id="rId13"/>
    <p:sldId id="304" r:id="rId14"/>
    <p:sldId id="359" r:id="rId15"/>
    <p:sldId id="360" r:id="rId16"/>
    <p:sldId id="361" r:id="rId17"/>
    <p:sldId id="362" r:id="rId18"/>
    <p:sldId id="278"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Varsayılan Bölüm" id="{BEA70EB5-37B4-4FD2-923D-5284A583AEE6}">
          <p14:sldIdLst>
            <p14:sldId id="256"/>
          </p14:sldIdLst>
        </p14:section>
        <p14:section name="Başlıksız Bölüm" id="{29ED5E7A-0C58-4AF1-A401-2AB9E7D510F4}">
          <p14:sldIdLst>
            <p14:sldId id="288"/>
            <p14:sldId id="347"/>
            <p14:sldId id="346"/>
            <p14:sldId id="320"/>
            <p14:sldId id="363"/>
            <p14:sldId id="364"/>
            <p14:sldId id="285"/>
            <p14:sldId id="353"/>
            <p14:sldId id="358"/>
            <p14:sldId id="352"/>
            <p14:sldId id="357"/>
            <p14:sldId id="304"/>
            <p14:sldId id="359"/>
            <p14:sldId id="360"/>
            <p14:sldId id="361"/>
            <p14:sldId id="362"/>
            <p14:sldId id="27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xmlns=""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0424"/>
    <a:srgbClr val="0F2303"/>
    <a:srgbClr val="0C0D0D"/>
    <a:srgbClr val="001626"/>
    <a:srgbClr val="7AEE32"/>
    <a:srgbClr val="E626AF"/>
    <a:srgbClr val="1F0620"/>
    <a:srgbClr val="D9D9D9"/>
    <a:srgbClr val="122204"/>
    <a:srgbClr val="12245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pPr/>
              <a:t>15.06.2023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pPr/>
              <a:t>‹#›</a:t>
            </a:fld>
            <a:endParaRPr lang="tr-TR"/>
          </a:p>
        </p:txBody>
      </p:sp>
    </p:spTree>
    <p:extLst>
      <p:ext uri="{BB962C8B-B14F-4D97-AF65-F5344CB8AC3E}">
        <p14:creationId xmlns:p14="http://schemas.microsoft.com/office/powerpoint/2010/main" xmlns=""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pPr/>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pPr/>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pPr/>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pPr/>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xmlns=""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pPr/>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pPr/>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pPr/>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pPr/>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pPr/>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pPr/>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pPr/>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pPr/>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pPr/>
              <a:t>15.06.2023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pPr/>
              <a:t>15.06.2023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pPr/>
              <a:t>15.06.2023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pPr/>
              <a:t>15.06.2023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pPr/>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pPr/>
              <a:t>15.06.2023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pPr/>
              <a:t>‹#›</a:t>
            </a:fld>
            <a:endParaRPr lang="tr-TR"/>
          </a:p>
        </p:txBody>
      </p:sp>
    </p:spTree>
    <p:extLst>
      <p:ext uri="{BB962C8B-B14F-4D97-AF65-F5344CB8AC3E}">
        <p14:creationId xmlns:p14="http://schemas.microsoft.com/office/powerpoint/2010/main" xmlns=""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379307" y="5017810"/>
            <a:ext cx="4851918" cy="954107"/>
          </a:xfrm>
          <a:prstGeom prst="rect">
            <a:avLst/>
          </a:prstGeom>
          <a:noFill/>
        </p:spPr>
        <p:txBody>
          <a:bodyPr wrap="square" rtlCol="0">
            <a:spAutoFit/>
          </a:bodyPr>
          <a:lstStyle/>
          <a:p>
            <a:pPr algn="ctr"/>
            <a:r>
              <a:rPr lang="tr-TR" sz="2800" b="1" dirty="0" smtClean="0">
                <a:solidFill>
                  <a:schemeClr val="accent5">
                    <a:lumMod val="50000"/>
                  </a:schemeClr>
                </a:solidFill>
              </a:rPr>
              <a:t>ADALET MESLEK YÜKSEKOKULU</a:t>
            </a:r>
            <a:endParaRPr lang="tr-TR" sz="2800" b="1" dirty="0">
              <a:solidFill>
                <a:schemeClr val="accent5">
                  <a:lumMod val="50000"/>
                </a:schemeClr>
              </a:solidFill>
            </a:endParaRPr>
          </a:p>
          <a:p>
            <a:pPr algn="ctr"/>
            <a:r>
              <a:rPr lang="tr-TR" sz="2800" b="1" dirty="0">
                <a:solidFill>
                  <a:schemeClr val="accent5">
                    <a:lumMod val="50000"/>
                  </a:schemeClr>
                </a:solidFill>
              </a:rPr>
              <a:t>         </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2023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xmlns=""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xmlns=""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Tablo 8">
            <a:extLst>
              <a:ext uri="{FF2B5EF4-FFF2-40B4-BE49-F238E27FC236}">
                <a16:creationId xmlns:a16="http://schemas.microsoft.com/office/drawing/2014/main" xmlns="" id="{400F1050-5732-4B60-86BA-E121C706FD69}"/>
              </a:ext>
            </a:extLst>
          </p:cNvPr>
          <p:cNvGraphicFramePr>
            <a:graphicFrameLocks noGrp="1"/>
          </p:cNvGraphicFramePr>
          <p:nvPr>
            <p:extLst>
              <p:ext uri="{D42A27DB-BD31-4B8C-83A1-F6EECF244321}">
                <p14:modId xmlns:p14="http://schemas.microsoft.com/office/powerpoint/2010/main" xmlns="" val="1555090715"/>
              </p:ext>
            </p:extLst>
          </p:nvPr>
        </p:nvGraphicFramePr>
        <p:xfrm>
          <a:off x="1326229" y="2624537"/>
          <a:ext cx="6317036" cy="3057308"/>
        </p:xfrm>
        <a:graphic>
          <a:graphicData uri="http://schemas.openxmlformats.org/drawingml/2006/table">
            <a:tbl>
              <a:tblPr/>
              <a:tblGrid>
                <a:gridCol w="2022222">
                  <a:extLst>
                    <a:ext uri="{9D8B030D-6E8A-4147-A177-3AD203B41FA5}">
                      <a16:colId xmlns:a16="http://schemas.microsoft.com/office/drawing/2014/main" xmlns="" val="3918363564"/>
                    </a:ext>
                  </a:extLst>
                </a:gridCol>
                <a:gridCol w="2138994">
                  <a:extLst>
                    <a:ext uri="{9D8B030D-6E8A-4147-A177-3AD203B41FA5}">
                      <a16:colId xmlns:a16="http://schemas.microsoft.com/office/drawing/2014/main" xmlns="" val="1683979601"/>
                    </a:ext>
                  </a:extLst>
                </a:gridCol>
                <a:gridCol w="2155820">
                  <a:extLst>
                    <a:ext uri="{9D8B030D-6E8A-4147-A177-3AD203B41FA5}">
                      <a16:colId xmlns:a16="http://schemas.microsoft.com/office/drawing/2014/main" xmlns="" val="2592459544"/>
                    </a:ext>
                  </a:extLst>
                </a:gridCol>
              </a:tblGrid>
              <a:tr h="1101437">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3968908"/>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651957">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bl>
          </a:graphicData>
        </a:graphic>
      </p:graphicFrame>
      <p:sp>
        <p:nvSpPr>
          <p:cNvPr id="5" name="4 Metin kutusu"/>
          <p:cNvSpPr txBox="1"/>
          <p:nvPr/>
        </p:nvSpPr>
        <p:spPr>
          <a:xfrm>
            <a:off x="1875453" y="5924939"/>
            <a:ext cx="5374432" cy="646331"/>
          </a:xfrm>
          <a:prstGeom prst="rect">
            <a:avLst/>
          </a:prstGeom>
          <a:noFill/>
        </p:spPr>
        <p:txBody>
          <a:bodyPr wrap="square" rtlCol="0">
            <a:spAutoFit/>
          </a:bodyPr>
          <a:lstStyle/>
          <a:p>
            <a:pPr algn="ctr"/>
            <a:r>
              <a:rPr lang="tr-TR" dirty="0" smtClean="0">
                <a:solidFill>
                  <a:srgbClr val="020424"/>
                </a:solidFill>
              </a:rPr>
              <a:t>Şikayet Yönetim Sisteminde Şikayetimiz ve buna dayalı aksiyonumuz Bulunmamaktadır.</a:t>
            </a:r>
            <a:endParaRPr lang="tr-TR" dirty="0">
              <a:solidFill>
                <a:srgbClr val="020424"/>
              </a:solidFill>
            </a:endParaRPr>
          </a:p>
        </p:txBody>
      </p:sp>
    </p:spTree>
    <p:extLst>
      <p:ext uri="{BB962C8B-B14F-4D97-AF65-F5344CB8AC3E}">
        <p14:creationId xmlns:p14="http://schemas.microsoft.com/office/powerpoint/2010/main" xmlns="" val="380593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xmlns=""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xmlns="" val="3521804200"/>
                    </a:ext>
                  </a:extLst>
                </a:gridCol>
                <a:gridCol w="5231422">
                  <a:extLst>
                    <a:ext uri="{9D8B030D-6E8A-4147-A177-3AD203B41FA5}">
                      <a16:colId xmlns:a16="http://schemas.microsoft.com/office/drawing/2014/main" xmlns=""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3006109038"/>
                  </a:ext>
                </a:extLst>
              </a:tr>
            </a:tbl>
          </a:graphicData>
        </a:graphic>
      </p:graphicFrame>
      <p:graphicFrame>
        <p:nvGraphicFramePr>
          <p:cNvPr id="6" name="Tablo 5">
            <a:extLst>
              <a:ext uri="{FF2B5EF4-FFF2-40B4-BE49-F238E27FC236}">
                <a16:creationId xmlns:a16="http://schemas.microsoft.com/office/drawing/2014/main" xmlns="" id="{358F49DB-67A9-4A30-AB61-0A5CA1A55F41}"/>
              </a:ext>
            </a:extLst>
          </p:cNvPr>
          <p:cNvGraphicFramePr>
            <a:graphicFrameLocks noGrp="1"/>
          </p:cNvGraphicFramePr>
          <p:nvPr>
            <p:extLst>
              <p:ext uri="{D42A27DB-BD31-4B8C-83A1-F6EECF244321}">
                <p14:modId xmlns:p14="http://schemas.microsoft.com/office/powerpoint/2010/main" xmlns="" val="610841331"/>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xmlns="" val="3521804200"/>
                    </a:ext>
                  </a:extLst>
                </a:gridCol>
                <a:gridCol w="5231422">
                  <a:extLst>
                    <a:ext uri="{9D8B030D-6E8A-4147-A177-3AD203B41FA5}">
                      <a16:colId xmlns:a16="http://schemas.microsoft.com/office/drawing/2014/main" xmlns=""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xmlns="" val="3006109038"/>
                  </a:ext>
                </a:extLst>
              </a:tr>
            </a:tbl>
          </a:graphicData>
        </a:graphic>
      </p:graphicFrame>
      <p:sp>
        <p:nvSpPr>
          <p:cNvPr id="2" name="Metin kutusu 1">
            <a:extLst>
              <a:ext uri="{FF2B5EF4-FFF2-40B4-BE49-F238E27FC236}">
                <a16:creationId xmlns:a16="http://schemas.microsoft.com/office/drawing/2014/main" xmlns="" id="{86836AFB-9A07-49E9-9AEA-095FC62A66B5}"/>
              </a:ext>
            </a:extLst>
          </p:cNvPr>
          <p:cNvSpPr txBox="1"/>
          <p:nvPr/>
        </p:nvSpPr>
        <p:spPr>
          <a:xfrm>
            <a:off x="414404" y="1472085"/>
            <a:ext cx="6230560" cy="369332"/>
          </a:xfrm>
          <a:prstGeom prst="rect">
            <a:avLst/>
          </a:prstGeom>
          <a:noFill/>
        </p:spPr>
        <p:txBody>
          <a:bodyPr wrap="square" rtlCol="0">
            <a:spAutoFit/>
          </a:bodyPr>
          <a:lstStyle/>
          <a:p>
            <a:r>
              <a:rPr lang="tr-TR" dirty="0">
                <a:solidFill>
                  <a:srgbClr val="FF0000"/>
                </a:solidFill>
              </a:rPr>
              <a:t>NOT:DURUMA GÖRE ÇOĞALTILABİLİR!</a:t>
            </a:r>
          </a:p>
        </p:txBody>
      </p:sp>
      <p:sp>
        <p:nvSpPr>
          <p:cNvPr id="8" name="7 Metin kutusu"/>
          <p:cNvSpPr txBox="1"/>
          <p:nvPr/>
        </p:nvSpPr>
        <p:spPr>
          <a:xfrm>
            <a:off x="1054360" y="4982548"/>
            <a:ext cx="6904653" cy="1754326"/>
          </a:xfrm>
          <a:prstGeom prst="rect">
            <a:avLst/>
          </a:prstGeom>
          <a:noFill/>
        </p:spPr>
        <p:txBody>
          <a:bodyPr wrap="square" rtlCol="0">
            <a:spAutoFit/>
          </a:bodyPr>
          <a:lstStyle/>
          <a:p>
            <a:pPr algn="ctr"/>
            <a:r>
              <a:rPr lang="tr-TR" dirty="0" smtClean="0">
                <a:solidFill>
                  <a:srgbClr val="020424"/>
                </a:solidFill>
              </a:rPr>
              <a:t>Adalet MYO olarak</a:t>
            </a:r>
          </a:p>
          <a:p>
            <a:pPr algn="ctr"/>
            <a:r>
              <a:rPr lang="tr-TR" dirty="0" smtClean="0">
                <a:solidFill>
                  <a:srgbClr val="020424"/>
                </a:solidFill>
              </a:rPr>
              <a:t>Meslek Yüksekokulu bünyesinden ayrılmamızdan sonraki ilk denetimimiz olup, aynı bünye içinde iken herhangi bir düzeltici faaliyetimiz(DF) yoktur</a:t>
            </a:r>
            <a:r>
              <a:rPr lang="tr-TR" dirty="0" smtClean="0">
                <a:solidFill>
                  <a:srgbClr val="020424"/>
                </a:solidFill>
              </a:rPr>
              <a:t>.</a:t>
            </a:r>
          </a:p>
          <a:p>
            <a:pPr algn="ctr"/>
            <a:r>
              <a:rPr lang="tr-TR" dirty="0" smtClean="0">
                <a:solidFill>
                  <a:srgbClr val="020424"/>
                </a:solidFill>
              </a:rPr>
              <a:t>2023 iç denetimimizde de </a:t>
            </a:r>
            <a:r>
              <a:rPr lang="tr-TR" dirty="0" err="1" smtClean="0">
                <a:solidFill>
                  <a:srgbClr val="020424"/>
                </a:solidFill>
              </a:rPr>
              <a:t>minor</a:t>
            </a:r>
            <a:r>
              <a:rPr lang="tr-TR" dirty="0" smtClean="0">
                <a:solidFill>
                  <a:srgbClr val="020424"/>
                </a:solidFill>
              </a:rPr>
              <a:t> ve </a:t>
            </a:r>
            <a:r>
              <a:rPr lang="tr-TR" dirty="0" err="1" smtClean="0">
                <a:solidFill>
                  <a:srgbClr val="020424"/>
                </a:solidFill>
              </a:rPr>
              <a:t>major</a:t>
            </a:r>
            <a:r>
              <a:rPr lang="tr-TR" dirty="0" smtClean="0">
                <a:solidFill>
                  <a:srgbClr val="020424"/>
                </a:solidFill>
              </a:rPr>
              <a:t> hata bulunmadığından DF açılmamıştır.</a:t>
            </a:r>
            <a:endParaRPr lang="tr-TR" dirty="0">
              <a:solidFill>
                <a:srgbClr val="020424"/>
              </a:solidFill>
            </a:endParaRPr>
          </a:p>
        </p:txBody>
      </p:sp>
    </p:spTree>
    <p:extLst>
      <p:ext uri="{BB962C8B-B14F-4D97-AF65-F5344CB8AC3E}">
        <p14:creationId xmlns:p14="http://schemas.microsoft.com/office/powerpoint/2010/main" xmlns="" val="108216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xmlns=""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Metin kutusu"/>
          <p:cNvSpPr txBox="1"/>
          <p:nvPr/>
        </p:nvSpPr>
        <p:spPr>
          <a:xfrm>
            <a:off x="270588" y="1408922"/>
            <a:ext cx="8742783" cy="4044962"/>
          </a:xfrm>
          <a:prstGeom prst="rect">
            <a:avLst/>
          </a:prstGeom>
          <a:noFill/>
        </p:spPr>
        <p:txBody>
          <a:bodyPr wrap="square" rtlCol="0">
            <a:spAutoFit/>
          </a:bodyPr>
          <a:lstStyle/>
          <a:p>
            <a:pPr>
              <a:buFont typeface="Arial" pitchFamily="34" charset="0"/>
              <a:buChar char="•"/>
            </a:pPr>
            <a:r>
              <a:rPr lang="tr-TR" dirty="0" smtClean="0">
                <a:solidFill>
                  <a:srgbClr val="020424"/>
                </a:solidFill>
              </a:rPr>
              <a:t>Hem üniversite bünyesine öğretim görevlisi olarak hem de bölümümüzün kalite temsilcisi olarak göreve Eylül 2022’de başladım. Bu süreçten, iç denetim tarihimiz olan 12.05.2023 tarihine kadar herhangi bir kalite konusuna ilişkin tarafıma eğitim verilmemiş olup, herhangi bir toplantı da yapılmamıştır.</a:t>
            </a:r>
          </a:p>
          <a:p>
            <a:pPr>
              <a:buFont typeface="Arial" pitchFamily="34" charset="0"/>
              <a:buChar char="•"/>
            </a:pPr>
            <a:r>
              <a:rPr lang="tr-TR" dirty="0" smtClean="0">
                <a:solidFill>
                  <a:srgbClr val="020424"/>
                </a:solidFill>
              </a:rPr>
              <a:t>Kalite temsilcisi olarak şahsi bilgisayarım ile K Klasörüne erişimimi kendi talebimle sağladılar.Ancak birçok evrakı düzenlememde; şahsi bilgisayarıma yüklenemeyen programlardan ötürü(</a:t>
            </a:r>
            <a:r>
              <a:rPr lang="tr-TR" dirty="0" err="1" smtClean="0">
                <a:solidFill>
                  <a:srgbClr val="020424"/>
                </a:solidFill>
              </a:rPr>
              <a:t>microsoft</a:t>
            </a:r>
            <a:r>
              <a:rPr lang="tr-TR" dirty="0" smtClean="0">
                <a:solidFill>
                  <a:srgbClr val="020424"/>
                </a:solidFill>
              </a:rPr>
              <a:t> </a:t>
            </a:r>
            <a:r>
              <a:rPr lang="tr-TR" dirty="0" err="1" smtClean="0">
                <a:solidFill>
                  <a:srgbClr val="020424"/>
                </a:solidFill>
              </a:rPr>
              <a:t>visio</a:t>
            </a:r>
            <a:r>
              <a:rPr lang="tr-TR" dirty="0" smtClean="0">
                <a:solidFill>
                  <a:srgbClr val="020424"/>
                </a:solidFill>
              </a:rPr>
              <a:t> </a:t>
            </a:r>
            <a:r>
              <a:rPr lang="tr-TR" dirty="0" err="1" smtClean="0">
                <a:solidFill>
                  <a:srgbClr val="020424"/>
                </a:solidFill>
              </a:rPr>
              <a:t>vs.gibi</a:t>
            </a:r>
            <a:r>
              <a:rPr lang="tr-TR" dirty="0" smtClean="0">
                <a:solidFill>
                  <a:srgbClr val="020424"/>
                </a:solidFill>
              </a:rPr>
              <a:t>) tarafıma fazladan </a:t>
            </a:r>
            <a:r>
              <a:rPr lang="tr-TR" dirty="0" err="1" smtClean="0">
                <a:solidFill>
                  <a:srgbClr val="020424"/>
                </a:solidFill>
              </a:rPr>
              <a:t>işyükü</a:t>
            </a:r>
            <a:r>
              <a:rPr lang="tr-TR" dirty="0" smtClean="0">
                <a:solidFill>
                  <a:srgbClr val="020424"/>
                </a:solidFill>
              </a:rPr>
              <a:t> ortaya çıkmıştır.</a:t>
            </a:r>
          </a:p>
          <a:p>
            <a:pPr>
              <a:buFont typeface="Arial" pitchFamily="34" charset="0"/>
              <a:buChar char="•"/>
            </a:pPr>
            <a:r>
              <a:rPr lang="tr-TR" dirty="0" smtClean="0">
                <a:solidFill>
                  <a:srgbClr val="020424"/>
                </a:solidFill>
              </a:rPr>
              <a:t>Ayrıca gerek ders dönemimde ilk yılım olması, gerekse de doktora öğrencisi ders aşamasında olmam hasebiyle son haftalarda kalite koordinatörlüğüne kendi imkanımla gidip sorarak ve öğrenerek tüm kalite evraklarımızı hazırladım ve denetime hazır bir şekilde katıldık. </a:t>
            </a:r>
          </a:p>
          <a:p>
            <a:pPr>
              <a:buFont typeface="Arial" pitchFamily="34" charset="0"/>
              <a:buChar char="•"/>
            </a:pPr>
            <a:r>
              <a:rPr lang="tr-TR" dirty="0" smtClean="0">
                <a:solidFill>
                  <a:srgbClr val="020424"/>
                </a:solidFill>
              </a:rPr>
              <a:t>İç denetime ilişkin daha öncesinde eğitim verilmesi ve kaliteye ilişkin görevli öğretim elamanlarına okul bilgisayarının temin edilmesinin daha doğru olacağı kanaatindeyim.(</a:t>
            </a:r>
            <a:r>
              <a:rPr lang="tr-TR" dirty="0" err="1" smtClean="0">
                <a:solidFill>
                  <a:srgbClr val="020424"/>
                </a:solidFill>
              </a:rPr>
              <a:t>Öğr</a:t>
            </a:r>
            <a:r>
              <a:rPr lang="tr-TR" dirty="0" smtClean="0">
                <a:solidFill>
                  <a:srgbClr val="020424"/>
                </a:solidFill>
              </a:rPr>
              <a:t>.Gör.Merve Bilge AKBULUT-Adalet MYO Kalite Temsilcisi)</a:t>
            </a:r>
          </a:p>
        </p:txBody>
      </p:sp>
      <p:sp>
        <p:nvSpPr>
          <p:cNvPr id="6" name="5 Dikdörtgen"/>
          <p:cNvSpPr/>
          <p:nvPr/>
        </p:nvSpPr>
        <p:spPr>
          <a:xfrm>
            <a:off x="266185" y="5934855"/>
            <a:ext cx="8756517" cy="369332"/>
          </a:xfrm>
          <a:prstGeom prst="rect">
            <a:avLst/>
          </a:prstGeom>
        </p:spPr>
        <p:txBody>
          <a:bodyPr wrap="square">
            <a:spAutoFit/>
          </a:bodyPr>
          <a:lstStyle/>
          <a:p>
            <a:r>
              <a:rPr lang="tr-TR" b="1" dirty="0" smtClean="0">
                <a:solidFill>
                  <a:srgbClr val="001626"/>
                </a:solidFill>
              </a:rPr>
              <a:t>Birimin iç denetimde aldığı başarı puanı: %97</a:t>
            </a:r>
            <a:endParaRPr lang="tr-TR" dirty="0"/>
          </a:p>
        </p:txBody>
      </p:sp>
      <p:sp>
        <p:nvSpPr>
          <p:cNvPr id="7" name="6 Dikdörtgen"/>
          <p:cNvSpPr/>
          <p:nvPr/>
        </p:nvSpPr>
        <p:spPr>
          <a:xfrm>
            <a:off x="302579" y="5309897"/>
            <a:ext cx="8259618" cy="646331"/>
          </a:xfrm>
          <a:prstGeom prst="rect">
            <a:avLst/>
          </a:prstGeom>
        </p:spPr>
        <p:txBody>
          <a:bodyPr wrap="square">
            <a:spAutoFit/>
          </a:bodyPr>
          <a:lstStyle/>
          <a:p>
            <a:r>
              <a:rPr lang="tr-TR" b="1" dirty="0" smtClean="0">
                <a:solidFill>
                  <a:srgbClr val="001626"/>
                </a:solidFill>
              </a:rPr>
              <a:t>Birimin iç denetimde denetçi gözlemleri ile;</a:t>
            </a:r>
            <a:r>
              <a:rPr lang="tr-TR" dirty="0" smtClean="0">
                <a:solidFill>
                  <a:srgbClr val="001626"/>
                </a:solidFill>
              </a:rPr>
              <a:t>paydaşların ayrıntılarına yer verilmiştir. </a:t>
            </a:r>
          </a:p>
          <a:p>
            <a:r>
              <a:rPr lang="tr-TR" dirty="0" smtClean="0">
                <a:solidFill>
                  <a:srgbClr val="001626"/>
                </a:solidFill>
              </a:rPr>
              <a:t>Risk analizi ve </a:t>
            </a:r>
            <a:r>
              <a:rPr lang="tr-TR" dirty="0" err="1" smtClean="0">
                <a:solidFill>
                  <a:srgbClr val="001626"/>
                </a:solidFill>
              </a:rPr>
              <a:t>swot</a:t>
            </a:r>
            <a:r>
              <a:rPr lang="tr-TR" dirty="0" smtClean="0">
                <a:solidFill>
                  <a:srgbClr val="001626"/>
                </a:solidFill>
              </a:rPr>
              <a:t> analizi güncellenmiştir.Görev tanımlarında değişiklik yapılmıştır.</a:t>
            </a:r>
            <a:endParaRPr lang="tr-TR" dirty="0"/>
          </a:p>
        </p:txBody>
      </p:sp>
    </p:spTree>
    <p:extLst>
      <p:ext uri="{BB962C8B-B14F-4D97-AF65-F5344CB8AC3E}">
        <p14:creationId xmlns:p14="http://schemas.microsoft.com/office/powerpoint/2010/main" xmlns="" val="134635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xmlns=""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PC\Desktop\ABU DERSLER\KALİTE\KİDR 2023\KİDR KANIT\ADMYO_ETK__NL__K_1.png"/>
          <p:cNvPicPr>
            <a:picLocks noChangeAspect="1" noChangeArrowheads="1"/>
          </p:cNvPicPr>
          <p:nvPr/>
        </p:nvPicPr>
        <p:blipFill>
          <a:blip r:embed="rId3" cstate="print"/>
          <a:srcRect/>
          <a:stretch>
            <a:fillRect/>
          </a:stretch>
        </p:blipFill>
        <p:spPr bwMode="auto">
          <a:xfrm>
            <a:off x="276712" y="1524616"/>
            <a:ext cx="3670951" cy="5193426"/>
          </a:xfrm>
          <a:prstGeom prst="rect">
            <a:avLst/>
          </a:prstGeom>
          <a:noFill/>
        </p:spPr>
      </p:pic>
      <p:pic>
        <p:nvPicPr>
          <p:cNvPr id="1027" name="Picture 3" descr="C:\Users\PC\Desktop\ABU DERSLER\KALİTE\KİDR 2023\KİDR KANIT\ADMYO_ETK__NL__K_2.png"/>
          <p:cNvPicPr>
            <a:picLocks noChangeAspect="1" noChangeArrowheads="1"/>
          </p:cNvPicPr>
          <p:nvPr/>
        </p:nvPicPr>
        <p:blipFill>
          <a:blip r:embed="rId4" cstate="print"/>
          <a:srcRect/>
          <a:stretch>
            <a:fillRect/>
          </a:stretch>
        </p:blipFill>
        <p:spPr bwMode="auto">
          <a:xfrm>
            <a:off x="5100638" y="1462045"/>
            <a:ext cx="3688797" cy="5218673"/>
          </a:xfrm>
          <a:prstGeom prst="rect">
            <a:avLst/>
          </a:prstGeom>
          <a:noFill/>
        </p:spPr>
      </p:pic>
    </p:spTree>
    <p:extLst>
      <p:ext uri="{BB962C8B-B14F-4D97-AF65-F5344CB8AC3E}">
        <p14:creationId xmlns:p14="http://schemas.microsoft.com/office/powerpoint/2010/main" xmlns="" val="230927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xmlns=""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PC\Desktop\ABU DERSLER\KALİTE\KİDR 2023\Screenshot_2023-05-05-17-43-32-717_com.mi.globalbrowser.jpg"/>
          <p:cNvPicPr>
            <a:picLocks noChangeAspect="1" noChangeArrowheads="1"/>
          </p:cNvPicPr>
          <p:nvPr/>
        </p:nvPicPr>
        <p:blipFill>
          <a:blip r:embed="rId3" cstate="print"/>
          <a:srcRect/>
          <a:stretch>
            <a:fillRect/>
          </a:stretch>
        </p:blipFill>
        <p:spPr bwMode="auto">
          <a:xfrm>
            <a:off x="181948" y="1427583"/>
            <a:ext cx="2499340" cy="5271797"/>
          </a:xfrm>
          <a:prstGeom prst="rect">
            <a:avLst/>
          </a:prstGeom>
          <a:noFill/>
        </p:spPr>
      </p:pic>
      <p:pic>
        <p:nvPicPr>
          <p:cNvPr id="2054" name="Picture 6"/>
          <p:cNvPicPr>
            <a:picLocks noChangeAspect="1" noChangeArrowheads="1"/>
          </p:cNvPicPr>
          <p:nvPr/>
        </p:nvPicPr>
        <p:blipFill>
          <a:blip r:embed="rId4" cstate="print"/>
          <a:srcRect/>
          <a:stretch>
            <a:fillRect/>
          </a:stretch>
        </p:blipFill>
        <p:spPr bwMode="auto">
          <a:xfrm>
            <a:off x="2689225" y="1464906"/>
            <a:ext cx="2847975" cy="5234474"/>
          </a:xfrm>
          <a:prstGeom prst="rect">
            <a:avLst/>
          </a:prstGeom>
          <a:noFill/>
          <a:ln w="9525">
            <a:noFill/>
            <a:miter lim="800000"/>
            <a:headEnd/>
            <a:tailEnd/>
          </a:ln>
          <a:effectLst/>
        </p:spPr>
      </p:pic>
      <p:pic>
        <p:nvPicPr>
          <p:cNvPr id="2056" name="Picture 8"/>
          <p:cNvPicPr>
            <a:picLocks noChangeAspect="1" noChangeArrowheads="1"/>
          </p:cNvPicPr>
          <p:nvPr/>
        </p:nvPicPr>
        <p:blipFill>
          <a:blip r:embed="rId5"/>
          <a:srcRect/>
          <a:stretch>
            <a:fillRect/>
          </a:stretch>
        </p:blipFill>
        <p:spPr bwMode="auto">
          <a:xfrm>
            <a:off x="5545137" y="1458880"/>
            <a:ext cx="3497263" cy="5240500"/>
          </a:xfrm>
          <a:prstGeom prst="rect">
            <a:avLst/>
          </a:prstGeom>
          <a:noFill/>
          <a:ln w="9525">
            <a:noFill/>
            <a:miter lim="800000"/>
            <a:headEnd/>
            <a:tailEnd/>
          </a:ln>
          <a:effectLst/>
        </p:spPr>
      </p:pic>
    </p:spTree>
    <p:extLst>
      <p:ext uri="{BB962C8B-B14F-4D97-AF65-F5344CB8AC3E}">
        <p14:creationId xmlns:p14="http://schemas.microsoft.com/office/powerpoint/2010/main" xmlns="" val="217923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xmlns=""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64 Metin kutusu"/>
          <p:cNvSpPr txBox="1"/>
          <p:nvPr/>
        </p:nvSpPr>
        <p:spPr>
          <a:xfrm>
            <a:off x="2556588" y="3125755"/>
            <a:ext cx="4152122" cy="1200329"/>
          </a:xfrm>
          <a:prstGeom prst="rect">
            <a:avLst/>
          </a:prstGeom>
          <a:noFill/>
        </p:spPr>
        <p:txBody>
          <a:bodyPr wrap="square" rtlCol="0">
            <a:spAutoFit/>
          </a:bodyPr>
          <a:lstStyle/>
          <a:p>
            <a:pPr algn="ctr"/>
            <a:r>
              <a:rPr lang="tr-TR" sz="2400" dirty="0" smtClean="0">
                <a:solidFill>
                  <a:srgbClr val="020424"/>
                </a:solidFill>
              </a:rPr>
              <a:t>Sosyal Bilim alanı olduğumuzdan girişimcilik alanı DD (Değerlendirme Dışıdır).</a:t>
            </a:r>
            <a:endParaRPr lang="tr-TR" sz="2400" dirty="0">
              <a:solidFill>
                <a:srgbClr val="020424"/>
              </a:solidFill>
            </a:endParaRPr>
          </a:p>
        </p:txBody>
      </p:sp>
    </p:spTree>
    <p:extLst>
      <p:ext uri="{BB962C8B-B14F-4D97-AF65-F5344CB8AC3E}">
        <p14:creationId xmlns:p14="http://schemas.microsoft.com/office/powerpoint/2010/main" xmlns="" val="292632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xmlns=""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PC\Desktop\ABU DERSLER\KALİTE\KİDR 2023\KİDR KANIT\ADALET MYO TANITIM (3).jpeg"/>
          <p:cNvPicPr>
            <a:picLocks noChangeAspect="1" noChangeArrowheads="1"/>
          </p:cNvPicPr>
          <p:nvPr/>
        </p:nvPicPr>
        <p:blipFill>
          <a:blip r:embed="rId3"/>
          <a:srcRect/>
          <a:stretch>
            <a:fillRect/>
          </a:stretch>
        </p:blipFill>
        <p:spPr bwMode="auto">
          <a:xfrm>
            <a:off x="117151" y="3918856"/>
            <a:ext cx="4988768" cy="2806182"/>
          </a:xfrm>
          <a:prstGeom prst="rect">
            <a:avLst/>
          </a:prstGeom>
          <a:noFill/>
        </p:spPr>
      </p:pic>
      <p:pic>
        <p:nvPicPr>
          <p:cNvPr id="3075" name="Picture 3" descr="C:\Users\PC\Desktop\ABU DERSLER\KALİTE\KİDR 2023\KİDR KANIT\SEMİNER (4).jpeg"/>
          <p:cNvPicPr>
            <a:picLocks noChangeAspect="1" noChangeArrowheads="1"/>
          </p:cNvPicPr>
          <p:nvPr/>
        </p:nvPicPr>
        <p:blipFill>
          <a:blip r:embed="rId4"/>
          <a:srcRect/>
          <a:stretch>
            <a:fillRect/>
          </a:stretch>
        </p:blipFill>
        <p:spPr bwMode="auto">
          <a:xfrm>
            <a:off x="5071706" y="1352937"/>
            <a:ext cx="3941665" cy="2956249"/>
          </a:xfrm>
          <a:prstGeom prst="rect">
            <a:avLst/>
          </a:prstGeom>
          <a:noFill/>
        </p:spPr>
      </p:pic>
    </p:spTree>
    <p:extLst>
      <p:ext uri="{BB962C8B-B14F-4D97-AF65-F5344CB8AC3E}">
        <p14:creationId xmlns:p14="http://schemas.microsoft.com/office/powerpoint/2010/main" xmlns="" val="2544252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xmlns=""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p:cNvPicPr>
            <a:picLocks noChangeAspect="1" noChangeArrowheads="1"/>
          </p:cNvPicPr>
          <p:nvPr/>
        </p:nvPicPr>
        <p:blipFill>
          <a:blip r:embed="rId3"/>
          <a:srcRect/>
          <a:stretch>
            <a:fillRect/>
          </a:stretch>
        </p:blipFill>
        <p:spPr bwMode="auto">
          <a:xfrm>
            <a:off x="1035990" y="1589929"/>
            <a:ext cx="7589850" cy="4816475"/>
          </a:xfrm>
          <a:prstGeom prst="rect">
            <a:avLst/>
          </a:prstGeom>
          <a:noFill/>
          <a:ln w="9525">
            <a:noFill/>
            <a:miter lim="800000"/>
            <a:headEnd/>
            <a:tailEnd/>
          </a:ln>
          <a:effectLst/>
        </p:spPr>
      </p:pic>
    </p:spTree>
    <p:extLst>
      <p:ext uri="{BB962C8B-B14F-4D97-AF65-F5344CB8AC3E}">
        <p14:creationId xmlns:p14="http://schemas.microsoft.com/office/powerpoint/2010/main" xmlns="" val="178415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64 Metin kutusu"/>
          <p:cNvSpPr txBox="1"/>
          <p:nvPr/>
        </p:nvSpPr>
        <p:spPr>
          <a:xfrm>
            <a:off x="755780" y="1520889"/>
            <a:ext cx="7604449" cy="1938992"/>
          </a:xfrm>
          <a:prstGeom prst="rect">
            <a:avLst/>
          </a:prstGeom>
          <a:noFill/>
        </p:spPr>
        <p:txBody>
          <a:bodyPr wrap="square" rtlCol="0">
            <a:spAutoFit/>
          </a:bodyPr>
          <a:lstStyle/>
          <a:p>
            <a:pPr>
              <a:buFont typeface="Arial" pitchFamily="34" charset="0"/>
              <a:buChar char="•"/>
            </a:pPr>
            <a:r>
              <a:rPr lang="tr-TR" sz="2400" dirty="0" smtClean="0">
                <a:solidFill>
                  <a:srgbClr val="020424"/>
                </a:solidFill>
              </a:rPr>
              <a:t>Kalite ile ilgili personele ve sorumlu öğretim elemanlarına eğitim verilmesi.</a:t>
            </a:r>
          </a:p>
          <a:p>
            <a:pPr>
              <a:buFont typeface="Arial" pitchFamily="34" charset="0"/>
              <a:buChar char="•"/>
            </a:pPr>
            <a:r>
              <a:rPr lang="tr-TR" sz="2400" dirty="0" smtClean="0">
                <a:solidFill>
                  <a:srgbClr val="020424"/>
                </a:solidFill>
              </a:rPr>
              <a:t>Tüm sürece bölüm olarak hakim olunması.</a:t>
            </a:r>
          </a:p>
          <a:p>
            <a:pPr>
              <a:buFont typeface="Arial" pitchFamily="34" charset="0"/>
              <a:buChar char="•"/>
            </a:pPr>
            <a:r>
              <a:rPr lang="tr-TR" sz="2400" dirty="0" smtClean="0">
                <a:solidFill>
                  <a:srgbClr val="020424"/>
                </a:solidFill>
              </a:rPr>
              <a:t>Özellikle kalite temsilcisi akademik personele okul bilgisayarı temin edilmesi.</a:t>
            </a:r>
            <a:endParaRPr lang="tr-TR" sz="2400" dirty="0">
              <a:solidFill>
                <a:srgbClr val="020424"/>
              </a:solidFill>
            </a:endParaRPr>
          </a:p>
        </p:txBody>
      </p:sp>
    </p:spTree>
    <p:extLst>
      <p:ext uri="{BB962C8B-B14F-4D97-AF65-F5344CB8AC3E}">
        <p14:creationId xmlns:p14="http://schemas.microsoft.com/office/powerpoint/2010/main" xmlns="" val="234024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316224" y="173606"/>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702" y="282677"/>
            <a:ext cx="1872208" cy="39767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145403" y="4870580"/>
            <a:ext cx="8998597" cy="2031325"/>
          </a:xfrm>
          <a:prstGeom prst="rect">
            <a:avLst/>
          </a:prstGeom>
        </p:spPr>
        <p:txBody>
          <a:bodyPr wrap="square">
            <a:spAutoFit/>
          </a:bodyPr>
          <a:lstStyle/>
          <a:p>
            <a:pPr fontAlgn="base">
              <a:lnSpc>
                <a:spcPct val="150000"/>
              </a:lnSpc>
              <a:spcAft>
                <a:spcPts val="0"/>
              </a:spcAft>
            </a:pPr>
            <a:r>
              <a:rPr lang="tr-TR"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ÇALIŞMA POLİTİKASI</a:t>
            </a:r>
          </a:p>
          <a:p>
            <a:pPr fontAlgn="base">
              <a:lnSpc>
                <a:spcPct val="150000"/>
              </a:lnSpc>
              <a:spcAft>
                <a:spcPts val="0"/>
              </a:spcAft>
            </a:pPr>
            <a:r>
              <a:rPr lang="tr-TR" sz="1400" dirty="0" smtClean="0">
                <a:solidFill>
                  <a:srgbClr val="020424"/>
                </a:solidFill>
                <a:latin typeface="Arial" panose="020B0604020202020204" pitchFamily="34" charset="0"/>
                <a:cs typeface="Arial" panose="020B0604020202020204" pitchFamily="34" charset="0"/>
              </a:rPr>
              <a:t>Antalya Bilim Üniversitesi Adalet Meslek Yüksekokulu olarak; öğretim elemanlarına, akademik ve bilimsel alanlarda tüm gelişmeleri ve yenilikleri yakından takip edebilecekleri özerk ve özgür çalışma ortamını sağlamak, bilgi çağında sürekli öğrenme ilkesiyle hareket eden öğrencilerin çevreye duyarlı ve sosyal bireyler olarak yetişmelerine katkı sağlayacak faaliyetleri desteklemek, sürekli geliştirme ve iyileştirme ilkesini, temel alan yeniliklere, değişime açık bir yapıda ve anlayışta olmak çalışma politikamızdır.</a:t>
            </a:r>
            <a:endParaRPr lang="tr-TR" sz="1400" dirty="0">
              <a:solidFill>
                <a:srgbClr val="020424"/>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Dikdörtgen 6"/>
          <p:cNvSpPr/>
          <p:nvPr/>
        </p:nvSpPr>
        <p:spPr>
          <a:xfrm>
            <a:off x="145403" y="3492360"/>
            <a:ext cx="8352928" cy="846386"/>
          </a:xfrm>
          <a:prstGeom prst="rect">
            <a:avLst/>
          </a:prstGeom>
        </p:spPr>
        <p:txBody>
          <a:bodyPr wrap="square">
            <a:spAutoFit/>
          </a:bodyPr>
          <a:lstStyle/>
          <a:p>
            <a:pPr fontAlgn="base">
              <a:lnSpc>
                <a:spcPct val="150000"/>
              </a:lnSpc>
              <a:spcAft>
                <a:spcPts val="0"/>
              </a:spcAft>
            </a:pPr>
            <a:r>
              <a:rPr lang="tr-TR"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BİRİMİN VİZYONU</a:t>
            </a:r>
          </a:p>
          <a:p>
            <a:r>
              <a:rPr lang="tr-TR" sz="1400" dirty="0" smtClean="0">
                <a:solidFill>
                  <a:srgbClr val="020424"/>
                </a:solidFill>
                <a:latin typeface="Arial" panose="020B0604020202020204" pitchFamily="34" charset="0"/>
                <a:cs typeface="Arial" panose="020B0604020202020204" pitchFamily="34" charset="0"/>
              </a:rPr>
              <a:t>Antalya Bilim Üniversitesi Adalet Meslek Yüksekokulu yenilikçi ve bilimsel eğitimi sayesinde girişimcilikte öncü, ulusal ve uluslararası platformda rekabet edebilen bir bölüm olabilmektir.</a:t>
            </a:r>
            <a:endParaRPr lang="tr-TR" sz="1400" dirty="0">
              <a:solidFill>
                <a:srgbClr val="020424"/>
              </a:solidFill>
              <a:latin typeface="Arial" panose="020B0604020202020204" pitchFamily="34" charset="0"/>
              <a:cs typeface="Arial" panose="020B0604020202020204" pitchFamily="34" charset="0"/>
            </a:endParaRPr>
          </a:p>
        </p:txBody>
      </p:sp>
      <p:sp>
        <p:nvSpPr>
          <p:cNvPr id="8" name="Dikdörtgen 7"/>
          <p:cNvSpPr/>
          <p:nvPr/>
        </p:nvSpPr>
        <p:spPr>
          <a:xfrm>
            <a:off x="195943" y="671801"/>
            <a:ext cx="8948057" cy="2677656"/>
          </a:xfrm>
          <a:prstGeom prst="rect">
            <a:avLst/>
          </a:prstGeom>
        </p:spPr>
        <p:txBody>
          <a:bodyPr wrap="square">
            <a:spAutoFit/>
          </a:bodyPr>
          <a:lstStyle/>
          <a:p>
            <a:pPr fontAlgn="base">
              <a:lnSpc>
                <a:spcPct val="150000"/>
              </a:lnSpc>
              <a:spcAft>
                <a:spcPts val="0"/>
              </a:spcAft>
            </a:pPr>
            <a:r>
              <a:rPr lang="tr-T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BİRİMİN MİSYONU</a:t>
            </a:r>
          </a:p>
          <a:p>
            <a:r>
              <a:rPr lang="tr-TR" sz="1600" dirty="0" smtClean="0">
                <a:solidFill>
                  <a:srgbClr val="020424"/>
                </a:solidFill>
                <a:latin typeface="Arial" panose="020B0604020202020204" pitchFamily="34" charset="0"/>
                <a:cs typeface="Arial" panose="020B0604020202020204" pitchFamily="34" charset="0"/>
              </a:rPr>
              <a:t>Antalya Bilim Üniversitesi Adalet Meslek Yüksekokulu’nun kuruluş misyonu; temel hukuk bilgisine sahip, adaletin gecikmeden ve sağlıklı bir biçimde oluşturulmasını sağlamaya çalışacak demokratik ve sosyal bir hukuk devletinin gereği olan insan haklarına saygılı nitelikli mezunlar yetiştirmektir.</a:t>
            </a:r>
          </a:p>
          <a:p>
            <a:endParaRPr lang="tr-TR" sz="1600" dirty="0" smtClean="0">
              <a:solidFill>
                <a:srgbClr val="020424"/>
              </a:solidFill>
              <a:latin typeface="Arial" panose="020B0604020202020204" pitchFamily="34" charset="0"/>
              <a:cs typeface="Arial" panose="020B0604020202020204" pitchFamily="34" charset="0"/>
            </a:endParaRPr>
          </a:p>
          <a:p>
            <a:r>
              <a:rPr lang="tr-TR" sz="1600" dirty="0" smtClean="0">
                <a:solidFill>
                  <a:srgbClr val="020424"/>
                </a:solidFill>
                <a:latin typeface="Arial" panose="020B0604020202020204" pitchFamily="34" charset="0"/>
                <a:cs typeface="Arial" panose="020B0604020202020204" pitchFamily="34" charset="0"/>
              </a:rPr>
              <a:t>Adalet Meslek Yüksekokulu; farklılıkları zenginlik olarak algılayan yapısı ve nitelikli akademik kadrosu ile ait olduğu toplumun değerlerine sahip çıkar, bilimsel ve sosyal gelişmeleri takip eder ve katkıda bulunur. Bireyin ve toplumun gelişmesine katkı sağlayan eğitim ve araştırma hizmetleri sunar. Verilen eğitim ile öğrencilerin eleştirel, özgün ve bilimsel düşünmesine olanak sağlar.</a:t>
            </a:r>
            <a:endParaRPr lang="tr-TR" sz="1600" dirty="0">
              <a:solidFill>
                <a:srgbClr val="0204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3882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Tablo 3">
            <a:extLst>
              <a:ext uri="{FF2B5EF4-FFF2-40B4-BE49-F238E27FC236}">
                <a16:creationId xmlns:a16="http://schemas.microsoft.com/office/drawing/2014/main" xmlns="" id="{71D4A1E5-060A-49D3-A943-BEC00AFE7E9A}"/>
              </a:ext>
            </a:extLst>
          </p:cNvPr>
          <p:cNvGraphicFramePr>
            <a:graphicFrameLocks noGrp="1"/>
          </p:cNvGraphicFramePr>
          <p:nvPr>
            <p:extLst>
              <p:ext uri="{D42A27DB-BD31-4B8C-83A1-F6EECF244321}">
                <p14:modId xmlns:p14="http://schemas.microsoft.com/office/powerpoint/2010/main" xmlns="" val="3221582073"/>
              </p:ext>
            </p:extLst>
          </p:nvPr>
        </p:nvGraphicFramePr>
        <p:xfrm>
          <a:off x="251926" y="1185396"/>
          <a:ext cx="8640147" cy="5428611"/>
        </p:xfrm>
        <a:graphic>
          <a:graphicData uri="http://schemas.openxmlformats.org/drawingml/2006/table">
            <a:tbl>
              <a:tblPr/>
              <a:tblGrid>
                <a:gridCol w="2062147">
                  <a:extLst>
                    <a:ext uri="{9D8B030D-6E8A-4147-A177-3AD203B41FA5}">
                      <a16:colId xmlns:a16="http://schemas.microsoft.com/office/drawing/2014/main" xmlns="" val="3918363564"/>
                    </a:ext>
                  </a:extLst>
                </a:gridCol>
                <a:gridCol w="2181228">
                  <a:extLst>
                    <a:ext uri="{9D8B030D-6E8A-4147-A177-3AD203B41FA5}">
                      <a16:colId xmlns:a16="http://schemas.microsoft.com/office/drawing/2014/main" xmlns="" val="1683979601"/>
                    </a:ext>
                  </a:extLst>
                </a:gridCol>
                <a:gridCol w="2198386">
                  <a:extLst>
                    <a:ext uri="{9D8B030D-6E8A-4147-A177-3AD203B41FA5}">
                      <a16:colId xmlns:a16="http://schemas.microsoft.com/office/drawing/2014/main" xmlns="" val="2592459544"/>
                    </a:ext>
                  </a:extLst>
                </a:gridCol>
                <a:gridCol w="2198386">
                  <a:extLst>
                    <a:ext uri="{9D8B030D-6E8A-4147-A177-3AD203B41FA5}">
                      <a16:colId xmlns:a16="http://schemas.microsoft.com/office/drawing/2014/main" xmlns="" val="588152821"/>
                    </a:ext>
                  </a:extLst>
                </a:gridCol>
              </a:tblGrid>
              <a:tr h="285139">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677657">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G-1 </a:t>
                      </a:r>
                      <a:r>
                        <a:rPr lang="tr-TR" sz="1000" b="0" i="0" u="none" strike="noStrike" dirty="0">
                          <a:solidFill>
                            <a:srgbClr val="020424"/>
                          </a:solidFill>
                          <a:latin typeface="Tahoma" pitchFamily="34" charset="0"/>
                          <a:ea typeface="Tahoma" pitchFamily="34" charset="0"/>
                          <a:cs typeface="Tahoma" pitchFamily="34" charset="0"/>
                        </a:rPr>
                        <a:t>Öğrenci odaklı olması </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Z-1</a:t>
                      </a:r>
                      <a:r>
                        <a:rPr lang="tr-TR" sz="1000" b="0" i="0" u="none" strike="noStrike" dirty="0">
                          <a:solidFill>
                            <a:srgbClr val="020424"/>
                          </a:solidFill>
                          <a:latin typeface="Tahoma" pitchFamily="34" charset="0"/>
                          <a:ea typeface="Tahoma" pitchFamily="34" charset="0"/>
                          <a:cs typeface="Tahoma" pitchFamily="34" charset="0"/>
                        </a:rPr>
                        <a:t> Akademik personelin idari yüklerinin fazlalığı sebebiyle akademik çalışmalara zaman ayırmakta zorlanmaları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F-1</a:t>
                      </a:r>
                      <a:r>
                        <a:rPr lang="tr-TR" sz="1000" b="0" i="0" u="none" strike="noStrike" dirty="0">
                          <a:solidFill>
                            <a:srgbClr val="020424"/>
                          </a:solidFill>
                          <a:latin typeface="Tahoma" pitchFamily="34" charset="0"/>
                          <a:ea typeface="Tahoma" pitchFamily="34" charset="0"/>
                          <a:cs typeface="Tahoma" pitchFamily="34" charset="0"/>
                        </a:rPr>
                        <a:t> Mesleki eğitime olan ihtiyacın giderek artması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00"/>
                          </a:solidFill>
                          <a:latin typeface="Tahoma" pitchFamily="34" charset="0"/>
                          <a:ea typeface="Tahoma" pitchFamily="34" charset="0"/>
                          <a:cs typeface="Tahoma" pitchFamily="34" charset="0"/>
                        </a:rPr>
                        <a:t>T-1</a:t>
                      </a:r>
                      <a:r>
                        <a:rPr lang="tr-TR" sz="1000" b="0" i="0" u="none" strike="noStrike" dirty="0">
                          <a:solidFill>
                            <a:srgbClr val="000000"/>
                          </a:solidFill>
                          <a:latin typeface="Tahoma" pitchFamily="34" charset="0"/>
                          <a:ea typeface="Tahoma" pitchFamily="34" charset="0"/>
                          <a:cs typeface="Tahoma" pitchFamily="34" charset="0"/>
                        </a:rPr>
                        <a:t> Antalya'daki diğer üniversitelerde de adalet bölümünün bulunması ve öğrencilerin diğer üniversiteleri tercih etmesi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3968908"/>
                  </a:ext>
                </a:extLst>
              </a:tr>
              <a:tr h="813189">
                <a:tc>
                  <a:txBody>
                    <a:bodyPr/>
                    <a:lstStyle/>
                    <a:p>
                      <a:pPr algn="l" fontAlgn="ctr"/>
                      <a:r>
                        <a:rPr lang="tr-TR" sz="1000" b="1" i="0" u="none" strike="noStrike" dirty="0" smtClean="0">
                          <a:solidFill>
                            <a:srgbClr val="000000"/>
                          </a:solidFill>
                          <a:effectLst/>
                          <a:latin typeface="Tahoma" pitchFamily="34" charset="0"/>
                          <a:ea typeface="Tahoma" pitchFamily="34" charset="0"/>
                          <a:cs typeface="Tahoma" pitchFamily="34" charset="0"/>
                        </a:rPr>
                        <a:t>G-2</a:t>
                      </a:r>
                      <a:r>
                        <a:rPr lang="tr-TR" sz="1000" b="0" i="0" u="none" strike="noStrike" dirty="0" smtClean="0">
                          <a:solidFill>
                            <a:srgbClr val="000000"/>
                          </a:solidFill>
                          <a:effectLst/>
                          <a:latin typeface="Tahoma" pitchFamily="34" charset="0"/>
                          <a:ea typeface="Tahoma" pitchFamily="34" charset="0"/>
                          <a:cs typeface="Tahoma" pitchFamily="34" charset="0"/>
                        </a:rPr>
                        <a:t> Kalifiye akademik kadro </a:t>
                      </a: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Z-2</a:t>
                      </a:r>
                      <a:r>
                        <a:rPr lang="tr-TR" sz="1000" b="0" i="0" u="none" strike="noStrike" dirty="0">
                          <a:solidFill>
                            <a:srgbClr val="020424"/>
                          </a:solidFill>
                          <a:latin typeface="Tahoma" pitchFamily="34" charset="0"/>
                          <a:ea typeface="Tahoma" pitchFamily="34" charset="0"/>
                          <a:cs typeface="Tahoma" pitchFamily="34" charset="0"/>
                        </a:rPr>
                        <a:t> Adalet </a:t>
                      </a:r>
                      <a:r>
                        <a:rPr lang="tr-TR" sz="1000" b="0" i="0" u="none" strike="noStrike" dirty="0" err="1">
                          <a:solidFill>
                            <a:srgbClr val="020424"/>
                          </a:solidFill>
                          <a:latin typeface="Tahoma" pitchFamily="34" charset="0"/>
                          <a:ea typeface="Tahoma" pitchFamily="34" charset="0"/>
                          <a:cs typeface="Tahoma" pitchFamily="34" charset="0"/>
                        </a:rPr>
                        <a:t>MYO'nun</a:t>
                      </a:r>
                      <a:r>
                        <a:rPr lang="tr-TR" sz="1000" b="0" i="0" u="none" strike="noStrike" dirty="0">
                          <a:solidFill>
                            <a:srgbClr val="020424"/>
                          </a:solidFill>
                          <a:latin typeface="Tahoma" pitchFamily="34" charset="0"/>
                          <a:ea typeface="Tahoma" pitchFamily="34" charset="0"/>
                          <a:cs typeface="Tahoma" pitchFamily="34" charset="0"/>
                        </a:rPr>
                        <a:t> idari işlerinde görevli olmak üzere</a:t>
                      </a:r>
                      <a:r>
                        <a:rPr lang="tr-TR" sz="1000" b="0" i="0" u="none" strike="noStrike" dirty="0" smtClean="0">
                          <a:solidFill>
                            <a:srgbClr val="020424"/>
                          </a:solidFill>
                          <a:latin typeface="Tahoma" pitchFamily="34" charset="0"/>
                          <a:ea typeface="Tahoma" pitchFamily="34" charset="0"/>
                          <a:cs typeface="Tahoma" pitchFamily="34" charset="0"/>
                        </a:rPr>
                        <a:t>, Meslek </a:t>
                      </a:r>
                      <a:r>
                        <a:rPr lang="tr-TR" sz="1000" b="0" i="0" u="none" strike="noStrike" dirty="0">
                          <a:solidFill>
                            <a:srgbClr val="020424"/>
                          </a:solidFill>
                          <a:latin typeface="Tahoma" pitchFamily="34" charset="0"/>
                          <a:ea typeface="Tahoma" pitchFamily="34" charset="0"/>
                          <a:cs typeface="Tahoma" pitchFamily="34" charset="0"/>
                        </a:rPr>
                        <a:t>Yüksekokulları bünyesinden ayrı Adalet MYO Sekreteri olmaması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F-2</a:t>
                      </a:r>
                      <a:r>
                        <a:rPr lang="tr-TR" sz="1000" b="0" i="0" u="none" strike="noStrike" dirty="0">
                          <a:solidFill>
                            <a:srgbClr val="020424"/>
                          </a:solidFill>
                          <a:latin typeface="Tahoma" pitchFamily="34" charset="0"/>
                          <a:ea typeface="Tahoma" pitchFamily="34" charset="0"/>
                          <a:cs typeface="Tahoma" pitchFamily="34" charset="0"/>
                        </a:rPr>
                        <a:t>  Antalya ilinin öğrenci tercihi açısından sosyal ve kültürel avantajları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00"/>
                          </a:solidFill>
                          <a:latin typeface="Tahoma" pitchFamily="34" charset="0"/>
                          <a:ea typeface="Tahoma" pitchFamily="34" charset="0"/>
                          <a:cs typeface="Tahoma" pitchFamily="34" charset="0"/>
                        </a:rPr>
                        <a:t>T-2</a:t>
                      </a:r>
                      <a:r>
                        <a:rPr lang="tr-TR" sz="1000" b="0" i="0" u="none" strike="noStrike" dirty="0">
                          <a:solidFill>
                            <a:srgbClr val="000000"/>
                          </a:solidFill>
                          <a:latin typeface="Tahoma" pitchFamily="34" charset="0"/>
                          <a:ea typeface="Tahoma" pitchFamily="34" charset="0"/>
                          <a:cs typeface="Tahoma" pitchFamily="34" charset="0"/>
                        </a:rPr>
                        <a:t> Ortaöğretimdeki eğitimin ve ilgi duyduğu/ severek yapacağı meslek konusundaki yönlendirme yetersizliği sebebiyle öğrencinin program tercihini bilinçsiz yapması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1084252">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G-3</a:t>
                      </a:r>
                      <a:r>
                        <a:rPr lang="tr-TR" sz="1000" b="0" i="0" u="none" strike="noStrike" dirty="0">
                          <a:solidFill>
                            <a:srgbClr val="020424"/>
                          </a:solidFill>
                          <a:latin typeface="Tahoma" pitchFamily="34" charset="0"/>
                          <a:ea typeface="Tahoma" pitchFamily="34" charset="0"/>
                          <a:cs typeface="Tahoma" pitchFamily="34" charset="0"/>
                        </a:rPr>
                        <a:t> Kalifiye idari kadro</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F-3</a:t>
                      </a:r>
                      <a:r>
                        <a:rPr lang="tr-TR" sz="1000" b="0" i="0" u="none" strike="noStrike" dirty="0">
                          <a:solidFill>
                            <a:srgbClr val="020424"/>
                          </a:solidFill>
                          <a:latin typeface="Tahoma" pitchFamily="34" charset="0"/>
                          <a:ea typeface="Tahoma" pitchFamily="34" charset="0"/>
                          <a:cs typeface="Tahoma" pitchFamily="34" charset="0"/>
                        </a:rPr>
                        <a:t> Antalya ilinde özel üniversite sayısının azlığı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00"/>
                          </a:solidFill>
                          <a:latin typeface="Tahoma" pitchFamily="34" charset="0"/>
                          <a:ea typeface="Tahoma" pitchFamily="34" charset="0"/>
                          <a:cs typeface="Tahoma" pitchFamily="34" charset="0"/>
                        </a:rPr>
                        <a:t>T-3</a:t>
                      </a:r>
                      <a:r>
                        <a:rPr lang="tr-TR" sz="1000" b="0" i="0" u="none" strike="noStrike" dirty="0">
                          <a:solidFill>
                            <a:srgbClr val="000000"/>
                          </a:solidFill>
                          <a:latin typeface="Tahoma" pitchFamily="34" charset="0"/>
                          <a:ea typeface="Tahoma" pitchFamily="34" charset="0"/>
                          <a:cs typeface="Tahoma" pitchFamily="34" charset="0"/>
                        </a:rPr>
                        <a:t> Antalya içerisinde Hukuk Fakültesi mezunlarının sayıca fazla olması ancak yeterli istihdam olanağının bulunmaması dolayısıyla sektör içerisinde adalet bölümü mezunları yerine istihdam edilmeleri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r h="542126">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G-5</a:t>
                      </a:r>
                      <a:r>
                        <a:rPr lang="tr-TR" sz="1000" b="0" i="0" u="none" strike="noStrike" dirty="0">
                          <a:solidFill>
                            <a:srgbClr val="020424"/>
                          </a:solidFill>
                          <a:latin typeface="Tahoma" pitchFamily="34" charset="0"/>
                          <a:ea typeface="Tahoma" pitchFamily="34" charset="0"/>
                          <a:cs typeface="Tahoma" pitchFamily="34" charset="0"/>
                        </a:rPr>
                        <a:t>  Üst yönetim ile etkin iletişimi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F-4</a:t>
                      </a:r>
                      <a:r>
                        <a:rPr lang="tr-TR" sz="1000" b="0" i="0" u="none" strike="noStrike" dirty="0">
                          <a:solidFill>
                            <a:srgbClr val="020424"/>
                          </a:solidFill>
                          <a:latin typeface="Tahoma" pitchFamily="34" charset="0"/>
                          <a:ea typeface="Tahoma" pitchFamily="34" charset="0"/>
                          <a:cs typeface="Tahoma" pitchFamily="34" charset="0"/>
                        </a:rPr>
                        <a:t> Yönetim ve mütevelli heyetinin eğitime bakış açısı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00"/>
                          </a:solidFill>
                          <a:latin typeface="Tahoma" pitchFamily="34" charset="0"/>
                          <a:ea typeface="Tahoma" pitchFamily="34" charset="0"/>
                          <a:cs typeface="Tahoma" pitchFamily="34" charset="0"/>
                        </a:rPr>
                        <a:t>T-4</a:t>
                      </a:r>
                      <a:r>
                        <a:rPr lang="tr-TR" sz="1000" b="0" i="0" u="none" strike="noStrike" dirty="0">
                          <a:solidFill>
                            <a:srgbClr val="000000"/>
                          </a:solidFill>
                          <a:latin typeface="Tahoma" pitchFamily="34" charset="0"/>
                          <a:ea typeface="Tahoma" pitchFamily="34" charset="0"/>
                          <a:cs typeface="Tahoma" pitchFamily="34" charset="0"/>
                        </a:rPr>
                        <a:t> Ekonomideki dalgalanmalar sebebiyle iş alanların daralması ve mezunların iş bulmakta zorlanması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3855125"/>
                  </a:ext>
                </a:extLst>
              </a:tr>
              <a:tr h="296696">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G-6</a:t>
                      </a:r>
                      <a:r>
                        <a:rPr lang="tr-TR" sz="1000" b="0" i="0" u="none" strike="noStrike" dirty="0">
                          <a:solidFill>
                            <a:srgbClr val="020424"/>
                          </a:solidFill>
                          <a:latin typeface="Tahoma" pitchFamily="34" charset="0"/>
                          <a:ea typeface="Tahoma" pitchFamily="34" charset="0"/>
                          <a:cs typeface="Tahoma" pitchFamily="34" charset="0"/>
                        </a:rPr>
                        <a:t> Öğrenci akademisyen ilişkisinin güçlü olması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F-5</a:t>
                      </a:r>
                      <a:r>
                        <a:rPr lang="tr-TR" sz="1000" b="0" i="0" u="none" strike="noStrike" dirty="0">
                          <a:solidFill>
                            <a:srgbClr val="020424"/>
                          </a:solidFill>
                          <a:latin typeface="Tahoma" pitchFamily="34" charset="0"/>
                          <a:ea typeface="Tahoma" pitchFamily="34" charset="0"/>
                          <a:cs typeface="Tahoma" pitchFamily="34" charset="0"/>
                        </a:rPr>
                        <a:t> Üniversite bünyesinde Hukuk Fakültesinin bulunması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ahoma" pitchFamily="34" charset="0"/>
                        <a:ea typeface="Tahoma" pitchFamily="34" charset="0"/>
                        <a:cs typeface="Tahoma"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05291738"/>
                  </a:ext>
                </a:extLst>
              </a:tr>
              <a:tr h="168779">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G-7 </a:t>
                      </a:r>
                      <a:r>
                        <a:rPr lang="tr-TR" sz="1000" b="0" i="0" u="none" strike="noStrike" dirty="0">
                          <a:solidFill>
                            <a:srgbClr val="020424"/>
                          </a:solidFill>
                          <a:latin typeface="Tahoma" pitchFamily="34" charset="0"/>
                          <a:ea typeface="Tahoma" pitchFamily="34" charset="0"/>
                          <a:cs typeface="Tahoma" pitchFamily="34" charset="0"/>
                        </a:rPr>
                        <a:t>Yeniliğe açık olunması </a:t>
                      </a:r>
                      <a:endParaRPr lang="tr-TR" sz="1000" b="1" i="0" u="none" strike="noStrike" dirty="0">
                        <a:solidFill>
                          <a:srgbClr val="020424"/>
                        </a:solidFill>
                        <a:latin typeface="Tahoma" pitchFamily="34" charset="0"/>
                        <a:ea typeface="Tahoma" pitchFamily="34" charset="0"/>
                        <a:cs typeface="Tahoma" pitchFamily="34" charset="0"/>
                      </a:endParaRP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2409110"/>
                  </a:ext>
                </a:extLst>
              </a:tr>
              <a:tr h="296696">
                <a:tc>
                  <a:txBody>
                    <a:bodyPr/>
                    <a:lstStyle/>
                    <a:p>
                      <a:pPr algn="l" fontAlgn="ctr"/>
                      <a:r>
                        <a:rPr lang="tr-TR" sz="1000" b="1" i="0" u="none" strike="noStrike" dirty="0">
                          <a:solidFill>
                            <a:srgbClr val="020424"/>
                          </a:solidFill>
                          <a:latin typeface="Tahoma" pitchFamily="34" charset="0"/>
                          <a:ea typeface="Tahoma" pitchFamily="34" charset="0"/>
                          <a:cs typeface="Tahoma" pitchFamily="34" charset="0"/>
                        </a:rPr>
                        <a:t>G-8</a:t>
                      </a:r>
                      <a:r>
                        <a:rPr lang="tr-TR" sz="1000" b="0" i="0" u="none" strike="noStrike" dirty="0">
                          <a:solidFill>
                            <a:srgbClr val="020424"/>
                          </a:solidFill>
                          <a:latin typeface="Tahoma" pitchFamily="34" charset="0"/>
                          <a:ea typeface="Tahoma" pitchFamily="34" charset="0"/>
                          <a:cs typeface="Tahoma" pitchFamily="34" charset="0"/>
                        </a:rPr>
                        <a:t> Üniversitenin yeniliklere açık yapısı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9061239"/>
                  </a:ext>
                </a:extLst>
              </a:tr>
              <a:tr h="180454">
                <a:tc>
                  <a:txBody>
                    <a:bodyPr/>
                    <a:lstStyle/>
                    <a:p>
                      <a:pPr algn="l" fontAlgn="ctr"/>
                      <a:r>
                        <a:rPr lang="tr-TR" sz="12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67738203"/>
                  </a:ext>
                </a:extLst>
              </a:tr>
              <a:tr h="180454">
                <a:tc>
                  <a:txBody>
                    <a:bodyPr/>
                    <a:lstStyle/>
                    <a:p>
                      <a:pPr algn="l" fontAlgn="ctr"/>
                      <a:r>
                        <a:rPr lang="tr-TR" sz="12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59513874"/>
                  </a:ext>
                </a:extLst>
              </a:tr>
              <a:tr h="180454">
                <a:tc>
                  <a:txBody>
                    <a:bodyPr/>
                    <a:lstStyle/>
                    <a:p>
                      <a:pPr algn="l" fontAlgn="ctr"/>
                      <a:r>
                        <a:rPr lang="tr-TR" sz="12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7529262"/>
                  </a:ext>
                </a:extLst>
              </a:tr>
              <a:tr h="180454">
                <a:tc>
                  <a:txBody>
                    <a:bodyPr/>
                    <a:lstStyle/>
                    <a:p>
                      <a:pPr algn="ctr" fontAlgn="ctr"/>
                      <a:r>
                        <a:rPr lang="tr-TR" sz="1200" b="0" i="0" u="none" strike="noStrike" dirty="0">
                          <a:solidFill>
                            <a:srgbClr val="000000"/>
                          </a:solidFill>
                          <a:effectLst/>
                          <a:latin typeface="Tahoma" pitchFamily="34" charset="0"/>
                          <a:ea typeface="Tahoma" pitchFamily="34" charset="0"/>
                          <a:cs typeface="Tahoma"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58300749"/>
                  </a:ext>
                </a:extLst>
              </a:tr>
              <a:tr h="168779">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06431289"/>
                  </a:ext>
                </a:extLst>
              </a:tr>
              <a:tr h="168779">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99661676"/>
                  </a:ext>
                </a:extLst>
              </a:tr>
              <a:tr h="168779">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16796659"/>
                  </a:ext>
                </a:extLst>
              </a:tr>
            </a:tbl>
          </a:graphicData>
        </a:graphic>
      </p:graphicFrame>
    </p:spTree>
    <p:extLst>
      <p:ext uri="{BB962C8B-B14F-4D97-AF65-F5344CB8AC3E}">
        <p14:creationId xmlns:p14="http://schemas.microsoft.com/office/powerpoint/2010/main" xmlns=""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48437" y="0"/>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5536" y="135496"/>
            <a:ext cx="1512168" cy="32120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xmlns="" val="52563083"/>
              </p:ext>
            </p:extLst>
          </p:nvPr>
        </p:nvGraphicFramePr>
        <p:xfrm>
          <a:off x="149292" y="502532"/>
          <a:ext cx="8882741" cy="6355460"/>
        </p:xfrm>
        <a:graphic>
          <a:graphicData uri="http://schemas.openxmlformats.org/drawingml/2006/table">
            <a:tbl>
              <a:tblPr/>
              <a:tblGrid>
                <a:gridCol w="2843559">
                  <a:extLst>
                    <a:ext uri="{9D8B030D-6E8A-4147-A177-3AD203B41FA5}">
                      <a16:colId xmlns:a16="http://schemas.microsoft.com/office/drawing/2014/main" xmlns="" val="3918363564"/>
                    </a:ext>
                  </a:extLst>
                </a:gridCol>
                <a:gridCol w="3007761">
                  <a:extLst>
                    <a:ext uri="{9D8B030D-6E8A-4147-A177-3AD203B41FA5}">
                      <a16:colId xmlns:a16="http://schemas.microsoft.com/office/drawing/2014/main" xmlns="" val="1683979601"/>
                    </a:ext>
                  </a:extLst>
                </a:gridCol>
                <a:gridCol w="3031421">
                  <a:extLst>
                    <a:ext uri="{9D8B030D-6E8A-4147-A177-3AD203B41FA5}">
                      <a16:colId xmlns:a16="http://schemas.microsoft.com/office/drawing/2014/main" xmlns="" val="2592459544"/>
                    </a:ext>
                  </a:extLst>
                </a:gridCol>
              </a:tblGrid>
              <a:tr h="192224">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342402">
                <a:tc>
                  <a:txBody>
                    <a:bodyPr/>
                    <a:lstStyle/>
                    <a:p>
                      <a:pPr algn="ctr" fontAlgn="ctr"/>
                      <a:r>
                        <a:rPr lang="tr-TR" sz="1000" b="0" i="0" u="none" strike="noStrike" dirty="0">
                          <a:solidFill>
                            <a:srgbClr val="000000"/>
                          </a:solidFill>
                          <a:latin typeface="Arial"/>
                        </a:rPr>
                        <a:t>Rektörlük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Üst Yönetim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Verilen Görevlerin zamanında ve doğru şekilde yerine getirilmesi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3968908"/>
                  </a:ext>
                </a:extLst>
              </a:tr>
              <a:tr h="342402">
                <a:tc>
                  <a:txBody>
                    <a:bodyPr/>
                    <a:lstStyle/>
                    <a:p>
                      <a:pPr algn="ctr" fontAlgn="ctr"/>
                      <a:r>
                        <a:rPr lang="tr-TR" sz="1000" b="0" i="0" u="none" strike="noStrike" dirty="0">
                          <a:solidFill>
                            <a:srgbClr val="000000"/>
                          </a:solidFill>
                          <a:latin typeface="Arial"/>
                        </a:rPr>
                        <a:t>Genel Sekreterlik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Üst Yönetim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Verilen Görevlerin zamanında ve doğru şekilde yerine getirilmesi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342402">
                <a:tc>
                  <a:txBody>
                    <a:bodyPr/>
                    <a:lstStyle/>
                    <a:p>
                      <a:pPr algn="ctr" fontAlgn="ctr"/>
                      <a:r>
                        <a:rPr lang="tr-TR" sz="1000" b="0" i="0" u="none" strike="noStrike" dirty="0">
                          <a:solidFill>
                            <a:srgbClr val="000000"/>
                          </a:solidFill>
                          <a:latin typeface="Arial"/>
                        </a:rPr>
                        <a:t>YÖK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Yükseköğretim kurumlarının bağlı olduğu en üst kuruluş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Mevzuata uygun çalışılması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r h="342402">
                <a:tc>
                  <a:txBody>
                    <a:bodyPr/>
                    <a:lstStyle/>
                    <a:p>
                      <a:pPr algn="ctr" fontAlgn="ctr"/>
                      <a:r>
                        <a:rPr lang="tr-TR" sz="1000" b="0" i="0" u="none" strike="noStrike" dirty="0">
                          <a:solidFill>
                            <a:srgbClr val="000000"/>
                          </a:solidFill>
                          <a:latin typeface="Arial"/>
                        </a:rPr>
                        <a:t>Kamu kuruluşları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Politika yapıcı ve yasa uygulayıcı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Yasalara uyma ve uygulama</a:t>
                      </a:r>
                      <a:br>
                        <a:rPr lang="tr-TR" sz="1000" b="0" i="0" u="none" strike="noStrike" dirty="0">
                          <a:solidFill>
                            <a:srgbClr val="000000"/>
                          </a:solidFill>
                          <a:latin typeface="Arial"/>
                        </a:rPr>
                      </a:br>
                      <a:r>
                        <a:rPr lang="tr-TR" sz="1000" b="0" i="0" u="none" strike="noStrike" dirty="0">
                          <a:solidFill>
                            <a:srgbClr val="000000"/>
                          </a:solidFill>
                          <a:latin typeface="Arial"/>
                        </a:rPr>
                        <a:t>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3855125"/>
                  </a:ext>
                </a:extLst>
              </a:tr>
              <a:tr h="342402">
                <a:tc>
                  <a:txBody>
                    <a:bodyPr/>
                    <a:lstStyle/>
                    <a:p>
                      <a:pPr algn="ctr" fontAlgn="ctr"/>
                      <a:r>
                        <a:rPr lang="tr-TR" sz="1000" b="0" i="0" u="none" strike="noStrike">
                          <a:solidFill>
                            <a:srgbClr val="000000"/>
                          </a:solidFill>
                          <a:latin typeface="Arial"/>
                        </a:rPr>
                        <a:t>Akdeniz Üniversitesi Adalet MYO</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Bilgi paylaşımı ve ortak çalışmalar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İş birliği, eğitim ve araştırmada paylaşım ve ortaklık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05291738"/>
                  </a:ext>
                </a:extLst>
              </a:tr>
              <a:tr h="342402">
                <a:tc>
                  <a:txBody>
                    <a:bodyPr/>
                    <a:lstStyle/>
                    <a:p>
                      <a:pPr algn="ctr" fontAlgn="ctr"/>
                      <a:r>
                        <a:rPr lang="tr-TR" sz="1000" b="0" i="0" u="none" strike="noStrike" dirty="0">
                          <a:solidFill>
                            <a:srgbClr val="000000"/>
                          </a:solidFill>
                          <a:latin typeface="Arial"/>
                        </a:rPr>
                        <a:t>Belek Üniversitesi Adalet MYO</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Bilgi paylaşımı ve ortak çalışmalar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İş birliği, eğitim ve araştırmada paylaşım ve ortaklık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2409110"/>
                  </a:ext>
                </a:extLst>
              </a:tr>
              <a:tr h="342402">
                <a:tc>
                  <a:txBody>
                    <a:bodyPr/>
                    <a:lstStyle/>
                    <a:p>
                      <a:pPr algn="ctr" fontAlgn="ctr"/>
                      <a:r>
                        <a:rPr lang="tr-TR" sz="1000" b="0" i="0" u="none" strike="noStrike">
                          <a:solidFill>
                            <a:srgbClr val="000000"/>
                          </a:solidFill>
                          <a:latin typeface="Arial"/>
                        </a:rPr>
                        <a:t>Öğrenciler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Eğitim hizmeti alır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İyi eğitim almak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9061239"/>
                  </a:ext>
                </a:extLst>
              </a:tr>
              <a:tr h="342402">
                <a:tc>
                  <a:txBody>
                    <a:bodyPr/>
                    <a:lstStyle/>
                    <a:p>
                      <a:pPr algn="ctr" fontAlgn="ctr"/>
                      <a:r>
                        <a:rPr lang="tr-TR" sz="1000" b="0" i="0" u="none" strike="noStrike">
                          <a:solidFill>
                            <a:srgbClr val="000000"/>
                          </a:solidFill>
                          <a:latin typeface="Arial"/>
                        </a:rPr>
                        <a:t>Akademisyenler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Bölüm eğitimini vermek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Eğitimin öğrenciler tarafından alınması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67738203"/>
                  </a:ext>
                </a:extLst>
              </a:tr>
              <a:tr h="342402">
                <a:tc>
                  <a:txBody>
                    <a:bodyPr/>
                    <a:lstStyle/>
                    <a:p>
                      <a:pPr algn="ctr" fontAlgn="ctr"/>
                      <a:r>
                        <a:rPr lang="tr-TR" sz="1000" b="0" i="0" u="none" strike="noStrike">
                          <a:solidFill>
                            <a:srgbClr val="000000"/>
                          </a:solidFill>
                          <a:latin typeface="Arial"/>
                        </a:rPr>
                        <a:t>Veliler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Öğrenciler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Hizmet memnuniyeti,nitelikli eğitim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59513874"/>
                  </a:ext>
                </a:extLst>
              </a:tr>
              <a:tr h="342402">
                <a:tc>
                  <a:txBody>
                    <a:bodyPr/>
                    <a:lstStyle/>
                    <a:p>
                      <a:pPr algn="ctr" fontAlgn="ctr"/>
                      <a:r>
                        <a:rPr lang="tr-TR" sz="1000" b="0" i="0" u="none" strike="noStrike">
                          <a:solidFill>
                            <a:srgbClr val="000000"/>
                          </a:solidFill>
                          <a:latin typeface="Arial"/>
                        </a:rPr>
                        <a:t>İnsan Kaynakları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Hizmet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Personel ihtiyacı,görevde yükselme, İşbirliği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7529262"/>
                  </a:ext>
                </a:extLst>
              </a:tr>
              <a:tr h="342402">
                <a:tc>
                  <a:txBody>
                    <a:bodyPr/>
                    <a:lstStyle/>
                    <a:p>
                      <a:pPr algn="ctr" fontAlgn="ctr"/>
                      <a:r>
                        <a:rPr lang="tr-TR" sz="1000" b="0" i="0" u="none" strike="noStrike">
                          <a:solidFill>
                            <a:srgbClr val="000000"/>
                          </a:solidFill>
                          <a:latin typeface="Arial"/>
                        </a:rPr>
                        <a:t>İdari Birimler / Koordinatörlükler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Eğitim-öğretim süreçlerinin sağlıklı  işlemesi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İşbirliği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58300749"/>
                  </a:ext>
                </a:extLst>
              </a:tr>
              <a:tr h="342402">
                <a:tc>
                  <a:txBody>
                    <a:bodyPr/>
                    <a:lstStyle/>
                    <a:p>
                      <a:pPr algn="ctr" fontAlgn="ctr"/>
                      <a:r>
                        <a:rPr lang="tr-TR" sz="1000" b="0" i="0" u="none" strike="noStrike">
                          <a:solidFill>
                            <a:srgbClr val="000000"/>
                          </a:solidFill>
                          <a:latin typeface="Arial"/>
                        </a:rPr>
                        <a:t>Diğer Akademik Birimler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Verilen ortak hizmet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İşbirliği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342402">
                <a:tc>
                  <a:txBody>
                    <a:bodyPr/>
                    <a:lstStyle/>
                    <a:p>
                      <a:pPr algn="ctr" fontAlgn="ctr"/>
                      <a:r>
                        <a:rPr lang="tr-TR" sz="1000" b="0" i="0" u="none" strike="noStrike">
                          <a:solidFill>
                            <a:srgbClr val="000000"/>
                          </a:solidFill>
                          <a:latin typeface="Arial"/>
                        </a:rPr>
                        <a:t>Mezunlar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Üniversite tanıtımı/program çıktısı/potansiyel mesleki 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İş olanak sunması ve mezuniyet sonrası destek/ilgi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342402">
                <a:tc>
                  <a:txBody>
                    <a:bodyPr/>
                    <a:lstStyle/>
                    <a:p>
                      <a:pPr algn="ctr" fontAlgn="ctr"/>
                      <a:r>
                        <a:rPr lang="tr-TR" sz="1000" b="0" i="0" u="none" strike="noStrike">
                          <a:solidFill>
                            <a:srgbClr val="000000"/>
                          </a:solidFill>
                          <a:latin typeface="Arial"/>
                        </a:rPr>
                        <a:t>Hukuk Fakültesi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Bölüm eğitimine destek vermek, işbirliği yapmak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İşbirliği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342402">
                <a:tc>
                  <a:txBody>
                    <a:bodyPr/>
                    <a:lstStyle/>
                    <a:p>
                      <a:pPr algn="ctr" fontAlgn="ctr"/>
                      <a:r>
                        <a:rPr lang="tr-TR" sz="1000" b="0" i="0" u="none" strike="noStrike">
                          <a:solidFill>
                            <a:srgbClr val="000000"/>
                          </a:solidFill>
                          <a:latin typeface="Arial"/>
                        </a:rPr>
                        <a:t>Yükseköğretim Kalite Kurulu</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ABÜ İç Kalite Güvence Sisteminin oluşturulması ve ABÜ iç kalite güvencesinin artırılması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Düzenli olarak KİDR, Kurumsal Dış Değerlendirme ve Kurumsal Akreditasyon süreçlerinde işbirliği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342402">
                <a:tc>
                  <a:txBody>
                    <a:bodyPr/>
                    <a:lstStyle/>
                    <a:p>
                      <a:pPr algn="ctr" fontAlgn="ctr"/>
                      <a:r>
                        <a:rPr lang="tr-TR" sz="1000" b="0" i="0" u="none" strike="noStrike">
                          <a:solidFill>
                            <a:srgbClr val="000000"/>
                          </a:solidFill>
                          <a:latin typeface="Arial"/>
                        </a:rPr>
                        <a:t>Türkiye Noterler Birliği (TNB)</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Mesleki 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 olanak sunması ve mezuniyet sonrası destek/ilgi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06431289"/>
                  </a:ext>
                </a:extLst>
              </a:tr>
              <a:tr h="342402">
                <a:tc>
                  <a:txBody>
                    <a:bodyPr/>
                    <a:lstStyle/>
                    <a:p>
                      <a:pPr algn="ctr" fontAlgn="ctr"/>
                      <a:r>
                        <a:rPr lang="tr-TR" sz="1000" b="0" i="0" u="none" strike="noStrike">
                          <a:solidFill>
                            <a:srgbClr val="000000"/>
                          </a:solidFill>
                          <a:latin typeface="Arial"/>
                        </a:rPr>
                        <a:t>Türkiye Barolar Birliği (TBB)</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Arial"/>
                        </a:rPr>
                        <a:t>Mesleki 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 olanak sunması ve mezuniyet sonrası destek/ilgi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99661676"/>
                  </a:ext>
                </a:extLst>
              </a:tr>
              <a:tr h="342402">
                <a:tc>
                  <a:txBody>
                    <a:bodyPr/>
                    <a:lstStyle/>
                    <a:p>
                      <a:pPr algn="ctr" fontAlgn="ctr"/>
                      <a:r>
                        <a:rPr lang="tr-TR" sz="1000" b="0" i="0" u="none" strike="noStrike">
                          <a:solidFill>
                            <a:srgbClr val="000000"/>
                          </a:solidFill>
                          <a:latin typeface="Arial"/>
                        </a:rPr>
                        <a:t>Adalet Bakanlığı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Mesleki 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latin typeface="Arial"/>
                        </a:rPr>
                        <a:t>İş olanak sunması ve mezuniyet sonrası destek/ilgi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16796659"/>
                  </a:ext>
                </a:extLst>
              </a:tr>
            </a:tbl>
          </a:graphicData>
        </a:graphic>
      </p:graphicFrame>
    </p:spTree>
    <p:extLst>
      <p:ext uri="{BB962C8B-B14F-4D97-AF65-F5344CB8AC3E}">
        <p14:creationId xmlns:p14="http://schemas.microsoft.com/office/powerpoint/2010/main" xmlns=""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xmlns=""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7" name="Tablo 65">
            <a:extLst>
              <a:ext uri="{FF2B5EF4-FFF2-40B4-BE49-F238E27FC236}">
                <a16:creationId xmlns:a16="http://schemas.microsoft.com/office/drawing/2014/main" xmlns="" id="{4E4BC37B-8B6C-4421-8472-B24C6619D2F1}"/>
              </a:ext>
            </a:extLst>
          </p:cNvPr>
          <p:cNvGraphicFramePr>
            <a:graphicFrameLocks noGrp="1"/>
          </p:cNvGraphicFramePr>
          <p:nvPr>
            <p:extLst>
              <p:ext uri="{D42A27DB-BD31-4B8C-83A1-F6EECF244321}">
                <p14:modId xmlns:p14="http://schemas.microsoft.com/office/powerpoint/2010/main" xmlns="" val="1120458518"/>
              </p:ext>
            </p:extLst>
          </p:nvPr>
        </p:nvGraphicFramePr>
        <p:xfrm>
          <a:off x="1696178" y="1385082"/>
          <a:ext cx="5472441" cy="5231359"/>
        </p:xfrm>
        <a:graphic>
          <a:graphicData uri="http://schemas.openxmlformats.org/drawingml/2006/table">
            <a:tbl>
              <a:tblPr/>
              <a:tblGrid>
                <a:gridCol w="1041192">
                  <a:extLst>
                    <a:ext uri="{9D8B030D-6E8A-4147-A177-3AD203B41FA5}">
                      <a16:colId xmlns:a16="http://schemas.microsoft.com/office/drawing/2014/main" xmlns="" val="3918363564"/>
                    </a:ext>
                  </a:extLst>
                </a:gridCol>
                <a:gridCol w="1101315">
                  <a:extLst>
                    <a:ext uri="{9D8B030D-6E8A-4147-A177-3AD203B41FA5}">
                      <a16:colId xmlns:a16="http://schemas.microsoft.com/office/drawing/2014/main" xmlns="" val="1683979601"/>
                    </a:ext>
                  </a:extLst>
                </a:gridCol>
                <a:gridCol w="1109978">
                  <a:extLst>
                    <a:ext uri="{9D8B030D-6E8A-4147-A177-3AD203B41FA5}">
                      <a16:colId xmlns:a16="http://schemas.microsoft.com/office/drawing/2014/main" xmlns="" val="2592459544"/>
                    </a:ext>
                  </a:extLst>
                </a:gridCol>
                <a:gridCol w="1109978">
                  <a:extLst>
                    <a:ext uri="{9D8B030D-6E8A-4147-A177-3AD203B41FA5}">
                      <a16:colId xmlns:a16="http://schemas.microsoft.com/office/drawing/2014/main" xmlns="" val="3383282758"/>
                    </a:ext>
                  </a:extLst>
                </a:gridCol>
                <a:gridCol w="1109978">
                  <a:extLst>
                    <a:ext uri="{9D8B030D-6E8A-4147-A177-3AD203B41FA5}">
                      <a16:colId xmlns:a16="http://schemas.microsoft.com/office/drawing/2014/main" xmlns=""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16796659"/>
                  </a:ext>
                </a:extLst>
              </a:tr>
            </a:tbl>
          </a:graphicData>
        </a:graphic>
      </p:graphicFrame>
    </p:spTree>
    <p:extLst>
      <p:ext uri="{BB962C8B-B14F-4D97-AF65-F5344CB8AC3E}">
        <p14:creationId xmlns:p14="http://schemas.microsoft.com/office/powerpoint/2010/main" xmlns=""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xmlns=""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7" name="Tablo 65">
            <a:extLst>
              <a:ext uri="{FF2B5EF4-FFF2-40B4-BE49-F238E27FC236}">
                <a16:creationId xmlns:a16="http://schemas.microsoft.com/office/drawing/2014/main" xmlns="" id="{8304B644-425E-4186-B593-E25613CE91FE}"/>
              </a:ext>
            </a:extLst>
          </p:cNvPr>
          <p:cNvGraphicFramePr>
            <a:graphicFrameLocks noGrp="1"/>
          </p:cNvGraphicFramePr>
          <p:nvPr>
            <p:extLst>
              <p:ext uri="{D42A27DB-BD31-4B8C-83A1-F6EECF244321}">
                <p14:modId xmlns:p14="http://schemas.microsoft.com/office/powerpoint/2010/main" xmlns="" val="2694030360"/>
              </p:ext>
            </p:extLst>
          </p:nvPr>
        </p:nvGraphicFramePr>
        <p:xfrm>
          <a:off x="111967" y="1207801"/>
          <a:ext cx="8901403" cy="5450633"/>
        </p:xfrm>
        <a:graphic>
          <a:graphicData uri="http://schemas.openxmlformats.org/drawingml/2006/table">
            <a:tbl>
              <a:tblPr/>
              <a:tblGrid>
                <a:gridCol w="1693591">
                  <a:extLst>
                    <a:ext uri="{9D8B030D-6E8A-4147-A177-3AD203B41FA5}">
                      <a16:colId xmlns:a16="http://schemas.microsoft.com/office/drawing/2014/main" xmlns="" val="3918363564"/>
                    </a:ext>
                  </a:extLst>
                </a:gridCol>
                <a:gridCol w="1791384">
                  <a:extLst>
                    <a:ext uri="{9D8B030D-6E8A-4147-A177-3AD203B41FA5}">
                      <a16:colId xmlns:a16="http://schemas.microsoft.com/office/drawing/2014/main" xmlns="" val="1683979601"/>
                    </a:ext>
                  </a:extLst>
                </a:gridCol>
                <a:gridCol w="1805476">
                  <a:extLst>
                    <a:ext uri="{9D8B030D-6E8A-4147-A177-3AD203B41FA5}">
                      <a16:colId xmlns:a16="http://schemas.microsoft.com/office/drawing/2014/main" xmlns="" val="2592459544"/>
                    </a:ext>
                  </a:extLst>
                </a:gridCol>
                <a:gridCol w="1805476">
                  <a:extLst>
                    <a:ext uri="{9D8B030D-6E8A-4147-A177-3AD203B41FA5}">
                      <a16:colId xmlns:a16="http://schemas.microsoft.com/office/drawing/2014/main" xmlns="" val="3383282758"/>
                    </a:ext>
                  </a:extLst>
                </a:gridCol>
                <a:gridCol w="1805476">
                  <a:extLst>
                    <a:ext uri="{9D8B030D-6E8A-4147-A177-3AD203B41FA5}">
                      <a16:colId xmlns:a16="http://schemas.microsoft.com/office/drawing/2014/main" xmlns="" val="494559924"/>
                    </a:ext>
                  </a:extLst>
                </a:gridCol>
              </a:tblGrid>
              <a:tr h="503898">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914304">
                <a:tc>
                  <a:txBody>
                    <a:bodyPr/>
                    <a:lstStyle/>
                    <a:p>
                      <a:pPr algn="ctr" fontAlgn="ctr"/>
                      <a:r>
                        <a:rPr lang="tr-TR" sz="1400" b="0" i="0" u="none" strike="noStrike" dirty="0" smtClean="0">
                          <a:solidFill>
                            <a:srgbClr val="000000"/>
                          </a:solidFill>
                          <a:effectLst/>
                          <a:latin typeface="Calibri" panose="020F0502020204030204" pitchFamily="34" charset="0"/>
                        </a:rPr>
                        <a:t>Bilgisayar(Laptop)</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Adalet</a:t>
                      </a:r>
                      <a:r>
                        <a:rPr lang="tr-TR" sz="1400" b="0" i="0" u="none" strike="noStrike" baseline="0" dirty="0" smtClean="0">
                          <a:solidFill>
                            <a:srgbClr val="000000"/>
                          </a:solidFill>
                          <a:effectLst/>
                          <a:latin typeface="Calibri" panose="020F0502020204030204" pitchFamily="34" charset="0"/>
                        </a:rPr>
                        <a:t> Meslek Yüksekokulu</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Öğretim Görevlisi Şahsi Bilgisayarı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Okul Bilgisayarı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Kalite Temsilcimizin K klasörüne</a:t>
                      </a:r>
                      <a:r>
                        <a:rPr lang="tr-TR" sz="1400" b="0" i="0" u="none" strike="noStrike" baseline="0" dirty="0" smtClean="0">
                          <a:solidFill>
                            <a:srgbClr val="000000"/>
                          </a:solidFill>
                          <a:effectLst/>
                          <a:latin typeface="Calibri" panose="020F0502020204030204" pitchFamily="34" charset="0"/>
                        </a:rPr>
                        <a:t> erişimi ve uygulamalara erişimin şahsi bilgisayarı ile sağlanamaması.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3968908"/>
                  </a:ext>
                </a:extLst>
              </a:tr>
              <a:tr h="298264">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298264">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r h="298264">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3855125"/>
                  </a:ext>
                </a:extLst>
              </a:tr>
              <a:tr h="298264">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05291738"/>
                  </a:ext>
                </a:extLst>
              </a:tr>
              <a:tr h="298264">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2409110"/>
                  </a:ext>
                </a:extLst>
              </a:tr>
              <a:tr h="298264">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9061239"/>
                  </a:ext>
                </a:extLst>
              </a:tr>
              <a:tr h="298264">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67738203"/>
                  </a:ext>
                </a:extLst>
              </a:tr>
              <a:tr h="298264">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59513874"/>
                  </a:ext>
                </a:extLst>
              </a:tr>
              <a:tr h="298264">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7529262"/>
                  </a:ext>
                </a:extLst>
              </a:tr>
              <a:tr h="298264">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58300749"/>
                  </a:ext>
                </a:extLst>
              </a:tr>
              <a:tr h="298264">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06431289"/>
                  </a:ext>
                </a:extLst>
              </a:tr>
              <a:tr h="298264">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99661676"/>
                  </a:ext>
                </a:extLst>
              </a:tr>
              <a:tr h="298264">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16796659"/>
                  </a:ext>
                </a:extLst>
              </a:tr>
            </a:tbl>
          </a:graphicData>
        </a:graphic>
      </p:graphicFrame>
    </p:spTree>
    <p:extLst>
      <p:ext uri="{BB962C8B-B14F-4D97-AF65-F5344CB8AC3E}">
        <p14:creationId xmlns:p14="http://schemas.microsoft.com/office/powerpoint/2010/main" xmlns=""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xmlns=""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6" name="Tablo 65">
            <a:extLst>
              <a:ext uri="{FF2B5EF4-FFF2-40B4-BE49-F238E27FC236}">
                <a16:creationId xmlns:a16="http://schemas.microsoft.com/office/drawing/2014/main" xmlns="" id="{0F23ED71-2D0A-4A91-BB06-5711D160085E}"/>
              </a:ext>
            </a:extLst>
          </p:cNvPr>
          <p:cNvGraphicFramePr>
            <a:graphicFrameLocks noGrp="1"/>
          </p:cNvGraphicFramePr>
          <p:nvPr>
            <p:extLst>
              <p:ext uri="{D42A27DB-BD31-4B8C-83A1-F6EECF244321}">
                <p14:modId xmlns:p14="http://schemas.microsoft.com/office/powerpoint/2010/main" xmlns="" val="1120458518"/>
              </p:ext>
            </p:extLst>
          </p:nvPr>
        </p:nvGraphicFramePr>
        <p:xfrm>
          <a:off x="111968" y="1175661"/>
          <a:ext cx="8892072" cy="5548776"/>
        </p:xfrm>
        <a:graphic>
          <a:graphicData uri="http://schemas.openxmlformats.org/drawingml/2006/table">
            <a:tbl>
              <a:tblPr/>
              <a:tblGrid>
                <a:gridCol w="3210606">
                  <a:extLst>
                    <a:ext uri="{9D8B030D-6E8A-4147-A177-3AD203B41FA5}">
                      <a16:colId xmlns:a16="http://schemas.microsoft.com/office/drawing/2014/main" xmlns="" val="3918363564"/>
                    </a:ext>
                  </a:extLst>
                </a:gridCol>
                <a:gridCol w="1412037">
                  <a:extLst>
                    <a:ext uri="{9D8B030D-6E8A-4147-A177-3AD203B41FA5}">
                      <a16:colId xmlns:a16="http://schemas.microsoft.com/office/drawing/2014/main" xmlns="" val="1683979601"/>
                    </a:ext>
                  </a:extLst>
                </a:gridCol>
                <a:gridCol w="1423143">
                  <a:extLst>
                    <a:ext uri="{9D8B030D-6E8A-4147-A177-3AD203B41FA5}">
                      <a16:colId xmlns:a16="http://schemas.microsoft.com/office/drawing/2014/main" xmlns="" val="2592459544"/>
                    </a:ext>
                  </a:extLst>
                </a:gridCol>
                <a:gridCol w="1423143">
                  <a:extLst>
                    <a:ext uri="{9D8B030D-6E8A-4147-A177-3AD203B41FA5}">
                      <a16:colId xmlns:a16="http://schemas.microsoft.com/office/drawing/2014/main" xmlns="" val="3383282758"/>
                    </a:ext>
                  </a:extLst>
                </a:gridCol>
                <a:gridCol w="1423143">
                  <a:extLst>
                    <a:ext uri="{9D8B030D-6E8A-4147-A177-3AD203B41FA5}">
                      <a16:colId xmlns:a16="http://schemas.microsoft.com/office/drawing/2014/main" xmlns="" val="494559924"/>
                    </a:ext>
                  </a:extLst>
                </a:gridCol>
              </a:tblGrid>
              <a:tr h="441570">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355102"/>
                  </a:ext>
                </a:extLst>
              </a:tr>
              <a:tr h="1619017">
                <a:tc>
                  <a:txBody>
                    <a:bodyPr/>
                    <a:lstStyle/>
                    <a:p>
                      <a:pPr algn="ctr" fontAlgn="ctr"/>
                      <a:r>
                        <a:rPr lang="tr-TR" sz="1400" b="0" i="0" u="none" strike="noStrike" dirty="0" smtClean="0">
                          <a:solidFill>
                            <a:srgbClr val="000000"/>
                          </a:solidFill>
                          <a:effectLst/>
                          <a:latin typeface="Calibri" panose="020F0502020204030204" pitchFamily="34" charset="0"/>
                        </a:rPr>
                        <a:t>Adalet Meslek Yüksekokulu</a:t>
                      </a:r>
                      <a:r>
                        <a:rPr lang="tr-TR" sz="1400" b="0" i="0" u="none" strike="noStrike" baseline="0" dirty="0" smtClean="0">
                          <a:solidFill>
                            <a:srgbClr val="000000"/>
                          </a:solidFill>
                          <a:effectLst/>
                          <a:latin typeface="Calibri" panose="020F0502020204030204" pitchFamily="34" charset="0"/>
                        </a:rPr>
                        <a:t> Sekreteri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Adalet Meslek Yüksekokulu</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Meslek Yüksekokulu Sekreteri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Adalet Meslek Yüksekokulu</a:t>
                      </a:r>
                      <a:r>
                        <a:rPr lang="tr-TR" sz="1400" b="0" i="0" u="none" strike="noStrike" baseline="0" dirty="0" smtClean="0">
                          <a:solidFill>
                            <a:srgbClr val="000000"/>
                          </a:solidFill>
                          <a:effectLst/>
                          <a:latin typeface="Calibri" panose="020F0502020204030204" pitchFamily="34" charset="0"/>
                        </a:rPr>
                        <a:t> bünyesinde ayrı Sekreter</a:t>
                      </a:r>
                      <a:endParaRPr lang="tr-TR" sz="1400" b="0" i="0" u="none" strike="noStrike" dirty="0" smtClean="0">
                        <a:solidFill>
                          <a:srgbClr val="000000"/>
                        </a:solidFill>
                        <a:effectLst/>
                        <a:latin typeface="Calibri" panose="020F0502020204030204" pitchFamily="34" charset="0"/>
                      </a:endParaRP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Adalet </a:t>
                      </a:r>
                      <a:r>
                        <a:rPr lang="tr-TR" sz="1400" b="0" i="0" u="none" strike="noStrike" dirty="0" err="1" smtClean="0">
                          <a:solidFill>
                            <a:srgbClr val="000000"/>
                          </a:solidFill>
                          <a:effectLst/>
                          <a:latin typeface="Calibri" panose="020F0502020204030204" pitchFamily="34" charset="0"/>
                        </a:rPr>
                        <a:t>MYO'nun</a:t>
                      </a:r>
                      <a:r>
                        <a:rPr lang="tr-TR" sz="1400" b="0" i="0" u="none" strike="noStrike" dirty="0" smtClean="0">
                          <a:solidFill>
                            <a:srgbClr val="000000"/>
                          </a:solidFill>
                          <a:effectLst/>
                          <a:latin typeface="Calibri" panose="020F0502020204030204" pitchFamily="34" charset="0"/>
                        </a:rPr>
                        <a:t> idari işlerinde görevli olmak üzere,Meslek Yüksekokulları bünyesinden ayrı Adalet MYO Sekreteri olmaması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3968908"/>
                  </a:ext>
                </a:extLst>
              </a:tr>
              <a:tr h="261371">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15462751"/>
                  </a:ext>
                </a:extLst>
              </a:tr>
              <a:tr h="261371">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2415262"/>
                  </a:ext>
                </a:extLst>
              </a:tr>
              <a:tr h="261371">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3855125"/>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05291738"/>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2409110"/>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9061239"/>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67738203"/>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59513874"/>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7529262"/>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58300749"/>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06431289"/>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99661676"/>
                  </a:ext>
                </a:extLst>
              </a:tr>
              <a:tr h="261371">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16796659"/>
                  </a:ext>
                </a:extLst>
              </a:tr>
            </a:tbl>
          </a:graphicData>
        </a:graphic>
      </p:graphicFrame>
    </p:spTree>
    <p:extLst>
      <p:ext uri="{BB962C8B-B14F-4D97-AF65-F5344CB8AC3E}">
        <p14:creationId xmlns:p14="http://schemas.microsoft.com/office/powerpoint/2010/main" xmlns="" val="4493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u="sng" dirty="0">
                <a:solidFill>
                  <a:schemeClr val="accent6"/>
                </a:solidFill>
                <a:effectLst>
                  <a:outerShdw blurRad="38100" dist="38100" dir="2700000" algn="tl">
                    <a:srgbClr val="000000">
                      <a:alpha val="43137"/>
                    </a:srgbClr>
                  </a:outerShdw>
                </a:effectLst>
                <a:ea typeface="+mj-ea"/>
                <a:cs typeface="+mj-cs"/>
              </a:rPr>
              <a:t>SKORU YÜKSEK OLAN</a:t>
            </a:r>
            <a:r>
              <a:rPr lang="tr-TR" sz="2800" b="1" dirty="0">
                <a:solidFill>
                  <a:schemeClr val="accent6"/>
                </a:solidFill>
                <a:effectLst>
                  <a:outerShdw blurRad="38100" dist="38100" dir="2700000" algn="tl">
                    <a:srgbClr val="000000">
                      <a:alpha val="43137"/>
                    </a:srgbClr>
                  </a:outerShdw>
                </a:effectLst>
                <a:ea typeface="+mj-ea"/>
                <a:cs typeface="+mj-cs"/>
              </a:rPr>
              <a:t>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xmlns="" val="4009847459"/>
              </p:ext>
            </p:extLst>
          </p:nvPr>
        </p:nvGraphicFramePr>
        <p:xfrm>
          <a:off x="545122" y="1801446"/>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xmlns="" val="3521804200"/>
                    </a:ext>
                  </a:extLst>
                </a:gridCol>
                <a:gridCol w="6374422">
                  <a:extLst>
                    <a:ext uri="{9D8B030D-6E8A-4147-A177-3AD203B41FA5}">
                      <a16:colId xmlns:a16="http://schemas.microsoft.com/office/drawing/2014/main" xmlns=""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xmlns=""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xmlns=""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xmlns=""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006109038"/>
                  </a:ext>
                </a:extLst>
              </a:tr>
            </a:tbl>
          </a:graphicData>
        </a:graphic>
      </p:graphicFrame>
      <p:sp>
        <p:nvSpPr>
          <p:cNvPr id="11" name="10 Metin kutusu"/>
          <p:cNvSpPr txBox="1"/>
          <p:nvPr/>
        </p:nvSpPr>
        <p:spPr>
          <a:xfrm>
            <a:off x="2034074" y="4245429"/>
            <a:ext cx="5374432" cy="646331"/>
          </a:xfrm>
          <a:prstGeom prst="rect">
            <a:avLst/>
          </a:prstGeom>
          <a:noFill/>
        </p:spPr>
        <p:txBody>
          <a:bodyPr wrap="square" rtlCol="0">
            <a:spAutoFit/>
          </a:bodyPr>
          <a:lstStyle/>
          <a:p>
            <a:pPr algn="ctr"/>
            <a:r>
              <a:rPr lang="tr-TR" dirty="0" smtClean="0">
                <a:solidFill>
                  <a:srgbClr val="020424"/>
                </a:solidFill>
              </a:rPr>
              <a:t>Risk Analizinde</a:t>
            </a:r>
          </a:p>
          <a:p>
            <a:pPr algn="ctr"/>
            <a:r>
              <a:rPr lang="tr-TR" dirty="0" smtClean="0">
                <a:solidFill>
                  <a:srgbClr val="020424"/>
                </a:solidFill>
              </a:rPr>
              <a:t>Skoru Yüksek Risk Bulunmamaktadır.</a:t>
            </a:r>
            <a:endParaRPr lang="tr-TR" dirty="0">
              <a:solidFill>
                <a:srgbClr val="020424"/>
              </a:solidFill>
            </a:endParaRPr>
          </a:p>
        </p:txBody>
      </p:sp>
    </p:spTree>
    <p:extLst>
      <p:ext uri="{BB962C8B-B14F-4D97-AF65-F5344CB8AC3E}">
        <p14:creationId xmlns:p14="http://schemas.microsoft.com/office/powerpoint/2010/main" xmlns="" val="32387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xmlns=""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etin kutusu"/>
          <p:cNvSpPr txBox="1"/>
          <p:nvPr/>
        </p:nvSpPr>
        <p:spPr>
          <a:xfrm>
            <a:off x="1362269" y="1203649"/>
            <a:ext cx="6904653" cy="1477328"/>
          </a:xfrm>
          <a:prstGeom prst="rect">
            <a:avLst/>
          </a:prstGeom>
          <a:noFill/>
        </p:spPr>
        <p:txBody>
          <a:bodyPr wrap="square" rtlCol="0">
            <a:spAutoFit/>
          </a:bodyPr>
          <a:lstStyle/>
          <a:p>
            <a:pPr algn="ctr"/>
            <a:r>
              <a:rPr lang="tr-TR" dirty="0" smtClean="0">
                <a:solidFill>
                  <a:srgbClr val="020424"/>
                </a:solidFill>
              </a:rPr>
              <a:t>2022-2023 eğitim döneminde Anket Analizlerinde; öğretim üyesi ve öğretim elamanlarımızdan 90 puan altında puan olmayıp, olumsuz yorum da bulunmamaktadır.</a:t>
            </a:r>
          </a:p>
          <a:p>
            <a:pPr algn="ctr"/>
            <a:r>
              <a:rPr lang="tr-TR" dirty="0" smtClean="0">
                <a:solidFill>
                  <a:srgbClr val="020424"/>
                </a:solidFill>
              </a:rPr>
              <a:t>Meslek Yüksekokulu bünyesinden ayrılmadan önceki denetimlerde de anket aksiyon planı(AAP) yoktur.</a:t>
            </a:r>
            <a:endParaRPr lang="tr-TR" dirty="0">
              <a:solidFill>
                <a:srgbClr val="020424"/>
              </a:solidFill>
            </a:endParaRPr>
          </a:p>
        </p:txBody>
      </p:sp>
      <p:pic>
        <p:nvPicPr>
          <p:cNvPr id="1026" name="Picture 2" descr="C:\Users\PC\Desktop\ABU DERSLER\KALİTE\HOCA ANKET SONUÇLARI 22-23 GÜZ\İlyas SAĞLAM YORUMLAR.png"/>
          <p:cNvPicPr>
            <a:picLocks noChangeAspect="1" noChangeArrowheads="1"/>
          </p:cNvPicPr>
          <p:nvPr/>
        </p:nvPicPr>
        <p:blipFill>
          <a:blip r:embed="rId3"/>
          <a:srcRect/>
          <a:stretch>
            <a:fillRect/>
          </a:stretch>
        </p:blipFill>
        <p:spPr bwMode="auto">
          <a:xfrm>
            <a:off x="1" y="2752530"/>
            <a:ext cx="4889240" cy="2220685"/>
          </a:xfrm>
          <a:prstGeom prst="rect">
            <a:avLst/>
          </a:prstGeom>
          <a:noFill/>
        </p:spPr>
      </p:pic>
      <p:pic>
        <p:nvPicPr>
          <p:cNvPr id="1027" name="Picture 3" descr="C:\Users\PC\Desktop\ABU DERSLER\KALİTE\HOCA ANKET SONUÇLARI 22-23 GÜZ\Mesut ERTANHAN YORUMLAR.png"/>
          <p:cNvPicPr>
            <a:picLocks noChangeAspect="1" noChangeArrowheads="1"/>
          </p:cNvPicPr>
          <p:nvPr/>
        </p:nvPicPr>
        <p:blipFill>
          <a:blip r:embed="rId4"/>
          <a:srcRect/>
          <a:stretch>
            <a:fillRect/>
          </a:stretch>
        </p:blipFill>
        <p:spPr bwMode="auto">
          <a:xfrm>
            <a:off x="0" y="5055572"/>
            <a:ext cx="4018713" cy="1802428"/>
          </a:xfrm>
          <a:prstGeom prst="rect">
            <a:avLst/>
          </a:prstGeom>
          <a:noFill/>
        </p:spPr>
      </p:pic>
      <p:pic>
        <p:nvPicPr>
          <p:cNvPr id="1028" name="Picture 4" descr="C:\Users\PC\Desktop\ABU DERSLER\KALİTE\HOCA ANKET SONUÇLARI 22-23 GÜZ\Fatma Zehra ATEŞ YORUMLAR.png"/>
          <p:cNvPicPr>
            <a:picLocks noChangeAspect="1" noChangeArrowheads="1"/>
          </p:cNvPicPr>
          <p:nvPr/>
        </p:nvPicPr>
        <p:blipFill>
          <a:blip r:embed="rId5"/>
          <a:srcRect/>
          <a:stretch>
            <a:fillRect/>
          </a:stretch>
        </p:blipFill>
        <p:spPr bwMode="auto">
          <a:xfrm>
            <a:off x="4441600" y="5007525"/>
            <a:ext cx="4531972" cy="1850475"/>
          </a:xfrm>
          <a:prstGeom prst="rect">
            <a:avLst/>
          </a:prstGeom>
          <a:noFill/>
        </p:spPr>
      </p:pic>
      <p:pic>
        <p:nvPicPr>
          <p:cNvPr id="1029" name="Picture 5" descr="C:\Users\PC\Desktop\ABU DERSLER\KALİTE\HOCA ANKET SONUÇLARI 22-23 GÜZ\Merve Bilge AKBULUT YORUMLAR.png"/>
          <p:cNvPicPr>
            <a:picLocks noChangeAspect="1" noChangeArrowheads="1"/>
          </p:cNvPicPr>
          <p:nvPr/>
        </p:nvPicPr>
        <p:blipFill>
          <a:blip r:embed="rId6"/>
          <a:srcRect/>
          <a:stretch>
            <a:fillRect/>
          </a:stretch>
        </p:blipFill>
        <p:spPr bwMode="auto">
          <a:xfrm>
            <a:off x="4889241" y="2771192"/>
            <a:ext cx="4254759" cy="2094561"/>
          </a:xfrm>
          <a:prstGeom prst="rect">
            <a:avLst/>
          </a:prstGeom>
          <a:noFill/>
        </p:spPr>
      </p:pic>
    </p:spTree>
    <p:extLst>
      <p:ext uri="{BB962C8B-B14F-4D97-AF65-F5344CB8AC3E}">
        <p14:creationId xmlns:p14="http://schemas.microsoft.com/office/powerpoint/2010/main" xmlns="" val="1666700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607</TotalTime>
  <Words>1147</Words>
  <Application>Microsoft Office PowerPoint</Application>
  <PresentationFormat>Ekran Gösterisi (4:3)</PresentationFormat>
  <Paragraphs>334</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İyon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PC</cp:lastModifiedBy>
  <cp:revision>87</cp:revision>
  <dcterms:created xsi:type="dcterms:W3CDTF">2020-01-20T10:44:30Z</dcterms:created>
  <dcterms:modified xsi:type="dcterms:W3CDTF">2023-06-15T07:49:37Z</dcterms:modified>
</cp:coreProperties>
</file>