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365" r:id="rId3"/>
    <p:sldId id="347" r:id="rId4"/>
    <p:sldId id="366" r:id="rId5"/>
    <p:sldId id="346" r:id="rId6"/>
    <p:sldId id="375" r:id="rId7"/>
    <p:sldId id="367" r:id="rId8"/>
    <p:sldId id="363" r:id="rId9"/>
    <p:sldId id="285" r:id="rId10"/>
    <p:sldId id="368" r:id="rId11"/>
    <p:sldId id="369" r:id="rId12"/>
    <p:sldId id="370" r:id="rId13"/>
    <p:sldId id="358" r:id="rId14"/>
    <p:sldId id="352" r:id="rId15"/>
    <p:sldId id="357" r:id="rId16"/>
    <p:sldId id="372" r:id="rId17"/>
    <p:sldId id="373" r:id="rId18"/>
    <p:sldId id="362" r:id="rId19"/>
    <p:sldId id="278"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65"/>
            <p14:sldId id="347"/>
            <p14:sldId id="366"/>
            <p14:sldId id="346"/>
            <p14:sldId id="375"/>
            <p14:sldId id="367"/>
            <p14:sldId id="363"/>
            <p14:sldId id="285"/>
            <p14:sldId id="368"/>
            <p14:sldId id="369"/>
            <p14:sldId id="370"/>
            <p14:sldId id="358"/>
            <p14:sldId id="352"/>
            <p14:sldId id="357"/>
            <p14:sldId id="372"/>
            <p14:sldId id="373"/>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FCE1E0"/>
    <a:srgbClr val="0F2303"/>
    <a:srgbClr val="001626"/>
    <a:srgbClr val="7AEE32"/>
    <a:srgbClr val="E626AF"/>
    <a:srgbClr val="1F0620"/>
    <a:srgbClr val="020424"/>
    <a:srgbClr val="D9D9D9"/>
    <a:srgbClr val="122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73" autoAdjust="0"/>
  </p:normalViewPr>
  <p:slideViewPr>
    <p:cSldViewPr snapToGrid="0">
      <p:cViewPr varScale="1">
        <p:scale>
          <a:sx n="65" d="100"/>
          <a:sy n="65" d="100"/>
        </p:scale>
        <p:origin x="64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r>
              <a:rPr lang="en-US" sz="2000" b="1">
                <a:solidFill>
                  <a:schemeClr val="accent5">
                    <a:lumMod val="75000"/>
                  </a:schemeClr>
                </a:solidFill>
              </a:rPr>
              <a:t>Öğrenci Memnuniyet Anket Sonuçları</a:t>
            </a:r>
          </a:p>
        </c:rich>
      </c:tx>
      <c:layout/>
      <c:overlay val="0"/>
      <c:spPr>
        <a:noFill/>
        <a:ln>
          <a:noFill/>
        </a:ln>
        <a:effectLst/>
      </c:spPr>
      <c:txPr>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endParaRPr lang="en-US"/>
        </a:p>
      </c:txPr>
    </c:title>
    <c:autoTitleDeleted val="0"/>
    <c:plotArea>
      <c:layout/>
      <c:barChart>
        <c:barDir val="col"/>
        <c:grouping val="percentStack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bg1"/>
              </a:solidFill>
              <a:round/>
            </a:ln>
            <a:effectLst/>
          </c:spPr>
          <c:invertIfNegative val="0"/>
          <c:dPt>
            <c:idx val="0"/>
            <c:invertIfNegative val="0"/>
            <c:bubble3D val="0"/>
            <c:spPr>
              <a:solidFill>
                <a:schemeClr val="accent2">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1-14E7-474A-89CC-3F2480857E6B}"/>
              </c:ext>
            </c:extLst>
          </c:dPt>
          <c:dPt>
            <c:idx val="2"/>
            <c:invertIfNegative val="0"/>
            <c:bubble3D val="0"/>
            <c:spPr>
              <a:solidFill>
                <a:schemeClr val="accent6">
                  <a:lumMod val="60000"/>
                  <a:lumOff val="40000"/>
                </a:schemeClr>
              </a:solidFill>
              <a:ln w="9525" cap="flat" cmpd="sng" algn="ctr">
                <a:solidFill>
                  <a:schemeClr val="bg1"/>
                </a:solidFill>
                <a:round/>
              </a:ln>
              <a:effectLst/>
            </c:spPr>
            <c:extLst>
              <c:ext xmlns:c16="http://schemas.microsoft.com/office/drawing/2014/chart" uri="{C3380CC4-5D6E-409C-BE32-E72D297353CC}">
                <c16:uniqueId val="{00000003-14E7-474A-89CC-3F2480857E6B}"/>
              </c:ext>
            </c:extLst>
          </c:dPt>
          <c:dPt>
            <c:idx val="3"/>
            <c:invertIfNegative val="0"/>
            <c:bubble3D val="0"/>
            <c:spPr>
              <a:solidFill>
                <a:schemeClr val="accent4">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5-14E7-474A-89CC-3F2480857E6B}"/>
              </c:ext>
            </c:extLst>
          </c:dPt>
          <c:dLbls>
            <c:dLbl>
              <c:idx val="0"/>
              <c:layout/>
              <c:tx>
                <c:rich>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r>
                      <a:rPr lang="en-US" dirty="0" smtClean="0">
                        <a:solidFill>
                          <a:srgbClr val="0C0D0D"/>
                        </a:solidFill>
                      </a:rPr>
                      <a:t>92%</a:t>
                    </a:r>
                    <a:endParaRPr lang="en-US" dirty="0">
                      <a:solidFill>
                        <a:srgbClr val="0C0D0D"/>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4E7-474A-89CC-3F2480857E6B}"/>
                </c:ext>
              </c:extLst>
            </c:dLbl>
            <c:dLbl>
              <c:idx val="1"/>
              <c:layout/>
              <c:tx>
                <c:rich>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r>
                      <a:rPr lang="en-US" dirty="0" smtClean="0">
                        <a:solidFill>
                          <a:srgbClr val="0C0D0D"/>
                        </a:solidFill>
                      </a:rPr>
                      <a:t>92%</a:t>
                    </a:r>
                    <a:endParaRPr lang="en-US" dirty="0">
                      <a:solidFill>
                        <a:srgbClr val="0C0D0D"/>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5C1-4649-8B68-F64A074C79A9}"/>
                </c:ext>
              </c:extLst>
            </c:dLbl>
            <c:dLbl>
              <c:idx val="2"/>
              <c:layout/>
              <c:tx>
                <c:rich>
                  <a:bodyPr rot="0" spcFirstLastPara="1" vertOverflow="ellipsis" vert="horz" wrap="square" lIns="38100" tIns="19050" rIns="38100" bIns="19050" anchor="ctr" anchorCtr="1">
                    <a:spAutoFit/>
                  </a:bodyPr>
                  <a:lstStyle/>
                  <a:p>
                    <a:pPr>
                      <a:defRPr sz="1800" b="1" i="0" u="none" strike="noStrike" kern="1200" baseline="0">
                        <a:solidFill>
                          <a:srgbClr val="0C0D0D"/>
                        </a:solidFill>
                        <a:latin typeface="+mn-lt"/>
                        <a:ea typeface="+mn-ea"/>
                        <a:cs typeface="+mn-cs"/>
                      </a:defRPr>
                    </a:pPr>
                    <a:r>
                      <a:rPr lang="en-US" dirty="0" smtClean="0">
                        <a:solidFill>
                          <a:srgbClr val="0C0D0D"/>
                        </a:solidFill>
                      </a:rPr>
                      <a:t>87%</a:t>
                    </a:r>
                    <a:endParaRPr lang="en-US" dirty="0">
                      <a:solidFill>
                        <a:srgbClr val="0C0D0D"/>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C0D0D"/>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4E7-474A-89CC-3F2480857E6B}"/>
                </c:ext>
              </c:extLst>
            </c:dLbl>
            <c:dLbl>
              <c:idx val="3"/>
              <c:layout/>
              <c:tx>
                <c:rich>
                  <a:bodyPr/>
                  <a:lstStyle/>
                  <a:p>
                    <a:r>
                      <a:rPr lang="en-US" dirty="0" smtClean="0">
                        <a:solidFill>
                          <a:srgbClr val="0C0D0D"/>
                        </a:solidFill>
                      </a:rPr>
                      <a:t>84%</a:t>
                    </a:r>
                    <a:endParaRPr lang="en-US" dirty="0">
                      <a:solidFill>
                        <a:srgbClr val="0C0D0D"/>
                      </a:solidFill>
                    </a:endParaRP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4E7-474A-89CC-3F2480857E6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50000"/>
                        <a:lumOff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Öğrenci2!$E$3:$H$3</c:f>
              <c:strCache>
                <c:ptCount val="4"/>
                <c:pt idx="0">
                  <c:v>Hazırlık Sınıfı Öğr. Gör. Memnuniyeti</c:v>
                </c:pt>
                <c:pt idx="1">
                  <c:v>Ölçme-Değerlendirme ve Ders İçeriği Memnuniyeti</c:v>
                </c:pt>
                <c:pt idx="2">
                  <c:v>Eğitim ve Etkinlik Memnuniyeti</c:v>
                </c:pt>
                <c:pt idx="3">
                  <c:v>YDYO İdaresi Memnuniyeti</c:v>
                </c:pt>
              </c:strCache>
            </c:strRef>
          </c:cat>
          <c:val>
            <c:numRef>
              <c:f>Öğrenci2!$E$4:$H$4</c:f>
              <c:numCache>
                <c:formatCode>0%</c:formatCode>
                <c:ptCount val="4"/>
                <c:pt idx="0">
                  <c:v>0.93</c:v>
                </c:pt>
                <c:pt idx="1">
                  <c:v>0.93</c:v>
                </c:pt>
                <c:pt idx="2">
                  <c:v>0.93</c:v>
                </c:pt>
                <c:pt idx="3">
                  <c:v>0.8</c:v>
                </c:pt>
              </c:numCache>
            </c:numRef>
          </c:val>
          <c:extLst>
            <c:ext xmlns:c16="http://schemas.microsoft.com/office/drawing/2014/chart" uri="{C3380CC4-5D6E-409C-BE32-E72D297353CC}">
              <c16:uniqueId val="{00000006-14E7-474A-89CC-3F2480857E6B}"/>
            </c:ext>
          </c:extLst>
        </c:ser>
        <c:dLbls>
          <c:dLblPos val="inEnd"/>
          <c:showLegendKey val="0"/>
          <c:showVal val="1"/>
          <c:showCatName val="0"/>
          <c:showSerName val="0"/>
          <c:showPercent val="0"/>
          <c:showBubbleSize val="0"/>
        </c:dLbls>
        <c:gapWidth val="100"/>
        <c:overlap val="100"/>
        <c:axId val="1307993887"/>
        <c:axId val="1307988895"/>
      </c:barChart>
      <c:catAx>
        <c:axId val="130799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5">
                    <a:lumMod val="75000"/>
                  </a:schemeClr>
                </a:solidFill>
                <a:effectLst>
                  <a:glow rad="12700">
                    <a:schemeClr val="accent1">
                      <a:alpha val="40000"/>
                    </a:schemeClr>
                  </a:glow>
                </a:effectLst>
                <a:latin typeface="+mn-lt"/>
                <a:ea typeface="+mn-ea"/>
                <a:cs typeface="+mn-cs"/>
              </a:defRPr>
            </a:pPr>
            <a:endParaRPr lang="en-US"/>
          </a:p>
        </c:txPr>
        <c:crossAx val="1307988895"/>
        <c:crosses val="autoZero"/>
        <c:auto val="1"/>
        <c:lblAlgn val="ctr"/>
        <c:lblOffset val="100"/>
        <c:noMultiLvlLbl val="0"/>
      </c:catAx>
      <c:valAx>
        <c:axId val="1307988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3079938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14.06.2023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14.06.2023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14.06.2023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14.06.2023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14.06.2023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14.06.2023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607835" y="5540041"/>
            <a:ext cx="4000337" cy="430887"/>
          </a:xfrm>
          <a:prstGeom prst="rect">
            <a:avLst/>
          </a:prstGeom>
          <a:noFill/>
        </p:spPr>
        <p:txBody>
          <a:bodyPr wrap="square" rtlCol="0">
            <a:spAutoFit/>
          </a:bodyPr>
          <a:lstStyle/>
          <a:p>
            <a:pPr algn="ctr"/>
            <a:r>
              <a:rPr lang="tr-TR" sz="2200" b="1" dirty="0">
                <a:solidFill>
                  <a:schemeClr val="accent5">
                    <a:lumMod val="50000"/>
                  </a:schemeClr>
                </a:solidFill>
              </a:rPr>
              <a:t>YABANCI DİLLER YÜKSEKOKULU</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2318416586"/>
              </p:ext>
            </p:extLst>
          </p:nvPr>
        </p:nvGraphicFramePr>
        <p:xfrm>
          <a:off x="285331" y="1349579"/>
          <a:ext cx="8230019" cy="1876536"/>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1939001047"/>
                    </a:ext>
                  </a:extLst>
                </a:gridCol>
                <a:gridCol w="6374422">
                  <a:extLst>
                    <a:ext uri="{9D8B030D-6E8A-4147-A177-3AD203B41FA5}">
                      <a16:colId xmlns:a16="http://schemas.microsoft.com/office/drawing/2014/main" val="3239536867"/>
                    </a:ext>
                  </a:extLst>
                </a:gridCol>
              </a:tblGrid>
              <a:tr h="80788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b="1" dirty="0" smtClean="0">
                          <a:solidFill>
                            <a:srgbClr val="0C0D0D"/>
                          </a:solidFill>
                        </a:rPr>
                        <a:t>(T-5) Antalya'da maliyetlerin çok yükselmesi nedeniyle öğretim görevlilerinin başka </a:t>
                      </a:r>
                      <a:r>
                        <a:rPr lang="tr-TR" sz="1600" b="1" dirty="0" err="1" smtClean="0">
                          <a:solidFill>
                            <a:srgbClr val="0C0D0D"/>
                          </a:solidFill>
                        </a:rPr>
                        <a:t>şehire</a:t>
                      </a:r>
                      <a:r>
                        <a:rPr lang="tr-TR" sz="1600" b="1" dirty="0" smtClean="0">
                          <a:solidFill>
                            <a:srgbClr val="0C0D0D"/>
                          </a:solidFill>
                        </a:rPr>
                        <a:t> yerleşme isteği veya Antalya dışından yeni öğretim görevlisinin gelme olasılığının düşük olması</a:t>
                      </a:r>
                      <a:endParaRPr lang="tr-TR" sz="1600" b="1"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026276598"/>
                  </a:ext>
                </a:extLst>
              </a:tr>
              <a:tr h="32470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01.09.2023</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847389106"/>
                  </a:ext>
                </a:extLst>
              </a:tr>
              <a:tr h="3591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Rektörlük Makamı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933026933"/>
                  </a:ext>
                </a:extLst>
              </a:tr>
              <a:tr h="3591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Kadro ihtiyacı üst yazısı Rektörlük Ofisine iletildi. (28.03.2023)</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2515009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056601080"/>
              </p:ext>
            </p:extLst>
          </p:nvPr>
        </p:nvGraphicFramePr>
        <p:xfrm>
          <a:off x="285329" y="3226115"/>
          <a:ext cx="8230019" cy="18288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4167016667"/>
                    </a:ext>
                  </a:extLst>
                </a:gridCol>
                <a:gridCol w="6374422">
                  <a:extLst>
                    <a:ext uri="{9D8B030D-6E8A-4147-A177-3AD203B41FA5}">
                      <a16:colId xmlns:a16="http://schemas.microsoft.com/office/drawing/2014/main" val="3118523446"/>
                    </a:ext>
                  </a:extLst>
                </a:gridCol>
              </a:tblGrid>
              <a:tr h="532855">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(T-6) Diğer birimlerden gelen çeviri taleplerinin çeviri yapan Öğretim Görevlilerimiz için fazla iş yüküne sebep olması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308495">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err="1" smtClean="0">
                          <a:solidFill>
                            <a:srgbClr val="0C0D0D"/>
                          </a:solidFill>
                        </a:rPr>
                        <a:t>Termin</a:t>
                      </a:r>
                      <a:r>
                        <a:rPr lang="tr-TR" sz="1600" dirty="0" smtClean="0">
                          <a:solidFill>
                            <a:srgbClr val="0C0D0D"/>
                          </a:solidFill>
                        </a:rPr>
                        <a:t> bekleniyor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308495">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Rektörlük Makamı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54653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E-39672254-299.299.299-2200000898 sayılı ve 21.01.2022 tarihli yazı ile Rektörlük Makamına Arz edilmiştir.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4162923442"/>
              </p:ext>
            </p:extLst>
          </p:nvPr>
        </p:nvGraphicFramePr>
        <p:xfrm>
          <a:off x="266700" y="5054915"/>
          <a:ext cx="8230019" cy="18288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4167016667"/>
                    </a:ext>
                  </a:extLst>
                </a:gridCol>
                <a:gridCol w="6374422">
                  <a:extLst>
                    <a:ext uri="{9D8B030D-6E8A-4147-A177-3AD203B41FA5}">
                      <a16:colId xmlns:a16="http://schemas.microsoft.com/office/drawing/2014/main" val="3118523446"/>
                    </a:ext>
                  </a:extLst>
                </a:gridCol>
              </a:tblGrid>
              <a:tr h="48691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(T-7) Terasın çevresinde korkuluk olmaması öğrencilerimiz için güvenlik riski oluşturmakta</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28189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err="1" smtClean="0">
                          <a:solidFill>
                            <a:srgbClr val="0C0D0D"/>
                          </a:solidFill>
                        </a:rPr>
                        <a:t>Termin</a:t>
                      </a:r>
                      <a:r>
                        <a:rPr lang="tr-TR" sz="1600" dirty="0" smtClean="0">
                          <a:solidFill>
                            <a:srgbClr val="0C0D0D"/>
                          </a:solidFill>
                        </a:rPr>
                        <a:t> bekleniyor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28189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Destek Hizmetleri Müdürlüğü</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48691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Destek Hizmetleri Müdürlüğü ile irtibata geçilip, konuyla ilgili aksiyon alınması talep edilmiştir. (25.05.2023)</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spTree>
    <p:extLst>
      <p:ext uri="{BB962C8B-B14F-4D97-AF65-F5344CB8AC3E}">
        <p14:creationId xmlns:p14="http://schemas.microsoft.com/office/powerpoint/2010/main" val="1803124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4113228653"/>
              </p:ext>
            </p:extLst>
          </p:nvPr>
        </p:nvGraphicFramePr>
        <p:xfrm>
          <a:off x="531718" y="1765654"/>
          <a:ext cx="8230019" cy="189992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1939001047"/>
                    </a:ext>
                  </a:extLst>
                </a:gridCol>
                <a:gridCol w="6374422">
                  <a:extLst>
                    <a:ext uri="{9D8B030D-6E8A-4147-A177-3AD203B41FA5}">
                      <a16:colId xmlns:a16="http://schemas.microsoft.com/office/drawing/2014/main" val="3239536867"/>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b="1" dirty="0" smtClean="0">
                          <a:solidFill>
                            <a:srgbClr val="0C0D0D"/>
                          </a:solidFill>
                        </a:rPr>
                        <a:t>Dersliklerde kullanılan sandalyelerin konforlu olmaması (öğrencilerin</a:t>
                      </a:r>
                      <a:r>
                        <a:rPr lang="tr-TR" sz="1600" b="1" baseline="0" dirty="0" smtClean="0">
                          <a:solidFill>
                            <a:srgbClr val="0C0D0D"/>
                          </a:solidFill>
                        </a:rPr>
                        <a:t> talebi</a:t>
                      </a:r>
                      <a:r>
                        <a:rPr lang="tr-TR" sz="1600" b="1" dirty="0" smtClean="0">
                          <a:solidFill>
                            <a:srgbClr val="0C0D0D"/>
                          </a:solidFill>
                        </a:rPr>
                        <a:t>)</a:t>
                      </a:r>
                      <a:endParaRPr lang="tr-TR" sz="1600" b="1"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026276598"/>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err="1" smtClean="0">
                          <a:solidFill>
                            <a:srgbClr val="0C0D0D"/>
                          </a:solidFill>
                        </a:rPr>
                        <a:t>Termin</a:t>
                      </a:r>
                      <a:r>
                        <a:rPr lang="tr-TR" sz="1600" dirty="0" smtClean="0">
                          <a:solidFill>
                            <a:srgbClr val="0C0D0D"/>
                          </a:solidFill>
                        </a:rPr>
                        <a:t> bekleniyor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84738910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Destek Hizmetleri Müdürlüğü</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933026933"/>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Destek Hizmetleri Müdürlüğü ile irtibata geçilip, konuyla ilgili aksiyon alınması talep edilmiştir. (25.05.2023)</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2515009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927098241"/>
              </p:ext>
            </p:extLst>
          </p:nvPr>
        </p:nvGraphicFramePr>
        <p:xfrm>
          <a:off x="531718" y="3665574"/>
          <a:ext cx="8230019" cy="1744788"/>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4167016667"/>
                    </a:ext>
                  </a:extLst>
                </a:gridCol>
                <a:gridCol w="6374422">
                  <a:extLst>
                    <a:ext uri="{9D8B030D-6E8A-4147-A177-3AD203B41FA5}">
                      <a16:colId xmlns:a16="http://schemas.microsoft.com/office/drawing/2014/main" val="3118523446"/>
                    </a:ext>
                  </a:extLst>
                </a:gridCol>
              </a:tblGrid>
              <a:tr h="4719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İnternet bağlantı hızının yavaş olması (öğrencilerin talebi)</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33942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err="1" smtClean="0">
                          <a:solidFill>
                            <a:srgbClr val="0C0D0D"/>
                          </a:solidFill>
                        </a:rPr>
                        <a:t>Termin</a:t>
                      </a:r>
                      <a:r>
                        <a:rPr lang="tr-TR" sz="1600" dirty="0" smtClean="0">
                          <a:solidFill>
                            <a:srgbClr val="0C0D0D"/>
                          </a:solidFill>
                        </a:rPr>
                        <a:t> bekleniyor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33942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Bilgi</a:t>
                      </a:r>
                      <a:r>
                        <a:rPr lang="tr-TR" sz="1600" baseline="0" dirty="0" smtClean="0">
                          <a:solidFill>
                            <a:srgbClr val="0C0D0D"/>
                          </a:solidFill>
                        </a:rPr>
                        <a:t> İşlem Müdürlüğü</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59399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Konu Bilgi İşlem Müdürlüğüne iletilerek </a:t>
                      </a:r>
                      <a:r>
                        <a:rPr lang="tr-TR" sz="1600" dirty="0" err="1" smtClean="0">
                          <a:solidFill>
                            <a:srgbClr val="0C0D0D"/>
                          </a:solidFill>
                        </a:rPr>
                        <a:t>termin</a:t>
                      </a:r>
                      <a:r>
                        <a:rPr lang="tr-TR" sz="1600" dirty="0" smtClean="0">
                          <a:solidFill>
                            <a:srgbClr val="0C0D0D"/>
                          </a:solidFill>
                        </a:rPr>
                        <a:t> tarihi talep edilmiştir. (24.05.2023)</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spTree>
    <p:extLst>
      <p:ext uri="{BB962C8B-B14F-4D97-AF65-F5344CB8AC3E}">
        <p14:creationId xmlns:p14="http://schemas.microsoft.com/office/powerpoint/2010/main" val="439334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8"/>
          <p:cNvGraphicFramePr>
            <a:graphicFrameLocks/>
          </p:cNvGraphicFramePr>
          <p:nvPr>
            <p:extLst>
              <p:ext uri="{D42A27DB-BD31-4B8C-83A1-F6EECF244321}">
                <p14:modId xmlns:p14="http://schemas.microsoft.com/office/powerpoint/2010/main" val="913849184"/>
              </p:ext>
            </p:extLst>
          </p:nvPr>
        </p:nvGraphicFramePr>
        <p:xfrm>
          <a:off x="1211835" y="1459488"/>
          <a:ext cx="7019926" cy="50196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7944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453880611"/>
              </p:ext>
            </p:extLst>
          </p:nvPr>
        </p:nvGraphicFramePr>
        <p:xfrm>
          <a:off x="412956" y="2093595"/>
          <a:ext cx="7875638" cy="3955463"/>
        </p:xfrm>
        <a:graphic>
          <a:graphicData uri="http://schemas.openxmlformats.org/drawingml/2006/table">
            <a:tbl>
              <a:tblPr/>
              <a:tblGrid>
                <a:gridCol w="2521165">
                  <a:extLst>
                    <a:ext uri="{9D8B030D-6E8A-4147-A177-3AD203B41FA5}">
                      <a16:colId xmlns:a16="http://schemas.microsoft.com/office/drawing/2014/main" val="3918363564"/>
                    </a:ext>
                  </a:extLst>
                </a:gridCol>
                <a:gridCol w="2666748">
                  <a:extLst>
                    <a:ext uri="{9D8B030D-6E8A-4147-A177-3AD203B41FA5}">
                      <a16:colId xmlns:a16="http://schemas.microsoft.com/office/drawing/2014/main" val="1683979601"/>
                    </a:ext>
                  </a:extLst>
                </a:gridCol>
                <a:gridCol w="2687725">
                  <a:extLst>
                    <a:ext uri="{9D8B030D-6E8A-4147-A177-3AD203B41FA5}">
                      <a16:colId xmlns:a16="http://schemas.microsoft.com/office/drawing/2014/main" val="2592459544"/>
                    </a:ext>
                  </a:extLst>
                </a:gridCol>
              </a:tblGrid>
              <a:tr h="1101437">
                <a:tc>
                  <a:txBody>
                    <a:bodyPr/>
                    <a:lstStyle/>
                    <a:p>
                      <a:pPr algn="ctr" fontAlgn="ctr"/>
                      <a:r>
                        <a:rPr lang="tr-TR" sz="1600" b="1" i="0" u="none" strike="noStrike" dirty="0">
                          <a:solidFill>
                            <a:srgbClr val="000000"/>
                          </a:solidFill>
                          <a:effectLst/>
                          <a:latin typeface="+mn-lt"/>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a:txBody>
                    <a:bodyPr/>
                    <a:lstStyle/>
                    <a:p>
                      <a:pPr algn="l" fontAlgn="ctr"/>
                      <a:r>
                        <a:rPr lang="tr-TR" sz="1600" b="0" dirty="0" smtClean="0">
                          <a:solidFill>
                            <a:srgbClr val="0C0D0D"/>
                          </a:solidFill>
                          <a:latin typeface="+mn-lt"/>
                        </a:rPr>
                        <a:t>Dersliklerde kullanılan sandalyelerin konforlu olmaması (Öğrenci Talebi)</a:t>
                      </a:r>
                      <a:endParaRPr lang="tr-TR" sz="16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00000"/>
                          </a:solidFill>
                          <a:effectLst/>
                          <a:latin typeface="+mn-lt"/>
                        </a:rPr>
                        <a:t>Konu Destek</a:t>
                      </a:r>
                      <a:r>
                        <a:rPr lang="tr-TR" sz="1600" b="0" i="0" u="none" strike="noStrike" baseline="0" dirty="0" smtClean="0">
                          <a:solidFill>
                            <a:srgbClr val="000000"/>
                          </a:solidFill>
                          <a:effectLst/>
                          <a:latin typeface="+mn-lt"/>
                        </a:rPr>
                        <a:t> Hizmetleri Müdürlüğü’ne iletilmiştir.</a:t>
                      </a:r>
                      <a:r>
                        <a:rPr lang="tr-TR" sz="1600" b="0" i="0" u="none" strike="noStrike" dirty="0">
                          <a:solidFill>
                            <a:srgbClr val="000000"/>
                          </a:solidFill>
                          <a:effectLst/>
                          <a:latin typeface="+mn-lt"/>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mn-lt"/>
                        </a:rPr>
                        <a:t> </a:t>
                      </a:r>
                      <a:r>
                        <a:rPr lang="tr-TR" sz="1600" b="0" i="0" u="none" strike="noStrike" dirty="0" err="1" smtClean="0">
                          <a:solidFill>
                            <a:srgbClr val="000000"/>
                          </a:solidFill>
                          <a:effectLst/>
                          <a:latin typeface="+mn-lt"/>
                        </a:rPr>
                        <a:t>Termin</a:t>
                      </a:r>
                      <a:r>
                        <a:rPr lang="tr-TR" sz="1600" b="0" i="0" u="none" strike="noStrike" dirty="0" smtClean="0">
                          <a:solidFill>
                            <a:srgbClr val="000000"/>
                          </a:solidFill>
                          <a:effectLst/>
                          <a:latin typeface="+mn-lt"/>
                        </a:rPr>
                        <a:t> beklenmektedir.</a:t>
                      </a:r>
                      <a:endParaRPr lang="tr-TR" sz="16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algn="l" fontAlgn="ctr"/>
                      <a:r>
                        <a:rPr lang="tr-TR" sz="1600" dirty="0" smtClean="0">
                          <a:solidFill>
                            <a:srgbClr val="0C0D0D"/>
                          </a:solidFill>
                          <a:latin typeface="+mn-lt"/>
                        </a:rPr>
                        <a:t>İnternet bağlantı hızının yavaş olması </a:t>
                      </a:r>
                      <a:r>
                        <a:rPr lang="tr-TR" sz="1600" b="0" i="0" u="none" strike="noStrike" dirty="0">
                          <a:solidFill>
                            <a:srgbClr val="000000"/>
                          </a:solidFill>
                          <a:effectLst/>
                          <a:latin typeface="+mn-lt"/>
                        </a:rPr>
                        <a:t> </a:t>
                      </a:r>
                      <a:r>
                        <a:rPr lang="tr-TR" sz="1600" b="0" dirty="0" smtClean="0">
                          <a:solidFill>
                            <a:srgbClr val="0C0D0D"/>
                          </a:solidFill>
                          <a:latin typeface="+mn-lt"/>
                        </a:rPr>
                        <a:t>(Öğrenci Talebi)</a:t>
                      </a:r>
                      <a:endParaRPr lang="tr-TR" sz="16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00000"/>
                          </a:solidFill>
                          <a:effectLst/>
                          <a:latin typeface="+mn-lt"/>
                        </a:rPr>
                        <a:t>Konu Bilgi İşlem Müdürlüğüne iletilmiştir.</a:t>
                      </a:r>
                      <a:r>
                        <a:rPr lang="tr-TR" sz="1600" b="0" i="0" u="none" strike="noStrike" dirty="0">
                          <a:solidFill>
                            <a:srgbClr val="000000"/>
                          </a:solidFill>
                          <a:effectLst/>
                          <a:latin typeface="+mn-lt"/>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mn-lt"/>
                        </a:rPr>
                        <a:t> </a:t>
                      </a:r>
                      <a:r>
                        <a:rPr lang="tr-TR" sz="1600" b="0" i="0" u="none" strike="noStrike" dirty="0" err="1" smtClean="0">
                          <a:solidFill>
                            <a:srgbClr val="000000"/>
                          </a:solidFill>
                          <a:effectLst/>
                          <a:latin typeface="+mn-lt"/>
                        </a:rPr>
                        <a:t>Termin</a:t>
                      </a:r>
                      <a:r>
                        <a:rPr lang="tr-TR" sz="1600" b="0" i="0" u="none" strike="noStrike" dirty="0" smtClean="0">
                          <a:solidFill>
                            <a:srgbClr val="000000"/>
                          </a:solidFill>
                          <a:effectLst/>
                          <a:latin typeface="+mn-lt"/>
                        </a:rPr>
                        <a:t> beklenmektedir.</a:t>
                      </a:r>
                      <a:endParaRPr lang="tr-TR" sz="16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l" fontAlgn="ctr"/>
                      <a:r>
                        <a:rPr lang="tr-TR" sz="1600" b="0" i="0" u="none" strike="noStrike" dirty="0" smtClean="0">
                          <a:solidFill>
                            <a:srgbClr val="000000"/>
                          </a:solidFill>
                          <a:effectLst/>
                          <a:latin typeface="+mn-lt"/>
                        </a:rPr>
                        <a:t>Ders günlerinin haftada 4 gün,</a:t>
                      </a:r>
                      <a:r>
                        <a:rPr lang="tr-TR" sz="1600" b="0" i="0" u="none" strike="noStrike" baseline="0" dirty="0" smtClean="0">
                          <a:solidFill>
                            <a:srgbClr val="000000"/>
                          </a:solidFill>
                          <a:effectLst/>
                          <a:latin typeface="+mn-lt"/>
                        </a:rPr>
                        <a:t> günde 6 saat ve 40 dk. olması talep edildi. </a:t>
                      </a:r>
                      <a:r>
                        <a:rPr lang="tr-TR" sz="1600" b="0" dirty="0" smtClean="0">
                          <a:solidFill>
                            <a:srgbClr val="0C0D0D"/>
                          </a:solidFill>
                          <a:latin typeface="+mn-lt"/>
                        </a:rPr>
                        <a:t>(Öğrenci Talebi)</a:t>
                      </a:r>
                      <a:endParaRPr lang="tr-TR" sz="16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00000"/>
                          </a:solidFill>
                          <a:effectLst/>
                          <a:latin typeface="+mn-lt"/>
                        </a:rPr>
                        <a:t>Yüksekokul</a:t>
                      </a:r>
                      <a:r>
                        <a:rPr lang="tr-TR" sz="1600" b="0" i="0" u="none" strike="noStrike" baseline="0" dirty="0" smtClean="0">
                          <a:solidFill>
                            <a:srgbClr val="000000"/>
                          </a:solidFill>
                          <a:effectLst/>
                          <a:latin typeface="+mn-lt"/>
                        </a:rPr>
                        <a:t> Kurulu tarafından değerlendirilecektir.</a:t>
                      </a:r>
                      <a:endParaRPr lang="tr-TR" sz="16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00000"/>
                          </a:solidFill>
                          <a:effectLst/>
                          <a:latin typeface="+mn-lt"/>
                        </a:rPr>
                        <a:t>-</a:t>
                      </a:r>
                      <a:endParaRPr lang="tr-TR" sz="16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651957">
                <a:tc>
                  <a:txBody>
                    <a:bodyPr/>
                    <a:lstStyle/>
                    <a:p>
                      <a:pPr algn="l" fontAlgn="ctr"/>
                      <a:r>
                        <a:rPr lang="tr-TR" sz="1600" b="0" i="0" u="none" strike="noStrike" dirty="0" smtClean="0">
                          <a:solidFill>
                            <a:srgbClr val="000000"/>
                          </a:solidFill>
                          <a:effectLst/>
                          <a:latin typeface="+mn-lt"/>
                        </a:rPr>
                        <a:t>Hazırlık Muafiyet sınavında geçme barajının düşürülmesi talep</a:t>
                      </a:r>
                      <a:r>
                        <a:rPr lang="tr-TR" sz="1600" b="0" i="0" u="none" strike="noStrike" baseline="0" dirty="0" smtClean="0">
                          <a:solidFill>
                            <a:srgbClr val="000000"/>
                          </a:solidFill>
                          <a:effectLst/>
                          <a:latin typeface="+mn-lt"/>
                        </a:rPr>
                        <a:t> edildi. </a:t>
                      </a:r>
                      <a:r>
                        <a:rPr lang="tr-TR" sz="1600" b="0" dirty="0" smtClean="0">
                          <a:solidFill>
                            <a:srgbClr val="0C0D0D"/>
                          </a:solidFill>
                          <a:latin typeface="+mn-lt"/>
                        </a:rPr>
                        <a:t>(Öğrenci Talebi)</a:t>
                      </a:r>
                      <a:endParaRPr lang="tr-TR" sz="16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00000"/>
                          </a:solidFill>
                          <a:effectLst/>
                          <a:latin typeface="+mn-lt"/>
                        </a:rPr>
                        <a:t>-</a:t>
                      </a:r>
                      <a:endParaRPr lang="tr-TR" sz="16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00000"/>
                          </a:solidFill>
                          <a:effectLst/>
                          <a:latin typeface="+mn-lt"/>
                        </a:rPr>
                        <a:t>-</a:t>
                      </a:r>
                      <a:endParaRPr lang="tr-TR" sz="16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1763391"/>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517438715"/>
              </p:ext>
            </p:extLst>
          </p:nvPr>
        </p:nvGraphicFramePr>
        <p:xfrm>
          <a:off x="470388" y="1885208"/>
          <a:ext cx="8175759" cy="2570480"/>
        </p:xfrm>
        <a:graphic>
          <a:graphicData uri="http://schemas.openxmlformats.org/drawingml/2006/table">
            <a:tbl>
              <a:tblPr firstRow="1" bandRow="1">
                <a:tableStyleId>{08FB837D-C827-4EFA-A057-4D05807E0F7C}</a:tableStyleId>
              </a:tblPr>
              <a:tblGrid>
                <a:gridCol w="2599309">
                  <a:extLst>
                    <a:ext uri="{9D8B030D-6E8A-4147-A177-3AD203B41FA5}">
                      <a16:colId xmlns:a16="http://schemas.microsoft.com/office/drawing/2014/main" val="3521804200"/>
                    </a:ext>
                  </a:extLst>
                </a:gridCol>
                <a:gridCol w="5576450">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b="0" dirty="0" smtClean="0">
                          <a:solidFill>
                            <a:srgbClr val="0C0D0D"/>
                          </a:solidFill>
                        </a:rPr>
                        <a:t>9.2. Bir önceki iç denetim Gözlem maddelerinden 7.1.4 Hastane yakın olduğu için ve trafikten dolayı gürültü kirliliğinden olumsuz etkileniyorlar, maddesi için aksiyon alınmamıştır.</a:t>
                      </a:r>
                      <a:endParaRPr lang="tr-TR" b="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12.06.2023</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err="1" smtClean="0">
                          <a:solidFill>
                            <a:srgbClr val="0C0D0D"/>
                          </a:solidFill>
                        </a:rPr>
                        <a:t>Swot</a:t>
                      </a:r>
                      <a:r>
                        <a:rPr lang="tr-TR" dirty="0" smtClean="0">
                          <a:solidFill>
                            <a:srgbClr val="0C0D0D"/>
                          </a:solidFill>
                        </a:rPr>
                        <a:t> analimizde</a:t>
                      </a:r>
                      <a:r>
                        <a:rPr lang="tr-TR" baseline="0" dirty="0" smtClean="0">
                          <a:solidFill>
                            <a:srgbClr val="0C0D0D"/>
                          </a:solidFill>
                        </a:rPr>
                        <a:t> tehditlere alınmış ve risk analizine eklenmiştir.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Katlanılması zorunlu</a:t>
                      </a:r>
                      <a:r>
                        <a:rPr lang="tr-TR" baseline="0" dirty="0" smtClean="0">
                          <a:solidFill>
                            <a:srgbClr val="0C0D0D"/>
                          </a:solidFill>
                        </a:rPr>
                        <a:t> risk.</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66915" y="2690336"/>
            <a:ext cx="7639665" cy="923330"/>
          </a:xfrm>
          <a:prstGeom prst="rect">
            <a:avLst/>
          </a:prstGeom>
        </p:spPr>
        <p:txBody>
          <a:bodyPr wrap="square">
            <a:spAutoFit/>
          </a:bodyPr>
          <a:lstStyle/>
          <a:p>
            <a:endParaRPr lang="tr-TR" dirty="0"/>
          </a:p>
          <a:p>
            <a:pPr marL="285750" indent="-285750">
              <a:buFont typeface="Wingdings" panose="05000000000000000000" pitchFamily="2" charset="2"/>
              <a:buChar char="ü"/>
            </a:pPr>
            <a:r>
              <a:rPr lang="tr-TR" dirty="0">
                <a:solidFill>
                  <a:srgbClr val="0F2303"/>
                </a:solidFill>
              </a:rPr>
              <a:t>Öğretim Görevlilerinin Kalite Yönetim Sistemi’ne daha fazla dahil </a:t>
            </a:r>
            <a:r>
              <a:rPr lang="tr-TR" dirty="0" smtClean="0">
                <a:solidFill>
                  <a:srgbClr val="0F2303"/>
                </a:solidFill>
              </a:rPr>
              <a:t>edilip</a:t>
            </a:r>
            <a:r>
              <a:rPr lang="tr-TR" dirty="0">
                <a:solidFill>
                  <a:srgbClr val="0F2303"/>
                </a:solidFill>
              </a:rPr>
              <a:t>, içselleştirmelerini sağlamak ve farkındalıklarını arttırmak </a:t>
            </a:r>
          </a:p>
        </p:txBody>
      </p:sp>
    </p:spTree>
    <p:extLst>
      <p:ext uri="{BB962C8B-B14F-4D97-AF65-F5344CB8AC3E}">
        <p14:creationId xmlns:p14="http://schemas.microsoft.com/office/powerpoint/2010/main" val="134635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5991" y="1932079"/>
            <a:ext cx="8194332" cy="4524315"/>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solidFill>
                  <a:srgbClr val="0F2303"/>
                </a:solidFill>
              </a:rPr>
              <a:t>Sınıflarımızda İş Birliği ve İletişime dayalı bir öğretim yönteminin uygulanmaktadır. Bu uygulama kapsamında öğrencilerin 4 temel İngilizce Becerilerini geliştirecek şekilde derslerin planlanıp işlenilmektedir. SOLE</a:t>
            </a:r>
            <a:r>
              <a:rPr lang="tr-TR" dirty="0">
                <a:solidFill>
                  <a:srgbClr val="0F2303"/>
                </a:solidFill>
              </a:rPr>
              <a:t> </a:t>
            </a:r>
            <a:r>
              <a:rPr lang="tr-TR" dirty="0" smtClean="0">
                <a:solidFill>
                  <a:srgbClr val="0F2303"/>
                </a:solidFill>
              </a:rPr>
              <a:t>ve Proje gibi İngilizce konuşma pratiği yapılabilecek dersler müfredata eklenmiştir,</a:t>
            </a:r>
          </a:p>
          <a:p>
            <a:pPr marL="285750" indent="-285750" algn="just">
              <a:buFont typeface="Wingdings" panose="05000000000000000000" pitchFamily="2" charset="2"/>
              <a:buChar char="ü"/>
            </a:pPr>
            <a:r>
              <a:rPr lang="tr-TR" dirty="0" smtClean="0">
                <a:solidFill>
                  <a:srgbClr val="0F2303"/>
                </a:solidFill>
              </a:rPr>
              <a:t>Grup çalışmalarında her bir öğrenciye sorumluluk (roller) verilerek ve aktivitelere hangi öğrencinin başlamasının net bir şekilde belirtilmesiyle öğrencilerin derslere katılımları arttırılmaktadır,</a:t>
            </a:r>
          </a:p>
          <a:p>
            <a:pPr marL="285750" indent="-285750" algn="just">
              <a:buFont typeface="Wingdings" panose="05000000000000000000" pitchFamily="2" charset="2"/>
              <a:buChar char="ü"/>
            </a:pPr>
            <a:r>
              <a:rPr lang="tr-TR" dirty="0" smtClean="0">
                <a:solidFill>
                  <a:srgbClr val="0F2303"/>
                </a:solidFill>
              </a:rPr>
              <a:t>Mesleki Gelişim için sınıf içi ve online ders gözlemleri, meslektaş gözlemleri ve ders değerlendirme formlarının doldurulması,</a:t>
            </a:r>
          </a:p>
          <a:p>
            <a:pPr marL="285750" indent="-285750" algn="just">
              <a:buFont typeface="Wingdings" panose="05000000000000000000" pitchFamily="2" charset="2"/>
              <a:buChar char="ü"/>
            </a:pPr>
            <a:r>
              <a:rPr lang="tr-TR" dirty="0" smtClean="0">
                <a:solidFill>
                  <a:srgbClr val="0F2303"/>
                </a:solidFill>
              </a:rPr>
              <a:t>Öğretim Görevlileri müfredat geliştirme konusunda sürece dahil edilmiş ve öğrenci ihtiyaçlarına göre değişiklikler yapılmaktadır,</a:t>
            </a:r>
          </a:p>
          <a:p>
            <a:pPr marL="285750" indent="-285750" algn="just">
              <a:buFont typeface="Wingdings" panose="05000000000000000000" pitchFamily="2" charset="2"/>
              <a:buChar char="ü"/>
            </a:pPr>
            <a:r>
              <a:rPr lang="tr-TR" dirty="0" smtClean="0">
                <a:solidFill>
                  <a:srgbClr val="0F2303"/>
                </a:solidFill>
              </a:rPr>
              <a:t>Her bir sınıftan rastgele seçilmiş öğrencilerle öğrenci temsilcileri toplantısı yapılmakta ve dönütleri alınıp kendilerine alınan aksiyonlar ile ilgili geri dönülmektedir,</a:t>
            </a:r>
          </a:p>
          <a:p>
            <a:pPr marL="285750" indent="-285750" algn="just">
              <a:buFont typeface="Wingdings" panose="05000000000000000000" pitchFamily="2" charset="2"/>
              <a:buChar char="ü"/>
            </a:pPr>
            <a:r>
              <a:rPr lang="tr-TR" dirty="0" smtClean="0">
                <a:solidFill>
                  <a:srgbClr val="0F2303"/>
                </a:solidFill>
              </a:rPr>
              <a:t>Her yıl YDYO tarafından düzenlenen İngilizce Eğitim Konferansı bu sene deprem nedeniyle önümüzdeki akademik yıl yapılması planlanmaktadır.</a:t>
            </a:r>
            <a:endParaRPr lang="tr-TR" dirty="0">
              <a:solidFill>
                <a:srgbClr val="0F2303"/>
              </a:solidFill>
            </a:endParaRPr>
          </a:p>
        </p:txBody>
      </p:sp>
    </p:spTree>
    <p:extLst>
      <p:ext uri="{BB962C8B-B14F-4D97-AF65-F5344CB8AC3E}">
        <p14:creationId xmlns:p14="http://schemas.microsoft.com/office/powerpoint/2010/main" val="2314777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52169" y="2392381"/>
            <a:ext cx="7282516" cy="1323439"/>
          </a:xfrm>
          <a:prstGeom prst="rect">
            <a:avLst/>
          </a:prstGeom>
          <a:noFill/>
        </p:spPr>
        <p:txBody>
          <a:bodyPr wrap="square" rtlCol="0">
            <a:spAutoFit/>
          </a:bodyPr>
          <a:lstStyle/>
          <a:p>
            <a:pPr marL="285750" indent="-285750" algn="just">
              <a:buFont typeface="Wingdings" panose="05000000000000000000" pitchFamily="2" charset="2"/>
              <a:buChar char="ü"/>
            </a:pPr>
            <a:r>
              <a:rPr lang="tr-TR" sz="2000" dirty="0" smtClean="0">
                <a:solidFill>
                  <a:srgbClr val="0F2303"/>
                </a:solidFill>
              </a:rPr>
              <a:t>Müdürümüz Dr. </a:t>
            </a:r>
            <a:r>
              <a:rPr lang="tr-TR" sz="2000" dirty="0" err="1" smtClean="0">
                <a:solidFill>
                  <a:srgbClr val="0F2303"/>
                </a:solidFill>
              </a:rPr>
              <a:t>Öğr</a:t>
            </a:r>
            <a:r>
              <a:rPr lang="tr-TR" sz="2000" dirty="0" smtClean="0">
                <a:solidFill>
                  <a:srgbClr val="0F2303"/>
                </a:solidFill>
              </a:rPr>
              <a:t>. Üyesi Murat KAPLAN Üniversitemiz adına </a:t>
            </a:r>
            <a:r>
              <a:rPr lang="tr-TR" sz="2000" dirty="0" smtClean="0">
                <a:solidFill>
                  <a:srgbClr val="0F2303"/>
                </a:solidFill>
              </a:rPr>
              <a:t>farklı </a:t>
            </a:r>
            <a:r>
              <a:rPr lang="tr-TR" sz="2000" dirty="0" smtClean="0">
                <a:solidFill>
                  <a:srgbClr val="0F2303"/>
                </a:solidFill>
              </a:rPr>
              <a:t>devlet okulunda öğrencilerin öğrenme becerilerini geliştirme, kariyer planlaması ve başarılarını artırma konularında farkındalık seminerleri yapmaktadır. </a:t>
            </a:r>
            <a:endParaRPr lang="tr-TR" sz="2000" dirty="0">
              <a:solidFill>
                <a:srgbClr val="0F2303"/>
              </a:solidFill>
            </a:endParaRPr>
          </a:p>
        </p:txBody>
      </p:sp>
    </p:spTree>
    <p:extLst>
      <p:ext uri="{BB962C8B-B14F-4D97-AF65-F5344CB8AC3E}">
        <p14:creationId xmlns:p14="http://schemas.microsoft.com/office/powerpoint/2010/main" val="97901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2"/>
          <p:cNvSpPr txBox="1"/>
          <p:nvPr/>
        </p:nvSpPr>
        <p:spPr>
          <a:xfrm>
            <a:off x="926870" y="2609728"/>
            <a:ext cx="7392318" cy="2554545"/>
          </a:xfrm>
          <a:prstGeom prst="rect">
            <a:avLst/>
          </a:prstGeom>
          <a:noFill/>
        </p:spPr>
        <p:txBody>
          <a:bodyPr wrap="square" rtlCol="0">
            <a:spAutoFit/>
          </a:bodyPr>
          <a:lstStyle/>
          <a:p>
            <a:pPr marL="285750" indent="-285750" algn="just">
              <a:buFont typeface="Wingdings" panose="05000000000000000000" pitchFamily="2" charset="2"/>
              <a:buChar char="ü"/>
            </a:pPr>
            <a:r>
              <a:rPr lang="tr-TR" sz="2000" dirty="0">
                <a:solidFill>
                  <a:srgbClr val="0F2303"/>
                </a:solidFill>
              </a:rPr>
              <a:t>Mesleki Gelişim için sınıf içi ve </a:t>
            </a:r>
            <a:r>
              <a:rPr lang="tr-TR" sz="2000" dirty="0" smtClean="0">
                <a:solidFill>
                  <a:srgbClr val="0F2303"/>
                </a:solidFill>
              </a:rPr>
              <a:t>çevrim içi </a:t>
            </a:r>
            <a:r>
              <a:rPr lang="tr-TR" sz="2000" dirty="0">
                <a:solidFill>
                  <a:srgbClr val="0F2303"/>
                </a:solidFill>
              </a:rPr>
              <a:t>ders gözlemleri, meslektaş </a:t>
            </a:r>
            <a:r>
              <a:rPr lang="tr-TR" sz="2000" dirty="0" smtClean="0">
                <a:solidFill>
                  <a:srgbClr val="0F2303"/>
                </a:solidFill>
              </a:rPr>
              <a:t>gözlemleri, gözlem sonrası toplantılar ve ders </a:t>
            </a:r>
            <a:r>
              <a:rPr lang="tr-TR" sz="2000" dirty="0">
                <a:solidFill>
                  <a:srgbClr val="0F2303"/>
                </a:solidFill>
              </a:rPr>
              <a:t>değerlendirme formlarının </a:t>
            </a:r>
            <a:r>
              <a:rPr lang="tr-TR" sz="2000" dirty="0" smtClean="0">
                <a:solidFill>
                  <a:srgbClr val="0F2303"/>
                </a:solidFill>
              </a:rPr>
              <a:t>doldurulması faaliyetleri yapılmaktadır,</a:t>
            </a:r>
          </a:p>
          <a:p>
            <a:pPr algn="just"/>
            <a:endParaRPr lang="tr-TR" sz="2000" dirty="0" smtClean="0">
              <a:solidFill>
                <a:srgbClr val="0F2303"/>
              </a:solidFill>
            </a:endParaRPr>
          </a:p>
          <a:p>
            <a:pPr algn="just"/>
            <a:endParaRPr lang="tr-TR" sz="2000" dirty="0">
              <a:solidFill>
                <a:srgbClr val="0F2303"/>
              </a:solidFill>
            </a:endParaRPr>
          </a:p>
          <a:p>
            <a:pPr marL="285750" indent="-285750" algn="just">
              <a:buFont typeface="Wingdings" panose="05000000000000000000" pitchFamily="2" charset="2"/>
              <a:buChar char="ü"/>
            </a:pPr>
            <a:r>
              <a:rPr lang="tr-TR" sz="2000" dirty="0" smtClean="0">
                <a:solidFill>
                  <a:srgbClr val="0F2303"/>
                </a:solidFill>
              </a:rPr>
              <a:t>Her hafta tüm öğretim görevlilerinin katılımıyla gerçekleştirilen seviye toplantıları yapılıp, müfredat gözden geçirilmektedir. </a:t>
            </a:r>
          </a:p>
          <a:p>
            <a:pPr marL="285750" indent="-285750" algn="just">
              <a:buFont typeface="Wingdings" panose="05000000000000000000" pitchFamily="2" charset="2"/>
              <a:buChar char="ü"/>
            </a:pPr>
            <a:endParaRPr lang="tr-TR" sz="2000" dirty="0">
              <a:solidFill>
                <a:srgbClr val="0F2303"/>
              </a:solidFill>
            </a:endParaRPr>
          </a:p>
        </p:txBody>
      </p:sp>
    </p:spTree>
    <p:extLst>
      <p:ext uri="{BB962C8B-B14F-4D97-AF65-F5344CB8AC3E}">
        <p14:creationId xmlns:p14="http://schemas.microsoft.com/office/powerpoint/2010/main" val="1784154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39071" y="495971"/>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1"/>
          <p:cNvSpPr txBox="1"/>
          <p:nvPr/>
        </p:nvSpPr>
        <p:spPr>
          <a:xfrm>
            <a:off x="457199" y="2071406"/>
            <a:ext cx="8023124" cy="3693319"/>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a:t>
            </a:r>
            <a:r>
              <a:rPr lang="tr-TR" dirty="0" smtClean="0">
                <a:solidFill>
                  <a:srgbClr val="0F2303"/>
                </a:solidFill>
              </a:rPr>
              <a:t>Gelişim faaliyetleri yapılmaktadır,</a:t>
            </a:r>
          </a:p>
          <a:p>
            <a:pPr algn="just"/>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Tüm </a:t>
            </a:r>
            <a:r>
              <a:rPr lang="tr-TR" dirty="0">
                <a:solidFill>
                  <a:srgbClr val="0F2303"/>
                </a:solidFill>
              </a:rPr>
              <a:t>öğretim görevlilerinin </a:t>
            </a:r>
            <a:r>
              <a:rPr lang="tr-TR" dirty="0" smtClean="0">
                <a:solidFill>
                  <a:srgbClr val="0F2303"/>
                </a:solidFill>
              </a:rPr>
              <a:t>katılımıyla düzenli seviye toplantıları yapılmaktadır,</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Öğrenci temsilcileri ile yılda iki kez toplantı yapılmakta ve geri bildirimleri alınmaktadır. Toplantı sonrası dönütler değerlendirilip gerekli aksiyonlar alınmaktadır. </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Depremden sonra öğretim görevlilerine Psikolojik Esneklik konulu eğitim verilmiştir. Bu tür eğitimler ihtiyaç duyuldukça düzenlenmektedir.</a:t>
            </a:r>
            <a:endParaRPr lang="tr-TR" dirty="0" smtClean="0">
              <a:solidFill>
                <a:srgbClr val="0F2303"/>
              </a:solidFill>
            </a:endParaRP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yıl ABU YDYO tarafından düzenlenen İngilizce öğretimi konferansında YDYO öğretim görevlilerinin alanlarında sunum yapmaları teşvik edilmektedir.</a:t>
            </a:r>
            <a:endParaRPr lang="tr-TR" dirty="0">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318946"/>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4619911"/>
            <a:ext cx="8352928" cy="175432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0F2303"/>
                </a:solidFill>
                <a:latin typeface="Calibri" panose="020F0502020204030204" pitchFamily="34" charset="0"/>
                <a:ea typeface="Times New Roman" panose="02020603050405020304" pitchFamily="18" charset="0"/>
              </a:rPr>
              <a:t>Mesleki gelişimi hedefleyerek, tüm paydaşlardan gelen geri bildirimleri değerlendirerek ve de düzenli aralıklarla memnuniyeti ölçümleyerek eğitim kalitesini yükseltmektir. </a:t>
            </a:r>
            <a:endParaRPr lang="tr-TR" b="1" dirty="0">
              <a:solidFill>
                <a:srgbClr val="0F2303"/>
              </a:solidFill>
              <a:latin typeface="Calibri" panose="020F0502020204030204" pitchFamily="34" charset="0"/>
              <a:ea typeface="Times New Roman" panose="02020603050405020304" pitchFamily="18" charset="0"/>
            </a:endParaRPr>
          </a:p>
        </p:txBody>
      </p:sp>
      <p:sp>
        <p:nvSpPr>
          <p:cNvPr id="7" name="Dikdörtgen 6"/>
          <p:cNvSpPr/>
          <p:nvPr/>
        </p:nvSpPr>
        <p:spPr>
          <a:xfrm>
            <a:off x="490637" y="2914957"/>
            <a:ext cx="8352928" cy="1754326"/>
          </a:xfrm>
          <a:prstGeom prst="rect">
            <a:avLst/>
          </a:prstGeom>
        </p:spPr>
        <p:txBody>
          <a:bodyPr wrap="square">
            <a:spAutoFit/>
          </a:bodyPr>
          <a:lstStyle/>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smtClean="0">
                <a:solidFill>
                  <a:srgbClr val="0C0D0D"/>
                </a:solidFill>
                <a:ea typeface="Times New Roman" panose="02020603050405020304" pitchFamily="18" charset="0"/>
              </a:rPr>
              <a:t>Sınıf içinde yenilikçi ve uygulama odaklı metodlar kullanarak öğrencilerimizin İngilizce kullanma becerileri geliştirip kendilerini farklı platformlarda rahatça ifade edebilnelerini sağlayabilmektir.  </a:t>
            </a:r>
            <a:endParaRPr lang="tr-TR" b="1" dirty="0">
              <a:solidFill>
                <a:srgbClr val="0C0D0D"/>
              </a:solidFill>
              <a:ea typeface="Times New Roman" panose="02020603050405020304" pitchFamily="18" charset="0"/>
            </a:endParaRPr>
          </a:p>
        </p:txBody>
      </p:sp>
      <p:sp>
        <p:nvSpPr>
          <p:cNvPr id="8" name="Dikdörtgen 7"/>
          <p:cNvSpPr/>
          <p:nvPr/>
        </p:nvSpPr>
        <p:spPr>
          <a:xfrm>
            <a:off x="490637" y="911832"/>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b="1" dirty="0" smtClean="0">
                <a:solidFill>
                  <a:srgbClr val="0C0D0D"/>
                </a:solidFill>
                <a:latin typeface="Calibri" panose="020F0502020204030204" pitchFamily="34" charset="0"/>
                <a:ea typeface="Times New Roman" panose="02020603050405020304" pitchFamily="18" charset="0"/>
              </a:rPr>
              <a:t>Okulumuz bünyesinde öğrenim gören yerli ve yabancı öğrencilerimizin farklılıklarını zenginlik olarak algılayan yapımız ve nitelikli akademik kadromuzla hem toplum değerlerine sahip çıkmayı hem de yenilikçi programlar ile öğrencilerimizin bilimsel ve sosyal gelişmelerine katkı sağlamayı hedeflemekteyiz.</a:t>
            </a:r>
            <a:endParaRPr lang="tr-TR" b="1"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215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3"/>
          <a:stretch>
            <a:fillRect/>
          </a:stretch>
        </p:blipFill>
        <p:spPr>
          <a:xfrm>
            <a:off x="179513" y="1274618"/>
            <a:ext cx="8798232" cy="5262502"/>
          </a:xfrm>
          <a:prstGeom prst="rect">
            <a:avLst/>
          </a:prstGeom>
        </p:spPr>
      </p:pic>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3"/>
          <a:stretch>
            <a:fillRect/>
          </a:stretch>
        </p:blipFill>
        <p:spPr>
          <a:xfrm>
            <a:off x="179513" y="1676398"/>
            <a:ext cx="8756669" cy="4228567"/>
          </a:xfrm>
          <a:prstGeom prst="rect">
            <a:avLst/>
          </a:prstGeom>
        </p:spPr>
      </p:pic>
    </p:spTree>
    <p:extLst>
      <p:ext uri="{BB962C8B-B14F-4D97-AF65-F5344CB8AC3E}">
        <p14:creationId xmlns:p14="http://schemas.microsoft.com/office/powerpoint/2010/main" val="3841518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o 5"/>
          <p:cNvGraphicFramePr>
            <a:graphicFrameLocks noGrp="1"/>
          </p:cNvGraphicFramePr>
          <p:nvPr>
            <p:extLst>
              <p:ext uri="{D42A27DB-BD31-4B8C-83A1-F6EECF244321}">
                <p14:modId xmlns:p14="http://schemas.microsoft.com/office/powerpoint/2010/main" val="2803422320"/>
              </p:ext>
            </p:extLst>
          </p:nvPr>
        </p:nvGraphicFramePr>
        <p:xfrm>
          <a:off x="920659" y="1047134"/>
          <a:ext cx="6836994" cy="5839226"/>
        </p:xfrm>
        <a:graphic>
          <a:graphicData uri="http://schemas.openxmlformats.org/drawingml/2006/table">
            <a:tbl>
              <a:tblPr>
                <a:tableStyleId>{5C22544A-7EE6-4342-B048-85BDC9FD1C3A}</a:tableStyleId>
              </a:tblPr>
              <a:tblGrid>
                <a:gridCol w="2009951">
                  <a:extLst>
                    <a:ext uri="{9D8B030D-6E8A-4147-A177-3AD203B41FA5}">
                      <a16:colId xmlns:a16="http://schemas.microsoft.com/office/drawing/2014/main" val="2746938082"/>
                    </a:ext>
                  </a:extLst>
                </a:gridCol>
                <a:gridCol w="1883337">
                  <a:extLst>
                    <a:ext uri="{9D8B030D-6E8A-4147-A177-3AD203B41FA5}">
                      <a16:colId xmlns:a16="http://schemas.microsoft.com/office/drawing/2014/main" val="1047978058"/>
                    </a:ext>
                  </a:extLst>
                </a:gridCol>
                <a:gridCol w="2943706">
                  <a:extLst>
                    <a:ext uri="{9D8B030D-6E8A-4147-A177-3AD203B41FA5}">
                      <a16:colId xmlns:a16="http://schemas.microsoft.com/office/drawing/2014/main" val="884195475"/>
                    </a:ext>
                  </a:extLst>
                </a:gridCol>
              </a:tblGrid>
              <a:tr h="391399">
                <a:tc>
                  <a:txBody>
                    <a:bodyPr/>
                    <a:lstStyle/>
                    <a:p>
                      <a:pPr algn="ctr" fontAlgn="ctr"/>
                      <a:r>
                        <a:rPr lang="en-GB" sz="1200" u="none" strike="noStrike" dirty="0">
                          <a:solidFill>
                            <a:srgbClr val="0C0D0D"/>
                          </a:solidFill>
                          <a:effectLst/>
                        </a:rPr>
                        <a:t>PAYDAŞ ADI</a:t>
                      </a:r>
                      <a:endParaRPr lang="en-GB" sz="1200" b="1"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PAYDAŞ NEDENİ</a:t>
                      </a:r>
                      <a:endParaRPr lang="en-GB" sz="1200" b="1"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a:solidFill>
                            <a:srgbClr val="0C0D0D"/>
                          </a:solidFill>
                          <a:effectLst/>
                        </a:rPr>
                        <a:t>PAYDAŞ BEKLENTİSİ</a:t>
                      </a:r>
                      <a:endParaRPr lang="en-GB" sz="1200" b="1"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3768751239"/>
                  </a:ext>
                </a:extLst>
              </a:tr>
              <a:tr h="245213">
                <a:tc>
                  <a:txBody>
                    <a:bodyPr/>
                    <a:lstStyle/>
                    <a:p>
                      <a:pPr algn="ctr" fontAlgn="ctr"/>
                      <a:r>
                        <a:rPr lang="en-GB" sz="1200" u="none" strike="noStrike">
                          <a:solidFill>
                            <a:srgbClr val="0C0D0D"/>
                          </a:solidFill>
                          <a:effectLst/>
                        </a:rPr>
                        <a:t>Öğrenciler</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Hizmeti alan</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fi-FI" sz="1200" u="none" strike="noStrike" dirty="0">
                          <a:solidFill>
                            <a:srgbClr val="0C0D0D"/>
                          </a:solidFill>
                          <a:effectLst/>
                        </a:rPr>
                        <a:t>Eğitimin verimli ve kesintisiz sürmesi</a:t>
                      </a:r>
                      <a:endParaRPr lang="fi-FI"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1460710353"/>
                  </a:ext>
                </a:extLst>
              </a:tr>
              <a:tr h="231066">
                <a:tc>
                  <a:txBody>
                    <a:bodyPr/>
                    <a:lstStyle/>
                    <a:p>
                      <a:pPr algn="ctr" fontAlgn="ctr"/>
                      <a:r>
                        <a:rPr lang="en-GB" sz="1200" u="none" strike="noStrike">
                          <a:solidFill>
                            <a:srgbClr val="0C0D0D"/>
                          </a:solidFill>
                          <a:effectLst/>
                        </a:rPr>
                        <a:t>Öğretim Görevlileri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Verilen ortak hizmet</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Akademik ve İdari süreçlerin yürütülmesi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2843887046"/>
                  </a:ext>
                </a:extLst>
              </a:tr>
              <a:tr h="367232">
                <a:tc>
                  <a:txBody>
                    <a:bodyPr/>
                    <a:lstStyle/>
                    <a:p>
                      <a:pPr algn="ctr" fontAlgn="ctr"/>
                      <a:r>
                        <a:rPr lang="en-GB" sz="1200" u="none" strike="noStrike" dirty="0" err="1">
                          <a:solidFill>
                            <a:srgbClr val="0C0D0D"/>
                          </a:solidFill>
                          <a:effectLst/>
                        </a:rPr>
                        <a:t>Rektörlük</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Kanunlar</a:t>
                      </a:r>
                      <a:r>
                        <a:rPr lang="en-GB" sz="1200" u="none" strike="noStrike" dirty="0">
                          <a:solidFill>
                            <a:srgbClr val="0C0D0D"/>
                          </a:solidFill>
                          <a:effectLst/>
                        </a:rPr>
                        <a:t> / </a:t>
                      </a:r>
                      <a:r>
                        <a:rPr lang="en-GB" sz="1200" u="none" strike="noStrike" dirty="0" err="1">
                          <a:solidFill>
                            <a:srgbClr val="0C0D0D"/>
                          </a:solidFill>
                          <a:effectLst/>
                        </a:rPr>
                        <a:t>Yönetmelikler</a:t>
                      </a:r>
                      <a:r>
                        <a:rPr lang="en-GB" sz="1200" u="none" strike="noStrike" dirty="0">
                          <a:solidFill>
                            <a:srgbClr val="0C0D0D"/>
                          </a:solidFill>
                          <a:effectLst/>
                        </a:rPr>
                        <a:t> / </a:t>
                      </a:r>
                      <a:r>
                        <a:rPr lang="en-GB" sz="1200" u="none" strike="noStrike" dirty="0" err="1">
                          <a:solidFill>
                            <a:srgbClr val="0C0D0D"/>
                          </a:solidFill>
                          <a:effectLst/>
                        </a:rPr>
                        <a:t>Yönergeler</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İdari ve Akademik süreçlerin yürütülmesi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2990742495"/>
                  </a:ext>
                </a:extLst>
              </a:tr>
              <a:tr h="231066">
                <a:tc>
                  <a:txBody>
                    <a:bodyPr/>
                    <a:lstStyle/>
                    <a:p>
                      <a:pPr algn="ctr" fontAlgn="ctr"/>
                      <a:r>
                        <a:rPr lang="en-GB" sz="1200" u="none" strike="noStrike">
                          <a:solidFill>
                            <a:srgbClr val="0C0D0D"/>
                          </a:solidFill>
                          <a:effectLst/>
                        </a:rPr>
                        <a:t>Genel Sekreterlik</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Mevzuat/Hizmet</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İdari süreçlerin yürütülmesi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559641922"/>
                  </a:ext>
                </a:extLst>
              </a:tr>
              <a:tr h="367232">
                <a:tc>
                  <a:txBody>
                    <a:bodyPr/>
                    <a:lstStyle/>
                    <a:p>
                      <a:pPr algn="ctr" fontAlgn="ctr"/>
                      <a:r>
                        <a:rPr lang="en-GB" sz="1200" u="none" strike="noStrike" dirty="0">
                          <a:solidFill>
                            <a:srgbClr val="0C0D0D"/>
                          </a:solidFill>
                          <a:effectLst/>
                        </a:rPr>
                        <a:t>YÖK</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Mevzuat</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Paydaşlar arası memnuniyeti arttırma, İşlemlerin mevzuata uygun yapılması</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2582753603"/>
                  </a:ext>
                </a:extLst>
              </a:tr>
              <a:tr h="367232">
                <a:tc>
                  <a:txBody>
                    <a:bodyPr/>
                    <a:lstStyle/>
                    <a:p>
                      <a:pPr algn="ctr" fontAlgn="ctr"/>
                      <a:r>
                        <a:rPr lang="en-GB" sz="1200" u="none" strike="noStrike" dirty="0" err="1">
                          <a:solidFill>
                            <a:srgbClr val="0C0D0D"/>
                          </a:solidFill>
                          <a:effectLst/>
                        </a:rPr>
                        <a:t>İdari</a:t>
                      </a:r>
                      <a:r>
                        <a:rPr lang="en-GB" sz="1200" u="none" strike="noStrike" dirty="0">
                          <a:solidFill>
                            <a:srgbClr val="0C0D0D"/>
                          </a:solidFill>
                          <a:effectLst/>
                        </a:rPr>
                        <a:t> </a:t>
                      </a:r>
                      <a:r>
                        <a:rPr lang="en-GB" sz="1200" u="none" strike="noStrike" dirty="0" err="1">
                          <a:solidFill>
                            <a:srgbClr val="0C0D0D"/>
                          </a:solidFill>
                          <a:effectLst/>
                        </a:rPr>
                        <a:t>Birimler</a:t>
                      </a:r>
                      <a:r>
                        <a:rPr lang="en-GB" sz="1200" u="none" strike="noStrike" dirty="0">
                          <a:solidFill>
                            <a:srgbClr val="0C0D0D"/>
                          </a:solidFill>
                          <a:effectLst/>
                        </a:rPr>
                        <a:t> / </a:t>
                      </a:r>
                      <a:r>
                        <a:rPr lang="en-GB" sz="1200" u="none" strike="noStrike" dirty="0" err="1">
                          <a:solidFill>
                            <a:srgbClr val="0C0D0D"/>
                          </a:solidFill>
                          <a:effectLst/>
                        </a:rPr>
                        <a:t>Koordinatörlükler</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a:solidFill>
                            <a:srgbClr val="0C0D0D"/>
                          </a:solidFill>
                          <a:effectLst/>
                        </a:rPr>
                        <a:t>Eğitim-</a:t>
                      </a:r>
                      <a:r>
                        <a:rPr lang="en-GB" sz="1200" u="none" strike="noStrike" dirty="0" err="1">
                          <a:solidFill>
                            <a:srgbClr val="0C0D0D"/>
                          </a:solidFill>
                          <a:effectLst/>
                        </a:rPr>
                        <a:t>öğretim</a:t>
                      </a:r>
                      <a:r>
                        <a:rPr lang="en-GB" sz="1200" u="none" strike="noStrike" dirty="0">
                          <a:solidFill>
                            <a:srgbClr val="0C0D0D"/>
                          </a:solidFill>
                          <a:effectLst/>
                        </a:rPr>
                        <a:t> </a:t>
                      </a:r>
                      <a:r>
                        <a:rPr lang="en-GB" sz="1200" u="none" strike="noStrike" dirty="0" err="1">
                          <a:solidFill>
                            <a:srgbClr val="0C0D0D"/>
                          </a:solidFill>
                          <a:effectLst/>
                        </a:rPr>
                        <a:t>süreçlerinin</a:t>
                      </a:r>
                      <a:r>
                        <a:rPr lang="en-GB" sz="1200" u="none" strike="noStrike" dirty="0">
                          <a:solidFill>
                            <a:srgbClr val="0C0D0D"/>
                          </a:solidFill>
                          <a:effectLst/>
                        </a:rPr>
                        <a:t> </a:t>
                      </a:r>
                      <a:r>
                        <a:rPr lang="en-GB" sz="1200" u="none" strike="noStrike" dirty="0" err="1">
                          <a:solidFill>
                            <a:srgbClr val="0C0D0D"/>
                          </a:solidFill>
                          <a:effectLst/>
                        </a:rPr>
                        <a:t>sağlıklı</a:t>
                      </a:r>
                      <a:r>
                        <a:rPr lang="en-GB" sz="1200" u="none" strike="noStrike" dirty="0">
                          <a:solidFill>
                            <a:srgbClr val="0C0D0D"/>
                          </a:solidFill>
                          <a:effectLst/>
                        </a:rPr>
                        <a:t>  </a:t>
                      </a:r>
                      <a:r>
                        <a:rPr lang="en-GB" sz="1200" u="none" strike="noStrike" dirty="0" err="1">
                          <a:solidFill>
                            <a:srgbClr val="0C0D0D"/>
                          </a:solidFill>
                          <a:effectLst/>
                        </a:rPr>
                        <a:t>işlemesi</a:t>
                      </a:r>
                      <a:r>
                        <a:rPr lang="en-GB" sz="1200" u="none" strike="noStrike" dirty="0">
                          <a:solidFill>
                            <a:srgbClr val="0C0D0D"/>
                          </a:solidFill>
                          <a:effectLst/>
                        </a:rPr>
                        <a:t> </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İşbirliği</a:t>
                      </a:r>
                      <a:r>
                        <a:rPr lang="en-GB" sz="1200" u="none" strike="noStrike" dirty="0">
                          <a:solidFill>
                            <a:srgbClr val="0C0D0D"/>
                          </a:solidFill>
                          <a:effectLst/>
                        </a:rPr>
                        <a:t> </a:t>
                      </a:r>
                      <a:r>
                        <a:rPr lang="en-GB" sz="1200" u="none" strike="noStrike" dirty="0" err="1">
                          <a:solidFill>
                            <a:srgbClr val="0C0D0D"/>
                          </a:solidFill>
                          <a:effectLst/>
                        </a:rPr>
                        <a:t>yapılması</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2839000283"/>
                  </a:ext>
                </a:extLst>
              </a:tr>
              <a:tr h="185688">
                <a:tc>
                  <a:txBody>
                    <a:bodyPr/>
                    <a:lstStyle/>
                    <a:p>
                      <a:pPr algn="ctr" fontAlgn="ctr"/>
                      <a:r>
                        <a:rPr lang="en-GB" sz="1200" u="none" strike="noStrike">
                          <a:solidFill>
                            <a:srgbClr val="0C0D0D"/>
                          </a:solidFill>
                          <a:effectLst/>
                        </a:rPr>
                        <a:t>Diğer Akademik Birimler</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Verilen ortak hizmet</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İşbirliği yapılması</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3600595320"/>
                  </a:ext>
                </a:extLst>
              </a:tr>
              <a:tr h="367232">
                <a:tc>
                  <a:txBody>
                    <a:bodyPr/>
                    <a:lstStyle/>
                    <a:p>
                      <a:pPr algn="ctr" fontAlgn="ctr"/>
                      <a:r>
                        <a:rPr lang="en-GB" sz="1200" u="none" strike="noStrike">
                          <a:solidFill>
                            <a:srgbClr val="0C0D0D"/>
                          </a:solidFill>
                          <a:effectLst/>
                        </a:rPr>
                        <a:t>Yurt Dışı Yükseköğrenim Kurumları</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Protokoller</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Eğitim İşbirliği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1036529263"/>
                  </a:ext>
                </a:extLst>
              </a:tr>
              <a:tr h="367232">
                <a:tc>
                  <a:txBody>
                    <a:bodyPr/>
                    <a:lstStyle/>
                    <a:p>
                      <a:pPr algn="ctr" fontAlgn="ctr"/>
                      <a:r>
                        <a:rPr lang="en-GB" sz="1200" u="none" strike="noStrike">
                          <a:solidFill>
                            <a:srgbClr val="0C0D0D"/>
                          </a:solidFill>
                          <a:effectLst/>
                        </a:rPr>
                        <a:t>Yayınevleri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a:solidFill>
                            <a:srgbClr val="0C0D0D"/>
                          </a:solidFill>
                          <a:effectLst/>
                        </a:rPr>
                        <a:t>Eğitim-</a:t>
                      </a:r>
                      <a:r>
                        <a:rPr lang="en-GB" sz="1200" u="none" strike="noStrike" dirty="0" err="1">
                          <a:solidFill>
                            <a:srgbClr val="0C0D0D"/>
                          </a:solidFill>
                          <a:effectLst/>
                        </a:rPr>
                        <a:t>öğretim</a:t>
                      </a:r>
                      <a:r>
                        <a:rPr lang="en-GB" sz="1200" u="none" strike="noStrike" dirty="0">
                          <a:solidFill>
                            <a:srgbClr val="0C0D0D"/>
                          </a:solidFill>
                          <a:effectLst/>
                        </a:rPr>
                        <a:t> </a:t>
                      </a:r>
                      <a:r>
                        <a:rPr lang="en-GB" sz="1200" u="none" strike="noStrike" dirty="0" err="1">
                          <a:solidFill>
                            <a:srgbClr val="0C0D0D"/>
                          </a:solidFill>
                          <a:effectLst/>
                        </a:rPr>
                        <a:t>süreçlerinin</a:t>
                      </a:r>
                      <a:r>
                        <a:rPr lang="en-GB" sz="1200" u="none" strike="noStrike" dirty="0">
                          <a:solidFill>
                            <a:srgbClr val="0C0D0D"/>
                          </a:solidFill>
                          <a:effectLst/>
                        </a:rPr>
                        <a:t> </a:t>
                      </a:r>
                      <a:r>
                        <a:rPr lang="en-GB" sz="1200" u="none" strike="noStrike" dirty="0" err="1">
                          <a:solidFill>
                            <a:srgbClr val="0C0D0D"/>
                          </a:solidFill>
                          <a:effectLst/>
                        </a:rPr>
                        <a:t>sağlıklı</a:t>
                      </a:r>
                      <a:r>
                        <a:rPr lang="en-GB" sz="1200" u="none" strike="noStrike" dirty="0">
                          <a:solidFill>
                            <a:srgbClr val="0C0D0D"/>
                          </a:solidFill>
                          <a:effectLst/>
                        </a:rPr>
                        <a:t>  </a:t>
                      </a:r>
                      <a:r>
                        <a:rPr lang="en-GB" sz="1200" u="none" strike="noStrike" dirty="0" err="1">
                          <a:solidFill>
                            <a:srgbClr val="0C0D0D"/>
                          </a:solidFill>
                          <a:effectLst/>
                        </a:rPr>
                        <a:t>işlemesi</a:t>
                      </a:r>
                      <a:r>
                        <a:rPr lang="en-GB" sz="1200" u="none" strike="noStrike" dirty="0">
                          <a:solidFill>
                            <a:srgbClr val="0C0D0D"/>
                          </a:solidFill>
                          <a:effectLst/>
                        </a:rPr>
                        <a:t> </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İşbirliği yapılması, danışmanlık hizmeti, eğitim</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1589827965"/>
                  </a:ext>
                </a:extLst>
              </a:tr>
              <a:tr h="367232">
                <a:tc>
                  <a:txBody>
                    <a:bodyPr/>
                    <a:lstStyle/>
                    <a:p>
                      <a:pPr algn="ctr" fontAlgn="ctr"/>
                      <a:r>
                        <a:rPr lang="en-GB" sz="1200" u="none" strike="noStrike">
                          <a:solidFill>
                            <a:srgbClr val="0C0D0D"/>
                          </a:solidFill>
                          <a:effectLst/>
                        </a:rPr>
                        <a:t>Öğrenci Velileri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Öğrencilerin</a:t>
                      </a:r>
                      <a:r>
                        <a:rPr lang="en-GB" sz="1200" u="none" strike="noStrike" dirty="0">
                          <a:solidFill>
                            <a:srgbClr val="0C0D0D"/>
                          </a:solidFill>
                          <a:effectLst/>
                        </a:rPr>
                        <a:t> </a:t>
                      </a:r>
                      <a:r>
                        <a:rPr lang="en-GB" sz="1200" u="none" strike="noStrike" dirty="0" err="1">
                          <a:solidFill>
                            <a:srgbClr val="0C0D0D"/>
                          </a:solidFill>
                          <a:effectLst/>
                        </a:rPr>
                        <a:t>finansman</a:t>
                      </a:r>
                      <a:r>
                        <a:rPr lang="en-GB" sz="1200" u="none" strike="noStrike" dirty="0">
                          <a:solidFill>
                            <a:srgbClr val="0C0D0D"/>
                          </a:solidFill>
                          <a:effectLst/>
                        </a:rPr>
                        <a:t> </a:t>
                      </a:r>
                      <a:r>
                        <a:rPr lang="en-GB" sz="1200" u="none" strike="noStrike" dirty="0" err="1">
                          <a:solidFill>
                            <a:srgbClr val="0C0D0D"/>
                          </a:solidFill>
                          <a:effectLst/>
                        </a:rPr>
                        <a:t>sağlayıcısı</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Öğrencilere doğru bilgi ve gerekli desteği vermek</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805192942"/>
                  </a:ext>
                </a:extLst>
              </a:tr>
              <a:tr h="367232">
                <a:tc>
                  <a:txBody>
                    <a:bodyPr/>
                    <a:lstStyle/>
                    <a:p>
                      <a:pPr algn="ctr" fontAlgn="ctr"/>
                      <a:r>
                        <a:rPr lang="en-GB" sz="1200" u="none" strike="noStrike">
                          <a:solidFill>
                            <a:srgbClr val="0C0D0D"/>
                          </a:solidFill>
                          <a:effectLst/>
                        </a:rPr>
                        <a:t>Yabancı Diller Yüksekokulu Çalışanları</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Hizmet</a:t>
                      </a:r>
                      <a:r>
                        <a:rPr lang="en-GB" sz="1200" u="none" strike="noStrike" dirty="0">
                          <a:solidFill>
                            <a:srgbClr val="0C0D0D"/>
                          </a:solidFill>
                          <a:effectLst/>
                        </a:rPr>
                        <a:t> </a:t>
                      </a:r>
                      <a:r>
                        <a:rPr lang="en-GB" sz="1200" u="none" strike="noStrike" dirty="0" err="1">
                          <a:solidFill>
                            <a:srgbClr val="0C0D0D"/>
                          </a:solidFill>
                          <a:effectLst/>
                        </a:rPr>
                        <a:t>Üreten</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Motivasyon, kariyer, ücret, devamlılık</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2869665205"/>
                  </a:ext>
                </a:extLst>
              </a:tr>
              <a:tr h="367232">
                <a:tc>
                  <a:txBody>
                    <a:bodyPr/>
                    <a:lstStyle/>
                    <a:p>
                      <a:pPr algn="ctr" fontAlgn="ctr"/>
                      <a:r>
                        <a:rPr lang="en-GB" sz="1200" u="none" strike="noStrike" dirty="0">
                          <a:solidFill>
                            <a:srgbClr val="0C0D0D"/>
                          </a:solidFill>
                          <a:effectLst/>
                        </a:rPr>
                        <a:t>ISO 9001 </a:t>
                      </a:r>
                      <a:r>
                        <a:rPr lang="en-GB" sz="1200" u="none" strike="noStrike" dirty="0" err="1">
                          <a:solidFill>
                            <a:srgbClr val="0C0D0D"/>
                          </a:solidFill>
                          <a:effectLst/>
                        </a:rPr>
                        <a:t>Bağımsız</a:t>
                      </a:r>
                      <a:r>
                        <a:rPr lang="en-GB" sz="1200" u="none" strike="noStrike" dirty="0">
                          <a:solidFill>
                            <a:srgbClr val="0C0D0D"/>
                          </a:solidFill>
                          <a:effectLst/>
                        </a:rPr>
                        <a:t> </a:t>
                      </a:r>
                      <a:r>
                        <a:rPr lang="en-GB" sz="1200" u="none" strike="noStrike" dirty="0" err="1">
                          <a:solidFill>
                            <a:srgbClr val="0C0D0D"/>
                          </a:solidFill>
                          <a:effectLst/>
                        </a:rPr>
                        <a:t>Akredite</a:t>
                      </a:r>
                      <a:r>
                        <a:rPr lang="en-GB" sz="1200" u="none" strike="noStrike" dirty="0">
                          <a:solidFill>
                            <a:srgbClr val="0C0D0D"/>
                          </a:solidFill>
                          <a:effectLst/>
                        </a:rPr>
                        <a:t> </a:t>
                      </a:r>
                      <a:r>
                        <a:rPr lang="en-GB" sz="1200" u="none" strike="noStrike" dirty="0" err="1">
                          <a:solidFill>
                            <a:srgbClr val="0C0D0D"/>
                          </a:solidFill>
                          <a:effectLst/>
                        </a:rPr>
                        <a:t>Kuruluşu</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a:solidFill>
                            <a:srgbClr val="0C0D0D"/>
                          </a:solidFill>
                          <a:effectLst/>
                        </a:rPr>
                        <a:t>Bilgi/</a:t>
                      </a:r>
                      <a:r>
                        <a:rPr lang="en-GB" sz="1200" u="none" strike="noStrike" dirty="0" err="1">
                          <a:solidFill>
                            <a:srgbClr val="0C0D0D"/>
                          </a:solidFill>
                          <a:effectLst/>
                        </a:rPr>
                        <a:t>Mevzuat</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Raporlama, Kalite Bünyesinde Faaliyet Gösterme</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1402784939"/>
                  </a:ext>
                </a:extLst>
              </a:tr>
              <a:tr h="730320">
                <a:tc>
                  <a:txBody>
                    <a:bodyPr/>
                    <a:lstStyle/>
                    <a:p>
                      <a:pPr algn="ctr" fontAlgn="ctr"/>
                      <a:r>
                        <a:rPr lang="en-GB" sz="1200" u="none" strike="noStrike">
                          <a:solidFill>
                            <a:srgbClr val="0C0D0D"/>
                          </a:solidFill>
                          <a:effectLst/>
                        </a:rPr>
                        <a:t>Yükseköğretim Kalite Kurulu</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a:solidFill>
                            <a:srgbClr val="0C0D0D"/>
                          </a:solidFill>
                          <a:effectLst/>
                        </a:rPr>
                        <a:t>ABÜ </a:t>
                      </a:r>
                      <a:r>
                        <a:rPr lang="en-GB" sz="1200" u="none" strike="noStrike" dirty="0" err="1">
                          <a:solidFill>
                            <a:srgbClr val="0C0D0D"/>
                          </a:solidFill>
                          <a:effectLst/>
                        </a:rPr>
                        <a:t>İç</a:t>
                      </a:r>
                      <a:r>
                        <a:rPr lang="en-GB" sz="1200" u="none" strike="noStrike" dirty="0">
                          <a:solidFill>
                            <a:srgbClr val="0C0D0D"/>
                          </a:solidFill>
                          <a:effectLst/>
                        </a:rPr>
                        <a:t> Kalite </a:t>
                      </a:r>
                      <a:r>
                        <a:rPr lang="en-GB" sz="1200" u="none" strike="noStrike" dirty="0" err="1">
                          <a:solidFill>
                            <a:srgbClr val="0C0D0D"/>
                          </a:solidFill>
                          <a:effectLst/>
                        </a:rPr>
                        <a:t>Güvence</a:t>
                      </a:r>
                      <a:r>
                        <a:rPr lang="en-GB" sz="1200" u="none" strike="noStrike" dirty="0">
                          <a:solidFill>
                            <a:srgbClr val="0C0D0D"/>
                          </a:solidFill>
                          <a:effectLst/>
                        </a:rPr>
                        <a:t> </a:t>
                      </a:r>
                      <a:r>
                        <a:rPr lang="en-GB" sz="1200" u="none" strike="noStrike" dirty="0" err="1">
                          <a:solidFill>
                            <a:srgbClr val="0C0D0D"/>
                          </a:solidFill>
                          <a:effectLst/>
                        </a:rPr>
                        <a:t>Sisteminin</a:t>
                      </a:r>
                      <a:r>
                        <a:rPr lang="en-GB" sz="1200" u="none" strike="noStrike" dirty="0">
                          <a:solidFill>
                            <a:srgbClr val="0C0D0D"/>
                          </a:solidFill>
                          <a:effectLst/>
                        </a:rPr>
                        <a:t> </a:t>
                      </a:r>
                      <a:r>
                        <a:rPr lang="en-GB" sz="1200" u="none" strike="noStrike" dirty="0" err="1">
                          <a:solidFill>
                            <a:srgbClr val="0C0D0D"/>
                          </a:solidFill>
                          <a:effectLst/>
                        </a:rPr>
                        <a:t>oluşturulması</a:t>
                      </a:r>
                      <a:r>
                        <a:rPr lang="en-GB" sz="1200" u="none" strike="noStrike" dirty="0">
                          <a:solidFill>
                            <a:srgbClr val="0C0D0D"/>
                          </a:solidFill>
                          <a:effectLst/>
                        </a:rPr>
                        <a:t> </a:t>
                      </a:r>
                      <a:r>
                        <a:rPr lang="en-GB" sz="1200" u="none" strike="noStrike" dirty="0" err="1">
                          <a:solidFill>
                            <a:srgbClr val="0C0D0D"/>
                          </a:solidFill>
                          <a:effectLst/>
                        </a:rPr>
                        <a:t>ve</a:t>
                      </a:r>
                      <a:r>
                        <a:rPr lang="en-GB" sz="1200" u="none" strike="noStrike" dirty="0">
                          <a:solidFill>
                            <a:srgbClr val="0C0D0D"/>
                          </a:solidFill>
                          <a:effectLst/>
                        </a:rPr>
                        <a:t> ABÜ </a:t>
                      </a:r>
                      <a:r>
                        <a:rPr lang="en-GB" sz="1200" u="none" strike="noStrike" dirty="0" err="1">
                          <a:solidFill>
                            <a:srgbClr val="0C0D0D"/>
                          </a:solidFill>
                          <a:effectLst/>
                        </a:rPr>
                        <a:t>iç</a:t>
                      </a:r>
                      <a:r>
                        <a:rPr lang="en-GB" sz="1200" u="none" strike="noStrike" dirty="0">
                          <a:solidFill>
                            <a:srgbClr val="0C0D0D"/>
                          </a:solidFill>
                          <a:effectLst/>
                        </a:rPr>
                        <a:t> </a:t>
                      </a:r>
                      <a:r>
                        <a:rPr lang="en-GB" sz="1200" u="none" strike="noStrike" dirty="0" err="1">
                          <a:solidFill>
                            <a:srgbClr val="0C0D0D"/>
                          </a:solidFill>
                          <a:effectLst/>
                        </a:rPr>
                        <a:t>kalite</a:t>
                      </a:r>
                      <a:r>
                        <a:rPr lang="en-GB" sz="1200" u="none" strike="noStrike" dirty="0">
                          <a:solidFill>
                            <a:srgbClr val="0C0D0D"/>
                          </a:solidFill>
                          <a:effectLst/>
                        </a:rPr>
                        <a:t> </a:t>
                      </a:r>
                      <a:r>
                        <a:rPr lang="en-GB" sz="1200" u="none" strike="noStrike" dirty="0" err="1">
                          <a:solidFill>
                            <a:srgbClr val="0C0D0D"/>
                          </a:solidFill>
                          <a:effectLst/>
                        </a:rPr>
                        <a:t>güvencesinin</a:t>
                      </a:r>
                      <a:r>
                        <a:rPr lang="en-GB" sz="1200" u="none" strike="noStrike" dirty="0">
                          <a:solidFill>
                            <a:srgbClr val="0C0D0D"/>
                          </a:solidFill>
                          <a:effectLst/>
                        </a:rPr>
                        <a:t> </a:t>
                      </a:r>
                      <a:r>
                        <a:rPr lang="en-GB" sz="1200" u="none" strike="noStrike" dirty="0" err="1">
                          <a:solidFill>
                            <a:srgbClr val="0C0D0D"/>
                          </a:solidFill>
                          <a:effectLst/>
                        </a:rPr>
                        <a:t>artırılması</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Düzenli</a:t>
                      </a:r>
                      <a:r>
                        <a:rPr lang="en-GB" sz="1200" u="none" strike="noStrike" dirty="0">
                          <a:solidFill>
                            <a:srgbClr val="0C0D0D"/>
                          </a:solidFill>
                          <a:effectLst/>
                        </a:rPr>
                        <a:t> </a:t>
                      </a:r>
                      <a:r>
                        <a:rPr lang="en-GB" sz="1200" u="none" strike="noStrike" dirty="0" err="1">
                          <a:solidFill>
                            <a:srgbClr val="0C0D0D"/>
                          </a:solidFill>
                          <a:effectLst/>
                        </a:rPr>
                        <a:t>olarak</a:t>
                      </a:r>
                      <a:r>
                        <a:rPr lang="en-GB" sz="1200" u="none" strike="noStrike" dirty="0">
                          <a:solidFill>
                            <a:srgbClr val="0C0D0D"/>
                          </a:solidFill>
                          <a:effectLst/>
                        </a:rPr>
                        <a:t> KİDR, </a:t>
                      </a:r>
                      <a:r>
                        <a:rPr lang="en-GB" sz="1200" u="none" strike="noStrike" dirty="0" err="1">
                          <a:solidFill>
                            <a:srgbClr val="0C0D0D"/>
                          </a:solidFill>
                          <a:effectLst/>
                        </a:rPr>
                        <a:t>Kurumsal</a:t>
                      </a:r>
                      <a:r>
                        <a:rPr lang="en-GB" sz="1200" u="none" strike="noStrike" dirty="0">
                          <a:solidFill>
                            <a:srgbClr val="0C0D0D"/>
                          </a:solidFill>
                          <a:effectLst/>
                        </a:rPr>
                        <a:t> Dış </a:t>
                      </a:r>
                      <a:r>
                        <a:rPr lang="en-GB" sz="1200" u="none" strike="noStrike" dirty="0" err="1">
                          <a:solidFill>
                            <a:srgbClr val="0C0D0D"/>
                          </a:solidFill>
                          <a:effectLst/>
                        </a:rPr>
                        <a:t>Değerlendirme</a:t>
                      </a:r>
                      <a:r>
                        <a:rPr lang="en-GB" sz="1200" u="none" strike="noStrike" dirty="0">
                          <a:solidFill>
                            <a:srgbClr val="0C0D0D"/>
                          </a:solidFill>
                          <a:effectLst/>
                        </a:rPr>
                        <a:t> </a:t>
                      </a:r>
                      <a:r>
                        <a:rPr lang="en-GB" sz="1200" u="none" strike="noStrike" dirty="0" err="1">
                          <a:solidFill>
                            <a:srgbClr val="0C0D0D"/>
                          </a:solidFill>
                          <a:effectLst/>
                        </a:rPr>
                        <a:t>ve</a:t>
                      </a:r>
                      <a:r>
                        <a:rPr lang="en-GB" sz="1200" u="none" strike="noStrike" dirty="0">
                          <a:solidFill>
                            <a:srgbClr val="0C0D0D"/>
                          </a:solidFill>
                          <a:effectLst/>
                        </a:rPr>
                        <a:t> </a:t>
                      </a:r>
                      <a:r>
                        <a:rPr lang="en-GB" sz="1200" u="none" strike="noStrike" dirty="0" err="1">
                          <a:solidFill>
                            <a:srgbClr val="0C0D0D"/>
                          </a:solidFill>
                          <a:effectLst/>
                        </a:rPr>
                        <a:t>Kurumsal</a:t>
                      </a:r>
                      <a:r>
                        <a:rPr lang="en-GB" sz="1200" u="none" strike="noStrike" dirty="0">
                          <a:solidFill>
                            <a:srgbClr val="0C0D0D"/>
                          </a:solidFill>
                          <a:effectLst/>
                        </a:rPr>
                        <a:t> </a:t>
                      </a:r>
                      <a:r>
                        <a:rPr lang="en-GB" sz="1200" u="none" strike="noStrike" dirty="0" err="1">
                          <a:solidFill>
                            <a:srgbClr val="0C0D0D"/>
                          </a:solidFill>
                          <a:effectLst/>
                        </a:rPr>
                        <a:t>Akreditasyon</a:t>
                      </a:r>
                      <a:r>
                        <a:rPr lang="en-GB" sz="1200" u="none" strike="noStrike" dirty="0">
                          <a:solidFill>
                            <a:srgbClr val="0C0D0D"/>
                          </a:solidFill>
                          <a:effectLst/>
                        </a:rPr>
                        <a:t> </a:t>
                      </a:r>
                      <a:r>
                        <a:rPr lang="en-GB" sz="1200" u="none" strike="noStrike" dirty="0" err="1">
                          <a:solidFill>
                            <a:srgbClr val="0C0D0D"/>
                          </a:solidFill>
                          <a:effectLst/>
                        </a:rPr>
                        <a:t>süreçlerinde</a:t>
                      </a:r>
                      <a:r>
                        <a:rPr lang="en-GB" sz="1200" u="none" strike="noStrike" dirty="0">
                          <a:solidFill>
                            <a:srgbClr val="0C0D0D"/>
                          </a:solidFill>
                          <a:effectLst/>
                        </a:rPr>
                        <a:t> </a:t>
                      </a:r>
                      <a:r>
                        <a:rPr lang="en-GB" sz="1200" u="none" strike="noStrike" dirty="0" err="1">
                          <a:solidFill>
                            <a:srgbClr val="0C0D0D"/>
                          </a:solidFill>
                          <a:effectLst/>
                        </a:rPr>
                        <a:t>işbirliği</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4240648634"/>
                  </a:ext>
                </a:extLst>
              </a:tr>
              <a:tr h="221637">
                <a:tc>
                  <a:txBody>
                    <a:bodyPr/>
                    <a:lstStyle/>
                    <a:p>
                      <a:pPr algn="ctr" fontAlgn="ctr"/>
                      <a:r>
                        <a:rPr lang="en-GB" sz="1200" u="none" strike="noStrike">
                          <a:solidFill>
                            <a:srgbClr val="0C0D0D"/>
                          </a:solidFill>
                          <a:effectLst/>
                        </a:rPr>
                        <a:t>Akdeniz Üniversitesi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Bilgi paylaşımı, hizmet alımı</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İş</a:t>
                      </a:r>
                      <a:r>
                        <a:rPr lang="en-GB" sz="1200" u="none" strike="noStrike" dirty="0">
                          <a:solidFill>
                            <a:srgbClr val="0C0D0D"/>
                          </a:solidFill>
                          <a:effectLst/>
                        </a:rPr>
                        <a:t> </a:t>
                      </a:r>
                      <a:r>
                        <a:rPr lang="en-GB" sz="1200" u="none" strike="noStrike" dirty="0" err="1">
                          <a:solidFill>
                            <a:srgbClr val="0C0D0D"/>
                          </a:solidFill>
                          <a:effectLst/>
                        </a:rPr>
                        <a:t>birliği</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487585510"/>
                  </a:ext>
                </a:extLst>
              </a:tr>
              <a:tr h="410263">
                <a:tc>
                  <a:txBody>
                    <a:bodyPr/>
                    <a:lstStyle/>
                    <a:p>
                      <a:pPr algn="ctr" fontAlgn="ctr"/>
                      <a:r>
                        <a:rPr lang="en-GB" sz="1200" u="none" strike="noStrike">
                          <a:solidFill>
                            <a:srgbClr val="0C0D0D"/>
                          </a:solidFill>
                          <a:effectLst/>
                        </a:rPr>
                        <a:t>Birim AVM</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Ortak bina kullanımı</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a:solidFill>
                            <a:srgbClr val="0C0D0D"/>
                          </a:solidFill>
                          <a:effectLst/>
                        </a:rPr>
                        <a:t> </a:t>
                      </a:r>
                      <a:r>
                        <a:rPr lang="en-GB" sz="1200" u="none" strike="noStrike" dirty="0" err="1">
                          <a:solidFill>
                            <a:srgbClr val="0C0D0D"/>
                          </a:solidFill>
                          <a:effectLst/>
                        </a:rPr>
                        <a:t>Ortak</a:t>
                      </a:r>
                      <a:r>
                        <a:rPr lang="en-GB" sz="1200" u="none" strike="noStrike" dirty="0">
                          <a:solidFill>
                            <a:srgbClr val="0C0D0D"/>
                          </a:solidFill>
                          <a:effectLst/>
                        </a:rPr>
                        <a:t> </a:t>
                      </a:r>
                      <a:r>
                        <a:rPr lang="en-GB" sz="1200" u="none" strike="noStrike" dirty="0" err="1">
                          <a:solidFill>
                            <a:srgbClr val="0C0D0D"/>
                          </a:solidFill>
                          <a:effectLst/>
                        </a:rPr>
                        <a:t>kullanım</a:t>
                      </a:r>
                      <a:r>
                        <a:rPr lang="en-GB" sz="1200" u="none" strike="noStrike" dirty="0">
                          <a:solidFill>
                            <a:srgbClr val="0C0D0D"/>
                          </a:solidFill>
                          <a:effectLst/>
                        </a:rPr>
                        <a:t> </a:t>
                      </a:r>
                      <a:r>
                        <a:rPr lang="en-GB" sz="1200" u="none" strike="noStrike" dirty="0" err="1">
                          <a:solidFill>
                            <a:srgbClr val="0C0D0D"/>
                          </a:solidFill>
                          <a:effectLst/>
                        </a:rPr>
                        <a:t>alanlarında</a:t>
                      </a:r>
                      <a:r>
                        <a:rPr lang="en-GB" sz="1200" u="none" strike="noStrike" dirty="0">
                          <a:solidFill>
                            <a:srgbClr val="0C0D0D"/>
                          </a:solidFill>
                          <a:effectLst/>
                        </a:rPr>
                        <a:t> </a:t>
                      </a:r>
                      <a:r>
                        <a:rPr lang="en-GB" sz="1200" u="none" strike="noStrike" dirty="0" err="1">
                          <a:solidFill>
                            <a:srgbClr val="0C0D0D"/>
                          </a:solidFill>
                          <a:effectLst/>
                        </a:rPr>
                        <a:t>güvenlik</a:t>
                      </a:r>
                      <a:r>
                        <a:rPr lang="en-GB" sz="1200" u="none" strike="noStrike" dirty="0">
                          <a:solidFill>
                            <a:srgbClr val="0C0D0D"/>
                          </a:solidFill>
                          <a:effectLst/>
                        </a:rPr>
                        <a:t>, </a:t>
                      </a:r>
                      <a:r>
                        <a:rPr lang="en-GB" sz="1200" u="none" strike="noStrike" dirty="0" err="1">
                          <a:solidFill>
                            <a:srgbClr val="0C0D0D"/>
                          </a:solidFill>
                          <a:effectLst/>
                        </a:rPr>
                        <a:t>temizlik</a:t>
                      </a:r>
                      <a:r>
                        <a:rPr lang="en-GB" sz="1200" u="none" strike="noStrike" dirty="0">
                          <a:solidFill>
                            <a:srgbClr val="0C0D0D"/>
                          </a:solidFill>
                          <a:effectLst/>
                        </a:rPr>
                        <a:t> vb. </a:t>
                      </a:r>
                      <a:r>
                        <a:rPr lang="en-GB" sz="1200" u="none" strike="noStrike" dirty="0" err="1">
                          <a:solidFill>
                            <a:srgbClr val="0C0D0D"/>
                          </a:solidFill>
                          <a:effectLst/>
                        </a:rPr>
                        <a:t>kurallara</a:t>
                      </a:r>
                      <a:r>
                        <a:rPr lang="en-GB" sz="1200" u="none" strike="noStrike" dirty="0">
                          <a:solidFill>
                            <a:srgbClr val="0C0D0D"/>
                          </a:solidFill>
                          <a:effectLst/>
                        </a:rPr>
                        <a:t>  </a:t>
                      </a:r>
                      <a:r>
                        <a:rPr lang="en-GB" sz="1200" u="none" strike="noStrike" dirty="0" err="1">
                          <a:solidFill>
                            <a:srgbClr val="0C0D0D"/>
                          </a:solidFill>
                          <a:effectLst/>
                        </a:rPr>
                        <a:t>uyulması</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2804441175"/>
                  </a:ext>
                </a:extLst>
              </a:tr>
              <a:tr h="226352">
                <a:tc>
                  <a:txBody>
                    <a:bodyPr/>
                    <a:lstStyle/>
                    <a:p>
                      <a:pPr algn="ctr" fontAlgn="ctr"/>
                      <a:r>
                        <a:rPr lang="en-GB" sz="1200" u="none" strike="noStrike">
                          <a:solidFill>
                            <a:srgbClr val="0C0D0D"/>
                          </a:solidFill>
                          <a:effectLst/>
                        </a:rPr>
                        <a:t>Kısmi Zamanlı Çalışan Öğrenci</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a:solidFill>
                            <a:srgbClr val="0C0D0D"/>
                          </a:solidFill>
                          <a:effectLst/>
                        </a:rPr>
                        <a:t>Hizmet Üretme</a:t>
                      </a:r>
                      <a:endParaRPr lang="en-GB" sz="1200" b="0" i="0" u="none" strike="noStrike">
                        <a:solidFill>
                          <a:srgbClr val="0C0D0D"/>
                        </a:solidFill>
                        <a:effectLst/>
                        <a:latin typeface="Tahoma" panose="020B0604030504040204" pitchFamily="34" charset="0"/>
                      </a:endParaRPr>
                    </a:p>
                  </a:txBody>
                  <a:tcPr marL="4175" marR="4175" marT="4175" marB="0" anchor="ctr">
                    <a:solidFill>
                      <a:srgbClr val="FCE1E0"/>
                    </a:solidFill>
                  </a:tcPr>
                </a:tc>
                <a:tc>
                  <a:txBody>
                    <a:bodyPr/>
                    <a:lstStyle/>
                    <a:p>
                      <a:pPr algn="ctr" fontAlgn="ctr"/>
                      <a:r>
                        <a:rPr lang="en-GB" sz="1200" u="none" strike="noStrike" dirty="0" err="1">
                          <a:solidFill>
                            <a:srgbClr val="0C0D0D"/>
                          </a:solidFill>
                          <a:effectLst/>
                        </a:rPr>
                        <a:t>Ücret</a:t>
                      </a:r>
                      <a:r>
                        <a:rPr lang="en-GB" sz="1200" u="none" strike="noStrike" dirty="0">
                          <a:solidFill>
                            <a:srgbClr val="0C0D0D"/>
                          </a:solidFill>
                          <a:effectLst/>
                        </a:rPr>
                        <a:t>, </a:t>
                      </a:r>
                      <a:r>
                        <a:rPr lang="en-GB" sz="1200" u="none" strike="noStrike" dirty="0" err="1">
                          <a:solidFill>
                            <a:srgbClr val="0C0D0D"/>
                          </a:solidFill>
                          <a:effectLst/>
                        </a:rPr>
                        <a:t>verimli</a:t>
                      </a:r>
                      <a:r>
                        <a:rPr lang="en-GB" sz="1200" u="none" strike="noStrike" dirty="0">
                          <a:solidFill>
                            <a:srgbClr val="0C0D0D"/>
                          </a:solidFill>
                          <a:effectLst/>
                        </a:rPr>
                        <a:t> </a:t>
                      </a:r>
                      <a:r>
                        <a:rPr lang="en-GB" sz="1200" u="none" strike="noStrike" dirty="0" err="1">
                          <a:solidFill>
                            <a:srgbClr val="0C0D0D"/>
                          </a:solidFill>
                          <a:effectLst/>
                        </a:rPr>
                        <a:t>çalışma</a:t>
                      </a:r>
                      <a:r>
                        <a:rPr lang="en-GB" sz="1200" u="none" strike="noStrike" dirty="0">
                          <a:solidFill>
                            <a:srgbClr val="0C0D0D"/>
                          </a:solidFill>
                          <a:effectLst/>
                        </a:rPr>
                        <a:t> </a:t>
                      </a:r>
                      <a:r>
                        <a:rPr lang="en-GB" sz="1200" u="none" strike="noStrike" dirty="0" err="1">
                          <a:solidFill>
                            <a:srgbClr val="0C0D0D"/>
                          </a:solidFill>
                          <a:effectLst/>
                        </a:rPr>
                        <a:t>ortamı</a:t>
                      </a:r>
                      <a:endParaRPr lang="en-GB" sz="1200" b="0" i="0" u="none" strike="noStrike" dirty="0">
                        <a:solidFill>
                          <a:srgbClr val="0C0D0D"/>
                        </a:solidFill>
                        <a:effectLst/>
                        <a:latin typeface="Tahoma" panose="020B0604030504040204" pitchFamily="34" charset="0"/>
                      </a:endParaRPr>
                    </a:p>
                  </a:txBody>
                  <a:tcPr marL="4175" marR="4175" marT="4175" marB="0" anchor="ctr">
                    <a:solidFill>
                      <a:srgbClr val="FCE1E0"/>
                    </a:solidFill>
                  </a:tcPr>
                </a:tc>
                <a:extLst>
                  <a:ext uri="{0D108BD9-81ED-4DB2-BD59-A6C34878D82A}">
                    <a16:rowId xmlns:a16="http://schemas.microsoft.com/office/drawing/2014/main" val="3001236048"/>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922884207"/>
              </p:ext>
            </p:extLst>
          </p:nvPr>
        </p:nvGraphicFramePr>
        <p:xfrm>
          <a:off x="471160" y="2314966"/>
          <a:ext cx="7905924" cy="3131140"/>
        </p:xfrm>
        <a:graphic>
          <a:graphicData uri="http://schemas.openxmlformats.org/drawingml/2006/table">
            <a:tbl>
              <a:tblPr/>
              <a:tblGrid>
                <a:gridCol w="1504188">
                  <a:extLst>
                    <a:ext uri="{9D8B030D-6E8A-4147-A177-3AD203B41FA5}">
                      <a16:colId xmlns:a16="http://schemas.microsoft.com/office/drawing/2014/main" val="3918363564"/>
                    </a:ext>
                  </a:extLst>
                </a:gridCol>
                <a:gridCol w="1591047">
                  <a:extLst>
                    <a:ext uri="{9D8B030D-6E8A-4147-A177-3AD203B41FA5}">
                      <a16:colId xmlns:a16="http://schemas.microsoft.com/office/drawing/2014/main" val="1683979601"/>
                    </a:ext>
                  </a:extLst>
                </a:gridCol>
                <a:gridCol w="1603563">
                  <a:extLst>
                    <a:ext uri="{9D8B030D-6E8A-4147-A177-3AD203B41FA5}">
                      <a16:colId xmlns:a16="http://schemas.microsoft.com/office/drawing/2014/main" val="2592459544"/>
                    </a:ext>
                  </a:extLst>
                </a:gridCol>
                <a:gridCol w="1603563">
                  <a:extLst>
                    <a:ext uri="{9D8B030D-6E8A-4147-A177-3AD203B41FA5}">
                      <a16:colId xmlns:a16="http://schemas.microsoft.com/office/drawing/2014/main" val="3383282758"/>
                    </a:ext>
                  </a:extLst>
                </a:gridCol>
                <a:gridCol w="1603563">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Terasa</a:t>
                      </a:r>
                      <a:r>
                        <a:rPr lang="tr-TR" sz="1400" b="0" i="0" u="none" strike="noStrike" baseline="0" dirty="0" smtClean="0">
                          <a:solidFill>
                            <a:srgbClr val="000000"/>
                          </a:solidFill>
                          <a:effectLst/>
                          <a:latin typeface="Calibri" panose="020F0502020204030204" pitchFamily="34" charset="0"/>
                        </a:rPr>
                        <a:t> korkuluk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Destek Hizmetleri</a:t>
                      </a:r>
                      <a:r>
                        <a:rPr lang="tr-TR" sz="1400" b="0" i="0" u="none" strike="noStrike" baseline="0" dirty="0" smtClean="0">
                          <a:solidFill>
                            <a:srgbClr val="000000"/>
                          </a:solidFill>
                          <a:effectLst/>
                          <a:latin typeface="Calibri" panose="020F0502020204030204" pitchFamily="34" charset="0"/>
                        </a:rPr>
                        <a:t>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Güllük</a:t>
                      </a:r>
                      <a:r>
                        <a:rPr lang="tr-TR" sz="1400" b="0" i="0" u="none" strike="noStrike" baseline="0" dirty="0" smtClean="0">
                          <a:solidFill>
                            <a:srgbClr val="000000"/>
                          </a:solidFill>
                          <a:effectLst/>
                          <a:latin typeface="Calibri" panose="020F0502020204030204" pitchFamily="34" charset="0"/>
                        </a:rPr>
                        <a:t> Yerleşkemizin terasında korkuluk yapılmasına ihtiyaç vardır.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 Terasın çevresinde korkuluk olmaması öğrencilerimiz için güvenlik riski oluşturmaktadır.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Sınıf</a:t>
                      </a:r>
                      <a:r>
                        <a:rPr lang="tr-TR" sz="1400" b="0" i="0" u="none" strike="noStrike" baseline="0" dirty="0" smtClean="0">
                          <a:solidFill>
                            <a:srgbClr val="000000"/>
                          </a:solidFill>
                          <a:effectLst/>
                          <a:latin typeface="Calibri" panose="020F0502020204030204" pitchFamily="34" charset="0"/>
                        </a:rPr>
                        <a:t> sandalyeleri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Destek Hizmetleri</a:t>
                      </a:r>
                      <a:r>
                        <a:rPr lang="tr-TR" sz="1400" b="0" i="0" u="none" strike="noStrike" baseline="0" dirty="0" smtClean="0">
                          <a:solidFill>
                            <a:srgbClr val="000000"/>
                          </a:solidFill>
                          <a:effectLst/>
                          <a:latin typeface="Calibri" panose="020F0502020204030204" pitchFamily="34" charset="0"/>
                        </a:rPr>
                        <a:t> Müdürlüğü</a:t>
                      </a:r>
                      <a:endParaRPr lang="tr-TR" sz="1400" b="0" i="0" u="none" strike="noStrike" dirty="0" smtClean="0">
                        <a:solidFill>
                          <a:srgbClr val="000000"/>
                        </a:solidFill>
                        <a:effectLst/>
                        <a:latin typeface="Calibri" panose="020F0502020204030204" pitchFamily="34" charset="0"/>
                      </a:endParaRP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Sınıf sandalyeleri</a:t>
                      </a:r>
                      <a:r>
                        <a:rPr lang="tr-TR" sz="1400" b="0" i="0" u="none" strike="noStrike" baseline="0" dirty="0" smtClean="0">
                          <a:solidFill>
                            <a:srgbClr val="000000"/>
                          </a:solidFill>
                          <a:effectLst/>
                          <a:latin typeface="Calibri" panose="020F0502020204030204" pitchFamily="34" charset="0"/>
                        </a:rPr>
                        <a:t>nin rahatsız olması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Öğrencilerden gelen geri bildirimler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Öğretmenler odası</a:t>
                      </a:r>
                      <a:r>
                        <a:rPr lang="tr-TR" sz="1400" b="0" i="0" u="none" strike="noStrike" baseline="0" dirty="0" smtClean="0">
                          <a:solidFill>
                            <a:srgbClr val="000000"/>
                          </a:solidFill>
                          <a:effectLst/>
                          <a:latin typeface="Calibri" panose="020F0502020204030204" pitchFamily="34" charset="0"/>
                        </a:rPr>
                        <a:t> için mobilya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Destek Hizmetleri</a:t>
                      </a:r>
                      <a:r>
                        <a:rPr lang="tr-TR" sz="1400" b="0" i="0" u="none" strike="noStrike" baseline="0" dirty="0" smtClean="0">
                          <a:solidFill>
                            <a:srgbClr val="000000"/>
                          </a:solidFill>
                          <a:effectLst/>
                          <a:latin typeface="Calibri" panose="020F0502020204030204" pitchFamily="34" charset="0"/>
                        </a:rPr>
                        <a:t> Müdürlüğü</a:t>
                      </a:r>
                      <a:endParaRPr lang="tr-TR" sz="1400" b="0" i="0" u="none" strike="noStrike" dirty="0" smtClean="0">
                        <a:solidFill>
                          <a:srgbClr val="000000"/>
                        </a:solidFill>
                        <a:effectLst/>
                        <a:latin typeface="Calibri" panose="020F0502020204030204" pitchFamily="34" charset="0"/>
                      </a:endParaRP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Mobilya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Öğretmenlerin kullandığı ortak</a:t>
                      </a:r>
                      <a:r>
                        <a:rPr lang="tr-TR" sz="1400" b="0" i="0" u="none" strike="noStrike" baseline="0" dirty="0" smtClean="0">
                          <a:solidFill>
                            <a:srgbClr val="000000"/>
                          </a:solidFill>
                          <a:effectLst/>
                          <a:latin typeface="Calibri" panose="020F0502020204030204" pitchFamily="34" charset="0"/>
                        </a:rPr>
                        <a:t> alanın yeterli donanımda olmaması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4006677"/>
                  </a:ext>
                </a:extLst>
              </a:tr>
            </a:tbl>
          </a:graphicData>
        </a:graphic>
      </p:graphicFrame>
    </p:spTree>
    <p:extLst>
      <p:ext uri="{BB962C8B-B14F-4D97-AF65-F5344CB8AC3E}">
        <p14:creationId xmlns:p14="http://schemas.microsoft.com/office/powerpoint/2010/main" val="80997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944985632"/>
              </p:ext>
            </p:extLst>
          </p:nvPr>
        </p:nvGraphicFramePr>
        <p:xfrm>
          <a:off x="427702" y="1646466"/>
          <a:ext cx="8171502" cy="4696889"/>
        </p:xfrm>
        <a:graphic>
          <a:graphicData uri="http://schemas.openxmlformats.org/drawingml/2006/table">
            <a:tbl>
              <a:tblPr/>
              <a:tblGrid>
                <a:gridCol w="1934642">
                  <a:extLst>
                    <a:ext uri="{9D8B030D-6E8A-4147-A177-3AD203B41FA5}">
                      <a16:colId xmlns:a16="http://schemas.microsoft.com/office/drawing/2014/main" val="3918363564"/>
                    </a:ext>
                  </a:extLst>
                </a:gridCol>
                <a:gridCol w="1742620">
                  <a:extLst>
                    <a:ext uri="{9D8B030D-6E8A-4147-A177-3AD203B41FA5}">
                      <a16:colId xmlns:a16="http://schemas.microsoft.com/office/drawing/2014/main" val="1683979601"/>
                    </a:ext>
                  </a:extLst>
                </a:gridCol>
                <a:gridCol w="1179380">
                  <a:extLst>
                    <a:ext uri="{9D8B030D-6E8A-4147-A177-3AD203B41FA5}">
                      <a16:colId xmlns:a16="http://schemas.microsoft.com/office/drawing/2014/main" val="2592459544"/>
                    </a:ext>
                  </a:extLst>
                </a:gridCol>
                <a:gridCol w="1657430">
                  <a:extLst>
                    <a:ext uri="{9D8B030D-6E8A-4147-A177-3AD203B41FA5}">
                      <a16:colId xmlns:a16="http://schemas.microsoft.com/office/drawing/2014/main" val="3383282758"/>
                    </a:ext>
                  </a:extLst>
                </a:gridCol>
                <a:gridCol w="1657430">
                  <a:extLst>
                    <a:ext uri="{9D8B030D-6E8A-4147-A177-3AD203B41FA5}">
                      <a16:colId xmlns:a16="http://schemas.microsoft.com/office/drawing/2014/main" val="494559924"/>
                    </a:ext>
                  </a:extLst>
                </a:gridCol>
              </a:tblGrid>
              <a:tr h="845675">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925607">
                <a:tc>
                  <a:txBody>
                    <a:bodyPr/>
                    <a:lstStyle/>
                    <a:p>
                      <a:pPr algn="ctr" fontAlgn="ctr"/>
                      <a:r>
                        <a:rPr lang="tr-TR" sz="1400" b="0" i="0" u="none" strike="noStrike" dirty="0" smtClean="0">
                          <a:solidFill>
                            <a:srgbClr val="000000"/>
                          </a:solidFill>
                          <a:effectLst/>
                          <a:latin typeface="Calibri" panose="020F0502020204030204" pitchFamily="34" charset="0"/>
                        </a:rPr>
                        <a:t>Öğretim Görevlisi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Yabancı</a:t>
                      </a:r>
                      <a:r>
                        <a:rPr lang="tr-TR" sz="1400" b="0" i="0" u="none" strike="noStrike" baseline="0" dirty="0" smtClean="0">
                          <a:solidFill>
                            <a:srgbClr val="000000"/>
                          </a:solidFill>
                          <a:effectLst/>
                          <a:latin typeface="Calibri" panose="020F0502020204030204" pitchFamily="34" charset="0"/>
                        </a:rPr>
                        <a:t> Diller Yüksekokulu (Hazırlık sınıfı)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32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Önümüzdeki</a:t>
                      </a:r>
                      <a:r>
                        <a:rPr lang="tr-TR" sz="1400" b="0" i="0" u="none" strike="noStrike" baseline="0" dirty="0" smtClean="0">
                          <a:solidFill>
                            <a:srgbClr val="000000"/>
                          </a:solidFill>
                          <a:effectLst/>
                          <a:latin typeface="Calibri" panose="020F0502020204030204" pitchFamily="34" charset="0"/>
                        </a:rPr>
                        <a:t> sene için belirlenecek öğrenci kontenjanına göre ihtiyaç olan öğretim görevlisi kadrosu hesaplanacaktır.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Mevcut durumda da </a:t>
                      </a:r>
                      <a:r>
                        <a:rPr lang="tr-TR" sz="1400" b="0" i="0" u="none" strike="noStrike" dirty="0" err="1" smtClean="0">
                          <a:solidFill>
                            <a:srgbClr val="000000"/>
                          </a:solidFill>
                          <a:effectLst/>
                          <a:latin typeface="Calibri" panose="020F0502020204030204" pitchFamily="34" charset="0"/>
                        </a:rPr>
                        <a:t>Öğr</a:t>
                      </a:r>
                      <a:r>
                        <a:rPr lang="tr-TR" sz="1400" b="0" i="0" u="none" strike="noStrike" dirty="0" smtClean="0">
                          <a:solidFill>
                            <a:srgbClr val="000000"/>
                          </a:solidFill>
                          <a:effectLst/>
                          <a:latin typeface="Calibri" panose="020F0502020204030204" pitchFamily="34" charset="0"/>
                        </a:rPr>
                        <a:t>. Gör. sayısı yetersizdi.</a:t>
                      </a:r>
                      <a:r>
                        <a:rPr lang="tr-TR" sz="1400" b="0" i="0" u="none" strike="noStrike" baseline="0" dirty="0" smtClean="0">
                          <a:solidFill>
                            <a:srgbClr val="000000"/>
                          </a:solidFill>
                          <a:effectLst/>
                          <a:latin typeface="Calibri" panose="020F0502020204030204" pitchFamily="34" charset="0"/>
                        </a:rPr>
                        <a:t> Ayrıca 6 </a:t>
                      </a:r>
                      <a:r>
                        <a:rPr lang="tr-TR" sz="1400" b="0" i="0" u="none" strike="noStrike" baseline="0" dirty="0" err="1" smtClean="0">
                          <a:solidFill>
                            <a:srgbClr val="000000"/>
                          </a:solidFill>
                          <a:effectLst/>
                          <a:latin typeface="Calibri" panose="020F0502020204030204" pitchFamily="34" charset="0"/>
                        </a:rPr>
                        <a:t>Öğr</a:t>
                      </a:r>
                      <a:r>
                        <a:rPr lang="tr-TR" sz="1400" b="0" i="0" u="none" strike="noStrike" baseline="0" dirty="0" smtClean="0">
                          <a:solidFill>
                            <a:srgbClr val="000000"/>
                          </a:solidFill>
                          <a:effectLst/>
                          <a:latin typeface="Calibri" panose="020F0502020204030204" pitchFamily="34" charset="0"/>
                        </a:rPr>
                        <a:t>. Görevlisi işten a</a:t>
                      </a:r>
                      <a:r>
                        <a:rPr lang="tr-TR" sz="1400" b="0" i="0" u="none" strike="noStrike" dirty="0" smtClean="0">
                          <a:solidFill>
                            <a:srgbClr val="000000"/>
                          </a:solidFill>
                          <a:effectLst/>
                          <a:latin typeface="Calibri" panose="020F0502020204030204" pitchFamily="34" charset="0"/>
                        </a:rPr>
                        <a:t>yrıldı</a:t>
                      </a:r>
                      <a:r>
                        <a:rPr lang="tr-TR" sz="1400" b="0" i="0" u="none" strike="noStrike" baseline="0" dirty="0" smtClean="0">
                          <a:solidFill>
                            <a:srgbClr val="000000"/>
                          </a:solidFill>
                          <a:effectLst/>
                          <a:latin typeface="Calibri" panose="020F0502020204030204" pitchFamily="34" charset="0"/>
                        </a:rPr>
                        <a:t> ve 1 kişi doğum iznine ayrıldı.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6516276"/>
                  </a:ext>
                </a:extLst>
              </a:tr>
              <a:tr h="1925607">
                <a:tc>
                  <a:txBody>
                    <a:bodyPr/>
                    <a:lstStyle/>
                    <a:p>
                      <a:pPr algn="ctr" fontAlgn="ctr"/>
                      <a:r>
                        <a:rPr lang="tr-TR" sz="1400" b="0" i="0" u="none" strike="noStrike" dirty="0" smtClean="0">
                          <a:solidFill>
                            <a:srgbClr val="000000"/>
                          </a:solidFill>
                          <a:effectLst/>
                          <a:latin typeface="Calibri" panose="020F0502020204030204" pitchFamily="34" charset="0"/>
                        </a:rPr>
                        <a:t>Güllük Yerleşkesi için</a:t>
                      </a:r>
                      <a:r>
                        <a:rPr lang="tr-TR" sz="1400" b="0" i="0" u="none" strike="noStrike" baseline="0" dirty="0" smtClean="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IT Personeli (Çalışan anketine gelen yorum)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 İşlem</a:t>
                      </a:r>
                      <a:r>
                        <a:rPr lang="tr-TR" sz="1400" b="0" i="0" u="none" strike="noStrike" baseline="0" dirty="0" smtClean="0">
                          <a:solidFill>
                            <a:srgbClr val="000000"/>
                          </a:solidFill>
                          <a:effectLst/>
                          <a:latin typeface="Calibri" panose="020F0502020204030204" pitchFamily="34" charset="0"/>
                        </a:rPr>
                        <a:t>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Güllük Yerleşkemize düzenli olarak IT personelinin gelmesi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Bilgisayarda</a:t>
                      </a:r>
                      <a:r>
                        <a:rPr lang="tr-TR" sz="1400" b="0" i="0" u="none" strike="noStrike" baseline="0" dirty="0" smtClean="0">
                          <a:solidFill>
                            <a:srgbClr val="000000"/>
                          </a:solidFill>
                          <a:effectLst/>
                          <a:latin typeface="Calibri" panose="020F0502020204030204" pitchFamily="34" charset="0"/>
                        </a:rPr>
                        <a:t> yaşanan problemlerin hızlıca halledilebilmesi gerekmektedir.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53147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3477320973"/>
              </p:ext>
            </p:extLst>
          </p:nvPr>
        </p:nvGraphicFramePr>
        <p:xfrm>
          <a:off x="634181" y="1546649"/>
          <a:ext cx="7713406" cy="3969324"/>
        </p:xfrm>
        <a:graphic>
          <a:graphicData uri="http://schemas.openxmlformats.org/drawingml/2006/table">
            <a:tbl>
              <a:tblPr/>
              <a:tblGrid>
                <a:gridCol w="1493992">
                  <a:extLst>
                    <a:ext uri="{9D8B030D-6E8A-4147-A177-3AD203B41FA5}">
                      <a16:colId xmlns:a16="http://schemas.microsoft.com/office/drawing/2014/main" val="3918363564"/>
                    </a:ext>
                  </a:extLst>
                </a:gridCol>
                <a:gridCol w="1580089">
                  <a:extLst>
                    <a:ext uri="{9D8B030D-6E8A-4147-A177-3AD203B41FA5}">
                      <a16:colId xmlns:a16="http://schemas.microsoft.com/office/drawing/2014/main" val="1683979601"/>
                    </a:ext>
                  </a:extLst>
                </a:gridCol>
                <a:gridCol w="1213503">
                  <a:extLst>
                    <a:ext uri="{9D8B030D-6E8A-4147-A177-3AD203B41FA5}">
                      <a16:colId xmlns:a16="http://schemas.microsoft.com/office/drawing/2014/main" val="2592459544"/>
                    </a:ext>
                  </a:extLst>
                </a:gridCol>
                <a:gridCol w="1560772">
                  <a:extLst>
                    <a:ext uri="{9D8B030D-6E8A-4147-A177-3AD203B41FA5}">
                      <a16:colId xmlns:a16="http://schemas.microsoft.com/office/drawing/2014/main" val="3383282758"/>
                    </a:ext>
                  </a:extLst>
                </a:gridCol>
                <a:gridCol w="1865050">
                  <a:extLst>
                    <a:ext uri="{9D8B030D-6E8A-4147-A177-3AD203B41FA5}">
                      <a16:colId xmlns:a16="http://schemas.microsoft.com/office/drawing/2014/main" val="494559924"/>
                    </a:ext>
                  </a:extLst>
                </a:gridCol>
              </a:tblGrid>
              <a:tr h="1190638">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04756">
                <a:tc>
                  <a:txBody>
                    <a:bodyPr/>
                    <a:lstStyle/>
                    <a:p>
                      <a:pPr algn="ctr" fontAlgn="ctr"/>
                      <a:r>
                        <a:rPr lang="tr-TR" sz="1400" b="0" i="0" u="none" strike="noStrike" dirty="0" smtClean="0">
                          <a:solidFill>
                            <a:srgbClr val="000000"/>
                          </a:solidFill>
                          <a:effectLst/>
                          <a:latin typeface="Calibri" panose="020F0502020204030204" pitchFamily="34" charset="0"/>
                        </a:rPr>
                        <a:t>Öğrenci</a:t>
                      </a:r>
                      <a:r>
                        <a:rPr lang="tr-TR" sz="1400" b="0" i="0" u="none" strike="noStrike" baseline="0" dirty="0" smtClean="0">
                          <a:solidFill>
                            <a:srgbClr val="000000"/>
                          </a:solidFill>
                          <a:effectLst/>
                          <a:latin typeface="Calibri" panose="020F0502020204030204" pitchFamily="34" charset="0"/>
                        </a:rPr>
                        <a:t> Bilgi Sistemi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a:t>
                      </a:r>
                      <a:r>
                        <a:rPr lang="tr-TR" sz="1400" b="0" i="0" u="none" strike="noStrike" baseline="0" dirty="0" smtClean="0">
                          <a:solidFill>
                            <a:srgbClr val="000000"/>
                          </a:solidFill>
                          <a:effectLst/>
                          <a:latin typeface="Calibri" panose="020F0502020204030204" pitchFamily="34" charset="0"/>
                        </a:rPr>
                        <a:t> İşlem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Öğrenci Bilgi Sisteminin iyileştirilmesi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İngilizce</a:t>
                      </a:r>
                      <a:r>
                        <a:rPr lang="tr-TR" sz="1400" b="0" i="0" u="none" strike="noStrike" baseline="0" dirty="0" smtClean="0">
                          <a:solidFill>
                            <a:srgbClr val="000000"/>
                          </a:solidFill>
                          <a:effectLst/>
                          <a:latin typeface="Calibri" panose="020F0502020204030204" pitchFamily="34" charset="0"/>
                        </a:rPr>
                        <a:t> Hazırlık </a:t>
                      </a:r>
                      <a:r>
                        <a:rPr lang="tr-TR" sz="1400" b="0" i="0" u="none" strike="noStrike" baseline="0" dirty="0" smtClean="0">
                          <a:solidFill>
                            <a:srgbClr val="000000"/>
                          </a:solidFill>
                          <a:effectLst/>
                          <a:latin typeface="Calibri" panose="020F0502020204030204" pitchFamily="34" charset="0"/>
                        </a:rPr>
                        <a:t>Sınıfında hocaların kendi sistemlerinde gördükleri ve idarenin raporlar sayfasından çektiği raporda tutarsızlıklar vardır.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04756">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İnternet</a:t>
                      </a:r>
                      <a:r>
                        <a:rPr lang="tr-TR" sz="1400" b="0" i="0" u="none" strike="noStrike" baseline="0" dirty="0" smtClean="0">
                          <a:solidFill>
                            <a:srgbClr val="000000"/>
                          </a:solidFill>
                          <a:effectLst/>
                          <a:latin typeface="Calibri" panose="020F0502020204030204" pitchFamily="34" charset="0"/>
                        </a:rPr>
                        <a:t> hızının yavaş olması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 İşlem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İnternet</a:t>
                      </a:r>
                      <a:r>
                        <a:rPr lang="tr-TR" sz="1400" b="0" i="0" u="none" strike="noStrike" baseline="0" dirty="0" smtClean="0">
                          <a:solidFill>
                            <a:srgbClr val="000000"/>
                          </a:solidFill>
                          <a:effectLst/>
                          <a:latin typeface="Calibri" panose="020F0502020204030204" pitchFamily="34" charset="0"/>
                        </a:rPr>
                        <a:t> hızının yükseltilmesi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Güllük yerleşkesinde genel olarak internet</a:t>
                      </a:r>
                      <a:r>
                        <a:rPr lang="tr-TR" sz="1400" b="0" i="0" u="none" strike="noStrike" baseline="0" dirty="0" smtClean="0">
                          <a:solidFill>
                            <a:srgbClr val="000000"/>
                          </a:solidFill>
                          <a:effectLst/>
                          <a:latin typeface="Calibri" panose="020F0502020204030204" pitchFamily="34" charset="0"/>
                        </a:rPr>
                        <a:t> hızı yavaştır. Bu konuda hem hocalardan hem de öğrencilerden geri bildirim almaktayız.</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1231741970"/>
              </p:ext>
            </p:extLst>
          </p:nvPr>
        </p:nvGraphicFramePr>
        <p:xfrm>
          <a:off x="323526" y="1338616"/>
          <a:ext cx="8230019" cy="189992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1939001047"/>
                    </a:ext>
                  </a:extLst>
                </a:gridCol>
                <a:gridCol w="6374422">
                  <a:extLst>
                    <a:ext uri="{9D8B030D-6E8A-4147-A177-3AD203B41FA5}">
                      <a16:colId xmlns:a16="http://schemas.microsoft.com/office/drawing/2014/main" val="3239536867"/>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Öğrencilerimizin çoğunluğunun başlangıç (A1) seviyesinden başlaması (T1)</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026276598"/>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smtClean="0">
                          <a:solidFill>
                            <a:srgbClr val="0C0D0D"/>
                          </a:solidFill>
                        </a:rPr>
                        <a:t>30.06.2023</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84738910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smtClean="0">
                          <a:solidFill>
                            <a:srgbClr val="0C0D0D"/>
                          </a:solidFill>
                        </a:rPr>
                        <a:t>Yabancı Diller Yüksekokulu</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933026933"/>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A1  Seviyesinde başlayan ve </a:t>
                      </a:r>
                      <a:r>
                        <a:rPr lang="tr-TR" sz="1600" dirty="0" err="1" smtClean="0">
                          <a:solidFill>
                            <a:srgbClr val="0C0D0D"/>
                          </a:solidFill>
                        </a:rPr>
                        <a:t>extra</a:t>
                      </a:r>
                      <a:r>
                        <a:rPr lang="tr-TR" sz="1600" dirty="0" smtClean="0">
                          <a:solidFill>
                            <a:srgbClr val="0C0D0D"/>
                          </a:solidFill>
                        </a:rPr>
                        <a:t> desteğe ihtiyacı olan </a:t>
                      </a:r>
                      <a:r>
                        <a:rPr lang="tr-TR" sz="1600" dirty="0" err="1" smtClean="0">
                          <a:solidFill>
                            <a:srgbClr val="0C0D0D"/>
                          </a:solidFill>
                        </a:rPr>
                        <a:t>öğrecilere</a:t>
                      </a:r>
                      <a:r>
                        <a:rPr lang="tr-TR" sz="1600" dirty="0" smtClean="0">
                          <a:solidFill>
                            <a:srgbClr val="0C0D0D"/>
                          </a:solidFill>
                        </a:rPr>
                        <a:t> ofis saatlerinde etüt vermek</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2515009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504323995"/>
              </p:ext>
            </p:extLst>
          </p:nvPr>
        </p:nvGraphicFramePr>
        <p:xfrm>
          <a:off x="323526" y="3217371"/>
          <a:ext cx="8230019" cy="18288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4167016667"/>
                    </a:ext>
                  </a:extLst>
                </a:gridCol>
                <a:gridCol w="6374422">
                  <a:extLst>
                    <a:ext uri="{9D8B030D-6E8A-4147-A177-3AD203B41FA5}">
                      <a16:colId xmlns:a16="http://schemas.microsoft.com/office/drawing/2014/main" val="3118523446"/>
                    </a:ext>
                  </a:extLst>
                </a:gridCol>
              </a:tblGrid>
              <a:tr h="53795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(Z-2) Öğretim Görevlilerinin ofis dışında sosyalleşeceği ortak alanın yeterli donanımda olmaması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31144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31896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Destek Hizmetleri Müdürlüğü</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53795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Genel Sekreterlik Makamına konula ilgili e-posta gönderilmiştir. (25.05.2023) Destek Hizmetleri Müdürlüğü ilgili çalışmaları sürdürmektedir.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796037458"/>
              </p:ext>
            </p:extLst>
          </p:nvPr>
        </p:nvGraphicFramePr>
        <p:xfrm>
          <a:off x="323526" y="5028801"/>
          <a:ext cx="8230019" cy="18288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4167016667"/>
                    </a:ext>
                  </a:extLst>
                </a:gridCol>
                <a:gridCol w="6374422">
                  <a:extLst>
                    <a:ext uri="{9D8B030D-6E8A-4147-A177-3AD203B41FA5}">
                      <a16:colId xmlns:a16="http://schemas.microsoft.com/office/drawing/2014/main" val="3118523446"/>
                    </a:ext>
                  </a:extLst>
                </a:gridCol>
              </a:tblGrid>
              <a:tr h="55462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(T-4) Deprem nedeniyle geçilen uzaktan eğitim sisteminde öğrencilerin derslerde kamera açmaması ve motivasyon düşüklüğü yaşaması </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31860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30.06.2023</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31860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Yabancı Diller Yüksekokulu</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55032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Öğrencileri kamera açmaya teşvik etmek üzere ödev ve derste katılım kriterinde güncelleme yapılmış ve öğrencilere duyurulmuştur.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2369</TotalTime>
  <Words>1400</Words>
  <Application>Microsoft Office PowerPoint</Application>
  <PresentationFormat>Ekran Gösterisi (4:3)</PresentationFormat>
  <Paragraphs>253</Paragraphs>
  <Slides>19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19</vt:i4>
      </vt:variant>
    </vt:vector>
  </HeadingPairs>
  <TitlesOfParts>
    <vt:vector size="27" baseType="lpstr">
      <vt:lpstr>Arial</vt:lpstr>
      <vt:lpstr>Calibri</vt:lpstr>
      <vt:lpstr>Calibri Light</vt:lpstr>
      <vt:lpstr>Tahoma</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Hatice Karaçelik</cp:lastModifiedBy>
  <cp:revision>80</cp:revision>
  <dcterms:created xsi:type="dcterms:W3CDTF">2020-01-20T10:44:30Z</dcterms:created>
  <dcterms:modified xsi:type="dcterms:W3CDTF">2023-06-14T12:31:31Z</dcterms:modified>
</cp:coreProperties>
</file>