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2"/>
  </p:notesMasterIdLst>
  <p:sldIdLst>
    <p:sldId id="256" r:id="rId2"/>
    <p:sldId id="365" r:id="rId3"/>
    <p:sldId id="347" r:id="rId4"/>
    <p:sldId id="346" r:id="rId5"/>
    <p:sldId id="320" r:id="rId6"/>
    <p:sldId id="363" r:id="rId7"/>
    <p:sldId id="364" r:id="rId8"/>
    <p:sldId id="285" r:id="rId9"/>
    <p:sldId id="367" r:id="rId10"/>
    <p:sldId id="368" r:id="rId11"/>
    <p:sldId id="353" r:id="rId12"/>
    <p:sldId id="358" r:id="rId13"/>
    <p:sldId id="352" r:id="rId14"/>
    <p:sldId id="357" r:id="rId15"/>
    <p:sldId id="304" r:id="rId16"/>
    <p:sldId id="359" r:id="rId17"/>
    <p:sldId id="360" r:id="rId18"/>
    <p:sldId id="361" r:id="rId19"/>
    <p:sldId id="362" r:id="rId20"/>
    <p:sldId id="278" r:id="rId2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rsayılan Bölüm" id="{BEA70EB5-37B4-4FD2-923D-5284A583AEE6}">
          <p14:sldIdLst>
            <p14:sldId id="256"/>
            <p14:sldId id="365"/>
          </p14:sldIdLst>
        </p14:section>
        <p14:section name="Başlıksız Bölüm" id="{29ED5E7A-0C58-4AF1-A401-2AB9E7D510F4}">
          <p14:sldIdLst>
            <p14:sldId id="347"/>
            <p14:sldId id="346"/>
            <p14:sldId id="320"/>
            <p14:sldId id="363"/>
            <p14:sldId id="364"/>
            <p14:sldId id="285"/>
            <p14:sldId id="367"/>
            <p14:sldId id="368"/>
            <p14:sldId id="353"/>
            <p14:sldId id="358"/>
            <p14:sldId id="352"/>
            <p14:sldId id="357"/>
            <p14:sldId id="304"/>
            <p14:sldId id="359"/>
            <p14:sldId id="360"/>
            <p14:sldId id="361"/>
            <p14:sldId id="362"/>
            <p14:sldId id="27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i Engin DORUM" initials="AED" lastIdx="1" clrIdx="0">
    <p:extLst>
      <p:ext uri="{19B8F6BF-5375-455C-9EA6-DF929625EA0E}">
        <p15:presenceInfo xmlns:p15="http://schemas.microsoft.com/office/powerpoint/2012/main" userId="d7838842375f6d7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F2303"/>
    <a:srgbClr val="0C0D0D"/>
    <a:srgbClr val="001626"/>
    <a:srgbClr val="7AEE32"/>
    <a:srgbClr val="E626AF"/>
    <a:srgbClr val="1F0620"/>
    <a:srgbClr val="020424"/>
    <a:srgbClr val="D9D9D9"/>
    <a:srgbClr val="122204"/>
    <a:srgbClr val="12245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AC4A0E0-5728-3060-DBC6-73089B61B9EC}" v="19" dt="2021-12-30T11:12:01.669"/>
    <p1510:client id="{5DACE587-96EF-BCC8-9D45-661E4D919997}" v="25" dt="2021-12-30T11:23:17.420"/>
    <p1510:client id="{FBBD671A-7482-21DB-78BB-48D5101602C6}" v="422" dt="2021-12-30T11:09:03.643"/>
  </p1510:revLst>
</p1510:revInfo>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Orta Stil 2 - Vurgu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Orta Stil 2 - Vurgu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Orta Stil 2 - Vurgu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46F890A9-2807-4EBB-B81D-B2AA78EC7F39}" styleName="Koyu Stil 2 - Vurgu 5/Vurgu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3B4B98B0-60AC-42C2-AFA5-B58CD77FA1E5}" styleName="Açık Stil 1 - Vurgu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D7AC3CCA-C797-4891-BE02-D94E43425B78}" styleName="Orta Stil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FD0F851-EC5A-4D38-B0AD-8093EC10F338}" styleName="Açık Stil 1 - Vurgu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9D7B26C5-4107-4FEC-AEDC-1716B250A1EF}" styleName="Açık Stil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8FB837D-C827-4EFA-A057-4D05807E0F7C}" styleName="Tema Uygulanmış Stil 1 - Vurgu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59" d="100"/>
          <a:sy n="159" d="100"/>
        </p:scale>
        <p:origin x="1860"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9FC953-42AA-4EE9-BF6A-0E981C5F3E5C}" type="datetimeFigureOut">
              <a:rPr lang="tr-TR" smtClean="0"/>
              <a:t>13.06.2023</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68F1CBD-092F-46C9-A4DE-6EE6E628FC19}" type="slidenum">
              <a:rPr lang="tr-TR" smtClean="0"/>
              <a:t>‹#›</a:t>
            </a:fld>
            <a:endParaRPr lang="tr-TR"/>
          </a:p>
        </p:txBody>
      </p:sp>
    </p:spTree>
    <p:extLst>
      <p:ext uri="{BB962C8B-B14F-4D97-AF65-F5344CB8AC3E}">
        <p14:creationId xmlns:p14="http://schemas.microsoft.com/office/powerpoint/2010/main" val="18776123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tr-TR"/>
              <a:t>Asıl başlık stili için tıklatın</a:t>
            </a:r>
            <a:endParaRPr lang="en-US"/>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a:p>
        </p:txBody>
      </p:sp>
      <p:sp>
        <p:nvSpPr>
          <p:cNvPr id="4" name="Date Placeholder 3"/>
          <p:cNvSpPr>
            <a:spLocks noGrp="1"/>
          </p:cNvSpPr>
          <p:nvPr>
            <p:ph type="dt" sz="half" idx="10"/>
          </p:nvPr>
        </p:nvSpPr>
        <p:spPr/>
        <p:txBody>
          <a:bodyPr/>
          <a:lstStyle/>
          <a:p>
            <a:fld id="{A7A42CFF-777B-4533-A440-4C456B6A9FEA}" type="datetime1">
              <a:rPr lang="tr-TR" smtClean="0"/>
              <a:t>13.06.2023</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4209844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tr-TR"/>
              <a:t>Asıl başlık stili için tıklatın</a:t>
            </a:r>
            <a:endParaRPr lang="en-US"/>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C07C83F0-FC27-43D2-9813-F060C2D9E7A0}" type="datetime1">
              <a:rPr lang="tr-TR" smtClean="0"/>
              <a:t>13.06.2023</a:t>
            </a:fld>
            <a:endParaRPr lang="tr-TR"/>
          </a:p>
        </p:txBody>
      </p:sp>
      <p:sp>
        <p:nvSpPr>
          <p:cNvPr id="6" name="Footer Placeholder 5"/>
          <p:cNvSpPr>
            <a:spLocks noGrp="1"/>
          </p:cNvSpPr>
          <p:nvPr>
            <p:ph type="ftr" sz="quarter" idx="11"/>
          </p:nvPr>
        </p:nvSpPr>
        <p:spPr/>
        <p:txBody>
          <a:bodyPr/>
          <a:lstStyle/>
          <a:p>
            <a:r>
              <a:rPr lang="tr-TR"/>
              <a:t>Kalite bir yaşam tarzıdır.</a:t>
            </a:r>
          </a:p>
        </p:txBody>
      </p:sp>
      <p:sp>
        <p:nvSpPr>
          <p:cNvPr id="7" name="Slide Number Placeholder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443462770"/>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tr-TR"/>
              <a:t>Asıl başlık stili için tıklatın</a:t>
            </a:r>
            <a:endParaRPr lang="en-US"/>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4" name="Date Placeholder 3"/>
          <p:cNvSpPr>
            <a:spLocks noGrp="1"/>
          </p:cNvSpPr>
          <p:nvPr>
            <p:ph type="dt" sz="half" idx="10"/>
          </p:nvPr>
        </p:nvSpPr>
        <p:spPr/>
        <p:txBody>
          <a:bodyPr/>
          <a:lstStyle/>
          <a:p>
            <a:fld id="{C07C83F0-FC27-43D2-9813-F060C2D9E7A0}" type="datetime1">
              <a:rPr lang="tr-TR" smtClean="0"/>
              <a:t>13.06.2023</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521092804"/>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tr-TR"/>
              <a:t>Asıl başlık stili için tıklatın</a:t>
            </a:r>
            <a:endParaRPr lang="en-US"/>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a:t>Asıl metin stillerini düzenle</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4" name="Date Placeholder 3"/>
          <p:cNvSpPr>
            <a:spLocks noGrp="1"/>
          </p:cNvSpPr>
          <p:nvPr>
            <p:ph type="dt" sz="half" idx="10"/>
          </p:nvPr>
        </p:nvSpPr>
        <p:spPr/>
        <p:txBody>
          <a:bodyPr/>
          <a:lstStyle/>
          <a:p>
            <a:fld id="{C07C83F0-FC27-43D2-9813-F060C2D9E7A0}" type="datetime1">
              <a:rPr lang="tr-TR" smtClean="0"/>
              <a:t>13.06.2023</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a:t>”</a:t>
            </a:r>
          </a:p>
        </p:txBody>
      </p:sp>
    </p:spTree>
    <p:extLst>
      <p:ext uri="{BB962C8B-B14F-4D97-AF65-F5344CB8AC3E}">
        <p14:creationId xmlns:p14="http://schemas.microsoft.com/office/powerpoint/2010/main" val="422191077"/>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tr-TR"/>
              <a:t>Asıl başlık stili için tıklatın</a:t>
            </a:r>
            <a:endParaRPr lang="en-US"/>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C07C83F0-FC27-43D2-9813-F060C2D9E7A0}" type="datetime1">
              <a:rPr lang="tr-TR" smtClean="0"/>
              <a:t>13.06.2023</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3255784116"/>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a:t>Asıl başlık stili için tıklatın</a:t>
            </a:r>
            <a:endParaRPr lang="en-US"/>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07C83F0-FC27-43D2-9813-F060C2D9E7A0}" type="datetime1">
              <a:rPr lang="tr-TR" smtClean="0"/>
              <a:t>13.06.2023</a:t>
            </a:fld>
            <a:endParaRPr lang="tr-TR"/>
          </a:p>
        </p:txBody>
      </p:sp>
      <p:sp>
        <p:nvSpPr>
          <p:cNvPr id="4"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1053034078"/>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a:t>Asıl başlık stili için tıklatın</a:t>
            </a:r>
            <a:endParaRPr lang="en-US"/>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07C83F0-FC27-43D2-9813-F060C2D9E7A0}" type="datetime1">
              <a:rPr lang="tr-TR" smtClean="0"/>
              <a:t>13.06.2023</a:t>
            </a:fld>
            <a:endParaRPr lang="tr-TR"/>
          </a:p>
        </p:txBody>
      </p:sp>
      <p:sp>
        <p:nvSpPr>
          <p:cNvPr id="4"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3559420382"/>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Vertical Text Placeholder 2"/>
          <p:cNvSpPr>
            <a:spLocks noGrp="1"/>
          </p:cNvSpPr>
          <p:nvPr>
            <p:ph type="body" orient="vert" idx="1"/>
          </p:nvPr>
        </p:nvSpPr>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C07C83F0-FC27-43D2-9813-F060C2D9E7A0}" type="datetime1">
              <a:rPr lang="tr-TR" smtClean="0"/>
              <a:t>13.06.2023</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1369533345"/>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tr-TR"/>
              <a:t>Asıl başlık stili için tıklatın</a:t>
            </a:r>
            <a:endParaRPr lang="en-US"/>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E2D2059A-8985-41A3-9F35-8DC13894A4E0}" type="datetime1">
              <a:rPr lang="tr-TR" smtClean="0"/>
              <a:t>13.06.2023</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825482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3"/>
          <p:cNvSpPr>
            <a:spLocks noGrp="1"/>
          </p:cNvSpPr>
          <p:nvPr>
            <p:ph type="dt" sz="half" idx="10"/>
          </p:nvPr>
        </p:nvSpPr>
        <p:spPr/>
        <p:txBody>
          <a:bodyPr/>
          <a:lstStyle/>
          <a:p>
            <a:fld id="{DCF74D3F-D744-42F9-A266-110B14BD4158}" type="datetime1">
              <a:rPr lang="tr-TR" smtClean="0"/>
              <a:t>13.06.2023</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42381466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tr-TR"/>
              <a:t>Asıl başlık stili için tıklatın</a:t>
            </a:r>
            <a:endParaRPr lang="en-US"/>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DEC1C8BA-DCDD-4E80-B44D-BB4BDA6BC718}" type="datetime1">
              <a:rPr lang="tr-TR" smtClean="0"/>
              <a:t>13.06.2023</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3885050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D6427ED0-D0FE-4A09-AE62-4103EA8D2926}" type="datetime1">
              <a:rPr lang="tr-TR" smtClean="0"/>
              <a:t>13.06.2023</a:t>
            </a:fld>
            <a:endParaRPr lang="tr-TR"/>
          </a:p>
        </p:txBody>
      </p:sp>
      <p:sp>
        <p:nvSpPr>
          <p:cNvPr id="6" name="Footer Placeholder 5"/>
          <p:cNvSpPr>
            <a:spLocks noGrp="1"/>
          </p:cNvSpPr>
          <p:nvPr>
            <p:ph type="ftr" sz="quarter" idx="11"/>
          </p:nvPr>
        </p:nvSpPr>
        <p:spPr/>
        <p:txBody>
          <a:bodyPr/>
          <a:lstStyle/>
          <a:p>
            <a:r>
              <a:rPr lang="tr-TR"/>
              <a:t>Kalite bir yaşam tarzıdır.</a:t>
            </a:r>
          </a:p>
        </p:txBody>
      </p:sp>
      <p:sp>
        <p:nvSpPr>
          <p:cNvPr id="7" name="Slide Number Placeholder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5983382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0E782A1D-A539-4378-A6BA-1AA9F3084D39}" type="datetime1">
              <a:rPr lang="tr-TR" smtClean="0"/>
              <a:t>13.06.2023</a:t>
            </a:fld>
            <a:endParaRPr lang="tr-TR"/>
          </a:p>
        </p:txBody>
      </p:sp>
      <p:sp>
        <p:nvSpPr>
          <p:cNvPr id="8" name="Footer Placeholder 7"/>
          <p:cNvSpPr>
            <a:spLocks noGrp="1"/>
          </p:cNvSpPr>
          <p:nvPr>
            <p:ph type="ftr" sz="quarter" idx="11"/>
          </p:nvPr>
        </p:nvSpPr>
        <p:spPr/>
        <p:txBody>
          <a:bodyPr/>
          <a:lstStyle/>
          <a:p>
            <a:r>
              <a:rPr lang="tr-TR"/>
              <a:t>Kalite bir yaşam tarzıdır.</a:t>
            </a:r>
          </a:p>
        </p:txBody>
      </p:sp>
      <p:sp>
        <p:nvSpPr>
          <p:cNvPr id="9" name="Slide Number Placeholder 8"/>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984398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7" name="Date Placeholder 2"/>
          <p:cNvSpPr>
            <a:spLocks noGrp="1"/>
          </p:cNvSpPr>
          <p:nvPr>
            <p:ph type="dt" sz="half" idx="10"/>
          </p:nvPr>
        </p:nvSpPr>
        <p:spPr/>
        <p:txBody>
          <a:bodyPr/>
          <a:lstStyle/>
          <a:p>
            <a:fld id="{62192C6F-6FA5-45C8-ACE4-E5B3D13F24FA}" type="datetime1">
              <a:rPr lang="tr-TR" smtClean="0"/>
              <a:t>13.06.2023</a:t>
            </a:fld>
            <a:endParaRPr lang="tr-TR"/>
          </a:p>
        </p:txBody>
      </p:sp>
      <p:sp>
        <p:nvSpPr>
          <p:cNvPr id="5" name="Footer Placeholder 3"/>
          <p:cNvSpPr>
            <a:spLocks noGrp="1"/>
          </p:cNvSpPr>
          <p:nvPr>
            <p:ph type="ftr" sz="quarter" idx="11"/>
          </p:nvPr>
        </p:nvSpPr>
        <p:spPr/>
        <p:txBody>
          <a:bodyPr/>
          <a:lstStyle/>
          <a:p>
            <a:r>
              <a:rPr lang="tr-TR"/>
              <a:t>Kalite bir yaşam tarzıdır.</a:t>
            </a:r>
          </a:p>
        </p:txBody>
      </p:sp>
      <p:sp>
        <p:nvSpPr>
          <p:cNvPr id="6" name="Slide Number Placeholder 4"/>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12768266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3E20823A-34F6-4D9A-B72C-4420CCCD8E18}" type="datetime1">
              <a:rPr lang="tr-TR" smtClean="0"/>
              <a:t>13.06.2023</a:t>
            </a:fld>
            <a:endParaRPr lang="tr-TR"/>
          </a:p>
        </p:txBody>
      </p:sp>
      <p:sp>
        <p:nvSpPr>
          <p:cNvPr id="5" name="Footer Placeholder 2"/>
          <p:cNvSpPr>
            <a:spLocks noGrp="1"/>
          </p:cNvSpPr>
          <p:nvPr>
            <p:ph type="ftr" sz="quarter" idx="11"/>
          </p:nvPr>
        </p:nvSpPr>
        <p:spPr/>
        <p:txBody>
          <a:bodyPr/>
          <a:lstStyle/>
          <a:p>
            <a:r>
              <a:rPr lang="tr-TR"/>
              <a:t>Kalite bir yaşam tarzıdır.</a:t>
            </a:r>
          </a:p>
        </p:txBody>
      </p:sp>
      <p:sp>
        <p:nvSpPr>
          <p:cNvPr id="6" name="Slide Number Placeholder 3"/>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4187242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tr-TR"/>
              <a:t>Asıl başlık stili için tıklatın</a:t>
            </a:r>
            <a:endParaRPr lang="en-US"/>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7" name="Date Placeholder 4"/>
          <p:cNvSpPr>
            <a:spLocks noGrp="1"/>
          </p:cNvSpPr>
          <p:nvPr>
            <p:ph type="dt" sz="half" idx="10"/>
          </p:nvPr>
        </p:nvSpPr>
        <p:spPr/>
        <p:txBody>
          <a:bodyPr/>
          <a:lstStyle/>
          <a:p>
            <a:fld id="{B46673C7-9167-4403-8666-44BE39765140}" type="datetime1">
              <a:rPr lang="tr-TR" smtClean="0"/>
              <a:t>13.06.2023</a:t>
            </a:fld>
            <a:endParaRPr lang="tr-TR"/>
          </a:p>
        </p:txBody>
      </p:sp>
      <p:sp>
        <p:nvSpPr>
          <p:cNvPr id="5" name="Footer Placeholder 5"/>
          <p:cNvSpPr>
            <a:spLocks noGrp="1"/>
          </p:cNvSpPr>
          <p:nvPr>
            <p:ph type="ftr" sz="quarter" idx="11"/>
          </p:nvPr>
        </p:nvSpPr>
        <p:spPr/>
        <p:txBody>
          <a:bodyPr/>
          <a:lstStyle/>
          <a:p>
            <a:r>
              <a:rPr lang="tr-TR"/>
              <a:t>Kalite bir yaşam tarzıdır.</a:t>
            </a:r>
          </a:p>
        </p:txBody>
      </p:sp>
      <p:sp>
        <p:nvSpPr>
          <p:cNvPr id="6" name="Slide Number Placeholder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601157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tr-TR"/>
              <a:t>Asıl başlık stili için tıklatın</a:t>
            </a:r>
            <a:endParaRPr lang="en-US"/>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A12AA8A1-43D8-4974-AA28-F99EFBEC3B2D}" type="datetime1">
              <a:rPr lang="tr-TR" smtClean="0"/>
              <a:t>13.06.2023</a:t>
            </a:fld>
            <a:endParaRPr lang="tr-TR"/>
          </a:p>
        </p:txBody>
      </p:sp>
      <p:sp>
        <p:nvSpPr>
          <p:cNvPr id="6" name="Footer Placeholder 5"/>
          <p:cNvSpPr>
            <a:spLocks noGrp="1"/>
          </p:cNvSpPr>
          <p:nvPr>
            <p:ph type="ftr" sz="quarter" idx="11"/>
          </p:nvPr>
        </p:nvSpPr>
        <p:spPr/>
        <p:txBody>
          <a:bodyPr/>
          <a:lstStyle/>
          <a:p>
            <a:r>
              <a:rPr lang="tr-TR"/>
              <a:t>Kalite bir yaşam tarzıdır.</a:t>
            </a:r>
          </a:p>
        </p:txBody>
      </p:sp>
      <p:sp>
        <p:nvSpPr>
          <p:cNvPr id="7" name="Slide Number Placeholder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41022381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tr-TR"/>
              <a:t>Asıl başlık stili için tıklatın</a:t>
            </a:r>
            <a:endParaRPr lang="en-US"/>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C07C83F0-FC27-43D2-9813-F060C2D9E7A0}" type="datetime1">
              <a:rPr lang="tr-TR" smtClean="0"/>
              <a:t>13.06.2023</a:t>
            </a:fld>
            <a:endParaRPr lang="tr-TR"/>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r>
              <a:rPr lang="tr-TR"/>
              <a:t>Kalite bir yaşam tarzıdır.</a:t>
            </a:r>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439F893C-C32F-4835-A1E5-850973405C58}" type="slidenum">
              <a:rPr lang="tr-TR" smtClean="0"/>
              <a:t>‹#›</a:t>
            </a:fld>
            <a:endParaRPr lang="tr-TR"/>
          </a:p>
        </p:txBody>
      </p:sp>
    </p:spTree>
    <p:extLst>
      <p:ext uri="{BB962C8B-B14F-4D97-AF65-F5344CB8AC3E}">
        <p14:creationId xmlns:p14="http://schemas.microsoft.com/office/powerpoint/2010/main" val="152270087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hf hdr="0" ftr="0" dt="0"/>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756611" y="5777027"/>
            <a:ext cx="5241758" cy="430887"/>
          </a:xfrm>
          <a:prstGeom prst="rect">
            <a:avLst/>
          </a:prstGeom>
          <a:noFill/>
        </p:spPr>
        <p:txBody>
          <a:bodyPr wrap="square" rtlCol="0">
            <a:spAutoFit/>
          </a:bodyPr>
          <a:lstStyle/>
          <a:p>
            <a:r>
              <a:rPr lang="tr-TR" sz="2200" b="1" dirty="0" smtClean="0">
                <a:solidFill>
                  <a:schemeClr val="accent5">
                    <a:lumMod val="50000"/>
                  </a:schemeClr>
                </a:solidFill>
              </a:rPr>
              <a:t>Tanıtım, Basın ve Halkla İlişkiler Müdürlüğü</a:t>
            </a:r>
            <a:endParaRPr lang="tr-TR" sz="2800" b="1" dirty="0">
              <a:solidFill>
                <a:schemeClr val="accent5">
                  <a:lumMod val="50000"/>
                </a:schemeClr>
              </a:solidFill>
            </a:endParaRPr>
          </a:p>
        </p:txBody>
      </p:sp>
      <p:pic>
        <p:nvPicPr>
          <p:cNvPr id="102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19872" y="836712"/>
            <a:ext cx="2376264" cy="504746"/>
          </a:xfrm>
          <a:prstGeom prst="rect">
            <a:avLst/>
          </a:prstGeom>
          <a:noFill/>
          <a:extLst>
            <a:ext uri="{909E8E84-426E-40DD-AFC4-6F175D3DCCD1}">
              <a14:hiddenFill xmlns:a14="http://schemas.microsoft.com/office/drawing/2010/main">
                <a:solidFill>
                  <a:srgbClr val="FFFFFF"/>
                </a:solidFill>
              </a14:hiddenFill>
            </a:ext>
          </a:extLst>
        </p:spPr>
      </p:pic>
      <p:sp>
        <p:nvSpPr>
          <p:cNvPr id="45" name="Metin kutusu 44"/>
          <p:cNvSpPr txBox="1"/>
          <p:nvPr/>
        </p:nvSpPr>
        <p:spPr>
          <a:xfrm>
            <a:off x="330546" y="2410020"/>
            <a:ext cx="8554916" cy="1569660"/>
          </a:xfrm>
          <a:prstGeom prst="rect">
            <a:avLst/>
          </a:prstGeom>
          <a:solidFill>
            <a:schemeClr val="accent6">
              <a:lumMod val="20000"/>
              <a:lumOff val="80000"/>
            </a:schemeClr>
          </a:solidFill>
        </p:spPr>
        <p:txBody>
          <a:bodyPr wrap="square" lIns="91440" tIns="45720" rIns="91440" bIns="45720" rtlCol="0" anchor="t">
            <a:spAutoFit/>
          </a:bodyPr>
          <a:lstStyle/>
          <a:p>
            <a:pPr algn="ctr" defTabSz="457207">
              <a:spcBef>
                <a:spcPct val="0"/>
              </a:spcBef>
            </a:pPr>
            <a:r>
              <a:rPr lang="tr-TR"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rPr>
              <a:t> </a:t>
            </a:r>
            <a:r>
              <a:rPr lang="tr-TR" sz="3200" b="1" spc="50" dirty="0" smtClean="0">
                <a:ln w="0"/>
                <a:solidFill>
                  <a:schemeClr val="tx2">
                    <a:lumMod val="50000"/>
                  </a:schemeClr>
                </a:solidFill>
                <a:effectLst>
                  <a:innerShdw blurRad="63500" dist="50800" dir="13500000">
                    <a:srgbClr val="000000">
                      <a:alpha val="50000"/>
                    </a:srgbClr>
                  </a:innerShdw>
                </a:effectLst>
                <a:latin typeface="Calibri"/>
                <a:ea typeface="+mj-ea"/>
                <a:cs typeface="Calibri"/>
              </a:rPr>
              <a:t>2022 </a:t>
            </a:r>
            <a:r>
              <a:rPr lang="tr-TR"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rPr>
              <a:t>YILI </a:t>
            </a:r>
            <a:endParaRPr lang="en-US"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endParaRPr>
          </a:p>
          <a:p>
            <a:pPr algn="ctr" defTabSz="457207">
              <a:spcBef>
                <a:spcPct val="0"/>
              </a:spcBef>
            </a:pPr>
            <a:r>
              <a:rPr lang="tr-TR"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rPr>
              <a:t>YÖNETİMİN GÖZDEN GEÇİRME TOPLANTISI </a:t>
            </a:r>
          </a:p>
          <a:p>
            <a:pPr algn="ctr" defTabSz="457207">
              <a:spcBef>
                <a:spcPct val="0"/>
              </a:spcBef>
            </a:pPr>
            <a:r>
              <a:rPr lang="tr-TR"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rPr>
              <a:t>(YGG) </a:t>
            </a:r>
            <a:endParaRPr lang="en-US" sz="3200" b="1" spc="50" dirty="0">
              <a:ln w="0"/>
              <a:solidFill>
                <a:schemeClr val="tx2">
                  <a:lumMod val="50000"/>
                </a:schemeClr>
              </a:solidFill>
              <a:effectLst>
                <a:innerShdw blurRad="63500" dist="50800" dir="13500000">
                  <a:srgbClr val="000000">
                    <a:alpha val="50000"/>
                  </a:srgbClr>
                </a:innerShdw>
              </a:effectLst>
              <a:ea typeface="+mj-ea"/>
              <a:cs typeface="Calibri" panose="020F0502020204030204"/>
            </a:endParaRPr>
          </a:p>
        </p:txBody>
      </p:sp>
    </p:spTree>
    <p:extLst>
      <p:ext uri="{BB962C8B-B14F-4D97-AF65-F5344CB8AC3E}">
        <p14:creationId xmlns:p14="http://schemas.microsoft.com/office/powerpoint/2010/main" val="10576697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835696" y="1476343"/>
            <a:ext cx="5265420" cy="845820"/>
          </a:xfrm>
          <a:prstGeom prst="rect">
            <a:avLst/>
          </a:prstGeom>
        </p:spPr>
        <p:txBody>
          <a:bodyPr vert="horz" lIns="91440" tIns="45720" rIns="91440" bIns="45720" rtlCol="0" anchor="b">
            <a:noAutofit/>
          </a:bodyPr>
          <a:lstStyle/>
          <a:p>
            <a:pPr algn="ctr">
              <a:lnSpc>
                <a:spcPct val="9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SKORU YÜKSEK OLAN </a:t>
            </a:r>
            <a:r>
              <a:rPr lang="tr-TR" sz="2800" b="1" dirty="0" smtClean="0">
                <a:solidFill>
                  <a:schemeClr val="accent6"/>
                </a:solidFill>
                <a:effectLst>
                  <a:outerShdw blurRad="38100" dist="38100" dir="2700000" algn="tl">
                    <a:srgbClr val="000000">
                      <a:alpha val="43137"/>
                    </a:srgbClr>
                  </a:outerShdw>
                </a:effectLst>
                <a:ea typeface="+mj-ea"/>
                <a:cs typeface="+mj-cs"/>
              </a:rPr>
              <a:t>ve AKSİYON </a:t>
            </a:r>
            <a:r>
              <a:rPr lang="tr-TR" sz="2800" b="1" dirty="0">
                <a:solidFill>
                  <a:schemeClr val="accent6"/>
                </a:solidFill>
                <a:effectLst>
                  <a:outerShdw blurRad="38100" dist="38100" dir="2700000" algn="tl">
                    <a:srgbClr val="000000">
                      <a:alpha val="43137"/>
                    </a:srgbClr>
                  </a:outerShdw>
                </a:effectLst>
                <a:ea typeface="+mj-ea"/>
                <a:cs typeface="+mj-cs"/>
              </a:rPr>
              <a:t>GEREKTİREN </a:t>
            </a:r>
            <a:r>
              <a:rPr lang="en-US" sz="2800" b="1" kern="1200" dirty="0">
                <a:solidFill>
                  <a:schemeClr val="accent6"/>
                </a:solidFill>
                <a:effectLst>
                  <a:outerShdw blurRad="38100" dist="38100" dir="2700000" algn="tl">
                    <a:srgbClr val="000000">
                      <a:alpha val="43137"/>
                    </a:srgbClr>
                  </a:outerShdw>
                </a:effectLst>
                <a:ea typeface="+mj-ea"/>
                <a:cs typeface="+mj-cs"/>
              </a:rPr>
              <a:t>RİS</a:t>
            </a:r>
            <a:r>
              <a:rPr lang="tr-TR" sz="2800" b="1" dirty="0">
                <a:solidFill>
                  <a:schemeClr val="accent6"/>
                </a:solidFill>
                <a:effectLst>
                  <a:outerShdw blurRad="38100" dist="38100" dir="2700000" algn="tl">
                    <a:srgbClr val="000000">
                      <a:alpha val="43137"/>
                    </a:srgbClr>
                  </a:outerShdw>
                </a:effectLst>
                <a:ea typeface="+mj-ea"/>
                <a:cs typeface="+mj-cs"/>
              </a:rPr>
              <a:t>KLER</a:t>
            </a:r>
            <a:endParaRPr lang="en-US" sz="2800" b="1" kern="1200" dirty="0">
              <a:solidFill>
                <a:schemeClr val="accent6"/>
              </a:solidFill>
              <a:effectLst>
                <a:outerShdw blurRad="38100" dist="38100" dir="2700000" algn="tl">
                  <a:srgbClr val="000000">
                    <a:alpha val="43137"/>
                  </a:srgbClr>
                </a:outerShdw>
              </a:effectLst>
              <a:ea typeface="+mj-ea"/>
              <a:cs typeface="+mj-cs"/>
            </a:endParaRPr>
          </a:p>
        </p:txBody>
      </p:sp>
      <p:sp>
        <p:nvSpPr>
          <p:cNvPr id="7" name="Slayt Numarası Yer Tutucusu 6"/>
          <p:cNvSpPr>
            <a:spLocks noGrp="1"/>
          </p:cNvSpPr>
          <p:nvPr>
            <p:ph type="sldNum" sz="quarter" idx="12"/>
          </p:nvPr>
        </p:nvSpPr>
        <p:spPr>
          <a:xfrm>
            <a:off x="6457950" y="6356350"/>
            <a:ext cx="2057400" cy="365125"/>
          </a:xfrm>
        </p:spPr>
        <p:txBody>
          <a:bodyPr vert="horz" lIns="91440" tIns="45720" rIns="91440" bIns="45720" rtlCol="0" anchor="ctr">
            <a:normAutofit fontScale="77500" lnSpcReduction="20000"/>
          </a:bodyPr>
          <a:lstStyle/>
          <a:p>
            <a:pPr>
              <a:spcAft>
                <a:spcPts val="600"/>
              </a:spcAft>
            </a:pPr>
            <a:endParaRPr lang="en-US"/>
          </a:p>
        </p:txBody>
      </p:sp>
      <p:sp>
        <p:nvSpPr>
          <p:cNvPr id="12"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3"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4"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5"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graphicFrame>
        <p:nvGraphicFramePr>
          <p:cNvPr id="11" name="Tablo 10"/>
          <p:cNvGraphicFramePr>
            <a:graphicFrameLocks noGrp="1"/>
          </p:cNvGraphicFramePr>
          <p:nvPr>
            <p:extLst>
              <p:ext uri="{D42A27DB-BD31-4B8C-83A1-F6EECF244321}">
                <p14:modId xmlns:p14="http://schemas.microsoft.com/office/powerpoint/2010/main" val="4098207694"/>
              </p:ext>
            </p:extLst>
          </p:nvPr>
        </p:nvGraphicFramePr>
        <p:xfrm>
          <a:off x="545121" y="2987709"/>
          <a:ext cx="8203223" cy="1483360"/>
        </p:xfrm>
        <a:graphic>
          <a:graphicData uri="http://schemas.openxmlformats.org/drawingml/2006/table">
            <a:tbl>
              <a:tblPr firstRow="1" bandRow="1">
                <a:tableStyleId>{3B4B98B0-60AC-42C2-AFA5-B58CD77FA1E5}</a:tableStyleId>
              </a:tblPr>
              <a:tblGrid>
                <a:gridCol w="1828801">
                  <a:extLst>
                    <a:ext uri="{9D8B030D-6E8A-4147-A177-3AD203B41FA5}">
                      <a16:colId xmlns:a16="http://schemas.microsoft.com/office/drawing/2014/main" val="3521804200"/>
                    </a:ext>
                  </a:extLst>
                </a:gridCol>
                <a:gridCol w="6374422">
                  <a:extLst>
                    <a:ext uri="{9D8B030D-6E8A-4147-A177-3AD203B41FA5}">
                      <a16:colId xmlns:a16="http://schemas.microsoft.com/office/drawing/2014/main" val="2784112581"/>
                    </a:ext>
                  </a:extLst>
                </a:gridCol>
              </a:tblGrid>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Riskin</a:t>
                      </a:r>
                      <a:r>
                        <a:rPr lang="tr-TR" baseline="0" dirty="0">
                          <a:solidFill>
                            <a:srgbClr val="0C0D0D"/>
                          </a:solidFill>
                        </a:rPr>
                        <a:t> Tanımı :</a:t>
                      </a:r>
                      <a:endParaRPr lang="tr-TR" dirty="0">
                        <a:solidFill>
                          <a:srgbClr val="0C0D0D"/>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6">
                        <a:lumMod val="20000"/>
                        <a:lumOff val="80000"/>
                      </a:schemeClr>
                    </a:solidFill>
                  </a:tcPr>
                </a:tc>
                <a:tc>
                  <a:txBody>
                    <a:bodyPr/>
                    <a:lstStyle/>
                    <a:p>
                      <a:r>
                        <a:rPr lang="nl-NL" sz="1800" b="1" kern="1200" baseline="0" dirty="0" smtClean="0">
                          <a:solidFill>
                            <a:srgbClr val="0C0D0D"/>
                          </a:solidFill>
                          <a:latin typeface="+mn-lt"/>
                          <a:ea typeface="+mn-ea"/>
                          <a:cs typeface="+mn-cs"/>
                        </a:rPr>
                        <a:t>T3- Aday öğrenci ailelerinin ekonomik zorluk çekme ihtimalleri</a:t>
                      </a:r>
                      <a:endParaRPr lang="tr-TR" sz="1800" b="1" kern="1200" baseline="0" dirty="0">
                        <a:solidFill>
                          <a:srgbClr val="0C0D0D"/>
                        </a:solidFill>
                        <a:latin typeface="+mn-lt"/>
                        <a:ea typeface="+mn-ea"/>
                        <a:cs typeface="+mn-cs"/>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6">
                        <a:lumMod val="20000"/>
                        <a:lumOff val="80000"/>
                      </a:schemeClr>
                    </a:solidFill>
                  </a:tcPr>
                </a:tc>
                <a:extLst>
                  <a:ext uri="{0D108BD9-81ED-4DB2-BD59-A6C34878D82A}">
                    <a16:rowId xmlns:a16="http://schemas.microsoft.com/office/drawing/2014/main" val="2463863686"/>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Termin Tarihi </a:t>
                      </a:r>
                      <a:r>
                        <a:rPr lang="tr-TR" baseline="0" dirty="0">
                          <a:solidFill>
                            <a:srgbClr val="0C0D0D"/>
                          </a:solidFill>
                        </a:rPr>
                        <a:t>:</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endParaRPr lang="tr-TR" sz="1800" kern="1200" dirty="0">
                        <a:solidFill>
                          <a:srgbClr val="0C0D0D"/>
                        </a:solidFill>
                        <a:latin typeface="+mn-lt"/>
                        <a:ea typeface="+mn-ea"/>
                        <a:cs typeface="+mn-cs"/>
                      </a:endParaRPr>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3702495391"/>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Sorumlu</a:t>
                      </a:r>
                      <a:r>
                        <a:rPr lang="tr-TR" baseline="0" dirty="0">
                          <a:solidFill>
                            <a:srgbClr val="0C0D0D"/>
                          </a:solidFill>
                        </a:rPr>
                        <a:t> Birim :</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endParaRPr lang="tr-TR" sz="1800" kern="1200" dirty="0">
                        <a:solidFill>
                          <a:srgbClr val="0C0D0D"/>
                        </a:solidFill>
                        <a:latin typeface="+mn-lt"/>
                        <a:ea typeface="+mn-ea"/>
                        <a:cs typeface="+mn-cs"/>
                      </a:endParaRPr>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2571400847"/>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Önleyici Faaliyet :</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tr-TR" sz="1800" kern="1200" dirty="0" smtClean="0">
                          <a:solidFill>
                            <a:srgbClr val="0C0D0D"/>
                          </a:solidFill>
                          <a:latin typeface="+mn-lt"/>
                          <a:ea typeface="+mn-ea"/>
                          <a:cs typeface="+mn-cs"/>
                        </a:rPr>
                        <a:t>Katlanılması Zorunlu Risk</a:t>
                      </a:r>
                      <a:endParaRPr lang="tr-TR" sz="1800" kern="1200" dirty="0">
                        <a:solidFill>
                          <a:srgbClr val="0C0D0D"/>
                        </a:solidFill>
                        <a:latin typeface="+mn-lt"/>
                        <a:ea typeface="+mn-ea"/>
                        <a:cs typeface="+mn-cs"/>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006109038"/>
                  </a:ext>
                </a:extLst>
              </a:tr>
            </a:tbl>
          </a:graphicData>
        </a:graphic>
      </p:graphicFrame>
      <p:pic>
        <p:nvPicPr>
          <p:cNvPr id="1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6700" y="669686"/>
            <a:ext cx="2081207" cy="4653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521343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Metin kutusu 4">
            <a:extLst>
              <a:ext uri="{FF2B5EF4-FFF2-40B4-BE49-F238E27FC236}">
                <a16:creationId xmlns:a16="http://schemas.microsoft.com/office/drawing/2014/main" id="{0983FF85-6A31-41EA-A11A-D71214CBEB4E}"/>
              </a:ext>
            </a:extLst>
          </p:cNvPr>
          <p:cNvSpPr txBox="1"/>
          <p:nvPr/>
        </p:nvSpPr>
        <p:spPr>
          <a:xfrm>
            <a:off x="1889865" y="1135080"/>
            <a:ext cx="5471363" cy="954107"/>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PAYDAŞ GERİBİLDİRİMLERİ</a:t>
            </a:r>
          </a:p>
          <a:p>
            <a:pPr algn="ctr"/>
            <a:r>
              <a:rPr lang="tr-TR" sz="2800" b="1" dirty="0">
                <a:solidFill>
                  <a:schemeClr val="accent6"/>
                </a:solidFill>
                <a:effectLst>
                  <a:outerShdw blurRad="38100" dist="38100" dir="2700000" algn="tl">
                    <a:srgbClr val="000000">
                      <a:alpha val="43137"/>
                    </a:srgbClr>
                  </a:outerShdw>
                </a:effectLst>
              </a:rPr>
              <a:t>(ANKET ANALİZLERİ)</a:t>
            </a:r>
            <a:endParaRPr lang="en-US" sz="2800" dirty="0">
              <a:solidFill>
                <a:schemeClr val="accent6"/>
              </a:solidFill>
              <a:cs typeface="Calibri" panose="020F0502020204030204"/>
            </a:endParaRPr>
          </a:p>
        </p:txBody>
      </p:sp>
      <p:pic>
        <p:nvPicPr>
          <p:cNvPr id="2" name="Resim 1"/>
          <p:cNvPicPr>
            <a:picLocks noChangeAspect="1"/>
          </p:cNvPicPr>
          <p:nvPr/>
        </p:nvPicPr>
        <p:blipFill>
          <a:blip r:embed="rId2"/>
          <a:stretch>
            <a:fillRect/>
          </a:stretch>
        </p:blipFill>
        <p:spPr>
          <a:xfrm>
            <a:off x="841758" y="2614905"/>
            <a:ext cx="7802831" cy="3152231"/>
          </a:xfrm>
          <a:prstGeom prst="rect">
            <a:avLst/>
          </a:prstGeom>
        </p:spPr>
      </p:pic>
      <p:pic>
        <p:nvPicPr>
          <p:cNvPr id="5" name="Picture 2" descr="https://admin.antalya.edu.tr/files/139/abu-logo-tr-yatay.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6700" y="669686"/>
            <a:ext cx="2081207" cy="4653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667005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Metin kutusu 4">
            <a:extLst>
              <a:ext uri="{FF2B5EF4-FFF2-40B4-BE49-F238E27FC236}">
                <a16:creationId xmlns:a16="http://schemas.microsoft.com/office/drawing/2014/main" id="{0983FF85-6A31-41EA-A11A-D71214CBEB4E}"/>
              </a:ext>
            </a:extLst>
          </p:cNvPr>
          <p:cNvSpPr txBox="1"/>
          <p:nvPr/>
        </p:nvSpPr>
        <p:spPr>
          <a:xfrm>
            <a:off x="823765" y="476672"/>
            <a:ext cx="7321964" cy="1384995"/>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PAYDAŞ GERİBİLDİRİMLERİ</a:t>
            </a:r>
          </a:p>
          <a:p>
            <a:pPr algn="ctr"/>
            <a:r>
              <a:rPr lang="tr-TR" sz="2800" b="1" dirty="0">
                <a:solidFill>
                  <a:schemeClr val="accent6"/>
                </a:solidFill>
                <a:effectLst>
                  <a:outerShdw blurRad="38100" dist="38100" dir="2700000" algn="tl">
                    <a:srgbClr val="000000">
                      <a:alpha val="43137"/>
                    </a:srgbClr>
                  </a:outerShdw>
                </a:effectLst>
              </a:rPr>
              <a:t>(HAYATA GEÇİRİLEN ÖNERİLER ve AKSİYON ALINAN ŞİKAYETLER)</a:t>
            </a:r>
            <a:endParaRPr lang="en-US" sz="2800" dirty="0">
              <a:solidFill>
                <a:schemeClr val="accent6"/>
              </a:solidFill>
              <a:cs typeface="Calibri" panose="020F0502020204030204"/>
            </a:endParaRPr>
          </a:p>
        </p:txBody>
      </p:sp>
      <p:pic>
        <p:nvPicPr>
          <p:cNvPr id="4"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476672"/>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9" name="Tablo 8">
            <a:extLst>
              <a:ext uri="{FF2B5EF4-FFF2-40B4-BE49-F238E27FC236}">
                <a16:creationId xmlns:a16="http://schemas.microsoft.com/office/drawing/2014/main" id="{400F1050-5732-4B60-86BA-E121C706FD69}"/>
              </a:ext>
            </a:extLst>
          </p:cNvPr>
          <p:cNvGraphicFramePr>
            <a:graphicFrameLocks noGrp="1"/>
          </p:cNvGraphicFramePr>
          <p:nvPr>
            <p:extLst>
              <p:ext uri="{D42A27DB-BD31-4B8C-83A1-F6EECF244321}">
                <p14:modId xmlns:p14="http://schemas.microsoft.com/office/powerpoint/2010/main" val="4197069528"/>
              </p:ext>
            </p:extLst>
          </p:nvPr>
        </p:nvGraphicFramePr>
        <p:xfrm>
          <a:off x="251517" y="1879022"/>
          <a:ext cx="8828314" cy="4225490"/>
        </p:xfrm>
        <a:graphic>
          <a:graphicData uri="http://schemas.openxmlformats.org/drawingml/2006/table">
            <a:tbl>
              <a:tblPr/>
              <a:tblGrid>
                <a:gridCol w="4400694">
                  <a:extLst>
                    <a:ext uri="{9D8B030D-6E8A-4147-A177-3AD203B41FA5}">
                      <a16:colId xmlns:a16="http://schemas.microsoft.com/office/drawing/2014/main" val="3918363564"/>
                    </a:ext>
                  </a:extLst>
                </a:gridCol>
                <a:gridCol w="782052">
                  <a:extLst>
                    <a:ext uri="{9D8B030D-6E8A-4147-A177-3AD203B41FA5}">
                      <a16:colId xmlns:a16="http://schemas.microsoft.com/office/drawing/2014/main" val="1683979601"/>
                    </a:ext>
                  </a:extLst>
                </a:gridCol>
                <a:gridCol w="3645568">
                  <a:extLst>
                    <a:ext uri="{9D8B030D-6E8A-4147-A177-3AD203B41FA5}">
                      <a16:colId xmlns:a16="http://schemas.microsoft.com/office/drawing/2014/main" val="2592459544"/>
                    </a:ext>
                  </a:extLst>
                </a:gridCol>
              </a:tblGrid>
              <a:tr h="555367">
                <a:tc>
                  <a:txBody>
                    <a:bodyPr/>
                    <a:lstStyle/>
                    <a:p>
                      <a:pPr algn="ctr" fontAlgn="ctr"/>
                      <a:r>
                        <a:rPr lang="tr-TR" sz="1200" b="1" i="0" u="none" strike="noStrike" dirty="0">
                          <a:solidFill>
                            <a:srgbClr val="000000"/>
                          </a:solidFill>
                          <a:effectLst/>
                          <a:latin typeface="Calibri" panose="020F0502020204030204" pitchFamily="34" charset="0"/>
                        </a:rPr>
                        <a:t>KONUSU</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ÇÖZÜM</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SONUÇ</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780371">
                <a:tc>
                  <a:txBody>
                    <a:bodyPr/>
                    <a:lstStyle/>
                    <a:p>
                      <a:pPr algn="ctr" fontAlgn="ctr"/>
                      <a:r>
                        <a:rPr lang="tr-TR" sz="900" b="0" i="0" u="none" strike="noStrike" dirty="0" err="1">
                          <a:solidFill>
                            <a:srgbClr val="000000"/>
                          </a:solidFill>
                          <a:effectLst/>
                          <a:latin typeface="Calibri" panose="020F0502020204030204" pitchFamily="34" charset="0"/>
                        </a:rPr>
                        <a:t>Döşemealtı</a:t>
                      </a:r>
                      <a:r>
                        <a:rPr lang="tr-TR" sz="900" b="0" i="0" u="none" strike="noStrike" dirty="0">
                          <a:solidFill>
                            <a:srgbClr val="000000"/>
                          </a:solidFill>
                          <a:effectLst/>
                          <a:latin typeface="Calibri" panose="020F0502020204030204" pitchFamily="34" charset="0"/>
                        </a:rPr>
                        <a:t> kampüs girişindeki büyük tabelada </a:t>
                      </a:r>
                      <a:r>
                        <a:rPr lang="tr-TR" sz="900" b="0" i="0" u="none" strike="noStrike" dirty="0" err="1">
                          <a:solidFill>
                            <a:srgbClr val="000000"/>
                          </a:solidFill>
                          <a:effectLst/>
                          <a:latin typeface="Calibri" panose="020F0502020204030204" pitchFamily="34" charset="0"/>
                        </a:rPr>
                        <a:t>ABÜ'nün</a:t>
                      </a:r>
                      <a:r>
                        <a:rPr lang="tr-TR" sz="900" b="0" i="0" u="none" strike="noStrike" dirty="0">
                          <a:solidFill>
                            <a:srgbClr val="000000"/>
                          </a:solidFill>
                          <a:effectLst/>
                          <a:latin typeface="Calibri" panose="020F0502020204030204" pitchFamily="34" charset="0"/>
                        </a:rPr>
                        <a:t> logosu hiç belli olmayacak kadar rengi soluk halde duruyor, yenilenmesi gerekli diye düşünüyorum.</a:t>
                      </a:r>
                    </a:p>
                  </a:txBody>
                  <a:tcPr marL="0" marR="0" marT="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900" b="0" i="0" u="none" strike="noStrike" dirty="0">
                          <a:solidFill>
                            <a:srgbClr val="000000"/>
                          </a:solidFill>
                          <a:effectLst/>
                          <a:latin typeface="Calibri" panose="020F0502020204030204" pitchFamily="34" charset="0"/>
                        </a:rPr>
                        <a:t>x</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900" b="0" i="0" u="none" strike="noStrike" dirty="0">
                          <a:solidFill>
                            <a:srgbClr val="000000"/>
                          </a:solidFill>
                          <a:effectLst/>
                          <a:latin typeface="Calibri" panose="020F0502020204030204" pitchFamily="34" charset="0"/>
                        </a:rPr>
                        <a:t>Üst yönetim ve ilgili birimlere çok daha önce bilgilendirme yapılmıştır. Birimimiz tasarım ve sürekliliğinden sorumludur, </a:t>
                      </a:r>
                      <a:r>
                        <a:rPr lang="tr-TR" sz="900" b="0" i="0" u="none" strike="noStrike" dirty="0" err="1">
                          <a:solidFill>
                            <a:srgbClr val="000000"/>
                          </a:solidFill>
                          <a:effectLst/>
                          <a:latin typeface="Calibri" panose="020F0502020204030204" pitchFamily="34" charset="0"/>
                        </a:rPr>
                        <a:t>uygulaaması</a:t>
                      </a:r>
                      <a:r>
                        <a:rPr lang="tr-TR" sz="900" b="0" i="0" u="none" strike="noStrike" dirty="0">
                          <a:solidFill>
                            <a:srgbClr val="000000"/>
                          </a:solidFill>
                          <a:effectLst/>
                          <a:latin typeface="Calibri" panose="020F0502020204030204" pitchFamily="34" charset="0"/>
                        </a:rPr>
                        <a:t> başka birimlerin </a:t>
                      </a:r>
                      <a:r>
                        <a:rPr lang="tr-TR" sz="900" b="0" i="0" u="none" strike="noStrike" dirty="0" err="1">
                          <a:solidFill>
                            <a:srgbClr val="000000"/>
                          </a:solidFill>
                          <a:effectLst/>
                          <a:latin typeface="Calibri" panose="020F0502020204030204" pitchFamily="34" charset="0"/>
                        </a:rPr>
                        <a:t>sorumluluğundaıdr</a:t>
                      </a:r>
                      <a:r>
                        <a:rPr lang="tr-TR" sz="900" b="0" i="0" u="none" strike="noStrike" dirty="0">
                          <a:solidFill>
                            <a:srgbClr val="000000"/>
                          </a:solidFill>
                          <a:effectLst/>
                          <a:latin typeface="Calibri" panose="020F0502020204030204" pitchFamily="34" charset="0"/>
                        </a:rPr>
                        <a:t>.  İlgili bilgilendirme yapılmış olup, birim sorumluluğumuz yerine getirilmiştir. Aksiyon için ilgili  birimlere bilgilendirme yapılmalıdır. .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r h="520247">
                <a:tc>
                  <a:txBody>
                    <a:bodyPr/>
                    <a:lstStyle/>
                    <a:p>
                      <a:pPr algn="ctr" fontAlgn="ctr"/>
                      <a:r>
                        <a:rPr lang="tr-TR" sz="900" b="0" i="0" u="none" strike="noStrike" dirty="0">
                          <a:solidFill>
                            <a:srgbClr val="000000"/>
                          </a:solidFill>
                          <a:effectLst/>
                          <a:latin typeface="Calibri" panose="020F0502020204030204" pitchFamily="34" charset="0"/>
                        </a:rPr>
                        <a:t>Tanıtım dönemleri diğer üniversitelere kıyasla gerçekten çok gösterişsiz sade oluyor biraz daha öğrenciyi cezbedecek etkinlikler yapılabilir. Dönem sonlarında konserler ve farklı etkinlikler yapılarak kampüs biraz daha hareketlenebilir. </a:t>
                      </a:r>
                    </a:p>
                  </a:txBody>
                  <a:tcPr marL="0" marR="0" marT="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900" b="0" i="0" u="none" strike="noStrike" dirty="0">
                          <a:solidFill>
                            <a:srgbClr val="000000"/>
                          </a:solidFill>
                          <a:effectLst/>
                          <a:latin typeface="Calibri" panose="020F0502020204030204" pitchFamily="34" charset="0"/>
                        </a:rPr>
                        <a:t>Bütçe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900" b="0" i="0" u="none" strike="noStrike">
                          <a:solidFill>
                            <a:srgbClr val="000000"/>
                          </a:solidFill>
                          <a:effectLst/>
                          <a:latin typeface="Calibri" panose="020F0502020204030204" pitchFamily="34" charset="0"/>
                        </a:rPr>
                        <a:t>İlgili planlamalar her sene detaylı olarak yapılmakta olup, bütçe engeline takılmakta ve onay alınamamaktadır.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26951869"/>
                  </a:ext>
                </a:extLst>
              </a:tr>
              <a:tr h="1820865">
                <a:tc>
                  <a:txBody>
                    <a:bodyPr/>
                    <a:lstStyle/>
                    <a:p>
                      <a:pPr algn="ctr" fontAlgn="ctr"/>
                      <a:r>
                        <a:rPr lang="tr-TR" sz="900" b="0" i="0" u="none" strike="noStrike" dirty="0">
                          <a:solidFill>
                            <a:srgbClr val="000000"/>
                          </a:solidFill>
                          <a:effectLst/>
                          <a:latin typeface="Calibri" panose="020F0502020204030204" pitchFamily="34" charset="0"/>
                        </a:rPr>
                        <a:t>Üniversitemizin </a:t>
                      </a:r>
                      <a:r>
                        <a:rPr lang="tr-TR" sz="900" b="0" i="0" u="none" strike="noStrike" dirty="0" err="1">
                          <a:solidFill>
                            <a:srgbClr val="000000"/>
                          </a:solidFill>
                          <a:effectLst/>
                          <a:latin typeface="Calibri" panose="020F0502020204030204" pitchFamily="34" charset="0"/>
                        </a:rPr>
                        <a:t>Antalyada</a:t>
                      </a:r>
                      <a:r>
                        <a:rPr lang="tr-TR" sz="900" b="0" i="0" u="none" strike="noStrike" dirty="0">
                          <a:solidFill>
                            <a:srgbClr val="000000"/>
                          </a:solidFill>
                          <a:effectLst/>
                          <a:latin typeface="Calibri" panose="020F0502020204030204" pitchFamily="34" charset="0"/>
                        </a:rPr>
                        <a:t> tanınmamasına şaşırıyorum  çevremdeki insanlara söylediğim zaman  nerede ne zaman açıldı diye sorular yönetmektedirler ayrıca kurumsal olarak tanıtım materyallerine sahip olunması gerektiği kanısındayım.</a:t>
                      </a:r>
                    </a:p>
                  </a:txBody>
                  <a:tcPr marL="0" marR="0" marT="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900" b="0" i="0" u="none" strike="noStrike" dirty="0">
                          <a:solidFill>
                            <a:srgbClr val="000000"/>
                          </a:solidFill>
                          <a:effectLst/>
                          <a:latin typeface="Calibri" panose="020F0502020204030204" pitchFamily="34" charset="0"/>
                        </a:rPr>
                        <a:t>x</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900" b="0" i="0" u="none" strike="noStrike" dirty="0">
                          <a:solidFill>
                            <a:srgbClr val="000000"/>
                          </a:solidFill>
                          <a:effectLst/>
                          <a:latin typeface="Calibri" panose="020F0502020204030204" pitchFamily="34" charset="0"/>
                        </a:rPr>
                        <a:t>Üniversitemizin şehrimizde tanınırlığı olmadığı ifadesine katılmıyoruz. Zira; kampüs ziyaretleri, fuarlarda </a:t>
                      </a:r>
                      <a:r>
                        <a:rPr lang="tr-TR" sz="900" b="0" i="0" u="none" strike="noStrike" dirty="0" err="1">
                          <a:solidFill>
                            <a:srgbClr val="000000"/>
                          </a:solidFill>
                          <a:effectLst/>
                          <a:latin typeface="Calibri" panose="020F0502020204030204" pitchFamily="34" charset="0"/>
                        </a:rPr>
                        <a:t>standlarımıza</a:t>
                      </a:r>
                      <a:r>
                        <a:rPr lang="tr-TR" sz="900" b="0" i="0" u="none" strike="noStrike" dirty="0">
                          <a:solidFill>
                            <a:srgbClr val="000000"/>
                          </a:solidFill>
                          <a:effectLst/>
                          <a:latin typeface="Calibri" panose="020F0502020204030204" pitchFamily="34" charset="0"/>
                        </a:rPr>
                        <a:t> gösterilen yoğun ilgi, paydaş ve paydaş olmayan kurumlardan gelen işbirliği teklifleri bunun en büyük kanıtıdır. Üniversitemize sadece Antalya'dan değil; şehir dışından da yükselen bir ilgi mevcuttur. Ayrıca, </a:t>
                      </a:r>
                      <a:r>
                        <a:rPr lang="tr-TR" sz="900" b="0" i="0" u="none" strike="noStrike" dirty="0" err="1">
                          <a:solidFill>
                            <a:srgbClr val="000000"/>
                          </a:solidFill>
                          <a:effectLst/>
                          <a:latin typeface="Calibri" panose="020F0502020204030204" pitchFamily="34" charset="0"/>
                        </a:rPr>
                        <a:t>şehiriçi</a:t>
                      </a:r>
                      <a:r>
                        <a:rPr lang="tr-TR" sz="900" b="0" i="0" u="none" strike="noStrike" dirty="0">
                          <a:solidFill>
                            <a:srgbClr val="000000"/>
                          </a:solidFill>
                          <a:effectLst/>
                          <a:latin typeface="Calibri" panose="020F0502020204030204" pitchFamily="34" charset="0"/>
                        </a:rPr>
                        <a:t> yer alan kurumlar etkinlik planlamalarını Üniversitemizin katılımına göre planlamaktadır; bunu </a:t>
                      </a:r>
                      <a:r>
                        <a:rPr lang="tr-TR" sz="900" b="0" i="0" u="none" strike="noStrike" dirty="0" err="1">
                          <a:solidFill>
                            <a:srgbClr val="000000"/>
                          </a:solidFill>
                          <a:effectLst/>
                          <a:latin typeface="Calibri" panose="020F0502020204030204" pitchFamily="34" charset="0"/>
                        </a:rPr>
                        <a:t>SWOT'ta</a:t>
                      </a:r>
                      <a:r>
                        <a:rPr lang="tr-TR" sz="900" b="0" i="0" u="none" strike="noStrike" dirty="0">
                          <a:solidFill>
                            <a:srgbClr val="000000"/>
                          </a:solidFill>
                          <a:effectLst/>
                          <a:latin typeface="Calibri" panose="020F0502020204030204" pitchFamily="34" charset="0"/>
                        </a:rPr>
                        <a:t> yer alan güçlü yönlerimizin uygulamadaki karşılığı olarak düşünebiliriz. Temel paydaşımız aday öğrenci ve aileleridir, bu nedenle önceliğimiz aday öğrencilere yönelik kurumsal tanıtım materyallerini temin etmektir. Fakat, kısıtlı bütçe nedeniyle malzeme sayısı düşük tutulmaktadır. Personele yönelik kurumsal materyal temini birimimizin sorumluluğunda değildir.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15462751"/>
                  </a:ext>
                </a:extLst>
              </a:tr>
              <a:tr h="494853">
                <a:tc>
                  <a:txBody>
                    <a:bodyPr/>
                    <a:lstStyle/>
                    <a:p>
                      <a:pPr algn="ctr" fontAlgn="ctr"/>
                      <a:r>
                        <a:rPr lang="tr-TR" sz="900" b="0" i="0" u="none" strike="noStrike" dirty="0">
                          <a:solidFill>
                            <a:srgbClr val="000000"/>
                          </a:solidFill>
                          <a:effectLst/>
                          <a:latin typeface="Calibri" panose="020F0502020204030204" pitchFamily="34" charset="0"/>
                        </a:rPr>
                        <a:t>Grafik tasarımı için personel sayısının arttırılması gerektiğini düşünüyorum.</a:t>
                      </a:r>
                    </a:p>
                  </a:txBody>
                  <a:tcPr marL="0" marR="0" marT="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900" b="0" i="0" u="none" strike="noStrike" dirty="0">
                          <a:solidFill>
                            <a:srgbClr val="000000"/>
                          </a:solidFill>
                          <a:effectLst/>
                          <a:latin typeface="Calibri" panose="020F0502020204030204" pitchFamily="34" charset="0"/>
                        </a:rPr>
                        <a:t>Kısmi zamanlı öğrenci desteği alınmaya başlanacaktır.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900" b="0" i="0" u="none" strike="noStrike" dirty="0">
                          <a:solidFill>
                            <a:srgbClr val="000000"/>
                          </a:solidFill>
                          <a:effectLst/>
                          <a:latin typeface="Calibri" panose="020F0502020204030204" pitchFamily="34" charset="0"/>
                        </a:rPr>
                        <a:t>Kısmi zamanlı öğrenci çalışmaya başlamıştır.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82415262"/>
                  </a:ext>
                </a:extLst>
              </a:tr>
            </a:tbl>
          </a:graphicData>
        </a:graphic>
      </p:graphicFrame>
    </p:spTree>
    <p:extLst>
      <p:ext uri="{BB962C8B-B14F-4D97-AF65-F5344CB8AC3E}">
        <p14:creationId xmlns:p14="http://schemas.microsoft.com/office/powerpoint/2010/main" val="38059390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517828" y="954541"/>
            <a:ext cx="5976664" cy="648072"/>
          </a:xfrm>
          <a:prstGeom prst="rect">
            <a:avLst/>
          </a:prstGeom>
          <a:noFill/>
        </p:spPr>
        <p:txBody>
          <a:bodyPr vert="horz" lIns="91440" tIns="45720" rIns="91440" bIns="45720" rtlCol="0" anchor="ctr">
            <a:noAutofit/>
          </a:bodyPr>
          <a:lstStyle/>
          <a:p>
            <a:pPr algn="ctr">
              <a:lnSpc>
                <a:spcPct val="90000"/>
              </a:lnSpc>
              <a:spcBef>
                <a:spcPct val="0"/>
              </a:spcBef>
              <a:spcAft>
                <a:spcPts val="600"/>
              </a:spcAft>
            </a:pPr>
            <a:r>
              <a:rPr lang="en-US" sz="2800" b="1" kern="1200" dirty="0">
                <a:solidFill>
                  <a:schemeClr val="accent6"/>
                </a:solidFill>
                <a:effectLst>
                  <a:outerShdw blurRad="38100" dist="38100" dir="2700000" algn="tl">
                    <a:srgbClr val="000000">
                      <a:alpha val="43137"/>
                    </a:srgbClr>
                  </a:outerShdw>
                </a:effectLst>
                <a:ea typeface="+mj-ea"/>
                <a:cs typeface="+mj-cs"/>
              </a:rPr>
              <a:t>DÜZELTİCİ</a:t>
            </a:r>
            <a:r>
              <a:rPr lang="tr-TR" sz="2800" b="1" kern="1200" dirty="0">
                <a:solidFill>
                  <a:schemeClr val="accent6"/>
                </a:solidFill>
                <a:effectLst>
                  <a:outerShdw blurRad="38100" dist="38100" dir="2700000" algn="tl">
                    <a:srgbClr val="000000">
                      <a:alpha val="43137"/>
                    </a:srgbClr>
                  </a:outerShdw>
                </a:effectLst>
                <a:ea typeface="+mj-ea"/>
                <a:cs typeface="+mj-cs"/>
              </a:rPr>
              <a:t>-ÖNLEYİCİ</a:t>
            </a:r>
            <a:r>
              <a:rPr lang="en-US" sz="2800" b="1" kern="1200" dirty="0">
                <a:solidFill>
                  <a:schemeClr val="accent6"/>
                </a:solidFill>
                <a:effectLst>
                  <a:outerShdw blurRad="38100" dist="38100" dir="2700000" algn="tl">
                    <a:srgbClr val="000000">
                      <a:alpha val="43137"/>
                    </a:srgbClr>
                  </a:outerShdw>
                </a:effectLst>
                <a:ea typeface="+mj-ea"/>
                <a:cs typeface="+mj-cs"/>
              </a:rPr>
              <a:t> FAALİYETLER</a:t>
            </a:r>
          </a:p>
        </p:txBody>
      </p:sp>
      <p:graphicFrame>
        <p:nvGraphicFramePr>
          <p:cNvPr id="7" name="Tablo 6"/>
          <p:cNvGraphicFramePr>
            <a:graphicFrameLocks noGrp="1"/>
          </p:cNvGraphicFramePr>
          <p:nvPr>
            <p:extLst>
              <p:ext uri="{D42A27DB-BD31-4B8C-83A1-F6EECF244321}">
                <p14:modId xmlns:p14="http://schemas.microsoft.com/office/powerpoint/2010/main" val="3071856673"/>
              </p:ext>
            </p:extLst>
          </p:nvPr>
        </p:nvGraphicFramePr>
        <p:xfrm>
          <a:off x="542578" y="2466734"/>
          <a:ext cx="8203223" cy="2301240"/>
        </p:xfrm>
        <a:graphic>
          <a:graphicData uri="http://schemas.openxmlformats.org/drawingml/2006/table">
            <a:tbl>
              <a:tblPr firstRow="1" bandRow="1">
                <a:tableStyleId>{08FB837D-C827-4EFA-A057-4D05807E0F7C}</a:tableStyleId>
              </a:tblPr>
              <a:tblGrid>
                <a:gridCol w="2971801">
                  <a:extLst>
                    <a:ext uri="{9D8B030D-6E8A-4147-A177-3AD203B41FA5}">
                      <a16:colId xmlns:a16="http://schemas.microsoft.com/office/drawing/2014/main" val="3521804200"/>
                    </a:ext>
                  </a:extLst>
                </a:gridCol>
                <a:gridCol w="5231422">
                  <a:extLst>
                    <a:ext uri="{9D8B030D-6E8A-4147-A177-3AD203B41FA5}">
                      <a16:colId xmlns:a16="http://schemas.microsoft.com/office/drawing/2014/main" val="2784112581"/>
                    </a:ext>
                  </a:extLst>
                </a:gridCol>
              </a:tblGrid>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Bulgu (DF</a:t>
                      </a:r>
                      <a:r>
                        <a:rPr lang="tr-TR" baseline="0" dirty="0">
                          <a:solidFill>
                            <a:srgbClr val="0C0D0D"/>
                          </a:solidFill>
                        </a:rPr>
                        <a:t>) </a:t>
                      </a:r>
                      <a:r>
                        <a:rPr lang="tr-TR" dirty="0">
                          <a:solidFill>
                            <a:srgbClr val="0C0D0D"/>
                          </a:solidFill>
                        </a:rPr>
                        <a:t>Tanımı </a:t>
                      </a:r>
                      <a:r>
                        <a:rPr lang="tr-TR" baseline="0" dirty="0" smtClean="0">
                          <a:solidFill>
                            <a:srgbClr val="0C0D0D"/>
                          </a:solidFill>
                        </a:rPr>
                        <a:t>: </a:t>
                      </a:r>
                      <a:endParaRPr lang="tr-TR" dirty="0">
                        <a:solidFill>
                          <a:srgbClr val="0C0D0D"/>
                        </a:solidFill>
                      </a:endParaRPr>
                    </a:p>
                  </a:txBody>
                  <a:tcPr>
                    <a:solidFill>
                      <a:schemeClr val="accent6">
                        <a:lumMod val="20000"/>
                        <a:lumOff val="80000"/>
                      </a:schemeClr>
                    </a:solidFill>
                  </a:tcPr>
                </a:tc>
                <a:tc>
                  <a:txBody>
                    <a:bodyPr/>
                    <a:lstStyle/>
                    <a:p>
                      <a:r>
                        <a:rPr lang="tr-TR" b="0" dirty="0" smtClean="0">
                          <a:solidFill>
                            <a:srgbClr val="0C0D0D"/>
                          </a:solidFill>
                        </a:rPr>
                        <a:t>Riskler belirlenmiş fakat </a:t>
                      </a:r>
                      <a:r>
                        <a:rPr lang="tr-TR" b="0" dirty="0" err="1" smtClean="0">
                          <a:solidFill>
                            <a:srgbClr val="0C0D0D"/>
                          </a:solidFill>
                        </a:rPr>
                        <a:t>termin</a:t>
                      </a:r>
                      <a:r>
                        <a:rPr lang="tr-TR" b="0" dirty="0" smtClean="0">
                          <a:solidFill>
                            <a:srgbClr val="0C0D0D"/>
                          </a:solidFill>
                        </a:rPr>
                        <a:t> tarihleri ve sorumlular belirlenmemiş, risk azaltıcı faaliyet gerçekleştirilmemiştir.</a:t>
                      </a:r>
                    </a:p>
                    <a:p>
                      <a:r>
                        <a:rPr lang="tr-TR" dirty="0" smtClean="0">
                          <a:solidFill>
                            <a:srgbClr val="0C0D0D"/>
                          </a:solidFill>
                        </a:rPr>
                        <a:t> </a:t>
                      </a:r>
                      <a:endParaRPr lang="tr-TR"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2463863686"/>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Termin Tarihi</a:t>
                      </a:r>
                      <a:r>
                        <a:rPr lang="tr-TR" baseline="0" dirty="0">
                          <a:solidFill>
                            <a:srgbClr val="0C0D0D"/>
                          </a:solidFill>
                        </a:rPr>
                        <a:t> : ….</a:t>
                      </a:r>
                      <a:endParaRPr lang="tr-TR" dirty="0">
                        <a:solidFill>
                          <a:srgbClr val="0C0D0D"/>
                        </a:solidFill>
                      </a:endParaRPr>
                    </a:p>
                  </a:txBody>
                  <a:tcPr>
                    <a:solidFill>
                      <a:schemeClr val="accent6">
                        <a:lumMod val="20000"/>
                        <a:lumOff val="80000"/>
                      </a:schemeClr>
                    </a:solidFill>
                  </a:tcPr>
                </a:tc>
                <a:tc>
                  <a:txBody>
                    <a:bodyPr/>
                    <a:lstStyle/>
                    <a:p>
                      <a:r>
                        <a:rPr lang="tr-TR" dirty="0" smtClean="0">
                          <a:solidFill>
                            <a:srgbClr val="0C0D0D"/>
                          </a:solidFill>
                        </a:rPr>
                        <a:t>30.06.2023</a:t>
                      </a:r>
                      <a:endParaRPr lang="tr-TR"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3702495391"/>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Yapılan Geçici</a:t>
                      </a:r>
                      <a:r>
                        <a:rPr lang="tr-TR" baseline="0" dirty="0">
                          <a:solidFill>
                            <a:srgbClr val="0C0D0D"/>
                          </a:solidFill>
                        </a:rPr>
                        <a:t> Faaliyet :….</a:t>
                      </a:r>
                      <a:endParaRPr lang="tr-TR" dirty="0">
                        <a:solidFill>
                          <a:srgbClr val="0C0D0D"/>
                        </a:solidFill>
                      </a:endParaRPr>
                    </a:p>
                  </a:txBody>
                  <a:tcPr>
                    <a:solidFill>
                      <a:schemeClr val="accent6">
                        <a:lumMod val="20000"/>
                        <a:lumOff val="80000"/>
                      </a:schemeClr>
                    </a:solidFill>
                  </a:tcPr>
                </a:tc>
                <a:tc>
                  <a:txBody>
                    <a:bodyPr/>
                    <a:lstStyle/>
                    <a:p>
                      <a:r>
                        <a:rPr lang="tr-TR" dirty="0" smtClean="0">
                          <a:solidFill>
                            <a:srgbClr val="0C0D0D"/>
                          </a:solidFill>
                        </a:rPr>
                        <a:t>Ris</a:t>
                      </a:r>
                      <a:r>
                        <a:rPr lang="tr-TR" baseline="0" dirty="0" smtClean="0">
                          <a:solidFill>
                            <a:srgbClr val="0C0D0D"/>
                          </a:solidFill>
                        </a:rPr>
                        <a:t>k Analizi tablosu kontrol edilecektir. </a:t>
                      </a:r>
                      <a:endParaRPr lang="tr-TR"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2571400847"/>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Yapılan Kalıcı</a:t>
                      </a:r>
                      <a:r>
                        <a:rPr lang="tr-TR" baseline="0" dirty="0">
                          <a:solidFill>
                            <a:srgbClr val="0C0D0D"/>
                          </a:solidFill>
                        </a:rPr>
                        <a:t> Faaliyet :…..</a:t>
                      </a:r>
                      <a:endParaRPr lang="tr-TR" dirty="0">
                        <a:solidFill>
                          <a:srgbClr val="0C0D0D"/>
                        </a:solidFill>
                      </a:endParaRPr>
                    </a:p>
                  </a:txBody>
                  <a:tcPr>
                    <a:solidFill>
                      <a:schemeClr val="accent6">
                        <a:lumMod val="20000"/>
                        <a:lumOff val="80000"/>
                      </a:schemeClr>
                    </a:solidFill>
                  </a:tcPr>
                </a:tc>
                <a:tc>
                  <a:txBody>
                    <a:bodyPr/>
                    <a:lstStyle/>
                    <a:p>
                      <a:r>
                        <a:rPr lang="tr-TR" dirty="0" smtClean="0">
                          <a:solidFill>
                            <a:srgbClr val="0C0D0D"/>
                          </a:solidFill>
                        </a:rPr>
                        <a:t>Risk Analizi</a:t>
                      </a:r>
                      <a:r>
                        <a:rPr lang="tr-TR" baseline="0" dirty="0" smtClean="0">
                          <a:solidFill>
                            <a:srgbClr val="0C0D0D"/>
                          </a:solidFill>
                        </a:rPr>
                        <a:t> tablosu güncellenecektir. </a:t>
                      </a:r>
                      <a:endParaRPr lang="tr-TR"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3006109038"/>
                  </a:ext>
                </a:extLst>
              </a:tr>
            </a:tbl>
          </a:graphicData>
        </a:graphic>
      </p:graphicFrame>
      <p:sp>
        <p:nvSpPr>
          <p:cNvPr id="2" name="Metin kutusu 1">
            <a:extLst>
              <a:ext uri="{FF2B5EF4-FFF2-40B4-BE49-F238E27FC236}">
                <a16:creationId xmlns:a16="http://schemas.microsoft.com/office/drawing/2014/main" id="{86836AFB-9A07-49E9-9AEA-095FC62A66B5}"/>
              </a:ext>
            </a:extLst>
          </p:cNvPr>
          <p:cNvSpPr txBox="1"/>
          <p:nvPr/>
        </p:nvSpPr>
        <p:spPr>
          <a:xfrm>
            <a:off x="470387" y="5922787"/>
            <a:ext cx="6230560" cy="369332"/>
          </a:xfrm>
          <a:prstGeom prst="rect">
            <a:avLst/>
          </a:prstGeom>
          <a:noFill/>
        </p:spPr>
        <p:txBody>
          <a:bodyPr wrap="square" rtlCol="0">
            <a:spAutoFit/>
          </a:bodyPr>
          <a:lstStyle/>
          <a:p>
            <a:r>
              <a:rPr lang="tr-TR" dirty="0">
                <a:solidFill>
                  <a:srgbClr val="FF0000"/>
                </a:solidFill>
              </a:rPr>
              <a:t>NOT:DURUMA GÖRE ÇOĞALTILABİLİR!</a:t>
            </a:r>
          </a:p>
        </p:txBody>
      </p:sp>
      <p:pic>
        <p:nvPicPr>
          <p:cNvPr id="8"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4458" y="448236"/>
            <a:ext cx="2081207" cy="4653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21655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Metin kutusu 4">
            <a:extLst>
              <a:ext uri="{FF2B5EF4-FFF2-40B4-BE49-F238E27FC236}">
                <a16:creationId xmlns:a16="http://schemas.microsoft.com/office/drawing/2014/main" id="{0983FF85-6A31-41EA-A11A-D71214CBEB4E}"/>
              </a:ext>
            </a:extLst>
          </p:cNvPr>
          <p:cNvSpPr txBox="1"/>
          <p:nvPr/>
        </p:nvSpPr>
        <p:spPr>
          <a:xfrm>
            <a:off x="1152346" y="1060873"/>
            <a:ext cx="6927589" cy="954107"/>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İÇ DENETİM SONUCUNA DAYALI ÖZ DEĞERLENDİRME ve GÖRÜŞLERİNİZ</a:t>
            </a:r>
          </a:p>
        </p:txBody>
      </p:sp>
      <p:sp>
        <p:nvSpPr>
          <p:cNvPr id="3" name="İçerik Yer Tutucusu 2"/>
          <p:cNvSpPr>
            <a:spLocks noGrp="1"/>
          </p:cNvSpPr>
          <p:nvPr>
            <p:ph idx="1"/>
          </p:nvPr>
        </p:nvSpPr>
        <p:spPr>
          <a:xfrm>
            <a:off x="725905" y="2277979"/>
            <a:ext cx="7888705" cy="3970427"/>
          </a:xfrm>
        </p:spPr>
        <p:txBody>
          <a:bodyPr>
            <a:normAutofit/>
          </a:bodyPr>
          <a:lstStyle/>
          <a:p>
            <a:pPr marL="0" indent="0" algn="ctr">
              <a:buNone/>
            </a:pPr>
            <a:r>
              <a:rPr lang="tr-TR" sz="3200" dirty="0">
                <a:solidFill>
                  <a:srgbClr val="000000"/>
                </a:solidFill>
                <a:latin typeface="Calibri" panose="020F0502020204030204" pitchFamily="34" charset="0"/>
                <a:ea typeface="+mn-ea"/>
                <a:cs typeface="+mn-cs"/>
              </a:rPr>
              <a:t>İç denetçilerimiz açık aramaktan çok, yardımcı olmak üzere sorular sordular. Eksik gördükleri noktalarda, destekleyici fikirlerini sundular. Her madde için tek tek sebep sordular ve denetim boyunca çok anlayışlılardı. Kendilerine </a:t>
            </a:r>
            <a:r>
              <a:rPr lang="tr-TR" sz="3200" dirty="0">
                <a:solidFill>
                  <a:srgbClr val="000000"/>
                </a:solidFill>
                <a:latin typeface="Calibri" panose="020F0502020204030204" pitchFamily="34" charset="0"/>
                <a:ea typeface="+mn-ea"/>
                <a:cs typeface="+mn-cs"/>
              </a:rPr>
              <a:t>teşekkür</a:t>
            </a:r>
            <a:r>
              <a:rPr lang="tr-TR" sz="3200" dirty="0">
                <a:solidFill>
                  <a:srgbClr val="000000"/>
                </a:solidFill>
                <a:latin typeface="Calibri" panose="020F0502020204030204" pitchFamily="34" charset="0"/>
                <a:ea typeface="+mn-ea"/>
                <a:cs typeface="+mn-cs"/>
              </a:rPr>
              <a:t> ederiz. </a:t>
            </a:r>
          </a:p>
        </p:txBody>
      </p:sp>
      <p:pic>
        <p:nvPicPr>
          <p:cNvPr id="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6647" y="409002"/>
            <a:ext cx="2081207" cy="4653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463543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8" name="Metin kutusu 4">
            <a:extLst>
              <a:ext uri="{FF2B5EF4-FFF2-40B4-BE49-F238E27FC236}">
                <a16:creationId xmlns:a16="http://schemas.microsoft.com/office/drawing/2014/main" id="{7EC18F83-204B-487E-AFD6-153344F04A42}"/>
              </a:ext>
            </a:extLst>
          </p:cNvPr>
          <p:cNvSpPr txBox="1"/>
          <p:nvPr/>
        </p:nvSpPr>
        <p:spPr>
          <a:xfrm>
            <a:off x="1950011" y="1275866"/>
            <a:ext cx="5616624" cy="993393"/>
          </a:xfrm>
          <a:prstGeom prst="rect">
            <a:avLst/>
          </a:prstGeom>
          <a:noFill/>
        </p:spPr>
        <p:txBody>
          <a:bodyPr vert="horz" lIns="91440" tIns="45720" rIns="91440" bIns="45720" rtlCol="0" anchor="ctr">
            <a:normAutofit/>
          </a:bodyPr>
          <a:lstStyle>
            <a:defPPr>
              <a:defRPr lang="tr-TR"/>
            </a:defPPr>
            <a:lvl1pPr algn="ctr">
              <a:lnSpc>
                <a:spcPct val="90000"/>
              </a:lnSpc>
              <a:spcBef>
                <a:spcPct val="0"/>
              </a:spcBef>
              <a:spcAft>
                <a:spcPts val="600"/>
              </a:spcAft>
              <a:defRPr sz="3100" b="1">
                <a:solidFill>
                  <a:srgbClr val="9DB5CE"/>
                </a:solidFill>
                <a:effectLst>
                  <a:outerShdw blurRad="38100" dist="38100" dir="2700000" algn="tl">
                    <a:srgbClr val="000000">
                      <a:alpha val="43137"/>
                    </a:srgbClr>
                  </a:outerShdw>
                </a:effectLst>
                <a:latin typeface="+mj-lt"/>
                <a:ea typeface="+mj-ea"/>
                <a:cs typeface="+mj-cs"/>
              </a:defRPr>
            </a:lvl1pPr>
          </a:lstStyle>
          <a:p>
            <a:r>
              <a:rPr lang="tr-TR" sz="2700" dirty="0">
                <a:solidFill>
                  <a:schemeClr val="accent6"/>
                </a:solidFill>
                <a:latin typeface="+mn-lt"/>
              </a:rPr>
              <a:t>FARKLI ve İYİ UYGULAMA ÖRNEKLERİ</a:t>
            </a:r>
          </a:p>
          <a:p>
            <a:r>
              <a:rPr lang="tr-TR" sz="2700" dirty="0">
                <a:solidFill>
                  <a:schemeClr val="tx2"/>
                </a:solidFill>
                <a:latin typeface="+mn-lt"/>
              </a:rPr>
              <a:t>EĞİTİM-ÖĞRETİM ALANINDA</a:t>
            </a:r>
            <a:endParaRPr lang="en-US" sz="2700" dirty="0">
              <a:solidFill>
                <a:schemeClr val="accent6"/>
              </a:solidFill>
              <a:latin typeface="+mn-lt"/>
            </a:endParaRPr>
          </a:p>
        </p:txBody>
      </p:sp>
      <p:pic>
        <p:nvPicPr>
          <p:cNvPr id="65"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0710" y="469160"/>
            <a:ext cx="2081207" cy="4653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092759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8" name="Metin kutusu 4">
            <a:extLst>
              <a:ext uri="{FF2B5EF4-FFF2-40B4-BE49-F238E27FC236}">
                <a16:creationId xmlns:a16="http://schemas.microsoft.com/office/drawing/2014/main" id="{7EC18F83-204B-487E-AFD6-153344F04A42}"/>
              </a:ext>
            </a:extLst>
          </p:cNvPr>
          <p:cNvSpPr txBox="1"/>
          <p:nvPr/>
        </p:nvSpPr>
        <p:spPr>
          <a:xfrm>
            <a:off x="2046263" y="471888"/>
            <a:ext cx="5616624" cy="993393"/>
          </a:xfrm>
          <a:prstGeom prst="rect">
            <a:avLst/>
          </a:prstGeom>
          <a:noFill/>
        </p:spPr>
        <p:txBody>
          <a:bodyPr vert="horz" lIns="91440" tIns="45720" rIns="91440" bIns="45720" rtlCol="0" anchor="ctr">
            <a:normAutofit/>
          </a:bodyPr>
          <a:lstStyle>
            <a:defPPr>
              <a:defRPr lang="tr-TR"/>
            </a:defPPr>
            <a:lvl1pPr algn="ctr">
              <a:lnSpc>
                <a:spcPct val="90000"/>
              </a:lnSpc>
              <a:spcBef>
                <a:spcPct val="0"/>
              </a:spcBef>
              <a:spcAft>
                <a:spcPts val="600"/>
              </a:spcAft>
              <a:defRPr sz="3100" b="1">
                <a:solidFill>
                  <a:srgbClr val="9DB5CE"/>
                </a:solidFill>
                <a:effectLst>
                  <a:outerShdw blurRad="38100" dist="38100" dir="2700000" algn="tl">
                    <a:srgbClr val="000000">
                      <a:alpha val="43137"/>
                    </a:srgbClr>
                  </a:outerShdw>
                </a:effectLst>
                <a:latin typeface="+mj-lt"/>
                <a:ea typeface="+mj-ea"/>
                <a:cs typeface="+mj-cs"/>
              </a:defRPr>
            </a:lvl1pPr>
          </a:lstStyle>
          <a:p>
            <a:r>
              <a:rPr lang="tr-TR" sz="2700" dirty="0">
                <a:solidFill>
                  <a:schemeClr val="accent6"/>
                </a:solidFill>
                <a:latin typeface="+mn-lt"/>
              </a:rPr>
              <a:t>FARKLI VE İYİ UYGULAMA ÖRNEKLERİ</a:t>
            </a:r>
          </a:p>
          <a:p>
            <a:r>
              <a:rPr lang="tr-TR" sz="2700" dirty="0">
                <a:solidFill>
                  <a:schemeClr val="tx2"/>
                </a:solidFill>
                <a:latin typeface="+mn-lt"/>
              </a:rPr>
              <a:t>ARAŞTIRMA-GELİŞTİRME ALANINDA</a:t>
            </a:r>
            <a:endParaRPr lang="en-US" sz="2700" dirty="0">
              <a:solidFill>
                <a:schemeClr val="accent6"/>
              </a:solidFill>
              <a:latin typeface="+mn-lt"/>
            </a:endParaRPr>
          </a:p>
        </p:txBody>
      </p:sp>
      <p:pic>
        <p:nvPicPr>
          <p:cNvPr id="6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5991" y="332656"/>
            <a:ext cx="1847488" cy="3924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792332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8" name="Metin kutusu 4">
            <a:extLst>
              <a:ext uri="{FF2B5EF4-FFF2-40B4-BE49-F238E27FC236}">
                <a16:creationId xmlns:a16="http://schemas.microsoft.com/office/drawing/2014/main" id="{7EC18F83-204B-487E-AFD6-153344F04A42}"/>
              </a:ext>
            </a:extLst>
          </p:cNvPr>
          <p:cNvSpPr txBox="1"/>
          <p:nvPr/>
        </p:nvSpPr>
        <p:spPr>
          <a:xfrm>
            <a:off x="2046263" y="471888"/>
            <a:ext cx="5616624" cy="993393"/>
          </a:xfrm>
          <a:prstGeom prst="rect">
            <a:avLst/>
          </a:prstGeom>
          <a:noFill/>
        </p:spPr>
        <p:txBody>
          <a:bodyPr vert="horz" lIns="91440" tIns="45720" rIns="91440" bIns="45720" rtlCol="0" anchor="ctr">
            <a:normAutofit/>
          </a:bodyPr>
          <a:lstStyle>
            <a:defPPr>
              <a:defRPr lang="tr-TR"/>
            </a:defPPr>
            <a:lvl1pPr algn="ctr">
              <a:lnSpc>
                <a:spcPct val="90000"/>
              </a:lnSpc>
              <a:spcBef>
                <a:spcPct val="0"/>
              </a:spcBef>
              <a:spcAft>
                <a:spcPts val="600"/>
              </a:spcAft>
              <a:defRPr sz="3100" b="1">
                <a:solidFill>
                  <a:srgbClr val="9DB5CE"/>
                </a:solidFill>
                <a:effectLst>
                  <a:outerShdw blurRad="38100" dist="38100" dir="2700000" algn="tl">
                    <a:srgbClr val="000000">
                      <a:alpha val="43137"/>
                    </a:srgbClr>
                  </a:outerShdw>
                </a:effectLst>
                <a:latin typeface="+mj-lt"/>
                <a:ea typeface="+mj-ea"/>
                <a:cs typeface="+mj-cs"/>
              </a:defRPr>
            </a:lvl1pPr>
          </a:lstStyle>
          <a:p>
            <a:r>
              <a:rPr lang="tr-TR" sz="2700" dirty="0">
                <a:solidFill>
                  <a:schemeClr val="accent6"/>
                </a:solidFill>
                <a:latin typeface="+mn-lt"/>
              </a:rPr>
              <a:t>FARKLI VE İYİ UYGULAMA ÖRNEKLERİ</a:t>
            </a:r>
          </a:p>
          <a:p>
            <a:r>
              <a:rPr lang="tr-TR" sz="2700" dirty="0">
                <a:solidFill>
                  <a:schemeClr val="tx2"/>
                </a:solidFill>
                <a:latin typeface="+mn-lt"/>
              </a:rPr>
              <a:t>GİRİŞİMCİLİK ALANINDA</a:t>
            </a:r>
            <a:endParaRPr lang="en-US" sz="2700" dirty="0">
              <a:solidFill>
                <a:schemeClr val="accent6"/>
              </a:solidFill>
              <a:latin typeface="+mn-lt"/>
            </a:endParaRPr>
          </a:p>
        </p:txBody>
      </p:sp>
      <p:pic>
        <p:nvPicPr>
          <p:cNvPr id="6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5991" y="332656"/>
            <a:ext cx="1847488" cy="3924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263205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8" name="Metin kutusu 4">
            <a:extLst>
              <a:ext uri="{FF2B5EF4-FFF2-40B4-BE49-F238E27FC236}">
                <a16:creationId xmlns:a16="http://schemas.microsoft.com/office/drawing/2014/main" id="{7EC18F83-204B-487E-AFD6-153344F04A42}"/>
              </a:ext>
            </a:extLst>
          </p:cNvPr>
          <p:cNvSpPr txBox="1"/>
          <p:nvPr/>
        </p:nvSpPr>
        <p:spPr>
          <a:xfrm>
            <a:off x="2046263" y="471888"/>
            <a:ext cx="5616624" cy="993393"/>
          </a:xfrm>
          <a:prstGeom prst="rect">
            <a:avLst/>
          </a:prstGeom>
          <a:noFill/>
        </p:spPr>
        <p:txBody>
          <a:bodyPr vert="horz" lIns="91440" tIns="45720" rIns="91440" bIns="45720" rtlCol="0" anchor="ctr">
            <a:normAutofit/>
          </a:bodyPr>
          <a:lstStyle>
            <a:defPPr>
              <a:defRPr lang="tr-TR"/>
            </a:defPPr>
            <a:lvl1pPr algn="ctr">
              <a:lnSpc>
                <a:spcPct val="90000"/>
              </a:lnSpc>
              <a:spcBef>
                <a:spcPct val="0"/>
              </a:spcBef>
              <a:spcAft>
                <a:spcPts val="600"/>
              </a:spcAft>
              <a:defRPr sz="3100" b="1">
                <a:solidFill>
                  <a:srgbClr val="9DB5CE"/>
                </a:solidFill>
                <a:effectLst>
                  <a:outerShdw blurRad="38100" dist="38100" dir="2700000" algn="tl">
                    <a:srgbClr val="000000">
                      <a:alpha val="43137"/>
                    </a:srgbClr>
                  </a:outerShdw>
                </a:effectLst>
                <a:latin typeface="+mj-lt"/>
                <a:ea typeface="+mj-ea"/>
                <a:cs typeface="+mj-cs"/>
              </a:defRPr>
            </a:lvl1pPr>
          </a:lstStyle>
          <a:p>
            <a:r>
              <a:rPr lang="tr-TR" sz="2700" dirty="0">
                <a:solidFill>
                  <a:schemeClr val="accent6"/>
                </a:solidFill>
                <a:latin typeface="+mn-lt"/>
              </a:rPr>
              <a:t>FARKLI VE İYİ UYGULAMA ÖRNEKLERİ</a:t>
            </a:r>
          </a:p>
          <a:p>
            <a:r>
              <a:rPr lang="tr-TR" sz="2700" dirty="0">
                <a:solidFill>
                  <a:schemeClr val="tx2"/>
                </a:solidFill>
                <a:latin typeface="+mn-lt"/>
              </a:rPr>
              <a:t>TOPLUMSAL KATKI ALANINDA</a:t>
            </a:r>
            <a:endParaRPr lang="en-US" sz="2700" dirty="0">
              <a:solidFill>
                <a:schemeClr val="accent6"/>
              </a:solidFill>
              <a:latin typeface="+mn-lt"/>
            </a:endParaRPr>
          </a:p>
        </p:txBody>
      </p:sp>
      <p:pic>
        <p:nvPicPr>
          <p:cNvPr id="6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5991" y="332656"/>
            <a:ext cx="1847488" cy="3924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442529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8" name="Metin kutusu 4">
            <a:extLst>
              <a:ext uri="{FF2B5EF4-FFF2-40B4-BE49-F238E27FC236}">
                <a16:creationId xmlns:a16="http://schemas.microsoft.com/office/drawing/2014/main" id="{7EC18F83-204B-487E-AFD6-153344F04A42}"/>
              </a:ext>
            </a:extLst>
          </p:cNvPr>
          <p:cNvSpPr txBox="1"/>
          <p:nvPr/>
        </p:nvSpPr>
        <p:spPr>
          <a:xfrm>
            <a:off x="1809808" y="1378620"/>
            <a:ext cx="5616624" cy="993393"/>
          </a:xfrm>
          <a:prstGeom prst="rect">
            <a:avLst/>
          </a:prstGeom>
          <a:noFill/>
        </p:spPr>
        <p:txBody>
          <a:bodyPr vert="horz" lIns="91440" tIns="45720" rIns="91440" bIns="45720" rtlCol="0" anchor="ctr">
            <a:normAutofit/>
          </a:bodyPr>
          <a:lstStyle>
            <a:defPPr>
              <a:defRPr lang="tr-TR"/>
            </a:defPPr>
            <a:lvl1pPr algn="ctr">
              <a:lnSpc>
                <a:spcPct val="90000"/>
              </a:lnSpc>
              <a:spcBef>
                <a:spcPct val="0"/>
              </a:spcBef>
              <a:spcAft>
                <a:spcPts val="600"/>
              </a:spcAft>
              <a:defRPr sz="3100" b="1">
                <a:solidFill>
                  <a:srgbClr val="9DB5CE"/>
                </a:solidFill>
                <a:effectLst>
                  <a:outerShdw blurRad="38100" dist="38100" dir="2700000" algn="tl">
                    <a:srgbClr val="000000">
                      <a:alpha val="43137"/>
                    </a:srgbClr>
                  </a:outerShdw>
                </a:effectLst>
                <a:latin typeface="+mj-lt"/>
                <a:ea typeface="+mj-ea"/>
                <a:cs typeface="+mj-cs"/>
              </a:defRPr>
            </a:lvl1pPr>
          </a:lstStyle>
          <a:p>
            <a:r>
              <a:rPr lang="tr-TR" sz="2700" dirty="0">
                <a:solidFill>
                  <a:schemeClr val="accent6"/>
                </a:solidFill>
                <a:latin typeface="+mn-lt"/>
              </a:rPr>
              <a:t>FARKLI VE İYİ UYGULAMA ÖRNEKLERİ</a:t>
            </a:r>
          </a:p>
          <a:p>
            <a:r>
              <a:rPr lang="tr-TR" sz="2700" dirty="0">
                <a:solidFill>
                  <a:schemeClr val="tx2"/>
                </a:solidFill>
                <a:latin typeface="+mn-lt"/>
              </a:rPr>
              <a:t>KURUMSALLAŞMA ALANINDA</a:t>
            </a:r>
            <a:endParaRPr lang="en-US" sz="2700" dirty="0">
              <a:solidFill>
                <a:schemeClr val="accent6"/>
              </a:solidFill>
              <a:latin typeface="+mn-lt"/>
            </a:endParaRPr>
          </a:p>
        </p:txBody>
      </p:sp>
      <p:pic>
        <p:nvPicPr>
          <p:cNvPr id="6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8003" y="310487"/>
            <a:ext cx="1951851" cy="414596"/>
          </a:xfrm>
          <a:prstGeom prst="rect">
            <a:avLst/>
          </a:prstGeom>
          <a:noFill/>
          <a:extLst>
            <a:ext uri="{909E8E84-426E-40DD-AFC4-6F175D3DCCD1}">
              <a14:hiddenFill xmlns:a14="http://schemas.microsoft.com/office/drawing/2010/main">
                <a:solidFill>
                  <a:srgbClr val="FFFFFF"/>
                </a:solidFill>
              </a14:hiddenFill>
            </a:ext>
          </a:extLst>
        </p:spPr>
      </p:pic>
      <p:sp>
        <p:nvSpPr>
          <p:cNvPr id="3" name="İçerik Yer Tutucusu 2"/>
          <p:cNvSpPr>
            <a:spLocks noGrp="1"/>
          </p:cNvSpPr>
          <p:nvPr>
            <p:ph idx="1"/>
          </p:nvPr>
        </p:nvSpPr>
        <p:spPr>
          <a:xfrm>
            <a:off x="376988" y="2814926"/>
            <a:ext cx="8482264" cy="2888043"/>
          </a:xfrm>
        </p:spPr>
        <p:txBody>
          <a:bodyPr/>
          <a:lstStyle/>
          <a:p>
            <a:r>
              <a:rPr lang="tr-TR" dirty="0">
                <a:solidFill>
                  <a:schemeClr val="tx2">
                    <a:lumMod val="50000"/>
                  </a:schemeClr>
                </a:solidFill>
              </a:rPr>
              <a:t>Üniversite kurumsal logonun kullanılması gereken farklı bir mecra ya da alanda, paylaşılan logonun web sitemizde yer alan kurumsal logo olduğundan emin olunmalıdır. </a:t>
            </a:r>
          </a:p>
          <a:p>
            <a:r>
              <a:rPr lang="tr-TR" dirty="0">
                <a:solidFill>
                  <a:schemeClr val="tx2">
                    <a:lumMod val="50000"/>
                  </a:schemeClr>
                </a:solidFill>
              </a:rPr>
              <a:t>Üniversitemiz birimlerinin kurumsallıkla ilgili çalışmaları öncesinde birimimizle istişare edilmelidir. </a:t>
            </a:r>
            <a:endParaRPr lang="tr-TR" dirty="0" smtClean="0">
              <a:solidFill>
                <a:schemeClr val="tx2">
                  <a:lumMod val="50000"/>
                </a:schemeClr>
              </a:solidFill>
            </a:endParaRPr>
          </a:p>
          <a:p>
            <a:r>
              <a:rPr lang="tr-TR" dirty="0" smtClean="0">
                <a:solidFill>
                  <a:schemeClr val="tx2">
                    <a:lumMod val="50000"/>
                  </a:schemeClr>
                </a:solidFill>
              </a:rPr>
              <a:t>Basılı materyal kullanımı öncesinde birimimizle istişare edilmelidir.</a:t>
            </a:r>
            <a:endParaRPr lang="tr-TR" dirty="0">
              <a:solidFill>
                <a:schemeClr val="tx2">
                  <a:lumMod val="50000"/>
                </a:schemeClr>
              </a:solidFill>
            </a:endParaRPr>
          </a:p>
          <a:p>
            <a:r>
              <a:rPr lang="tr-TR" dirty="0">
                <a:solidFill>
                  <a:schemeClr val="tx2">
                    <a:lumMod val="50000"/>
                  </a:schemeClr>
                </a:solidFill>
              </a:rPr>
              <a:t>Üniversite birimlerimizin ortak dil kullanması gerekmektedir. </a:t>
            </a:r>
          </a:p>
          <a:p>
            <a:endParaRPr lang="tr-TR" dirty="0"/>
          </a:p>
        </p:txBody>
      </p:sp>
    </p:spTree>
    <p:extLst>
      <p:ext uri="{BB962C8B-B14F-4D97-AF65-F5344CB8AC3E}">
        <p14:creationId xmlns:p14="http://schemas.microsoft.com/office/powerpoint/2010/main" val="17841544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241579" y="649467"/>
            <a:ext cx="5040560"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MİSYON-VİZYON-POLİTİKA</a:t>
            </a:r>
          </a:p>
        </p:txBody>
      </p:sp>
      <p:sp>
        <p:nvSpPr>
          <p:cNvPr id="3" name="Dikdörtgen 2"/>
          <p:cNvSpPr/>
          <p:nvPr/>
        </p:nvSpPr>
        <p:spPr>
          <a:xfrm>
            <a:off x="490637" y="1291399"/>
            <a:ext cx="4189482" cy="369332"/>
          </a:xfrm>
          <a:prstGeom prst="rect">
            <a:avLst/>
          </a:prstGeom>
        </p:spPr>
        <p:txBody>
          <a:bodyPr wrap="square" lIns="91440" tIns="45720" rIns="91440" bIns="45720" anchor="t">
            <a:spAutoFit/>
          </a:bodyPr>
          <a:lstStyle/>
          <a:p>
            <a:r>
              <a:rPr lang="tr-TR" b="1" dirty="0">
                <a:solidFill>
                  <a:srgbClr val="000000"/>
                </a:solidFill>
                <a:latin typeface="Calibri"/>
                <a:ea typeface="Times New Roman" panose="02020603050405020304" pitchFamily="18" charset="0"/>
                <a:cs typeface="Calibri"/>
              </a:rPr>
              <a:t>  </a:t>
            </a:r>
            <a:endParaRPr lang="tr-TR" b="1" dirty="0"/>
          </a:p>
        </p:txBody>
      </p:sp>
      <p:sp>
        <p:nvSpPr>
          <p:cNvPr id="4" name="Dikdörtgen 3"/>
          <p:cNvSpPr/>
          <p:nvPr/>
        </p:nvSpPr>
        <p:spPr>
          <a:xfrm>
            <a:off x="490637" y="4064588"/>
            <a:ext cx="8352928" cy="2446824"/>
          </a:xfrm>
          <a:prstGeom prst="rect">
            <a:avLst/>
          </a:prstGeom>
        </p:spPr>
        <p:txBody>
          <a:bodyPr wrap="square">
            <a:spAutoFit/>
          </a:bodyPr>
          <a:lstStyle/>
          <a:p>
            <a:pPr fontAlgn="base">
              <a:lnSpc>
                <a:spcPct val="150000"/>
              </a:lnSpc>
              <a:spcAft>
                <a:spcPts val="0"/>
              </a:spcAft>
            </a:pPr>
            <a:r>
              <a:rPr lang="tr-TR" b="1" dirty="0">
                <a:solidFill>
                  <a:srgbClr val="FF0000"/>
                </a:solidFill>
                <a:latin typeface="Calibri" panose="020F0502020204030204" pitchFamily="34" charset="0"/>
                <a:ea typeface="Times New Roman" panose="02020603050405020304" pitchFamily="18" charset="0"/>
              </a:rPr>
              <a:t>ÇALIŞMA </a:t>
            </a:r>
            <a:r>
              <a:rPr lang="tr-TR" b="1" dirty="0" smtClean="0">
                <a:solidFill>
                  <a:srgbClr val="FF0000"/>
                </a:solidFill>
                <a:latin typeface="Calibri" panose="020F0502020204030204" pitchFamily="34" charset="0"/>
                <a:ea typeface="Times New Roman" panose="02020603050405020304" pitchFamily="18" charset="0"/>
              </a:rPr>
              <a:t>POLİTİKASI</a:t>
            </a:r>
          </a:p>
          <a:p>
            <a:pPr fontAlgn="base">
              <a:spcAft>
                <a:spcPts val="0"/>
              </a:spcAft>
            </a:pPr>
            <a:r>
              <a:rPr lang="tr-TR" dirty="0">
                <a:solidFill>
                  <a:schemeClr val="tx2"/>
                </a:solidFill>
              </a:rPr>
              <a:t>Takım çalışmasını esas alarak, iletişim konusunda uzmanlıkları bir araya getirip, çeşitlendirerek çok yönlü tanıtımı benimsemek. </a:t>
            </a:r>
            <a:endParaRPr lang="tr-TR" dirty="0" smtClean="0">
              <a:solidFill>
                <a:schemeClr val="tx2"/>
              </a:solidFill>
            </a:endParaRPr>
          </a:p>
          <a:p>
            <a:pPr fontAlgn="base">
              <a:spcAft>
                <a:spcPts val="0"/>
              </a:spcAft>
            </a:pPr>
            <a:r>
              <a:rPr lang="tr-TR" dirty="0" smtClean="0">
                <a:solidFill>
                  <a:schemeClr val="tx2"/>
                </a:solidFill>
              </a:rPr>
              <a:t>Üniversitemizin tanınırlığını daha yaygın hale getirmek, bilinirliğinin Antalya odağının yanı sıra hedef kitlesinde yer alan coğrafyalarda derinleştirilmesini sağlamak</a:t>
            </a:r>
          </a:p>
          <a:p>
            <a:pPr fontAlgn="base">
              <a:spcAft>
                <a:spcPts val="0"/>
              </a:spcAft>
            </a:pPr>
            <a:r>
              <a:rPr lang="tr-TR" dirty="0" smtClean="0">
                <a:solidFill>
                  <a:schemeClr val="tx2"/>
                </a:solidFill>
              </a:rPr>
              <a:t>Girişimci, sektör ile işbirliğini destekleyen, toplumsal sosyal sorumluluğa önem veren ve araştırmacı üniversite yaklaşımını tüm paydaşlar ile süreklilik ilkesi içeren iletişim faaliyetleri ile desteklemektir. </a:t>
            </a:r>
            <a:endParaRPr lang="tr-TR" dirty="0">
              <a:solidFill>
                <a:schemeClr val="tx2"/>
              </a:solidFill>
            </a:endParaRPr>
          </a:p>
        </p:txBody>
      </p:sp>
      <p:sp>
        <p:nvSpPr>
          <p:cNvPr id="7" name="Dikdörtgen 6"/>
          <p:cNvSpPr/>
          <p:nvPr/>
        </p:nvSpPr>
        <p:spPr>
          <a:xfrm>
            <a:off x="490637" y="2725760"/>
            <a:ext cx="8352928" cy="1338828"/>
          </a:xfrm>
          <a:prstGeom prst="rect">
            <a:avLst/>
          </a:prstGeom>
        </p:spPr>
        <p:txBody>
          <a:bodyPr wrap="square">
            <a:spAutoFit/>
          </a:bodyPr>
          <a:lstStyle/>
          <a:p>
            <a:pPr fontAlgn="base">
              <a:lnSpc>
                <a:spcPct val="150000"/>
              </a:lnSpc>
              <a:spcAft>
                <a:spcPts val="0"/>
              </a:spcAft>
            </a:pPr>
            <a:r>
              <a:rPr lang="tr-TR" b="1" dirty="0">
                <a:solidFill>
                  <a:srgbClr val="FF0000"/>
                </a:solidFill>
                <a:latin typeface="Calibri" panose="020F0502020204030204" pitchFamily="34" charset="0"/>
                <a:ea typeface="Times New Roman" panose="02020603050405020304" pitchFamily="18" charset="0"/>
              </a:rPr>
              <a:t>BİRİMİN VİZYONU</a:t>
            </a:r>
          </a:p>
          <a:p>
            <a:r>
              <a:rPr lang="tr-TR" dirty="0">
                <a:solidFill>
                  <a:schemeClr val="tx2"/>
                </a:solidFill>
              </a:rPr>
              <a:t>Günümüzün bilgi ve teknoloji odaklı dünyasında, globalleşen dünyanın dinamiklerine hakim olmak, yerel olma değerinden güç alarak, çalışan ve paydaşlar için yenilikçi ve dinamik üniversite anlayışını en iyi şekilde temsil etmektir.</a:t>
            </a:r>
          </a:p>
        </p:txBody>
      </p:sp>
      <p:sp>
        <p:nvSpPr>
          <p:cNvPr id="8" name="Dikdörtgen 7"/>
          <p:cNvSpPr/>
          <p:nvPr/>
        </p:nvSpPr>
        <p:spPr>
          <a:xfrm>
            <a:off x="490637" y="1386932"/>
            <a:ext cx="8352928" cy="1338828"/>
          </a:xfrm>
          <a:prstGeom prst="rect">
            <a:avLst/>
          </a:prstGeom>
        </p:spPr>
        <p:txBody>
          <a:bodyPr wrap="square">
            <a:spAutoFit/>
          </a:bodyPr>
          <a:lstStyle/>
          <a:p>
            <a:pPr fontAlgn="base">
              <a:lnSpc>
                <a:spcPct val="150000"/>
              </a:lnSpc>
              <a:spcAft>
                <a:spcPts val="0"/>
              </a:spcAft>
            </a:pPr>
            <a:r>
              <a:rPr lang="tr-TR" b="1" dirty="0">
                <a:solidFill>
                  <a:srgbClr val="FF0000"/>
                </a:solidFill>
                <a:latin typeface="Calibri" panose="020F0502020204030204" pitchFamily="34" charset="0"/>
                <a:ea typeface="Times New Roman" panose="02020603050405020304" pitchFamily="18" charset="0"/>
              </a:rPr>
              <a:t>BİRİMİN MİSYONU</a:t>
            </a:r>
          </a:p>
          <a:p>
            <a:r>
              <a:rPr lang="tr-TR" dirty="0">
                <a:solidFill>
                  <a:schemeClr val="tx2"/>
                </a:solidFill>
              </a:rPr>
              <a:t>Girişimci, yenilikçi ve nitelikli eğitim esas alan Üniversitemizin, stratejik iletişim çalışmaları çerçevesinde bilinirliğinin sürekliliğini sağlamak ve hedef kitlemizde yer alan tüm </a:t>
            </a:r>
            <a:r>
              <a:rPr lang="tr-TR" dirty="0" smtClean="0">
                <a:solidFill>
                  <a:schemeClr val="tx2"/>
                </a:solidFill>
              </a:rPr>
              <a:t>paydaşlara </a:t>
            </a:r>
            <a:r>
              <a:rPr lang="tr-TR" dirty="0">
                <a:solidFill>
                  <a:schemeClr val="tx2"/>
                </a:solidFill>
              </a:rPr>
              <a:t>farklılığımızı ve kattığımız değeri iletişim çalışmaları ile ifade etmektir.</a:t>
            </a:r>
          </a:p>
        </p:txBody>
      </p:sp>
      <p:pic>
        <p:nvPicPr>
          <p:cNvPr id="9"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0372" y="533952"/>
            <a:ext cx="2081207" cy="4653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739709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742309" y="464778"/>
            <a:ext cx="5659381" cy="805280"/>
          </a:xfrm>
          <a:prstGeom prst="rect">
            <a:avLst/>
          </a:prstGeom>
          <a:noFill/>
        </p:spPr>
        <p:txBody>
          <a:bodyPr vert="horz" lIns="91440" tIns="45720" rIns="91440" bIns="45720" rtlCol="0" anchor="ctr">
            <a:normAutofit/>
          </a:bodyPr>
          <a:lstStyle/>
          <a:p>
            <a:pPr algn="ctr">
              <a:lnSpc>
                <a:spcPct val="90000"/>
              </a:lnSpc>
              <a:spcBef>
                <a:spcPct val="0"/>
              </a:spcBef>
              <a:spcAft>
                <a:spcPts val="600"/>
              </a:spcAft>
            </a:pPr>
            <a:r>
              <a:rPr lang="tr-TR" sz="2400" b="1" kern="1200" dirty="0">
                <a:solidFill>
                  <a:schemeClr val="accent6"/>
                </a:solidFill>
                <a:effectLst>
                  <a:outerShdw blurRad="38100" dist="38100" dir="2700000" algn="tl">
                    <a:srgbClr val="000000">
                      <a:alpha val="43137"/>
                    </a:srgbClr>
                  </a:outerShdw>
                </a:effectLst>
                <a:ea typeface="+mj-ea"/>
                <a:cs typeface="+mj-cs"/>
              </a:rPr>
              <a:t>SÜREKLİ İYİLEŞTİRME ÖNERİLERİ</a:t>
            </a:r>
            <a:endParaRPr lang="en-US" sz="2400" b="1" kern="1200" dirty="0">
              <a:solidFill>
                <a:schemeClr val="accent6"/>
              </a:solidFill>
              <a:effectLst>
                <a:outerShdw blurRad="38100" dist="38100" dir="2700000" algn="tl">
                  <a:srgbClr val="000000">
                    <a:alpha val="43137"/>
                  </a:srgbClr>
                </a:outerShdw>
              </a:effectLst>
              <a:ea typeface="+mj-ea"/>
              <a:cs typeface="+mj-cs"/>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pic>
        <p:nvPicPr>
          <p:cNvPr id="87"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5991" y="411204"/>
            <a:ext cx="1477697" cy="313880"/>
          </a:xfrm>
          <a:prstGeom prst="rect">
            <a:avLst/>
          </a:prstGeom>
          <a:noFill/>
          <a:extLst>
            <a:ext uri="{909E8E84-426E-40DD-AFC4-6F175D3DCCD1}">
              <a14:hiddenFill xmlns:a14="http://schemas.microsoft.com/office/drawing/2010/main">
                <a:solidFill>
                  <a:srgbClr val="FFFFFF"/>
                </a:solidFill>
              </a14:hiddenFill>
            </a:ext>
          </a:extLst>
        </p:spPr>
      </p:pic>
      <p:sp>
        <p:nvSpPr>
          <p:cNvPr id="65" name="İçerik Yer Tutucusu 2"/>
          <p:cNvSpPr txBox="1">
            <a:spLocks/>
          </p:cNvSpPr>
          <p:nvPr/>
        </p:nvSpPr>
        <p:spPr>
          <a:xfrm>
            <a:off x="92501" y="2845274"/>
            <a:ext cx="8878529" cy="2207989"/>
          </a:xfrm>
          <a:prstGeom prst="rect">
            <a:avLst/>
          </a:prstGeom>
        </p:spPr>
        <p:txBody>
          <a:bodyPr vert="horz" lIns="91440" tIns="45720" rIns="91440" bIns="45720" rtlCol="0" anchor="t">
            <a:normAutofit/>
          </a:bodyPr>
          <a:lstStyle>
            <a:lvl1pPr marL="0" indent="0" algn="l" defTabSz="457207" rtl="0" eaLnBrk="1" latinLnBrk="0" hangingPunct="1">
              <a:spcBef>
                <a:spcPts val="1000"/>
              </a:spcBef>
              <a:spcAft>
                <a:spcPts val="0"/>
              </a:spcAft>
              <a:buClr>
                <a:schemeClr val="bg2">
                  <a:lumMod val="40000"/>
                  <a:lumOff val="60000"/>
                </a:schemeClr>
              </a:buClr>
              <a:buSzPct val="80000"/>
              <a:buFont typeface="Wingdings 3" charset="2"/>
              <a:buNone/>
              <a:defRPr sz="2000" b="0" i="0" kern="1200" cap="all">
                <a:solidFill>
                  <a:schemeClr val="bg2">
                    <a:lumMod val="40000"/>
                    <a:lumOff val="60000"/>
                  </a:schemeClr>
                </a:solidFill>
                <a:latin typeface="+mj-lt"/>
                <a:ea typeface="+mj-ea"/>
                <a:cs typeface="+mj-cs"/>
              </a:defRPr>
            </a:lvl1pPr>
            <a:lvl2pPr marL="457200" indent="0" algn="ctr" defTabSz="457207" rtl="0" eaLnBrk="1" latinLnBrk="0" hangingPunct="1">
              <a:spcBef>
                <a:spcPts val="1000"/>
              </a:spcBef>
              <a:spcAft>
                <a:spcPts val="0"/>
              </a:spcAft>
              <a:buClr>
                <a:schemeClr val="bg2">
                  <a:lumMod val="40000"/>
                  <a:lumOff val="60000"/>
                </a:schemeClr>
              </a:buClr>
              <a:buSzPct val="80000"/>
              <a:buFont typeface="Wingdings 3" charset="2"/>
              <a:buNone/>
              <a:defRPr sz="1800" b="0" i="0" kern="1200">
                <a:solidFill>
                  <a:schemeClr val="tx1">
                    <a:tint val="75000"/>
                  </a:schemeClr>
                </a:solidFill>
                <a:latin typeface="+mj-lt"/>
                <a:ea typeface="+mj-ea"/>
                <a:cs typeface="+mj-cs"/>
              </a:defRPr>
            </a:lvl2pPr>
            <a:lvl3pPr marL="914400" indent="0" algn="ctr" defTabSz="457207" rtl="0" eaLnBrk="1" latinLnBrk="0" hangingPunct="1">
              <a:spcBef>
                <a:spcPts val="1000"/>
              </a:spcBef>
              <a:spcAft>
                <a:spcPts val="0"/>
              </a:spcAft>
              <a:buClr>
                <a:schemeClr val="bg2">
                  <a:lumMod val="40000"/>
                  <a:lumOff val="60000"/>
                </a:schemeClr>
              </a:buClr>
              <a:buSzPct val="80000"/>
              <a:buFont typeface="Wingdings 3" charset="2"/>
              <a:buNone/>
              <a:defRPr sz="1600" b="0" i="0" kern="1200">
                <a:solidFill>
                  <a:schemeClr val="tx1">
                    <a:tint val="75000"/>
                  </a:schemeClr>
                </a:solidFill>
                <a:latin typeface="+mj-lt"/>
                <a:ea typeface="+mj-ea"/>
                <a:cs typeface="+mj-cs"/>
              </a:defRPr>
            </a:lvl3pPr>
            <a:lvl4pPr marL="1371600" indent="0" algn="ctr" defTabSz="457207"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4pPr>
            <a:lvl5pPr marL="1828800" indent="0" algn="ctr" defTabSz="457207"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5pPr>
            <a:lvl6pPr marL="2286000" indent="0" algn="ctr" defTabSz="457207"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6pPr>
            <a:lvl7pPr marL="2743200" indent="0" algn="ctr" defTabSz="457207"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7pPr>
            <a:lvl8pPr marL="3200400" indent="0" algn="ctr" defTabSz="457207"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8pPr>
            <a:lvl9pPr marL="3657600" indent="0" algn="ctr" defTabSz="457207"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9pPr>
          </a:lstStyle>
          <a:p>
            <a:pPr marL="342900" indent="-342900">
              <a:buFont typeface="Wingdings" panose="05000000000000000000" pitchFamily="2" charset="2"/>
              <a:buChar char="Ø"/>
            </a:pPr>
            <a:r>
              <a:rPr lang="tr-TR" cap="none" dirty="0" smtClean="0">
                <a:solidFill>
                  <a:schemeClr val="tx2">
                    <a:lumMod val="50000"/>
                  </a:schemeClr>
                </a:solidFill>
              </a:rPr>
              <a:t>Tanıtım süreci belirli bir zaman aralığında değil, aksine yıl içerisine yayılmış etkinlikler bütünüdür. Bu etkinlikler aracılığıyla sadece bir birim değil, üniversitemizin bir bütün olarak tanıtılması hedeflenmektedir. Kurumsallık gereği bütün personelin tanıtım etkinliklerinin önemli bir parçası olduğu bilinciyle hareket etmesi ve birimimizle anlayış içerisinde işbirliği yapması beklenmektedir.</a:t>
            </a:r>
          </a:p>
          <a:p>
            <a:pPr marL="342900" indent="-342900">
              <a:buFont typeface="Wingdings" panose="05000000000000000000" pitchFamily="2" charset="2"/>
              <a:buChar char="Ø"/>
            </a:pPr>
            <a:r>
              <a:rPr lang="tr-TR" cap="none" dirty="0" smtClean="0">
                <a:solidFill>
                  <a:schemeClr val="tx2">
                    <a:lumMod val="50000"/>
                  </a:schemeClr>
                </a:solidFill>
              </a:rPr>
              <a:t>Etkinliklerde ortak dil kullanmaya özen gösterilmelidir. </a:t>
            </a:r>
          </a:p>
          <a:p>
            <a:endParaRPr lang="tr-TR" dirty="0">
              <a:solidFill>
                <a:schemeClr val="tx2">
                  <a:lumMod val="50000"/>
                </a:schemeClr>
              </a:solidFill>
            </a:endParaRPr>
          </a:p>
        </p:txBody>
      </p:sp>
    </p:spTree>
    <p:extLst>
      <p:ext uri="{BB962C8B-B14F-4D97-AF65-F5344CB8AC3E}">
        <p14:creationId xmlns:p14="http://schemas.microsoft.com/office/powerpoint/2010/main" val="23402444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533747" y="537546"/>
            <a:ext cx="4403764"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SWOT (GZFT) ANALİZİ</a:t>
            </a:r>
            <a:endParaRPr lang="tr-TR" sz="2800" b="1" dirty="0">
              <a:solidFill>
                <a:schemeClr val="accent6"/>
              </a:solidFill>
              <a:effectLst>
                <a:outerShdw blurRad="38100" dist="38100" dir="2700000" algn="tl">
                  <a:srgbClr val="000000">
                    <a:alpha val="43137"/>
                  </a:srgbClr>
                </a:outerShdw>
              </a:effectLst>
              <a:cs typeface="Calibri"/>
            </a:endParaRPr>
          </a:p>
        </p:txBody>
      </p:sp>
      <p:graphicFrame>
        <p:nvGraphicFramePr>
          <p:cNvPr id="4" name="Tablo 3">
            <a:extLst>
              <a:ext uri="{FF2B5EF4-FFF2-40B4-BE49-F238E27FC236}">
                <a16:creationId xmlns:a16="http://schemas.microsoft.com/office/drawing/2014/main" id="{71D4A1E5-060A-49D3-A943-BEC00AFE7E9A}"/>
              </a:ext>
            </a:extLst>
          </p:cNvPr>
          <p:cNvGraphicFramePr>
            <a:graphicFrameLocks noGrp="1"/>
          </p:cNvGraphicFramePr>
          <p:nvPr>
            <p:extLst>
              <p:ext uri="{D42A27DB-BD31-4B8C-83A1-F6EECF244321}">
                <p14:modId xmlns:p14="http://schemas.microsoft.com/office/powerpoint/2010/main" val="2681792845"/>
              </p:ext>
            </p:extLst>
          </p:nvPr>
        </p:nvGraphicFramePr>
        <p:xfrm>
          <a:off x="2076429" y="1288031"/>
          <a:ext cx="5579667" cy="4066021"/>
        </p:xfrm>
        <a:graphic>
          <a:graphicData uri="http://schemas.openxmlformats.org/drawingml/2006/table">
            <a:tbl>
              <a:tblPr/>
              <a:tblGrid>
                <a:gridCol w="1331702">
                  <a:extLst>
                    <a:ext uri="{9D8B030D-6E8A-4147-A177-3AD203B41FA5}">
                      <a16:colId xmlns:a16="http://schemas.microsoft.com/office/drawing/2014/main" val="3918363564"/>
                    </a:ext>
                  </a:extLst>
                </a:gridCol>
                <a:gridCol w="1408601">
                  <a:extLst>
                    <a:ext uri="{9D8B030D-6E8A-4147-A177-3AD203B41FA5}">
                      <a16:colId xmlns:a16="http://schemas.microsoft.com/office/drawing/2014/main" val="1683979601"/>
                    </a:ext>
                  </a:extLst>
                </a:gridCol>
                <a:gridCol w="1419682">
                  <a:extLst>
                    <a:ext uri="{9D8B030D-6E8A-4147-A177-3AD203B41FA5}">
                      <a16:colId xmlns:a16="http://schemas.microsoft.com/office/drawing/2014/main" val="2592459544"/>
                    </a:ext>
                  </a:extLst>
                </a:gridCol>
                <a:gridCol w="1419682">
                  <a:extLst>
                    <a:ext uri="{9D8B030D-6E8A-4147-A177-3AD203B41FA5}">
                      <a16:colId xmlns:a16="http://schemas.microsoft.com/office/drawing/2014/main" val="588152821"/>
                    </a:ext>
                  </a:extLst>
                </a:gridCol>
              </a:tblGrid>
              <a:tr h="620046">
                <a:tc>
                  <a:txBody>
                    <a:bodyPr/>
                    <a:lstStyle/>
                    <a:p>
                      <a:pPr algn="ctr" fontAlgn="ctr"/>
                      <a:r>
                        <a:rPr lang="tr-TR" sz="1200" b="1" i="0" u="none" strike="noStrike" dirty="0">
                          <a:solidFill>
                            <a:srgbClr val="000000"/>
                          </a:solidFill>
                          <a:effectLst/>
                          <a:latin typeface="Calibri" panose="020F0502020204030204" pitchFamily="34" charset="0"/>
                        </a:rPr>
                        <a:t>GÜÇLÜ YÖNLER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ZAYIF YÖNLER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FIRSATLAR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TEHDİTLER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845736">
                <a:tc>
                  <a:txBody>
                    <a:bodyPr/>
                    <a:lstStyle/>
                    <a:p>
                      <a:pPr algn="ctr" fontAlgn="ctr"/>
                      <a:r>
                        <a:rPr lang="tr-TR" sz="1000" b="0" i="0" u="none" strike="noStrike" dirty="0">
                          <a:solidFill>
                            <a:srgbClr val="0F2303"/>
                          </a:solidFill>
                          <a:effectLst/>
                          <a:latin typeface="Tahoma" panose="020B0604030504040204" pitchFamily="34" charset="0"/>
                        </a:rPr>
                        <a:t>G1- Eğitimli ve deneyimli personel</a:t>
                      </a:r>
                    </a:p>
                  </a:txBody>
                  <a:tcPr marL="6350" marR="6350" marT="635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F2303"/>
                          </a:solidFill>
                          <a:effectLst/>
                          <a:latin typeface="Tahoma" panose="020B0604030504040204" pitchFamily="34" charset="0"/>
                        </a:rPr>
                        <a:t>Z1-Tanıtım etkinliklerine ulaşım konusunda sorun ve zorluklarla karşılaşılması</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F2303"/>
                          </a:solidFill>
                          <a:effectLst/>
                          <a:latin typeface="Tahoma" panose="020B0604030504040204" pitchFamily="34" charset="0"/>
                        </a:rPr>
                        <a:t>F1- Özel okul sayısının fazla olması</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nl-NL" sz="1000" b="0" i="0" u="none" strike="noStrike">
                          <a:solidFill>
                            <a:srgbClr val="0F2303"/>
                          </a:solidFill>
                          <a:effectLst/>
                          <a:latin typeface="Tahoma" panose="020B0604030504040204" pitchFamily="34" charset="0"/>
                        </a:rPr>
                        <a:t>T1- Bölgede başka vakıf üniversitelerinin olması - F5</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r h="367014">
                <a:tc>
                  <a:txBody>
                    <a:bodyPr/>
                    <a:lstStyle/>
                    <a:p>
                      <a:pPr algn="ctr" fontAlgn="ctr"/>
                      <a:r>
                        <a:rPr lang="tr-TR" sz="1000" b="0" i="0" u="none" strike="noStrike">
                          <a:solidFill>
                            <a:srgbClr val="0F2303"/>
                          </a:solidFill>
                          <a:effectLst/>
                          <a:latin typeface="Tahoma" panose="020B0604030504040204" pitchFamily="34" charset="0"/>
                        </a:rPr>
                        <a:t>G2- Güçlü birim içi iletişim </a:t>
                      </a:r>
                    </a:p>
                  </a:txBody>
                  <a:tcPr marL="6350" marR="6350" marT="635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F2303"/>
                          </a:solidFill>
                          <a:effectLst/>
                          <a:latin typeface="Tahoma" panose="020B0604030504040204" pitchFamily="34" charset="0"/>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F2303"/>
                          </a:solidFill>
                          <a:effectLst/>
                          <a:latin typeface="Tahoma" panose="020B0604030504040204" pitchFamily="34" charset="0"/>
                        </a:rPr>
                        <a:t>F2- İl dışından gelen okul ziyareti talepleri</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F2303"/>
                          </a:solidFill>
                          <a:effectLst/>
                          <a:latin typeface="Tahoma" panose="020B0604030504040204" pitchFamily="34" charset="0"/>
                        </a:rPr>
                        <a:t>T2- Aday öğrenci ilgisinin düşmesi</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15462751"/>
                  </a:ext>
                </a:extLst>
              </a:tr>
              <a:tr h="677987">
                <a:tc>
                  <a:txBody>
                    <a:bodyPr/>
                    <a:lstStyle/>
                    <a:p>
                      <a:pPr algn="ctr" fontAlgn="ctr"/>
                      <a:r>
                        <a:rPr lang="tr-TR" sz="1000" b="0" i="0" u="none" strike="noStrike">
                          <a:solidFill>
                            <a:srgbClr val="0F2303"/>
                          </a:solidFill>
                          <a:effectLst/>
                          <a:latin typeface="Tahoma" panose="020B0604030504040204" pitchFamily="34" charset="0"/>
                        </a:rPr>
                        <a:t>G3- Güleryüzlü personel</a:t>
                      </a:r>
                    </a:p>
                  </a:txBody>
                  <a:tcPr marL="6350" marR="6350" marT="635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b"/>
                      <a:endParaRPr lang="tr-TR" sz="1000" b="0" i="0" u="none" strike="noStrike">
                        <a:solidFill>
                          <a:srgbClr val="0F2303"/>
                        </a:solidFill>
                        <a:effectLst/>
                        <a:latin typeface="Arial Tur"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tr-TR" sz="1000" b="0" i="0" u="none" strike="noStrike" dirty="0">
                          <a:solidFill>
                            <a:srgbClr val="0F2303"/>
                          </a:solidFill>
                          <a:effectLst/>
                          <a:latin typeface="Arial Tur" panose="020B0604020202020204" pitchFamily="34" charset="0"/>
                        </a:rPr>
                        <a:t>F3- Rehber öğretmenlerle iyi ilişki içinde olunması -G6</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F2303"/>
                          </a:solidFill>
                          <a:effectLst/>
                          <a:latin typeface="Tahoma" panose="020B0604030504040204" pitchFamily="34" charset="0"/>
                        </a:rPr>
                        <a:t>T3- Aday öğrenci ailelerinin ekonomik zorluk çekme ihtimalleri</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82415262"/>
                  </a:ext>
                </a:extLst>
              </a:tr>
              <a:tr h="367014">
                <a:tc>
                  <a:txBody>
                    <a:bodyPr/>
                    <a:lstStyle/>
                    <a:p>
                      <a:pPr algn="ctr" fontAlgn="ctr"/>
                      <a:r>
                        <a:rPr lang="tr-TR" sz="1000" b="0" i="0" u="none" strike="noStrike">
                          <a:solidFill>
                            <a:srgbClr val="0F2303"/>
                          </a:solidFill>
                          <a:effectLst/>
                          <a:latin typeface="Tahoma" panose="020B0604030504040204" pitchFamily="34" charset="0"/>
                        </a:rPr>
                        <a:t>G4- Basınla ilişkileri kuvvetli personel</a:t>
                      </a:r>
                    </a:p>
                  </a:txBody>
                  <a:tcPr marL="6350" marR="6350" marT="635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F2303"/>
                          </a:solidFill>
                          <a:effectLst/>
                          <a:latin typeface="Tahoma" panose="020B0604030504040204" pitchFamily="34" charset="0"/>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tr-TR" sz="1000" b="0" i="0" u="none" strike="noStrike" dirty="0">
                          <a:solidFill>
                            <a:srgbClr val="0F2303"/>
                          </a:solidFill>
                          <a:effectLst/>
                          <a:latin typeface="Arial Tur" panose="020B0604020202020204" pitchFamily="34" charset="0"/>
                        </a:rPr>
                        <a:t>F4- Antalya'daki ilk vakıf üniversite olması</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F2303"/>
                          </a:solidFill>
                          <a:effectLst/>
                          <a:latin typeface="Tahoma" panose="020B0604030504040204" pitchFamily="34" charset="0"/>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23855125"/>
                  </a:ext>
                </a:extLst>
              </a:tr>
              <a:tr h="510237">
                <a:tc>
                  <a:txBody>
                    <a:bodyPr/>
                    <a:lstStyle/>
                    <a:p>
                      <a:pPr algn="ctr" fontAlgn="ctr"/>
                      <a:r>
                        <a:rPr lang="tr-TR" sz="1000" b="0" i="0" u="none" strike="noStrike">
                          <a:solidFill>
                            <a:srgbClr val="0F2303"/>
                          </a:solidFill>
                          <a:effectLst/>
                          <a:latin typeface="Tahoma" panose="020B0604030504040204" pitchFamily="34" charset="0"/>
                        </a:rPr>
                        <a:t>G5- Dinamik ve çözüm odaklı personel</a:t>
                      </a:r>
                    </a:p>
                  </a:txBody>
                  <a:tcPr marL="6350" marR="6350" marT="635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F2303"/>
                          </a:solidFill>
                          <a:effectLst/>
                          <a:latin typeface="Tahoma" panose="020B0604030504040204" pitchFamily="34" charset="0"/>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F2303"/>
                          </a:solidFill>
                          <a:effectLst/>
                          <a:latin typeface="Tahoma" panose="020B0604030504040204" pitchFamily="34" charset="0"/>
                        </a:rPr>
                        <a:t>F5- Bölgede başka vakıf üniversitelerinin olması - T1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F2303"/>
                          </a:solidFill>
                          <a:effectLst/>
                          <a:latin typeface="Tahoma" panose="020B0604030504040204" pitchFamily="34" charset="0"/>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05291738"/>
                  </a:ext>
                </a:extLst>
              </a:tr>
              <a:tr h="677987">
                <a:tc>
                  <a:txBody>
                    <a:bodyPr/>
                    <a:lstStyle/>
                    <a:p>
                      <a:pPr algn="ctr" fontAlgn="t"/>
                      <a:r>
                        <a:rPr lang="tr-TR" sz="1000" b="0" i="0" u="none" strike="noStrike" dirty="0">
                          <a:solidFill>
                            <a:srgbClr val="0F2303"/>
                          </a:solidFill>
                          <a:effectLst/>
                          <a:latin typeface="Arial Tur" panose="020B0604020202020204" pitchFamily="34" charset="0"/>
                        </a:rPr>
                        <a:t>G6- Rehber öğretmenlerle iyi ilişki içinde olunması - F3</a:t>
                      </a:r>
                    </a:p>
                  </a:txBody>
                  <a:tcPr marL="6350" marR="6350" marT="635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F2303"/>
                          </a:solidFill>
                          <a:effectLst/>
                          <a:latin typeface="Tahoma" panose="020B0604030504040204" pitchFamily="34" charset="0"/>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F2303"/>
                          </a:solidFill>
                          <a:effectLst/>
                          <a:latin typeface="Tahoma" panose="020B0604030504040204" pitchFamily="34" charset="0"/>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F2303"/>
                          </a:solidFill>
                          <a:effectLst/>
                          <a:latin typeface="Tahoma" panose="020B0604030504040204" pitchFamily="34" charset="0"/>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82409110"/>
                  </a:ext>
                </a:extLst>
              </a:tr>
            </a:tbl>
          </a:graphicData>
        </a:graphic>
      </p:graphicFrame>
      <p:pic>
        <p:nvPicPr>
          <p:cNvPr id="7"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487" y="332656"/>
            <a:ext cx="2081207" cy="4653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889845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076429" y="423861"/>
            <a:ext cx="5076628"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PAYDAŞ BEKLENTİLERİ</a:t>
            </a:r>
            <a:endParaRPr lang="tr-TR" sz="2800" b="1" dirty="0">
              <a:solidFill>
                <a:schemeClr val="accent6"/>
              </a:solidFill>
              <a:effectLst>
                <a:outerShdw blurRad="38100" dist="38100" dir="2700000" algn="tl">
                  <a:srgbClr val="000000">
                    <a:alpha val="43137"/>
                  </a:srgbClr>
                </a:outerShdw>
              </a:effectLst>
              <a:cs typeface="Calibri"/>
            </a:endParaRPr>
          </a:p>
        </p:txBody>
      </p:sp>
      <p:graphicFrame>
        <p:nvGraphicFramePr>
          <p:cNvPr id="4" name="Tablo 3"/>
          <p:cNvGraphicFramePr>
            <a:graphicFrameLocks noGrp="1"/>
          </p:cNvGraphicFramePr>
          <p:nvPr>
            <p:extLst>
              <p:ext uri="{D42A27DB-BD31-4B8C-83A1-F6EECF244321}">
                <p14:modId xmlns:p14="http://schemas.microsoft.com/office/powerpoint/2010/main" val="370390151"/>
              </p:ext>
            </p:extLst>
          </p:nvPr>
        </p:nvGraphicFramePr>
        <p:xfrm>
          <a:off x="585538" y="1544708"/>
          <a:ext cx="8117304" cy="4242473"/>
        </p:xfrm>
        <a:graphic>
          <a:graphicData uri="http://schemas.openxmlformats.org/drawingml/2006/table">
            <a:tbl>
              <a:tblPr/>
              <a:tblGrid>
                <a:gridCol w="2598526">
                  <a:extLst>
                    <a:ext uri="{9D8B030D-6E8A-4147-A177-3AD203B41FA5}">
                      <a16:colId xmlns:a16="http://schemas.microsoft.com/office/drawing/2014/main" val="3918363564"/>
                    </a:ext>
                  </a:extLst>
                </a:gridCol>
                <a:gridCol w="2748578">
                  <a:extLst>
                    <a:ext uri="{9D8B030D-6E8A-4147-A177-3AD203B41FA5}">
                      <a16:colId xmlns:a16="http://schemas.microsoft.com/office/drawing/2014/main" val="1683979601"/>
                    </a:ext>
                  </a:extLst>
                </a:gridCol>
                <a:gridCol w="2770200">
                  <a:extLst>
                    <a:ext uri="{9D8B030D-6E8A-4147-A177-3AD203B41FA5}">
                      <a16:colId xmlns:a16="http://schemas.microsoft.com/office/drawing/2014/main" val="2592459544"/>
                    </a:ext>
                  </a:extLst>
                </a:gridCol>
              </a:tblGrid>
              <a:tr h="273778">
                <a:tc>
                  <a:txBody>
                    <a:bodyPr/>
                    <a:lstStyle/>
                    <a:p>
                      <a:pPr algn="ctr" fontAlgn="ctr"/>
                      <a:r>
                        <a:rPr lang="tr-TR" sz="1200" b="1" i="0" u="none" strike="noStrike" dirty="0">
                          <a:solidFill>
                            <a:srgbClr val="000000"/>
                          </a:solidFill>
                          <a:effectLst/>
                          <a:latin typeface="Calibri" panose="020F0502020204030204" pitchFamily="34" charset="0"/>
                        </a:rPr>
                        <a:t>PAYDAŞ ADI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PAYDAŞ OLMA NEDENİ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PAYDAŞ BEKLENTİSİ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189432">
                <a:tc>
                  <a:txBody>
                    <a:bodyPr/>
                    <a:lstStyle/>
                    <a:p>
                      <a:pPr algn="ctr" fontAlgn="ctr"/>
                      <a:r>
                        <a:rPr lang="tr-TR" sz="800" b="0" i="0" u="none" strike="noStrike" dirty="0">
                          <a:solidFill>
                            <a:srgbClr val="000000"/>
                          </a:solidFill>
                          <a:effectLst/>
                          <a:latin typeface="Calibri" panose="020F0502020204030204" pitchFamily="34" charset="0"/>
                        </a:rPr>
                        <a:t>Tanıtım, Basın ve Halkla İlişkiler Müdürlüğü Personeli</a:t>
                      </a:r>
                    </a:p>
                  </a:txBody>
                  <a:tcPr marL="6350" marR="6350" marT="635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800" b="0" i="0" u="none" strike="noStrike">
                          <a:solidFill>
                            <a:srgbClr val="000000"/>
                          </a:solidFill>
                          <a:effectLst/>
                          <a:latin typeface="Calibri" panose="020F0502020204030204" pitchFamily="34" charset="0"/>
                        </a:rPr>
                        <a:t>Görev ve Sorumluluk</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800" b="0" i="0" u="none" strike="noStrike">
                          <a:solidFill>
                            <a:srgbClr val="000000"/>
                          </a:solidFill>
                          <a:effectLst/>
                          <a:latin typeface="Calibri" panose="020F0502020204030204" pitchFamily="34" charset="0"/>
                        </a:rPr>
                        <a:t>Zamanında ve Doğru Bilgi</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r h="189432">
                <a:tc>
                  <a:txBody>
                    <a:bodyPr/>
                    <a:lstStyle/>
                    <a:p>
                      <a:pPr algn="ctr" fontAlgn="ctr"/>
                      <a:r>
                        <a:rPr lang="tr-TR" sz="800" b="0" i="0" u="none" strike="noStrike" dirty="0">
                          <a:solidFill>
                            <a:srgbClr val="000000"/>
                          </a:solidFill>
                          <a:effectLst/>
                          <a:latin typeface="Calibri" panose="020F0502020204030204" pitchFamily="34" charset="0"/>
                        </a:rPr>
                        <a:t>Kısmi Zamanlı Öğrenci</a:t>
                      </a:r>
                    </a:p>
                  </a:txBody>
                  <a:tcPr marL="6350" marR="6350" marT="635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800" b="0" i="0" u="none" strike="noStrike">
                          <a:solidFill>
                            <a:srgbClr val="000000"/>
                          </a:solidFill>
                          <a:effectLst/>
                          <a:latin typeface="Calibri" panose="020F0502020204030204" pitchFamily="34" charset="0"/>
                        </a:rPr>
                        <a:t>Hizmet Üretme</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800" b="0" i="0" u="none" strike="noStrike">
                          <a:solidFill>
                            <a:srgbClr val="000000"/>
                          </a:solidFill>
                          <a:effectLst/>
                          <a:latin typeface="Calibri" panose="020F0502020204030204" pitchFamily="34" charset="0"/>
                        </a:rPr>
                        <a:t>Ücret, Verimli Çalışma Ortamı ve İş Üretme</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13292662"/>
                  </a:ext>
                </a:extLst>
              </a:tr>
              <a:tr h="189432">
                <a:tc>
                  <a:txBody>
                    <a:bodyPr/>
                    <a:lstStyle/>
                    <a:p>
                      <a:pPr algn="ctr" fontAlgn="ctr"/>
                      <a:r>
                        <a:rPr lang="tr-TR" sz="800" b="0" i="0" u="none" strike="noStrike" dirty="0">
                          <a:solidFill>
                            <a:srgbClr val="000000"/>
                          </a:solidFill>
                          <a:effectLst/>
                          <a:latin typeface="Calibri" panose="020F0502020204030204" pitchFamily="34" charset="0"/>
                        </a:rPr>
                        <a:t>Aday Öğrenci</a:t>
                      </a:r>
                    </a:p>
                  </a:txBody>
                  <a:tcPr marL="6350" marR="6350" marT="635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800" b="0" i="0" u="none" strike="noStrike">
                          <a:solidFill>
                            <a:srgbClr val="000000"/>
                          </a:solidFill>
                          <a:effectLst/>
                          <a:latin typeface="Calibri" panose="020F0502020204030204" pitchFamily="34" charset="0"/>
                        </a:rPr>
                        <a:t>Okul hakkında detaylı bilgi</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800" b="0" i="0" u="none" strike="noStrike">
                          <a:solidFill>
                            <a:srgbClr val="000000"/>
                          </a:solidFill>
                          <a:effectLst/>
                          <a:latin typeface="Calibri" panose="020F0502020204030204" pitchFamily="34" charset="0"/>
                        </a:rPr>
                        <a:t>Doğru Bilgi Aktarımı</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58215830"/>
                  </a:ext>
                </a:extLst>
              </a:tr>
              <a:tr h="189432">
                <a:tc>
                  <a:txBody>
                    <a:bodyPr/>
                    <a:lstStyle/>
                    <a:p>
                      <a:pPr algn="ctr" fontAlgn="ctr"/>
                      <a:r>
                        <a:rPr lang="tr-TR" sz="800" b="0" i="0" u="none" strike="noStrike" dirty="0">
                          <a:solidFill>
                            <a:srgbClr val="000000"/>
                          </a:solidFill>
                          <a:effectLst/>
                          <a:latin typeface="Calibri" panose="020F0502020204030204" pitchFamily="34" charset="0"/>
                        </a:rPr>
                        <a:t>Öğrenci</a:t>
                      </a:r>
                    </a:p>
                  </a:txBody>
                  <a:tcPr marL="6350" marR="6350" marT="635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800" b="0" i="0" u="none" strike="noStrike" dirty="0">
                          <a:solidFill>
                            <a:srgbClr val="000000"/>
                          </a:solidFill>
                          <a:effectLst/>
                          <a:latin typeface="Calibri" panose="020F0502020204030204" pitchFamily="34" charset="0"/>
                        </a:rPr>
                        <a:t>Zengin etkinlikler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800" b="0" i="0" u="none" strike="noStrike">
                          <a:solidFill>
                            <a:srgbClr val="000000"/>
                          </a:solidFill>
                          <a:effectLst/>
                          <a:latin typeface="Calibri" panose="020F0502020204030204" pitchFamily="34" charset="0"/>
                        </a:rPr>
                        <a:t>Etkinlik Materyali</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792890667"/>
                  </a:ext>
                </a:extLst>
              </a:tr>
              <a:tr h="189432">
                <a:tc>
                  <a:txBody>
                    <a:bodyPr/>
                    <a:lstStyle/>
                    <a:p>
                      <a:pPr algn="ctr" fontAlgn="ctr"/>
                      <a:r>
                        <a:rPr lang="tr-TR" sz="800" b="0" i="0" u="none" strike="noStrike">
                          <a:solidFill>
                            <a:srgbClr val="000000"/>
                          </a:solidFill>
                          <a:effectLst/>
                          <a:latin typeface="Calibri" panose="020F0502020204030204" pitchFamily="34" charset="0"/>
                        </a:rPr>
                        <a:t>Liseler</a:t>
                      </a:r>
                    </a:p>
                  </a:txBody>
                  <a:tcPr marL="6350" marR="6350" marT="635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800" b="0" i="0" u="none" strike="noStrike" dirty="0">
                          <a:solidFill>
                            <a:srgbClr val="000000"/>
                          </a:solidFill>
                          <a:effectLst/>
                          <a:latin typeface="Calibri" panose="020F0502020204030204" pitchFamily="34" charset="0"/>
                        </a:rPr>
                        <a:t>Tanıtım ve Hizmet</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800" b="0" i="0" u="none" strike="noStrike">
                          <a:solidFill>
                            <a:srgbClr val="000000"/>
                          </a:solidFill>
                          <a:effectLst/>
                          <a:latin typeface="Calibri" panose="020F0502020204030204" pitchFamily="34" charset="0"/>
                        </a:rPr>
                        <a:t>İşbirliği Protokolü</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047187098"/>
                  </a:ext>
                </a:extLst>
              </a:tr>
              <a:tr h="189432">
                <a:tc>
                  <a:txBody>
                    <a:bodyPr/>
                    <a:lstStyle/>
                    <a:p>
                      <a:pPr algn="ctr" fontAlgn="ctr"/>
                      <a:r>
                        <a:rPr lang="tr-TR" sz="800" b="0" i="0" u="none" strike="noStrike">
                          <a:solidFill>
                            <a:srgbClr val="000000"/>
                          </a:solidFill>
                          <a:effectLst/>
                          <a:latin typeface="Calibri" panose="020F0502020204030204" pitchFamily="34" charset="0"/>
                        </a:rPr>
                        <a:t>Veliler</a:t>
                      </a:r>
                    </a:p>
                  </a:txBody>
                  <a:tcPr marL="6350" marR="6350" marT="635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800" b="0" i="0" u="none" strike="noStrike" dirty="0">
                          <a:solidFill>
                            <a:srgbClr val="000000"/>
                          </a:solidFill>
                          <a:effectLst/>
                          <a:latin typeface="Calibri" panose="020F0502020204030204" pitchFamily="34" charset="0"/>
                        </a:rPr>
                        <a:t>Hizmet Alan</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800" b="0" i="0" u="none" strike="noStrike">
                          <a:solidFill>
                            <a:srgbClr val="000000"/>
                          </a:solidFill>
                          <a:effectLst/>
                          <a:latin typeface="Calibri" panose="020F0502020204030204" pitchFamily="34" charset="0"/>
                        </a:rPr>
                        <a:t>Doğru Bilgilendirme</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43438270"/>
                  </a:ext>
                </a:extLst>
              </a:tr>
              <a:tr h="189432">
                <a:tc>
                  <a:txBody>
                    <a:bodyPr/>
                    <a:lstStyle/>
                    <a:p>
                      <a:pPr algn="ctr" fontAlgn="ctr"/>
                      <a:r>
                        <a:rPr lang="tr-TR" sz="800" b="0" i="0" u="none" strike="noStrike">
                          <a:solidFill>
                            <a:srgbClr val="000000"/>
                          </a:solidFill>
                          <a:effectLst/>
                          <a:latin typeface="Calibri" panose="020F0502020204030204" pitchFamily="34" charset="0"/>
                        </a:rPr>
                        <a:t>MEB</a:t>
                      </a:r>
                    </a:p>
                  </a:txBody>
                  <a:tcPr marL="6350" marR="6350" marT="635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800" b="0" i="0" u="none" strike="noStrike" dirty="0">
                          <a:solidFill>
                            <a:srgbClr val="000000"/>
                          </a:solidFill>
                          <a:effectLst/>
                          <a:latin typeface="Calibri" panose="020F0502020204030204" pitchFamily="34" charset="0"/>
                        </a:rPr>
                        <a:t>Sorumluluk</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800" b="0" i="0" u="none" strike="noStrike">
                          <a:solidFill>
                            <a:srgbClr val="000000"/>
                          </a:solidFill>
                          <a:effectLst/>
                          <a:latin typeface="Calibri" panose="020F0502020204030204" pitchFamily="34" charset="0"/>
                        </a:rPr>
                        <a:t>Mevzuata Uygunluk, Ortak Projeler</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757719704"/>
                  </a:ext>
                </a:extLst>
              </a:tr>
              <a:tr h="189432">
                <a:tc>
                  <a:txBody>
                    <a:bodyPr/>
                    <a:lstStyle/>
                    <a:p>
                      <a:pPr algn="ctr" fontAlgn="ctr"/>
                      <a:r>
                        <a:rPr lang="tr-TR" sz="800" b="0" i="0" u="none" strike="noStrike">
                          <a:solidFill>
                            <a:srgbClr val="000000"/>
                          </a:solidFill>
                          <a:effectLst/>
                          <a:latin typeface="Calibri" panose="020F0502020204030204" pitchFamily="34" charset="0"/>
                        </a:rPr>
                        <a:t>Rehberlik Araştırma Merkezleri</a:t>
                      </a:r>
                    </a:p>
                  </a:txBody>
                  <a:tcPr marL="6350" marR="6350" marT="635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800" b="0" i="0" u="none" strike="noStrike" dirty="0">
                          <a:solidFill>
                            <a:srgbClr val="000000"/>
                          </a:solidFill>
                          <a:effectLst/>
                          <a:latin typeface="Calibri" panose="020F0502020204030204" pitchFamily="34" charset="0"/>
                        </a:rPr>
                        <a:t>Tanıtım</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800" b="0" i="0" u="none" strike="noStrike">
                          <a:solidFill>
                            <a:srgbClr val="000000"/>
                          </a:solidFill>
                          <a:effectLst/>
                          <a:latin typeface="Calibri" panose="020F0502020204030204" pitchFamily="34" charset="0"/>
                        </a:rPr>
                        <a:t>İşbirliği</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15462751"/>
                  </a:ext>
                </a:extLst>
              </a:tr>
              <a:tr h="189432">
                <a:tc>
                  <a:txBody>
                    <a:bodyPr/>
                    <a:lstStyle/>
                    <a:p>
                      <a:pPr algn="ctr" fontAlgn="ctr"/>
                      <a:r>
                        <a:rPr lang="tr-TR" sz="800" b="0" i="0" u="none" strike="noStrike">
                          <a:solidFill>
                            <a:srgbClr val="000000"/>
                          </a:solidFill>
                          <a:effectLst/>
                          <a:latin typeface="Calibri" panose="020F0502020204030204" pitchFamily="34" charset="0"/>
                        </a:rPr>
                        <a:t>Sivil Toplum Kuruluşları</a:t>
                      </a:r>
                    </a:p>
                  </a:txBody>
                  <a:tcPr marL="6350" marR="6350" marT="635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800" b="0" i="0" u="none" strike="noStrike" dirty="0">
                          <a:solidFill>
                            <a:srgbClr val="000000"/>
                          </a:solidFill>
                          <a:effectLst/>
                          <a:latin typeface="Calibri" panose="020F0502020204030204" pitchFamily="34" charset="0"/>
                        </a:rPr>
                        <a:t>Tanıtım</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800" b="0" i="0" u="none" strike="noStrike">
                          <a:solidFill>
                            <a:srgbClr val="000000"/>
                          </a:solidFill>
                          <a:effectLst/>
                          <a:latin typeface="Calibri" panose="020F0502020204030204" pitchFamily="34" charset="0"/>
                        </a:rPr>
                        <a:t>İşbirliği</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82415262"/>
                  </a:ext>
                </a:extLst>
              </a:tr>
              <a:tr h="189432">
                <a:tc>
                  <a:txBody>
                    <a:bodyPr/>
                    <a:lstStyle/>
                    <a:p>
                      <a:pPr algn="ctr" fontAlgn="ctr"/>
                      <a:r>
                        <a:rPr lang="tr-TR" sz="800" b="0" i="0" u="none" strike="noStrike">
                          <a:solidFill>
                            <a:srgbClr val="000000"/>
                          </a:solidFill>
                          <a:effectLst/>
                          <a:latin typeface="Calibri" panose="020F0502020204030204" pitchFamily="34" charset="0"/>
                        </a:rPr>
                        <a:t>Resmi Kurumlar</a:t>
                      </a:r>
                    </a:p>
                  </a:txBody>
                  <a:tcPr marL="6350" marR="6350" marT="635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800" b="0" i="0" u="none" strike="noStrike" dirty="0">
                          <a:solidFill>
                            <a:srgbClr val="000000"/>
                          </a:solidFill>
                          <a:effectLst/>
                          <a:latin typeface="Calibri" panose="020F0502020204030204" pitchFamily="34" charset="0"/>
                        </a:rPr>
                        <a:t>Sorumluluk</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800" b="0" i="0" u="none" strike="noStrike">
                          <a:solidFill>
                            <a:srgbClr val="000000"/>
                          </a:solidFill>
                          <a:effectLst/>
                          <a:latin typeface="Calibri" panose="020F0502020204030204" pitchFamily="34" charset="0"/>
                        </a:rPr>
                        <a:t>İşbirliği</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23855125"/>
                  </a:ext>
                </a:extLst>
              </a:tr>
              <a:tr h="189432">
                <a:tc>
                  <a:txBody>
                    <a:bodyPr/>
                    <a:lstStyle/>
                    <a:p>
                      <a:pPr algn="ctr" fontAlgn="ctr"/>
                      <a:r>
                        <a:rPr lang="tr-TR" sz="800" b="0" i="0" u="none" strike="noStrike">
                          <a:solidFill>
                            <a:srgbClr val="000000"/>
                          </a:solidFill>
                          <a:effectLst/>
                          <a:latin typeface="Calibri" panose="020F0502020204030204" pitchFamily="34" charset="0"/>
                        </a:rPr>
                        <a:t>Özel Kurumlar</a:t>
                      </a:r>
                    </a:p>
                  </a:txBody>
                  <a:tcPr marL="6350" marR="6350" marT="635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800" b="0" i="0" u="none" strike="noStrike" dirty="0">
                          <a:solidFill>
                            <a:srgbClr val="000000"/>
                          </a:solidFill>
                          <a:effectLst/>
                          <a:latin typeface="Calibri" panose="020F0502020204030204" pitchFamily="34" charset="0"/>
                        </a:rPr>
                        <a:t>Sorumluluk</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800" b="0" i="0" u="none" strike="noStrike">
                          <a:solidFill>
                            <a:srgbClr val="000000"/>
                          </a:solidFill>
                          <a:effectLst/>
                          <a:latin typeface="Calibri" panose="020F0502020204030204" pitchFamily="34" charset="0"/>
                        </a:rPr>
                        <a:t>İşbirliği</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05291738"/>
                  </a:ext>
                </a:extLst>
              </a:tr>
              <a:tr h="189432">
                <a:tc>
                  <a:txBody>
                    <a:bodyPr/>
                    <a:lstStyle/>
                    <a:p>
                      <a:pPr algn="ctr" fontAlgn="ctr"/>
                      <a:r>
                        <a:rPr lang="tr-TR" sz="800" b="0" i="0" u="none" strike="noStrike">
                          <a:solidFill>
                            <a:srgbClr val="000000"/>
                          </a:solidFill>
                          <a:effectLst/>
                          <a:latin typeface="Calibri" panose="020F0502020204030204" pitchFamily="34" charset="0"/>
                        </a:rPr>
                        <a:t>Medya</a:t>
                      </a:r>
                    </a:p>
                  </a:txBody>
                  <a:tcPr marL="6350" marR="6350" marT="635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800" b="0" i="0" u="none" strike="noStrike" dirty="0">
                          <a:solidFill>
                            <a:srgbClr val="000000"/>
                          </a:solidFill>
                          <a:effectLst/>
                          <a:latin typeface="Calibri" panose="020F0502020204030204" pitchFamily="34" charset="0"/>
                        </a:rPr>
                        <a:t>Reklam Basın</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800" b="0" i="0" u="none" strike="noStrike">
                          <a:solidFill>
                            <a:srgbClr val="000000"/>
                          </a:solidFill>
                          <a:effectLst/>
                          <a:latin typeface="Calibri" panose="020F0502020204030204" pitchFamily="34" charset="0"/>
                        </a:rPr>
                        <a:t>İşbirliği, Doğru ve Zamanında Bilgilendirme</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82409110"/>
                  </a:ext>
                </a:extLst>
              </a:tr>
              <a:tr h="189432">
                <a:tc>
                  <a:txBody>
                    <a:bodyPr/>
                    <a:lstStyle/>
                    <a:p>
                      <a:pPr algn="ctr" fontAlgn="ctr"/>
                      <a:r>
                        <a:rPr lang="tr-TR" sz="800" b="0" i="0" u="none" strike="noStrike" dirty="0">
                          <a:solidFill>
                            <a:srgbClr val="000000"/>
                          </a:solidFill>
                          <a:effectLst/>
                          <a:latin typeface="Calibri" panose="020F0502020204030204" pitchFamily="34" charset="0"/>
                        </a:rPr>
                        <a:t>Belediyeler</a:t>
                      </a:r>
                    </a:p>
                  </a:txBody>
                  <a:tcPr marL="6350" marR="6350" marT="635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800" b="0" i="0" u="none" strike="noStrike" dirty="0">
                          <a:solidFill>
                            <a:srgbClr val="000000"/>
                          </a:solidFill>
                          <a:effectLst/>
                          <a:latin typeface="Calibri" panose="020F0502020204030204" pitchFamily="34" charset="0"/>
                        </a:rPr>
                        <a:t>Reklam Basın</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800" b="0" i="0" u="none" strike="noStrike">
                          <a:solidFill>
                            <a:srgbClr val="000000"/>
                          </a:solidFill>
                          <a:effectLst/>
                          <a:latin typeface="Calibri" panose="020F0502020204030204" pitchFamily="34" charset="0"/>
                        </a:rPr>
                        <a:t>İşbirliği, Doğru ve Zamanında Bilgilendirme</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59061239"/>
                  </a:ext>
                </a:extLst>
              </a:tr>
              <a:tr h="189432">
                <a:tc>
                  <a:txBody>
                    <a:bodyPr/>
                    <a:lstStyle/>
                    <a:p>
                      <a:pPr algn="ctr" fontAlgn="ctr"/>
                      <a:r>
                        <a:rPr lang="tr-TR" sz="800" b="0" i="0" u="none" strike="noStrike">
                          <a:solidFill>
                            <a:srgbClr val="000000"/>
                          </a:solidFill>
                          <a:effectLst/>
                          <a:latin typeface="Calibri" panose="020F0502020204030204" pitchFamily="34" charset="0"/>
                        </a:rPr>
                        <a:t>Rektörlük</a:t>
                      </a:r>
                    </a:p>
                  </a:txBody>
                  <a:tcPr marL="6350" marR="6350" marT="635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800" b="0" i="0" u="none" strike="noStrike" dirty="0">
                          <a:solidFill>
                            <a:srgbClr val="000000"/>
                          </a:solidFill>
                          <a:effectLst/>
                          <a:latin typeface="Calibri" panose="020F0502020204030204" pitchFamily="34" charset="0"/>
                        </a:rPr>
                        <a:t>Talepler</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800" b="0" i="0" u="none" strike="noStrike" dirty="0">
                          <a:solidFill>
                            <a:srgbClr val="000000"/>
                          </a:solidFill>
                          <a:effectLst/>
                          <a:latin typeface="Calibri" panose="020F0502020204030204" pitchFamily="34" charset="0"/>
                        </a:rPr>
                        <a:t>Hızlı ve Doğru İşlem</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67738203"/>
                  </a:ext>
                </a:extLst>
              </a:tr>
              <a:tr h="189432">
                <a:tc>
                  <a:txBody>
                    <a:bodyPr/>
                    <a:lstStyle/>
                    <a:p>
                      <a:pPr algn="ctr" fontAlgn="ctr"/>
                      <a:r>
                        <a:rPr lang="tr-TR" sz="800" b="0" i="0" u="none" strike="noStrike">
                          <a:solidFill>
                            <a:srgbClr val="000000"/>
                          </a:solidFill>
                          <a:effectLst/>
                          <a:latin typeface="Calibri" panose="020F0502020204030204" pitchFamily="34" charset="0"/>
                        </a:rPr>
                        <a:t>Genel Sekreterlik</a:t>
                      </a:r>
                    </a:p>
                  </a:txBody>
                  <a:tcPr marL="6350" marR="6350" marT="635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800" b="0" i="0" u="none" strike="noStrike">
                          <a:solidFill>
                            <a:srgbClr val="000000"/>
                          </a:solidFill>
                          <a:effectLst/>
                          <a:latin typeface="Calibri" panose="020F0502020204030204" pitchFamily="34" charset="0"/>
                        </a:rPr>
                        <a:t>Talepler</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800" b="0" i="0" u="none" strike="noStrike" dirty="0">
                          <a:solidFill>
                            <a:srgbClr val="000000"/>
                          </a:solidFill>
                          <a:effectLst/>
                          <a:latin typeface="Calibri" panose="020F0502020204030204" pitchFamily="34" charset="0"/>
                        </a:rPr>
                        <a:t>Hızlı ve Doğru İşlem</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59513874"/>
                  </a:ext>
                </a:extLst>
              </a:tr>
              <a:tr h="369487">
                <a:tc>
                  <a:txBody>
                    <a:bodyPr/>
                    <a:lstStyle/>
                    <a:p>
                      <a:pPr algn="ctr" fontAlgn="ctr"/>
                      <a:r>
                        <a:rPr lang="tr-TR" sz="800" b="0" i="0" u="none" strike="noStrike">
                          <a:solidFill>
                            <a:srgbClr val="000000"/>
                          </a:solidFill>
                          <a:effectLst/>
                          <a:latin typeface="Calibri" panose="020F0502020204030204" pitchFamily="34" charset="0"/>
                        </a:rPr>
                        <a:t>İdari Birimler</a:t>
                      </a:r>
                    </a:p>
                  </a:txBody>
                  <a:tcPr marL="6350" marR="6350" marT="635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800" b="0" i="0" u="none" strike="noStrike">
                          <a:solidFill>
                            <a:srgbClr val="000000"/>
                          </a:solidFill>
                          <a:effectLst/>
                          <a:latin typeface="Calibri" panose="020F0502020204030204" pitchFamily="34" charset="0"/>
                        </a:rPr>
                        <a:t>Talepler</a:t>
                      </a:r>
                      <a:br>
                        <a:rPr lang="tr-TR" sz="800" b="0" i="0" u="none" strike="noStrike">
                          <a:solidFill>
                            <a:srgbClr val="000000"/>
                          </a:solidFill>
                          <a:effectLst/>
                          <a:latin typeface="Calibri" panose="020F0502020204030204" pitchFamily="34" charset="0"/>
                        </a:rPr>
                      </a:br>
                      <a:r>
                        <a:rPr lang="tr-TR" sz="800" b="0" i="0" u="none" strike="noStrike">
                          <a:solidFill>
                            <a:srgbClr val="000000"/>
                          </a:solidFill>
                          <a:effectLst/>
                          <a:latin typeface="Calibri" panose="020F0502020204030204" pitchFamily="34" charset="0"/>
                        </a:rPr>
                        <a:t>Hizmet</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800" b="0" i="0" u="none" strike="noStrike">
                          <a:solidFill>
                            <a:srgbClr val="000000"/>
                          </a:solidFill>
                          <a:effectLst/>
                          <a:latin typeface="Calibri" panose="020F0502020204030204" pitchFamily="34" charset="0"/>
                        </a:rPr>
                        <a:t>Hızlı ve Doğru İşlem, Aktivitelerin Tanıtımı</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7529262"/>
                  </a:ext>
                </a:extLst>
              </a:tr>
              <a:tr h="189432">
                <a:tc>
                  <a:txBody>
                    <a:bodyPr/>
                    <a:lstStyle/>
                    <a:p>
                      <a:pPr algn="ctr" fontAlgn="ctr"/>
                      <a:r>
                        <a:rPr lang="tr-TR" sz="800" b="0" i="0" u="none" strike="noStrike">
                          <a:solidFill>
                            <a:srgbClr val="000000"/>
                          </a:solidFill>
                          <a:effectLst/>
                          <a:latin typeface="Calibri" panose="020F0502020204030204" pitchFamily="34" charset="0"/>
                        </a:rPr>
                        <a:t>Akademik Birimler</a:t>
                      </a:r>
                    </a:p>
                  </a:txBody>
                  <a:tcPr marL="6350" marR="6350" marT="635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800" b="0" i="0" u="none" strike="noStrike">
                          <a:solidFill>
                            <a:srgbClr val="000000"/>
                          </a:solidFill>
                          <a:effectLst/>
                          <a:latin typeface="Calibri" panose="020F0502020204030204" pitchFamily="34" charset="0"/>
                        </a:rPr>
                        <a:t>Bölümler hakkında detaylı tanıtım</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800" b="0" i="0" u="none" strike="noStrike">
                          <a:solidFill>
                            <a:srgbClr val="000000"/>
                          </a:solidFill>
                          <a:effectLst/>
                          <a:latin typeface="Calibri" panose="020F0502020204030204" pitchFamily="34" charset="0"/>
                        </a:rPr>
                        <a:t>Hızlı ve Doğru İşlem</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458300749"/>
                  </a:ext>
                </a:extLst>
              </a:tr>
              <a:tr h="189432">
                <a:tc>
                  <a:txBody>
                    <a:bodyPr/>
                    <a:lstStyle/>
                    <a:p>
                      <a:pPr algn="ctr" fontAlgn="ctr"/>
                      <a:r>
                        <a:rPr lang="tr-TR" sz="800" b="0" i="0" u="none" strike="noStrike">
                          <a:solidFill>
                            <a:srgbClr val="000000"/>
                          </a:solidFill>
                          <a:effectLst/>
                          <a:latin typeface="Calibri" panose="020F0502020204030204" pitchFamily="34" charset="0"/>
                        </a:rPr>
                        <a:t>YÖKAK</a:t>
                      </a:r>
                    </a:p>
                  </a:txBody>
                  <a:tcPr marL="6350" marR="6350" marT="635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800" b="0" i="0" u="none" strike="noStrike">
                          <a:solidFill>
                            <a:srgbClr val="000000"/>
                          </a:solidFill>
                          <a:effectLst/>
                          <a:latin typeface="Calibri" panose="020F0502020204030204" pitchFamily="34" charset="0"/>
                        </a:rPr>
                        <a:t>Kalite Denetimleri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800" b="0" i="0" u="none" strike="noStrike">
                          <a:solidFill>
                            <a:srgbClr val="000000"/>
                          </a:solidFill>
                          <a:effectLst/>
                          <a:latin typeface="Calibri" panose="020F0502020204030204" pitchFamily="34" charset="0"/>
                        </a:rPr>
                        <a:t>KİDR</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06431289"/>
                  </a:ext>
                </a:extLst>
              </a:tr>
              <a:tr h="189432">
                <a:tc>
                  <a:txBody>
                    <a:bodyPr/>
                    <a:lstStyle/>
                    <a:p>
                      <a:pPr algn="ctr" fontAlgn="ctr"/>
                      <a:r>
                        <a:rPr lang="tr-TR" sz="800" b="0" i="0" u="none" strike="noStrike">
                          <a:solidFill>
                            <a:srgbClr val="000000"/>
                          </a:solidFill>
                          <a:effectLst/>
                          <a:latin typeface="Calibri" panose="020F0502020204030204" pitchFamily="34" charset="0"/>
                        </a:rPr>
                        <a:t>Bağımsız Denetleme Kurumu</a:t>
                      </a:r>
                    </a:p>
                  </a:txBody>
                  <a:tcPr marL="6350" marR="6350" marT="635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800" b="0" i="0" u="none" strike="noStrike">
                          <a:solidFill>
                            <a:srgbClr val="000000"/>
                          </a:solidFill>
                          <a:effectLst/>
                          <a:latin typeface="Calibri" panose="020F0502020204030204" pitchFamily="34" charset="0"/>
                        </a:rPr>
                        <a:t>Bilgi/Mevzuat</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800" b="0" i="0" u="none" strike="noStrike">
                          <a:solidFill>
                            <a:srgbClr val="000000"/>
                          </a:solidFill>
                          <a:effectLst/>
                          <a:latin typeface="Calibri" panose="020F0502020204030204" pitchFamily="34" charset="0"/>
                        </a:rPr>
                        <a:t>Raporlama, Kalite Bünyesinde Faaliyet Gösterme</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99661676"/>
                  </a:ext>
                </a:extLst>
              </a:tr>
              <a:tr h="189432">
                <a:tc>
                  <a:txBody>
                    <a:bodyPr/>
                    <a:lstStyle/>
                    <a:p>
                      <a:pPr algn="ctr" fontAlgn="ctr"/>
                      <a:r>
                        <a:rPr lang="tr-TR" sz="800" b="0" i="0" u="none" strike="noStrike">
                          <a:solidFill>
                            <a:srgbClr val="000000"/>
                          </a:solidFill>
                          <a:effectLst/>
                          <a:latin typeface="Calibri" panose="020F0502020204030204" pitchFamily="34" charset="0"/>
                        </a:rPr>
                        <a:t>Sosyal Medya/Reklam Ajansları</a:t>
                      </a:r>
                    </a:p>
                  </a:txBody>
                  <a:tcPr marL="6350" marR="6350" marT="635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800" b="0" i="0" u="none" strike="noStrike">
                          <a:solidFill>
                            <a:srgbClr val="000000"/>
                          </a:solidFill>
                          <a:effectLst/>
                          <a:latin typeface="Calibri" panose="020F0502020204030204" pitchFamily="34" charset="0"/>
                        </a:rPr>
                        <a:t>Reklam, Hizmet</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800" b="0" i="0" u="none" strike="noStrike" dirty="0">
                          <a:solidFill>
                            <a:srgbClr val="000000"/>
                          </a:solidFill>
                          <a:effectLst/>
                          <a:latin typeface="Calibri" panose="020F0502020204030204" pitchFamily="34" charset="0"/>
                        </a:rPr>
                        <a:t>İşbirliği, Doğru ve Zamanında Bilgilendirme</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16796659"/>
                  </a:ext>
                </a:extLst>
              </a:tr>
            </a:tbl>
          </a:graphicData>
        </a:graphic>
      </p:graphicFrame>
      <p:pic>
        <p:nvPicPr>
          <p:cNvPr id="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487" y="332656"/>
            <a:ext cx="2081207" cy="4653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598362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Metin kutusu 4">
            <a:extLst>
              <a:ext uri="{FF2B5EF4-FFF2-40B4-BE49-F238E27FC236}">
                <a16:creationId xmlns:a16="http://schemas.microsoft.com/office/drawing/2014/main" id="{57C0E41D-3DD4-4068-B64C-DBA801AC6D69}"/>
              </a:ext>
            </a:extLst>
          </p:cNvPr>
          <p:cNvSpPr txBox="1"/>
          <p:nvPr/>
        </p:nvSpPr>
        <p:spPr>
          <a:xfrm>
            <a:off x="491213" y="913995"/>
            <a:ext cx="8201679" cy="1331899"/>
          </a:xfrm>
          <a:prstGeom prst="rect">
            <a:avLst/>
          </a:prstGeom>
        </p:spPr>
        <p:txBody>
          <a:bodyPr vert="horz" lIns="91440" tIns="45720" rIns="91440" bIns="45720" rtlCol="0" anchor="b">
            <a:noAutofit/>
          </a:bodyPr>
          <a:lstStyle/>
          <a:p>
            <a:pPr algn="ctr">
              <a:lnSpc>
                <a:spcPct val="11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MEVCUT </a:t>
            </a:r>
            <a:r>
              <a:rPr lang="en-US" sz="2800" b="1" dirty="0">
                <a:solidFill>
                  <a:schemeClr val="accent6"/>
                </a:solidFill>
                <a:effectLst>
                  <a:outerShdw blurRad="38100" dist="38100" dir="2700000" algn="tl">
                    <a:srgbClr val="000000">
                      <a:alpha val="43137"/>
                    </a:srgbClr>
                  </a:outerShdw>
                </a:effectLst>
                <a:ea typeface="+mj-ea"/>
                <a:cs typeface="+mj-cs"/>
              </a:rPr>
              <a:t>KAYNAK</a:t>
            </a:r>
            <a:r>
              <a:rPr lang="tr-TR" sz="2800" b="1" dirty="0">
                <a:solidFill>
                  <a:schemeClr val="accent6"/>
                </a:solidFill>
                <a:effectLst>
                  <a:outerShdw blurRad="38100" dist="38100" dir="2700000" algn="tl">
                    <a:srgbClr val="000000">
                      <a:alpha val="43137"/>
                    </a:srgbClr>
                  </a:outerShdw>
                </a:effectLst>
                <a:ea typeface="+mj-ea"/>
                <a:cs typeface="+mj-cs"/>
              </a:rPr>
              <a:t>LAR </a:t>
            </a:r>
            <a:r>
              <a:rPr lang="tr-TR" sz="2800" b="1" dirty="0" smtClean="0">
                <a:solidFill>
                  <a:schemeClr val="accent6"/>
                </a:solidFill>
                <a:effectLst>
                  <a:outerShdw blurRad="38100" dist="38100" dir="2700000" algn="tl">
                    <a:srgbClr val="000000">
                      <a:alpha val="43137"/>
                    </a:srgbClr>
                  </a:outerShdw>
                </a:effectLst>
                <a:ea typeface="+mj-ea"/>
                <a:cs typeface="+mj-cs"/>
              </a:rPr>
              <a:t>ve </a:t>
            </a:r>
            <a:r>
              <a:rPr lang="en-US" sz="2800" b="1" dirty="0" smtClean="0">
                <a:solidFill>
                  <a:schemeClr val="accent6"/>
                </a:solidFill>
                <a:effectLst>
                  <a:outerShdw blurRad="38100" dist="38100" dir="2700000" algn="tl">
                    <a:srgbClr val="000000">
                      <a:alpha val="43137"/>
                    </a:srgbClr>
                  </a:outerShdw>
                </a:effectLst>
                <a:ea typeface="+mj-ea"/>
                <a:cs typeface="+mj-cs"/>
              </a:rPr>
              <a:t> </a:t>
            </a:r>
            <a:r>
              <a:rPr lang="en-US" sz="2800" b="1" dirty="0">
                <a:solidFill>
                  <a:schemeClr val="accent6"/>
                </a:solidFill>
                <a:effectLst>
                  <a:outerShdw blurRad="38100" dist="38100" dir="2700000" algn="tl">
                    <a:srgbClr val="000000">
                      <a:alpha val="43137"/>
                    </a:srgbClr>
                  </a:outerShdw>
                </a:effectLst>
                <a:ea typeface="+mj-ea"/>
                <a:cs typeface="+mj-cs"/>
              </a:rPr>
              <a:t>İHTİYA</a:t>
            </a:r>
            <a:r>
              <a:rPr lang="tr-TR" sz="2800" b="1" dirty="0">
                <a:solidFill>
                  <a:schemeClr val="accent6"/>
                </a:solidFill>
                <a:effectLst>
                  <a:outerShdw blurRad="38100" dist="38100" dir="2700000" algn="tl">
                    <a:srgbClr val="000000">
                      <a:alpha val="43137"/>
                    </a:srgbClr>
                  </a:outerShdw>
                </a:effectLst>
                <a:ea typeface="+mj-ea"/>
                <a:cs typeface="+mj-cs"/>
              </a:rPr>
              <a:t>ÇLAR</a:t>
            </a:r>
          </a:p>
          <a:p>
            <a:pPr algn="ctr">
              <a:lnSpc>
                <a:spcPct val="11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(FİZİKİ, MALZEME, TEÇHİZAT, EKİPMAN vb.)</a:t>
            </a:r>
            <a:endParaRPr lang="en-US" sz="2800" b="1" dirty="0">
              <a:solidFill>
                <a:schemeClr val="accent6"/>
              </a:solidFill>
              <a:effectLst>
                <a:outerShdw blurRad="38100" dist="38100" dir="2700000" algn="tl">
                  <a:srgbClr val="000000">
                    <a:alpha val="43137"/>
                  </a:srgbClr>
                </a:outerShdw>
              </a:effectLst>
              <a:ea typeface="+mj-ea"/>
              <a:cs typeface="+mj-cs"/>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pic>
        <p:nvPicPr>
          <p:cNvPr id="65"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487" y="332656"/>
            <a:ext cx="2081207" cy="465394"/>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6" name="Tablo 65">
            <a:extLst>
              <a:ext uri="{FF2B5EF4-FFF2-40B4-BE49-F238E27FC236}">
                <a16:creationId xmlns:a16="http://schemas.microsoft.com/office/drawing/2014/main" id="{8304B644-425E-4186-B593-E25613CE91FE}"/>
              </a:ext>
            </a:extLst>
          </p:cNvPr>
          <p:cNvGraphicFramePr>
            <a:graphicFrameLocks noGrp="1"/>
          </p:cNvGraphicFramePr>
          <p:nvPr>
            <p:extLst>
              <p:ext uri="{D42A27DB-BD31-4B8C-83A1-F6EECF244321}">
                <p14:modId xmlns:p14="http://schemas.microsoft.com/office/powerpoint/2010/main" val="1045394156"/>
              </p:ext>
            </p:extLst>
          </p:nvPr>
        </p:nvGraphicFramePr>
        <p:xfrm>
          <a:off x="1062787" y="2740640"/>
          <a:ext cx="7299159" cy="2088621"/>
        </p:xfrm>
        <a:graphic>
          <a:graphicData uri="http://schemas.openxmlformats.org/drawingml/2006/table">
            <a:tbl>
              <a:tblPr/>
              <a:tblGrid>
                <a:gridCol w="1388746">
                  <a:extLst>
                    <a:ext uri="{9D8B030D-6E8A-4147-A177-3AD203B41FA5}">
                      <a16:colId xmlns:a16="http://schemas.microsoft.com/office/drawing/2014/main" val="3918363564"/>
                    </a:ext>
                  </a:extLst>
                </a:gridCol>
                <a:gridCol w="1468937">
                  <a:extLst>
                    <a:ext uri="{9D8B030D-6E8A-4147-A177-3AD203B41FA5}">
                      <a16:colId xmlns:a16="http://schemas.microsoft.com/office/drawing/2014/main" val="1683979601"/>
                    </a:ext>
                  </a:extLst>
                </a:gridCol>
                <a:gridCol w="1480492">
                  <a:extLst>
                    <a:ext uri="{9D8B030D-6E8A-4147-A177-3AD203B41FA5}">
                      <a16:colId xmlns:a16="http://schemas.microsoft.com/office/drawing/2014/main" val="2592459544"/>
                    </a:ext>
                  </a:extLst>
                </a:gridCol>
                <a:gridCol w="1480492">
                  <a:extLst>
                    <a:ext uri="{9D8B030D-6E8A-4147-A177-3AD203B41FA5}">
                      <a16:colId xmlns:a16="http://schemas.microsoft.com/office/drawing/2014/main" val="3383282758"/>
                    </a:ext>
                  </a:extLst>
                </a:gridCol>
                <a:gridCol w="1480492">
                  <a:extLst>
                    <a:ext uri="{9D8B030D-6E8A-4147-A177-3AD203B41FA5}">
                      <a16:colId xmlns:a16="http://schemas.microsoft.com/office/drawing/2014/main" val="494559924"/>
                    </a:ext>
                  </a:extLst>
                </a:gridCol>
              </a:tblGrid>
              <a:tr h="563311">
                <a:tc>
                  <a:txBody>
                    <a:bodyPr/>
                    <a:lstStyle/>
                    <a:p>
                      <a:pPr algn="ctr" fontAlgn="ctr"/>
                      <a:r>
                        <a:rPr lang="tr-TR" sz="1200" b="1" i="0" u="none" strike="noStrike" dirty="0">
                          <a:solidFill>
                            <a:srgbClr val="000000"/>
                          </a:solidFill>
                          <a:effectLst/>
                          <a:latin typeface="Calibri" panose="020F0502020204030204" pitchFamily="34" charset="0"/>
                        </a:rPr>
                        <a:t>KAYNAK ADI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BİRİMİ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MEVCUT</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İHTİYAÇ</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İHTİYAÇ NEDENİ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333432">
                <a:tc>
                  <a:txBody>
                    <a:bodyPr/>
                    <a:lstStyle/>
                    <a:p>
                      <a:pPr algn="ctr" fontAlgn="ctr"/>
                      <a:r>
                        <a:rPr lang="tr-TR" sz="1400" b="0" i="0" u="none" strike="noStrike" dirty="0" smtClean="0">
                          <a:solidFill>
                            <a:srgbClr val="000000"/>
                          </a:solidFill>
                          <a:effectLst/>
                          <a:latin typeface="Calibri" panose="020F0502020204030204" pitchFamily="34" charset="0"/>
                        </a:rPr>
                        <a:t>Bilgisayar</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TBHİ</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Var</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Tasarım</a:t>
                      </a:r>
                      <a:r>
                        <a:rPr lang="tr-TR" sz="1400" b="0" i="0" u="none" strike="noStrike" baseline="0" dirty="0" smtClean="0">
                          <a:solidFill>
                            <a:srgbClr val="000000"/>
                          </a:solidFill>
                          <a:effectLst/>
                          <a:latin typeface="Calibri" panose="020F0502020204030204" pitchFamily="34" charset="0"/>
                        </a:rPr>
                        <a:t> için yeterli bilgisayar </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indent="0" algn="ctr" defTabSz="457207" rtl="0" eaLnBrk="1" fontAlgn="ctr" latinLnBrk="0" hangingPunct="1">
                        <a:lnSpc>
                          <a:spcPct val="100000"/>
                        </a:lnSpc>
                        <a:spcBef>
                          <a:spcPts val="0"/>
                        </a:spcBef>
                        <a:spcAft>
                          <a:spcPts val="0"/>
                        </a:spcAft>
                        <a:buClrTx/>
                        <a:buSzTx/>
                        <a:buFontTx/>
                        <a:buNone/>
                        <a:tabLst/>
                        <a:defRPr/>
                      </a:pPr>
                      <a:r>
                        <a:rPr lang="tr-TR" sz="1400" b="0" i="0" u="none" strike="noStrike" dirty="0" smtClean="0">
                          <a:solidFill>
                            <a:srgbClr val="000000"/>
                          </a:solidFill>
                          <a:effectLst/>
                          <a:latin typeface="Calibri" panose="020F0502020204030204" pitchFamily="34" charset="0"/>
                        </a:rPr>
                        <a:t>Tasarım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r h="333432">
                <a:tc>
                  <a:txBody>
                    <a:bodyPr/>
                    <a:lstStyle/>
                    <a:p>
                      <a:pPr algn="ctr" fontAlgn="ctr"/>
                      <a:r>
                        <a:rPr lang="tr-TR" sz="1400" b="0" i="0" u="none" strike="noStrike" dirty="0">
                          <a:solidFill>
                            <a:srgbClr val="000000"/>
                          </a:solidFill>
                          <a:effectLst/>
                          <a:latin typeface="Calibri" panose="020F0502020204030204" pitchFamily="34" charset="0"/>
                        </a:rPr>
                        <a:t> </a:t>
                      </a:r>
                      <a:r>
                        <a:rPr lang="tr-TR" sz="1400" b="0" i="0" u="none" strike="noStrike" dirty="0" smtClean="0">
                          <a:solidFill>
                            <a:srgbClr val="000000"/>
                          </a:solidFill>
                          <a:effectLst/>
                          <a:latin typeface="Calibri" panose="020F0502020204030204" pitchFamily="34" charset="0"/>
                        </a:rPr>
                        <a:t>Işık</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marL="0" marR="0" indent="0" algn="ctr" defTabSz="457207" rtl="0" eaLnBrk="1" fontAlgn="ctr" latinLnBrk="0" hangingPunct="1">
                        <a:lnSpc>
                          <a:spcPct val="100000"/>
                        </a:lnSpc>
                        <a:spcBef>
                          <a:spcPts val="0"/>
                        </a:spcBef>
                        <a:spcAft>
                          <a:spcPts val="0"/>
                        </a:spcAft>
                        <a:buClrTx/>
                        <a:buSzTx/>
                        <a:buFontTx/>
                        <a:buNone/>
                        <a:tabLst/>
                        <a:defRPr/>
                      </a:pPr>
                      <a:r>
                        <a:rPr lang="tr-TR" sz="1400" b="0" i="0" u="none" strike="noStrike" dirty="0">
                          <a:solidFill>
                            <a:srgbClr val="000000"/>
                          </a:solidFill>
                          <a:effectLst/>
                          <a:latin typeface="Calibri" panose="020F0502020204030204" pitchFamily="34" charset="0"/>
                        </a:rPr>
                        <a:t> </a:t>
                      </a:r>
                      <a:r>
                        <a:rPr lang="tr-TR" sz="1400" b="0" i="0" u="none" strike="noStrike" dirty="0" smtClean="0">
                          <a:solidFill>
                            <a:srgbClr val="000000"/>
                          </a:solidFill>
                          <a:effectLst/>
                          <a:latin typeface="Calibri" panose="020F0502020204030204" pitchFamily="34" charset="0"/>
                        </a:rPr>
                        <a:t>TBHİ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indent="0" algn="ctr" defTabSz="457207" rtl="0" eaLnBrk="1" fontAlgn="ctr" latinLnBrk="0" hangingPunct="1">
                        <a:lnSpc>
                          <a:spcPct val="100000"/>
                        </a:lnSpc>
                        <a:spcBef>
                          <a:spcPts val="0"/>
                        </a:spcBef>
                        <a:spcAft>
                          <a:spcPts val="0"/>
                        </a:spcAft>
                        <a:buClrTx/>
                        <a:buSzTx/>
                        <a:buFontTx/>
                        <a:buNone/>
                        <a:tabLst/>
                        <a:defRPr/>
                      </a:pPr>
                      <a:r>
                        <a:rPr lang="tr-TR" sz="1400" b="0" i="0" u="none" strike="noStrike" dirty="0">
                          <a:solidFill>
                            <a:srgbClr val="000000"/>
                          </a:solidFill>
                          <a:effectLst/>
                          <a:latin typeface="Calibri" panose="020F0502020204030204" pitchFamily="34" charset="0"/>
                        </a:rPr>
                        <a:t> </a:t>
                      </a:r>
                      <a:r>
                        <a:rPr lang="tr-TR" sz="1400" b="0" i="0" u="none" strike="noStrike" dirty="0" smtClean="0">
                          <a:solidFill>
                            <a:srgbClr val="000000"/>
                          </a:solidFill>
                          <a:effectLst/>
                          <a:latin typeface="Calibri" panose="020F0502020204030204" pitchFamily="34" charset="0"/>
                        </a:rPr>
                        <a:t>-</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Ayaklı Stüdyo Işığı</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indent="0" algn="ctr" defTabSz="457207" rtl="0" eaLnBrk="1" fontAlgn="ctr" latinLnBrk="0" hangingPunct="1">
                        <a:lnSpc>
                          <a:spcPct val="100000"/>
                        </a:lnSpc>
                        <a:spcBef>
                          <a:spcPts val="0"/>
                        </a:spcBef>
                        <a:spcAft>
                          <a:spcPts val="0"/>
                        </a:spcAft>
                        <a:buClrTx/>
                        <a:buSzTx/>
                        <a:buFontTx/>
                        <a:buNone/>
                        <a:tabLst/>
                        <a:defRPr/>
                      </a:pPr>
                      <a:r>
                        <a:rPr lang="tr-TR" sz="1400" b="0" i="0" u="none" strike="noStrike" dirty="0" smtClean="0">
                          <a:solidFill>
                            <a:srgbClr val="000000"/>
                          </a:solidFill>
                          <a:effectLst/>
                          <a:latin typeface="Calibri" panose="020F0502020204030204" pitchFamily="34" charset="0"/>
                        </a:rPr>
                        <a:t>Tanıtım Çekimleri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15462751"/>
                  </a:ext>
                </a:extLst>
              </a:tr>
              <a:tr h="333432">
                <a:tc>
                  <a:txBody>
                    <a:bodyPr/>
                    <a:lstStyle/>
                    <a:p>
                      <a:pPr algn="ctr" fontAlgn="ctr"/>
                      <a:r>
                        <a:rPr lang="tr-TR" sz="1400" b="0" i="0" u="none" strike="noStrike" dirty="0" smtClean="0">
                          <a:solidFill>
                            <a:srgbClr val="000000"/>
                          </a:solidFill>
                          <a:effectLst/>
                          <a:latin typeface="Calibri" panose="020F0502020204030204" pitchFamily="34" charset="0"/>
                        </a:rPr>
                        <a:t>Yeşil Perde</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TBHİ</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Yeşil Perde</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Tanıtım Çekimleri</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82415262"/>
                  </a:ext>
                </a:extLst>
              </a:tr>
              <a:tr h="333432">
                <a:tc>
                  <a:txBody>
                    <a:bodyPr/>
                    <a:lstStyle/>
                    <a:p>
                      <a:pPr algn="ctr" fontAlgn="ctr"/>
                      <a:r>
                        <a:rPr lang="tr-TR" sz="1400" b="0" i="0" u="none" strike="noStrike" dirty="0">
                          <a:solidFill>
                            <a:srgbClr val="000000"/>
                          </a:solidFill>
                          <a:effectLst/>
                          <a:latin typeface="Calibri" panose="020F0502020204030204" pitchFamily="34" charset="0"/>
                        </a:rPr>
                        <a:t> </a:t>
                      </a:r>
                      <a:r>
                        <a:rPr lang="tr-TR" sz="1400" b="0" i="0" u="none" strike="noStrike" dirty="0" smtClean="0">
                          <a:solidFill>
                            <a:srgbClr val="000000"/>
                          </a:solidFill>
                          <a:effectLst/>
                          <a:latin typeface="Calibri" panose="020F0502020204030204" pitchFamily="34" charset="0"/>
                        </a:rPr>
                        <a:t>Araba</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TBHİ</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a:t>
                      </a: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Araba</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Tanıtım Ziyaretleri &amp; Fuarlar</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23855125"/>
                  </a:ext>
                </a:extLst>
              </a:tr>
            </a:tbl>
          </a:graphicData>
        </a:graphic>
      </p:graphicFrame>
    </p:spTree>
    <p:extLst>
      <p:ext uri="{BB962C8B-B14F-4D97-AF65-F5344CB8AC3E}">
        <p14:creationId xmlns:p14="http://schemas.microsoft.com/office/powerpoint/2010/main" val="3238947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Metin kutusu 4">
            <a:extLst>
              <a:ext uri="{FF2B5EF4-FFF2-40B4-BE49-F238E27FC236}">
                <a16:creationId xmlns:a16="http://schemas.microsoft.com/office/drawing/2014/main" id="{57C0E41D-3DD4-4068-B64C-DBA801AC6D69}"/>
              </a:ext>
            </a:extLst>
          </p:cNvPr>
          <p:cNvSpPr txBox="1"/>
          <p:nvPr/>
        </p:nvSpPr>
        <p:spPr>
          <a:xfrm>
            <a:off x="1622143" y="1297533"/>
            <a:ext cx="5901761" cy="922105"/>
          </a:xfrm>
          <a:prstGeom prst="rect">
            <a:avLst/>
          </a:prstGeom>
        </p:spPr>
        <p:txBody>
          <a:bodyPr vert="horz" lIns="91440" tIns="45720" rIns="91440" bIns="45720" rtlCol="0" anchor="b">
            <a:noAutofit/>
          </a:bodyPr>
          <a:lstStyle/>
          <a:p>
            <a:pPr algn="ctr">
              <a:lnSpc>
                <a:spcPct val="11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MEVCUT </a:t>
            </a:r>
            <a:r>
              <a:rPr lang="en-US" sz="2800" b="1" dirty="0">
                <a:solidFill>
                  <a:schemeClr val="accent6"/>
                </a:solidFill>
                <a:effectLst>
                  <a:outerShdw blurRad="38100" dist="38100" dir="2700000" algn="tl">
                    <a:srgbClr val="000000">
                      <a:alpha val="43137"/>
                    </a:srgbClr>
                  </a:outerShdw>
                </a:effectLst>
                <a:ea typeface="+mj-ea"/>
                <a:cs typeface="+mj-cs"/>
              </a:rPr>
              <a:t>KAYNAK</a:t>
            </a:r>
            <a:r>
              <a:rPr lang="tr-TR" sz="2800" b="1" dirty="0">
                <a:solidFill>
                  <a:schemeClr val="accent6"/>
                </a:solidFill>
                <a:effectLst>
                  <a:outerShdw blurRad="38100" dist="38100" dir="2700000" algn="tl">
                    <a:srgbClr val="000000">
                      <a:alpha val="43137"/>
                    </a:srgbClr>
                  </a:outerShdw>
                </a:effectLst>
                <a:ea typeface="+mj-ea"/>
                <a:cs typeface="+mj-cs"/>
              </a:rPr>
              <a:t>LAR </a:t>
            </a:r>
            <a:r>
              <a:rPr lang="tr-TR" sz="2800" b="1" dirty="0" smtClean="0">
                <a:solidFill>
                  <a:schemeClr val="accent6"/>
                </a:solidFill>
                <a:effectLst>
                  <a:outerShdw blurRad="38100" dist="38100" dir="2700000" algn="tl">
                    <a:srgbClr val="000000">
                      <a:alpha val="43137"/>
                    </a:srgbClr>
                  </a:outerShdw>
                </a:effectLst>
                <a:ea typeface="+mj-ea"/>
                <a:cs typeface="+mj-cs"/>
              </a:rPr>
              <a:t>ve </a:t>
            </a:r>
            <a:r>
              <a:rPr lang="en-US" sz="2800" b="1" dirty="0" smtClean="0">
                <a:solidFill>
                  <a:schemeClr val="accent6"/>
                </a:solidFill>
                <a:effectLst>
                  <a:outerShdw blurRad="38100" dist="38100" dir="2700000" algn="tl">
                    <a:srgbClr val="000000">
                      <a:alpha val="43137"/>
                    </a:srgbClr>
                  </a:outerShdw>
                </a:effectLst>
                <a:ea typeface="+mj-ea"/>
                <a:cs typeface="+mj-cs"/>
              </a:rPr>
              <a:t> </a:t>
            </a:r>
            <a:r>
              <a:rPr lang="en-US" sz="2800" b="1" dirty="0">
                <a:solidFill>
                  <a:schemeClr val="accent6"/>
                </a:solidFill>
                <a:effectLst>
                  <a:outerShdw blurRad="38100" dist="38100" dir="2700000" algn="tl">
                    <a:srgbClr val="000000">
                      <a:alpha val="43137"/>
                    </a:srgbClr>
                  </a:outerShdw>
                </a:effectLst>
                <a:ea typeface="+mj-ea"/>
                <a:cs typeface="+mj-cs"/>
              </a:rPr>
              <a:t>İHTİYA</a:t>
            </a:r>
            <a:r>
              <a:rPr lang="tr-TR" sz="2800" b="1" dirty="0">
                <a:solidFill>
                  <a:schemeClr val="accent6"/>
                </a:solidFill>
                <a:effectLst>
                  <a:outerShdw blurRad="38100" dist="38100" dir="2700000" algn="tl">
                    <a:srgbClr val="000000">
                      <a:alpha val="43137"/>
                    </a:srgbClr>
                  </a:outerShdw>
                </a:effectLst>
                <a:ea typeface="+mj-ea"/>
                <a:cs typeface="+mj-cs"/>
              </a:rPr>
              <a:t>ÇLAR</a:t>
            </a:r>
          </a:p>
          <a:p>
            <a:pPr algn="ctr">
              <a:lnSpc>
                <a:spcPct val="11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(TEKNOLOJİK, YAZILIM, DONANIM vb.)</a:t>
            </a:r>
            <a:endParaRPr lang="en-US" sz="2800" b="1" dirty="0">
              <a:solidFill>
                <a:schemeClr val="accent6"/>
              </a:solidFill>
              <a:effectLst>
                <a:outerShdw blurRad="38100" dist="38100" dir="2700000" algn="tl">
                  <a:srgbClr val="000000">
                    <a:alpha val="43137"/>
                  </a:srgbClr>
                </a:outerShdw>
              </a:effectLst>
              <a:ea typeface="+mj-ea"/>
              <a:cs typeface="+mj-cs"/>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graphicFrame>
        <p:nvGraphicFramePr>
          <p:cNvPr id="66" name="Tablo 65">
            <a:extLst>
              <a:ext uri="{FF2B5EF4-FFF2-40B4-BE49-F238E27FC236}">
                <a16:creationId xmlns:a16="http://schemas.microsoft.com/office/drawing/2014/main" id="{4E4BC37B-8B6C-4421-8472-B24C6619D2F1}"/>
              </a:ext>
            </a:extLst>
          </p:cNvPr>
          <p:cNvGraphicFramePr>
            <a:graphicFrameLocks noGrp="1"/>
          </p:cNvGraphicFramePr>
          <p:nvPr>
            <p:extLst>
              <p:ext uri="{D42A27DB-BD31-4B8C-83A1-F6EECF244321}">
                <p14:modId xmlns:p14="http://schemas.microsoft.com/office/powerpoint/2010/main" val="3273349647"/>
              </p:ext>
            </p:extLst>
          </p:nvPr>
        </p:nvGraphicFramePr>
        <p:xfrm>
          <a:off x="1114759" y="3233934"/>
          <a:ext cx="7479631" cy="992534"/>
        </p:xfrm>
        <a:graphic>
          <a:graphicData uri="http://schemas.openxmlformats.org/drawingml/2006/table">
            <a:tbl>
              <a:tblPr/>
              <a:tblGrid>
                <a:gridCol w="1219183">
                  <a:extLst>
                    <a:ext uri="{9D8B030D-6E8A-4147-A177-3AD203B41FA5}">
                      <a16:colId xmlns:a16="http://schemas.microsoft.com/office/drawing/2014/main" val="3918363564"/>
                    </a:ext>
                  </a:extLst>
                </a:gridCol>
                <a:gridCol w="894349">
                  <a:extLst>
                    <a:ext uri="{9D8B030D-6E8A-4147-A177-3AD203B41FA5}">
                      <a16:colId xmlns:a16="http://schemas.microsoft.com/office/drawing/2014/main" val="1683979601"/>
                    </a:ext>
                  </a:extLst>
                </a:gridCol>
                <a:gridCol w="679200">
                  <a:extLst>
                    <a:ext uri="{9D8B030D-6E8A-4147-A177-3AD203B41FA5}">
                      <a16:colId xmlns:a16="http://schemas.microsoft.com/office/drawing/2014/main" val="2592459544"/>
                    </a:ext>
                  </a:extLst>
                </a:gridCol>
                <a:gridCol w="1814011">
                  <a:extLst>
                    <a:ext uri="{9D8B030D-6E8A-4147-A177-3AD203B41FA5}">
                      <a16:colId xmlns:a16="http://schemas.microsoft.com/office/drawing/2014/main" val="3383282758"/>
                    </a:ext>
                  </a:extLst>
                </a:gridCol>
                <a:gridCol w="2872888">
                  <a:extLst>
                    <a:ext uri="{9D8B030D-6E8A-4147-A177-3AD203B41FA5}">
                      <a16:colId xmlns:a16="http://schemas.microsoft.com/office/drawing/2014/main" val="494559924"/>
                    </a:ext>
                  </a:extLst>
                </a:gridCol>
              </a:tblGrid>
              <a:tr h="563311">
                <a:tc>
                  <a:txBody>
                    <a:bodyPr/>
                    <a:lstStyle/>
                    <a:p>
                      <a:pPr algn="ctr" fontAlgn="ctr"/>
                      <a:r>
                        <a:rPr lang="tr-TR" sz="1200" b="1" i="0" u="none" strike="noStrike" dirty="0">
                          <a:solidFill>
                            <a:srgbClr val="000000"/>
                          </a:solidFill>
                          <a:effectLst/>
                          <a:latin typeface="Calibri" panose="020F0502020204030204" pitchFamily="34" charset="0"/>
                        </a:rPr>
                        <a:t>KAYNAK ADI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BİRİMİ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MEVCUT</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İHTİYAÇ</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İHTİYAÇ NEDENİ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333432">
                <a:tc>
                  <a:txBody>
                    <a:bodyPr/>
                    <a:lstStyle/>
                    <a:p>
                      <a:pPr algn="ctr" fontAlgn="ctr"/>
                      <a:r>
                        <a:rPr lang="tr-TR" sz="1400" b="0" i="0" u="none" strike="noStrike" dirty="0" smtClean="0">
                          <a:solidFill>
                            <a:srgbClr val="000000"/>
                          </a:solidFill>
                          <a:effectLst/>
                          <a:latin typeface="Calibri" panose="020F0502020204030204" pitchFamily="34" charset="0"/>
                        </a:rPr>
                        <a:t>Stok</a:t>
                      </a:r>
                      <a:r>
                        <a:rPr lang="tr-TR" sz="1400" b="0" i="0" u="none" strike="noStrike" baseline="0" dirty="0" smtClean="0">
                          <a:solidFill>
                            <a:srgbClr val="000000"/>
                          </a:solidFill>
                          <a:effectLst/>
                          <a:latin typeface="Calibri" panose="020F0502020204030204" pitchFamily="34" charset="0"/>
                        </a:rPr>
                        <a:t> Fotoğraf </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TBHİ</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Stok Fotoğraf</a:t>
                      </a:r>
                      <a:r>
                        <a:rPr lang="tr-TR" sz="1400" b="0" i="0" u="none" strike="noStrike" baseline="0" dirty="0" smtClean="0">
                          <a:solidFill>
                            <a:srgbClr val="000000"/>
                          </a:solidFill>
                          <a:effectLst/>
                          <a:latin typeface="Calibri" panose="020F0502020204030204" pitchFamily="34" charset="0"/>
                        </a:rPr>
                        <a:t> Üyeliği</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Daha çeşitli, etkili ve canlı tasarım ve görsel oluşturmak</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bl>
          </a:graphicData>
        </a:graphic>
      </p:graphicFrame>
      <p:pic>
        <p:nvPicPr>
          <p:cNvPr id="67"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655" y="408856"/>
            <a:ext cx="2081207" cy="4653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901657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Metin kutusu 4">
            <a:extLst>
              <a:ext uri="{FF2B5EF4-FFF2-40B4-BE49-F238E27FC236}">
                <a16:creationId xmlns:a16="http://schemas.microsoft.com/office/drawing/2014/main" id="{57C0E41D-3DD4-4068-B64C-DBA801AC6D69}"/>
              </a:ext>
            </a:extLst>
          </p:cNvPr>
          <p:cNvSpPr txBox="1"/>
          <p:nvPr/>
        </p:nvSpPr>
        <p:spPr>
          <a:xfrm>
            <a:off x="1576912" y="1106626"/>
            <a:ext cx="5869859" cy="1079575"/>
          </a:xfrm>
          <a:prstGeom prst="rect">
            <a:avLst/>
          </a:prstGeom>
        </p:spPr>
        <p:txBody>
          <a:bodyPr vert="horz" lIns="91440" tIns="45720" rIns="91440" bIns="45720" rtlCol="0" anchor="b">
            <a:noAutofit/>
          </a:bodyPr>
          <a:lstStyle/>
          <a:p>
            <a:pPr algn="ctr">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MEVCUT </a:t>
            </a:r>
            <a:r>
              <a:rPr lang="en-US" sz="2800" b="1" dirty="0">
                <a:solidFill>
                  <a:schemeClr val="accent6"/>
                </a:solidFill>
                <a:effectLst>
                  <a:outerShdw blurRad="38100" dist="38100" dir="2700000" algn="tl">
                    <a:srgbClr val="000000">
                      <a:alpha val="43137"/>
                    </a:srgbClr>
                  </a:outerShdw>
                </a:effectLst>
                <a:ea typeface="+mj-ea"/>
                <a:cs typeface="+mj-cs"/>
              </a:rPr>
              <a:t>KAYNAK</a:t>
            </a:r>
            <a:r>
              <a:rPr lang="tr-TR" sz="2800" b="1" dirty="0">
                <a:solidFill>
                  <a:schemeClr val="accent6"/>
                </a:solidFill>
                <a:effectLst>
                  <a:outerShdw blurRad="38100" dist="38100" dir="2700000" algn="tl">
                    <a:srgbClr val="000000">
                      <a:alpha val="43137"/>
                    </a:srgbClr>
                  </a:outerShdw>
                </a:effectLst>
                <a:ea typeface="+mj-ea"/>
                <a:cs typeface="+mj-cs"/>
              </a:rPr>
              <a:t>LAR </a:t>
            </a:r>
            <a:r>
              <a:rPr lang="tr-TR" sz="2800" b="1" dirty="0" smtClean="0">
                <a:solidFill>
                  <a:schemeClr val="accent6"/>
                </a:solidFill>
                <a:effectLst>
                  <a:outerShdw blurRad="38100" dist="38100" dir="2700000" algn="tl">
                    <a:srgbClr val="000000">
                      <a:alpha val="43137"/>
                    </a:srgbClr>
                  </a:outerShdw>
                </a:effectLst>
                <a:ea typeface="+mj-ea"/>
                <a:cs typeface="+mj-cs"/>
              </a:rPr>
              <a:t>ve </a:t>
            </a:r>
            <a:r>
              <a:rPr lang="en-US" sz="2800" b="1" dirty="0" smtClean="0">
                <a:solidFill>
                  <a:schemeClr val="accent6"/>
                </a:solidFill>
                <a:effectLst>
                  <a:outerShdw blurRad="38100" dist="38100" dir="2700000" algn="tl">
                    <a:srgbClr val="000000">
                      <a:alpha val="43137"/>
                    </a:srgbClr>
                  </a:outerShdw>
                </a:effectLst>
                <a:ea typeface="+mj-ea"/>
                <a:cs typeface="+mj-cs"/>
              </a:rPr>
              <a:t> </a:t>
            </a:r>
            <a:r>
              <a:rPr lang="en-US" sz="2800" b="1" dirty="0">
                <a:solidFill>
                  <a:schemeClr val="accent6"/>
                </a:solidFill>
                <a:effectLst>
                  <a:outerShdw blurRad="38100" dist="38100" dir="2700000" algn="tl">
                    <a:srgbClr val="000000">
                      <a:alpha val="43137"/>
                    </a:srgbClr>
                  </a:outerShdw>
                </a:effectLst>
                <a:ea typeface="+mj-ea"/>
                <a:cs typeface="+mj-cs"/>
              </a:rPr>
              <a:t>İHTİYA</a:t>
            </a:r>
            <a:r>
              <a:rPr lang="tr-TR" sz="2800" b="1" dirty="0">
                <a:solidFill>
                  <a:schemeClr val="accent6"/>
                </a:solidFill>
                <a:effectLst>
                  <a:outerShdw blurRad="38100" dist="38100" dir="2700000" algn="tl">
                    <a:srgbClr val="000000">
                      <a:alpha val="43137"/>
                    </a:srgbClr>
                  </a:outerShdw>
                </a:effectLst>
                <a:ea typeface="+mj-ea"/>
                <a:cs typeface="+mj-cs"/>
              </a:rPr>
              <a:t>ÇLAR</a:t>
            </a:r>
          </a:p>
          <a:p>
            <a:pPr algn="ctr">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(İŞ GÜCÜ-İNSAN KAYNAĞI)</a:t>
            </a:r>
            <a:endParaRPr lang="en-US" sz="2800" b="1" dirty="0">
              <a:solidFill>
                <a:schemeClr val="accent6"/>
              </a:solidFill>
              <a:effectLst>
                <a:outerShdw blurRad="38100" dist="38100" dir="2700000" algn="tl">
                  <a:srgbClr val="000000">
                    <a:alpha val="43137"/>
                  </a:srgbClr>
                </a:outerShdw>
              </a:effectLst>
              <a:ea typeface="+mj-ea"/>
              <a:cs typeface="+mj-cs"/>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graphicFrame>
        <p:nvGraphicFramePr>
          <p:cNvPr id="66" name="Tablo 65">
            <a:extLst>
              <a:ext uri="{FF2B5EF4-FFF2-40B4-BE49-F238E27FC236}">
                <a16:creationId xmlns:a16="http://schemas.microsoft.com/office/drawing/2014/main" id="{0F23ED71-2D0A-4A91-BB06-5711D160085E}"/>
              </a:ext>
            </a:extLst>
          </p:cNvPr>
          <p:cNvGraphicFramePr>
            <a:graphicFrameLocks noGrp="1"/>
          </p:cNvGraphicFramePr>
          <p:nvPr>
            <p:extLst>
              <p:ext uri="{D42A27DB-BD31-4B8C-83A1-F6EECF244321}">
                <p14:modId xmlns:p14="http://schemas.microsoft.com/office/powerpoint/2010/main" val="617148068"/>
              </p:ext>
            </p:extLst>
          </p:nvPr>
        </p:nvGraphicFramePr>
        <p:xfrm>
          <a:off x="1171074" y="3061482"/>
          <a:ext cx="6813882" cy="992534"/>
        </p:xfrm>
        <a:graphic>
          <a:graphicData uri="http://schemas.openxmlformats.org/drawingml/2006/table">
            <a:tbl>
              <a:tblPr/>
              <a:tblGrid>
                <a:gridCol w="1296416">
                  <a:extLst>
                    <a:ext uri="{9D8B030D-6E8A-4147-A177-3AD203B41FA5}">
                      <a16:colId xmlns:a16="http://schemas.microsoft.com/office/drawing/2014/main" val="3918363564"/>
                    </a:ext>
                  </a:extLst>
                </a:gridCol>
                <a:gridCol w="1371277">
                  <a:extLst>
                    <a:ext uri="{9D8B030D-6E8A-4147-A177-3AD203B41FA5}">
                      <a16:colId xmlns:a16="http://schemas.microsoft.com/office/drawing/2014/main" val="1683979601"/>
                    </a:ext>
                  </a:extLst>
                </a:gridCol>
                <a:gridCol w="1382063">
                  <a:extLst>
                    <a:ext uri="{9D8B030D-6E8A-4147-A177-3AD203B41FA5}">
                      <a16:colId xmlns:a16="http://schemas.microsoft.com/office/drawing/2014/main" val="2592459544"/>
                    </a:ext>
                  </a:extLst>
                </a:gridCol>
                <a:gridCol w="1382063">
                  <a:extLst>
                    <a:ext uri="{9D8B030D-6E8A-4147-A177-3AD203B41FA5}">
                      <a16:colId xmlns:a16="http://schemas.microsoft.com/office/drawing/2014/main" val="3383282758"/>
                    </a:ext>
                  </a:extLst>
                </a:gridCol>
                <a:gridCol w="1382063">
                  <a:extLst>
                    <a:ext uri="{9D8B030D-6E8A-4147-A177-3AD203B41FA5}">
                      <a16:colId xmlns:a16="http://schemas.microsoft.com/office/drawing/2014/main" val="494559924"/>
                    </a:ext>
                  </a:extLst>
                </a:gridCol>
              </a:tblGrid>
              <a:tr h="563311">
                <a:tc>
                  <a:txBody>
                    <a:bodyPr/>
                    <a:lstStyle/>
                    <a:p>
                      <a:pPr algn="ctr" fontAlgn="ctr"/>
                      <a:r>
                        <a:rPr lang="tr-TR" sz="1200" b="1" i="0" u="none" strike="noStrike" dirty="0">
                          <a:solidFill>
                            <a:srgbClr val="000000"/>
                          </a:solidFill>
                          <a:effectLst/>
                          <a:latin typeface="Calibri" panose="020F0502020204030204" pitchFamily="34" charset="0"/>
                        </a:rPr>
                        <a:t>KAYNAK ADI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BİRİMİ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MEVCUT</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İHTİYAÇ</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İHTİYAÇ NEDENİ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333432">
                <a:tc>
                  <a:txBody>
                    <a:bodyPr/>
                    <a:lstStyle/>
                    <a:p>
                      <a:pPr algn="ctr" fontAlgn="ctr"/>
                      <a:r>
                        <a:rPr lang="tr-TR" sz="1400" b="0" i="0" u="none" strike="noStrike" dirty="0" smtClean="0">
                          <a:solidFill>
                            <a:srgbClr val="000000"/>
                          </a:solidFill>
                          <a:effectLst/>
                          <a:latin typeface="Calibri" panose="020F0502020204030204" pitchFamily="34" charset="0"/>
                        </a:rPr>
                        <a:t>Kısmi</a:t>
                      </a:r>
                      <a:r>
                        <a:rPr lang="tr-TR" sz="1400" b="0" i="0" u="none" strike="noStrike" baseline="0" dirty="0" smtClean="0">
                          <a:solidFill>
                            <a:srgbClr val="000000"/>
                          </a:solidFill>
                          <a:effectLst/>
                          <a:latin typeface="Calibri" panose="020F0502020204030204" pitchFamily="34" charset="0"/>
                        </a:rPr>
                        <a:t> Zamanlı Öğrenci</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TBHİ</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Var</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1</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İş</a:t>
                      </a:r>
                      <a:r>
                        <a:rPr lang="tr-TR" sz="1400" b="0" i="0" u="none" strike="noStrike" baseline="0" dirty="0" smtClean="0">
                          <a:solidFill>
                            <a:srgbClr val="000000"/>
                          </a:solidFill>
                          <a:effectLst/>
                          <a:latin typeface="Calibri" panose="020F0502020204030204" pitchFamily="34" charset="0"/>
                        </a:rPr>
                        <a:t> </a:t>
                      </a:r>
                      <a:r>
                        <a:rPr lang="tr-TR" sz="1400" b="0" i="0" u="none" strike="noStrike" baseline="0" dirty="0" err="1" smtClean="0">
                          <a:solidFill>
                            <a:srgbClr val="000000"/>
                          </a:solidFill>
                          <a:effectLst/>
                          <a:latin typeface="Calibri" panose="020F0502020204030204" pitchFamily="34" charset="0"/>
                        </a:rPr>
                        <a:t>yoğunuğu</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bl>
          </a:graphicData>
        </a:graphic>
      </p:graphicFrame>
      <p:pic>
        <p:nvPicPr>
          <p:cNvPr id="67"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455" y="561256"/>
            <a:ext cx="2081207" cy="4653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93892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835696" y="1476343"/>
            <a:ext cx="5265420" cy="845820"/>
          </a:xfrm>
          <a:prstGeom prst="rect">
            <a:avLst/>
          </a:prstGeom>
        </p:spPr>
        <p:txBody>
          <a:bodyPr vert="horz" lIns="91440" tIns="45720" rIns="91440" bIns="45720" rtlCol="0" anchor="b">
            <a:noAutofit/>
          </a:bodyPr>
          <a:lstStyle/>
          <a:p>
            <a:pPr algn="ctr">
              <a:lnSpc>
                <a:spcPct val="9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SKORU YÜKSEK OLAN </a:t>
            </a:r>
            <a:r>
              <a:rPr lang="tr-TR" sz="2800" b="1" dirty="0" smtClean="0">
                <a:solidFill>
                  <a:schemeClr val="accent6"/>
                </a:solidFill>
                <a:effectLst>
                  <a:outerShdw blurRad="38100" dist="38100" dir="2700000" algn="tl">
                    <a:srgbClr val="000000">
                      <a:alpha val="43137"/>
                    </a:srgbClr>
                  </a:outerShdw>
                </a:effectLst>
                <a:ea typeface="+mj-ea"/>
                <a:cs typeface="+mj-cs"/>
              </a:rPr>
              <a:t>ve AKSİYON </a:t>
            </a:r>
            <a:r>
              <a:rPr lang="tr-TR" sz="2800" b="1" dirty="0">
                <a:solidFill>
                  <a:schemeClr val="accent6"/>
                </a:solidFill>
                <a:effectLst>
                  <a:outerShdw blurRad="38100" dist="38100" dir="2700000" algn="tl">
                    <a:srgbClr val="000000">
                      <a:alpha val="43137"/>
                    </a:srgbClr>
                  </a:outerShdw>
                </a:effectLst>
                <a:ea typeface="+mj-ea"/>
                <a:cs typeface="+mj-cs"/>
              </a:rPr>
              <a:t>GEREKTİREN </a:t>
            </a:r>
            <a:r>
              <a:rPr lang="en-US" sz="2800" b="1" kern="1200" dirty="0">
                <a:solidFill>
                  <a:schemeClr val="accent6"/>
                </a:solidFill>
                <a:effectLst>
                  <a:outerShdw blurRad="38100" dist="38100" dir="2700000" algn="tl">
                    <a:srgbClr val="000000">
                      <a:alpha val="43137"/>
                    </a:srgbClr>
                  </a:outerShdw>
                </a:effectLst>
                <a:ea typeface="+mj-ea"/>
                <a:cs typeface="+mj-cs"/>
              </a:rPr>
              <a:t>RİS</a:t>
            </a:r>
            <a:r>
              <a:rPr lang="tr-TR" sz="2800" b="1" dirty="0">
                <a:solidFill>
                  <a:schemeClr val="accent6"/>
                </a:solidFill>
                <a:effectLst>
                  <a:outerShdw blurRad="38100" dist="38100" dir="2700000" algn="tl">
                    <a:srgbClr val="000000">
                      <a:alpha val="43137"/>
                    </a:srgbClr>
                  </a:outerShdw>
                </a:effectLst>
                <a:ea typeface="+mj-ea"/>
                <a:cs typeface="+mj-cs"/>
              </a:rPr>
              <a:t>KLER</a:t>
            </a:r>
            <a:endParaRPr lang="en-US" sz="2800" b="1" kern="1200" dirty="0">
              <a:solidFill>
                <a:schemeClr val="accent6"/>
              </a:solidFill>
              <a:effectLst>
                <a:outerShdw blurRad="38100" dist="38100" dir="2700000" algn="tl">
                  <a:srgbClr val="000000">
                    <a:alpha val="43137"/>
                  </a:srgbClr>
                </a:outerShdw>
              </a:effectLst>
              <a:ea typeface="+mj-ea"/>
              <a:cs typeface="+mj-cs"/>
            </a:endParaRPr>
          </a:p>
        </p:txBody>
      </p:sp>
      <p:sp>
        <p:nvSpPr>
          <p:cNvPr id="7" name="Slayt Numarası Yer Tutucusu 6"/>
          <p:cNvSpPr>
            <a:spLocks noGrp="1"/>
          </p:cNvSpPr>
          <p:nvPr>
            <p:ph type="sldNum" sz="quarter" idx="12"/>
          </p:nvPr>
        </p:nvSpPr>
        <p:spPr>
          <a:xfrm>
            <a:off x="6457950" y="6356350"/>
            <a:ext cx="2057400" cy="365125"/>
          </a:xfrm>
        </p:spPr>
        <p:txBody>
          <a:bodyPr vert="horz" lIns="91440" tIns="45720" rIns="91440" bIns="45720" rtlCol="0" anchor="ctr">
            <a:normAutofit fontScale="77500" lnSpcReduction="20000"/>
          </a:bodyPr>
          <a:lstStyle/>
          <a:p>
            <a:pPr>
              <a:spcAft>
                <a:spcPts val="600"/>
              </a:spcAft>
            </a:pPr>
            <a:endParaRPr lang="en-US"/>
          </a:p>
        </p:txBody>
      </p:sp>
      <p:sp>
        <p:nvSpPr>
          <p:cNvPr id="12"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3"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4"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5"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graphicFrame>
        <p:nvGraphicFramePr>
          <p:cNvPr id="11" name="Tablo 10"/>
          <p:cNvGraphicFramePr>
            <a:graphicFrameLocks noGrp="1"/>
          </p:cNvGraphicFramePr>
          <p:nvPr>
            <p:extLst>
              <p:ext uri="{D42A27DB-BD31-4B8C-83A1-F6EECF244321}">
                <p14:modId xmlns:p14="http://schemas.microsoft.com/office/powerpoint/2010/main" val="1011605594"/>
              </p:ext>
            </p:extLst>
          </p:nvPr>
        </p:nvGraphicFramePr>
        <p:xfrm>
          <a:off x="545121" y="2987709"/>
          <a:ext cx="8203223" cy="1752600"/>
        </p:xfrm>
        <a:graphic>
          <a:graphicData uri="http://schemas.openxmlformats.org/drawingml/2006/table">
            <a:tbl>
              <a:tblPr firstRow="1" bandRow="1">
                <a:tableStyleId>{3B4B98B0-60AC-42C2-AFA5-B58CD77FA1E5}</a:tableStyleId>
              </a:tblPr>
              <a:tblGrid>
                <a:gridCol w="1828801">
                  <a:extLst>
                    <a:ext uri="{9D8B030D-6E8A-4147-A177-3AD203B41FA5}">
                      <a16:colId xmlns:a16="http://schemas.microsoft.com/office/drawing/2014/main" val="3521804200"/>
                    </a:ext>
                  </a:extLst>
                </a:gridCol>
                <a:gridCol w="6374422">
                  <a:extLst>
                    <a:ext uri="{9D8B030D-6E8A-4147-A177-3AD203B41FA5}">
                      <a16:colId xmlns:a16="http://schemas.microsoft.com/office/drawing/2014/main" val="2784112581"/>
                    </a:ext>
                  </a:extLst>
                </a:gridCol>
              </a:tblGrid>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Riskin</a:t>
                      </a:r>
                      <a:r>
                        <a:rPr lang="tr-TR" baseline="0" dirty="0">
                          <a:solidFill>
                            <a:srgbClr val="0C0D0D"/>
                          </a:solidFill>
                        </a:rPr>
                        <a:t> Tanımı :</a:t>
                      </a:r>
                      <a:endParaRPr lang="tr-TR" dirty="0">
                        <a:solidFill>
                          <a:srgbClr val="0C0D0D"/>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6">
                        <a:lumMod val="20000"/>
                        <a:lumOff val="80000"/>
                      </a:schemeClr>
                    </a:solidFill>
                  </a:tcPr>
                </a:tc>
                <a:tc>
                  <a:txBody>
                    <a:bodyPr/>
                    <a:lstStyle/>
                    <a:p>
                      <a:r>
                        <a:rPr lang="nl-NL" sz="1800" b="1" kern="1200" baseline="0" dirty="0" smtClean="0">
                          <a:solidFill>
                            <a:srgbClr val="0C0D0D"/>
                          </a:solidFill>
                          <a:latin typeface="+mn-lt"/>
                          <a:ea typeface="+mn-ea"/>
                          <a:cs typeface="+mn-cs"/>
                        </a:rPr>
                        <a:t>T1- Bölgede başka vakıf üniversitelerinin olması - F5</a:t>
                      </a:r>
                      <a:endParaRPr lang="tr-TR" sz="1800" b="1" kern="1200" baseline="0" dirty="0">
                        <a:solidFill>
                          <a:srgbClr val="0C0D0D"/>
                        </a:solidFill>
                        <a:latin typeface="+mn-lt"/>
                        <a:ea typeface="+mn-ea"/>
                        <a:cs typeface="+mn-cs"/>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6">
                        <a:lumMod val="20000"/>
                        <a:lumOff val="80000"/>
                      </a:schemeClr>
                    </a:solidFill>
                  </a:tcPr>
                </a:tc>
                <a:extLst>
                  <a:ext uri="{0D108BD9-81ED-4DB2-BD59-A6C34878D82A}">
                    <a16:rowId xmlns:a16="http://schemas.microsoft.com/office/drawing/2014/main" val="2463863686"/>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Termin Tarihi </a:t>
                      </a:r>
                      <a:r>
                        <a:rPr lang="tr-TR" baseline="0" dirty="0">
                          <a:solidFill>
                            <a:srgbClr val="0C0D0D"/>
                          </a:solidFill>
                        </a:rPr>
                        <a:t>:</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r>
                        <a:rPr lang="tr-TR" sz="1800" kern="1200" dirty="0" smtClean="0">
                          <a:solidFill>
                            <a:srgbClr val="0C0D0D"/>
                          </a:solidFill>
                          <a:latin typeface="+mn-lt"/>
                          <a:ea typeface="+mn-ea"/>
                          <a:cs typeface="+mn-cs"/>
                        </a:rPr>
                        <a:t>30.12.2023</a:t>
                      </a:r>
                      <a:endParaRPr lang="tr-TR" sz="1800" kern="1200" dirty="0">
                        <a:solidFill>
                          <a:srgbClr val="0C0D0D"/>
                        </a:solidFill>
                        <a:latin typeface="+mn-lt"/>
                        <a:ea typeface="+mn-ea"/>
                        <a:cs typeface="+mn-cs"/>
                      </a:endParaRPr>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3702495391"/>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Sorumlu</a:t>
                      </a:r>
                      <a:r>
                        <a:rPr lang="tr-TR" baseline="0" dirty="0">
                          <a:solidFill>
                            <a:srgbClr val="0C0D0D"/>
                          </a:solidFill>
                        </a:rPr>
                        <a:t> Birim :</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r>
                        <a:rPr lang="tr-TR" sz="1800" kern="1200" dirty="0" smtClean="0">
                          <a:solidFill>
                            <a:srgbClr val="0C0D0D"/>
                          </a:solidFill>
                          <a:latin typeface="+mn-lt"/>
                          <a:ea typeface="+mn-ea"/>
                          <a:cs typeface="+mn-cs"/>
                        </a:rPr>
                        <a:t>Tanıtım, Basın ve Halkla İlişkiler Müdürlüğü</a:t>
                      </a:r>
                      <a:endParaRPr lang="tr-TR" sz="1800" kern="1200" dirty="0">
                        <a:solidFill>
                          <a:srgbClr val="0C0D0D"/>
                        </a:solidFill>
                        <a:latin typeface="+mn-lt"/>
                        <a:ea typeface="+mn-ea"/>
                        <a:cs typeface="+mn-cs"/>
                      </a:endParaRPr>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2571400847"/>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Önleyici Faaliyet :</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tr-TR" sz="1800" kern="1200" dirty="0" smtClean="0">
                          <a:solidFill>
                            <a:srgbClr val="0C0D0D"/>
                          </a:solidFill>
                          <a:latin typeface="+mn-lt"/>
                          <a:ea typeface="+mn-ea"/>
                          <a:cs typeface="+mn-cs"/>
                        </a:rPr>
                        <a:t>Tanıtım faaliyetlerinde, diğer vakıf üniversitelerinden ayırt edici özelliklere vurgu yapılması</a:t>
                      </a:r>
                      <a:endParaRPr lang="tr-TR" sz="1800" kern="1200" dirty="0">
                        <a:solidFill>
                          <a:srgbClr val="0C0D0D"/>
                        </a:solidFill>
                        <a:latin typeface="+mn-lt"/>
                        <a:ea typeface="+mn-ea"/>
                        <a:cs typeface="+mn-cs"/>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006109038"/>
                  </a:ext>
                </a:extLst>
              </a:tr>
            </a:tbl>
          </a:graphicData>
        </a:graphic>
      </p:graphicFrame>
      <p:pic>
        <p:nvPicPr>
          <p:cNvPr id="1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6700" y="669686"/>
            <a:ext cx="2081207" cy="4653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387309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835696" y="1476343"/>
            <a:ext cx="5265420" cy="845820"/>
          </a:xfrm>
          <a:prstGeom prst="rect">
            <a:avLst/>
          </a:prstGeom>
        </p:spPr>
        <p:txBody>
          <a:bodyPr vert="horz" lIns="91440" tIns="45720" rIns="91440" bIns="45720" rtlCol="0" anchor="b">
            <a:noAutofit/>
          </a:bodyPr>
          <a:lstStyle/>
          <a:p>
            <a:pPr algn="ctr">
              <a:lnSpc>
                <a:spcPct val="9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SKORU YÜKSEK OLAN </a:t>
            </a:r>
            <a:r>
              <a:rPr lang="tr-TR" sz="2800" b="1" dirty="0" smtClean="0">
                <a:solidFill>
                  <a:schemeClr val="accent6"/>
                </a:solidFill>
                <a:effectLst>
                  <a:outerShdw blurRad="38100" dist="38100" dir="2700000" algn="tl">
                    <a:srgbClr val="000000">
                      <a:alpha val="43137"/>
                    </a:srgbClr>
                  </a:outerShdw>
                </a:effectLst>
                <a:ea typeface="+mj-ea"/>
                <a:cs typeface="+mj-cs"/>
              </a:rPr>
              <a:t>ve AKSİYON </a:t>
            </a:r>
            <a:r>
              <a:rPr lang="tr-TR" sz="2800" b="1" dirty="0">
                <a:solidFill>
                  <a:schemeClr val="accent6"/>
                </a:solidFill>
                <a:effectLst>
                  <a:outerShdw blurRad="38100" dist="38100" dir="2700000" algn="tl">
                    <a:srgbClr val="000000">
                      <a:alpha val="43137"/>
                    </a:srgbClr>
                  </a:outerShdw>
                </a:effectLst>
                <a:ea typeface="+mj-ea"/>
                <a:cs typeface="+mj-cs"/>
              </a:rPr>
              <a:t>GEREKTİREN </a:t>
            </a:r>
            <a:r>
              <a:rPr lang="en-US" sz="2800" b="1" kern="1200" dirty="0">
                <a:solidFill>
                  <a:schemeClr val="accent6"/>
                </a:solidFill>
                <a:effectLst>
                  <a:outerShdw blurRad="38100" dist="38100" dir="2700000" algn="tl">
                    <a:srgbClr val="000000">
                      <a:alpha val="43137"/>
                    </a:srgbClr>
                  </a:outerShdw>
                </a:effectLst>
                <a:ea typeface="+mj-ea"/>
                <a:cs typeface="+mj-cs"/>
              </a:rPr>
              <a:t>RİS</a:t>
            </a:r>
            <a:r>
              <a:rPr lang="tr-TR" sz="2800" b="1" dirty="0">
                <a:solidFill>
                  <a:schemeClr val="accent6"/>
                </a:solidFill>
                <a:effectLst>
                  <a:outerShdw blurRad="38100" dist="38100" dir="2700000" algn="tl">
                    <a:srgbClr val="000000">
                      <a:alpha val="43137"/>
                    </a:srgbClr>
                  </a:outerShdw>
                </a:effectLst>
                <a:ea typeface="+mj-ea"/>
                <a:cs typeface="+mj-cs"/>
              </a:rPr>
              <a:t>KLER</a:t>
            </a:r>
            <a:endParaRPr lang="en-US" sz="2800" b="1" kern="1200" dirty="0">
              <a:solidFill>
                <a:schemeClr val="accent6"/>
              </a:solidFill>
              <a:effectLst>
                <a:outerShdw blurRad="38100" dist="38100" dir="2700000" algn="tl">
                  <a:srgbClr val="000000">
                    <a:alpha val="43137"/>
                  </a:srgbClr>
                </a:outerShdw>
              </a:effectLst>
              <a:ea typeface="+mj-ea"/>
              <a:cs typeface="+mj-cs"/>
            </a:endParaRPr>
          </a:p>
        </p:txBody>
      </p:sp>
      <p:sp>
        <p:nvSpPr>
          <p:cNvPr id="7" name="Slayt Numarası Yer Tutucusu 6"/>
          <p:cNvSpPr>
            <a:spLocks noGrp="1"/>
          </p:cNvSpPr>
          <p:nvPr>
            <p:ph type="sldNum" sz="quarter" idx="12"/>
          </p:nvPr>
        </p:nvSpPr>
        <p:spPr>
          <a:xfrm>
            <a:off x="6457950" y="6356350"/>
            <a:ext cx="2057400" cy="365125"/>
          </a:xfrm>
        </p:spPr>
        <p:txBody>
          <a:bodyPr vert="horz" lIns="91440" tIns="45720" rIns="91440" bIns="45720" rtlCol="0" anchor="ctr">
            <a:normAutofit fontScale="77500" lnSpcReduction="20000"/>
          </a:bodyPr>
          <a:lstStyle/>
          <a:p>
            <a:pPr>
              <a:spcAft>
                <a:spcPts val="600"/>
              </a:spcAft>
            </a:pPr>
            <a:endParaRPr lang="en-US"/>
          </a:p>
        </p:txBody>
      </p:sp>
      <p:sp>
        <p:nvSpPr>
          <p:cNvPr id="12"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3"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4"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5"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graphicFrame>
        <p:nvGraphicFramePr>
          <p:cNvPr id="11" name="Tablo 10"/>
          <p:cNvGraphicFramePr>
            <a:graphicFrameLocks noGrp="1"/>
          </p:cNvGraphicFramePr>
          <p:nvPr>
            <p:extLst>
              <p:ext uri="{D42A27DB-BD31-4B8C-83A1-F6EECF244321}">
                <p14:modId xmlns:p14="http://schemas.microsoft.com/office/powerpoint/2010/main" val="329269809"/>
              </p:ext>
            </p:extLst>
          </p:nvPr>
        </p:nvGraphicFramePr>
        <p:xfrm>
          <a:off x="545121" y="2987709"/>
          <a:ext cx="8203223" cy="1752600"/>
        </p:xfrm>
        <a:graphic>
          <a:graphicData uri="http://schemas.openxmlformats.org/drawingml/2006/table">
            <a:tbl>
              <a:tblPr firstRow="1" bandRow="1">
                <a:tableStyleId>{3B4B98B0-60AC-42C2-AFA5-B58CD77FA1E5}</a:tableStyleId>
              </a:tblPr>
              <a:tblGrid>
                <a:gridCol w="1828801">
                  <a:extLst>
                    <a:ext uri="{9D8B030D-6E8A-4147-A177-3AD203B41FA5}">
                      <a16:colId xmlns:a16="http://schemas.microsoft.com/office/drawing/2014/main" val="3521804200"/>
                    </a:ext>
                  </a:extLst>
                </a:gridCol>
                <a:gridCol w="6374422">
                  <a:extLst>
                    <a:ext uri="{9D8B030D-6E8A-4147-A177-3AD203B41FA5}">
                      <a16:colId xmlns:a16="http://schemas.microsoft.com/office/drawing/2014/main" val="2784112581"/>
                    </a:ext>
                  </a:extLst>
                </a:gridCol>
              </a:tblGrid>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Riskin</a:t>
                      </a:r>
                      <a:r>
                        <a:rPr lang="tr-TR" baseline="0" dirty="0">
                          <a:solidFill>
                            <a:srgbClr val="0C0D0D"/>
                          </a:solidFill>
                        </a:rPr>
                        <a:t> Tanımı :</a:t>
                      </a:r>
                      <a:endParaRPr lang="tr-TR" dirty="0">
                        <a:solidFill>
                          <a:srgbClr val="0C0D0D"/>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6">
                        <a:lumMod val="20000"/>
                        <a:lumOff val="80000"/>
                      </a:schemeClr>
                    </a:solidFill>
                  </a:tcPr>
                </a:tc>
                <a:tc>
                  <a:txBody>
                    <a:bodyPr/>
                    <a:lstStyle/>
                    <a:p>
                      <a:r>
                        <a:rPr lang="nl-NL" sz="1800" b="1" kern="1200" baseline="0" dirty="0" smtClean="0">
                          <a:solidFill>
                            <a:srgbClr val="0C0D0D"/>
                          </a:solidFill>
                          <a:latin typeface="+mn-lt"/>
                          <a:ea typeface="+mn-ea"/>
                          <a:cs typeface="+mn-cs"/>
                        </a:rPr>
                        <a:t>T2- Aday öğrenci ilgisinin düşmesi</a:t>
                      </a:r>
                      <a:endParaRPr lang="tr-TR" sz="1800" b="1" kern="1200" baseline="0" dirty="0">
                        <a:solidFill>
                          <a:srgbClr val="0C0D0D"/>
                        </a:solidFill>
                        <a:latin typeface="+mn-lt"/>
                        <a:ea typeface="+mn-ea"/>
                        <a:cs typeface="+mn-cs"/>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6">
                        <a:lumMod val="20000"/>
                        <a:lumOff val="80000"/>
                      </a:schemeClr>
                    </a:solidFill>
                  </a:tcPr>
                </a:tc>
                <a:extLst>
                  <a:ext uri="{0D108BD9-81ED-4DB2-BD59-A6C34878D82A}">
                    <a16:rowId xmlns:a16="http://schemas.microsoft.com/office/drawing/2014/main" val="2463863686"/>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Termin Tarihi </a:t>
                      </a:r>
                      <a:r>
                        <a:rPr lang="tr-TR" baseline="0" dirty="0">
                          <a:solidFill>
                            <a:srgbClr val="0C0D0D"/>
                          </a:solidFill>
                        </a:rPr>
                        <a:t>:</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r>
                        <a:rPr lang="tr-TR" sz="1800" kern="1200" dirty="0" smtClean="0">
                          <a:solidFill>
                            <a:srgbClr val="0C0D0D"/>
                          </a:solidFill>
                          <a:latin typeface="+mn-lt"/>
                          <a:ea typeface="+mn-ea"/>
                          <a:cs typeface="+mn-cs"/>
                        </a:rPr>
                        <a:t>30.12.2023</a:t>
                      </a:r>
                      <a:endParaRPr lang="tr-TR" sz="1800" kern="1200" dirty="0">
                        <a:solidFill>
                          <a:srgbClr val="0C0D0D"/>
                        </a:solidFill>
                        <a:latin typeface="+mn-lt"/>
                        <a:ea typeface="+mn-ea"/>
                        <a:cs typeface="+mn-cs"/>
                      </a:endParaRPr>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3702495391"/>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Sorumlu</a:t>
                      </a:r>
                      <a:r>
                        <a:rPr lang="tr-TR" baseline="0" dirty="0">
                          <a:solidFill>
                            <a:srgbClr val="0C0D0D"/>
                          </a:solidFill>
                        </a:rPr>
                        <a:t> Birim :</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r>
                        <a:rPr lang="tr-TR" sz="1800" kern="1200" dirty="0" smtClean="0">
                          <a:solidFill>
                            <a:srgbClr val="0C0D0D"/>
                          </a:solidFill>
                          <a:latin typeface="+mn-lt"/>
                          <a:ea typeface="+mn-ea"/>
                          <a:cs typeface="+mn-cs"/>
                        </a:rPr>
                        <a:t>Tanıtım, Basın ve Halkla İlişkiler Müdürlüğü</a:t>
                      </a:r>
                      <a:endParaRPr lang="tr-TR" sz="1800" kern="1200" dirty="0">
                        <a:solidFill>
                          <a:srgbClr val="0C0D0D"/>
                        </a:solidFill>
                        <a:latin typeface="+mn-lt"/>
                        <a:ea typeface="+mn-ea"/>
                        <a:cs typeface="+mn-cs"/>
                      </a:endParaRPr>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2571400847"/>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Önleyici Faaliyet :</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tr-TR" sz="1800" kern="1200" dirty="0" smtClean="0">
                          <a:solidFill>
                            <a:srgbClr val="0C0D0D"/>
                          </a:solidFill>
                          <a:latin typeface="+mn-lt"/>
                          <a:ea typeface="+mn-ea"/>
                          <a:cs typeface="+mn-cs"/>
                        </a:rPr>
                        <a:t>Tanıtım faaliyetlerinde, diğer vakıf üniversitelerinden ayırt edici özelliklere vurgu yapılması</a:t>
                      </a:r>
                      <a:endParaRPr lang="tr-TR" sz="1800" kern="1200" dirty="0">
                        <a:solidFill>
                          <a:srgbClr val="0C0D0D"/>
                        </a:solidFill>
                        <a:latin typeface="+mn-lt"/>
                        <a:ea typeface="+mn-ea"/>
                        <a:cs typeface="+mn-cs"/>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006109038"/>
                  </a:ext>
                </a:extLst>
              </a:tr>
            </a:tbl>
          </a:graphicData>
        </a:graphic>
      </p:graphicFrame>
      <p:pic>
        <p:nvPicPr>
          <p:cNvPr id="1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6700" y="669686"/>
            <a:ext cx="2081207" cy="4653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974881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Özel 2">
      <a:dk1>
        <a:srgbClr val="8AD0D5"/>
      </a:dk1>
      <a:lt1>
        <a:sysClr val="window" lastClr="FFFFFF"/>
      </a:lt1>
      <a:dk2>
        <a:srgbClr val="1E5155"/>
      </a:dk2>
      <a:lt2>
        <a:srgbClr val="BFBFBF"/>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Ion</Template>
  <TotalTime>489</TotalTime>
  <Words>1182</Words>
  <Application>Microsoft Office PowerPoint</Application>
  <PresentationFormat>Ekran Gösterisi (4:3)</PresentationFormat>
  <Paragraphs>231</Paragraphs>
  <Slides>20</Slides>
  <Notes>0</Notes>
  <HiddenSlides>0</HiddenSlides>
  <MMClips>0</MMClips>
  <ScaleCrop>false</ScaleCrop>
  <HeadingPairs>
    <vt:vector size="6" baseType="variant">
      <vt:variant>
        <vt:lpstr>Kullanılan Yazı Tipleri</vt:lpstr>
      </vt:variant>
      <vt:variant>
        <vt:i4>8</vt:i4>
      </vt:variant>
      <vt:variant>
        <vt:lpstr>Tema</vt:lpstr>
      </vt:variant>
      <vt:variant>
        <vt:i4>1</vt:i4>
      </vt:variant>
      <vt:variant>
        <vt:lpstr>Slayt Başlıkları</vt:lpstr>
      </vt:variant>
      <vt:variant>
        <vt:i4>20</vt:i4>
      </vt:variant>
    </vt:vector>
  </HeadingPairs>
  <TitlesOfParts>
    <vt:vector size="29" baseType="lpstr">
      <vt:lpstr>Arial</vt:lpstr>
      <vt:lpstr>Arial Tur</vt:lpstr>
      <vt:lpstr>Calibri</vt:lpstr>
      <vt:lpstr>Calibri Light</vt:lpstr>
      <vt:lpstr>Tahoma</vt:lpstr>
      <vt:lpstr>Times New Roman</vt:lpstr>
      <vt:lpstr>Wingdings</vt:lpstr>
      <vt:lpstr>Wingdings 3</vt:lpstr>
      <vt:lpstr>İyon</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2019 YILI  YGG SUNUMU  MEZUNLAR OFİSİ ve KARİYER GELİŞTİRME KOORDİNATÖRLÜĞÜ SÜRECİ  30/12/2019</dc:title>
  <dc:creator>Ali Engin DORUM</dc:creator>
  <cp:lastModifiedBy>Durmuş DİNÇ</cp:lastModifiedBy>
  <cp:revision>56</cp:revision>
  <dcterms:created xsi:type="dcterms:W3CDTF">2020-01-20T10:44:30Z</dcterms:created>
  <dcterms:modified xsi:type="dcterms:W3CDTF">2023-06-13T11:18:41Z</dcterms:modified>
</cp:coreProperties>
</file>