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7" r:id="rId2"/>
    <p:sldId id="379" r:id="rId3"/>
    <p:sldId id="408" r:id="rId4"/>
    <p:sldId id="410" r:id="rId5"/>
    <p:sldId id="405" r:id="rId6"/>
    <p:sldId id="406" r:id="rId7"/>
    <p:sldId id="305" r:id="rId8"/>
    <p:sldId id="380" r:id="rId9"/>
    <p:sldId id="381" r:id="rId10"/>
    <p:sldId id="382" r:id="rId11"/>
    <p:sldId id="383" r:id="rId12"/>
    <p:sldId id="409" r:id="rId13"/>
    <p:sldId id="384" r:id="rId14"/>
    <p:sldId id="402" r:id="rId15"/>
    <p:sldId id="400" r:id="rId16"/>
    <p:sldId id="401" r:id="rId17"/>
    <p:sldId id="385" r:id="rId18"/>
    <p:sldId id="386" r:id="rId19"/>
    <p:sldId id="411" r:id="rId20"/>
    <p:sldId id="412" r:id="rId21"/>
    <p:sldId id="413" r:id="rId22"/>
    <p:sldId id="294" r:id="rId23"/>
    <p:sldId id="404" r:id="rId24"/>
    <p:sldId id="387" r:id="rId25"/>
    <p:sldId id="388" r:id="rId26"/>
    <p:sldId id="389" r:id="rId27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1058" autoAdjust="0"/>
  </p:normalViewPr>
  <p:slideViewPr>
    <p:cSldViewPr>
      <p:cViewPr varScale="1">
        <p:scale>
          <a:sx n="63" d="100"/>
          <a:sy n="63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48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Anketlere</a:t>
            </a:r>
            <a:r>
              <a:rPr lang="tr-TR" baseline="0" dirty="0" smtClean="0"/>
              <a:t> yerleşkemizden ulaşılamadığı için verisi henüz alınmamıştır. Toplantıya kadar eklenecektir.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70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2022-2023 verileri toplantıya kadar eklenecektir.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75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2022-2023 verileri toplantıya kadar eklenecektir.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10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2022-2023 verileri toplantıya kadar eklenecektir.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61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43E-3CD0-4BFD-8C88-B52D4E2155C8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005E-755B-4C19-A655-E8BDBC4F4559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4F38-EC78-467C-AE35-472ABEB86572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7DCF-A8E3-4963-9EAF-E79712D3675D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EB2B-2FF2-4CEB-87E7-9E48BF1866AC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BFC-F7C5-4906-8903-3A5E2CE78F4D}" type="datetime1">
              <a:rPr lang="tr-TR" smtClean="0"/>
              <a:t>12.06.2023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FF7-6D8C-4D9F-AC90-BD0FC2A4FFEB}" type="datetime1">
              <a:rPr lang="tr-TR" smtClean="0"/>
              <a:t>12.06.2023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E259-7290-427C-852C-B3D8B774810D}" type="datetime1">
              <a:rPr lang="tr-TR" smtClean="0"/>
              <a:t>12.06.2023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4AE-13CC-4154-9939-76F8A8A7BF85}" type="datetime1">
              <a:rPr lang="tr-TR" smtClean="0"/>
              <a:t>12.06.2023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F833-C117-488E-8369-7A52A34B2AA0}" type="datetime1">
              <a:rPr lang="tr-TR" smtClean="0"/>
              <a:t>12.06.2023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640-1B2D-4113-B4A0-17BA02D6269D}" type="datetime1">
              <a:rPr lang="tr-TR" smtClean="0"/>
              <a:t>12.06.2023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2715-1FB9-459A-873E-AD49CFD46729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9572" y="4581128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Sivil Havacılık Yüksek Okulu </a:t>
            </a:r>
          </a:p>
          <a:p>
            <a:pPr algn="ctr"/>
            <a:r>
              <a:rPr lang="tr-TR" sz="2400" b="1" dirty="0" smtClean="0"/>
              <a:t>PİLOTAJ BÖLÜMÜ</a:t>
            </a:r>
          </a:p>
          <a:p>
            <a:pPr algn="ctr"/>
            <a:r>
              <a:rPr lang="tr-TR" sz="2400" b="1" dirty="0" smtClean="0"/>
              <a:t>15.06.2023</a:t>
            </a:r>
          </a:p>
          <a:p>
            <a:pPr algn="ctr"/>
            <a:r>
              <a:rPr lang="tr-TR" sz="2400" b="1" smtClean="0"/>
              <a:t>Rev:00</a:t>
            </a:r>
            <a:endParaRPr lang="tr-TR" sz="2800" b="1" dirty="0"/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2022-2023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5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919645" y="344821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96773"/>
              </p:ext>
            </p:extLst>
          </p:nvPr>
        </p:nvGraphicFramePr>
        <p:xfrm>
          <a:off x="971600" y="2003653"/>
          <a:ext cx="7344817" cy="2577473"/>
        </p:xfrm>
        <a:graphic>
          <a:graphicData uri="http://schemas.openxmlformats.org/drawingml/2006/table">
            <a:tbl>
              <a:tblPr/>
              <a:tblGrid>
                <a:gridCol w="139743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47812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7653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530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530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530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530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7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45805"/>
              </p:ext>
            </p:extLst>
          </p:nvPr>
        </p:nvGraphicFramePr>
        <p:xfrm>
          <a:off x="497646" y="1396076"/>
          <a:ext cx="8178812" cy="4853459"/>
        </p:xfrm>
        <a:graphic>
          <a:graphicData uri="http://schemas.openxmlformats.org/drawingml/2006/table">
            <a:tbl>
              <a:tblPr/>
              <a:tblGrid>
                <a:gridCol w="761986">
                  <a:extLst>
                    <a:ext uri="{9D8B030D-6E8A-4147-A177-3AD203B41FA5}">
                      <a16:colId xmlns:a16="http://schemas.microsoft.com/office/drawing/2014/main" val="2479964316"/>
                    </a:ext>
                  </a:extLst>
                </a:gridCol>
                <a:gridCol w="1858751">
                  <a:extLst>
                    <a:ext uri="{9D8B030D-6E8A-4147-A177-3AD203B41FA5}">
                      <a16:colId xmlns:a16="http://schemas.microsoft.com/office/drawing/2014/main" val="931792871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3874460410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2281653600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2378372001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2472506539"/>
                    </a:ext>
                  </a:extLst>
                </a:gridCol>
                <a:gridCol w="1111615">
                  <a:extLst>
                    <a:ext uri="{9D8B030D-6E8A-4147-A177-3AD203B41FA5}">
                      <a16:colId xmlns:a16="http://schemas.microsoft.com/office/drawing/2014/main" val="1545475145"/>
                    </a:ext>
                  </a:extLst>
                </a:gridCol>
              </a:tblGrid>
              <a:tr h="43387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RİSK VE ETKİ DEĞERLENDİRME MATRİSİ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18710"/>
                  </a:ext>
                </a:extLst>
              </a:tr>
              <a:tr h="227270"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OLASILIK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Probability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Severity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179665"/>
                  </a:ext>
                </a:extLst>
              </a:tr>
              <a:tr h="206609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FELAKET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</a:t>
                      </a: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TEHLİKELİ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Hazardous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ÖNEMLİ/BÜYÜK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KÜÇÜK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ÖNEMSİZ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Negligible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27551"/>
                  </a:ext>
                </a:extLst>
              </a:tr>
              <a:tr h="206609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71798"/>
                  </a:ext>
                </a:extLst>
              </a:tr>
              <a:tr h="258261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595837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25/5A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20/5B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15/5C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10/5D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394599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70073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 SIRA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Occasional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20/4A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16/4B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12/4C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8/4D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4/4E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3265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9831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NADİREN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15/3A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12/3B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9/3C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3/3E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21113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56731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OLASI OLMAYAN </a:t>
                      </a: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Improbable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4/2D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2/2E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30034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39367"/>
                  </a:ext>
                </a:extLst>
              </a:tr>
              <a:tr h="343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OLANAKSIZ 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Extremely Improbable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13005"/>
                  </a:ext>
                </a:extLst>
              </a:tr>
              <a:tr h="343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Acceptable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2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83768" y="330549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9609"/>
              </p:ext>
            </p:extLst>
          </p:nvPr>
        </p:nvGraphicFramePr>
        <p:xfrm>
          <a:off x="251068" y="1176369"/>
          <a:ext cx="8568952" cy="284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10335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658617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Sözleşme</a:t>
                      </a:r>
                      <a:r>
                        <a:rPr lang="tr-TR" sz="1800" b="0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li Kuruluş </a:t>
                      </a: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Uçuş Öğretmeni </a:t>
                      </a:r>
                      <a:r>
                        <a:rPr lang="tr-TR" sz="1800" b="0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G.G’nin</a:t>
                      </a: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Emniyet kurallarına uygun hareket etmemesi.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Gönüllü raporlamada değerlendirmesi ve ayrıntıları mevcuttur.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(Rapor</a:t>
                      </a:r>
                      <a:r>
                        <a:rPr lang="tr-TR" sz="1800" b="0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800" b="0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: 3-4-5-6-7)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23.08.2022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Genel</a:t>
                      </a:r>
                      <a:r>
                        <a:rPr lang="tr-TR" baseline="0" dirty="0" smtClean="0"/>
                        <a:t> Müdür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663415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Herhangi bir olay</a:t>
                      </a:r>
                      <a:r>
                        <a:rPr lang="tr-TR" sz="1800" b="0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/</a:t>
                      </a: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kazaya neden olmadan önlem alınmıştır. Öğretmenin bizim öğrencilerimizle uçuşu durdurulmuştur. Sözleşmeli kuruluş tarafından da gereken önlemler alınmıştır. </a:t>
                      </a:r>
                      <a:r>
                        <a:rPr lang="tr-TR" sz="1800" b="0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tr-TR" sz="1800" b="0" i="0" u="none" strike="noStrike" dirty="0" smtClean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65510"/>
              </p:ext>
            </p:extLst>
          </p:nvPr>
        </p:nvGraphicFramePr>
        <p:xfrm>
          <a:off x="250716" y="4242752"/>
          <a:ext cx="8568952" cy="2296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10335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658617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Araziye mecburi iniş - </a:t>
                      </a:r>
                      <a:r>
                        <a:rPr lang="tr-TR" sz="1800" b="0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Yaralanmasız</a:t>
                      </a: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maddi hasar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Yakıtın kritiğe girmesi – </a:t>
                      </a:r>
                      <a:r>
                        <a:rPr lang="tr-TR" sz="1800" b="0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Yaralanmasız</a:t>
                      </a: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maddi hasar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Mayıs 2022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Eğitim Müdürü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663415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olay/kaza sonrası ilgili pilot/</a:t>
                      </a:r>
                      <a:r>
                        <a:rPr lang="tr-TR" sz="1800" b="0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lar</a:t>
                      </a: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SHGM raporu doğrultusunda belirlenen</a:t>
                      </a:r>
                      <a:r>
                        <a:rPr lang="tr-TR" sz="1800" b="0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eğitime alınmıştır. </a:t>
                      </a:r>
                      <a:r>
                        <a:rPr lang="tr-TR" sz="1800" b="0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Check</a:t>
                      </a:r>
                      <a:r>
                        <a:rPr lang="tr-TR" sz="18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 uçuşlarını takiben uçuşa dönmüştür.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99592" y="1556792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2022-2023 Bahar - Derslerin Anket Sonuç Ortalaması </a:t>
            </a:r>
          </a:p>
          <a:p>
            <a:pPr algn="ctr"/>
            <a:r>
              <a:rPr lang="tr-TR" sz="2800" dirty="0" smtClean="0"/>
              <a:t>…….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/>
              <a:t>2022-2023 </a:t>
            </a:r>
            <a:r>
              <a:rPr lang="tr-TR" sz="2800" dirty="0" smtClean="0"/>
              <a:t>Güz - Derslerin Anket Sonuç Ortalaması </a:t>
            </a:r>
          </a:p>
          <a:p>
            <a:pPr algn="ctr"/>
            <a:r>
              <a:rPr lang="tr-TR" sz="2800" dirty="0" smtClean="0"/>
              <a:t>………</a:t>
            </a:r>
          </a:p>
          <a:p>
            <a:pPr algn="ctr"/>
            <a:endParaRPr lang="tr-TR" sz="2800" dirty="0"/>
          </a:p>
          <a:p>
            <a:pPr algn="ctr"/>
            <a:r>
              <a:rPr lang="tr-TR" sz="2800" dirty="0"/>
              <a:t>2022-2023 </a:t>
            </a:r>
            <a:r>
              <a:rPr lang="tr-TR" sz="2800" dirty="0" smtClean="0"/>
              <a:t> Fakülteler </a:t>
            </a:r>
            <a:r>
              <a:rPr lang="tr-TR" sz="2800" dirty="0"/>
              <a:t>İdari Anket Sonuçları O</a:t>
            </a:r>
            <a:r>
              <a:rPr lang="tr-TR" sz="2800" dirty="0" smtClean="0"/>
              <a:t>rtalaması</a:t>
            </a:r>
          </a:p>
          <a:p>
            <a:pPr algn="ctr"/>
            <a:r>
              <a:rPr lang="tr-TR" sz="2800" dirty="0" smtClean="0"/>
              <a:t>……</a:t>
            </a:r>
            <a:endParaRPr lang="tr-TR" sz="2800" dirty="0"/>
          </a:p>
          <a:p>
            <a:pPr algn="ctr"/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8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İZLEME SONUÇLARI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19146"/>
            <a:ext cx="8640960" cy="4702142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5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28800"/>
            <a:ext cx="8406754" cy="4392488"/>
          </a:xfrm>
          <a:prstGeom prst="rect">
            <a:avLst/>
          </a:prstGeom>
        </p:spPr>
      </p:pic>
      <p:sp>
        <p:nvSpPr>
          <p:cNvPr id="6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2123728" y="637273"/>
            <a:ext cx="54713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İZLEME SONUÇLARI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1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28" y="1575579"/>
            <a:ext cx="6492940" cy="3513250"/>
          </a:xfrm>
          <a:prstGeom prst="rect">
            <a:avLst/>
          </a:prstGeom>
        </p:spPr>
      </p:pic>
      <p:sp>
        <p:nvSpPr>
          <p:cNvPr id="6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6" y="735939"/>
            <a:ext cx="54713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İZLEME SONUÇLARI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6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07604" y="292494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/>
              <a:t>2022-2023 </a:t>
            </a:r>
            <a:r>
              <a:rPr lang="tr-TR" sz="2800" b="1" dirty="0"/>
              <a:t>yılında SHYO Pilotaj Sürecine </a:t>
            </a:r>
          </a:p>
          <a:p>
            <a:pPr algn="ctr"/>
            <a:r>
              <a:rPr lang="tr-TR" sz="2800" b="1" dirty="0"/>
              <a:t>herhangi bir şikayet gelmemiştir</a:t>
            </a:r>
            <a:r>
              <a:rPr lang="en-US" sz="2800" b="1" dirty="0"/>
              <a:t>.</a:t>
            </a:r>
            <a:endParaRPr lang="tr-TR" sz="2800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8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273055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83568" y="1041088"/>
            <a:ext cx="8135376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400" b="1" u="sng" dirty="0" smtClean="0"/>
              <a:t>04.05.2023 tarihli SHYO denetimi</a:t>
            </a:r>
          </a:p>
          <a:p>
            <a:r>
              <a:rPr lang="tr-TR" sz="2400" b="1" u="sng" dirty="0" smtClean="0"/>
              <a:t>Bulgu:</a:t>
            </a:r>
            <a:r>
              <a:rPr lang="tr-TR" sz="2400" dirty="0"/>
              <a:t> </a:t>
            </a:r>
            <a:r>
              <a:rPr lang="tr-TR" sz="2400" dirty="0" smtClean="0"/>
              <a:t>Yoktur</a:t>
            </a:r>
            <a:endParaRPr lang="tr-TR" sz="2400" u="sng" dirty="0" smtClean="0"/>
          </a:p>
          <a:p>
            <a:endParaRPr lang="tr-TR" sz="2400" b="1" u="sng" dirty="0" smtClean="0"/>
          </a:p>
          <a:p>
            <a:r>
              <a:rPr lang="tr-TR" sz="2400" b="1" u="sng" dirty="0" smtClean="0"/>
              <a:t>Gözlem 1: </a:t>
            </a:r>
            <a:r>
              <a:rPr lang="tr-TR" sz="2400" b="1" dirty="0"/>
              <a:t>"Paydaş Analizinde </a:t>
            </a:r>
            <a:r>
              <a:rPr lang="tr-TR" sz="2400" b="1" dirty="0" smtClean="0"/>
              <a:t>diğer </a:t>
            </a:r>
            <a:r>
              <a:rPr lang="tr-TR" sz="2400" b="1" dirty="0"/>
              <a:t>kampüslerde komşular ve mülk sahipleri değerlendirilmelidir." </a:t>
            </a:r>
            <a:r>
              <a:rPr lang="tr-TR" sz="2400" b="1" dirty="0" smtClean="0"/>
              <a:t>konuşuldu</a:t>
            </a:r>
            <a:r>
              <a:rPr lang="tr-TR" sz="2400" b="1" dirty="0"/>
              <a:t>. </a:t>
            </a:r>
            <a:r>
              <a:rPr lang="tr-TR" sz="2400" b="1" dirty="0" smtClean="0"/>
              <a:t>Süreç </a:t>
            </a:r>
            <a:r>
              <a:rPr lang="tr-TR" sz="2400" b="1" dirty="0"/>
              <a:t>bu paydaşları Paydaş Analizinde irdeleyecek..</a:t>
            </a:r>
          </a:p>
          <a:p>
            <a:r>
              <a:rPr lang="tr-TR" sz="2400" dirty="0" smtClean="0"/>
              <a:t>	Paydaş analizi revize edilerek yerleşkenin mülk sahipleri eklenecektir.</a:t>
            </a:r>
            <a:endParaRPr lang="tr-TR" sz="2400" dirty="0"/>
          </a:p>
          <a:p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b="1" u="sng" dirty="0"/>
              <a:t>Gözlem 2: </a:t>
            </a:r>
            <a:r>
              <a:rPr lang="tr-TR" sz="2400" b="1" dirty="0"/>
              <a:t>"Rakipler arasında örnek kurumlar belirlenmelidir. (Paydaşlar Eklenmelidir)" Sürecimiz kendi alanında öncü durumdadır. Benzer iyi uygulamaları olan uçuş okulları Paydaş Analizine eklenmelidir. </a:t>
            </a:r>
            <a:endParaRPr lang="tr-TR" sz="2400" b="1" dirty="0" smtClean="0"/>
          </a:p>
          <a:p>
            <a:r>
              <a:rPr lang="tr-TR" sz="2400" b="1" dirty="0"/>
              <a:t>	</a:t>
            </a:r>
            <a:r>
              <a:rPr lang="tr-TR" sz="2400" dirty="0" smtClean="0"/>
              <a:t>örnek okullar varsa araştırılacak ve gerekirse paydaş analizine eklenecektir.</a:t>
            </a:r>
            <a:endParaRPr lang="tr-TR" sz="2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4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273055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21517" y="1772816"/>
            <a:ext cx="813537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r-TR" sz="2400" b="1" u="sng" dirty="0"/>
              <a:t>Gözlem </a:t>
            </a:r>
            <a:r>
              <a:rPr lang="tr-TR" sz="2400" b="1" u="sng" dirty="0" smtClean="0"/>
              <a:t>3: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Praxis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portalında</a:t>
            </a:r>
            <a:r>
              <a:rPr lang="tr-TR" sz="2400" b="1" dirty="0" smtClean="0"/>
              <a:t> </a:t>
            </a:r>
            <a:r>
              <a:rPr lang="tr-TR" sz="2400" b="1" dirty="0"/>
              <a:t>anketler uygulanmış ama üniversitemizin uyguladığı anketlere ulaşamadıkları için veriler analiz edilip aksiyonlar </a:t>
            </a:r>
            <a:r>
              <a:rPr lang="tr-TR" sz="2400" b="1" dirty="0" smtClean="0"/>
              <a:t>henüz alınamamıştır.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dirty="0" smtClean="0"/>
              <a:t>	Anket </a:t>
            </a:r>
            <a:r>
              <a:rPr lang="tr-TR" sz="2400" dirty="0"/>
              <a:t>sonuçlarına </a:t>
            </a:r>
            <a:r>
              <a:rPr lang="tr-TR" sz="2400" dirty="0" smtClean="0"/>
              <a:t>üniversite kampüsünde </a:t>
            </a:r>
            <a:r>
              <a:rPr lang="tr-TR" sz="2400" dirty="0"/>
              <a:t>bilgisayardan girilerek veriler </a:t>
            </a:r>
            <a:r>
              <a:rPr lang="tr-TR" sz="2400" dirty="0" smtClean="0"/>
              <a:t>alınmıştır, </a:t>
            </a:r>
            <a:r>
              <a:rPr lang="tr-TR" sz="2400" dirty="0"/>
              <a:t>analizi </a:t>
            </a:r>
            <a:r>
              <a:rPr lang="tr-TR" sz="2400" dirty="0" smtClean="0"/>
              <a:t>en kısa sürede yapılacaktır. </a:t>
            </a:r>
          </a:p>
          <a:p>
            <a:endParaRPr lang="tr-TR" sz="2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83253" y="2443483"/>
            <a:ext cx="235317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EMNİYET VE UYUMLULUK İZLEME POLİTİKASI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16632"/>
            <a:ext cx="4758947" cy="674136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-252536" y="1214455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MİSYON-VİZYON-POLİTİKA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5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273055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17888" y="1196752"/>
            <a:ext cx="8302584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r-TR" sz="2400" b="1" u="sng" dirty="0" smtClean="0"/>
              <a:t>Kuvvetli Yönler 1: </a:t>
            </a:r>
          </a:p>
          <a:p>
            <a:r>
              <a:rPr lang="tr-TR" sz="2400" dirty="0"/>
              <a:t>Dış denetim gözlemi "Rakipler arasında örnek kurumlar belirlenmelidir. (Paydaşlar Eklenmelidir)" </a:t>
            </a:r>
            <a:endParaRPr lang="tr-TR" sz="2400" dirty="0" smtClean="0"/>
          </a:p>
          <a:p>
            <a:r>
              <a:rPr lang="tr-TR" sz="2400" dirty="0" smtClean="0"/>
              <a:t>Pilotaj Bölümü </a:t>
            </a:r>
            <a:r>
              <a:rPr lang="tr-TR" sz="2400" dirty="0"/>
              <a:t>kendi alanında öncü durumdadır. </a:t>
            </a:r>
          </a:p>
          <a:p>
            <a:r>
              <a:rPr lang="tr-TR" sz="2400" dirty="0"/>
              <a:t>Kendilerinin uygulamaları özellikle el </a:t>
            </a:r>
            <a:r>
              <a:rPr lang="tr-TR" sz="2400" dirty="0" smtClean="0"/>
              <a:t>kitapları </a:t>
            </a:r>
            <a:r>
              <a:rPr lang="tr-TR" sz="2400" dirty="0"/>
              <a:t>ABU ve </a:t>
            </a:r>
            <a:r>
              <a:rPr lang="tr-TR" sz="2400" dirty="0" err="1"/>
              <a:t>Praxis</a:t>
            </a:r>
            <a:r>
              <a:rPr lang="tr-TR" sz="2400" dirty="0"/>
              <a:t> logosu da kullanılarak diğer uçuş okullarında da </a:t>
            </a:r>
            <a:r>
              <a:rPr lang="tr-TR" sz="2400" u="sng" dirty="0" smtClean="0"/>
              <a:t>ders kitabı </a:t>
            </a:r>
            <a:r>
              <a:rPr lang="tr-TR" sz="2400" dirty="0" smtClean="0"/>
              <a:t>olarak okutulmaktadır</a:t>
            </a:r>
            <a:r>
              <a:rPr lang="tr-TR" sz="2400" dirty="0"/>
              <a:t>. 	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u="sng" dirty="0"/>
              <a:t>Kuvvetli Yönler </a:t>
            </a:r>
            <a:r>
              <a:rPr lang="tr-TR" sz="2400" b="1" u="sng" dirty="0" smtClean="0"/>
              <a:t>2: </a:t>
            </a:r>
            <a:endParaRPr lang="tr-TR" sz="2400" b="1" u="sng" dirty="0"/>
          </a:p>
          <a:p>
            <a:r>
              <a:rPr lang="tr-TR" sz="2400" dirty="0" smtClean="0"/>
              <a:t>Dış </a:t>
            </a:r>
            <a:r>
              <a:rPr lang="tr-TR" sz="2400" dirty="0"/>
              <a:t>denetim gözlemi "Süreçlerin </a:t>
            </a:r>
            <a:r>
              <a:rPr lang="tr-TR" sz="2400" dirty="0" err="1"/>
              <a:t>digitale</a:t>
            </a:r>
            <a:r>
              <a:rPr lang="tr-TR" sz="2400" dirty="0"/>
              <a:t> taşınması" Dış denetiminden gelen gözlemdir. </a:t>
            </a:r>
            <a:endParaRPr lang="tr-TR" sz="2400" dirty="0" smtClean="0"/>
          </a:p>
          <a:p>
            <a:r>
              <a:rPr lang="tr-TR" sz="2400" dirty="0" smtClean="0"/>
              <a:t>Süreç </a:t>
            </a:r>
            <a:r>
              <a:rPr lang="tr-TR" sz="2400" dirty="0"/>
              <a:t>dijitalleşme konusunda oldukça profesyonel ilerlemektedir. </a:t>
            </a:r>
            <a:endParaRPr lang="tr-TR" sz="2400" dirty="0" smtClean="0"/>
          </a:p>
          <a:p>
            <a:r>
              <a:rPr lang="tr-TR" sz="2400" dirty="0" err="1" smtClean="0"/>
              <a:t>Örn</a:t>
            </a:r>
            <a:r>
              <a:rPr lang="tr-TR" sz="2400" dirty="0" smtClean="0"/>
              <a:t>: kendi doc.praxis.aero ve sınav sistemi gibi…</a:t>
            </a:r>
            <a:endParaRPr lang="tr-TR" sz="2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3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273055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17888" y="1196752"/>
            <a:ext cx="8135376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r-TR" sz="2400" b="1" u="sng" dirty="0" smtClean="0"/>
              <a:t>Kuvvetli Yönler 3: </a:t>
            </a:r>
          </a:p>
          <a:p>
            <a:r>
              <a:rPr lang="tr-TR" sz="2400" dirty="0"/>
              <a:t>Dış denetim gözlemi "KYS dokümanlarına erişim için yöntem belirlenmelidir" Süreç gözlemle ilgili Bilgi İşlem ile irtibata geçmiş ancak güvenlik önlemleri nedeni ile "K" klasörüne erişimleri sağlanamamış. </a:t>
            </a:r>
            <a:endParaRPr lang="tr-TR" sz="2400" dirty="0" smtClean="0"/>
          </a:p>
          <a:p>
            <a:r>
              <a:rPr lang="tr-TR" sz="2400" dirty="0" smtClean="0"/>
              <a:t>Süreç </a:t>
            </a:r>
            <a:r>
              <a:rPr lang="tr-TR" sz="2400" dirty="0"/>
              <a:t>KYS için kendi dijital dosyasını tutmakta, </a:t>
            </a:r>
            <a:r>
              <a:rPr lang="tr-TR" sz="2400" dirty="0" smtClean="0"/>
              <a:t>dokümanlarını </a:t>
            </a:r>
            <a:r>
              <a:rPr lang="tr-TR" sz="2400" dirty="0"/>
              <a:t>Kalite Koordinatörlüğüne e-posta ile göndererek "K" klasöründe kayıt edilmesini sağlamaktadırlar. 	</a:t>
            </a:r>
          </a:p>
          <a:p>
            <a:endParaRPr lang="tr-TR" sz="2400" b="1" u="sng" dirty="0" smtClean="0"/>
          </a:p>
          <a:p>
            <a:r>
              <a:rPr lang="tr-TR" sz="2400" b="1" u="sng" dirty="0" smtClean="0"/>
              <a:t>Kuvvetli </a:t>
            </a:r>
            <a:r>
              <a:rPr lang="tr-TR" sz="2400" b="1" u="sng" dirty="0"/>
              <a:t>Yönler 4</a:t>
            </a:r>
            <a:r>
              <a:rPr lang="tr-TR" sz="2400" b="1" u="sng" dirty="0" smtClean="0"/>
              <a:t>: </a:t>
            </a:r>
            <a:endParaRPr lang="tr-TR" sz="2400" b="1" u="sng" dirty="0"/>
          </a:p>
          <a:p>
            <a:r>
              <a:rPr lang="tr-TR" sz="2400" dirty="0"/>
              <a:t>Endüstri Mühendisliği ile bir proje prototipi üzerinde çalışıyorlar. Sürecin </a:t>
            </a:r>
            <a:r>
              <a:rPr lang="tr-TR" sz="2400" u="sng" dirty="0" err="1"/>
              <a:t>Journal</a:t>
            </a:r>
            <a:r>
              <a:rPr lang="tr-TR" sz="2400" u="sng" dirty="0"/>
              <a:t> of </a:t>
            </a:r>
            <a:r>
              <a:rPr lang="tr-TR" sz="2400" u="sng" dirty="0" err="1" smtClean="0"/>
              <a:t>Civil</a:t>
            </a:r>
            <a:r>
              <a:rPr lang="tr-TR" sz="2400" u="sng" dirty="0" smtClean="0"/>
              <a:t> </a:t>
            </a:r>
            <a:r>
              <a:rPr lang="tr-TR" sz="2400" u="sng" dirty="0" err="1"/>
              <a:t>Aviation</a:t>
            </a:r>
            <a:r>
              <a:rPr lang="tr-TR" sz="2400" dirty="0"/>
              <a:t> isimli TÜBİTAK ve </a:t>
            </a:r>
            <a:r>
              <a:rPr lang="tr-TR" sz="2400" dirty="0" err="1"/>
              <a:t>ULAKBİM'e</a:t>
            </a:r>
            <a:r>
              <a:rPr lang="tr-TR" sz="2400" dirty="0"/>
              <a:t> kayıtlı </a:t>
            </a:r>
            <a:r>
              <a:rPr lang="tr-TR" sz="2400" u="sng" dirty="0"/>
              <a:t>akademik dergisi </a:t>
            </a:r>
            <a:r>
              <a:rPr lang="tr-TR" sz="2400" dirty="0"/>
              <a:t>bulunmaktadır.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2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586" y="15350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41215"/>
            <a:ext cx="2736304" cy="57606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ctrTitle"/>
          </p:nvPr>
        </p:nvSpPr>
        <p:spPr>
          <a:xfrm>
            <a:off x="685798" y="6113448"/>
            <a:ext cx="7772400" cy="425464"/>
          </a:xfrm>
        </p:spPr>
        <p:txBody>
          <a:bodyPr>
            <a:noAutofit/>
          </a:bodyPr>
          <a:lstStyle/>
          <a:p>
            <a:r>
              <a:rPr lang="tr-TR" sz="1800" dirty="0" smtClean="0"/>
              <a:t>SHGM </a:t>
            </a:r>
            <a:r>
              <a:rPr lang="tr-TR" sz="1800" dirty="0"/>
              <a:t>mevzuatı gereği bünyemizde </a:t>
            </a:r>
            <a:r>
              <a:rPr lang="tr-TR" sz="1800" dirty="0" smtClean="0"/>
              <a:t>iç ve dış denetimler </a:t>
            </a:r>
            <a:r>
              <a:rPr lang="tr-TR" sz="1800" dirty="0"/>
              <a:t>gerçekleştirilmiştir</a:t>
            </a:r>
            <a:r>
              <a:rPr lang="tr-TR" sz="1800" dirty="0" smtClean="0"/>
              <a:t>.</a:t>
            </a:r>
            <a:br>
              <a:rPr lang="tr-TR" sz="1800" dirty="0" smtClean="0"/>
            </a:br>
            <a:r>
              <a:rPr lang="tr-TR" sz="1800" dirty="0" smtClean="0"/>
              <a:t>Toplam 4 adet bulgu mevcuttur. </a:t>
            </a:r>
            <a:endParaRPr lang="tr-TR" sz="18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06622"/>
              </p:ext>
            </p:extLst>
          </p:nvPr>
        </p:nvGraphicFramePr>
        <p:xfrm>
          <a:off x="179511" y="851721"/>
          <a:ext cx="8784975" cy="5082155"/>
        </p:xfrm>
        <a:graphic>
          <a:graphicData uri="http://schemas.openxmlformats.org/drawingml/2006/table">
            <a:tbl>
              <a:tblPr bandRow="1"/>
              <a:tblGrid>
                <a:gridCol w="1067426">
                  <a:extLst>
                    <a:ext uri="{9D8B030D-6E8A-4147-A177-3AD203B41FA5}">
                      <a16:colId xmlns:a16="http://schemas.microsoft.com/office/drawing/2014/main" val="2444534440"/>
                    </a:ext>
                  </a:extLst>
                </a:gridCol>
                <a:gridCol w="642887">
                  <a:extLst>
                    <a:ext uri="{9D8B030D-6E8A-4147-A177-3AD203B41FA5}">
                      <a16:colId xmlns:a16="http://schemas.microsoft.com/office/drawing/2014/main" val="1289514342"/>
                    </a:ext>
                  </a:extLst>
                </a:gridCol>
                <a:gridCol w="642887">
                  <a:extLst>
                    <a:ext uri="{9D8B030D-6E8A-4147-A177-3AD203B41FA5}">
                      <a16:colId xmlns:a16="http://schemas.microsoft.com/office/drawing/2014/main" val="1740678308"/>
                    </a:ext>
                  </a:extLst>
                </a:gridCol>
                <a:gridCol w="643468">
                  <a:extLst>
                    <a:ext uri="{9D8B030D-6E8A-4147-A177-3AD203B41FA5}">
                      <a16:colId xmlns:a16="http://schemas.microsoft.com/office/drawing/2014/main" val="3583756576"/>
                    </a:ext>
                  </a:extLst>
                </a:gridCol>
                <a:gridCol w="642887">
                  <a:extLst>
                    <a:ext uri="{9D8B030D-6E8A-4147-A177-3AD203B41FA5}">
                      <a16:colId xmlns:a16="http://schemas.microsoft.com/office/drawing/2014/main" val="1908323513"/>
                    </a:ext>
                  </a:extLst>
                </a:gridCol>
                <a:gridCol w="643468">
                  <a:extLst>
                    <a:ext uri="{9D8B030D-6E8A-4147-A177-3AD203B41FA5}">
                      <a16:colId xmlns:a16="http://schemas.microsoft.com/office/drawing/2014/main" val="4233464633"/>
                    </a:ext>
                  </a:extLst>
                </a:gridCol>
                <a:gridCol w="642887">
                  <a:extLst>
                    <a:ext uri="{9D8B030D-6E8A-4147-A177-3AD203B41FA5}">
                      <a16:colId xmlns:a16="http://schemas.microsoft.com/office/drawing/2014/main" val="1611915618"/>
                    </a:ext>
                  </a:extLst>
                </a:gridCol>
                <a:gridCol w="642887">
                  <a:extLst>
                    <a:ext uri="{9D8B030D-6E8A-4147-A177-3AD203B41FA5}">
                      <a16:colId xmlns:a16="http://schemas.microsoft.com/office/drawing/2014/main" val="37318195"/>
                    </a:ext>
                  </a:extLst>
                </a:gridCol>
                <a:gridCol w="643468">
                  <a:extLst>
                    <a:ext uri="{9D8B030D-6E8A-4147-A177-3AD203B41FA5}">
                      <a16:colId xmlns:a16="http://schemas.microsoft.com/office/drawing/2014/main" val="2054355588"/>
                    </a:ext>
                  </a:extLst>
                </a:gridCol>
                <a:gridCol w="642887">
                  <a:extLst>
                    <a:ext uri="{9D8B030D-6E8A-4147-A177-3AD203B41FA5}">
                      <a16:colId xmlns:a16="http://schemas.microsoft.com/office/drawing/2014/main" val="3836125983"/>
                    </a:ext>
                  </a:extLst>
                </a:gridCol>
                <a:gridCol w="643468">
                  <a:extLst>
                    <a:ext uri="{9D8B030D-6E8A-4147-A177-3AD203B41FA5}">
                      <a16:colId xmlns:a16="http://schemas.microsoft.com/office/drawing/2014/main" val="1293435140"/>
                    </a:ext>
                  </a:extLst>
                </a:gridCol>
                <a:gridCol w="642887">
                  <a:extLst>
                    <a:ext uri="{9D8B030D-6E8A-4147-A177-3AD203B41FA5}">
                      <a16:colId xmlns:a16="http://schemas.microsoft.com/office/drawing/2014/main" val="1422890223"/>
                    </a:ext>
                  </a:extLst>
                </a:gridCol>
                <a:gridCol w="643468">
                  <a:extLst>
                    <a:ext uri="{9D8B030D-6E8A-4147-A177-3AD203B41FA5}">
                      <a16:colId xmlns:a16="http://schemas.microsoft.com/office/drawing/2014/main" val="2785345304"/>
                    </a:ext>
                  </a:extLst>
                </a:gridCol>
              </a:tblGrid>
              <a:tr h="318317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YILI DENETLEME PLANI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953723"/>
                  </a:ext>
                </a:extLst>
              </a:tr>
              <a:tr h="465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DENETİM ALANI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OCAK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ŞUBAT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NİSAN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MAYIS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HAZİRAN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TEMMUZ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AĞUSTOS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EYLÜL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EKİM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KASIM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ARALIK</a:t>
                      </a:r>
                      <a:endParaRPr lang="tr-T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01354"/>
                  </a:ext>
                </a:extLst>
              </a:tr>
              <a:tr h="436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EMNİYET YÖNETİM SİSTEMİ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20.04.22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17.10.22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722211"/>
                  </a:ext>
                </a:extLst>
              </a:tr>
              <a:tr h="436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EĞİTİM MÜDÜRLÜĞÜ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28.07.22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698616"/>
                  </a:ext>
                </a:extLst>
              </a:tr>
              <a:tr h="436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TEORİK EĞİTİM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28.03.22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28.11.22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429967"/>
                  </a:ext>
                </a:extLst>
              </a:tr>
              <a:tr h="436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IDARI ISLER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ÖĞRENCİ İŞLERİ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24.03.22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25.11.22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743472"/>
                  </a:ext>
                </a:extLst>
              </a:tr>
              <a:tr h="436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YER DESTEK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07.02.22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22033"/>
                  </a:ext>
                </a:extLst>
              </a:tr>
              <a:tr h="436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HTEK EĞİTİM MÜDÜRLÜĞÜ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168332"/>
                  </a:ext>
                </a:extLst>
              </a:tr>
              <a:tr h="436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İHA EĞİTİM MÜDÜRLÜĞÜ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12.08.22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321027"/>
                  </a:ext>
                </a:extLst>
              </a:tr>
              <a:tr h="598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UÇUŞ HAREKAT UZMANI (UHU) EĞİTİM MÜDÜRLÜĞÜ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26.05.22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368434"/>
                  </a:ext>
                </a:extLst>
              </a:tr>
              <a:tr h="461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DIŞ DENETİM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SÖZLEŞMELİ KURULUŞ</a:t>
                      </a:r>
                      <a:endParaRPr lang="tr-T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30.06.22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27.12.22</a:t>
                      </a:r>
                      <a:endParaRPr lang="tr-TR" sz="11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79" marR="37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8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586" y="15350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DENETİMLER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4464496"/>
          </a:xfrm>
        </p:spPr>
        <p:txBody>
          <a:bodyPr>
            <a:noAutofit/>
          </a:bodyPr>
          <a:lstStyle/>
          <a:p>
            <a:r>
              <a:rPr lang="tr-TR" sz="3200" dirty="0" smtClean="0"/>
              <a:t>Onaylı Eğitim Organizasyonu</a:t>
            </a:r>
            <a:br>
              <a:rPr lang="tr-TR" sz="3200" dirty="0" smtClean="0"/>
            </a:br>
            <a:r>
              <a:rPr lang="tr-TR" sz="3200" dirty="0" smtClean="0"/>
              <a:t>(Uçuş Okulu- Pilotaj)</a:t>
            </a:r>
            <a:br>
              <a:rPr lang="tr-TR" sz="3200" dirty="0" smtClean="0"/>
            </a:br>
            <a:r>
              <a:rPr lang="tr-TR" sz="3200" dirty="0" smtClean="0"/>
              <a:t>Planlı Denetim: 04.03.2022</a:t>
            </a:r>
            <a:br>
              <a:rPr lang="tr-TR" sz="3200" dirty="0" smtClean="0"/>
            </a:br>
            <a:r>
              <a:rPr lang="tr-TR" sz="2000" dirty="0" smtClean="0"/>
              <a:t>1 adet minör bulgu kapatıldı</a:t>
            </a:r>
            <a:br>
              <a:rPr lang="tr-TR" sz="20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Uçuş Harekat Uzmanı Eğitim Organizasyonu</a:t>
            </a:r>
            <a:br>
              <a:rPr lang="tr-TR" sz="3200" dirty="0" smtClean="0"/>
            </a:br>
            <a:r>
              <a:rPr lang="tr-TR" sz="3200" dirty="0" smtClean="0"/>
              <a:t>(Dispeç - UHY)</a:t>
            </a:r>
            <a:br>
              <a:rPr lang="tr-TR" sz="3200" dirty="0" smtClean="0"/>
            </a:br>
            <a:r>
              <a:rPr lang="tr-TR" sz="3200" dirty="0" smtClean="0"/>
              <a:t>Planlı Denetim: 28.05.2022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2000" dirty="0"/>
              <a:t>1 adet minör bulgu </a:t>
            </a:r>
            <a:r>
              <a:rPr lang="tr-TR" sz="2000" dirty="0" smtClean="0"/>
              <a:t>kapatıldı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29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395536" y="1844824"/>
            <a:ext cx="828092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tx1"/>
                </a:solidFill>
              </a:rPr>
              <a:t>Eksiklerimizi görmek ve kendimizi geliştirip, iyileştirmek için önemli fırsattır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SHGM </a:t>
            </a:r>
            <a:r>
              <a:rPr lang="tr-TR" dirty="0">
                <a:solidFill>
                  <a:schemeClr val="tx1"/>
                </a:solidFill>
              </a:rPr>
              <a:t>denetimleri</a:t>
            </a:r>
          </a:p>
          <a:p>
            <a:r>
              <a:rPr lang="tr-TR" dirty="0">
                <a:solidFill>
                  <a:schemeClr val="tx1"/>
                </a:solidFill>
              </a:rPr>
              <a:t>Uyumluluk İzleme Denetimleri</a:t>
            </a:r>
          </a:p>
          <a:p>
            <a:r>
              <a:rPr lang="tr-TR" dirty="0">
                <a:solidFill>
                  <a:schemeClr val="tx1"/>
                </a:solidFill>
              </a:rPr>
              <a:t>Dış Denetimler</a:t>
            </a:r>
          </a:p>
          <a:p>
            <a:r>
              <a:rPr lang="tr-TR" dirty="0">
                <a:solidFill>
                  <a:schemeClr val="tx1"/>
                </a:solidFill>
              </a:rPr>
              <a:t>İç Denetimler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2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1547664" y="534776"/>
            <a:ext cx="7077472" cy="15188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</a:t>
            </a:r>
            <a:r>
              <a:rPr lang="tr-TR" sz="2700" dirty="0" smtClean="0">
                <a:solidFill>
                  <a:schemeClr val="tx2"/>
                </a:solidFill>
                <a:latin typeface="+mn-lt"/>
              </a:rPr>
              <a:t>ALANINDA</a:t>
            </a:r>
          </a:p>
          <a:p>
            <a:r>
              <a:rPr lang="tr-TR" sz="2700" dirty="0">
                <a:solidFill>
                  <a:schemeClr val="tx2"/>
                </a:solidFill>
              </a:rPr>
              <a:t>TOPLUMSAL KATKI ALANINDA</a:t>
            </a:r>
            <a:endParaRPr lang="en-US" sz="2700" dirty="0">
              <a:solidFill>
                <a:schemeClr val="accent6"/>
              </a:solidFill>
            </a:endParaRPr>
          </a:p>
          <a:p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33006"/>
            <a:ext cx="8229600" cy="39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/>
              <a:t>YAŞ YAKALAMA</a:t>
            </a:r>
          </a:p>
          <a:p>
            <a:pPr marL="0" indent="0" algn="ctr">
              <a:buNone/>
            </a:pPr>
            <a:r>
              <a:rPr lang="tr-TR" dirty="0" smtClean="0"/>
              <a:t>TECRÜBE</a:t>
            </a:r>
          </a:p>
          <a:p>
            <a:pPr marL="0" indent="0" algn="ctr">
              <a:buNone/>
            </a:pPr>
            <a:r>
              <a:rPr lang="tr-TR" dirty="0" smtClean="0"/>
              <a:t>ÖZEL YETENEK</a:t>
            </a:r>
          </a:p>
          <a:p>
            <a:pPr marL="0" indent="0" algn="ctr">
              <a:buNone/>
            </a:pPr>
            <a:r>
              <a:rPr lang="tr-TR" dirty="0" smtClean="0"/>
              <a:t>3 SAĞLIK ve SİNYORİTE</a:t>
            </a:r>
          </a:p>
          <a:p>
            <a:pPr marL="0" indent="0" algn="ctr">
              <a:buNone/>
            </a:pPr>
            <a:r>
              <a:rPr lang="tr-TR" dirty="0" smtClean="0"/>
              <a:t>EBT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1427336" y="599280"/>
            <a:ext cx="7051327" cy="16595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</a:t>
            </a:r>
            <a:r>
              <a:rPr lang="tr-TR" sz="2700" dirty="0" smtClean="0">
                <a:solidFill>
                  <a:schemeClr val="tx2"/>
                </a:solidFill>
                <a:latin typeface="+mn-lt"/>
              </a:rPr>
              <a:t>ve </a:t>
            </a:r>
            <a:r>
              <a:rPr lang="tr-TR" sz="2700" dirty="0">
                <a:solidFill>
                  <a:schemeClr val="tx2"/>
                </a:solidFill>
              </a:rPr>
              <a:t>GİRİŞİMCİLİK ALANINDA</a:t>
            </a:r>
            <a:endParaRPr lang="en-US" sz="2700" dirty="0">
              <a:solidFill>
                <a:schemeClr val="accent6"/>
              </a:solidFill>
            </a:endParaRPr>
          </a:p>
          <a:p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İçerik Yer Tutucusu 2"/>
          <p:cNvSpPr txBox="1">
            <a:spLocks/>
          </p:cNvSpPr>
          <p:nvPr/>
        </p:nvSpPr>
        <p:spPr>
          <a:xfrm>
            <a:off x="395536" y="2668384"/>
            <a:ext cx="8229600" cy="3424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tx1"/>
                </a:solidFill>
              </a:rPr>
              <a:t>İNDEXLENMİŞ DERGİ ve YAYINLARI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EDP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90637" y="1048914"/>
            <a:ext cx="818581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000" i="1" dirty="0"/>
              <a:t>PRAXIS Havacılık ve Uzay </a:t>
            </a:r>
            <a:r>
              <a:rPr lang="tr-TR" sz="2000" i="1" dirty="0" smtClean="0"/>
              <a:t>Programlarında; </a:t>
            </a:r>
            <a:r>
              <a:rPr lang="tr-TR" sz="2000" i="1" dirty="0"/>
              <a:t>ulusal &amp; uluslararası mevzuata, tamamen uyulmasına rağmen, </a:t>
            </a:r>
            <a:r>
              <a:rPr lang="tr-TR" sz="2000" i="1" u="sng" dirty="0"/>
              <a:t>“BİLGİ – BECERİ - EMNİYET” </a:t>
            </a:r>
            <a:r>
              <a:rPr lang="tr-TR" sz="2000" i="1" dirty="0"/>
              <a:t>sloganını özvarlığının her detayında kabul eder ve uygular. Her türlü politikayı bu sabit slogan üzerinden türetir. Bu, </a:t>
            </a:r>
            <a:r>
              <a:rPr lang="tr-TR" sz="2000" i="1" dirty="0" err="1"/>
              <a:t>Praxis</a:t>
            </a:r>
            <a:r>
              <a:rPr lang="tr-TR" sz="2000" i="1" dirty="0"/>
              <a:t> Havacılık ve Uzay </a:t>
            </a:r>
            <a:r>
              <a:rPr lang="tr-TR" sz="2000" i="1" dirty="0" err="1"/>
              <a:t>Programları'nın</a:t>
            </a:r>
            <a:r>
              <a:rPr lang="tr-TR" sz="2000" i="1" dirty="0"/>
              <a:t> taahhüt ettiği herhangi bir uygulamada veya gelişmede gözlenebilir. </a:t>
            </a:r>
            <a:endParaRPr lang="tr-TR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203848" y="285023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E5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MİSYON-VİZYON-POLİTİKA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71069" y="2680130"/>
            <a:ext cx="86181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295" algn="just">
              <a:lnSpc>
                <a:spcPct val="115000"/>
              </a:lnSpc>
              <a:spcAft>
                <a:spcPts val="0"/>
              </a:spcAft>
            </a:pPr>
            <a:r>
              <a:rPr lang="tr-TR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Emniyet ve Uyumluluk İzleme Sistemleri en önemli faaliyetimizdir. Tüm havacılık faaliyetimizin gerçekleştirilmesini sağlamak amacıyla, </a:t>
            </a:r>
            <a:r>
              <a:rPr lang="tr-TR" sz="2000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sürekli olarak stratejiler ve süreçler geliştiriyor, uyguluyor, sürdürüyor ve iyileştiriyoruz.</a:t>
            </a:r>
            <a:endParaRPr lang="tr-TR" sz="2000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"/>
            </a:pPr>
            <a:r>
              <a:rPr lang="tr-T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 Müdür’den başlayarak yönetimin tüm seviyelerinde, </a:t>
            </a:r>
            <a:r>
              <a:rPr lang="tr-T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yüksek emniyet performansına ulaşılmasını</a:t>
            </a:r>
            <a:r>
              <a:rPr lang="tr-T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tr-T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"/>
            </a:pPr>
            <a:r>
              <a:rPr lang="tr-TR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SHGM ve diğer ulusal uluslararası otoriteler tarafından belirlenmiş yönetmelik, talimat ve kurallar çerçevesinde eğitim yapmayı,</a:t>
            </a:r>
            <a:endParaRPr lang="tr-T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"/>
            </a:pPr>
            <a:r>
              <a:rPr lang="tr-TR" sz="2000" i="1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Praxis</a:t>
            </a:r>
            <a:r>
              <a:rPr lang="tr-TR" sz="2000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Havacılık ve Uzay </a:t>
            </a:r>
            <a:r>
              <a:rPr lang="tr-TR" sz="2000" i="1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Programları'nın</a:t>
            </a:r>
            <a:r>
              <a:rPr lang="tr-TR" sz="2000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havacılık sektöründe kabul edilebilir, etkin, verimli ve söz sahibi bir konumuna gelmesini sağlamayı</a:t>
            </a:r>
            <a:r>
              <a:rPr lang="tr-TR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"/>
            </a:pPr>
            <a:r>
              <a:rPr lang="tr-TR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 besleme yapısı ile </a:t>
            </a:r>
            <a:r>
              <a:rPr lang="tr-TR" sz="2000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sürekli kendini geliştiren bir emniyet ve uyumluluk izleme programı oluşturmayı </a:t>
            </a:r>
            <a:r>
              <a:rPr lang="tr-T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hedefliyoruz.</a:t>
            </a:r>
            <a:endParaRPr lang="tr-T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9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2" y="-521052"/>
            <a:ext cx="6343827" cy="405304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871609"/>
            <a:ext cx="6015682" cy="409012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36096" y="2780928"/>
            <a:ext cx="3456384" cy="464549"/>
          </a:xfrm>
        </p:spPr>
        <p:txBody>
          <a:bodyPr>
            <a:noAutofit/>
          </a:bodyPr>
          <a:lstStyle/>
          <a:p>
            <a:pPr algn="l"/>
            <a:r>
              <a:rPr lang="tr-TR" sz="2400" dirty="0"/>
              <a:t>https://</a:t>
            </a:r>
            <a:r>
              <a:rPr lang="tr-TR" sz="2400" dirty="0" smtClean="0"/>
              <a:t>docs.praxis.aero/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116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15816" y="130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3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83932"/>
              </p:ext>
            </p:extLst>
          </p:nvPr>
        </p:nvGraphicFramePr>
        <p:xfrm>
          <a:off x="0" y="524526"/>
          <a:ext cx="9143999" cy="6499396"/>
        </p:xfrm>
        <a:graphic>
          <a:graphicData uri="http://schemas.openxmlformats.org/drawingml/2006/table">
            <a:tbl>
              <a:tblPr/>
              <a:tblGrid>
                <a:gridCol w="349199">
                  <a:extLst>
                    <a:ext uri="{9D8B030D-6E8A-4147-A177-3AD203B41FA5}">
                      <a16:colId xmlns:a16="http://schemas.microsoft.com/office/drawing/2014/main" val="3407775872"/>
                    </a:ext>
                  </a:extLst>
                </a:gridCol>
                <a:gridCol w="2027843">
                  <a:extLst>
                    <a:ext uri="{9D8B030D-6E8A-4147-A177-3AD203B41FA5}">
                      <a16:colId xmlns:a16="http://schemas.microsoft.com/office/drawing/2014/main" val="3869572059"/>
                    </a:ext>
                  </a:extLst>
                </a:gridCol>
                <a:gridCol w="309290">
                  <a:extLst>
                    <a:ext uri="{9D8B030D-6E8A-4147-A177-3AD203B41FA5}">
                      <a16:colId xmlns:a16="http://schemas.microsoft.com/office/drawing/2014/main" val="2169340977"/>
                    </a:ext>
                  </a:extLst>
                </a:gridCol>
                <a:gridCol w="1995416">
                  <a:extLst>
                    <a:ext uri="{9D8B030D-6E8A-4147-A177-3AD203B41FA5}">
                      <a16:colId xmlns:a16="http://schemas.microsoft.com/office/drawing/2014/main" val="4212663527"/>
                    </a:ext>
                  </a:extLst>
                </a:gridCol>
                <a:gridCol w="279359">
                  <a:extLst>
                    <a:ext uri="{9D8B030D-6E8A-4147-A177-3AD203B41FA5}">
                      <a16:colId xmlns:a16="http://schemas.microsoft.com/office/drawing/2014/main" val="348230800"/>
                    </a:ext>
                  </a:extLst>
                </a:gridCol>
                <a:gridCol w="1771133">
                  <a:extLst>
                    <a:ext uri="{9D8B030D-6E8A-4147-A177-3AD203B41FA5}">
                      <a16:colId xmlns:a16="http://schemas.microsoft.com/office/drawing/2014/main" val="272987997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115439296"/>
                    </a:ext>
                  </a:extLst>
                </a:gridCol>
                <a:gridCol w="2195735">
                  <a:extLst>
                    <a:ext uri="{9D8B030D-6E8A-4147-A177-3AD203B41FA5}">
                      <a16:colId xmlns:a16="http://schemas.microsoft.com/office/drawing/2014/main" val="2349156444"/>
                    </a:ext>
                  </a:extLst>
                </a:gridCol>
              </a:tblGrid>
              <a:tr h="2321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11080"/>
                  </a:ext>
                </a:extLst>
              </a:tr>
              <a:tr h="12691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Akdeniz Bölgesindeki tek pilotaj bölümü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 içeriği ve şekli itibarıyla tamamının uzaktan verilemediği için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Pandemi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süreci gibi süreçlerin eğitimi aksatması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Şehrimizde havayolu firmalarının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Ülkemizde havacılık eğitiminin miktar olarak artması ile bu eğitimlerin yapılabileceği hava meydanlarının DHMI politikası ile kısıtlanıyor olması ve ayrık meydanların bulunmaması sonucu eğitim süreçlerinin uzayacak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656433"/>
                  </a:ext>
                </a:extLst>
              </a:tr>
              <a:tr h="9619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ilindeki tek pilotaj lisans programı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Derslerin haftalık düzende yapılamaması, birbirini takip eden günlerde yapılması gerektiği için YÖK uygulamaları ile uyum zorluğu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Havayolu taşımacılığının her geçen gün gelişiyor olması, uçak sayıları ile birlikte pilot sayılarının artması ile iş bulma oranının her geçen yıl yükselmesi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Halihazırdaki öğrencilerin döviz kuru, ekonomik koşullar  nedeniyle eğitim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ücretlerini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ödeyememesi, eğitime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edememesi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52370"/>
                  </a:ext>
                </a:extLst>
              </a:tr>
              <a:tr h="8182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Eğitimler konusunda uzman ve yetkili eğitmenler tarafından verilmesi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ve sektör işbirliğinin istenilen düzeyde olmaması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 anlamada donanımlı olarak yetişen öğrencilerimizin sektörde yer bulacak olmaları (G14)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Havacılık bölümünü kazanan öğrencilerde başarı parametresi olarak (burs) sadece üniversite sınav sonucunun geçerli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849472"/>
                  </a:ext>
                </a:extLst>
              </a:tr>
              <a:tr h="12052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Bölümümüzde havacılık konusunda uzman eğitmenlerin bulunması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Yerleşkemizde sınav sistemi için bilgisayar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yetersizliği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Bölgemizde kullanılabilir hava meydanlarının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ücretinin Dolar ve Euro endeksli olarak sürekli yükselmesi, Havacılıkta maliyetlerin dolar-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üzerinden olduğu için, eğitim ücretinin ülkemiz şartlarında çok yüksek olması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757925"/>
                  </a:ext>
                </a:extLst>
              </a:tr>
              <a:tr h="111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G5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Bölümümüzde havacılık konusunda uzman personel bulunması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Z5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ve üniversitenin ortak ağına ulaşılamaması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Kendi eğitmen pilotlarımızı yetiştiriyor olmamız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Havacılık sektörü personeli ücretleri ve akademik ortam maaş/ücretlerinin birbiri ile uyuşmaması nedeniyle rekabet ortamında personel tutma zorluğu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001841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15816" y="155537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192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69442"/>
              </p:ext>
            </p:extLst>
          </p:nvPr>
        </p:nvGraphicFramePr>
        <p:xfrm>
          <a:off x="0" y="702194"/>
          <a:ext cx="9144000" cy="6141264"/>
        </p:xfrm>
        <a:graphic>
          <a:graphicData uri="http://schemas.openxmlformats.org/drawingml/2006/table">
            <a:tbl>
              <a:tblPr/>
              <a:tblGrid>
                <a:gridCol w="347017">
                  <a:extLst>
                    <a:ext uri="{9D8B030D-6E8A-4147-A177-3AD203B41FA5}">
                      <a16:colId xmlns:a16="http://schemas.microsoft.com/office/drawing/2014/main" val="1400549731"/>
                    </a:ext>
                  </a:extLst>
                </a:gridCol>
                <a:gridCol w="2874690">
                  <a:extLst>
                    <a:ext uri="{9D8B030D-6E8A-4147-A177-3AD203B41FA5}">
                      <a16:colId xmlns:a16="http://schemas.microsoft.com/office/drawing/2014/main" val="1428242421"/>
                    </a:ext>
                  </a:extLst>
                </a:gridCol>
                <a:gridCol w="144819">
                  <a:extLst>
                    <a:ext uri="{9D8B030D-6E8A-4147-A177-3AD203B41FA5}">
                      <a16:colId xmlns:a16="http://schemas.microsoft.com/office/drawing/2014/main" val="4248691416"/>
                    </a:ext>
                  </a:extLst>
                </a:gridCol>
                <a:gridCol w="917442">
                  <a:extLst>
                    <a:ext uri="{9D8B030D-6E8A-4147-A177-3AD203B41FA5}">
                      <a16:colId xmlns:a16="http://schemas.microsoft.com/office/drawing/2014/main" val="337581153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706723909"/>
                    </a:ext>
                  </a:extLst>
                </a:gridCol>
                <a:gridCol w="2284175">
                  <a:extLst>
                    <a:ext uri="{9D8B030D-6E8A-4147-A177-3AD203B41FA5}">
                      <a16:colId xmlns:a16="http://schemas.microsoft.com/office/drawing/2014/main" val="3085565048"/>
                    </a:ext>
                  </a:extLst>
                </a:gridCol>
                <a:gridCol w="187553">
                  <a:extLst>
                    <a:ext uri="{9D8B030D-6E8A-4147-A177-3AD203B41FA5}">
                      <a16:colId xmlns:a16="http://schemas.microsoft.com/office/drawing/2014/main" val="2303638130"/>
                    </a:ext>
                  </a:extLst>
                </a:gridCol>
                <a:gridCol w="2172280">
                  <a:extLst>
                    <a:ext uri="{9D8B030D-6E8A-4147-A177-3AD203B41FA5}">
                      <a16:colId xmlns:a16="http://schemas.microsoft.com/office/drawing/2014/main" val="2019375252"/>
                    </a:ext>
                  </a:extLst>
                </a:gridCol>
              </a:tblGrid>
              <a:tr h="2513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370454"/>
                  </a:ext>
                </a:extLst>
              </a:tr>
              <a:tr h="9388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Oldukça zor olan eğitimin eğitim dilinin anadilde (Türkçe) olması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Pilotluk mesleğine elverişli öğrencilerin seçiliyor olması (G7), eğitim sürecini, başarıyı mezuniyetten sonraki iş bulma oranını oldukça </a:t>
                      </a:r>
                      <a:r>
                        <a:rPr lang="tr-T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yükseltecektir.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Döviz kuru ve ekonomik koşullar  nedeniyle pilotaj tercih edecek öğrenci sayılarında azalma yaşanması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965763"/>
                  </a:ext>
                </a:extLst>
              </a:tr>
              <a:tr h="6820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G7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Öğrencilere Test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Protokü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uygulanarak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Piltaja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elverişli olanların okula kabul edilmesi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2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G8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 4 yıl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96231"/>
                  </a:ext>
                </a:extLst>
              </a:tr>
              <a:tr h="5600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G9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İngilizce eğitimi hazırlık sınıfı olmaksızın 2. yıl itibarı ile 4 yıla yayılmış olarak veriliyor olması.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55263"/>
                  </a:ext>
                </a:extLst>
              </a:tr>
              <a:tr h="5026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G10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İngilizce seviyesinin havacılıkta geçerli olan "ICAO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olarak mezun olunması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46478"/>
                  </a:ext>
                </a:extLst>
              </a:tr>
              <a:tr h="5026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G11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İlk yılda uçuş eğitiminin başlaması ve ilk yıl sonunda PPL lisansına sahip olunması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490255"/>
                  </a:ext>
                </a:extLst>
              </a:tr>
              <a:tr h="71811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G12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Uçak uçuşlarına başlamadan önce kendi üretimimiz olan simülatörde eğitimlerin yapılabilmesi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86203"/>
                  </a:ext>
                </a:extLst>
              </a:tr>
              <a:tr h="5026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G13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Teorik Eğitimleri veren bir çok eğitmenin aynı zamanda pilot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72203"/>
                  </a:ext>
                </a:extLst>
              </a:tr>
              <a:tr h="71811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G14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sonunda ATPL(Havayolu Nakliye Pilotu) lisansına sahip olunması, Pilot olarak direk Havayollarına başvuru yapabilmeleri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8" marR="6738" marT="6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75095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4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sp>
        <p:nvSpPr>
          <p:cNvPr id="4" name="Metin kutusu 4"/>
          <p:cNvSpPr txBox="1"/>
          <p:nvPr/>
        </p:nvSpPr>
        <p:spPr>
          <a:xfrm>
            <a:off x="1079610" y="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45635"/>
              </p:ext>
            </p:extLst>
          </p:nvPr>
        </p:nvGraphicFramePr>
        <p:xfrm>
          <a:off x="179510" y="418443"/>
          <a:ext cx="8964490" cy="6383891"/>
        </p:xfrm>
        <a:graphic>
          <a:graphicData uri="http://schemas.openxmlformats.org/drawingml/2006/table">
            <a:tbl>
              <a:tblPr/>
              <a:tblGrid>
                <a:gridCol w="2376266">
                  <a:extLst>
                    <a:ext uri="{9D8B030D-6E8A-4147-A177-3AD203B41FA5}">
                      <a16:colId xmlns:a16="http://schemas.microsoft.com/office/drawing/2014/main" val="166577514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645423092"/>
                    </a:ext>
                  </a:extLst>
                </a:gridCol>
                <a:gridCol w="4644008">
                  <a:extLst>
                    <a:ext uri="{9D8B030D-6E8A-4147-A177-3AD203B41FA5}">
                      <a16:colId xmlns:a16="http://schemas.microsoft.com/office/drawing/2014/main" val="3666944522"/>
                    </a:ext>
                  </a:extLst>
                </a:gridCol>
              </a:tblGrid>
              <a:tr h="2742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NEDENİ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792838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Yönetim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uyum, eksiksiz denetim süreci, …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426062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Birimi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 hizmet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kurallarına uyum, etkili iletişim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382181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SHYO - ATO 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Müdürlüğü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ve Görev Paylaşımı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eğitim süreci, zaman planlaması ve soruların cevaplanması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339046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SHYO-ATO İdari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İşler/ Öğrenci İşleri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ve Görev Paylaşımı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eğitim süreci, güçlü İletişim ve Kurumsal Yapı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182098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ABU Öğrenci İşleri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 hizmet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kayıt süreci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749256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ABU İnsan Kaynakları Ofisi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 hizmet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İşe alım ve özlük sürecinin yönetilmesi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553769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ABU Tanıtım Ofisi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 hizmet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 faaliyetinin yürütülmesi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847056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ve Sorumluluk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Hatasız Denetim Süreci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Kurum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İçi İyileştirme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728599"/>
                  </a:ext>
                </a:extLst>
              </a:tr>
              <a:tr h="335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SHGM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ve Sorumluluk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mevzuata uyum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08040"/>
                  </a:ext>
                </a:extLst>
              </a:tr>
              <a:tr h="3371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ER-AH Havacılık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Uçuş hizmet alım, mevzuata uyum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Uçuş eğitim sürecinin mevzuata uygun gerçekleşmesi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065003"/>
                  </a:ext>
                </a:extLst>
              </a:tr>
              <a:tr h="5618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Üniversitemizin diğer bölümleri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Araştırma ve Geliştirme Faaliyetleri, Ders ve Akademik Çalışmalar İçin Destek-Güçlü İletişim ve Empati-Kurumsal Yapı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481419"/>
                  </a:ext>
                </a:extLst>
              </a:tr>
              <a:tr h="5618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Eden Öğrencilerimiz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 kullanan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Eğitim, Sosyal İmkanlar, Kariyer Planlama, Güçlü İletişim , Kurumsal Yapı, Akademik çalışma ortaklığı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436386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 Öğrencilerimiz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Hizmetten Faydalanmış Olması, Kurumun Dış Yüzü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 İletişim, Kariyer Planlaması, Marka Değeri Artışı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692811"/>
                  </a:ext>
                </a:extLst>
              </a:tr>
              <a:tr h="4561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Pazarda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Rekabet,Bilgi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Paylaşımı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araştırma geliştirme faaliyetleri, Sürdürülebilir Bilgi Paylaşımı, Etkili İletişim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29290"/>
                  </a:ext>
                </a:extLst>
              </a:tr>
              <a:tr h="4495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Velileri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Dolaylı Müşteri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Eğitim, Sosyal ve Kültürel İmkanlar, Kariyer Planlama, Güçlü İletişim, Kurumsal Yapı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06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611560" y="902251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008656"/>
              </p:ext>
            </p:extLst>
          </p:nvPr>
        </p:nvGraphicFramePr>
        <p:xfrm>
          <a:off x="385764" y="1688696"/>
          <a:ext cx="8362700" cy="2431805"/>
        </p:xfrm>
        <a:graphic>
          <a:graphicData uri="http://schemas.openxmlformats.org/drawingml/2006/table">
            <a:tbl>
              <a:tblPr/>
              <a:tblGrid>
                <a:gridCol w="219439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44446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31415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696211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696211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4103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828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BİLGİSAYAR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LAPTOP</a:t>
                      </a:r>
                    </a:p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M.ÜSTÜ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 ve SINAVLAR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PROJEKSİYON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ADET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 MEYDANI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2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23688"/>
              </p:ext>
            </p:extLst>
          </p:nvPr>
        </p:nvGraphicFramePr>
        <p:xfrm>
          <a:off x="539552" y="1385082"/>
          <a:ext cx="8208913" cy="3591281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76558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66501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66501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66501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4597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62431"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YERLEŞKEMİZDEN </a:t>
                      </a:r>
                    </a:p>
                    <a:p>
                      <a:pPr algn="ctr"/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ve L KALSÖRLERİNE ERİŞİM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592277"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YERLEŞKEMİZDEN </a:t>
                      </a:r>
                    </a:p>
                    <a:p>
                      <a:pPr algn="ctr"/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KYS OTOMASYONA ERİŞİM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ERİŞİM SAĞLANIYOR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92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YERLEŞKEMİZDEN ANKET SONUÇLARINA ERİŞİM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92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592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4132</TotalTime>
  <Words>1902</Words>
  <Application>Microsoft Office PowerPoint</Application>
  <PresentationFormat>Ekran Gösterisi (4:3)</PresentationFormat>
  <Paragraphs>546</Paragraphs>
  <Slides>26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https://docs.praxis.aero/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SHGM mevzuatı gereği bünyemizde iç ve dış denetimler gerçekleştirilmiştir. Toplam 4 adet bulgu mevcuttur. </vt:lpstr>
      <vt:lpstr>Onaylı Eğitim Organizasyonu (Uçuş Okulu- Pilotaj) Planlı Denetim: 04.03.2022 1 adet minör bulgu kapatıldı  Uçuş Harekat Uzmanı Eğitim Organizasyonu (Dispeç - UHY) Planlı Denetim: 28.05.2022 1 adet minör bulgu kapatıldı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Ayşe Betül YETİM</cp:lastModifiedBy>
  <cp:revision>406</cp:revision>
  <cp:lastPrinted>2020-01-21T10:52:10Z</cp:lastPrinted>
  <dcterms:created xsi:type="dcterms:W3CDTF">2016-08-26T15:45:58Z</dcterms:created>
  <dcterms:modified xsi:type="dcterms:W3CDTF">2023-06-12T12:10:47Z</dcterms:modified>
</cp:coreProperties>
</file>