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88" r:id="rId3"/>
    <p:sldId id="365" r:id="rId4"/>
    <p:sldId id="366" r:id="rId5"/>
    <p:sldId id="367" r:id="rId6"/>
    <p:sldId id="368" r:id="rId7"/>
    <p:sldId id="347" r:id="rId8"/>
    <p:sldId id="371" r:id="rId9"/>
    <p:sldId id="346" r:id="rId10"/>
    <p:sldId id="370" r:id="rId11"/>
    <p:sldId id="363" r:id="rId12"/>
    <p:sldId id="364" r:id="rId13"/>
    <p:sldId id="285" r:id="rId14"/>
    <p:sldId id="353" r:id="rId15"/>
    <p:sldId id="369" r:id="rId16"/>
    <p:sldId id="358" r:id="rId17"/>
    <p:sldId id="352" r:id="rId18"/>
    <p:sldId id="372" r:id="rId19"/>
    <p:sldId id="357" r:id="rId20"/>
    <p:sldId id="304" r:id="rId21"/>
    <p:sldId id="361" r:id="rId22"/>
    <p:sldId id="278"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65"/>
            <p14:sldId id="366"/>
            <p14:sldId id="367"/>
            <p14:sldId id="368"/>
            <p14:sldId id="347"/>
            <p14:sldId id="371"/>
            <p14:sldId id="346"/>
            <p14:sldId id="370"/>
            <p14:sldId id="363"/>
            <p14:sldId id="364"/>
            <p14:sldId id="285"/>
            <p14:sldId id="353"/>
            <p14:sldId id="369"/>
            <p14:sldId id="358"/>
            <p14:sldId id="352"/>
            <p14:sldId id="372"/>
            <p14:sldId id="357"/>
            <p14:sldId id="304"/>
            <p14:sldId id="361"/>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 id="2" name="toshibaa" initials="t" lastIdx="1" clrIdx="1">
    <p:extLst>
      <p:ext uri="{19B8F6BF-5375-455C-9EA6-DF929625EA0E}">
        <p15:presenceInfo xmlns:p15="http://schemas.microsoft.com/office/powerpoint/2012/main" userId="toshiba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80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13.06.2023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7</a:t>
            </a:fld>
            <a:endParaRPr lang="tr-TR"/>
          </a:p>
        </p:txBody>
      </p:sp>
    </p:spTree>
    <p:extLst>
      <p:ext uri="{BB962C8B-B14F-4D97-AF65-F5344CB8AC3E}">
        <p14:creationId xmlns:p14="http://schemas.microsoft.com/office/powerpoint/2010/main" val="1895725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13.06.2023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13.06.2023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13.06.2023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13.06.2023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13.06.2023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13.06.2023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13.06.2023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13.06.2023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13.06.2023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129545" y="5531107"/>
            <a:ext cx="3109317" cy="523220"/>
          </a:xfrm>
          <a:prstGeom prst="rect">
            <a:avLst/>
          </a:prstGeom>
          <a:noFill/>
        </p:spPr>
        <p:txBody>
          <a:bodyPr wrap="square" rtlCol="0">
            <a:spAutoFit/>
          </a:bodyPr>
          <a:lstStyle/>
          <a:p>
            <a:r>
              <a:rPr lang="tr-TR" sz="2800" b="1" dirty="0">
                <a:solidFill>
                  <a:srgbClr val="002060"/>
                </a:solidFill>
              </a:rPr>
              <a:t>EKONOMİ BÖLÜMÜ</a:t>
            </a:r>
            <a:endParaRPr lang="tr-TR" sz="3600" b="1" dirty="0">
              <a:solidFill>
                <a:srgbClr val="002060"/>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0470" y="816174"/>
            <a:ext cx="3060506" cy="650087"/>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2022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214778138"/>
              </p:ext>
            </p:extLst>
          </p:nvPr>
        </p:nvGraphicFramePr>
        <p:xfrm>
          <a:off x="323528" y="1181101"/>
          <a:ext cx="8510982" cy="5588384"/>
        </p:xfrm>
        <a:graphic>
          <a:graphicData uri="http://schemas.openxmlformats.org/drawingml/2006/table">
            <a:tbl>
              <a:tblPr/>
              <a:tblGrid>
                <a:gridCol w="2724552">
                  <a:extLst>
                    <a:ext uri="{9D8B030D-6E8A-4147-A177-3AD203B41FA5}">
                      <a16:colId xmlns:a16="http://schemas.microsoft.com/office/drawing/2014/main" val="3918363564"/>
                    </a:ext>
                  </a:extLst>
                </a:gridCol>
                <a:gridCol w="2881880">
                  <a:extLst>
                    <a:ext uri="{9D8B030D-6E8A-4147-A177-3AD203B41FA5}">
                      <a16:colId xmlns:a16="http://schemas.microsoft.com/office/drawing/2014/main" val="1683979601"/>
                    </a:ext>
                  </a:extLst>
                </a:gridCol>
                <a:gridCol w="2904550">
                  <a:extLst>
                    <a:ext uri="{9D8B030D-6E8A-4147-A177-3AD203B41FA5}">
                      <a16:colId xmlns:a16="http://schemas.microsoft.com/office/drawing/2014/main" val="2592459544"/>
                    </a:ext>
                  </a:extLst>
                </a:gridCol>
              </a:tblGrid>
              <a:tr h="403903">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12202">
                <a:tc>
                  <a:txBody>
                    <a:bodyPr/>
                    <a:lstStyle/>
                    <a:p>
                      <a:pPr algn="ctr" fontAlgn="ctr"/>
                      <a:r>
                        <a:rPr lang="tr-TR" sz="900" b="0" i="0" u="none" strike="noStrike" dirty="0">
                          <a:solidFill>
                            <a:srgbClr val="000000"/>
                          </a:solidFill>
                          <a:effectLst/>
                          <a:latin typeface="+mn-lt"/>
                        </a:rPr>
                        <a:t>STK'lar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Akademik Destek, Sürdürülebilir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12202">
                <a:tc>
                  <a:txBody>
                    <a:bodyPr/>
                    <a:lstStyle/>
                    <a:p>
                      <a:pPr algn="ctr" fontAlgn="ctr"/>
                      <a:r>
                        <a:rPr lang="tr-TR" sz="900" b="0" i="0" u="none" strike="noStrike" dirty="0">
                          <a:solidFill>
                            <a:srgbClr val="000000"/>
                          </a:solidFill>
                          <a:effectLst/>
                          <a:latin typeface="+mn-lt"/>
                        </a:rPr>
                        <a:t>Antalya Halkı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Faaliyetlerden Etkileşim, Alanların Ortaklığı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Toplumsal Katkı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12202">
                <a:tc>
                  <a:txBody>
                    <a:bodyPr/>
                    <a:lstStyle/>
                    <a:p>
                      <a:pPr algn="ctr" fontAlgn="ctr"/>
                      <a:r>
                        <a:rPr lang="tr-TR" sz="900" b="0" i="0" u="none" strike="noStrike" dirty="0">
                          <a:solidFill>
                            <a:srgbClr val="000000"/>
                          </a:solidFill>
                          <a:effectLst/>
                          <a:latin typeface="+mn-lt"/>
                        </a:rPr>
                        <a:t>AOSB</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Üniversite-Sanayi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Sürdürülebilir İşbirliği, Problemlere Bilimsel Çözüm, 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12202">
                <a:tc>
                  <a:txBody>
                    <a:bodyPr/>
                    <a:lstStyle/>
                    <a:p>
                      <a:pPr algn="ctr" fontAlgn="ctr"/>
                      <a:r>
                        <a:rPr lang="tr-TR" sz="900" b="0" i="0" u="none" strike="noStrike" dirty="0">
                          <a:solidFill>
                            <a:srgbClr val="000000"/>
                          </a:solidFill>
                          <a:effectLst/>
                          <a:latin typeface="+mn-lt"/>
                        </a:rPr>
                        <a:t>Medya</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Tanıtım ve Reklam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Doğru ve Zamanında İletilen Bilgi, Güçlü İletişim ve Empati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12202">
                <a:tc>
                  <a:txBody>
                    <a:bodyPr/>
                    <a:lstStyle/>
                    <a:p>
                      <a:pPr algn="ctr" fontAlgn="ctr"/>
                      <a:r>
                        <a:rPr lang="tr-TR" sz="900" b="0" i="0" u="none" strike="noStrike" dirty="0">
                          <a:solidFill>
                            <a:srgbClr val="000000"/>
                          </a:solidFill>
                          <a:effectLst/>
                          <a:latin typeface="+mn-lt"/>
                        </a:rPr>
                        <a:t>Ulusal Uluslararası Destek Kuruluşları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Katma Değer Yaratan Projeler Üretilerek Bilimin Yaygınlaştırılması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12202">
                <a:tc>
                  <a:txBody>
                    <a:bodyPr/>
                    <a:lstStyle/>
                    <a:p>
                      <a:pPr algn="ctr" fontAlgn="ctr"/>
                      <a:r>
                        <a:rPr lang="tr-TR" sz="900" b="0" i="0" u="none" strike="noStrike" dirty="0">
                          <a:solidFill>
                            <a:srgbClr val="000000"/>
                          </a:solidFill>
                          <a:effectLst/>
                          <a:latin typeface="+mn-lt"/>
                        </a:rPr>
                        <a:t>ATSO</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Sürdürülebilir İşbirliği, Ortak Proje ve Etkinlikler, 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12202">
                <a:tc>
                  <a:txBody>
                    <a:bodyPr/>
                    <a:lstStyle/>
                    <a:p>
                      <a:pPr algn="ctr" fontAlgn="ctr"/>
                      <a:r>
                        <a:rPr lang="tr-TR" sz="900" b="0" i="0" u="none" strike="noStrike" dirty="0">
                          <a:solidFill>
                            <a:srgbClr val="000000"/>
                          </a:solidFill>
                          <a:effectLst/>
                          <a:latin typeface="+mn-lt"/>
                        </a:rPr>
                        <a:t>Hakemli Dergiler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Akademik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Hakemlik Yayınların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12202">
                <a:tc>
                  <a:txBody>
                    <a:bodyPr/>
                    <a:lstStyle/>
                    <a:p>
                      <a:pPr algn="ctr" fontAlgn="ctr"/>
                      <a:r>
                        <a:rPr lang="tr-TR" sz="900" b="0" i="0" u="none" strike="noStrike" dirty="0">
                          <a:solidFill>
                            <a:srgbClr val="000000"/>
                          </a:solidFill>
                          <a:effectLst/>
                          <a:latin typeface="+mn-lt"/>
                        </a:rPr>
                        <a:t>Yükseköğretim Kalite Kurulu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ABÜ İç Kalite Güvence Sisteminin oluşturulması ve ABÜ iç kalite güvencesinin artırılması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Düzenli olarak KİDR, Kurumsal Dış Değerlendirme ve Kurumsal Akreditasyon süreçlerinde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12202">
                <a:tc>
                  <a:txBody>
                    <a:bodyPr/>
                    <a:lstStyle/>
                    <a:p>
                      <a:pPr algn="ctr" fontAlgn="ctr"/>
                      <a:r>
                        <a:rPr lang="tr-TR" sz="900" b="0" i="0" u="none" strike="noStrike" dirty="0">
                          <a:solidFill>
                            <a:srgbClr val="000000"/>
                          </a:solidFill>
                          <a:effectLst/>
                          <a:latin typeface="+mn-lt"/>
                        </a:rPr>
                        <a:t>Bağımsız Kalite Denetleme Kurumu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Kalite Süreci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Kalite süreci kapsamında izleme, denetleme ve değerlendirme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12202">
                <a:tc>
                  <a:txBody>
                    <a:bodyPr/>
                    <a:lstStyle/>
                    <a:p>
                      <a:pPr algn="ctr" fontAlgn="ctr"/>
                      <a:r>
                        <a:rPr lang="tr-TR" sz="900" b="0" i="0" u="none" strike="noStrike" dirty="0">
                          <a:solidFill>
                            <a:srgbClr val="000000"/>
                          </a:solidFill>
                          <a:effectLst/>
                          <a:latin typeface="+mn-lt"/>
                        </a:rPr>
                        <a:t>ABÜ İşletme Bölümü</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Sürdürülebilir İşbirliği, Ortak Proje ve Etkinlikler, Nitelikli Mezun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12202">
                <a:tc>
                  <a:txBody>
                    <a:bodyPr/>
                    <a:lstStyle/>
                    <a:p>
                      <a:pPr algn="ctr" fontAlgn="ctr"/>
                      <a:r>
                        <a:rPr lang="tr-TR" sz="900" b="0" i="0" u="none" strike="noStrike" dirty="0">
                          <a:solidFill>
                            <a:srgbClr val="000000"/>
                          </a:solidFill>
                          <a:effectLst/>
                          <a:latin typeface="+mn-lt"/>
                        </a:rPr>
                        <a:t>ABÜ Siyaset Bilimi ve Uluslararası İlişkiler Bölümü</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Sürdürülebilir İşbirliği, Ortak Proje ve Etkinlikler, Nitelikli Mezun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12202">
                <a:tc>
                  <a:txBody>
                    <a:bodyPr/>
                    <a:lstStyle/>
                    <a:p>
                      <a:pPr algn="ctr" fontAlgn="ctr"/>
                      <a:r>
                        <a:rPr lang="tr-TR" sz="900" b="0" i="0" u="none" strike="noStrike" dirty="0">
                          <a:solidFill>
                            <a:srgbClr val="000000"/>
                          </a:solidFill>
                          <a:effectLst/>
                          <a:latin typeface="+mn-lt"/>
                        </a:rPr>
                        <a:t>ABÜ Turizm İşletmeciliği Bölümü</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Sürdürülebilir İşbirliği, Ortak Proje ve Etkinlikler, Nitelikli Mezun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281915">
                <a:tc>
                  <a:txBody>
                    <a:bodyPr/>
                    <a:lstStyle/>
                    <a:p>
                      <a:pPr algn="ctr" fontAlgn="ctr"/>
                      <a:r>
                        <a:rPr lang="tr-TR" sz="900" b="0" i="0" u="none" strike="noStrike" dirty="0">
                          <a:solidFill>
                            <a:srgbClr val="000000"/>
                          </a:solidFill>
                          <a:effectLst/>
                          <a:latin typeface="+mn-lt"/>
                        </a:rPr>
                        <a:t>ABÜ Endüstri Mühendisliği Bölümü</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Sürdürülebilir İşbirliği, Ortak Proje ve Etkinlikler, Nitelikli Mezun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12202">
                <a:tc>
                  <a:txBody>
                    <a:bodyPr/>
                    <a:lstStyle/>
                    <a:p>
                      <a:pPr algn="ctr" fontAlgn="ctr"/>
                      <a:r>
                        <a:rPr lang="tr-TR" sz="900" b="0" i="0" u="none" strike="noStrike" dirty="0">
                          <a:solidFill>
                            <a:srgbClr val="000000"/>
                          </a:solidFill>
                          <a:effectLst/>
                          <a:latin typeface="+mn-lt"/>
                        </a:rPr>
                        <a:t>Diğer Üniversitelerin Ekonomi Bölümleri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Sürdürülebilir İşbirliği, Ortak Proje ve Etkinlikler, Nitelikli Mezun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r h="418601">
                <a:tc>
                  <a:txBody>
                    <a:bodyPr/>
                    <a:lstStyle/>
                    <a:p>
                      <a:pPr algn="ctr" fontAlgn="ctr"/>
                      <a:r>
                        <a:rPr lang="tr-TR" sz="900" b="0" i="0" u="none" strike="noStrike" dirty="0">
                          <a:solidFill>
                            <a:srgbClr val="000000"/>
                          </a:solidFill>
                          <a:effectLst/>
                          <a:latin typeface="+mn-lt"/>
                        </a:rPr>
                        <a:t>ABÜ Dahilindeki Araştırma Merkezleri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Katma Değer Yaratan Projeler Üretilerek Bilimin Yaygınlaştırılması, Akademik Başarı, Problemlere Bilimsel Çözüm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75606843"/>
                  </a:ext>
                </a:extLst>
              </a:tr>
              <a:tr h="418601">
                <a:tc>
                  <a:txBody>
                    <a:bodyPr/>
                    <a:lstStyle/>
                    <a:p>
                      <a:pPr algn="ctr" fontAlgn="ctr"/>
                      <a:r>
                        <a:rPr lang="tr-TR" sz="900" b="0" i="0" u="none" strike="noStrike" dirty="0">
                          <a:solidFill>
                            <a:srgbClr val="000000"/>
                          </a:solidFill>
                          <a:effectLst/>
                          <a:latin typeface="+mn-lt"/>
                        </a:rPr>
                        <a:t>Diğer Üniversiteler Dahilindeki Araştırma Merkezleri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mn-lt"/>
                        </a:rPr>
                        <a:t>Katma Değer Yaratan Projeler Üretilerek Bilimin Yaygınlaştırılması, Akademik Başarı, Problemlere Bilimsel Çözüm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74514399"/>
                  </a:ext>
                </a:extLst>
              </a:tr>
            </a:tbl>
          </a:graphicData>
        </a:graphic>
      </p:graphicFrame>
      <p:sp>
        <p:nvSpPr>
          <p:cNvPr id="2" name="Slayt Numarası Yer Tutucusu 3">
            <a:extLst>
              <a:ext uri="{FF2B5EF4-FFF2-40B4-BE49-F238E27FC236}">
                <a16:creationId xmlns:a16="http://schemas.microsoft.com/office/drawing/2014/main" id="{302DE8B8-5D2C-AEF9-18E7-D7A3F1BB3ABE}"/>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10</a:t>
            </a:fld>
            <a:endParaRPr lang="tr-TR" dirty="0"/>
          </a:p>
        </p:txBody>
      </p:sp>
    </p:spTree>
    <p:extLst>
      <p:ext uri="{BB962C8B-B14F-4D97-AF65-F5344CB8AC3E}">
        <p14:creationId xmlns:p14="http://schemas.microsoft.com/office/powerpoint/2010/main" val="186567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2085432386"/>
              </p:ext>
            </p:extLst>
          </p:nvPr>
        </p:nvGraphicFramePr>
        <p:xfrm>
          <a:off x="1321343" y="1367008"/>
          <a:ext cx="6841580" cy="5273206"/>
        </p:xfrm>
        <a:graphic>
          <a:graphicData uri="http://schemas.openxmlformats.org/drawingml/2006/table">
            <a:tbl>
              <a:tblPr/>
              <a:tblGrid>
                <a:gridCol w="1301686">
                  <a:extLst>
                    <a:ext uri="{9D8B030D-6E8A-4147-A177-3AD203B41FA5}">
                      <a16:colId xmlns:a16="http://schemas.microsoft.com/office/drawing/2014/main" val="3918363564"/>
                    </a:ext>
                  </a:extLst>
                </a:gridCol>
                <a:gridCol w="1376851">
                  <a:extLst>
                    <a:ext uri="{9D8B030D-6E8A-4147-A177-3AD203B41FA5}">
                      <a16:colId xmlns:a16="http://schemas.microsoft.com/office/drawing/2014/main" val="1683979601"/>
                    </a:ext>
                  </a:extLst>
                </a:gridCol>
                <a:gridCol w="1387681">
                  <a:extLst>
                    <a:ext uri="{9D8B030D-6E8A-4147-A177-3AD203B41FA5}">
                      <a16:colId xmlns:a16="http://schemas.microsoft.com/office/drawing/2014/main" val="2592459544"/>
                    </a:ext>
                  </a:extLst>
                </a:gridCol>
                <a:gridCol w="1387681">
                  <a:extLst>
                    <a:ext uri="{9D8B030D-6E8A-4147-A177-3AD203B41FA5}">
                      <a16:colId xmlns:a16="http://schemas.microsoft.com/office/drawing/2014/main" val="3383282758"/>
                    </a:ext>
                  </a:extLst>
                </a:gridCol>
                <a:gridCol w="1387681">
                  <a:extLst>
                    <a:ext uri="{9D8B030D-6E8A-4147-A177-3AD203B41FA5}">
                      <a16:colId xmlns:a16="http://schemas.microsoft.com/office/drawing/2014/main" val="494559924"/>
                    </a:ext>
                  </a:extLst>
                </a:gridCol>
              </a:tblGrid>
              <a:tr h="468142">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560565">
                <a:tc>
                  <a:txBody>
                    <a:bodyPr/>
                    <a:lstStyle/>
                    <a:p>
                      <a:pPr algn="ctr" fontAlgn="ctr"/>
                      <a:r>
                        <a:rPr lang="tr-TR" sz="1400" b="0" i="0" u="none" strike="noStrike" dirty="0">
                          <a:solidFill>
                            <a:srgbClr val="000000"/>
                          </a:solidFill>
                          <a:effectLst/>
                          <a:latin typeface="Calibri" panose="020F0502020204030204" pitchFamily="34" charset="0"/>
                        </a:rPr>
                        <a:t>Bilgisayar Programı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Ekonomi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E-</a:t>
                      </a:r>
                      <a:r>
                        <a:rPr lang="tr-TR" sz="1400" b="0" i="0" u="none" strike="noStrike" dirty="0" err="1">
                          <a:solidFill>
                            <a:srgbClr val="000000"/>
                          </a:solidFill>
                          <a:effectLst/>
                          <a:latin typeface="Calibri" panose="020F0502020204030204" pitchFamily="34" charset="0"/>
                        </a:rPr>
                        <a:t>views</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Öğrencilere verilen uygulamalı eğitim ve akademik çalışmalarda kullanılması.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820151">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Bilgisayar Programı</a:t>
                      </a: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Ekonomi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STATA</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Bölümde yapılacak ekonomik araştırmalar kapsamında büyük veri ve gelişmiş ekonometrik analiz yöntemleri ile çalışmayı mümkün kılması.</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77099">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77099">
                <a:tc>
                  <a:txBody>
                    <a:bodyPr/>
                    <a:lstStyle/>
                    <a:p>
                      <a:pPr algn="ctr" fontAlgn="ct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77099">
                <a:tc>
                  <a:txBody>
                    <a:bodyPr/>
                    <a:lstStyle/>
                    <a:p>
                      <a:pPr algn="ctr" fontAlgn="ct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77099">
                <a:tc>
                  <a:txBody>
                    <a:bodyPr/>
                    <a:lstStyle/>
                    <a:p>
                      <a:pPr algn="ctr" fontAlgn="ct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
        <p:nvSpPr>
          <p:cNvPr id="2" name="Slayt Numarası Yer Tutucusu 3">
            <a:extLst>
              <a:ext uri="{FF2B5EF4-FFF2-40B4-BE49-F238E27FC236}">
                <a16:creationId xmlns:a16="http://schemas.microsoft.com/office/drawing/2014/main" id="{16DFA602-FBCE-C217-6A4F-57705B307B59}"/>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11</a:t>
            </a:fld>
            <a:endParaRPr lang="tr-TR" dirty="0"/>
          </a:p>
        </p:txBody>
      </p:sp>
    </p:spTree>
    <p:extLst>
      <p:ext uri="{BB962C8B-B14F-4D97-AF65-F5344CB8AC3E}">
        <p14:creationId xmlns:p14="http://schemas.microsoft.com/office/powerpoint/2010/main" val="159016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4103352659"/>
              </p:ext>
            </p:extLst>
          </p:nvPr>
        </p:nvGraphicFramePr>
        <p:xfrm>
          <a:off x="1220882" y="1325090"/>
          <a:ext cx="6702235" cy="5330693"/>
        </p:xfrm>
        <a:graphic>
          <a:graphicData uri="http://schemas.openxmlformats.org/drawingml/2006/table">
            <a:tbl>
              <a:tblPr/>
              <a:tblGrid>
                <a:gridCol w="1340447">
                  <a:extLst>
                    <a:ext uri="{9D8B030D-6E8A-4147-A177-3AD203B41FA5}">
                      <a16:colId xmlns:a16="http://schemas.microsoft.com/office/drawing/2014/main" val="3918363564"/>
                    </a:ext>
                  </a:extLst>
                </a:gridCol>
                <a:gridCol w="1340447">
                  <a:extLst>
                    <a:ext uri="{9D8B030D-6E8A-4147-A177-3AD203B41FA5}">
                      <a16:colId xmlns:a16="http://schemas.microsoft.com/office/drawing/2014/main" val="1683979601"/>
                    </a:ext>
                  </a:extLst>
                </a:gridCol>
                <a:gridCol w="1340447">
                  <a:extLst>
                    <a:ext uri="{9D8B030D-6E8A-4147-A177-3AD203B41FA5}">
                      <a16:colId xmlns:a16="http://schemas.microsoft.com/office/drawing/2014/main" val="2592459544"/>
                    </a:ext>
                  </a:extLst>
                </a:gridCol>
                <a:gridCol w="1340447">
                  <a:extLst>
                    <a:ext uri="{9D8B030D-6E8A-4147-A177-3AD203B41FA5}">
                      <a16:colId xmlns:a16="http://schemas.microsoft.com/office/drawing/2014/main" val="3383282758"/>
                    </a:ext>
                  </a:extLst>
                </a:gridCol>
                <a:gridCol w="1340447">
                  <a:extLst>
                    <a:ext uri="{9D8B030D-6E8A-4147-A177-3AD203B41FA5}">
                      <a16:colId xmlns:a16="http://schemas.microsoft.com/office/drawing/2014/main" val="494559924"/>
                    </a:ext>
                  </a:extLst>
                </a:gridCol>
              </a:tblGrid>
              <a:tr h="492540">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820282">
                <a:tc>
                  <a:txBody>
                    <a:bodyPr/>
                    <a:lstStyle/>
                    <a:p>
                      <a:pPr algn="ctr" fontAlgn="ctr"/>
                      <a:r>
                        <a:rPr lang="tr-TR" sz="1400" b="0" i="0" u="none" strike="noStrike" dirty="0">
                          <a:solidFill>
                            <a:srgbClr val="000000"/>
                          </a:solidFill>
                          <a:effectLst/>
                          <a:latin typeface="Calibri" panose="020F0502020204030204" pitchFamily="34" charset="0"/>
                        </a:rPr>
                        <a:t>Öğretim Üyesi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Ekonomi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5</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Mevcut ders yükünün eşit dağıtılarak başta AB ve Tübitak projeleri  olmak üzere bilimsel projelere ağırlık verilmek istenmesi.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91541">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291541">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91541">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91541">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91541">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291541">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91541">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291541">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291541">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91541">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
        <p:nvSpPr>
          <p:cNvPr id="2" name="Slayt Numarası Yer Tutucusu 3">
            <a:extLst>
              <a:ext uri="{FF2B5EF4-FFF2-40B4-BE49-F238E27FC236}">
                <a16:creationId xmlns:a16="http://schemas.microsoft.com/office/drawing/2014/main" id="{5CDEDB9B-1851-B1A1-09E3-1D965FEF49C6}"/>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12</a:t>
            </a:fld>
            <a:endParaRPr lang="tr-TR" dirty="0"/>
          </a:p>
        </p:txBody>
      </p:sp>
    </p:spTree>
    <p:extLst>
      <p:ext uri="{BB962C8B-B14F-4D97-AF65-F5344CB8AC3E}">
        <p14:creationId xmlns:p14="http://schemas.microsoft.com/office/powerpoint/2010/main" val="44938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00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959597240"/>
              </p:ext>
            </p:extLst>
          </p:nvPr>
        </p:nvGraphicFramePr>
        <p:xfrm>
          <a:off x="545122" y="1801446"/>
          <a:ext cx="8203223" cy="230124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TÜM</a:t>
                      </a:r>
                      <a:r>
                        <a:rPr lang="tr-TR" baseline="0" dirty="0">
                          <a:solidFill>
                            <a:srgbClr val="0F2303"/>
                          </a:solidFill>
                        </a:rPr>
                        <a:t> RİSK SKORLARIMIZ KABUL EDİLEBİLİR RİSK KATEGORİSİNDEDİR ANCAK KONTROL FAALİYETLERİMİZ DÜZENLİ OLARAK TAKİP EDİLMEKTEDİR.</a:t>
                      </a:r>
                      <a:endParaRPr lang="tr-TR" dirty="0">
                        <a:solidFill>
                          <a:srgbClr val="0F2303"/>
                        </a:solidFill>
                      </a:endParaRPr>
                    </a:p>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Slayt Numarası Yer Tutucusu 3">
            <a:extLst>
              <a:ext uri="{FF2B5EF4-FFF2-40B4-BE49-F238E27FC236}">
                <a16:creationId xmlns:a16="http://schemas.microsoft.com/office/drawing/2014/main" id="{22EFE7A9-6197-1336-5FFC-0A9D3282EEE6}"/>
              </a:ext>
            </a:extLst>
          </p:cNvPr>
          <p:cNvSpPr txBox="1">
            <a:spLocks/>
          </p:cNvSpPr>
          <p:nvPr/>
        </p:nvSpPr>
        <p:spPr bwMode="gray">
          <a:xfrm>
            <a:off x="7766431" y="295736"/>
            <a:ext cx="628813" cy="767687"/>
          </a:xfrm>
          <a:prstGeom prst="rect">
            <a:avLst/>
          </a:prstGeom>
        </p:spPr>
        <p:txBody>
          <a:bodyPr vert="horz" lIns="91440" tIns="45720" rIns="91440" bIns="45720" rtlCol="0" anchor="b"/>
          <a:lstStyle>
            <a:defPPr>
              <a:defRPr lang="tr-TR"/>
            </a:defPPr>
            <a:lvl1pPr marL="0" algn="ctr" defTabSz="914400" rtl="0" eaLnBrk="1" latinLnBrk="0" hangingPunct="1">
              <a:defRPr sz="2801" b="0" i="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39F893C-C32F-4835-A1E5-850973405C58}" type="slidenum">
              <a:rPr lang="tr-TR" smtClean="0"/>
              <a:pPr/>
              <a:t>13</a:t>
            </a:fld>
            <a:endParaRPr lang="tr-TR" dirty="0"/>
          </a:p>
        </p:txBody>
      </p:sp>
    </p:spTree>
    <p:extLst>
      <p:ext uri="{BB962C8B-B14F-4D97-AF65-F5344CB8AC3E}">
        <p14:creationId xmlns:p14="http://schemas.microsoft.com/office/powerpoint/2010/main" val="3238730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8" name="Resim 7">
            <a:extLst>
              <a:ext uri="{FF2B5EF4-FFF2-40B4-BE49-F238E27FC236}">
                <a16:creationId xmlns:a16="http://schemas.microsoft.com/office/drawing/2014/main" id="{0F4E7A63-DED8-D3AA-D567-9E81B58E9CB0}"/>
              </a:ext>
            </a:extLst>
          </p:cNvPr>
          <p:cNvPicPr>
            <a:picLocks noChangeAspect="1"/>
          </p:cNvPicPr>
          <p:nvPr/>
        </p:nvPicPr>
        <p:blipFill>
          <a:blip r:embed="rId3"/>
          <a:stretch>
            <a:fillRect/>
          </a:stretch>
        </p:blipFill>
        <p:spPr>
          <a:xfrm>
            <a:off x="1554707" y="1629646"/>
            <a:ext cx="6526130" cy="3819641"/>
          </a:xfrm>
          <a:prstGeom prst="rect">
            <a:avLst/>
          </a:prstGeom>
        </p:spPr>
      </p:pic>
      <p:sp>
        <p:nvSpPr>
          <p:cNvPr id="2" name="Slayt Numarası Yer Tutucusu 3">
            <a:extLst>
              <a:ext uri="{FF2B5EF4-FFF2-40B4-BE49-F238E27FC236}">
                <a16:creationId xmlns:a16="http://schemas.microsoft.com/office/drawing/2014/main" id="{949950D8-928C-D996-1C77-B7D2B7B65C17}"/>
              </a:ext>
            </a:extLst>
          </p:cNvPr>
          <p:cNvSpPr>
            <a:spLocks noGrp="1"/>
          </p:cNvSpPr>
          <p:nvPr>
            <p:ph type="sldNum" sz="quarter" idx="12"/>
          </p:nvPr>
        </p:nvSpPr>
        <p:spPr>
          <a:xfrm>
            <a:off x="7766431" y="295736"/>
            <a:ext cx="628813" cy="767687"/>
          </a:xfrm>
        </p:spPr>
        <p:txBody>
          <a:bodyPr/>
          <a:lstStyle/>
          <a:p>
            <a:r>
              <a:rPr lang="tr-TR" dirty="0"/>
              <a:t>14</a:t>
            </a:r>
          </a:p>
        </p:txBody>
      </p:sp>
      <p:sp>
        <p:nvSpPr>
          <p:cNvPr id="3" name="Metin kutusu 2">
            <a:extLst>
              <a:ext uri="{FF2B5EF4-FFF2-40B4-BE49-F238E27FC236}">
                <a16:creationId xmlns:a16="http://schemas.microsoft.com/office/drawing/2014/main" id="{F63CD7CC-74F7-5AE2-7DDE-A40225F47204}"/>
              </a:ext>
            </a:extLst>
          </p:cNvPr>
          <p:cNvSpPr txBox="1"/>
          <p:nvPr/>
        </p:nvSpPr>
        <p:spPr>
          <a:xfrm>
            <a:off x="1224622" y="5804006"/>
            <a:ext cx="8271803" cy="369332"/>
          </a:xfrm>
          <a:prstGeom prst="rect">
            <a:avLst/>
          </a:prstGeom>
          <a:noFill/>
        </p:spPr>
        <p:txBody>
          <a:bodyPr wrap="square" rtlCol="0">
            <a:spAutoFit/>
          </a:bodyPr>
          <a:lstStyle/>
          <a:p>
            <a:pPr marL="285750" indent="-285750">
              <a:buFont typeface="Arial" panose="020B0604020202020204" pitchFamily="34" charset="0"/>
              <a:buChar char="•"/>
            </a:pPr>
            <a:r>
              <a:rPr lang="tr-TR" b="1" dirty="0">
                <a:solidFill>
                  <a:srgbClr val="0F2303"/>
                </a:solidFill>
              </a:rPr>
              <a:t>Bölümümüzde ders veren öğretim üyelerimizin ortalaması «91»dir. </a:t>
            </a:r>
          </a:p>
        </p:txBody>
      </p:sp>
    </p:spTree>
    <p:extLst>
      <p:ext uri="{BB962C8B-B14F-4D97-AF65-F5344CB8AC3E}">
        <p14:creationId xmlns:p14="http://schemas.microsoft.com/office/powerpoint/2010/main" val="1666700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4F7731-434E-ADA6-83F2-62139CFDEFE5}"/>
              </a:ext>
            </a:extLst>
          </p:cNvPr>
          <p:cNvSpPr>
            <a:spLocks noGrp="1"/>
          </p:cNvSpPr>
          <p:nvPr>
            <p:ph type="title"/>
          </p:nvPr>
        </p:nvSpPr>
        <p:spPr>
          <a:xfrm>
            <a:off x="1025457" y="485003"/>
            <a:ext cx="7055380" cy="1400530"/>
          </a:xfrm>
        </p:spPr>
        <p:txBody>
          <a:bodyPr/>
          <a:lstStyle/>
          <a:p>
            <a:pPr marL="0" marR="0" lvl="0" indent="0" algn="ctr" defTabSz="914400" rtl="0" eaLnBrk="1" fontAlgn="auto" latinLnBrk="0" hangingPunct="1">
              <a:lnSpc>
                <a:spcPct val="100000"/>
              </a:lnSpc>
              <a:spcBef>
                <a:spcPts val="0"/>
              </a:spcBef>
              <a:spcAft>
                <a:spcPts val="0"/>
              </a:spcAft>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GERİBİLDİRİMLERİ</a:t>
            </a:r>
            <a:b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b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(ANKET ANALİZLERİ)</a:t>
            </a:r>
            <a:br>
              <a:rPr kumimoji="0" lang="en-US" sz="2800" b="0" i="0" u="none" strike="noStrike" kern="1200" cap="none" spc="0" normalizeH="0" baseline="0" noProof="0" dirty="0">
                <a:ln>
                  <a:noFill/>
                </a:ln>
                <a:solidFill>
                  <a:srgbClr val="9E5E9B"/>
                </a:solidFill>
                <a:effectLst/>
                <a:uLnTx/>
                <a:uFillTx/>
                <a:latin typeface="Calibri" panose="020F0502020204030204"/>
                <a:ea typeface="+mn-ea"/>
                <a:cs typeface="Calibri" panose="020F0502020204030204"/>
              </a:rPr>
            </a:br>
            <a:endParaRPr lang="en-US" dirty="0"/>
          </a:p>
        </p:txBody>
      </p:sp>
      <p:pic>
        <p:nvPicPr>
          <p:cNvPr id="6" name="İçerik Yer Tutucusu 5">
            <a:extLst>
              <a:ext uri="{FF2B5EF4-FFF2-40B4-BE49-F238E27FC236}">
                <a16:creationId xmlns:a16="http://schemas.microsoft.com/office/drawing/2014/main" id="{85311091-74CF-92B2-2670-28C91FD0C772}"/>
              </a:ext>
            </a:extLst>
          </p:cNvPr>
          <p:cNvPicPr>
            <a:picLocks noGrp="1" noChangeAspect="1"/>
          </p:cNvPicPr>
          <p:nvPr>
            <p:ph idx="1"/>
          </p:nvPr>
        </p:nvPicPr>
        <p:blipFill>
          <a:blip r:embed="rId2"/>
          <a:stretch>
            <a:fillRect/>
          </a:stretch>
        </p:blipFill>
        <p:spPr>
          <a:xfrm>
            <a:off x="1613959" y="1600220"/>
            <a:ext cx="6466879" cy="3867130"/>
          </a:xfrm>
        </p:spPr>
      </p:pic>
      <p:sp>
        <p:nvSpPr>
          <p:cNvPr id="4" name="Slayt Numarası Yer Tutucusu 3">
            <a:extLst>
              <a:ext uri="{FF2B5EF4-FFF2-40B4-BE49-F238E27FC236}">
                <a16:creationId xmlns:a16="http://schemas.microsoft.com/office/drawing/2014/main" id="{71685F8A-4FE7-C7C2-AD00-E4AFA7CEED0A}"/>
              </a:ext>
            </a:extLst>
          </p:cNvPr>
          <p:cNvSpPr>
            <a:spLocks noGrp="1"/>
          </p:cNvSpPr>
          <p:nvPr>
            <p:ph type="sldNum" sz="quarter" idx="12"/>
          </p:nvPr>
        </p:nvSpPr>
        <p:spPr/>
        <p:txBody>
          <a:bodyPr/>
          <a:lstStyle/>
          <a:p>
            <a:fld id="{439F893C-C32F-4835-A1E5-850973405C58}" type="slidenum">
              <a:rPr lang="tr-TR" smtClean="0"/>
              <a:t>15</a:t>
            </a:fld>
            <a:endParaRPr lang="tr-TR" dirty="0"/>
          </a:p>
        </p:txBody>
      </p:sp>
      <p:sp>
        <p:nvSpPr>
          <p:cNvPr id="3" name="Metin kutusu 2">
            <a:extLst>
              <a:ext uri="{FF2B5EF4-FFF2-40B4-BE49-F238E27FC236}">
                <a16:creationId xmlns:a16="http://schemas.microsoft.com/office/drawing/2014/main" id="{83C2A250-CDA8-90BE-E1F5-9F1DB8CCDE25}"/>
              </a:ext>
            </a:extLst>
          </p:cNvPr>
          <p:cNvSpPr txBox="1"/>
          <p:nvPr/>
        </p:nvSpPr>
        <p:spPr>
          <a:xfrm>
            <a:off x="1469927" y="6004147"/>
            <a:ext cx="8454683" cy="369332"/>
          </a:xfrm>
          <a:prstGeom prst="rect">
            <a:avLst/>
          </a:prstGeom>
          <a:noFill/>
        </p:spPr>
        <p:txBody>
          <a:bodyPr wrap="square" rtlCol="0">
            <a:spAutoFit/>
          </a:bodyPr>
          <a:lstStyle/>
          <a:p>
            <a:pPr marL="285750" indent="-285750">
              <a:buFont typeface="Arial" panose="020B0604020202020204" pitchFamily="34" charset="0"/>
              <a:buChar char="•"/>
            </a:pPr>
            <a:r>
              <a:rPr lang="tr-TR" b="1" dirty="0">
                <a:solidFill>
                  <a:srgbClr val="0F2303"/>
                </a:solidFill>
              </a:rPr>
              <a:t>Bölümümüzde verilen tüm derslerin dönem ortalaması «91» </a:t>
            </a:r>
            <a:r>
              <a:rPr lang="tr-TR" b="1" dirty="0" err="1">
                <a:solidFill>
                  <a:srgbClr val="0F2303"/>
                </a:solidFill>
              </a:rPr>
              <a:t>dir</a:t>
            </a:r>
            <a:r>
              <a:rPr lang="tr-TR" dirty="0">
                <a:solidFill>
                  <a:srgbClr val="0F2303"/>
                </a:solidFill>
              </a:rPr>
              <a:t>.</a:t>
            </a:r>
          </a:p>
        </p:txBody>
      </p:sp>
      <p:pic>
        <p:nvPicPr>
          <p:cNvPr id="5" name="Picture 2" descr="https://admin.antalya.edu.tr/files/139/abu-logo-tr-yatay.png">
            <a:extLst>
              <a:ext uri="{FF2B5EF4-FFF2-40B4-BE49-F238E27FC236}">
                <a16:creationId xmlns:a16="http://schemas.microsoft.com/office/drawing/2014/main" id="{150DBFBF-D632-A09E-5AA1-FC0C4161C9E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502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429623153"/>
              </p:ext>
            </p:extLst>
          </p:nvPr>
        </p:nvGraphicFramePr>
        <p:xfrm>
          <a:off x="593606" y="1861667"/>
          <a:ext cx="7726629" cy="4724699"/>
        </p:xfrm>
        <a:graphic>
          <a:graphicData uri="http://schemas.openxmlformats.org/drawingml/2006/table">
            <a:tbl>
              <a:tblPr/>
              <a:tblGrid>
                <a:gridCol w="2575543">
                  <a:extLst>
                    <a:ext uri="{9D8B030D-6E8A-4147-A177-3AD203B41FA5}">
                      <a16:colId xmlns:a16="http://schemas.microsoft.com/office/drawing/2014/main" val="3918363564"/>
                    </a:ext>
                  </a:extLst>
                </a:gridCol>
                <a:gridCol w="2575543">
                  <a:extLst>
                    <a:ext uri="{9D8B030D-6E8A-4147-A177-3AD203B41FA5}">
                      <a16:colId xmlns:a16="http://schemas.microsoft.com/office/drawing/2014/main" val="1683979601"/>
                    </a:ext>
                  </a:extLst>
                </a:gridCol>
                <a:gridCol w="2575543">
                  <a:extLst>
                    <a:ext uri="{9D8B030D-6E8A-4147-A177-3AD203B41FA5}">
                      <a16:colId xmlns:a16="http://schemas.microsoft.com/office/drawing/2014/main" val="2592459544"/>
                    </a:ext>
                  </a:extLst>
                </a:gridCol>
              </a:tblGrid>
              <a:tr h="851871">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851871">
                <a:tc>
                  <a:txBody>
                    <a:bodyPr/>
                    <a:lstStyle/>
                    <a:p>
                      <a:pPr algn="ctr" fontAlgn="ctr"/>
                      <a:r>
                        <a:rPr lang="tr-TR" sz="1400" b="0" i="0" u="none" strike="noStrike" dirty="0">
                          <a:solidFill>
                            <a:srgbClr val="000000"/>
                          </a:solidFill>
                          <a:effectLst/>
                          <a:latin typeface="Calibri" panose="020F0502020204030204" pitchFamily="34" charset="0"/>
                        </a:rPr>
                        <a:t>Dersi kavramamı ve kalıcı olarak öğrenmemi sağladı.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endParaRPr lang="tr-TR" sz="1200" u="none" strike="noStrike" dirty="0">
                        <a:solidFill>
                          <a:srgbClr val="0F2303"/>
                        </a:solidFill>
                        <a:effectLst/>
                      </a:endParaRPr>
                    </a:p>
                    <a:p>
                      <a:pPr marL="0" marR="0" lvl="0" indent="0" algn="ctr" defTabSz="457207" rtl="0" eaLnBrk="1" fontAlgn="ctr" latinLnBrk="0" hangingPunct="1">
                        <a:lnSpc>
                          <a:spcPct val="100000"/>
                        </a:lnSpc>
                        <a:spcBef>
                          <a:spcPts val="0"/>
                        </a:spcBef>
                        <a:spcAft>
                          <a:spcPts val="0"/>
                        </a:spcAft>
                        <a:buClrTx/>
                        <a:buSzTx/>
                        <a:buFontTx/>
                        <a:buNone/>
                        <a:tabLst/>
                        <a:defRPr/>
                      </a:pPr>
                      <a:r>
                        <a:rPr lang="tr-TR" sz="1200" u="none" strike="noStrike" dirty="0">
                          <a:solidFill>
                            <a:srgbClr val="0F2303"/>
                          </a:solidFill>
                          <a:effectLst/>
                        </a:rPr>
                        <a:t>Dönem içinde gerektiği zaman tekrar dersi yapmak ve dönem sonunda dersin öğretmeyi amaçladığı temel kavramların tekrar edilmesi.</a:t>
                      </a:r>
                      <a:endParaRPr lang="tr-TR" sz="1200" b="0" i="0" u="none" strike="noStrike" dirty="0">
                        <a:solidFill>
                          <a:srgbClr val="0F2303"/>
                        </a:solidFill>
                        <a:effectLst/>
                        <a:latin typeface="Calibri" panose="020F0502020204030204" pitchFamily="34" charset="0"/>
                      </a:endParaRPr>
                    </a:p>
                    <a:p>
                      <a:pPr algn="ctr"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851871">
                <a:tc>
                  <a:txBody>
                    <a:bodyPr/>
                    <a:lstStyle/>
                    <a:p>
                      <a:pPr algn="ctr" fontAlgn="ctr"/>
                      <a:r>
                        <a:rPr lang="tr-TR" sz="1400" b="0" i="0" u="none" strike="noStrike" dirty="0">
                          <a:solidFill>
                            <a:srgbClr val="000000"/>
                          </a:solidFill>
                          <a:effectLst/>
                          <a:latin typeface="Calibri" panose="020F0502020204030204" pitchFamily="34" charset="0"/>
                        </a:rPr>
                        <a:t> Ders materyallerini, gerekli ekipman ve teknolojiyi etkin kullandı.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200" u="none" strike="noStrike" dirty="0">
                          <a:solidFill>
                            <a:srgbClr val="0F2303"/>
                          </a:solidFill>
                          <a:effectLst/>
                        </a:rPr>
                        <a:t>LMS üzerinde ders içeriği ile ilişkili daha fazla materyal paylaşmak ve bunları konular ile ilişkilendirmek.</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851871">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Mesleki becerilerimi geliştirmeme yardımcı oldu. </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200" u="none" strike="noStrike" dirty="0">
                          <a:solidFill>
                            <a:srgbClr val="0F2303"/>
                          </a:solidFill>
                          <a:effectLst/>
                        </a:rPr>
                        <a:t>İki</a:t>
                      </a:r>
                      <a:r>
                        <a:rPr lang="tr-TR" sz="1200" u="none" strike="noStrike" baseline="0" dirty="0">
                          <a:solidFill>
                            <a:srgbClr val="0F2303"/>
                          </a:solidFill>
                          <a:effectLst/>
                        </a:rPr>
                        <a:t> disiplin </a:t>
                      </a:r>
                      <a:r>
                        <a:rPr lang="tr-TR" sz="1200" u="none" strike="noStrike" dirty="0">
                          <a:solidFill>
                            <a:srgbClr val="0F2303"/>
                          </a:solidFill>
                          <a:effectLst/>
                        </a:rPr>
                        <a:t>arasındaki bağlantının daha net vurgulanması.</a:t>
                      </a:r>
                      <a:endParaRPr lang="tr-TR" sz="1200" b="0" i="0" u="none" strike="noStrike" dirty="0">
                        <a:solidFill>
                          <a:srgbClr val="0F2303"/>
                        </a:solidFill>
                        <a:effectLst/>
                        <a:latin typeface="Calibri" panose="020F0502020204030204" pitchFamily="34" charset="0"/>
                      </a:endParaRP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66882824"/>
                  </a:ext>
                </a:extLst>
              </a:tr>
              <a:tr h="964489">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endParaRPr lang="tr-TR" sz="1400" b="0" i="0" u="none" strike="noStrike" dirty="0">
                        <a:solidFill>
                          <a:srgbClr val="000000"/>
                        </a:solidFill>
                        <a:effectLst/>
                        <a:latin typeface="Calibri" panose="020F0502020204030204" pitchFamily="34" charset="0"/>
                      </a:endParaRPr>
                    </a:p>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Anlatım yöntemi etkileyici, anlamamı kolaylaştırıcı ve ilgi uyandırıcıydı. </a:t>
                      </a: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Dersin içeriği ile ilgili vaka çalışmaları tasarlamak ve interaktif materyal kullanımının artırılması.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43699729"/>
                  </a:ext>
                </a:extLst>
              </a:tr>
            </a:tbl>
          </a:graphicData>
        </a:graphic>
      </p:graphicFrame>
      <p:sp>
        <p:nvSpPr>
          <p:cNvPr id="2" name="Slayt Numarası Yer Tutucusu 3">
            <a:extLst>
              <a:ext uri="{FF2B5EF4-FFF2-40B4-BE49-F238E27FC236}">
                <a16:creationId xmlns:a16="http://schemas.microsoft.com/office/drawing/2014/main" id="{9BCD58BC-82D0-0C99-9AF9-A3ACA20755E7}"/>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16</a:t>
            </a:fld>
            <a:endParaRPr lang="tr-TR" dirty="0"/>
          </a:p>
        </p:txBody>
      </p:sp>
    </p:spTree>
    <p:extLst>
      <p:ext uri="{BB962C8B-B14F-4D97-AF65-F5344CB8AC3E}">
        <p14:creationId xmlns:p14="http://schemas.microsoft.com/office/powerpoint/2010/main" val="380593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862364860"/>
              </p:ext>
            </p:extLst>
          </p:nvPr>
        </p:nvGraphicFramePr>
        <p:xfrm>
          <a:off x="470388" y="1885208"/>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gridSpan="2">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 İÇ DENETİM SONUCU HERHANGİ BİR DF AÇILMAMIŞTIR.</a:t>
                      </a:r>
                    </a:p>
                  </a:txBody>
                  <a:tcPr>
                    <a:solidFill>
                      <a:schemeClr val="accent6">
                        <a:lumMod val="20000"/>
                        <a:lumOff val="80000"/>
                      </a:schemeClr>
                    </a:solidFill>
                  </a:tcPr>
                </a:tc>
                <a:tc hMerge="1">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610841331"/>
              </p:ext>
            </p:extLst>
          </p:nvPr>
        </p:nvGraphicFramePr>
        <p:xfrm>
          <a:off x="470388" y="3467849"/>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Slayt Numarası Yer Tutucusu 3">
            <a:extLst>
              <a:ext uri="{FF2B5EF4-FFF2-40B4-BE49-F238E27FC236}">
                <a16:creationId xmlns:a16="http://schemas.microsoft.com/office/drawing/2014/main" id="{BA59E32A-9B2A-7A8B-328D-6F55A530F7A1}"/>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17</a:t>
            </a:fld>
            <a:endParaRPr lang="tr-TR" dirty="0"/>
          </a:p>
        </p:txBody>
      </p:sp>
    </p:spTree>
    <p:extLst>
      <p:ext uri="{BB962C8B-B14F-4D97-AF65-F5344CB8AC3E}">
        <p14:creationId xmlns:p14="http://schemas.microsoft.com/office/powerpoint/2010/main" val="1082165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a:extLst>
              <a:ext uri="{FF2B5EF4-FFF2-40B4-BE49-F238E27FC236}">
                <a16:creationId xmlns:a16="http://schemas.microsoft.com/office/drawing/2014/main" id="{8F64835C-DA02-8645-E1CB-79C0E545167C}"/>
              </a:ext>
            </a:extLst>
          </p:cNvPr>
          <p:cNvPicPr>
            <a:picLocks noGrp="1" noChangeAspect="1"/>
          </p:cNvPicPr>
          <p:nvPr>
            <p:ph idx="1"/>
          </p:nvPr>
        </p:nvPicPr>
        <p:blipFill>
          <a:blip r:embed="rId2"/>
          <a:stretch>
            <a:fillRect/>
          </a:stretch>
        </p:blipFill>
        <p:spPr>
          <a:xfrm>
            <a:off x="655659" y="2398389"/>
            <a:ext cx="8042232" cy="2815624"/>
          </a:xfrm>
        </p:spPr>
      </p:pic>
      <p:sp>
        <p:nvSpPr>
          <p:cNvPr id="4" name="Slayt Numarası Yer Tutucusu 3">
            <a:extLst>
              <a:ext uri="{FF2B5EF4-FFF2-40B4-BE49-F238E27FC236}">
                <a16:creationId xmlns:a16="http://schemas.microsoft.com/office/drawing/2014/main" id="{861CA863-F4EB-6B50-DB5F-37B961552961}"/>
              </a:ext>
            </a:extLst>
          </p:cNvPr>
          <p:cNvSpPr>
            <a:spLocks noGrp="1"/>
          </p:cNvSpPr>
          <p:nvPr>
            <p:ph type="sldNum" sz="quarter" idx="12"/>
          </p:nvPr>
        </p:nvSpPr>
        <p:spPr/>
        <p:txBody>
          <a:bodyPr/>
          <a:lstStyle/>
          <a:p>
            <a:fld id="{439F893C-C32F-4835-A1E5-850973405C58}" type="slidenum">
              <a:rPr lang="tr-TR" smtClean="0"/>
              <a:t>18</a:t>
            </a:fld>
            <a:endParaRPr lang="tr-TR"/>
          </a:p>
        </p:txBody>
      </p:sp>
      <p:pic>
        <p:nvPicPr>
          <p:cNvPr id="5" name="Resim 4">
            <a:extLst>
              <a:ext uri="{FF2B5EF4-FFF2-40B4-BE49-F238E27FC236}">
                <a16:creationId xmlns:a16="http://schemas.microsoft.com/office/drawing/2014/main" id="{EBD7B6D3-CF98-4BF6-97DC-1C05CD89CB41}"/>
              </a:ext>
            </a:extLst>
          </p:cNvPr>
          <p:cNvPicPr>
            <a:picLocks noChangeAspect="1"/>
          </p:cNvPicPr>
          <p:nvPr/>
        </p:nvPicPr>
        <p:blipFill>
          <a:blip r:embed="rId3"/>
          <a:stretch>
            <a:fillRect/>
          </a:stretch>
        </p:blipFill>
        <p:spPr>
          <a:xfrm>
            <a:off x="1109172" y="386581"/>
            <a:ext cx="6925656" cy="1219306"/>
          </a:xfrm>
          <a:prstGeom prst="rect">
            <a:avLst/>
          </a:prstGeom>
        </p:spPr>
      </p:pic>
      <p:pic>
        <p:nvPicPr>
          <p:cNvPr id="8" name="Picture 2" descr="https://admin.antalya.edu.tr/files/139/abu-logo-tr-yatay.png">
            <a:extLst>
              <a:ext uri="{FF2B5EF4-FFF2-40B4-BE49-F238E27FC236}">
                <a16:creationId xmlns:a16="http://schemas.microsoft.com/office/drawing/2014/main" id="{19F805D1-1569-C8C6-05F2-519F220F9CD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44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Slayt Numarası Yer Tutucusu 3">
            <a:extLst>
              <a:ext uri="{FF2B5EF4-FFF2-40B4-BE49-F238E27FC236}">
                <a16:creationId xmlns:a16="http://schemas.microsoft.com/office/drawing/2014/main" id="{298D974F-FC8F-14EE-EA7A-35F8990A0CFB}"/>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19</a:t>
            </a:fld>
            <a:endParaRPr lang="tr-TR" dirty="0"/>
          </a:p>
        </p:txBody>
      </p:sp>
      <p:sp>
        <p:nvSpPr>
          <p:cNvPr id="3" name="Metin kutusu 2">
            <a:extLst>
              <a:ext uri="{FF2B5EF4-FFF2-40B4-BE49-F238E27FC236}">
                <a16:creationId xmlns:a16="http://schemas.microsoft.com/office/drawing/2014/main" id="{1A8DFA7D-0F5E-D663-00CA-155E34856B2C}"/>
              </a:ext>
            </a:extLst>
          </p:cNvPr>
          <p:cNvSpPr txBox="1"/>
          <p:nvPr/>
        </p:nvSpPr>
        <p:spPr>
          <a:xfrm>
            <a:off x="984738" y="2178137"/>
            <a:ext cx="7410506" cy="4062651"/>
          </a:xfrm>
          <a:prstGeom prst="rect">
            <a:avLst/>
          </a:prstGeom>
          <a:noFill/>
        </p:spPr>
        <p:txBody>
          <a:bodyPr wrap="square" rtlCol="0">
            <a:spAutoFit/>
          </a:bodyPr>
          <a:lstStyle/>
          <a:p>
            <a:pPr marL="285750" indent="-285750" algn="just">
              <a:buFont typeface="Arial" panose="020B0604020202020204" pitchFamily="34" charset="0"/>
              <a:buChar char="•"/>
            </a:pPr>
            <a:r>
              <a:rPr lang="tr-TR" sz="2000" dirty="0">
                <a:solidFill>
                  <a:srgbClr val="0F2303"/>
                </a:solidFill>
              </a:rPr>
              <a:t>Ekonomi Bölümünde kalite süreci içselleştirilmiştir.</a:t>
            </a:r>
          </a:p>
          <a:p>
            <a:pPr marL="285750" indent="-285750" algn="just">
              <a:buFont typeface="Arial" panose="020B0604020202020204" pitchFamily="34" charset="0"/>
              <a:buChar char="•"/>
            </a:pPr>
            <a:endParaRPr lang="tr-TR" sz="2000" dirty="0">
              <a:solidFill>
                <a:srgbClr val="0F2303"/>
              </a:solidFill>
            </a:endParaRPr>
          </a:p>
          <a:p>
            <a:pPr marL="285750" indent="-285750" algn="just">
              <a:buFont typeface="Arial" panose="020B0604020202020204" pitchFamily="34" charset="0"/>
              <a:buChar char="•"/>
            </a:pPr>
            <a:r>
              <a:rPr lang="tr-TR" sz="2000" dirty="0">
                <a:solidFill>
                  <a:srgbClr val="0F2303"/>
                </a:solidFill>
              </a:rPr>
              <a:t>Kalite sürecinin otomasyonu, süreçlerin izlenmesini ve dokümantasyonunu kolaylaştırmıştır.</a:t>
            </a:r>
          </a:p>
          <a:p>
            <a:pPr marL="285750" indent="-285750" algn="just">
              <a:buFont typeface="Arial" panose="020B0604020202020204" pitchFamily="34" charset="0"/>
              <a:buChar char="•"/>
            </a:pPr>
            <a:endParaRPr lang="tr-TR" sz="2000" dirty="0">
              <a:solidFill>
                <a:srgbClr val="0F2303"/>
              </a:solidFill>
            </a:endParaRPr>
          </a:p>
          <a:p>
            <a:pPr marL="285750" indent="-285750">
              <a:buFont typeface="Arial" panose="020B0604020202020204" pitchFamily="34" charset="0"/>
              <a:buChar char="•"/>
            </a:pPr>
            <a:r>
              <a:rPr lang="tr-TR" sz="2000" dirty="0">
                <a:solidFill>
                  <a:srgbClr val="0F2303"/>
                </a:solidFill>
              </a:rPr>
              <a:t>Risk analizi tablolarının güncellenmesi, risklerin takibini ve kontrol faaliyetlerinin uygulanmasını kolaylaştırmıştır.</a:t>
            </a:r>
          </a:p>
          <a:p>
            <a:pPr marL="285750" indent="-285750">
              <a:buFont typeface="Arial" panose="020B0604020202020204" pitchFamily="34" charset="0"/>
              <a:buChar char="•"/>
            </a:pPr>
            <a:endParaRPr lang="tr-TR" sz="2000" dirty="0">
              <a:solidFill>
                <a:srgbClr val="0F2303"/>
              </a:solidFill>
            </a:endParaRPr>
          </a:p>
          <a:p>
            <a:pPr marL="285750" indent="-285750">
              <a:buFont typeface="Arial" panose="020B0604020202020204" pitchFamily="34" charset="0"/>
              <a:buChar char="•"/>
            </a:pPr>
            <a:r>
              <a:rPr lang="tr-TR" sz="2000" dirty="0">
                <a:solidFill>
                  <a:srgbClr val="0F2303"/>
                </a:solidFill>
              </a:rPr>
              <a:t>Fırsat analizlerinin güncellenmesi, var olan ve tehditlerden doğabilecek fırsatların daha iyi analiz edilmesine olanak sağlamıştır.</a:t>
            </a:r>
          </a:p>
          <a:p>
            <a:pPr marL="285750" indent="-285750">
              <a:buFont typeface="Arial" panose="020B0604020202020204" pitchFamily="34" charset="0"/>
              <a:buChar char="•"/>
            </a:pPr>
            <a:endParaRPr lang="tr-TR" sz="2000" dirty="0">
              <a:solidFill>
                <a:srgbClr val="0F2303"/>
              </a:solidFill>
            </a:endParaRPr>
          </a:p>
          <a:p>
            <a:pPr marL="285750" indent="-285750">
              <a:buFont typeface="Arial" panose="020B0604020202020204" pitchFamily="34" charset="0"/>
              <a:buChar char="•"/>
            </a:pPr>
            <a:endParaRPr lang="tr-TR" sz="2000" dirty="0">
              <a:solidFill>
                <a:srgbClr val="0F2303"/>
              </a:solidFill>
            </a:endParaRPr>
          </a:p>
          <a:p>
            <a:endParaRPr lang="tr-TR" dirty="0"/>
          </a:p>
        </p:txBody>
      </p:sp>
    </p:spTree>
    <p:extLst>
      <p:ext uri="{BB962C8B-B14F-4D97-AF65-F5344CB8AC3E}">
        <p14:creationId xmlns:p14="http://schemas.microsoft.com/office/powerpoint/2010/main" val="134635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51720"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490637" y="3429000"/>
            <a:ext cx="8352928" cy="2446824"/>
          </a:xfrm>
          <a:prstGeom prst="rect">
            <a:avLst/>
          </a:prstGeom>
        </p:spPr>
        <p:txBody>
          <a:bodyPr wrap="square">
            <a:spAutoFit/>
          </a:bodyPr>
          <a:lstStyle/>
          <a:p>
            <a:pPr fontAlgn="base">
              <a:lnSpc>
                <a:spcPct val="150000"/>
              </a:lnSpc>
              <a:spcAft>
                <a:spcPts val="0"/>
              </a:spcAft>
            </a:pPr>
            <a:r>
              <a:rPr lang="tr-TR" b="1" dirty="0">
                <a:solidFill>
                  <a:srgbClr val="FF0000"/>
                </a:solidFill>
                <a:ea typeface="Times New Roman" panose="02020603050405020304" pitchFamily="18" charset="0"/>
              </a:rPr>
              <a:t>BİRİMİN VİZYONU</a:t>
            </a:r>
          </a:p>
          <a:p>
            <a:pPr marL="285750" indent="-285750">
              <a:buFont typeface="Wingdings" panose="05000000000000000000" pitchFamily="2" charset="2"/>
              <a:buChar char="Ø"/>
            </a:pPr>
            <a:r>
              <a:rPr lang="tr-TR" b="1" dirty="0">
                <a:solidFill>
                  <a:srgbClr val="0F2303"/>
                </a:solidFill>
              </a:rPr>
              <a:t>Farklılıkları zenginlik olarak algılayan yapısı ve nitelikli akademik kadrosu ile ait olduğu toplumun değerlerine sahip çıkmak, bilimsel ve sosyal gelişmeleri takip etmek ve katkıda bulunmak.</a:t>
            </a:r>
          </a:p>
          <a:p>
            <a:pPr marL="285750" indent="-285750">
              <a:buFont typeface="Wingdings" panose="05000000000000000000" pitchFamily="2" charset="2"/>
              <a:buChar char="Ø"/>
            </a:pPr>
            <a:r>
              <a:rPr lang="tr-TR" b="1" dirty="0">
                <a:solidFill>
                  <a:srgbClr val="0F2303"/>
                </a:solidFill>
              </a:rPr>
              <a:t>Bireyin ve toplumun gelişmesine katkı sağlayan eğitim ve araştırma hizmetleri sunmak.</a:t>
            </a:r>
          </a:p>
          <a:p>
            <a:pPr marL="285750" indent="-285750">
              <a:buFont typeface="Wingdings" panose="05000000000000000000" pitchFamily="2" charset="2"/>
              <a:buChar char="Ø"/>
            </a:pPr>
            <a:r>
              <a:rPr lang="tr-TR" b="1" dirty="0">
                <a:solidFill>
                  <a:srgbClr val="0F2303"/>
                </a:solidFill>
              </a:rPr>
              <a:t>Yenilikçi programlar ile öğrencilerin eleştirel, özgün ve bilimsel düşünmesine olanak sağlamak.</a:t>
            </a:r>
          </a:p>
        </p:txBody>
      </p:sp>
      <p:sp>
        <p:nvSpPr>
          <p:cNvPr id="8" name="Dikdörtgen 7"/>
          <p:cNvSpPr/>
          <p:nvPr/>
        </p:nvSpPr>
        <p:spPr>
          <a:xfrm>
            <a:off x="490637" y="1779443"/>
            <a:ext cx="8352928" cy="1294393"/>
          </a:xfrm>
          <a:prstGeom prst="rect">
            <a:avLst/>
          </a:prstGeom>
        </p:spPr>
        <p:txBody>
          <a:bodyPr wrap="square">
            <a:spAutoFit/>
          </a:bodyPr>
          <a:lstStyle/>
          <a:p>
            <a:pPr fontAlgn="base">
              <a:lnSpc>
                <a:spcPct val="150000"/>
              </a:lnSpc>
              <a:spcAft>
                <a:spcPts val="0"/>
              </a:spcAft>
            </a:pPr>
            <a:r>
              <a:rPr lang="tr-TR" b="1" dirty="0">
                <a:solidFill>
                  <a:srgbClr val="FF0000"/>
                </a:solidFill>
                <a:ea typeface="Times New Roman" panose="02020603050405020304" pitchFamily="18" charset="0"/>
              </a:rPr>
              <a:t>BİRİMİN MİSYONU</a:t>
            </a:r>
          </a:p>
          <a:p>
            <a:pPr fontAlgn="base">
              <a:lnSpc>
                <a:spcPct val="150000"/>
              </a:lnSpc>
            </a:pPr>
            <a:r>
              <a:rPr lang="tr-TR" b="1" dirty="0">
                <a:solidFill>
                  <a:srgbClr val="0F2303"/>
                </a:solidFill>
              </a:rPr>
              <a:t>Yenilikçi ve uygulama odaklı bilimsel araştırmaları ve eğitimi sayesinde girişimcilikte öncü olmak ve uluslararası platformda rekabet edebilmek.</a:t>
            </a:r>
            <a:endParaRPr lang="tr-TR" b="1" dirty="0">
              <a:solidFill>
                <a:srgbClr val="0F2303"/>
              </a:solidFill>
              <a:ea typeface="Times New Roman" panose="02020603050405020304" pitchFamily="18" charset="0"/>
            </a:endParaRPr>
          </a:p>
        </p:txBody>
      </p:sp>
      <p:sp>
        <p:nvSpPr>
          <p:cNvPr id="10" name="Metin kutusu 9">
            <a:extLst>
              <a:ext uri="{FF2B5EF4-FFF2-40B4-BE49-F238E27FC236}">
                <a16:creationId xmlns:a16="http://schemas.microsoft.com/office/drawing/2014/main" id="{A92F07DE-5ECF-CE32-9209-9DE083667020}"/>
              </a:ext>
            </a:extLst>
          </p:cNvPr>
          <p:cNvSpPr txBox="1"/>
          <p:nvPr/>
        </p:nvSpPr>
        <p:spPr>
          <a:xfrm>
            <a:off x="7896225" y="586697"/>
            <a:ext cx="523875" cy="523220"/>
          </a:xfrm>
          <a:prstGeom prst="rect">
            <a:avLst/>
          </a:prstGeom>
          <a:noFill/>
        </p:spPr>
        <p:txBody>
          <a:bodyPr wrap="square" rtlCol="0">
            <a:spAutoFit/>
          </a:bodyPr>
          <a:lstStyle/>
          <a:p>
            <a:r>
              <a:rPr lang="tr-TR" sz="2800" dirty="0"/>
              <a:t>2</a:t>
            </a:r>
            <a:endParaRPr lang="en-US" sz="2800" dirty="0"/>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a:extLst>
              <a:ext uri="{FF2B5EF4-FFF2-40B4-BE49-F238E27FC236}">
                <a16:creationId xmlns:a16="http://schemas.microsoft.com/office/drawing/2014/main" id="{EBEB5EEA-5EAC-3DDD-12D6-877CD996A14D}"/>
              </a:ext>
            </a:extLst>
          </p:cNvPr>
          <p:cNvSpPr txBox="1"/>
          <p:nvPr/>
        </p:nvSpPr>
        <p:spPr>
          <a:xfrm>
            <a:off x="733425" y="1724025"/>
            <a:ext cx="7886700" cy="1754326"/>
          </a:xfrm>
          <a:prstGeom prst="rect">
            <a:avLst/>
          </a:prstGeom>
          <a:noFill/>
        </p:spPr>
        <p:txBody>
          <a:bodyPr wrap="square" rtlCol="0">
            <a:spAutoFit/>
          </a:bodyPr>
          <a:lstStyle/>
          <a:p>
            <a:pPr marL="285750" indent="-285750">
              <a:buFont typeface="Arial" panose="020B0604020202020204" pitchFamily="34" charset="0"/>
              <a:buChar char="•"/>
            </a:pPr>
            <a:r>
              <a:rPr lang="tr-TR" dirty="0">
                <a:solidFill>
                  <a:srgbClr val="0F2303"/>
                </a:solidFill>
              </a:rPr>
              <a:t>Ekonomi bölümünde yeni hazırlanmış müfredat, öğrencilerin mezuniyet sonrasında istihdam edilme şanslarını artırmak amacıyla CFA sertifikasyon modüllerine bakılarak düzenlenmiş ve zorunlu ders olarak müfredatımıza eklenmiştir. İlgili dersler 2022 – 2023 Güz Dönemi’nden itibaren 2. sınıf öğrencilerimiz tarafından alınmaya başlanacaktır.</a:t>
            </a:r>
          </a:p>
          <a:p>
            <a:pPr marL="285750" indent="-285750">
              <a:buFont typeface="Arial" panose="020B0604020202020204" pitchFamily="34" charset="0"/>
              <a:buChar char="•"/>
            </a:pPr>
            <a:endParaRPr lang="en-US" dirty="0"/>
          </a:p>
        </p:txBody>
      </p:sp>
      <p:sp>
        <p:nvSpPr>
          <p:cNvPr id="2" name="Slayt Numarası Yer Tutucusu 3">
            <a:extLst>
              <a:ext uri="{FF2B5EF4-FFF2-40B4-BE49-F238E27FC236}">
                <a16:creationId xmlns:a16="http://schemas.microsoft.com/office/drawing/2014/main" id="{22FA7851-2D0D-0840-B73C-D0DFDDD21BAA}"/>
              </a:ext>
            </a:extLst>
          </p:cNvPr>
          <p:cNvSpPr>
            <a:spLocks noGrp="1"/>
          </p:cNvSpPr>
          <p:nvPr>
            <p:ph type="sldNum" sz="quarter" idx="12"/>
          </p:nvPr>
        </p:nvSpPr>
        <p:spPr>
          <a:xfrm>
            <a:off x="7766431" y="337940"/>
            <a:ext cx="628813" cy="767687"/>
          </a:xfrm>
        </p:spPr>
        <p:txBody>
          <a:bodyPr/>
          <a:lstStyle/>
          <a:p>
            <a:fld id="{439F893C-C32F-4835-A1E5-850973405C58}" type="slidenum">
              <a:rPr lang="tr-TR" smtClean="0"/>
              <a:t>20</a:t>
            </a:fld>
            <a:endParaRPr lang="tr-TR" dirty="0"/>
          </a:p>
        </p:txBody>
      </p:sp>
    </p:spTree>
    <p:extLst>
      <p:ext uri="{BB962C8B-B14F-4D97-AF65-F5344CB8AC3E}">
        <p14:creationId xmlns:p14="http://schemas.microsoft.com/office/powerpoint/2010/main" val="2309275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694B182B-2E2D-395B-E132-6EBAB328AD02}"/>
              </a:ext>
            </a:extLst>
          </p:cNvPr>
          <p:cNvSpPr txBox="1"/>
          <p:nvPr/>
        </p:nvSpPr>
        <p:spPr>
          <a:xfrm>
            <a:off x="666750" y="1628775"/>
            <a:ext cx="8296275"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rgbClr val="0C0D0D"/>
              </a:solidFill>
            </a:endParaRPr>
          </a:p>
        </p:txBody>
      </p:sp>
      <p:sp>
        <p:nvSpPr>
          <p:cNvPr id="3" name="Metin kutusu 2">
            <a:extLst>
              <a:ext uri="{FF2B5EF4-FFF2-40B4-BE49-F238E27FC236}">
                <a16:creationId xmlns:a16="http://schemas.microsoft.com/office/drawing/2014/main" id="{783F7C57-6804-8C44-E827-D11984EABAA1}"/>
              </a:ext>
            </a:extLst>
          </p:cNvPr>
          <p:cNvSpPr txBox="1"/>
          <p:nvPr/>
        </p:nvSpPr>
        <p:spPr>
          <a:xfrm>
            <a:off x="666750" y="1754316"/>
            <a:ext cx="7886700" cy="923330"/>
          </a:xfrm>
          <a:prstGeom prst="rect">
            <a:avLst/>
          </a:prstGeom>
          <a:noFill/>
        </p:spPr>
        <p:txBody>
          <a:bodyPr wrap="square" rtlCol="0">
            <a:spAutoFit/>
          </a:bodyPr>
          <a:lstStyle/>
          <a:p>
            <a:pPr marL="285750" indent="-285750">
              <a:buFont typeface="Arial" panose="020B0604020202020204" pitchFamily="34" charset="0"/>
              <a:buChar char="•"/>
            </a:pPr>
            <a:r>
              <a:rPr lang="tr-TR" dirty="0">
                <a:solidFill>
                  <a:srgbClr val="0F2303"/>
                </a:solidFill>
              </a:rPr>
              <a:t>Daha önce sivil toplum kuruluşlarıyla ortaklaşa düzenlenmiş olan ve topluma finansal okuryazarlık kazandırmaya yönelik eğitimlerimiz devam etmektedir.</a:t>
            </a:r>
          </a:p>
          <a:p>
            <a:pPr marL="285750" indent="-285750">
              <a:buFont typeface="Arial" panose="020B0604020202020204" pitchFamily="34" charset="0"/>
              <a:buChar char="•"/>
            </a:pPr>
            <a:endParaRPr lang="en-US" dirty="0"/>
          </a:p>
        </p:txBody>
      </p:sp>
      <p:sp>
        <p:nvSpPr>
          <p:cNvPr id="4" name="Slayt Numarası Yer Tutucusu 3">
            <a:extLst>
              <a:ext uri="{FF2B5EF4-FFF2-40B4-BE49-F238E27FC236}">
                <a16:creationId xmlns:a16="http://schemas.microsoft.com/office/drawing/2014/main" id="{1A982310-C6E5-3A28-7750-DF532B48331C}"/>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21</a:t>
            </a:fld>
            <a:endParaRPr lang="tr-TR" dirty="0"/>
          </a:p>
        </p:txBody>
      </p:sp>
    </p:spTree>
    <p:extLst>
      <p:ext uri="{BB962C8B-B14F-4D97-AF65-F5344CB8AC3E}">
        <p14:creationId xmlns:p14="http://schemas.microsoft.com/office/powerpoint/2010/main" val="2544252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82945188-1C44-5CF9-67DD-86AB5F412505}"/>
              </a:ext>
            </a:extLst>
          </p:cNvPr>
          <p:cNvSpPr txBox="1"/>
          <p:nvPr/>
        </p:nvSpPr>
        <p:spPr>
          <a:xfrm>
            <a:off x="1619250" y="1581150"/>
            <a:ext cx="6286500" cy="5078313"/>
          </a:xfrm>
          <a:prstGeom prst="rect">
            <a:avLst/>
          </a:prstGeom>
          <a:noFill/>
        </p:spPr>
        <p:txBody>
          <a:bodyPr wrap="square" rtlCol="0">
            <a:spAutoFit/>
          </a:bodyPr>
          <a:lstStyle/>
          <a:p>
            <a:pPr marL="285750" indent="-285750" algn="just">
              <a:buFont typeface="Arial" panose="020B0604020202020204" pitchFamily="34" charset="0"/>
              <a:buChar char="•"/>
            </a:pPr>
            <a:r>
              <a:rPr lang="tr-TR" b="1" dirty="0">
                <a:solidFill>
                  <a:srgbClr val="0F2303"/>
                </a:solidFill>
              </a:rPr>
              <a:t>Online eğitim nedeniyle bir süredir faaliyet yapamayan Ekonomi Kulübü’nün yeniden canlandırılması.</a:t>
            </a:r>
          </a:p>
          <a:p>
            <a:pPr marL="285750" indent="-285750" algn="just">
              <a:buFont typeface="Arial" panose="020B0604020202020204" pitchFamily="34" charset="0"/>
              <a:buChar char="•"/>
            </a:pPr>
            <a:endParaRPr lang="tr-TR" b="1" dirty="0">
              <a:solidFill>
                <a:srgbClr val="0F2303"/>
              </a:solidFill>
            </a:endParaRPr>
          </a:p>
          <a:p>
            <a:pPr marL="285750" indent="-285750" algn="just">
              <a:buFont typeface="Arial" panose="020B0604020202020204" pitchFamily="34" charset="0"/>
              <a:buChar char="•"/>
            </a:pPr>
            <a:r>
              <a:rPr lang="tr-TR" b="1" dirty="0">
                <a:solidFill>
                  <a:srgbClr val="0F2303"/>
                </a:solidFill>
              </a:rPr>
              <a:t>Ekonomi Bölümü kadrolu öğretim üyelerinden daha önceden Eğiticinin Eğitimi programına katılmamış olanların söz konusu eğitimi almalarının sağlanması.</a:t>
            </a:r>
          </a:p>
          <a:p>
            <a:pPr marL="285750" indent="-285750" algn="just">
              <a:buFont typeface="Arial" panose="020B0604020202020204" pitchFamily="34" charset="0"/>
              <a:buChar char="•"/>
            </a:pPr>
            <a:endParaRPr lang="tr-TR" b="1" dirty="0">
              <a:solidFill>
                <a:srgbClr val="0F2303"/>
              </a:solidFill>
            </a:endParaRPr>
          </a:p>
          <a:p>
            <a:pPr marL="285750" indent="-285750" algn="just">
              <a:buFont typeface="Arial" panose="020B0604020202020204" pitchFamily="34" charset="0"/>
              <a:buChar char="•"/>
            </a:pPr>
            <a:r>
              <a:rPr lang="tr-TR" b="1" dirty="0">
                <a:solidFill>
                  <a:srgbClr val="0F2303"/>
                </a:solidFill>
              </a:rPr>
              <a:t>Ekonomi Bölümü web sitesinde mezun web sayfasının oluşturulması.</a:t>
            </a:r>
          </a:p>
          <a:p>
            <a:pPr marL="285750" indent="-285750" algn="just">
              <a:buFont typeface="Arial" panose="020B0604020202020204" pitchFamily="34" charset="0"/>
              <a:buChar char="•"/>
            </a:pPr>
            <a:endParaRPr lang="tr-TR" b="1" dirty="0">
              <a:solidFill>
                <a:srgbClr val="0F2303"/>
              </a:solidFill>
            </a:endParaRPr>
          </a:p>
          <a:p>
            <a:pPr marL="285750" indent="-285750" algn="just">
              <a:buFont typeface="Arial" panose="020B0604020202020204" pitchFamily="34" charset="0"/>
              <a:buChar char="•"/>
            </a:pPr>
            <a:r>
              <a:rPr lang="tr-TR" b="1" dirty="0">
                <a:solidFill>
                  <a:srgbClr val="0F2303"/>
                </a:solidFill>
              </a:rPr>
              <a:t>Düzenlenen yeni müfredat ile derslerdeki verimliliğin artırılması.</a:t>
            </a:r>
          </a:p>
          <a:p>
            <a:pPr marL="285750" indent="-285750" algn="just">
              <a:buFont typeface="Arial" panose="020B0604020202020204" pitchFamily="34" charset="0"/>
              <a:buChar char="•"/>
            </a:pPr>
            <a:endParaRPr lang="tr-TR" b="1" dirty="0">
              <a:solidFill>
                <a:srgbClr val="0F2303"/>
              </a:solidFill>
            </a:endParaRPr>
          </a:p>
          <a:p>
            <a:pPr marL="285750" indent="-285750" algn="just">
              <a:buFont typeface="Arial" panose="020B0604020202020204" pitchFamily="34" charset="0"/>
              <a:buChar char="•"/>
            </a:pPr>
            <a:r>
              <a:rPr lang="tr-TR" b="1" dirty="0">
                <a:solidFill>
                  <a:srgbClr val="0F2303"/>
                </a:solidFill>
              </a:rPr>
              <a:t>Reel sektör ile iletişimi ve etkileşimi artıran, daha önce de düzenlenmiş webinarların devam ettirilmesi.</a:t>
            </a:r>
          </a:p>
          <a:p>
            <a:pPr algn="just"/>
            <a:endParaRPr lang="tr-TR" dirty="0">
              <a:solidFill>
                <a:srgbClr val="0F2303"/>
              </a:solidFill>
            </a:endParaRPr>
          </a:p>
          <a:p>
            <a:pPr algn="just"/>
            <a:endParaRPr lang="tr-TR" dirty="0">
              <a:solidFill>
                <a:srgbClr val="0F2303"/>
              </a:solidFill>
            </a:endParaRPr>
          </a:p>
          <a:p>
            <a:pPr algn="just"/>
            <a:endParaRPr lang="tr-TR" dirty="0">
              <a:solidFill>
                <a:srgbClr val="0F2303"/>
              </a:solidFill>
            </a:endParaRPr>
          </a:p>
        </p:txBody>
      </p:sp>
      <p:sp>
        <p:nvSpPr>
          <p:cNvPr id="3" name="Slayt Numarası Yer Tutucusu 3">
            <a:extLst>
              <a:ext uri="{FF2B5EF4-FFF2-40B4-BE49-F238E27FC236}">
                <a16:creationId xmlns:a16="http://schemas.microsoft.com/office/drawing/2014/main" id="{A54624FE-E952-17CC-0C17-4EC7E7C8B318}"/>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22</a:t>
            </a:fld>
            <a:endParaRPr lang="tr-TR" dirty="0"/>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E9713A86-1A86-200C-ADED-8960DAD9D6A6}"/>
              </a:ext>
            </a:extLst>
          </p:cNvPr>
          <p:cNvSpPr>
            <a:spLocks noGrp="1"/>
          </p:cNvSpPr>
          <p:nvPr>
            <p:ph type="sldNum" sz="quarter" idx="12"/>
          </p:nvPr>
        </p:nvSpPr>
        <p:spPr/>
        <p:txBody>
          <a:bodyPr/>
          <a:lstStyle/>
          <a:p>
            <a:fld id="{439F893C-C32F-4835-A1E5-850973405C58}" type="slidenum">
              <a:rPr lang="tr-TR" smtClean="0"/>
              <a:t>3</a:t>
            </a:fld>
            <a:endParaRPr lang="tr-TR" dirty="0"/>
          </a:p>
        </p:txBody>
      </p:sp>
      <p:sp>
        <p:nvSpPr>
          <p:cNvPr id="5" name="İçerik Yer Tutucusu 4">
            <a:extLst>
              <a:ext uri="{FF2B5EF4-FFF2-40B4-BE49-F238E27FC236}">
                <a16:creationId xmlns:a16="http://schemas.microsoft.com/office/drawing/2014/main" id="{443305E0-19AE-CA5F-B9D7-513F32F0F57B}"/>
              </a:ext>
            </a:extLst>
          </p:cNvPr>
          <p:cNvSpPr>
            <a:spLocks noGrp="1"/>
          </p:cNvSpPr>
          <p:nvPr>
            <p:ph idx="1"/>
          </p:nvPr>
        </p:nvSpPr>
        <p:spPr>
          <a:xfrm>
            <a:off x="255588" y="1528763"/>
            <a:ext cx="8316912" cy="4460837"/>
          </a:xfrm>
          <a:prstGeom prst="rect">
            <a:avLst/>
          </a:prstGeom>
        </p:spPr>
        <p:txBody>
          <a:bodyPr wrap="square">
            <a:spAutoFit/>
          </a:bodyPr>
          <a:lstStyle/>
          <a:p>
            <a:pPr marL="0" indent="0" fontAlgn="base">
              <a:lnSpc>
                <a:spcPct val="150000"/>
              </a:lnSpc>
              <a:spcAft>
                <a:spcPts val="0"/>
              </a:spcAft>
              <a:buNone/>
            </a:pPr>
            <a:r>
              <a:rPr lang="tr-TR" sz="1800" b="1" dirty="0">
                <a:solidFill>
                  <a:srgbClr val="FF0000"/>
                </a:solidFill>
                <a:latin typeface="+mn-lt"/>
                <a:ea typeface="Times New Roman" panose="02020603050405020304" pitchFamily="18" charset="0"/>
              </a:rPr>
              <a:t>ÇALIŞMA POLİTİKASI</a:t>
            </a:r>
          </a:p>
          <a:p>
            <a:pPr marL="0" indent="0" fontAlgn="base">
              <a:lnSpc>
                <a:spcPct val="150000"/>
              </a:lnSpc>
              <a:spcAft>
                <a:spcPts val="0"/>
              </a:spcAft>
              <a:buNone/>
            </a:pPr>
            <a:r>
              <a:rPr lang="tr-TR" sz="1800" b="1" dirty="0">
                <a:solidFill>
                  <a:srgbClr val="FF0000"/>
                </a:solidFill>
                <a:latin typeface="+mn-lt"/>
                <a:ea typeface="Times New Roman" panose="02020603050405020304" pitchFamily="18" charset="0"/>
              </a:rPr>
              <a:t>1. Eğitim Politikası</a:t>
            </a:r>
          </a:p>
          <a:p>
            <a:pPr marL="0" indent="0" algn="just" fontAlgn="base">
              <a:lnSpc>
                <a:spcPct val="150000"/>
              </a:lnSpc>
              <a:spcAft>
                <a:spcPts val="0"/>
              </a:spcAft>
              <a:buNone/>
            </a:pPr>
            <a:r>
              <a:rPr lang="tr-TR" sz="1800" b="1" dirty="0">
                <a:solidFill>
                  <a:srgbClr val="0F2303"/>
                </a:solidFill>
                <a:latin typeface="+mn-lt"/>
              </a:rPr>
              <a:t>Öğrencilerimizin eğitimlerini tamamladıktan sonra, gerek iş hayatında gerekse sosyal hayatta toplumun değerlerini sahiplenen, sorumluluk sahibi, özgün ve bilimsel düşünebilen, mesleğini dünyanın her yerinde icra edebilecek yeterlilikte  bireyler olabilmeleri için, her öğrenciye temas eden, öğrencilerin kişisel gelişimlerini destekleyen ve bu bağlamda akademik, sosyal ve sektörel eğitimler sağlayan bir bölüm olmayı hedefler. Öğrencilerinin alanlarında akademik yetkinliğe sahip, özgüveni yüksek, ait olduğu topluma karşı saygılı ve sorumlu bireyler olarak yetişmesi için çaba gösterir.</a:t>
            </a:r>
            <a:endParaRPr lang="tr-TR" sz="1800" b="1" dirty="0">
              <a:solidFill>
                <a:srgbClr val="0F2303"/>
              </a:solidFill>
              <a:latin typeface="+mn-lt"/>
              <a:ea typeface="Times New Roman" panose="02020603050405020304" pitchFamily="18" charset="0"/>
            </a:endParaRPr>
          </a:p>
        </p:txBody>
      </p:sp>
      <p:sp>
        <p:nvSpPr>
          <p:cNvPr id="6" name="Metin kutusu 5">
            <a:extLst>
              <a:ext uri="{FF2B5EF4-FFF2-40B4-BE49-F238E27FC236}">
                <a16:creationId xmlns:a16="http://schemas.microsoft.com/office/drawing/2014/main" id="{AF4D8777-9CDF-87F3-5725-AEC547F403F4}"/>
              </a:ext>
            </a:extLst>
          </p:cNvPr>
          <p:cNvSpPr txBox="1"/>
          <p:nvPr/>
        </p:nvSpPr>
        <p:spPr>
          <a:xfrm>
            <a:off x="2051720" y="540203"/>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2" name="Picture 2" descr="https://admin.antalya.edu.tr/files/139/abu-logo-tr-yatay.png">
            <a:extLst>
              <a:ext uri="{FF2B5EF4-FFF2-40B4-BE49-F238E27FC236}">
                <a16:creationId xmlns:a16="http://schemas.microsoft.com/office/drawing/2014/main" id="{97DECCEC-E8A1-3E11-7121-8824417754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21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E9713A86-1A86-200C-ADED-8960DAD9D6A6}"/>
              </a:ext>
            </a:extLst>
          </p:cNvPr>
          <p:cNvSpPr>
            <a:spLocks noGrp="1"/>
          </p:cNvSpPr>
          <p:nvPr>
            <p:ph type="sldNum" sz="quarter" idx="12"/>
          </p:nvPr>
        </p:nvSpPr>
        <p:spPr/>
        <p:txBody>
          <a:bodyPr/>
          <a:lstStyle/>
          <a:p>
            <a:fld id="{439F893C-C32F-4835-A1E5-850973405C58}" type="slidenum">
              <a:rPr lang="tr-TR" smtClean="0"/>
              <a:t>4</a:t>
            </a:fld>
            <a:endParaRPr lang="tr-TR"/>
          </a:p>
        </p:txBody>
      </p:sp>
      <p:sp>
        <p:nvSpPr>
          <p:cNvPr id="5" name="İçerik Yer Tutucusu 4">
            <a:extLst>
              <a:ext uri="{FF2B5EF4-FFF2-40B4-BE49-F238E27FC236}">
                <a16:creationId xmlns:a16="http://schemas.microsoft.com/office/drawing/2014/main" id="{443305E0-19AE-CA5F-B9D7-513F32F0F57B}"/>
              </a:ext>
            </a:extLst>
          </p:cNvPr>
          <p:cNvSpPr>
            <a:spLocks noGrp="1"/>
          </p:cNvSpPr>
          <p:nvPr>
            <p:ph idx="1"/>
          </p:nvPr>
        </p:nvSpPr>
        <p:spPr>
          <a:xfrm>
            <a:off x="413544" y="1943082"/>
            <a:ext cx="8316912" cy="3371885"/>
          </a:xfrm>
          <a:prstGeom prst="rect">
            <a:avLst/>
          </a:prstGeom>
        </p:spPr>
        <p:txBody>
          <a:bodyPr wrap="square">
            <a:spAutoFit/>
          </a:bodyPr>
          <a:lstStyle/>
          <a:p>
            <a:pPr marL="0" marR="0" lvl="0" indent="0" algn="l" defTabSz="914400" rtl="0" eaLnBrk="1" fontAlgn="base" latinLnBrk="0" hangingPunct="1">
              <a:lnSpc>
                <a:spcPct val="15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FF0000"/>
                </a:solidFill>
                <a:effectLst/>
                <a:uLnTx/>
                <a:uFillTx/>
                <a:latin typeface="+mn-lt"/>
                <a:ea typeface="Times New Roman" panose="02020603050405020304" pitchFamily="18" charset="0"/>
                <a:cs typeface="+mn-cs"/>
              </a:rPr>
              <a:t>2. Araştırma Politikası</a:t>
            </a:r>
          </a:p>
          <a:p>
            <a:pPr marL="0" marR="0" lvl="0" indent="0" algn="just" defTabSz="914400" rtl="0" eaLnBrk="1" fontAlgn="base" latinLnBrk="0" hangingPunct="1">
              <a:lnSpc>
                <a:spcPct val="150000"/>
              </a:lnSpc>
              <a:spcBef>
                <a:spcPts val="0"/>
              </a:spcBef>
              <a:spcAft>
                <a:spcPts val="0"/>
              </a:spcAft>
              <a:buClrTx/>
              <a:buSzTx/>
              <a:buNone/>
              <a:tabLst/>
              <a:defRPr/>
            </a:pPr>
            <a:r>
              <a:rPr kumimoji="0" lang="tr-TR" sz="1800" b="1" i="0" u="none" strike="noStrike" kern="1200" cap="none" spc="0" normalizeH="0" baseline="0" noProof="0" dirty="0">
                <a:ln>
                  <a:noFill/>
                </a:ln>
                <a:solidFill>
                  <a:srgbClr val="0F2303"/>
                </a:solidFill>
                <a:effectLst/>
                <a:uLnTx/>
                <a:uFillTx/>
                <a:latin typeface="+mn-lt"/>
                <a:ea typeface="+mn-ea"/>
                <a:cs typeface="+mn-cs"/>
              </a:rPr>
              <a:t>Ülkemizin teknolojik, ekonomik ve sosyal alanlardaki gelişimine katkı sağlayan, uluslararası platformlarda nitelikli ve özgün çalışmalarla ön sıralarda yer alan, diğer ulusal ve uluslararası üniversiteler, sanayi  ve kamu işbirliği ile beşeri ve fiziki kaynaklarını zenginleştirerek araştırmacıların hizmetine sunmayı hedefler. Ulusal, bölgesel ve yerel ihtiyaçları gözeterek toplumsal faydayı amaçlayan temel ve uygulamalı araştırmalar yapar. Yaptığı araştırmalarda evrensel, bilimsel değerler, etik ilkeler, düşünce ve ifade özgürlüğünü benimser.</a:t>
            </a:r>
            <a:endParaRPr kumimoji="0" lang="tr-TR" sz="1800" b="1" i="0" u="none" strike="noStrike" kern="1200" cap="none" spc="0" normalizeH="0" baseline="0" noProof="0" dirty="0">
              <a:ln>
                <a:noFill/>
              </a:ln>
              <a:solidFill>
                <a:srgbClr val="0F2303"/>
              </a:solidFill>
              <a:effectLst/>
              <a:uLnTx/>
              <a:uFillTx/>
              <a:latin typeface="+mn-lt"/>
              <a:ea typeface="Times New Roman" panose="02020603050405020304" pitchFamily="18" charset="0"/>
              <a:cs typeface="+mn-cs"/>
            </a:endParaRPr>
          </a:p>
        </p:txBody>
      </p:sp>
      <p:sp>
        <p:nvSpPr>
          <p:cNvPr id="6" name="Metin kutusu 5">
            <a:extLst>
              <a:ext uri="{FF2B5EF4-FFF2-40B4-BE49-F238E27FC236}">
                <a16:creationId xmlns:a16="http://schemas.microsoft.com/office/drawing/2014/main" id="{AF4D8777-9CDF-87F3-5725-AEC547F403F4}"/>
              </a:ext>
            </a:extLst>
          </p:cNvPr>
          <p:cNvSpPr txBox="1"/>
          <p:nvPr/>
        </p:nvSpPr>
        <p:spPr>
          <a:xfrm>
            <a:off x="1912814" y="540203"/>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2" name="Picture 2" descr="https://admin.antalya.edu.tr/files/139/abu-logo-tr-yatay.png">
            <a:extLst>
              <a:ext uri="{FF2B5EF4-FFF2-40B4-BE49-F238E27FC236}">
                <a16:creationId xmlns:a16="http://schemas.microsoft.com/office/drawing/2014/main" id="{E86DBEEF-63AD-4FCD-608B-A3C10E2E1A9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15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E9713A86-1A86-200C-ADED-8960DAD9D6A6}"/>
              </a:ext>
            </a:extLst>
          </p:cNvPr>
          <p:cNvSpPr>
            <a:spLocks noGrp="1"/>
          </p:cNvSpPr>
          <p:nvPr>
            <p:ph type="sldNum" sz="quarter" idx="12"/>
          </p:nvPr>
        </p:nvSpPr>
        <p:spPr/>
        <p:txBody>
          <a:bodyPr/>
          <a:lstStyle/>
          <a:p>
            <a:fld id="{439F893C-C32F-4835-A1E5-850973405C58}" type="slidenum">
              <a:rPr lang="tr-TR" smtClean="0"/>
              <a:t>5</a:t>
            </a:fld>
            <a:endParaRPr lang="tr-TR"/>
          </a:p>
        </p:txBody>
      </p:sp>
      <p:sp>
        <p:nvSpPr>
          <p:cNvPr id="5" name="İçerik Yer Tutucusu 4">
            <a:extLst>
              <a:ext uri="{FF2B5EF4-FFF2-40B4-BE49-F238E27FC236}">
                <a16:creationId xmlns:a16="http://schemas.microsoft.com/office/drawing/2014/main" id="{443305E0-19AE-CA5F-B9D7-513F32F0F57B}"/>
              </a:ext>
            </a:extLst>
          </p:cNvPr>
          <p:cNvSpPr>
            <a:spLocks noGrp="1"/>
          </p:cNvSpPr>
          <p:nvPr>
            <p:ph idx="1"/>
          </p:nvPr>
        </p:nvSpPr>
        <p:spPr>
          <a:xfrm>
            <a:off x="322263" y="2094435"/>
            <a:ext cx="8316912" cy="2669129"/>
          </a:xfrm>
          <a:prstGeom prst="rect">
            <a:avLst/>
          </a:prstGeom>
        </p:spPr>
        <p:txBody>
          <a:bodyPr wrap="square">
            <a:spAutoFit/>
          </a:bodyPr>
          <a:lstStyle/>
          <a:p>
            <a:pPr marL="0" indent="0" fontAlgn="base">
              <a:lnSpc>
                <a:spcPct val="150000"/>
              </a:lnSpc>
              <a:spcAft>
                <a:spcPts val="0"/>
              </a:spcAft>
              <a:buNone/>
            </a:pPr>
            <a:r>
              <a:rPr lang="tr-TR" sz="1800" b="1" dirty="0">
                <a:solidFill>
                  <a:srgbClr val="FF0000"/>
                </a:solidFill>
                <a:latin typeface="+mn-lt"/>
                <a:ea typeface="Times New Roman" panose="02020603050405020304" pitchFamily="18" charset="0"/>
              </a:rPr>
              <a:t>3. Toplumsal Katkı Politikası</a:t>
            </a:r>
          </a:p>
          <a:p>
            <a:pPr marL="0" indent="0" algn="just" fontAlgn="base">
              <a:lnSpc>
                <a:spcPct val="150000"/>
              </a:lnSpc>
              <a:spcAft>
                <a:spcPts val="0"/>
              </a:spcAft>
              <a:buNone/>
            </a:pPr>
            <a:r>
              <a:rPr lang="tr-TR" sz="1800" b="1" dirty="0">
                <a:solidFill>
                  <a:srgbClr val="0F2303"/>
                </a:solidFill>
                <a:latin typeface="+mn-lt"/>
              </a:rPr>
              <a:t>Bilgi birikimini ve tecrübelerini dış paydaşlarına aktararak toplumun bilimsel, ekonomik, kültürel ve sosyal seviyesini arttıran,  ulusal /uluslararası bilimsel, kültürel etkinlikler düzenleyerek bulunduğu bölgeye katma değer sağlayan ve sorunlarına çözüm üreten, sosyal sorumluluk projeleri ile topluma katkı sağlamayı hedefler. Eğitim ve araştırma faaliyetlerinin toplumsal katkı temelli olmasını benimser.</a:t>
            </a:r>
            <a:endParaRPr lang="tr-TR" sz="1800" b="1" dirty="0">
              <a:solidFill>
                <a:srgbClr val="0F2303"/>
              </a:solidFill>
              <a:latin typeface="+mn-lt"/>
              <a:ea typeface="Times New Roman" panose="02020603050405020304" pitchFamily="18" charset="0"/>
            </a:endParaRPr>
          </a:p>
        </p:txBody>
      </p:sp>
      <p:sp>
        <p:nvSpPr>
          <p:cNvPr id="6" name="Metin kutusu 5">
            <a:extLst>
              <a:ext uri="{FF2B5EF4-FFF2-40B4-BE49-F238E27FC236}">
                <a16:creationId xmlns:a16="http://schemas.microsoft.com/office/drawing/2014/main" id="{AF4D8777-9CDF-87F3-5725-AEC547F403F4}"/>
              </a:ext>
            </a:extLst>
          </p:cNvPr>
          <p:cNvSpPr txBox="1"/>
          <p:nvPr/>
        </p:nvSpPr>
        <p:spPr>
          <a:xfrm>
            <a:off x="2051720" y="540203"/>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2" name="Picture 2" descr="https://admin.antalya.edu.tr/files/139/abu-logo-tr-yatay.png">
            <a:extLst>
              <a:ext uri="{FF2B5EF4-FFF2-40B4-BE49-F238E27FC236}">
                <a16:creationId xmlns:a16="http://schemas.microsoft.com/office/drawing/2014/main" id="{A8008B46-6699-30CF-6D4E-86F138D0A83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89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E9713A86-1A86-200C-ADED-8960DAD9D6A6}"/>
              </a:ext>
            </a:extLst>
          </p:cNvPr>
          <p:cNvSpPr>
            <a:spLocks noGrp="1"/>
          </p:cNvSpPr>
          <p:nvPr>
            <p:ph type="sldNum" sz="quarter" idx="12"/>
          </p:nvPr>
        </p:nvSpPr>
        <p:spPr/>
        <p:txBody>
          <a:bodyPr/>
          <a:lstStyle/>
          <a:p>
            <a:fld id="{439F893C-C32F-4835-A1E5-850973405C58}" type="slidenum">
              <a:rPr lang="tr-TR" smtClean="0"/>
              <a:t>6</a:t>
            </a:fld>
            <a:endParaRPr lang="tr-TR"/>
          </a:p>
        </p:txBody>
      </p:sp>
      <p:sp>
        <p:nvSpPr>
          <p:cNvPr id="5" name="İçerik Yer Tutucusu 4">
            <a:extLst>
              <a:ext uri="{FF2B5EF4-FFF2-40B4-BE49-F238E27FC236}">
                <a16:creationId xmlns:a16="http://schemas.microsoft.com/office/drawing/2014/main" id="{443305E0-19AE-CA5F-B9D7-513F32F0F57B}"/>
              </a:ext>
            </a:extLst>
          </p:cNvPr>
          <p:cNvSpPr>
            <a:spLocks noGrp="1"/>
          </p:cNvSpPr>
          <p:nvPr>
            <p:ph idx="1"/>
          </p:nvPr>
        </p:nvSpPr>
        <p:spPr>
          <a:xfrm>
            <a:off x="413544" y="2218260"/>
            <a:ext cx="8316912" cy="2670603"/>
          </a:xfrm>
          <a:prstGeom prst="rect">
            <a:avLst/>
          </a:prstGeom>
        </p:spPr>
        <p:txBody>
          <a:bodyPr wrap="square">
            <a:spAutoFit/>
          </a:bodyPr>
          <a:lstStyle/>
          <a:p>
            <a:pPr marL="0" indent="0" fontAlgn="base">
              <a:lnSpc>
                <a:spcPct val="150000"/>
              </a:lnSpc>
              <a:spcAft>
                <a:spcPts val="0"/>
              </a:spcAft>
              <a:buNone/>
            </a:pPr>
            <a:r>
              <a:rPr lang="tr-TR" sz="1800" b="1" dirty="0">
                <a:solidFill>
                  <a:srgbClr val="FF0000"/>
                </a:solidFill>
                <a:latin typeface="+mn-lt"/>
                <a:ea typeface="Times New Roman" panose="02020603050405020304" pitchFamily="18" charset="0"/>
              </a:rPr>
              <a:t>4. Uzaktan Eğitim Politikası </a:t>
            </a:r>
          </a:p>
          <a:p>
            <a:pPr marL="0" indent="0" algn="just">
              <a:lnSpc>
                <a:spcPct val="150000"/>
              </a:lnSpc>
              <a:buNone/>
            </a:pPr>
            <a:r>
              <a:rPr lang="tr-TR" sz="1800" b="1" dirty="0">
                <a:solidFill>
                  <a:srgbClr val="0F2303"/>
                </a:solidFill>
                <a:latin typeface="+mn-lt"/>
              </a:rPr>
              <a:t>Bilgi ve iletişim teknolojilerini etkili bir şekilde kullanarak,  zaman ve mekan sınırlılığından bağımsız olarak öğrencilerimizin eğitimlerini sürdürmelerini sağlamak. Bilişim teknolojileriyle örgün eğitimi desteklemek suretiyle öğrencilerimizin farklı ve çeşitli bilgi kaynaklarına erişmelerine imkan sağlamak. Fırsat eşitliğini güçlendirmek yoluyla  bilgi birikiminden daha geniş kitleleri </a:t>
            </a:r>
            <a:r>
              <a:rPr lang="tr-TR" sz="1800" b="1" dirty="0">
                <a:solidFill>
                  <a:srgbClr val="0C0D0D"/>
                </a:solidFill>
                <a:latin typeface="+mn-lt"/>
              </a:rPr>
              <a:t>faydalandırmak.</a:t>
            </a:r>
          </a:p>
        </p:txBody>
      </p:sp>
      <p:sp>
        <p:nvSpPr>
          <p:cNvPr id="6" name="Metin kutusu 5">
            <a:extLst>
              <a:ext uri="{FF2B5EF4-FFF2-40B4-BE49-F238E27FC236}">
                <a16:creationId xmlns:a16="http://schemas.microsoft.com/office/drawing/2014/main" id="{AF4D8777-9CDF-87F3-5725-AEC547F403F4}"/>
              </a:ext>
            </a:extLst>
          </p:cNvPr>
          <p:cNvSpPr txBox="1"/>
          <p:nvPr/>
        </p:nvSpPr>
        <p:spPr>
          <a:xfrm>
            <a:off x="2051720" y="540203"/>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2" name="Picture 2" descr="https://admin.antalya.edu.tr/files/139/abu-logo-tr-yatay.png">
            <a:extLst>
              <a:ext uri="{FF2B5EF4-FFF2-40B4-BE49-F238E27FC236}">
                <a16:creationId xmlns:a16="http://schemas.microsoft.com/office/drawing/2014/main" id="{85E65681-F039-39B1-B108-74D8BC25091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47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320358881"/>
              </p:ext>
            </p:extLst>
          </p:nvPr>
        </p:nvGraphicFramePr>
        <p:xfrm>
          <a:off x="179513" y="1216462"/>
          <a:ext cx="8767539" cy="5539308"/>
        </p:xfrm>
        <a:graphic>
          <a:graphicData uri="http://schemas.openxmlformats.org/drawingml/2006/table">
            <a:tbl>
              <a:tblPr/>
              <a:tblGrid>
                <a:gridCol w="2092553">
                  <a:extLst>
                    <a:ext uri="{9D8B030D-6E8A-4147-A177-3AD203B41FA5}">
                      <a16:colId xmlns:a16="http://schemas.microsoft.com/office/drawing/2014/main" val="3918363564"/>
                    </a:ext>
                  </a:extLst>
                </a:gridCol>
                <a:gridCol w="2213388">
                  <a:extLst>
                    <a:ext uri="{9D8B030D-6E8A-4147-A177-3AD203B41FA5}">
                      <a16:colId xmlns:a16="http://schemas.microsoft.com/office/drawing/2014/main" val="1683979601"/>
                    </a:ext>
                  </a:extLst>
                </a:gridCol>
                <a:gridCol w="2230799">
                  <a:extLst>
                    <a:ext uri="{9D8B030D-6E8A-4147-A177-3AD203B41FA5}">
                      <a16:colId xmlns:a16="http://schemas.microsoft.com/office/drawing/2014/main" val="2592459544"/>
                    </a:ext>
                  </a:extLst>
                </a:gridCol>
                <a:gridCol w="2230799">
                  <a:extLst>
                    <a:ext uri="{9D8B030D-6E8A-4147-A177-3AD203B41FA5}">
                      <a16:colId xmlns:a16="http://schemas.microsoft.com/office/drawing/2014/main" val="588152821"/>
                    </a:ext>
                  </a:extLst>
                </a:gridCol>
              </a:tblGrid>
              <a:tr h="296698">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75383">
                <a:tc>
                  <a:txBody>
                    <a:bodyPr/>
                    <a:lstStyle/>
                    <a:p>
                      <a:pPr algn="ctr" fontAlgn="ctr"/>
                      <a:r>
                        <a:rPr lang="tr-TR" sz="900" b="0" i="0" u="none" strike="noStrike" dirty="0">
                          <a:solidFill>
                            <a:srgbClr val="000000"/>
                          </a:solidFill>
                          <a:effectLst/>
                          <a:latin typeface="Calibri" panose="020F0502020204030204" pitchFamily="34" charset="0"/>
                        </a:rPr>
                        <a:t>G1-Antalya ilinde 100% İngilizce eğitim veren tek ekonomi bölümü olması.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Z1- Reel sektör ile yeterince sinerji yaratılamaması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F1-Üniversitenin Organize Sanayi Bölgesi'ne yakın olması nedeni ile reel sektör ile  daha etkin bir şekilde işbirliğine gidilme imkanının olması ve bölüm öğrencilerine staj ve iş imkanlarının sağlanabilecek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T1- Üniversite öncesi eğitim kalitesinin yetersizliği nedeni ile öğrencilerde kültür, bilgi ve beceri eksikliğinin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17628">
                <a:tc>
                  <a:txBody>
                    <a:bodyPr/>
                    <a:lstStyle/>
                    <a:p>
                      <a:pPr algn="ctr" fontAlgn="ctr"/>
                      <a:r>
                        <a:rPr lang="tr-TR" sz="900" b="0" i="0" u="none" strike="noStrike" dirty="0">
                          <a:solidFill>
                            <a:srgbClr val="000000"/>
                          </a:solidFill>
                          <a:effectLst/>
                          <a:latin typeface="Calibri" panose="020F0502020204030204" pitchFamily="34" charset="0"/>
                        </a:rPr>
                        <a:t> G2-En önemli paydaşlarımızdan olan öğrencilerimizin bölümde görev yapan tüm akademisyenlere çok rahat ulaşabilmesi.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Z2-Bölüm mezunları ile yeterince ilgilenilmemesi. İlişkilerin bireysel tandanslı olması.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F2303"/>
                          </a:solidFill>
                          <a:effectLst/>
                          <a:latin typeface="Calibri" panose="020F0502020204030204" pitchFamily="34" charset="0"/>
                        </a:rPr>
                        <a:t>F2-Kalkınma ajansları, Teknokentler, TÜBİTAK ve Avrupa Birliği tarafından desteklenen proje ve programların artması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T2- Reel sektör aktörlerinin halihazırda belli başlı üniversitelerin ekonomi bölümü mezunlarını istihdam etmeye devam ediyor olması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46505">
                <a:tc>
                  <a:txBody>
                    <a:bodyPr/>
                    <a:lstStyle/>
                    <a:p>
                      <a:pPr algn="ctr" fontAlgn="ctr"/>
                      <a:r>
                        <a:rPr lang="tr-TR" sz="900" b="0" i="0" u="none" strike="noStrike" dirty="0">
                          <a:solidFill>
                            <a:srgbClr val="000000"/>
                          </a:solidFill>
                          <a:effectLst/>
                          <a:latin typeface="Calibri" panose="020F0502020204030204" pitchFamily="34" charset="0"/>
                        </a:rPr>
                        <a:t> G3- Bölümümüzde güçlü akademik backgrounda sahip eğitmenlerimizin yanında reel sektör tecrübesi yüksek seviyede olan eğitmenlere de sahip olması.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Z3-Uluslararası geçerliliğe sahip akreditasyon ve belgelerin bulunmaması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F2303"/>
                          </a:solidFill>
                          <a:effectLst/>
                          <a:latin typeface="Calibri" panose="020F0502020204030204" pitchFamily="34" charset="0"/>
                        </a:rPr>
                        <a:t> F3- Antalya ilinin üniversiteler şehri yapılması konusunda siyasi otoritenin istekli olması ve bu nedenle rekabet ortamına bağlı olarak bölüm kalitesinin ve performansının arttırılmasının gerekliliği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17628">
                <a:tc>
                  <a:txBody>
                    <a:bodyPr/>
                    <a:lstStyle/>
                    <a:p>
                      <a:pPr algn="ctr" fontAlgn="ctr"/>
                      <a:r>
                        <a:rPr lang="tr-TR" sz="900" b="0" i="0" u="none" strike="noStrike" dirty="0">
                          <a:solidFill>
                            <a:srgbClr val="000000"/>
                          </a:solidFill>
                          <a:effectLst/>
                          <a:latin typeface="Calibri" panose="020F0502020204030204" pitchFamily="34" charset="0"/>
                        </a:rPr>
                        <a:t> G4-Bölümde görev yapan akademisyenlerin çalışma alanlarını çeşitlendirebilme kabiliyet ve imkanına sahip olması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Z4- Bölüme ait staj yönetmeliğinin olmaması nedeni ile öğrenci taleplerine cevap verilememesi.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F2303"/>
                          </a:solidFill>
                          <a:effectLst/>
                          <a:latin typeface="Calibri" panose="020F0502020204030204" pitchFamily="34" charset="0"/>
                        </a:rPr>
                        <a:t>F4-Bölümün verdiği mezun sayısının artmasına bağlı ve tanınırlığının yükseltilmesine yönelik olarak stratejik planlama yapılmasına olanak vermesi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646505">
                <a:tc>
                  <a:txBody>
                    <a:bodyPr/>
                    <a:lstStyle/>
                    <a:p>
                      <a:pPr algn="ctr" fontAlgn="ctr"/>
                      <a:r>
                        <a:rPr lang="tr-TR" sz="900" b="0" i="0" u="none" strike="noStrike" dirty="0">
                          <a:solidFill>
                            <a:srgbClr val="000000"/>
                          </a:solidFill>
                          <a:effectLst/>
                          <a:latin typeface="Calibri" panose="020F0502020204030204" pitchFamily="34" charset="0"/>
                        </a:rPr>
                        <a:t>G-5 Bölümün burs seçeneklerinin fazla olması ( 2022-2023 Eğitim Öğretim yılında kontenjan 30, burslu öğrenci sayısı 30 )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Z5- Bölüme ait yüksek lisans ve doktora programının olmaması.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F2303"/>
                          </a:solidFill>
                          <a:effectLst/>
                          <a:latin typeface="Calibri" panose="020F0502020204030204" pitchFamily="34" charset="0"/>
                        </a:rPr>
                        <a:t>F5-Antalya ilinde İngilizce eğitim veren tek ekonomi bölümü olması nedeni ile yabancı öğrenciler tarafından tercih edilme şansının yüksek olması (tanıtım ve kaliteye bağlı olarak)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646505">
                <a:tc>
                  <a:txBody>
                    <a:bodyPr/>
                    <a:lstStyle/>
                    <a:p>
                      <a:pPr algn="ctr" fontAlgn="ctr"/>
                      <a:r>
                        <a:rPr lang="tr-TR" sz="900" b="0" i="0" u="none" strike="noStrike" dirty="0">
                          <a:solidFill>
                            <a:srgbClr val="000000"/>
                          </a:solidFill>
                          <a:effectLst/>
                          <a:latin typeface="Calibri" panose="020F0502020204030204" pitchFamily="34" charset="0"/>
                        </a:rPr>
                        <a:t> G-6 Erasmus programlarına öğrenci gönderme konusunda etkin rol oynaması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F2303"/>
                          </a:solidFill>
                          <a:effectLst/>
                          <a:latin typeface="Calibri" panose="020F0502020204030204" pitchFamily="34" charset="0"/>
                        </a:rPr>
                        <a:t>F6- Özellikle yurtdışı promosyon çalışmalarının efektif bir şekilde yapılması sonucunda, Antalya ilinin konumunun da etkisi ile kontenjan doldurma sorununa çözüm olma olasılığı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523566">
                <a:tc>
                  <a:txBody>
                    <a:bodyPr/>
                    <a:lstStyle/>
                    <a:p>
                      <a:pPr algn="ctr" fontAlgn="ctr"/>
                      <a:r>
                        <a:rPr lang="tr-TR" sz="900" b="0" i="0" u="none" strike="noStrike" dirty="0">
                          <a:solidFill>
                            <a:srgbClr val="000000"/>
                          </a:solidFill>
                          <a:effectLst/>
                          <a:latin typeface="Calibri" panose="020F0502020204030204" pitchFamily="34" charset="0"/>
                        </a:rPr>
                        <a:t> G-7 Bölümümüzde görev yapan yabancı öğretim üyelerimizin Avrupa Ekolünden gelmesi.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900" b="0" i="0" u="none" strike="noStrike" dirty="0">
                          <a:solidFill>
                            <a:srgbClr val="0F2303"/>
                          </a:solidFill>
                          <a:effectLst/>
                          <a:latin typeface="Calibri" panose="020F0502020204030204" pitchFamily="34" charset="0"/>
                        </a:rPr>
                        <a:t>F7 - Antalya'nın özellikle son bir yılda çok yoğun iç ve dış göçe maruz kalması nedeniyle özellikle yabancı (Rus, Ukraynalı) öğrenci alım potansiyelinin artması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775383">
                <a:tc>
                  <a:txBody>
                    <a:bodyPr/>
                    <a:lstStyle/>
                    <a:p>
                      <a:pPr algn="ctr" fontAlgn="ctr"/>
                      <a:r>
                        <a:rPr lang="tr-TR" sz="900" b="0" i="0" u="none" strike="noStrike" dirty="0">
                          <a:solidFill>
                            <a:srgbClr val="000000"/>
                          </a:solidFill>
                          <a:effectLst/>
                          <a:latin typeface="Calibri" panose="020F0502020204030204" pitchFamily="34" charset="0"/>
                        </a:rPr>
                        <a:t> G8-Uzaktan eğitim için gerekli teknolojik altyapıya sahip olunması</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F2303"/>
                          </a:solidFill>
                          <a:effectLst/>
                          <a:latin typeface="Calibri" panose="020F0502020204030204" pitchFamily="34" charset="0"/>
                        </a:rPr>
                        <a:t>F8 - Son dönemde artmış olan enflasyon sebebiyle Antalya'da ikamet eden ailelerin çocuklarını üniversite eğitimi için şehir dışına göndermek yerine Antalya Bilim Üniversitesi'nde okutmayı görece ekonomik bulma ihtimalleri.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9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bl>
          </a:graphicData>
        </a:graphic>
      </p:graphicFrame>
      <p:sp>
        <p:nvSpPr>
          <p:cNvPr id="2" name="Slayt Numarası Yer Tutucusu 3">
            <a:extLst>
              <a:ext uri="{FF2B5EF4-FFF2-40B4-BE49-F238E27FC236}">
                <a16:creationId xmlns:a16="http://schemas.microsoft.com/office/drawing/2014/main" id="{6E28836E-6165-0B2A-E6A4-AA1887313C22}"/>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7</a:t>
            </a:fld>
            <a:endParaRPr lang="tr-TR" dirty="0"/>
          </a:p>
        </p:txBody>
      </p:sp>
    </p:spTree>
    <p:extLst>
      <p:ext uri="{BB962C8B-B14F-4D97-AF65-F5344CB8AC3E}">
        <p14:creationId xmlns:p14="http://schemas.microsoft.com/office/powerpoint/2010/main" val="2388984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9139" y="508162"/>
            <a:ext cx="7055380" cy="610705"/>
          </a:xfrm>
        </p:spPr>
        <p:txBody>
          <a:bodyPr/>
          <a:lstStyle/>
          <a:p>
            <a:pPr algn="ctr" defTabSz="914400"/>
            <a:r>
              <a:rPr lang="tr-TR" sz="2800" b="1" dirty="0">
                <a:solidFill>
                  <a:schemeClr val="accent6"/>
                </a:solidFill>
                <a:effectLst>
                  <a:outerShdw blurRad="38100" dist="38100" dir="2700000" algn="tl">
                    <a:srgbClr val="000000">
                      <a:alpha val="43137"/>
                    </a:srgbClr>
                  </a:outerShdw>
                </a:effectLst>
                <a:latin typeface="+mn-lt"/>
                <a:ea typeface="+mn-ea"/>
                <a:cs typeface="+mn-cs"/>
              </a:rPr>
              <a:t>SWOT ANALİZİ REVİZYONLARIMIZ</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785185313"/>
              </p:ext>
            </p:extLst>
          </p:nvPr>
        </p:nvGraphicFramePr>
        <p:xfrm>
          <a:off x="639139" y="1785016"/>
          <a:ext cx="7465672" cy="4054104"/>
        </p:xfrm>
        <a:graphic>
          <a:graphicData uri="http://schemas.openxmlformats.org/drawingml/2006/table">
            <a:tbl>
              <a:tblPr>
                <a:tableStyleId>{793D81CF-94F2-401A-BA57-92F5A7B2D0C5}</a:tableStyleId>
              </a:tblPr>
              <a:tblGrid>
                <a:gridCol w="7465672">
                  <a:extLst>
                    <a:ext uri="{9D8B030D-6E8A-4147-A177-3AD203B41FA5}">
                      <a16:colId xmlns:a16="http://schemas.microsoft.com/office/drawing/2014/main" val="20000"/>
                    </a:ext>
                  </a:extLst>
                </a:gridCol>
              </a:tblGrid>
              <a:tr h="1013526">
                <a:tc>
                  <a:txBody>
                    <a:bodyPr/>
                    <a:lstStyle/>
                    <a:p>
                      <a:pPr algn="l" fontAlgn="b"/>
                      <a:r>
                        <a:rPr lang="tr-TR" sz="1400" b="0" i="0" u="none" strike="noStrike" dirty="0">
                          <a:solidFill>
                            <a:srgbClr val="0F2303"/>
                          </a:solidFill>
                          <a:effectLst/>
                          <a:latin typeface="+mn-lt"/>
                        </a:rPr>
                        <a:t>"G6- Öğrencilerimiz tarafından yönetilen Ekonomi Kulübü'nün işlevselliğini yeniden kazanması" maddesi analizden çıkarılmıştır.</a:t>
                      </a:r>
                    </a:p>
                  </a:txBody>
                  <a:tcPr marL="9525" marR="9525" marT="9525" marB="0" anchor="ctr"/>
                </a:tc>
                <a:extLst>
                  <a:ext uri="{0D108BD9-81ED-4DB2-BD59-A6C34878D82A}">
                    <a16:rowId xmlns:a16="http://schemas.microsoft.com/office/drawing/2014/main" val="10000"/>
                  </a:ext>
                </a:extLst>
              </a:tr>
              <a:tr h="1013526">
                <a:tc>
                  <a:txBody>
                    <a:bodyPr/>
                    <a:lstStyle/>
                    <a:p>
                      <a:pPr algn="l" fontAlgn="b"/>
                      <a:r>
                        <a:rPr lang="tr-TR" sz="1400" b="0" i="0" u="none" strike="noStrike" dirty="0">
                          <a:solidFill>
                            <a:srgbClr val="0F2303"/>
                          </a:solidFill>
                          <a:effectLst/>
                          <a:latin typeface="+mn-lt"/>
                        </a:rPr>
                        <a:t>"Z3 - Bölüm müfredatının gerek Türkiye şartları gerekse de dünya şartları ile uyumlu olmaması ve daha önce kurulan sistemin değiştirilmesinde zorluk yaşanması." maddesi analizden çıkarılmıştır.</a:t>
                      </a:r>
                    </a:p>
                  </a:txBody>
                  <a:tcPr marL="7620" marR="7620" marT="7620" marB="0" anchor="ctr"/>
                </a:tc>
                <a:extLst>
                  <a:ext uri="{0D108BD9-81ED-4DB2-BD59-A6C34878D82A}">
                    <a16:rowId xmlns:a16="http://schemas.microsoft.com/office/drawing/2014/main" val="10001"/>
                  </a:ext>
                </a:extLst>
              </a:tr>
              <a:tr h="1013526">
                <a:tc>
                  <a:txBody>
                    <a:bodyPr/>
                    <a:lstStyle/>
                    <a:p>
                      <a:pPr algn="l" fontAlgn="b"/>
                      <a:r>
                        <a:rPr lang="tr-TR" sz="1400" b="0" i="0" u="none" strike="noStrike" dirty="0">
                          <a:solidFill>
                            <a:srgbClr val="0F2303"/>
                          </a:solidFill>
                          <a:effectLst/>
                          <a:latin typeface="+mn-lt"/>
                        </a:rPr>
                        <a:t>"F7 - Antalya'nın özellikle son bir yılda çok yoğun iç ve dış göçe maruz kalması nedeniyle özellikle yabancı (Rus, Ukraynalı) öğrenci alım potansiyelinin artması." maddesi analize eklenmiştir. </a:t>
                      </a:r>
                    </a:p>
                  </a:txBody>
                  <a:tcPr marL="9525" marR="9525" marT="9525" marB="0" anchor="ctr"/>
                </a:tc>
                <a:extLst>
                  <a:ext uri="{0D108BD9-81ED-4DB2-BD59-A6C34878D82A}">
                    <a16:rowId xmlns:a16="http://schemas.microsoft.com/office/drawing/2014/main" val="10002"/>
                  </a:ext>
                </a:extLst>
              </a:tr>
              <a:tr h="1013526">
                <a:tc>
                  <a:txBody>
                    <a:bodyPr/>
                    <a:lstStyle/>
                    <a:p>
                      <a:pPr marL="0" marR="0" lvl="0" indent="0" algn="just" defTabSz="457207" rtl="0" eaLnBrk="1" fontAlgn="t" latinLnBrk="0" hangingPunct="1">
                        <a:lnSpc>
                          <a:spcPct val="100000"/>
                        </a:lnSpc>
                        <a:spcBef>
                          <a:spcPts val="0"/>
                        </a:spcBef>
                        <a:spcAft>
                          <a:spcPts val="0"/>
                        </a:spcAft>
                        <a:buClrTx/>
                        <a:buSzTx/>
                        <a:buFontTx/>
                        <a:buNone/>
                        <a:tabLst/>
                        <a:defRPr/>
                      </a:pPr>
                      <a:r>
                        <a:rPr lang="tr-TR" sz="1400" b="0" i="0" u="none" strike="noStrike" kern="1200" baseline="0" dirty="0">
                          <a:solidFill>
                            <a:srgbClr val="0F2303"/>
                          </a:solidFill>
                          <a:latin typeface="+mn-lt"/>
                          <a:ea typeface="+mn-ea"/>
                          <a:cs typeface="+mn-cs"/>
                        </a:rPr>
                        <a:t>"F8 - Son dönemde artmış olan enflasyon sebebiyle Antalya'da ikamet eden ailelerin çocuklarını üniversite eğitimi için şehir dışına göndermek yerine Antalya Bilim Üniversitesi'nde okutmayı görece ekonomik bulma ihtimalleri." maddesi analize eklenmiştir. 			</a:t>
                      </a:r>
                    </a:p>
                    <a:p>
                      <a:pPr algn="just" fontAlgn="t"/>
                      <a:endParaRPr lang="tr-TR" sz="1400" b="0" i="0" u="none" strike="noStrike" dirty="0">
                        <a:solidFill>
                          <a:srgbClr val="0F2303"/>
                        </a:solidFill>
                        <a:effectLst/>
                        <a:latin typeface="+mn-lt"/>
                      </a:endParaRPr>
                    </a:p>
                  </a:txBody>
                  <a:tcPr marL="7620" marR="7620" marT="7620" marB="0" anchor="ctr"/>
                </a:tc>
                <a:extLst>
                  <a:ext uri="{0D108BD9-81ED-4DB2-BD59-A6C34878D82A}">
                    <a16:rowId xmlns:a16="http://schemas.microsoft.com/office/drawing/2014/main" val="10003"/>
                  </a:ext>
                </a:extLst>
              </a:tr>
            </a:tbl>
          </a:graphicData>
        </a:graphic>
      </p:graphicFrame>
      <p:sp>
        <p:nvSpPr>
          <p:cNvPr id="4" name="Slayt Numarası Yer Tutucusu 3"/>
          <p:cNvSpPr>
            <a:spLocks noGrp="1"/>
          </p:cNvSpPr>
          <p:nvPr>
            <p:ph type="sldNum" sz="quarter" idx="12"/>
          </p:nvPr>
        </p:nvSpPr>
        <p:spPr/>
        <p:txBody>
          <a:bodyPr/>
          <a:lstStyle/>
          <a:p>
            <a:fld id="{439F893C-C32F-4835-A1E5-850973405C58}" type="slidenum">
              <a:rPr lang="tr-TR" smtClean="0"/>
              <a:t>8</a:t>
            </a:fld>
            <a:endParaRPr lang="tr-TR"/>
          </a:p>
        </p:txBody>
      </p:sp>
      <p:pic>
        <p:nvPicPr>
          <p:cNvPr id="3" name="Picture 2" descr="https://admin.antalya.edu.tr/files/139/abu-logo-tr-yatay.png">
            <a:extLst>
              <a:ext uri="{FF2B5EF4-FFF2-40B4-BE49-F238E27FC236}">
                <a16:creationId xmlns:a16="http://schemas.microsoft.com/office/drawing/2014/main" id="{9311FDD3-A73F-E022-E344-DF54A422C0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92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51929375"/>
              </p:ext>
            </p:extLst>
          </p:nvPr>
        </p:nvGraphicFramePr>
        <p:xfrm>
          <a:off x="323528" y="1280161"/>
          <a:ext cx="8510982" cy="5239235"/>
        </p:xfrm>
        <a:graphic>
          <a:graphicData uri="http://schemas.openxmlformats.org/drawingml/2006/table">
            <a:tbl>
              <a:tblPr/>
              <a:tblGrid>
                <a:gridCol w="2724552">
                  <a:extLst>
                    <a:ext uri="{9D8B030D-6E8A-4147-A177-3AD203B41FA5}">
                      <a16:colId xmlns:a16="http://schemas.microsoft.com/office/drawing/2014/main" val="3918363564"/>
                    </a:ext>
                  </a:extLst>
                </a:gridCol>
                <a:gridCol w="2881880">
                  <a:extLst>
                    <a:ext uri="{9D8B030D-6E8A-4147-A177-3AD203B41FA5}">
                      <a16:colId xmlns:a16="http://schemas.microsoft.com/office/drawing/2014/main" val="1683979601"/>
                    </a:ext>
                  </a:extLst>
                </a:gridCol>
                <a:gridCol w="2904550">
                  <a:extLst>
                    <a:ext uri="{9D8B030D-6E8A-4147-A177-3AD203B41FA5}">
                      <a16:colId xmlns:a16="http://schemas.microsoft.com/office/drawing/2014/main" val="2592459544"/>
                    </a:ext>
                  </a:extLst>
                </a:gridCol>
              </a:tblGrid>
              <a:tr h="564159">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934">
                <a:tc>
                  <a:txBody>
                    <a:bodyPr/>
                    <a:lstStyle/>
                    <a:p>
                      <a:pPr algn="ctr" fontAlgn="ctr"/>
                      <a:r>
                        <a:rPr lang="tr-TR" sz="1000" b="0" i="0" u="none" strike="noStrike" dirty="0">
                          <a:solidFill>
                            <a:srgbClr val="000000"/>
                          </a:solidFill>
                          <a:effectLst/>
                          <a:latin typeface="Calibri" panose="020F0502020204030204" pitchFamily="34" charset="0"/>
                        </a:rPr>
                        <a:t>Akademik Personel</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Eğitim-Öğretim Hizmetini Kaliteli Bir Şekilde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Öğrenci Başarısı-Akademik Çalışmalar İçin Destek-Güçlü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934">
                <a:tc>
                  <a:txBody>
                    <a:bodyPr/>
                    <a:lstStyle/>
                    <a:p>
                      <a:pPr algn="ctr" fontAlgn="ctr"/>
                      <a:r>
                        <a:rPr lang="tr-TR" sz="1000" b="0" i="0" u="none" strike="noStrike" dirty="0">
                          <a:solidFill>
                            <a:srgbClr val="000000"/>
                          </a:solidFill>
                          <a:effectLst/>
                          <a:latin typeface="Calibri" panose="020F0502020204030204" pitchFamily="34" charset="0"/>
                        </a:rPr>
                        <a:t>İdari Personel</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İdari Hizmet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934">
                <a:tc>
                  <a:txBody>
                    <a:bodyPr/>
                    <a:lstStyle/>
                    <a:p>
                      <a:pPr algn="ctr" fontAlgn="ctr"/>
                      <a:r>
                        <a:rPr lang="tr-TR" sz="1000" b="0" i="0" u="none" strike="noStrike" dirty="0">
                          <a:solidFill>
                            <a:srgbClr val="000000"/>
                          </a:solidFill>
                          <a:effectLst/>
                          <a:latin typeface="Calibri" panose="020F0502020204030204" pitchFamily="34" charset="0"/>
                        </a:rPr>
                        <a:t>Devam Eden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Hizmeti kullanan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Kaliteli Eğitim, Sosyal İmkanlar, Kariyer Planlama, Güçlü İletişim ve Empati, 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934">
                <a:tc>
                  <a:txBody>
                    <a:bodyPr/>
                    <a:lstStyle/>
                    <a:p>
                      <a:pPr algn="ctr" fontAlgn="ctr"/>
                      <a:r>
                        <a:rPr lang="tr-TR" sz="1000" b="0" i="0" u="none" strike="noStrike" dirty="0">
                          <a:solidFill>
                            <a:srgbClr val="000000"/>
                          </a:solidFill>
                          <a:effectLst/>
                          <a:latin typeface="Calibri" panose="020F0502020204030204" pitchFamily="34" charset="0"/>
                        </a:rPr>
                        <a:t>Mezun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Hizmetten Faydalanmış Olması, Kurumun Dış Yüzü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Etkin İletişim, Kariyer Planlaması, Marka Değeri Artışı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934">
                <a:tc>
                  <a:txBody>
                    <a:bodyPr/>
                    <a:lstStyle/>
                    <a:p>
                      <a:pPr algn="ctr" fontAlgn="ctr"/>
                      <a:r>
                        <a:rPr lang="tr-TR" sz="1000" b="0" i="0" u="none" strike="noStrike" dirty="0">
                          <a:solidFill>
                            <a:srgbClr val="000000"/>
                          </a:solidFill>
                          <a:effectLst/>
                          <a:latin typeface="Calibri" panose="020F0502020204030204" pitchFamily="34" charset="0"/>
                        </a:rPr>
                        <a:t>Potansiyel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Tercih Etme Olasılığı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Etkin İletişim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934">
                <a:tc>
                  <a:txBody>
                    <a:bodyPr/>
                    <a:lstStyle/>
                    <a:p>
                      <a:pPr algn="ctr" fontAlgn="ctr"/>
                      <a:r>
                        <a:rPr lang="tr-TR" sz="1000" b="0" i="0" u="none" strike="noStrike" dirty="0">
                          <a:solidFill>
                            <a:srgbClr val="000000"/>
                          </a:solidFill>
                          <a:effectLst/>
                          <a:latin typeface="Calibri" panose="020F0502020204030204" pitchFamily="34" charset="0"/>
                        </a:rPr>
                        <a:t>Rektörlük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Kurumu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Uyum, Akademik Başarı-Öğrenci Memnuniyeti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934">
                <a:tc>
                  <a:txBody>
                    <a:bodyPr/>
                    <a:lstStyle/>
                    <a:p>
                      <a:pPr algn="ctr" fontAlgn="ctr"/>
                      <a:r>
                        <a:rPr lang="tr-TR" sz="1000" b="0" i="0" u="none" strike="noStrike" dirty="0">
                          <a:solidFill>
                            <a:srgbClr val="000000"/>
                          </a:solidFill>
                          <a:effectLst/>
                          <a:latin typeface="Calibri" panose="020F0502020204030204" pitchFamily="34" charset="0"/>
                        </a:rPr>
                        <a:t>Genel Sekreterlik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Kurumu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934">
                <a:tc>
                  <a:txBody>
                    <a:bodyPr/>
                    <a:lstStyle/>
                    <a:p>
                      <a:pPr algn="ctr" fontAlgn="ctr"/>
                      <a:r>
                        <a:rPr lang="tr-TR" sz="1000" b="0" i="0" u="none" strike="noStrike" dirty="0">
                          <a:solidFill>
                            <a:srgbClr val="000000"/>
                          </a:solidFill>
                          <a:effectLst/>
                          <a:latin typeface="Calibri" panose="020F0502020204030204" pitchFamily="34" charset="0"/>
                        </a:rPr>
                        <a:t>YÖK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 Yaratıcı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Uyum, 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934">
                <a:tc>
                  <a:txBody>
                    <a:bodyPr/>
                    <a:lstStyle/>
                    <a:p>
                      <a:pPr algn="ctr" fontAlgn="ctr"/>
                      <a:r>
                        <a:rPr lang="tr-TR" sz="1000" b="0" i="0" u="none" strike="noStrike" dirty="0">
                          <a:solidFill>
                            <a:srgbClr val="000000"/>
                          </a:solidFill>
                          <a:effectLst/>
                          <a:latin typeface="Calibri" panose="020F0502020204030204" pitchFamily="34" charset="0"/>
                        </a:rPr>
                        <a:t>Belediyeler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Proje ve Destekler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934">
                <a:tc>
                  <a:txBody>
                    <a:bodyPr/>
                    <a:lstStyle/>
                    <a:p>
                      <a:pPr algn="ctr" fontAlgn="ctr"/>
                      <a:r>
                        <a:rPr lang="tr-TR" sz="1000" b="0" i="0" u="none" strike="noStrike" dirty="0">
                          <a:solidFill>
                            <a:srgbClr val="000000"/>
                          </a:solidFill>
                          <a:effectLst/>
                          <a:latin typeface="Calibri" panose="020F0502020204030204" pitchFamily="34" charset="0"/>
                        </a:rPr>
                        <a:t>Kamu Kurum ve Kuruluşları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 Gerekleri ve Ortak Projeler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Uyum-Ortak Proje ve Destekler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934">
                <a:tc>
                  <a:txBody>
                    <a:bodyPr/>
                    <a:lstStyle/>
                    <a:p>
                      <a:pPr algn="ctr" fontAlgn="ctr"/>
                      <a:r>
                        <a:rPr lang="tr-TR" sz="1000" b="0" i="0" u="none" strike="noStrike" dirty="0">
                          <a:solidFill>
                            <a:srgbClr val="000000"/>
                          </a:solidFill>
                          <a:effectLst/>
                          <a:latin typeface="Calibri" panose="020F0502020204030204" pitchFamily="34" charset="0"/>
                        </a:rPr>
                        <a:t>Akdeniz Üniversitesi Rektörlüğü</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Sürdürülebilir Bilgi Paylaşımı ,Ortak Projeler, Güçlü İletişim  ve Empati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934">
                <a:tc>
                  <a:txBody>
                    <a:bodyPr/>
                    <a:lstStyle/>
                    <a:p>
                      <a:pPr algn="ctr" fontAlgn="ctr"/>
                      <a:r>
                        <a:rPr lang="tr-TR" sz="1000" b="0" i="0" u="none" strike="noStrike" dirty="0">
                          <a:solidFill>
                            <a:srgbClr val="000000"/>
                          </a:solidFill>
                          <a:effectLst/>
                          <a:latin typeface="Calibri" panose="020F0502020204030204" pitchFamily="34" charset="0"/>
                        </a:rPr>
                        <a:t>Diğer Üniversitelerin Rektörlükleri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Sürdürülebilir Bilgi Paylaşımı, Önlenen Haksız Rekabet, Güçlü İletişim  ve Empati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934">
                <a:tc>
                  <a:txBody>
                    <a:bodyPr/>
                    <a:lstStyle/>
                    <a:p>
                      <a:pPr algn="ctr" fontAlgn="ctr"/>
                      <a:r>
                        <a:rPr lang="tr-TR" sz="1000" b="0" i="0" u="none" strike="noStrike" dirty="0">
                          <a:solidFill>
                            <a:srgbClr val="000000"/>
                          </a:solidFill>
                          <a:effectLst/>
                          <a:latin typeface="Calibri" panose="020F0502020204030204" pitchFamily="34" charset="0"/>
                        </a:rPr>
                        <a:t>TÜBİTAK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Katma Değer Yaratan Projeler Üretilerek Bilimin Yaygınlaştırılması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934">
                <a:tc>
                  <a:txBody>
                    <a:bodyPr/>
                    <a:lstStyle/>
                    <a:p>
                      <a:pPr algn="ctr" fontAlgn="ctr"/>
                      <a:r>
                        <a:rPr lang="tr-TR" sz="1000" b="0" i="0" u="none" strike="noStrike" dirty="0">
                          <a:solidFill>
                            <a:srgbClr val="000000"/>
                          </a:solidFill>
                          <a:effectLst/>
                          <a:latin typeface="Calibri" panose="020F0502020204030204" pitchFamily="34" charset="0"/>
                        </a:rPr>
                        <a:t>Öğrenci Velileri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Dolaylı Müşteri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Kaliteli Eğitim, Sosyal İmkanlar, Kariyer Planlama, Güçlü İletişim ve Empati, 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
        <p:nvSpPr>
          <p:cNvPr id="2" name="Slayt Numarası Yer Tutucusu 3">
            <a:extLst>
              <a:ext uri="{FF2B5EF4-FFF2-40B4-BE49-F238E27FC236}">
                <a16:creationId xmlns:a16="http://schemas.microsoft.com/office/drawing/2014/main" id="{302DE8B8-5D2C-AEF9-18E7-D7A3F1BB3ABE}"/>
              </a:ext>
            </a:extLst>
          </p:cNvPr>
          <p:cNvSpPr>
            <a:spLocks noGrp="1"/>
          </p:cNvSpPr>
          <p:nvPr>
            <p:ph type="sldNum" sz="quarter" idx="12"/>
          </p:nvPr>
        </p:nvSpPr>
        <p:spPr>
          <a:xfrm>
            <a:off x="7766431" y="295736"/>
            <a:ext cx="628813" cy="767687"/>
          </a:xfrm>
        </p:spPr>
        <p:txBody>
          <a:bodyPr/>
          <a:lstStyle/>
          <a:p>
            <a:fld id="{439F893C-C32F-4835-A1E5-850973405C58}" type="slidenum">
              <a:rPr lang="tr-TR" smtClean="0"/>
              <a:t>9</a:t>
            </a:fld>
            <a:endParaRPr lang="tr-TR" dirty="0"/>
          </a:p>
        </p:txBody>
      </p:sp>
    </p:spTree>
    <p:extLst>
      <p:ext uri="{BB962C8B-B14F-4D97-AF65-F5344CB8AC3E}">
        <p14:creationId xmlns:p14="http://schemas.microsoft.com/office/powerpoint/2010/main" val="4598362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2253</TotalTime>
  <Words>1887</Words>
  <Application>Microsoft Office PowerPoint</Application>
  <PresentationFormat>Ekran Gösterisi (4:3)</PresentationFormat>
  <Paragraphs>304</Paragraphs>
  <Slides>22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Calibri Light</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SWOT ANALİZİ REVİZYONLARIMIZ</vt:lpstr>
      <vt:lpstr>PowerPoint Sunusu</vt:lpstr>
      <vt:lpstr>PowerPoint Sunusu</vt:lpstr>
      <vt:lpstr>PowerPoint Sunusu</vt:lpstr>
      <vt:lpstr>PowerPoint Sunusu</vt:lpstr>
      <vt:lpstr>PowerPoint Sunusu</vt:lpstr>
      <vt:lpstr>PowerPoint Sunusu</vt:lpstr>
      <vt:lpstr>PAYDAŞ GERİBİLDİRİMLERİ (ANKET ANALİZLERİ)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Aysegul Nasircilar</cp:lastModifiedBy>
  <cp:revision>77</cp:revision>
  <dcterms:created xsi:type="dcterms:W3CDTF">2020-01-20T10:44:30Z</dcterms:created>
  <dcterms:modified xsi:type="dcterms:W3CDTF">2023-06-13T12:38:25Z</dcterms:modified>
</cp:coreProperties>
</file>