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88" r:id="rId3"/>
    <p:sldId id="365" r:id="rId4"/>
    <p:sldId id="347" r:id="rId5"/>
    <p:sldId id="376" r:id="rId6"/>
    <p:sldId id="375" r:id="rId7"/>
    <p:sldId id="377" r:id="rId8"/>
    <p:sldId id="378" r:id="rId9"/>
    <p:sldId id="379" r:id="rId10"/>
    <p:sldId id="320" r:id="rId11"/>
    <p:sldId id="363" r:id="rId12"/>
    <p:sldId id="382" r:id="rId13"/>
    <p:sldId id="285" r:id="rId14"/>
    <p:sldId id="353" r:id="rId15"/>
    <p:sldId id="358" r:id="rId16"/>
    <p:sldId id="352" r:id="rId17"/>
    <p:sldId id="357" r:id="rId18"/>
    <p:sldId id="381" r:id="rId19"/>
    <p:sldId id="304" r:id="rId20"/>
    <p:sldId id="362" r:id="rId21"/>
    <p:sldId id="278"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65"/>
            <p14:sldId id="347"/>
            <p14:sldId id="376"/>
            <p14:sldId id="375"/>
            <p14:sldId id="377"/>
            <p14:sldId id="378"/>
            <p14:sldId id="379"/>
            <p14:sldId id="320"/>
            <p14:sldId id="363"/>
            <p14:sldId id="382"/>
            <p14:sldId id="285"/>
            <p14:sldId id="353"/>
            <p14:sldId id="358"/>
            <p14:sldId id="352"/>
            <p14:sldId id="357"/>
            <p14:sldId id="381"/>
            <p14:sldId id="304"/>
            <p14:sldId id="362"/>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D0D"/>
    <a:srgbClr val="020424"/>
    <a:srgbClr val="E626AF"/>
    <a:srgbClr val="122204"/>
    <a:srgbClr val="122454"/>
    <a:srgbClr val="0F2303"/>
    <a:srgbClr val="001626"/>
    <a:srgbClr val="7AEE32"/>
    <a:srgbClr val="1F062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43" autoAdjust="0"/>
    <p:restoredTop sz="93243" autoAdjust="0"/>
  </p:normalViewPr>
  <p:slideViewPr>
    <p:cSldViewPr snapToGrid="0">
      <p:cViewPr varScale="1">
        <p:scale>
          <a:sx n="82" d="100"/>
          <a:sy n="82" d="100"/>
        </p:scale>
        <p:origin x="917"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7.06.2023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effectLst/>
                <a:latin typeface="+mn-lt"/>
                <a:ea typeface="+mn-ea"/>
                <a:cs typeface="+mn-cs"/>
              </a:rPr>
              <a:t>Z2-Lisans öğretim üyelerinin ağırlığı lisans programlarına veriyor olması (Çıkarttık)</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effectLst/>
                <a:latin typeface="+mn-lt"/>
                <a:ea typeface="+mn-ea"/>
                <a:cs typeface="+mn-cs"/>
              </a:rPr>
              <a:t>Z3-Bilgi işlemden kaynaklanan kayıt ve işlem sorunları (Çıkarttık)</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effectLst/>
                <a:latin typeface="+mn-lt"/>
                <a:ea typeface="+mn-ea"/>
                <a:cs typeface="+mn-cs"/>
              </a:rPr>
              <a:t>Z6- Öğrencilerin departmanlardan almak </a:t>
            </a:r>
            <a:r>
              <a:rPr lang="tr-TR" sz="1200" b="0" i="0" u="none" strike="noStrike" kern="1200" dirty="0" err="1" smtClean="0">
                <a:solidFill>
                  <a:schemeClr val="tx1"/>
                </a:solidFill>
                <a:effectLst/>
                <a:latin typeface="+mn-lt"/>
                <a:ea typeface="+mn-ea"/>
                <a:cs typeface="+mn-cs"/>
              </a:rPr>
              <a:t>istedileri</a:t>
            </a:r>
            <a:r>
              <a:rPr lang="tr-TR" sz="1200" b="0" i="0" u="none" strike="noStrike" kern="1200" dirty="0" smtClean="0">
                <a:solidFill>
                  <a:schemeClr val="tx1"/>
                </a:solidFill>
                <a:effectLst/>
                <a:latin typeface="+mn-lt"/>
                <a:ea typeface="+mn-ea"/>
                <a:cs typeface="+mn-cs"/>
              </a:rPr>
              <a:t> ilgili imzaların ana kampüste olması (Çıkarttık)</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effectLst/>
                <a:latin typeface="+mn-lt"/>
                <a:ea typeface="+mn-ea"/>
                <a:cs typeface="+mn-cs"/>
              </a:rPr>
              <a:t>Z-8 İmzalarla ilgili öğrencilerin hocalara ulaşımındaki zorluklar (Çıkarttık)</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effectLst/>
                <a:latin typeface="+mn-lt"/>
                <a:ea typeface="+mn-ea"/>
                <a:cs typeface="+mn-cs"/>
              </a:rPr>
              <a:t>T3-Diğer </a:t>
            </a:r>
            <a:r>
              <a:rPr lang="tr-TR" sz="1200" b="0" i="0" u="none" strike="noStrike" kern="1200" dirty="0" err="1" smtClean="0">
                <a:solidFill>
                  <a:schemeClr val="tx1"/>
                </a:solidFill>
                <a:effectLst/>
                <a:latin typeface="+mn-lt"/>
                <a:ea typeface="+mn-ea"/>
                <a:cs typeface="+mn-cs"/>
              </a:rPr>
              <a:t>üniversiterle</a:t>
            </a:r>
            <a:r>
              <a:rPr lang="tr-TR" sz="1200" b="0" i="0" u="none" strike="noStrike" kern="1200" dirty="0" smtClean="0">
                <a:solidFill>
                  <a:schemeClr val="tx1"/>
                </a:solidFill>
                <a:effectLst/>
                <a:latin typeface="+mn-lt"/>
                <a:ea typeface="+mn-ea"/>
                <a:cs typeface="+mn-cs"/>
              </a:rPr>
              <a:t> rekabet (Çıkarttık)</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effectLst/>
                <a:latin typeface="+mn-lt"/>
                <a:ea typeface="+mn-ea"/>
                <a:cs typeface="+mn-cs"/>
              </a:rPr>
              <a:t>F1-Antalya ilinde özel üniversite sayısının azlığı  (ANTALYADA TEK VAKIF ENSTİTÜSÜ OLMASI) (parantez içi ile değiştirdik)</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effectLst/>
                <a:latin typeface="+mn-lt"/>
                <a:ea typeface="+mn-ea"/>
                <a:cs typeface="+mn-cs"/>
              </a:rPr>
              <a:t>T1-Öğrencilerin öncelikli olarak devlet üniversitesini tercih etmesi  (Devlet Üniversitesinin varlığı) (parantez içi ile değiştirdik)</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effectLst/>
                <a:latin typeface="+mn-lt"/>
                <a:ea typeface="+mn-ea"/>
                <a:cs typeface="+mn-cs"/>
              </a:rPr>
              <a:t>T2-Ekonomik kriz  (Ekonomide yaşanan belirsizlikler) (parantez içi ile değiştirdik)</a:t>
            </a:r>
            <a:endParaRPr lang="tr-TR" dirty="0" smtClean="0"/>
          </a:p>
          <a:p>
            <a:endParaRPr lang="tr-TR" dirty="0"/>
          </a:p>
        </p:txBody>
      </p:sp>
      <p:sp>
        <p:nvSpPr>
          <p:cNvPr id="4" name="Slide Number Placeholder 3"/>
          <p:cNvSpPr>
            <a:spLocks noGrp="1"/>
          </p:cNvSpPr>
          <p:nvPr>
            <p:ph type="sldNum" sz="quarter" idx="10"/>
          </p:nvPr>
        </p:nvSpPr>
        <p:spPr/>
        <p:txBody>
          <a:bodyPr/>
          <a:lstStyle/>
          <a:p>
            <a:fld id="{468F1CBD-092F-46C9-A4DE-6EE6E628FC19}" type="slidenum">
              <a:rPr lang="tr-TR" smtClean="0"/>
              <a:t>4</a:t>
            </a:fld>
            <a:endParaRPr lang="tr-TR"/>
          </a:p>
        </p:txBody>
      </p:sp>
    </p:spTree>
    <p:extLst>
      <p:ext uri="{BB962C8B-B14F-4D97-AF65-F5344CB8AC3E}">
        <p14:creationId xmlns:p14="http://schemas.microsoft.com/office/powerpoint/2010/main" val="251497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q"/>
            </a:pPr>
            <a:r>
              <a:rPr lang="tr-TR" dirty="0" smtClean="0">
                <a:solidFill>
                  <a:srgbClr val="122204"/>
                </a:solidFill>
              </a:rPr>
              <a:t>Proje kapsamında yapılan lisansüstü tez sayısı (TÜBİTAK, AB, BAP, Kalkınma Ajansı vb.) takip edilemeye başlanmıştır</a:t>
            </a:r>
          </a:p>
          <a:p>
            <a:pPr marL="285750" indent="-285750">
              <a:buFont typeface="Wingdings" panose="05000000000000000000" pitchFamily="2" charset="2"/>
              <a:buChar char="q"/>
            </a:pPr>
            <a:r>
              <a:rPr lang="tr-TR" dirty="0" smtClean="0">
                <a:solidFill>
                  <a:srgbClr val="122204"/>
                </a:solidFill>
              </a:rPr>
              <a:t>Lisansüstü tezlerden yapılan yayın sayısı takip edilmeye başlanmıştır.</a:t>
            </a:r>
          </a:p>
          <a:p>
            <a:endParaRPr lang="tr-TR" dirty="0"/>
          </a:p>
        </p:txBody>
      </p:sp>
      <p:sp>
        <p:nvSpPr>
          <p:cNvPr id="4" name="Slide Number Placeholder 3"/>
          <p:cNvSpPr>
            <a:spLocks noGrp="1"/>
          </p:cNvSpPr>
          <p:nvPr>
            <p:ph type="sldNum" sz="quarter" idx="10"/>
          </p:nvPr>
        </p:nvSpPr>
        <p:spPr/>
        <p:txBody>
          <a:bodyPr/>
          <a:lstStyle/>
          <a:p>
            <a:fld id="{468F1CBD-092F-46C9-A4DE-6EE6E628FC19}" type="slidenum">
              <a:rPr lang="tr-TR" smtClean="0"/>
              <a:t>19</a:t>
            </a:fld>
            <a:endParaRPr lang="tr-TR"/>
          </a:p>
        </p:txBody>
      </p:sp>
    </p:spTree>
    <p:extLst>
      <p:ext uri="{BB962C8B-B14F-4D97-AF65-F5344CB8AC3E}">
        <p14:creationId xmlns:p14="http://schemas.microsoft.com/office/powerpoint/2010/main" val="2534149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smtClean="0"/>
          </a:p>
          <a:p>
            <a:endParaRPr lang="tr-TR" baseline="0" dirty="0" smtClean="0"/>
          </a:p>
        </p:txBody>
      </p:sp>
      <p:sp>
        <p:nvSpPr>
          <p:cNvPr id="4" name="Slide Number Placeholder 3"/>
          <p:cNvSpPr>
            <a:spLocks noGrp="1"/>
          </p:cNvSpPr>
          <p:nvPr>
            <p:ph type="sldNum" sz="quarter" idx="10"/>
          </p:nvPr>
        </p:nvSpPr>
        <p:spPr/>
        <p:txBody>
          <a:bodyPr/>
          <a:lstStyle/>
          <a:p>
            <a:fld id="{468F1CBD-092F-46C9-A4DE-6EE6E628FC19}" type="slidenum">
              <a:rPr lang="tr-TR" smtClean="0"/>
              <a:t>20</a:t>
            </a:fld>
            <a:endParaRPr lang="tr-TR"/>
          </a:p>
        </p:txBody>
      </p:sp>
    </p:spTree>
    <p:extLst>
      <p:ext uri="{BB962C8B-B14F-4D97-AF65-F5344CB8AC3E}">
        <p14:creationId xmlns:p14="http://schemas.microsoft.com/office/powerpoint/2010/main" val="1217336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solidFill>
                  <a:srgbClr val="122204"/>
                </a:solidFill>
              </a:rPr>
              <a:t>Proje kapsamında yapılan lisansüstü tez sayısı (TÜBİTAK, AB, BAP, Kalkınma Ajansı vb.) ABU TTO yazılımı ile entegre hale getirilmesi</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smtClean="0">
                <a:solidFill>
                  <a:srgbClr val="122204"/>
                </a:solidFill>
              </a:rPr>
              <a:t>Paydaş beklentilerini ve ihtiyaçlarını daha etkin tespit edebilmek için anketlerin geliştirilmesi ve uygulanması Örneğin Mezun öğrenci anketleri; İşveren anketleri; İşbirlikçi firmalara yapılacak anketler; vb.</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aseline="0" dirty="0" smtClean="0">
              <a:solidFill>
                <a:srgbClr val="12220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aseline="0" dirty="0" smtClean="0">
              <a:solidFill>
                <a:srgbClr val="12220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smtClean="0">
                <a:solidFill>
                  <a:srgbClr val="122204"/>
                </a:solidFill>
              </a:rPr>
              <a:t> </a:t>
            </a:r>
            <a:endParaRPr lang="tr-TR" dirty="0" smtClean="0">
              <a:solidFill>
                <a:srgbClr val="122204"/>
              </a:solidFill>
            </a:endParaRPr>
          </a:p>
          <a:p>
            <a:endParaRPr lang="tr-TR" dirty="0"/>
          </a:p>
        </p:txBody>
      </p:sp>
      <p:sp>
        <p:nvSpPr>
          <p:cNvPr id="4" name="Slide Number Placeholder 3"/>
          <p:cNvSpPr>
            <a:spLocks noGrp="1"/>
          </p:cNvSpPr>
          <p:nvPr>
            <p:ph type="sldNum" sz="quarter" idx="10"/>
          </p:nvPr>
        </p:nvSpPr>
        <p:spPr/>
        <p:txBody>
          <a:bodyPr/>
          <a:lstStyle/>
          <a:p>
            <a:fld id="{468F1CBD-092F-46C9-A4DE-6EE6E628FC19}" type="slidenum">
              <a:rPr lang="tr-TR" smtClean="0"/>
              <a:t>21</a:t>
            </a:fld>
            <a:endParaRPr lang="tr-TR"/>
          </a:p>
        </p:txBody>
      </p:sp>
    </p:spTree>
    <p:extLst>
      <p:ext uri="{BB962C8B-B14F-4D97-AF65-F5344CB8AC3E}">
        <p14:creationId xmlns:p14="http://schemas.microsoft.com/office/powerpoint/2010/main" val="225053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u="none" strike="noStrike" dirty="0" smtClean="0">
                <a:solidFill>
                  <a:srgbClr val="C00000"/>
                </a:solidFill>
                <a:effectLst/>
              </a:rPr>
              <a:t>PAYDAŞ DETAYLANDIRMASI sütünü eklendi.</a:t>
            </a:r>
            <a:endParaRPr lang="tr-TR" b="0" dirty="0" smtClean="0"/>
          </a:p>
          <a:p>
            <a:endParaRPr lang="tr-TR" dirty="0"/>
          </a:p>
        </p:txBody>
      </p:sp>
      <p:sp>
        <p:nvSpPr>
          <p:cNvPr id="4" name="Slide Number Placeholder 3"/>
          <p:cNvSpPr>
            <a:spLocks noGrp="1"/>
          </p:cNvSpPr>
          <p:nvPr>
            <p:ph type="sldNum" sz="quarter" idx="10"/>
          </p:nvPr>
        </p:nvSpPr>
        <p:spPr/>
        <p:txBody>
          <a:bodyPr/>
          <a:lstStyle/>
          <a:p>
            <a:fld id="{468F1CBD-092F-46C9-A4DE-6EE6E628FC19}" type="slidenum">
              <a:rPr lang="tr-TR" smtClean="0"/>
              <a:t>5</a:t>
            </a:fld>
            <a:endParaRPr lang="tr-TR"/>
          </a:p>
        </p:txBody>
      </p:sp>
    </p:spTree>
    <p:extLst>
      <p:ext uri="{BB962C8B-B14F-4D97-AF65-F5344CB8AC3E}">
        <p14:creationId xmlns:p14="http://schemas.microsoft.com/office/powerpoint/2010/main" val="2304457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468F1CBD-092F-46C9-A4DE-6EE6E628FC19}" type="slidenum">
              <a:rPr lang="tr-TR" smtClean="0"/>
              <a:t>10</a:t>
            </a:fld>
            <a:endParaRPr lang="tr-TR"/>
          </a:p>
        </p:txBody>
      </p:sp>
    </p:spTree>
    <p:extLst>
      <p:ext uri="{BB962C8B-B14F-4D97-AF65-F5344CB8AC3E}">
        <p14:creationId xmlns:p14="http://schemas.microsoft.com/office/powerpoint/2010/main" val="366007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Başvuru Sistemi</a:t>
            </a:r>
          </a:p>
          <a:p>
            <a:r>
              <a:rPr lang="tr-TR" dirty="0" smtClean="0"/>
              <a:t>Öğrenci Dilekçelerinin</a:t>
            </a:r>
            <a:r>
              <a:rPr lang="tr-TR" baseline="0" dirty="0" smtClean="0"/>
              <a:t> Yazılım..</a:t>
            </a:r>
          </a:p>
          <a:p>
            <a:r>
              <a:rPr lang="tr-TR" baseline="0" dirty="0" smtClean="0"/>
              <a:t>Tez aşaması yazılım</a:t>
            </a:r>
          </a:p>
          <a:p>
            <a:r>
              <a:rPr lang="tr-TR" baseline="0" dirty="0" smtClean="0"/>
              <a:t>Çağrı Merkezi</a:t>
            </a:r>
          </a:p>
          <a:p>
            <a:r>
              <a:rPr lang="tr-TR" baseline="0" dirty="0" smtClean="0"/>
              <a:t>Web sitesi kolay güncellenebilir hale </a:t>
            </a:r>
            <a:r>
              <a:rPr lang="tr-TR" baseline="0" dirty="0" err="1" smtClean="0"/>
              <a:t>getirlmesi</a:t>
            </a:r>
            <a:endParaRPr lang="tr-TR" baseline="0" dirty="0" smtClean="0"/>
          </a:p>
          <a:p>
            <a:r>
              <a:rPr lang="tr-TR" baseline="0" dirty="0" err="1" smtClean="0"/>
              <a:t>UBS’den</a:t>
            </a:r>
            <a:r>
              <a:rPr lang="tr-TR" baseline="0" dirty="0" smtClean="0"/>
              <a:t> kaynaklı sıkıntılar</a:t>
            </a:r>
            <a:endParaRPr lang="tr-TR" dirty="0" smtClean="0"/>
          </a:p>
          <a:p>
            <a:r>
              <a:rPr lang="tr-TR" dirty="0" smtClean="0"/>
              <a:t>Bilgisayarlar</a:t>
            </a:r>
            <a:r>
              <a:rPr lang="tr-TR" baseline="0" dirty="0" smtClean="0"/>
              <a:t> yavaş; </a:t>
            </a:r>
            <a:r>
              <a:rPr lang="tr-TR" baseline="0" dirty="0" err="1" smtClean="0"/>
              <a:t>Güncellleme</a:t>
            </a:r>
            <a:r>
              <a:rPr lang="tr-TR" baseline="0" dirty="0" smtClean="0"/>
              <a:t>: 18 sınıf için SSD sipariş verildi</a:t>
            </a:r>
            <a:endParaRPr lang="tr-TR" baseline="0" dirty="0" smtClean="0"/>
          </a:p>
          <a:p>
            <a:r>
              <a:rPr lang="tr-TR" dirty="0" smtClean="0"/>
              <a:t>Bilgisayarların</a:t>
            </a:r>
            <a:r>
              <a:rPr lang="tr-TR" baseline="0" dirty="0" smtClean="0"/>
              <a:t> </a:t>
            </a:r>
            <a:r>
              <a:rPr lang="tr-TR" baseline="0" dirty="0" smtClean="0"/>
              <a:t>güncellenmesi</a:t>
            </a:r>
            <a:endParaRPr lang="tr-TR" dirty="0" smtClean="0"/>
          </a:p>
          <a:p>
            <a:endParaRPr lang="tr-TR" dirty="0"/>
          </a:p>
        </p:txBody>
      </p:sp>
      <p:sp>
        <p:nvSpPr>
          <p:cNvPr id="4" name="Slide Number Placeholder 3"/>
          <p:cNvSpPr>
            <a:spLocks noGrp="1"/>
          </p:cNvSpPr>
          <p:nvPr>
            <p:ph type="sldNum" sz="quarter" idx="10"/>
          </p:nvPr>
        </p:nvSpPr>
        <p:spPr/>
        <p:txBody>
          <a:bodyPr/>
          <a:lstStyle/>
          <a:p>
            <a:fld id="{468F1CBD-092F-46C9-A4DE-6EE6E628FC19}" type="slidenum">
              <a:rPr lang="tr-TR" smtClean="0"/>
              <a:t>11</a:t>
            </a:fld>
            <a:endParaRPr lang="tr-TR"/>
          </a:p>
        </p:txBody>
      </p:sp>
    </p:spTree>
    <p:extLst>
      <p:ext uri="{BB962C8B-B14F-4D97-AF65-F5344CB8AC3E}">
        <p14:creationId xmlns:p14="http://schemas.microsoft.com/office/powerpoint/2010/main" val="1686561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Başvuru Sistemi</a:t>
            </a:r>
          </a:p>
          <a:p>
            <a:r>
              <a:rPr lang="tr-TR" dirty="0" smtClean="0"/>
              <a:t>Öğrenci Dilekçelerinin</a:t>
            </a:r>
            <a:r>
              <a:rPr lang="tr-TR" baseline="0" dirty="0" smtClean="0"/>
              <a:t> Yazılım..</a:t>
            </a:r>
          </a:p>
          <a:p>
            <a:r>
              <a:rPr lang="tr-TR" baseline="0" dirty="0" smtClean="0"/>
              <a:t>Tez aşaması yazılım</a:t>
            </a:r>
          </a:p>
          <a:p>
            <a:r>
              <a:rPr lang="tr-TR" baseline="0" dirty="0" smtClean="0"/>
              <a:t>Çağrı Merkezi</a:t>
            </a:r>
          </a:p>
          <a:p>
            <a:r>
              <a:rPr lang="tr-TR" baseline="0" dirty="0" smtClean="0"/>
              <a:t>Web sitesi kolay güncellenebilir hale </a:t>
            </a:r>
            <a:r>
              <a:rPr lang="tr-TR" baseline="0" dirty="0" err="1" smtClean="0"/>
              <a:t>getirlmesi</a:t>
            </a:r>
            <a:endParaRPr lang="tr-TR" baseline="0" dirty="0" smtClean="0"/>
          </a:p>
          <a:p>
            <a:r>
              <a:rPr lang="tr-TR" baseline="0" dirty="0" err="1" smtClean="0"/>
              <a:t>UBS’den</a:t>
            </a:r>
            <a:r>
              <a:rPr lang="tr-TR" baseline="0" dirty="0" smtClean="0"/>
              <a:t> kaynaklı sıkıntılar</a:t>
            </a:r>
            <a:endParaRPr lang="tr-TR" dirty="0" smtClean="0"/>
          </a:p>
          <a:p>
            <a:r>
              <a:rPr lang="tr-TR" dirty="0" smtClean="0"/>
              <a:t>Bilgisayarlar</a:t>
            </a:r>
            <a:r>
              <a:rPr lang="tr-TR" baseline="0" dirty="0" smtClean="0"/>
              <a:t> yavaş;</a:t>
            </a:r>
          </a:p>
          <a:p>
            <a:r>
              <a:rPr lang="tr-TR" dirty="0" smtClean="0"/>
              <a:t>Bilgisayarların</a:t>
            </a:r>
            <a:r>
              <a:rPr lang="tr-TR" baseline="0" dirty="0" smtClean="0"/>
              <a:t> güncellenmesi</a:t>
            </a:r>
            <a:endParaRPr lang="tr-TR" dirty="0" smtClean="0"/>
          </a:p>
          <a:p>
            <a:endParaRPr lang="tr-TR" dirty="0" smtClean="0"/>
          </a:p>
          <a:p>
            <a:endParaRPr lang="tr-TR" dirty="0" smtClean="0"/>
          </a:p>
          <a:p>
            <a:endParaRPr lang="tr-TR" dirty="0" smtClean="0"/>
          </a:p>
          <a:p>
            <a:pPr rtl="0" eaLnBrk="1" fontAlgn="b" latinLnBrk="0" hangingPunct="1"/>
            <a:r>
              <a:rPr lang="tr-TR" sz="1200" b="1" i="0" u="none" strike="noStrike" kern="1200" dirty="0" smtClean="0">
                <a:solidFill>
                  <a:schemeClr val="tx1"/>
                </a:solidFill>
                <a:effectLst/>
                <a:latin typeface="+mn-lt"/>
                <a:ea typeface="+mn-ea"/>
                <a:cs typeface="+mn-cs"/>
              </a:rPr>
              <a:t>Öğrenci sınıf ve dönemlerinin sistem tarafından otomatik olarak atmaması</a:t>
            </a:r>
            <a:endParaRPr lang="tr-TR" sz="1200" b="0" i="0" u="none" strike="noStrike" kern="1200" dirty="0" smtClean="0">
              <a:solidFill>
                <a:schemeClr val="tx1"/>
              </a:solidFill>
              <a:effectLst/>
              <a:latin typeface="+mn-lt"/>
              <a:ea typeface="+mn-ea"/>
              <a:cs typeface="+mn-cs"/>
            </a:endParaRPr>
          </a:p>
          <a:p>
            <a:pPr rtl="0" eaLnBrk="1" fontAlgn="b" latinLnBrk="0" hangingPunct="1"/>
            <a:r>
              <a:rPr lang="tr-TR" sz="1200" b="1" i="0" u="none" strike="noStrike" kern="1200" dirty="0" smtClean="0">
                <a:solidFill>
                  <a:schemeClr val="tx1"/>
                </a:solidFill>
                <a:effectLst/>
                <a:latin typeface="+mn-lt"/>
                <a:ea typeface="+mn-ea"/>
                <a:cs typeface="+mn-cs"/>
              </a:rPr>
              <a:t>Öğrencilerin açılan dersleri sistemde görememesi</a:t>
            </a:r>
            <a:endParaRPr lang="tr-TR" sz="1200" b="0" i="0" u="none" strike="noStrike" kern="1200" dirty="0" smtClean="0">
              <a:solidFill>
                <a:schemeClr val="tx1"/>
              </a:solidFill>
              <a:effectLst/>
              <a:latin typeface="+mn-lt"/>
              <a:ea typeface="+mn-ea"/>
              <a:cs typeface="+mn-cs"/>
            </a:endParaRPr>
          </a:p>
          <a:p>
            <a:pPr rtl="0" eaLnBrk="1" fontAlgn="b" latinLnBrk="0" hangingPunct="1"/>
            <a:r>
              <a:rPr lang="tr-TR" sz="1200" b="1" i="0" u="none" strike="noStrike" kern="1200" dirty="0" smtClean="0">
                <a:solidFill>
                  <a:schemeClr val="tx1"/>
                </a:solidFill>
                <a:effectLst/>
                <a:latin typeface="+mn-lt"/>
                <a:ea typeface="+mn-ea"/>
                <a:cs typeface="+mn-cs"/>
              </a:rPr>
              <a:t>Yeni kayıt öğrencilerin kayıt tarihi ve durum değiştirme tarihlerinin girilmesine rağmen sistemin silmesi, sildiğinden dolayı da </a:t>
            </a:r>
            <a:r>
              <a:rPr lang="tr-TR" sz="1200" b="1" i="0" u="none" strike="noStrike" kern="1200" dirty="0" err="1" smtClean="0">
                <a:solidFill>
                  <a:schemeClr val="tx1"/>
                </a:solidFill>
                <a:effectLst/>
                <a:latin typeface="+mn-lt"/>
                <a:ea typeface="+mn-ea"/>
                <a:cs typeface="+mn-cs"/>
              </a:rPr>
              <a:t>Yök</a:t>
            </a:r>
            <a:r>
              <a:rPr lang="tr-TR" sz="1200" b="1" i="0" u="none" strike="noStrike" kern="1200" dirty="0" smtClean="0">
                <a:solidFill>
                  <a:schemeClr val="tx1"/>
                </a:solidFill>
                <a:effectLst/>
                <a:latin typeface="+mn-lt"/>
                <a:ea typeface="+mn-ea"/>
                <a:cs typeface="+mn-cs"/>
              </a:rPr>
              <a:t> ‘e eşitlenmede sıkıntı oluşturması</a:t>
            </a:r>
            <a:endParaRPr lang="tr-TR" sz="1200" b="0" i="0" u="none" strike="noStrike" kern="1200" dirty="0" smtClean="0">
              <a:solidFill>
                <a:schemeClr val="tx1"/>
              </a:solidFill>
              <a:effectLst/>
              <a:latin typeface="+mn-lt"/>
              <a:ea typeface="+mn-ea"/>
              <a:cs typeface="+mn-cs"/>
            </a:endParaRPr>
          </a:p>
          <a:p>
            <a:pPr rtl="0" eaLnBrk="1" fontAlgn="b" latinLnBrk="0" hangingPunct="1"/>
            <a:r>
              <a:rPr lang="tr-TR" sz="1200" b="1" i="0" u="none" strike="noStrike" kern="1200" dirty="0" smtClean="0">
                <a:solidFill>
                  <a:schemeClr val="tx1"/>
                </a:solidFill>
                <a:effectLst/>
                <a:latin typeface="+mn-lt"/>
                <a:ea typeface="+mn-ea"/>
                <a:cs typeface="+mn-cs"/>
              </a:rPr>
              <a:t>Sistemde öğrencilerin alabileceği kredilerin tanımlı olmasına rağmen öğrencilerin ders seçimi hatasında kredi yetersiz uyarısı vermesi</a:t>
            </a:r>
            <a:endParaRPr lang="tr-TR" sz="1200" b="0" i="0" u="none" strike="noStrike" kern="1200" dirty="0" smtClean="0">
              <a:solidFill>
                <a:schemeClr val="tx1"/>
              </a:solidFill>
              <a:effectLst/>
              <a:latin typeface="+mn-lt"/>
              <a:ea typeface="+mn-ea"/>
              <a:cs typeface="+mn-cs"/>
            </a:endParaRPr>
          </a:p>
          <a:p>
            <a:pPr rtl="0" eaLnBrk="1" fontAlgn="b" latinLnBrk="0" hangingPunct="1"/>
            <a:r>
              <a:rPr lang="tr-TR" sz="1200" b="1" i="0" u="none" strike="noStrike" kern="1200" dirty="0" smtClean="0">
                <a:solidFill>
                  <a:schemeClr val="tx1"/>
                </a:solidFill>
                <a:effectLst/>
                <a:latin typeface="+mn-lt"/>
                <a:ea typeface="+mn-ea"/>
                <a:cs typeface="+mn-cs"/>
              </a:rPr>
              <a:t>Bahar dönemi kayıt olan öğrencilerde öğrenci birinci döneminde olmasına rağmen ikinci dönem olarak görünmesi</a:t>
            </a:r>
            <a:endParaRPr lang="tr-TR" sz="1200" b="0" i="0" u="none" strike="noStrike" kern="1200" dirty="0" smtClean="0">
              <a:solidFill>
                <a:schemeClr val="tx1"/>
              </a:solidFill>
              <a:effectLst/>
              <a:latin typeface="+mn-lt"/>
              <a:ea typeface="+mn-ea"/>
              <a:cs typeface="+mn-cs"/>
            </a:endParaRPr>
          </a:p>
          <a:p>
            <a:endParaRPr lang="tr-TR" dirty="0"/>
          </a:p>
        </p:txBody>
      </p:sp>
      <p:sp>
        <p:nvSpPr>
          <p:cNvPr id="4" name="Slide Number Placeholder 3"/>
          <p:cNvSpPr>
            <a:spLocks noGrp="1"/>
          </p:cNvSpPr>
          <p:nvPr>
            <p:ph type="sldNum" sz="quarter" idx="10"/>
          </p:nvPr>
        </p:nvSpPr>
        <p:spPr/>
        <p:txBody>
          <a:bodyPr/>
          <a:lstStyle/>
          <a:p>
            <a:fld id="{468F1CBD-092F-46C9-A4DE-6EE6E628FC19}" type="slidenum">
              <a:rPr lang="tr-TR" smtClean="0"/>
              <a:t>12</a:t>
            </a:fld>
            <a:endParaRPr lang="tr-TR"/>
          </a:p>
        </p:txBody>
      </p:sp>
    </p:spTree>
    <p:extLst>
      <p:ext uri="{BB962C8B-B14F-4D97-AF65-F5344CB8AC3E}">
        <p14:creationId xmlns:p14="http://schemas.microsoft.com/office/powerpoint/2010/main" val="2920594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Kariyer</a:t>
            </a:r>
            <a:r>
              <a:rPr lang="tr-TR" baseline="0" dirty="0" smtClean="0"/>
              <a:t> ve  Mezunlar Ofisinin YL öğrencilerinin kayıtlarını tutmaları ve anket uygulamaları</a:t>
            </a:r>
          </a:p>
          <a:p>
            <a:endParaRPr lang="tr-TR" dirty="0"/>
          </a:p>
        </p:txBody>
      </p:sp>
      <p:sp>
        <p:nvSpPr>
          <p:cNvPr id="4" name="Slide Number Placeholder 3"/>
          <p:cNvSpPr>
            <a:spLocks noGrp="1"/>
          </p:cNvSpPr>
          <p:nvPr>
            <p:ph type="sldNum" sz="quarter" idx="10"/>
          </p:nvPr>
        </p:nvSpPr>
        <p:spPr/>
        <p:txBody>
          <a:bodyPr/>
          <a:lstStyle/>
          <a:p>
            <a:fld id="{468F1CBD-092F-46C9-A4DE-6EE6E628FC19}" type="slidenum">
              <a:rPr lang="tr-TR" smtClean="0"/>
              <a:t>14</a:t>
            </a:fld>
            <a:endParaRPr lang="tr-TR"/>
          </a:p>
        </p:txBody>
      </p:sp>
    </p:spTree>
    <p:extLst>
      <p:ext uri="{BB962C8B-B14F-4D97-AF65-F5344CB8AC3E}">
        <p14:creationId xmlns:p14="http://schemas.microsoft.com/office/powerpoint/2010/main" val="2743277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aseline="0" dirty="0" smtClean="0"/>
              <a:t>Öğrenci Formları İngilizce ve Türkçe olarak güncellendi ; sadeleştirilmeye gidildi; sayısı azaltıldı</a:t>
            </a:r>
          </a:p>
          <a:p>
            <a:r>
              <a:rPr lang="tr-TR" baseline="0" dirty="0" smtClean="0"/>
              <a:t>Tez teslim iş akışı oluşturuldu</a:t>
            </a:r>
          </a:p>
          <a:p>
            <a:r>
              <a:rPr lang="tr-TR" dirty="0" smtClean="0"/>
              <a:t>WEB sitesi</a:t>
            </a:r>
            <a:r>
              <a:rPr lang="tr-TR" baseline="0" dirty="0" smtClean="0"/>
              <a:t> içeriği güncellendi</a:t>
            </a:r>
            <a:endParaRPr lang="tr-TR" baseline="0" dirty="0"/>
          </a:p>
          <a:p>
            <a:endParaRPr lang="tr-TR" baseline="0" dirty="0" smtClean="0"/>
          </a:p>
        </p:txBody>
      </p:sp>
      <p:sp>
        <p:nvSpPr>
          <p:cNvPr id="4" name="Slide Number Placeholder 3"/>
          <p:cNvSpPr>
            <a:spLocks noGrp="1"/>
          </p:cNvSpPr>
          <p:nvPr>
            <p:ph type="sldNum" sz="quarter" idx="10"/>
          </p:nvPr>
        </p:nvSpPr>
        <p:spPr/>
        <p:txBody>
          <a:bodyPr/>
          <a:lstStyle/>
          <a:p>
            <a:fld id="{468F1CBD-092F-46C9-A4DE-6EE6E628FC19}" type="slidenum">
              <a:rPr lang="tr-TR" smtClean="0"/>
              <a:t>15</a:t>
            </a:fld>
            <a:endParaRPr lang="tr-TR"/>
          </a:p>
        </p:txBody>
      </p:sp>
    </p:spTree>
    <p:extLst>
      <p:ext uri="{BB962C8B-B14F-4D97-AF65-F5344CB8AC3E}">
        <p14:creationId xmlns:p14="http://schemas.microsoft.com/office/powerpoint/2010/main" val="262446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Öğrenci ile iletişimin güçlendirilmesi için</a:t>
            </a:r>
          </a:p>
          <a:p>
            <a:r>
              <a:rPr lang="tr-TR" dirty="0" smtClean="0"/>
              <a:t>1- başvuru,</a:t>
            </a:r>
            <a:r>
              <a:rPr lang="tr-TR" baseline="0" dirty="0" smtClean="0"/>
              <a:t> 2-ders alma, 3- Tez/Bitirme Projesi 4- Mezuniyet ve Diploma </a:t>
            </a:r>
          </a:p>
          <a:p>
            <a:r>
              <a:rPr lang="tr-TR" baseline="0" dirty="0" smtClean="0"/>
              <a:t>Süreçleri için detaylı iş akışlarının oluşturulması ve web sitesine konulması</a:t>
            </a:r>
          </a:p>
          <a:p>
            <a:endParaRPr lang="tr-TR" baseline="0" dirty="0" smtClean="0"/>
          </a:p>
          <a:p>
            <a:r>
              <a:rPr lang="tr-TR" baseline="0" dirty="0" smtClean="0"/>
              <a:t>2- Öğrencilerin talep ettiği işlemler ile ilgili (dilekçe, belge </a:t>
            </a:r>
            <a:r>
              <a:rPr lang="tr-TR" baseline="0" dirty="0" err="1" smtClean="0"/>
              <a:t>vs</a:t>
            </a:r>
            <a:r>
              <a:rPr lang="tr-TR" baseline="0" dirty="0" smtClean="0"/>
              <a:t> ) güncellenen iş akışlarının gözden geçirilerek web sitesine konulması</a:t>
            </a:r>
            <a:endParaRPr lang="tr-TR" dirty="0" smtClean="0"/>
          </a:p>
          <a:p>
            <a:r>
              <a:rPr lang="tr-TR" dirty="0" smtClean="0"/>
              <a:t>3- Web</a:t>
            </a:r>
            <a:r>
              <a:rPr lang="tr-TR" baseline="0" dirty="0" smtClean="0"/>
              <a:t> sitesinde tez takip sistemi oluşturulması</a:t>
            </a:r>
            <a:endParaRPr lang="tr-TR" dirty="0" smtClean="0"/>
          </a:p>
          <a:p>
            <a:r>
              <a:rPr lang="tr-TR" dirty="0" smtClean="0"/>
              <a:t>4- Anketlerde güncellemeler yapılabileceği</a:t>
            </a:r>
          </a:p>
        </p:txBody>
      </p:sp>
      <p:sp>
        <p:nvSpPr>
          <p:cNvPr id="4" name="Slide Number Placeholder 3"/>
          <p:cNvSpPr>
            <a:spLocks noGrp="1"/>
          </p:cNvSpPr>
          <p:nvPr>
            <p:ph type="sldNum" sz="quarter" idx="10"/>
          </p:nvPr>
        </p:nvSpPr>
        <p:spPr/>
        <p:txBody>
          <a:bodyPr/>
          <a:lstStyle/>
          <a:p>
            <a:fld id="{468F1CBD-092F-46C9-A4DE-6EE6E628FC19}" type="slidenum">
              <a:rPr lang="tr-TR" smtClean="0"/>
              <a:t>17</a:t>
            </a:fld>
            <a:endParaRPr lang="tr-TR"/>
          </a:p>
        </p:txBody>
      </p:sp>
    </p:spTree>
    <p:extLst>
      <p:ext uri="{BB962C8B-B14F-4D97-AF65-F5344CB8AC3E}">
        <p14:creationId xmlns:p14="http://schemas.microsoft.com/office/powerpoint/2010/main" val="3042825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q"/>
            </a:pPr>
            <a:r>
              <a:rPr lang="tr-TR" dirty="0" smtClean="0">
                <a:solidFill>
                  <a:srgbClr val="122204"/>
                </a:solidFill>
              </a:rPr>
              <a:t>Proje kapsamında yapılan lisansüstü tez sayısı (TÜBİTAK, AB, BAP, Kalkınma Ajansı vb.) takip edilemeye başlanmıştır</a:t>
            </a:r>
          </a:p>
          <a:p>
            <a:pPr marL="285750" indent="-285750">
              <a:buFont typeface="Wingdings" panose="05000000000000000000" pitchFamily="2" charset="2"/>
              <a:buChar char="q"/>
            </a:pPr>
            <a:r>
              <a:rPr lang="tr-TR" dirty="0" smtClean="0">
                <a:solidFill>
                  <a:srgbClr val="122204"/>
                </a:solidFill>
              </a:rPr>
              <a:t>Lisansüstü tezlerden yapılan yayın sayısı takip edilmeye başlanmıştır.</a:t>
            </a:r>
          </a:p>
          <a:p>
            <a:endParaRPr lang="tr-TR" dirty="0"/>
          </a:p>
        </p:txBody>
      </p:sp>
      <p:sp>
        <p:nvSpPr>
          <p:cNvPr id="4" name="Slide Number Placeholder 3"/>
          <p:cNvSpPr>
            <a:spLocks noGrp="1"/>
          </p:cNvSpPr>
          <p:nvPr>
            <p:ph type="sldNum" sz="quarter" idx="10"/>
          </p:nvPr>
        </p:nvSpPr>
        <p:spPr/>
        <p:txBody>
          <a:bodyPr/>
          <a:lstStyle/>
          <a:p>
            <a:fld id="{468F1CBD-092F-46C9-A4DE-6EE6E628FC19}" type="slidenum">
              <a:rPr lang="tr-TR" smtClean="0"/>
              <a:t>18</a:t>
            </a:fld>
            <a:endParaRPr lang="tr-TR"/>
          </a:p>
        </p:txBody>
      </p:sp>
    </p:spTree>
    <p:extLst>
      <p:ext uri="{BB962C8B-B14F-4D97-AF65-F5344CB8AC3E}">
        <p14:creationId xmlns:p14="http://schemas.microsoft.com/office/powerpoint/2010/main" val="103671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7.06.2023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7.06.2023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7.06.2023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7.06.2023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7.06.2023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7.06.2023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7.06.2023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7.06.2023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7.06.2023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7.06.2023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7.06.2023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7.06.2023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7.06.2023</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7.06.2023</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7.06.2023</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7.06.2023</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7.06.2023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7.06.2023</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194561" y="3671064"/>
            <a:ext cx="5777114" cy="646331"/>
          </a:xfrm>
          <a:prstGeom prst="rect">
            <a:avLst/>
          </a:prstGeom>
          <a:noFill/>
        </p:spPr>
        <p:txBody>
          <a:bodyPr wrap="square" rtlCol="0">
            <a:spAutoFit/>
          </a:bodyPr>
          <a:lstStyle/>
          <a:p>
            <a:r>
              <a:rPr lang="tr-TR" sz="3600" b="1" dirty="0" smtClean="0">
                <a:solidFill>
                  <a:schemeClr val="accent5">
                    <a:lumMod val="50000"/>
                  </a:schemeClr>
                </a:solidFill>
              </a:rPr>
              <a:t>Lisansüstü Eğitim Enstitüsü</a:t>
            </a:r>
            <a:endParaRPr lang="tr-TR" sz="3600" b="1" dirty="0">
              <a:solidFill>
                <a:schemeClr val="accent5">
                  <a:lumMod val="50000"/>
                </a:schemeClr>
              </a:solidFill>
            </a:endParaRP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1564665" y="1826545"/>
            <a:ext cx="6671145" cy="144655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r>
              <a:rPr lang="tr-TR" sz="2400" b="1" spc="50" dirty="0" smtClean="0">
                <a:ln w="0"/>
                <a:solidFill>
                  <a:schemeClr val="tx2">
                    <a:lumMod val="50000"/>
                  </a:schemeClr>
                </a:solidFill>
                <a:effectLst>
                  <a:innerShdw blurRad="63500" dist="50800" dir="13500000">
                    <a:srgbClr val="000000">
                      <a:alpha val="50000"/>
                    </a:srgbClr>
                  </a:innerShdw>
                </a:effectLst>
                <a:latin typeface="Calibri"/>
                <a:ea typeface="+mj-ea"/>
                <a:cs typeface="Calibri"/>
              </a:rPr>
              <a:t>2022-2023 YILI</a:t>
            </a:r>
            <a:r>
              <a:rPr lang="tr-TR" sz="24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endParaRPr lang="en-US" sz="24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24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24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3723484655"/>
              </p:ext>
            </p:extLst>
          </p:nvPr>
        </p:nvGraphicFramePr>
        <p:xfrm>
          <a:off x="1348416" y="1963010"/>
          <a:ext cx="6935427" cy="3019030"/>
        </p:xfrm>
        <a:graphic>
          <a:graphicData uri="http://schemas.openxmlformats.org/drawingml/2006/table">
            <a:tbl>
              <a:tblPr/>
              <a:tblGrid>
                <a:gridCol w="1211045">
                  <a:extLst>
                    <a:ext uri="{9D8B030D-6E8A-4147-A177-3AD203B41FA5}">
                      <a16:colId xmlns:a16="http://schemas.microsoft.com/office/drawing/2014/main" val="3918363564"/>
                    </a:ext>
                  </a:extLst>
                </a:gridCol>
                <a:gridCol w="1504234">
                  <a:extLst>
                    <a:ext uri="{9D8B030D-6E8A-4147-A177-3AD203B41FA5}">
                      <a16:colId xmlns:a16="http://schemas.microsoft.com/office/drawing/2014/main" val="1683979601"/>
                    </a:ext>
                  </a:extLst>
                </a:gridCol>
                <a:gridCol w="1406716">
                  <a:extLst>
                    <a:ext uri="{9D8B030D-6E8A-4147-A177-3AD203B41FA5}">
                      <a16:colId xmlns:a16="http://schemas.microsoft.com/office/drawing/2014/main" val="2592459544"/>
                    </a:ext>
                  </a:extLst>
                </a:gridCol>
                <a:gridCol w="1406716">
                  <a:extLst>
                    <a:ext uri="{9D8B030D-6E8A-4147-A177-3AD203B41FA5}">
                      <a16:colId xmlns:a16="http://schemas.microsoft.com/office/drawing/2014/main" val="3383282758"/>
                    </a:ext>
                  </a:extLst>
                </a:gridCol>
                <a:gridCol w="1406716">
                  <a:extLst>
                    <a:ext uri="{9D8B030D-6E8A-4147-A177-3AD203B41FA5}">
                      <a16:colId xmlns:a16="http://schemas.microsoft.com/office/drawing/2014/main" val="494559924"/>
                    </a:ext>
                  </a:extLst>
                </a:gridCol>
              </a:tblGrid>
              <a:tr h="1118776">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575814">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662220">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662220">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
        <p:nvSpPr>
          <p:cNvPr id="67" name="TextBox 66"/>
          <p:cNvSpPr txBox="1"/>
          <p:nvPr/>
        </p:nvSpPr>
        <p:spPr>
          <a:xfrm>
            <a:off x="4197502" y="5103761"/>
            <a:ext cx="1066136" cy="369332"/>
          </a:xfrm>
          <a:prstGeom prst="rect">
            <a:avLst/>
          </a:prstGeom>
          <a:noFill/>
        </p:spPr>
        <p:txBody>
          <a:bodyPr wrap="square" rtlCol="0">
            <a:spAutoFit/>
          </a:bodyPr>
          <a:lstStyle/>
          <a:p>
            <a:pPr algn="ctr"/>
            <a:r>
              <a:rPr lang="tr-TR" b="1" dirty="0" smtClean="0">
                <a:solidFill>
                  <a:srgbClr val="FF0000"/>
                </a:solidFill>
              </a:rPr>
              <a:t>YOKTUR</a:t>
            </a:r>
            <a:endParaRPr lang="tr-TR" b="1" dirty="0">
              <a:solidFill>
                <a:srgbClr val="FF0000"/>
              </a:solidFill>
            </a:endParaRPr>
          </a:p>
        </p:txBody>
      </p:sp>
    </p:spTree>
    <p:extLst>
      <p:ext uri="{BB962C8B-B14F-4D97-AF65-F5344CB8AC3E}">
        <p14:creationId xmlns:p14="http://schemas.microsoft.com/office/powerpoint/2010/main" val="323894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398321" y="904773"/>
            <a:ext cx="5901761" cy="763609"/>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b="1" dirty="0">
                <a:solidFill>
                  <a:schemeClr val="accent6"/>
                </a:solidFill>
                <a:effectLst>
                  <a:outerShdw blurRad="38100" dist="38100" dir="2700000" algn="tl">
                    <a:srgbClr val="000000">
                      <a:alpha val="43137"/>
                    </a:srgbClr>
                  </a:outerShdw>
                </a:effectLst>
                <a:ea typeface="+mj-ea"/>
                <a:cs typeface="+mj-cs"/>
              </a:rPr>
              <a:t>MEVCUT </a:t>
            </a:r>
            <a:r>
              <a:rPr lang="en-US" b="1" dirty="0">
                <a:solidFill>
                  <a:schemeClr val="accent6"/>
                </a:solidFill>
                <a:effectLst>
                  <a:outerShdw blurRad="38100" dist="38100" dir="2700000" algn="tl">
                    <a:srgbClr val="000000">
                      <a:alpha val="43137"/>
                    </a:srgbClr>
                  </a:outerShdw>
                </a:effectLst>
                <a:ea typeface="+mj-ea"/>
                <a:cs typeface="+mj-cs"/>
              </a:rPr>
              <a:t>KAYNAK</a:t>
            </a:r>
            <a:r>
              <a:rPr lang="tr-TR" b="1" dirty="0">
                <a:solidFill>
                  <a:schemeClr val="accent6"/>
                </a:solidFill>
                <a:effectLst>
                  <a:outerShdw blurRad="38100" dist="38100" dir="2700000" algn="tl">
                    <a:srgbClr val="000000">
                      <a:alpha val="43137"/>
                    </a:srgbClr>
                  </a:outerShdw>
                </a:effectLst>
                <a:ea typeface="+mj-ea"/>
                <a:cs typeface="+mj-cs"/>
              </a:rPr>
              <a:t>LAR </a:t>
            </a:r>
            <a:r>
              <a:rPr lang="tr-TR" b="1" dirty="0" smtClean="0">
                <a:solidFill>
                  <a:schemeClr val="accent6"/>
                </a:solidFill>
                <a:effectLst>
                  <a:outerShdw blurRad="38100" dist="38100" dir="2700000" algn="tl">
                    <a:srgbClr val="000000">
                      <a:alpha val="43137"/>
                    </a:srgbClr>
                  </a:outerShdw>
                </a:effectLst>
                <a:ea typeface="+mj-ea"/>
                <a:cs typeface="+mj-cs"/>
              </a:rPr>
              <a:t>ve </a:t>
            </a:r>
            <a:r>
              <a:rPr lang="en-US" b="1" dirty="0" smtClean="0">
                <a:solidFill>
                  <a:schemeClr val="accent6"/>
                </a:solidFill>
                <a:effectLst>
                  <a:outerShdw blurRad="38100" dist="38100" dir="2700000" algn="tl">
                    <a:srgbClr val="000000">
                      <a:alpha val="43137"/>
                    </a:srgbClr>
                  </a:outerShdw>
                </a:effectLst>
                <a:ea typeface="+mj-ea"/>
                <a:cs typeface="+mj-cs"/>
              </a:rPr>
              <a:t> </a:t>
            </a:r>
            <a:r>
              <a:rPr lang="en-US" b="1" dirty="0">
                <a:solidFill>
                  <a:schemeClr val="accent6"/>
                </a:solidFill>
                <a:effectLst>
                  <a:outerShdw blurRad="38100" dist="38100" dir="2700000" algn="tl">
                    <a:srgbClr val="000000">
                      <a:alpha val="43137"/>
                    </a:srgbClr>
                  </a:outerShdw>
                </a:effectLst>
                <a:ea typeface="+mj-ea"/>
                <a:cs typeface="+mj-cs"/>
              </a:rPr>
              <a:t>İHTİYA</a:t>
            </a:r>
            <a:r>
              <a:rPr lang="tr-TR"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449438155"/>
              </p:ext>
            </p:extLst>
          </p:nvPr>
        </p:nvGraphicFramePr>
        <p:xfrm>
          <a:off x="366120" y="2443082"/>
          <a:ext cx="8313186" cy="3159207"/>
        </p:xfrm>
        <a:graphic>
          <a:graphicData uri="http://schemas.openxmlformats.org/drawingml/2006/table">
            <a:tbl>
              <a:tblPr firstRow="1" bandRow="1">
                <a:tableStyleId>{BDBED569-4797-4DF1-A0F4-6AAB3CD982D8}</a:tableStyleId>
              </a:tblPr>
              <a:tblGrid>
                <a:gridCol w="1904224">
                  <a:extLst>
                    <a:ext uri="{9D8B030D-6E8A-4147-A177-3AD203B41FA5}">
                      <a16:colId xmlns:a16="http://schemas.microsoft.com/office/drawing/2014/main" val="1083505471"/>
                    </a:ext>
                  </a:extLst>
                </a:gridCol>
                <a:gridCol w="659468">
                  <a:extLst>
                    <a:ext uri="{9D8B030D-6E8A-4147-A177-3AD203B41FA5}">
                      <a16:colId xmlns:a16="http://schemas.microsoft.com/office/drawing/2014/main" val="107188762"/>
                    </a:ext>
                  </a:extLst>
                </a:gridCol>
                <a:gridCol w="970384">
                  <a:extLst>
                    <a:ext uri="{9D8B030D-6E8A-4147-A177-3AD203B41FA5}">
                      <a16:colId xmlns:a16="http://schemas.microsoft.com/office/drawing/2014/main" val="1832818603"/>
                    </a:ext>
                  </a:extLst>
                </a:gridCol>
                <a:gridCol w="2570278">
                  <a:extLst>
                    <a:ext uri="{9D8B030D-6E8A-4147-A177-3AD203B41FA5}">
                      <a16:colId xmlns:a16="http://schemas.microsoft.com/office/drawing/2014/main" val="293201982"/>
                    </a:ext>
                  </a:extLst>
                </a:gridCol>
                <a:gridCol w="2208832">
                  <a:extLst>
                    <a:ext uri="{9D8B030D-6E8A-4147-A177-3AD203B41FA5}">
                      <a16:colId xmlns:a16="http://schemas.microsoft.com/office/drawing/2014/main" val="3706679655"/>
                    </a:ext>
                  </a:extLst>
                </a:gridCol>
              </a:tblGrid>
              <a:tr h="478333">
                <a:tc>
                  <a:txBody>
                    <a:bodyPr/>
                    <a:lstStyle/>
                    <a:p>
                      <a:pPr algn="ctr"/>
                      <a:r>
                        <a:rPr lang="tr-TR" sz="1200" dirty="0" smtClean="0">
                          <a:solidFill>
                            <a:srgbClr val="0C0D0D"/>
                          </a:solidFill>
                        </a:rPr>
                        <a:t>KAYNAK</a:t>
                      </a:r>
                      <a:r>
                        <a:rPr lang="tr-TR" sz="1200" baseline="0" dirty="0" smtClean="0">
                          <a:solidFill>
                            <a:srgbClr val="0C0D0D"/>
                          </a:solidFill>
                        </a:rPr>
                        <a:t> ADI</a:t>
                      </a:r>
                      <a:endParaRPr lang="tr-TR" sz="1200" dirty="0">
                        <a:solidFill>
                          <a:srgbClr val="0C0D0D"/>
                        </a:solidFill>
                      </a:endParaRPr>
                    </a:p>
                  </a:txBody>
                  <a:tcPr/>
                </a:tc>
                <a:tc>
                  <a:txBody>
                    <a:bodyPr/>
                    <a:lstStyle/>
                    <a:p>
                      <a:pPr algn="ctr"/>
                      <a:r>
                        <a:rPr lang="tr-TR" sz="1200" dirty="0" smtClean="0">
                          <a:solidFill>
                            <a:srgbClr val="0C0D0D"/>
                          </a:solidFill>
                        </a:rPr>
                        <a:t>BİRİM</a:t>
                      </a:r>
                      <a:endParaRPr lang="tr-TR" sz="1200" dirty="0">
                        <a:solidFill>
                          <a:srgbClr val="0C0D0D"/>
                        </a:solidFill>
                      </a:endParaRPr>
                    </a:p>
                  </a:txBody>
                  <a:tcPr/>
                </a:tc>
                <a:tc>
                  <a:txBody>
                    <a:bodyPr/>
                    <a:lstStyle/>
                    <a:p>
                      <a:pPr algn="ctr"/>
                      <a:r>
                        <a:rPr lang="tr-TR" sz="1200" dirty="0" smtClean="0">
                          <a:solidFill>
                            <a:srgbClr val="0C0D0D"/>
                          </a:solidFill>
                        </a:rPr>
                        <a:t>MEVCUT</a:t>
                      </a:r>
                      <a:endParaRPr lang="tr-TR" sz="1200" dirty="0">
                        <a:solidFill>
                          <a:srgbClr val="0C0D0D"/>
                        </a:solidFill>
                      </a:endParaRPr>
                    </a:p>
                  </a:txBody>
                  <a:tcPr/>
                </a:tc>
                <a:tc>
                  <a:txBody>
                    <a:bodyPr/>
                    <a:lstStyle/>
                    <a:p>
                      <a:pPr algn="ctr"/>
                      <a:r>
                        <a:rPr lang="tr-TR" sz="1200" dirty="0" smtClean="0">
                          <a:solidFill>
                            <a:srgbClr val="0C0D0D"/>
                          </a:solidFill>
                        </a:rPr>
                        <a:t>İHTİYAÇ</a:t>
                      </a:r>
                      <a:endParaRPr lang="tr-TR" sz="1200" dirty="0">
                        <a:solidFill>
                          <a:srgbClr val="0C0D0D"/>
                        </a:solidFill>
                      </a:endParaRPr>
                    </a:p>
                  </a:txBody>
                  <a:tcPr/>
                </a:tc>
                <a:tc>
                  <a:txBody>
                    <a:bodyPr/>
                    <a:lstStyle/>
                    <a:p>
                      <a:pPr algn="ctr"/>
                      <a:r>
                        <a:rPr lang="tr-TR" sz="1200" dirty="0" smtClean="0">
                          <a:solidFill>
                            <a:srgbClr val="0C0D0D"/>
                          </a:solidFill>
                        </a:rPr>
                        <a:t>İHTİYAÇ NEDENİ</a:t>
                      </a:r>
                      <a:endParaRPr lang="tr-TR" sz="1200" dirty="0">
                        <a:solidFill>
                          <a:srgbClr val="0C0D0D"/>
                        </a:solidFill>
                      </a:endParaRPr>
                    </a:p>
                  </a:txBody>
                  <a:tcPr/>
                </a:tc>
                <a:extLst>
                  <a:ext uri="{0D108BD9-81ED-4DB2-BD59-A6C34878D82A}">
                    <a16:rowId xmlns:a16="http://schemas.microsoft.com/office/drawing/2014/main" val="1024881026"/>
                  </a:ext>
                </a:extLst>
              </a:tr>
              <a:tr h="715036">
                <a:tc>
                  <a:txBody>
                    <a:bodyPr/>
                    <a:lstStyle/>
                    <a:p>
                      <a:r>
                        <a:rPr lang="tr-TR" sz="1400" dirty="0" smtClean="0">
                          <a:solidFill>
                            <a:srgbClr val="0C0D0D"/>
                          </a:solidFill>
                        </a:rPr>
                        <a:t>Öğrenci </a:t>
                      </a:r>
                      <a:r>
                        <a:rPr lang="tr-TR" sz="1400" baseline="0" dirty="0" smtClean="0">
                          <a:solidFill>
                            <a:srgbClr val="0C0D0D"/>
                          </a:solidFill>
                        </a:rPr>
                        <a:t> dilekçeleri için yazılım </a:t>
                      </a:r>
                      <a:endParaRPr lang="tr-TR" sz="1400" dirty="0">
                        <a:solidFill>
                          <a:srgbClr val="0C0D0D"/>
                        </a:solidFill>
                      </a:endParaRPr>
                    </a:p>
                  </a:txBody>
                  <a:tcPr/>
                </a:tc>
                <a:tc>
                  <a:txBody>
                    <a:bodyPr/>
                    <a:lstStyle/>
                    <a:p>
                      <a:endParaRPr lang="tr-TR" sz="1400">
                        <a:solidFill>
                          <a:srgbClr val="0C0D0D"/>
                        </a:solidFill>
                      </a:endParaRPr>
                    </a:p>
                  </a:txBody>
                  <a:tcPr/>
                </a:tc>
                <a:tc>
                  <a:txBody>
                    <a:bodyPr/>
                    <a:lstStyle/>
                    <a:p>
                      <a:endParaRPr lang="tr-TR" sz="1400" dirty="0">
                        <a:solidFill>
                          <a:srgbClr val="0C0D0D"/>
                        </a:solidFill>
                      </a:endParaRPr>
                    </a:p>
                  </a:txBody>
                  <a:tcPr/>
                </a:tc>
                <a:tc>
                  <a:txBody>
                    <a:bodyPr/>
                    <a:lstStyle/>
                    <a:p>
                      <a:endParaRPr lang="tr-TR" sz="1400" dirty="0">
                        <a:solidFill>
                          <a:srgbClr val="0C0D0D"/>
                        </a:solidFill>
                      </a:endParaRPr>
                    </a:p>
                  </a:txBody>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400" dirty="0" smtClean="0">
                          <a:solidFill>
                            <a:srgbClr val="0C0D0D"/>
                          </a:solidFill>
                        </a:rPr>
                        <a:t>Paydaşa</a:t>
                      </a:r>
                      <a:r>
                        <a:rPr lang="tr-TR" sz="1400" baseline="0" dirty="0" smtClean="0">
                          <a:solidFill>
                            <a:srgbClr val="0C0D0D"/>
                          </a:solidFill>
                        </a:rPr>
                        <a:t> daha iyi hizmet sağlayabilmek için </a:t>
                      </a:r>
                      <a:endParaRPr lang="tr-TR" sz="1400" dirty="0" smtClean="0">
                        <a:solidFill>
                          <a:srgbClr val="0C0D0D"/>
                        </a:solidFill>
                      </a:endParaRPr>
                    </a:p>
                    <a:p>
                      <a:endParaRPr lang="tr-TR" sz="1400" dirty="0">
                        <a:solidFill>
                          <a:srgbClr val="0C0D0D"/>
                        </a:solidFill>
                      </a:endParaRPr>
                    </a:p>
                  </a:txBody>
                  <a:tcPr/>
                </a:tc>
                <a:extLst>
                  <a:ext uri="{0D108BD9-81ED-4DB2-BD59-A6C34878D82A}">
                    <a16:rowId xmlns:a16="http://schemas.microsoft.com/office/drawing/2014/main" val="3771813537"/>
                  </a:ext>
                </a:extLst>
              </a:tr>
              <a:tr h="791114">
                <a:tc>
                  <a:txBody>
                    <a:bodyPr/>
                    <a:lstStyle/>
                    <a:p>
                      <a:r>
                        <a:rPr lang="tr-TR" sz="1400" dirty="0" smtClean="0">
                          <a:solidFill>
                            <a:srgbClr val="0C0D0D"/>
                          </a:solidFill>
                        </a:rPr>
                        <a:t>Tez başvuru</a:t>
                      </a:r>
                      <a:r>
                        <a:rPr lang="tr-TR" sz="1400" baseline="0" dirty="0" smtClean="0">
                          <a:solidFill>
                            <a:srgbClr val="0C0D0D"/>
                          </a:solidFill>
                        </a:rPr>
                        <a:t> ve takip aşaması</a:t>
                      </a:r>
                      <a:endParaRPr lang="tr-TR" sz="1400" dirty="0">
                        <a:solidFill>
                          <a:srgbClr val="0C0D0D"/>
                        </a:solidFill>
                      </a:endParaRPr>
                    </a:p>
                  </a:txBody>
                  <a:tcPr/>
                </a:tc>
                <a:tc>
                  <a:txBody>
                    <a:bodyPr/>
                    <a:lstStyle/>
                    <a:p>
                      <a:endParaRPr lang="tr-TR" sz="1400">
                        <a:solidFill>
                          <a:srgbClr val="0C0D0D"/>
                        </a:solidFill>
                      </a:endParaRPr>
                    </a:p>
                  </a:txBody>
                  <a:tcPr/>
                </a:tc>
                <a:tc>
                  <a:txBody>
                    <a:bodyPr/>
                    <a:lstStyle/>
                    <a:p>
                      <a:endParaRPr lang="tr-TR" sz="1400" dirty="0">
                        <a:solidFill>
                          <a:srgbClr val="0C0D0D"/>
                        </a:solidFill>
                      </a:endParaRPr>
                    </a:p>
                  </a:txBody>
                  <a:tcPr/>
                </a:tc>
                <a:tc>
                  <a:txBody>
                    <a:bodyPr/>
                    <a:lstStyle/>
                    <a:p>
                      <a:endParaRPr lang="tr-TR" sz="1400" dirty="0">
                        <a:solidFill>
                          <a:srgbClr val="0C0D0D"/>
                        </a:solidFill>
                      </a:endParaRPr>
                    </a:p>
                  </a:txBody>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400" dirty="0" smtClean="0">
                          <a:solidFill>
                            <a:srgbClr val="0C0D0D"/>
                          </a:solidFill>
                        </a:rPr>
                        <a:t>Paydaşa</a:t>
                      </a:r>
                      <a:r>
                        <a:rPr lang="tr-TR" sz="1400" baseline="0" dirty="0" smtClean="0">
                          <a:solidFill>
                            <a:srgbClr val="0C0D0D"/>
                          </a:solidFill>
                        </a:rPr>
                        <a:t> daha iyi hizmet sağlayabilmek için </a:t>
                      </a:r>
                      <a:endParaRPr lang="tr-TR" sz="1400" dirty="0" smtClean="0">
                        <a:solidFill>
                          <a:srgbClr val="0C0D0D"/>
                        </a:solidFill>
                      </a:endParaRPr>
                    </a:p>
                    <a:p>
                      <a:endParaRPr lang="tr-TR" sz="1400" dirty="0">
                        <a:solidFill>
                          <a:srgbClr val="0C0D0D"/>
                        </a:solidFill>
                      </a:endParaRPr>
                    </a:p>
                  </a:txBody>
                  <a:tcPr/>
                </a:tc>
                <a:extLst>
                  <a:ext uri="{0D108BD9-81ED-4DB2-BD59-A6C34878D82A}">
                    <a16:rowId xmlns:a16="http://schemas.microsoft.com/office/drawing/2014/main" val="1471826866"/>
                  </a:ext>
                </a:extLst>
              </a:tr>
              <a:tr h="1021855">
                <a:tc>
                  <a:txBody>
                    <a:bodyPr/>
                    <a:lstStyle/>
                    <a:p>
                      <a:r>
                        <a:rPr lang="tr-TR" sz="1400" dirty="0" smtClean="0">
                          <a:solidFill>
                            <a:srgbClr val="0C0D0D"/>
                          </a:solidFill>
                        </a:rPr>
                        <a:t>Çağrı merkezi</a:t>
                      </a:r>
                      <a:endParaRPr lang="tr-TR" sz="1400" dirty="0">
                        <a:solidFill>
                          <a:srgbClr val="0C0D0D"/>
                        </a:solidFill>
                      </a:endParaRPr>
                    </a:p>
                  </a:txBody>
                  <a:tcPr/>
                </a:tc>
                <a:tc>
                  <a:txBody>
                    <a:bodyPr/>
                    <a:lstStyle/>
                    <a:p>
                      <a:endParaRPr lang="tr-TR" sz="1400" dirty="0">
                        <a:solidFill>
                          <a:srgbClr val="0C0D0D"/>
                        </a:solidFill>
                      </a:endParaRPr>
                    </a:p>
                  </a:txBody>
                  <a:tcPr/>
                </a:tc>
                <a:tc>
                  <a:txBody>
                    <a:bodyPr/>
                    <a:lstStyle/>
                    <a:p>
                      <a:endParaRPr lang="tr-TR" sz="1400">
                        <a:solidFill>
                          <a:srgbClr val="0C0D0D"/>
                        </a:solidFill>
                      </a:endParaRPr>
                    </a:p>
                  </a:txBody>
                  <a:tcPr/>
                </a:tc>
                <a:tc>
                  <a:txBody>
                    <a:bodyPr/>
                    <a:lstStyle/>
                    <a:p>
                      <a:r>
                        <a:rPr lang="tr-TR" sz="1400" dirty="0" smtClean="0">
                          <a:solidFill>
                            <a:srgbClr val="0C0D0D"/>
                          </a:solidFill>
                        </a:rPr>
                        <a:t>Öğrenci</a:t>
                      </a:r>
                      <a:r>
                        <a:rPr lang="tr-TR" sz="1400" baseline="0" dirty="0" smtClean="0">
                          <a:solidFill>
                            <a:srgbClr val="0C0D0D"/>
                          </a:solidFill>
                        </a:rPr>
                        <a:t> ve adayların aradıkları zaman işi yakından takip eden çalışan ile iletişim kurabilmesi için . </a:t>
                      </a:r>
                      <a:r>
                        <a:rPr lang="tr-TR" sz="1400" dirty="0" smtClean="0">
                          <a:solidFill>
                            <a:srgbClr val="0C0D0D"/>
                          </a:solidFill>
                        </a:rPr>
                        <a:t>(Aday öğrenciler</a:t>
                      </a:r>
                      <a:r>
                        <a:rPr lang="tr-TR" sz="1400" baseline="0" dirty="0" smtClean="0">
                          <a:solidFill>
                            <a:srgbClr val="0C0D0D"/>
                          </a:solidFill>
                        </a:rPr>
                        <a:t>, </a:t>
                      </a:r>
                      <a:r>
                        <a:rPr lang="tr-TR" sz="1400" dirty="0" smtClean="0">
                          <a:solidFill>
                            <a:srgbClr val="0C0D0D"/>
                          </a:solidFill>
                        </a:rPr>
                        <a:t>Kayıtlı</a:t>
                      </a:r>
                      <a:r>
                        <a:rPr lang="tr-TR" sz="1400" baseline="0" dirty="0" smtClean="0">
                          <a:solidFill>
                            <a:srgbClr val="0C0D0D"/>
                          </a:solidFill>
                        </a:rPr>
                        <a:t> öğrenciler )</a:t>
                      </a:r>
                      <a:endParaRPr lang="tr-TR" sz="1400" dirty="0">
                        <a:solidFill>
                          <a:srgbClr val="0C0D0D"/>
                        </a:solidFill>
                      </a:endParaRPr>
                    </a:p>
                  </a:txBody>
                  <a:tcPr/>
                </a:tc>
                <a:tc>
                  <a:txBody>
                    <a:bodyPr/>
                    <a:lstStyle/>
                    <a:p>
                      <a:r>
                        <a:rPr lang="tr-TR" sz="1400" dirty="0" smtClean="0">
                          <a:solidFill>
                            <a:srgbClr val="0C0D0D"/>
                          </a:solidFill>
                        </a:rPr>
                        <a:t>Paydaşa</a:t>
                      </a:r>
                      <a:r>
                        <a:rPr lang="tr-TR" sz="1400" baseline="0" dirty="0" smtClean="0">
                          <a:solidFill>
                            <a:srgbClr val="0C0D0D"/>
                          </a:solidFill>
                        </a:rPr>
                        <a:t> daha iyi hizmet sağlayabilmek için </a:t>
                      </a:r>
                      <a:endParaRPr lang="tr-TR" sz="1400" dirty="0">
                        <a:solidFill>
                          <a:srgbClr val="0C0D0D"/>
                        </a:solidFill>
                      </a:endParaRPr>
                    </a:p>
                  </a:txBody>
                  <a:tcPr/>
                </a:tc>
                <a:extLst>
                  <a:ext uri="{0D108BD9-81ED-4DB2-BD59-A6C34878D82A}">
                    <a16:rowId xmlns:a16="http://schemas.microsoft.com/office/drawing/2014/main" val="846495783"/>
                  </a:ext>
                </a:extLst>
              </a:tr>
            </a:tbl>
          </a:graphicData>
        </a:graphic>
      </p:graphicFrame>
    </p:spTree>
    <p:extLst>
      <p:ext uri="{BB962C8B-B14F-4D97-AF65-F5344CB8AC3E}">
        <p14:creationId xmlns:p14="http://schemas.microsoft.com/office/powerpoint/2010/main" val="1590165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20241" y="219777"/>
            <a:ext cx="5901761" cy="763609"/>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b="1" dirty="0">
                <a:solidFill>
                  <a:schemeClr val="accent6"/>
                </a:solidFill>
                <a:effectLst>
                  <a:outerShdw blurRad="38100" dist="38100" dir="2700000" algn="tl">
                    <a:srgbClr val="000000">
                      <a:alpha val="43137"/>
                    </a:srgbClr>
                  </a:outerShdw>
                </a:effectLst>
                <a:ea typeface="+mj-ea"/>
                <a:cs typeface="+mj-cs"/>
              </a:rPr>
              <a:t>MEVCUT </a:t>
            </a:r>
            <a:r>
              <a:rPr lang="en-US" b="1" dirty="0">
                <a:solidFill>
                  <a:schemeClr val="accent6"/>
                </a:solidFill>
                <a:effectLst>
                  <a:outerShdw blurRad="38100" dist="38100" dir="2700000" algn="tl">
                    <a:srgbClr val="000000">
                      <a:alpha val="43137"/>
                    </a:srgbClr>
                  </a:outerShdw>
                </a:effectLst>
                <a:ea typeface="+mj-ea"/>
                <a:cs typeface="+mj-cs"/>
              </a:rPr>
              <a:t>KAYNAK</a:t>
            </a:r>
            <a:r>
              <a:rPr lang="tr-TR" b="1" dirty="0">
                <a:solidFill>
                  <a:schemeClr val="accent6"/>
                </a:solidFill>
                <a:effectLst>
                  <a:outerShdw blurRad="38100" dist="38100" dir="2700000" algn="tl">
                    <a:srgbClr val="000000">
                      <a:alpha val="43137"/>
                    </a:srgbClr>
                  </a:outerShdw>
                </a:effectLst>
                <a:ea typeface="+mj-ea"/>
                <a:cs typeface="+mj-cs"/>
              </a:rPr>
              <a:t>LAR </a:t>
            </a:r>
            <a:r>
              <a:rPr lang="tr-TR" b="1" dirty="0" smtClean="0">
                <a:solidFill>
                  <a:schemeClr val="accent6"/>
                </a:solidFill>
                <a:effectLst>
                  <a:outerShdw blurRad="38100" dist="38100" dir="2700000" algn="tl">
                    <a:srgbClr val="000000">
                      <a:alpha val="43137"/>
                    </a:srgbClr>
                  </a:outerShdw>
                </a:effectLst>
                <a:ea typeface="+mj-ea"/>
                <a:cs typeface="+mj-cs"/>
              </a:rPr>
              <a:t>ve </a:t>
            </a:r>
            <a:r>
              <a:rPr lang="en-US" b="1" dirty="0" smtClean="0">
                <a:solidFill>
                  <a:schemeClr val="accent6"/>
                </a:solidFill>
                <a:effectLst>
                  <a:outerShdw blurRad="38100" dist="38100" dir="2700000" algn="tl">
                    <a:srgbClr val="000000">
                      <a:alpha val="43137"/>
                    </a:srgbClr>
                  </a:outerShdw>
                </a:effectLst>
                <a:ea typeface="+mj-ea"/>
                <a:cs typeface="+mj-cs"/>
              </a:rPr>
              <a:t> </a:t>
            </a:r>
            <a:r>
              <a:rPr lang="en-US" b="1" dirty="0">
                <a:solidFill>
                  <a:schemeClr val="accent6"/>
                </a:solidFill>
                <a:effectLst>
                  <a:outerShdw blurRad="38100" dist="38100" dir="2700000" algn="tl">
                    <a:srgbClr val="000000">
                      <a:alpha val="43137"/>
                    </a:srgbClr>
                  </a:outerShdw>
                </a:effectLst>
                <a:ea typeface="+mj-ea"/>
                <a:cs typeface="+mj-cs"/>
              </a:rPr>
              <a:t>İHTİYA</a:t>
            </a:r>
            <a:r>
              <a:rPr lang="tr-TR"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3473874168"/>
              </p:ext>
            </p:extLst>
          </p:nvPr>
        </p:nvGraphicFramePr>
        <p:xfrm>
          <a:off x="248199" y="1379101"/>
          <a:ext cx="8737305" cy="5356860"/>
        </p:xfrm>
        <a:graphic>
          <a:graphicData uri="http://schemas.openxmlformats.org/drawingml/2006/table">
            <a:tbl>
              <a:tblPr firstRow="1" bandRow="1">
                <a:tableStyleId>{BDBED569-4797-4DF1-A0F4-6AAB3CD982D8}</a:tableStyleId>
              </a:tblPr>
              <a:tblGrid>
                <a:gridCol w="1861017">
                  <a:extLst>
                    <a:ext uri="{9D8B030D-6E8A-4147-A177-3AD203B41FA5}">
                      <a16:colId xmlns:a16="http://schemas.microsoft.com/office/drawing/2014/main" val="1083505471"/>
                    </a:ext>
                  </a:extLst>
                </a:gridCol>
                <a:gridCol w="771664">
                  <a:extLst>
                    <a:ext uri="{9D8B030D-6E8A-4147-A177-3AD203B41FA5}">
                      <a16:colId xmlns:a16="http://schemas.microsoft.com/office/drawing/2014/main" val="107188762"/>
                    </a:ext>
                  </a:extLst>
                </a:gridCol>
                <a:gridCol w="936836">
                  <a:extLst>
                    <a:ext uri="{9D8B030D-6E8A-4147-A177-3AD203B41FA5}">
                      <a16:colId xmlns:a16="http://schemas.microsoft.com/office/drawing/2014/main" val="1832818603"/>
                    </a:ext>
                  </a:extLst>
                </a:gridCol>
                <a:gridCol w="2148523">
                  <a:extLst>
                    <a:ext uri="{9D8B030D-6E8A-4147-A177-3AD203B41FA5}">
                      <a16:colId xmlns:a16="http://schemas.microsoft.com/office/drawing/2014/main" val="293201982"/>
                    </a:ext>
                  </a:extLst>
                </a:gridCol>
                <a:gridCol w="3019265">
                  <a:extLst>
                    <a:ext uri="{9D8B030D-6E8A-4147-A177-3AD203B41FA5}">
                      <a16:colId xmlns:a16="http://schemas.microsoft.com/office/drawing/2014/main" val="3706679655"/>
                    </a:ext>
                  </a:extLst>
                </a:gridCol>
              </a:tblGrid>
              <a:tr h="261912">
                <a:tc>
                  <a:txBody>
                    <a:bodyPr/>
                    <a:lstStyle/>
                    <a:p>
                      <a:pPr algn="ctr"/>
                      <a:r>
                        <a:rPr lang="tr-TR" sz="1400" dirty="0" smtClean="0">
                          <a:solidFill>
                            <a:srgbClr val="0C0D0D"/>
                          </a:solidFill>
                        </a:rPr>
                        <a:t>KAYNAK</a:t>
                      </a:r>
                      <a:r>
                        <a:rPr lang="tr-TR" sz="1400" baseline="0" dirty="0" smtClean="0">
                          <a:solidFill>
                            <a:srgbClr val="0C0D0D"/>
                          </a:solidFill>
                        </a:rPr>
                        <a:t> ADI</a:t>
                      </a:r>
                      <a:endParaRPr lang="tr-TR" sz="1400" dirty="0">
                        <a:solidFill>
                          <a:srgbClr val="0C0D0D"/>
                        </a:solidFill>
                      </a:endParaRPr>
                    </a:p>
                  </a:txBody>
                  <a:tcPr/>
                </a:tc>
                <a:tc>
                  <a:txBody>
                    <a:bodyPr/>
                    <a:lstStyle/>
                    <a:p>
                      <a:pPr algn="ctr"/>
                      <a:r>
                        <a:rPr lang="tr-TR" sz="1400" dirty="0" smtClean="0">
                          <a:solidFill>
                            <a:srgbClr val="0C0D0D"/>
                          </a:solidFill>
                        </a:rPr>
                        <a:t>BİRİM</a:t>
                      </a:r>
                      <a:endParaRPr lang="tr-TR" sz="1400" dirty="0">
                        <a:solidFill>
                          <a:srgbClr val="0C0D0D"/>
                        </a:solidFill>
                      </a:endParaRPr>
                    </a:p>
                  </a:txBody>
                  <a:tcPr/>
                </a:tc>
                <a:tc>
                  <a:txBody>
                    <a:bodyPr/>
                    <a:lstStyle/>
                    <a:p>
                      <a:pPr algn="ctr"/>
                      <a:r>
                        <a:rPr lang="tr-TR" sz="1400" dirty="0" smtClean="0">
                          <a:solidFill>
                            <a:srgbClr val="0C0D0D"/>
                          </a:solidFill>
                        </a:rPr>
                        <a:t>MEVCUT</a:t>
                      </a:r>
                      <a:endParaRPr lang="tr-TR" sz="1400" dirty="0">
                        <a:solidFill>
                          <a:srgbClr val="0C0D0D"/>
                        </a:solidFill>
                      </a:endParaRPr>
                    </a:p>
                  </a:txBody>
                  <a:tcPr/>
                </a:tc>
                <a:tc>
                  <a:txBody>
                    <a:bodyPr/>
                    <a:lstStyle/>
                    <a:p>
                      <a:pPr algn="ctr"/>
                      <a:r>
                        <a:rPr lang="tr-TR" sz="1400" dirty="0" smtClean="0">
                          <a:solidFill>
                            <a:srgbClr val="0C0D0D"/>
                          </a:solidFill>
                        </a:rPr>
                        <a:t>İHTİYAÇ</a:t>
                      </a:r>
                      <a:endParaRPr lang="tr-TR" sz="1400" dirty="0">
                        <a:solidFill>
                          <a:srgbClr val="0C0D0D"/>
                        </a:solidFill>
                      </a:endParaRPr>
                    </a:p>
                  </a:txBody>
                  <a:tcPr/>
                </a:tc>
                <a:tc>
                  <a:txBody>
                    <a:bodyPr/>
                    <a:lstStyle/>
                    <a:p>
                      <a:pPr algn="ctr"/>
                      <a:r>
                        <a:rPr lang="tr-TR" sz="1400" dirty="0" smtClean="0">
                          <a:solidFill>
                            <a:srgbClr val="0C0D0D"/>
                          </a:solidFill>
                        </a:rPr>
                        <a:t>İHTİYAÇ NEDENİ</a:t>
                      </a:r>
                      <a:endParaRPr lang="tr-TR" sz="1400" dirty="0">
                        <a:solidFill>
                          <a:srgbClr val="0C0D0D"/>
                        </a:solidFill>
                      </a:endParaRPr>
                    </a:p>
                  </a:txBody>
                  <a:tcPr/>
                </a:tc>
                <a:extLst>
                  <a:ext uri="{0D108BD9-81ED-4DB2-BD59-A6C34878D82A}">
                    <a16:rowId xmlns:a16="http://schemas.microsoft.com/office/drawing/2014/main" val="1024881026"/>
                  </a:ext>
                </a:extLst>
              </a:tr>
              <a:tr h="886604">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400" dirty="0" smtClean="0">
                          <a:solidFill>
                            <a:srgbClr val="0C0D0D"/>
                          </a:solidFill>
                        </a:rPr>
                        <a:t>Başvuru sisteminin iyileştirilmesi</a:t>
                      </a:r>
                    </a:p>
                    <a:p>
                      <a:endParaRPr lang="tr-TR" sz="1400" dirty="0" smtClean="0">
                        <a:solidFill>
                          <a:srgbClr val="0C0D0D"/>
                        </a:solidFill>
                      </a:endParaRPr>
                    </a:p>
                    <a:p>
                      <a:endParaRPr lang="tr-TR" sz="1400" dirty="0" smtClean="0">
                        <a:solidFill>
                          <a:srgbClr val="0C0D0D"/>
                        </a:solidFill>
                      </a:endParaRPr>
                    </a:p>
                  </a:txBody>
                  <a:tcPr/>
                </a:tc>
                <a:tc>
                  <a:txBody>
                    <a:bodyPr/>
                    <a:lstStyle/>
                    <a:p>
                      <a:endParaRPr lang="tr-TR" sz="1400" dirty="0">
                        <a:solidFill>
                          <a:srgbClr val="0C0D0D"/>
                        </a:solidFill>
                      </a:endParaRPr>
                    </a:p>
                  </a:txBody>
                  <a:tcPr/>
                </a:tc>
                <a:tc>
                  <a:txBody>
                    <a:bodyPr/>
                    <a:lstStyle/>
                    <a:p>
                      <a:endParaRPr lang="tr-TR" sz="1400" dirty="0">
                        <a:solidFill>
                          <a:srgbClr val="0C0D0D"/>
                        </a:solidFill>
                      </a:endParaRPr>
                    </a:p>
                  </a:txBody>
                  <a:tcPr/>
                </a:tc>
                <a:tc>
                  <a:txBody>
                    <a:bodyPr/>
                    <a:lstStyle/>
                    <a:p>
                      <a:r>
                        <a:rPr lang="tr-TR" sz="1400" dirty="0" err="1" smtClean="0">
                          <a:solidFill>
                            <a:srgbClr val="0C0D0D"/>
                          </a:solidFill>
                        </a:rPr>
                        <a:t>Ales</a:t>
                      </a:r>
                      <a:r>
                        <a:rPr lang="tr-TR" sz="1400" dirty="0" smtClean="0">
                          <a:solidFill>
                            <a:srgbClr val="0C0D0D"/>
                          </a:solidFill>
                        </a:rPr>
                        <a:t> -YDS</a:t>
                      </a:r>
                      <a:r>
                        <a:rPr lang="tr-TR" sz="1400" baseline="0" dirty="0" smtClean="0">
                          <a:solidFill>
                            <a:srgbClr val="0C0D0D"/>
                          </a:solidFill>
                        </a:rPr>
                        <a:t> bilgilerinin  ÖSYM den çekilmesi.</a:t>
                      </a:r>
                    </a:p>
                    <a:p>
                      <a:r>
                        <a:rPr lang="tr-TR" sz="1400" baseline="0" dirty="0" smtClean="0">
                          <a:solidFill>
                            <a:srgbClr val="0C0D0D"/>
                          </a:solidFill>
                        </a:rPr>
                        <a:t>Başvuruların ADB ye otomatik olarak gönderilmesi </a:t>
                      </a:r>
                      <a:endParaRPr lang="tr-TR" sz="1400" dirty="0">
                        <a:solidFill>
                          <a:srgbClr val="0C0D0D"/>
                        </a:solidFill>
                      </a:endParaRPr>
                    </a:p>
                  </a:txBody>
                  <a:tcPr/>
                </a:tc>
                <a:tc>
                  <a:txBody>
                    <a:bodyPr/>
                    <a:lstStyle/>
                    <a:p>
                      <a:r>
                        <a:rPr lang="tr-TR" sz="1400" dirty="0" smtClean="0">
                          <a:solidFill>
                            <a:srgbClr val="0C0D0D"/>
                          </a:solidFill>
                        </a:rPr>
                        <a:t>Kayıt</a:t>
                      </a:r>
                      <a:r>
                        <a:rPr lang="tr-TR" sz="1400" baseline="0" dirty="0" smtClean="0">
                          <a:solidFill>
                            <a:srgbClr val="0C0D0D"/>
                          </a:solidFill>
                        </a:rPr>
                        <a:t> sürecinde ve ders aşamasında olan problemleri giderebilmek için</a:t>
                      </a:r>
                      <a:endParaRPr lang="tr-TR" sz="1400" dirty="0">
                        <a:solidFill>
                          <a:srgbClr val="0C0D0D"/>
                        </a:solidFill>
                      </a:endParaRPr>
                    </a:p>
                  </a:txBody>
                  <a:tcPr/>
                </a:tc>
                <a:extLst>
                  <a:ext uri="{0D108BD9-81ED-4DB2-BD59-A6C34878D82A}">
                    <a16:rowId xmlns:a16="http://schemas.microsoft.com/office/drawing/2014/main" val="171017129"/>
                  </a:ext>
                </a:extLst>
              </a:tr>
              <a:tr h="611129">
                <a:tc>
                  <a:txBody>
                    <a:bodyPr/>
                    <a:lstStyle/>
                    <a:p>
                      <a:endParaRPr lang="tr-TR" sz="1400" dirty="0" smtClean="0">
                        <a:solidFill>
                          <a:srgbClr val="0C0D0D"/>
                        </a:solidFill>
                      </a:endParaRPr>
                    </a:p>
                    <a:p>
                      <a:r>
                        <a:rPr lang="tr-TR" sz="1400" dirty="0" err="1" smtClean="0">
                          <a:solidFill>
                            <a:srgbClr val="0C0D0D"/>
                          </a:solidFill>
                        </a:rPr>
                        <a:t>Ubs</a:t>
                      </a:r>
                      <a:r>
                        <a:rPr lang="tr-TR" sz="1400" dirty="0" smtClean="0">
                          <a:solidFill>
                            <a:srgbClr val="0C0D0D"/>
                          </a:solidFill>
                        </a:rPr>
                        <a:t> Kaynaklı</a:t>
                      </a:r>
                      <a:r>
                        <a:rPr lang="tr-TR" sz="1400" baseline="0" dirty="0" smtClean="0">
                          <a:solidFill>
                            <a:srgbClr val="0C0D0D"/>
                          </a:solidFill>
                        </a:rPr>
                        <a:t> Problemler:</a:t>
                      </a:r>
                      <a:endParaRPr lang="tr-TR" sz="1400" dirty="0" smtClean="0">
                        <a:solidFill>
                          <a:srgbClr val="0C0D0D"/>
                        </a:solidFill>
                      </a:endParaRPr>
                    </a:p>
                    <a:p>
                      <a:endParaRPr lang="tr-TR" sz="1400" dirty="0">
                        <a:solidFill>
                          <a:srgbClr val="0C0D0D"/>
                        </a:solidFill>
                      </a:endParaRPr>
                    </a:p>
                  </a:txBody>
                  <a:tcPr/>
                </a:tc>
                <a:tc>
                  <a:txBody>
                    <a:bodyPr/>
                    <a:lstStyle/>
                    <a:p>
                      <a:endParaRPr lang="tr-TR" sz="1400" dirty="0">
                        <a:solidFill>
                          <a:srgbClr val="0C0D0D"/>
                        </a:solidFill>
                      </a:endParaRPr>
                    </a:p>
                  </a:txBody>
                  <a:tcPr/>
                </a:tc>
                <a:tc>
                  <a:txBody>
                    <a:bodyPr/>
                    <a:lstStyle/>
                    <a:p>
                      <a:endParaRPr lang="tr-TR" sz="1400" dirty="0">
                        <a:solidFill>
                          <a:srgbClr val="0C0D0D"/>
                        </a:solidFill>
                      </a:endParaRPr>
                    </a:p>
                  </a:txBody>
                  <a:tcPr/>
                </a:tc>
                <a:tc>
                  <a:txBody>
                    <a:bodyPr/>
                    <a:lstStyle/>
                    <a:p>
                      <a:r>
                        <a:rPr lang="tr-TR" sz="1400" dirty="0" smtClean="0">
                          <a:solidFill>
                            <a:srgbClr val="0C0D0D"/>
                          </a:solidFill>
                        </a:rPr>
                        <a:t>Sistemin</a:t>
                      </a:r>
                      <a:r>
                        <a:rPr lang="tr-TR" sz="1400" baseline="0" dirty="0" smtClean="0">
                          <a:solidFill>
                            <a:srgbClr val="0C0D0D"/>
                          </a:solidFill>
                        </a:rPr>
                        <a:t> iyileştirilmesi, problemlerin çözülmesi</a:t>
                      </a:r>
                      <a:endParaRPr lang="tr-TR" sz="1400" dirty="0">
                        <a:solidFill>
                          <a:srgbClr val="0C0D0D"/>
                        </a:solidFill>
                      </a:endParaRPr>
                    </a:p>
                  </a:txBody>
                  <a:tcPr/>
                </a:tc>
                <a:tc>
                  <a:txBody>
                    <a:bodyPr/>
                    <a:lstStyle/>
                    <a:p>
                      <a:endParaRPr lang="tr-TR" sz="1400" dirty="0" smtClean="0">
                        <a:solidFill>
                          <a:srgbClr val="0C0D0D"/>
                        </a:solidFill>
                      </a:endParaRPr>
                    </a:p>
                    <a:p>
                      <a:pPr marL="171450" indent="-171450" rtl="0" eaLnBrk="1" fontAlgn="b" latinLnBrk="0" hangingPunct="1">
                        <a:buFont typeface="Wingdings" panose="05000000000000000000" pitchFamily="2" charset="2"/>
                        <a:buChar char="§"/>
                      </a:pPr>
                      <a:r>
                        <a:rPr lang="tr-TR" sz="1400" b="0" i="0" u="none" strike="noStrike" kern="1200" dirty="0" smtClean="0">
                          <a:solidFill>
                            <a:srgbClr val="0C0D0D"/>
                          </a:solidFill>
                          <a:effectLst/>
                          <a:latin typeface="+mn-lt"/>
                          <a:ea typeface="+mn-ea"/>
                          <a:cs typeface="+mn-cs"/>
                        </a:rPr>
                        <a:t>Öğrenci sınıf ve dönemlerinin sistem tarafından otomatik olarak atmaması</a:t>
                      </a:r>
                    </a:p>
                    <a:p>
                      <a:pPr marL="171450" indent="-171450" rtl="0" eaLnBrk="1" fontAlgn="b" latinLnBrk="0" hangingPunct="1">
                        <a:buFont typeface="Wingdings" panose="05000000000000000000" pitchFamily="2" charset="2"/>
                        <a:buChar char="§"/>
                      </a:pPr>
                      <a:r>
                        <a:rPr lang="tr-TR" sz="1400" b="0" i="0" u="none" strike="noStrike" kern="1200" dirty="0" smtClean="0">
                          <a:solidFill>
                            <a:srgbClr val="0C0D0D"/>
                          </a:solidFill>
                          <a:effectLst/>
                          <a:latin typeface="+mn-lt"/>
                          <a:ea typeface="+mn-ea"/>
                          <a:cs typeface="+mn-cs"/>
                        </a:rPr>
                        <a:t>Öğrencilerin açılan dersleri sistemde görememesi</a:t>
                      </a:r>
                    </a:p>
                    <a:p>
                      <a:pPr marL="171450" indent="-171450" rtl="0" eaLnBrk="1" fontAlgn="b" latinLnBrk="0" hangingPunct="1">
                        <a:buFont typeface="Wingdings" panose="05000000000000000000" pitchFamily="2" charset="2"/>
                        <a:buChar char="§"/>
                      </a:pPr>
                      <a:r>
                        <a:rPr lang="tr-TR" sz="1400" b="0" i="0" u="none" strike="noStrike" kern="1200" dirty="0" smtClean="0">
                          <a:solidFill>
                            <a:srgbClr val="0C0D0D"/>
                          </a:solidFill>
                          <a:effectLst/>
                          <a:latin typeface="+mn-lt"/>
                          <a:ea typeface="+mn-ea"/>
                          <a:cs typeface="+mn-cs"/>
                        </a:rPr>
                        <a:t>Yeni kayıt öğrencilerin kayıt tarihi ve durum değiştirme tarihlerinin girilmesine rağmen sistemin silmesi, sildiğinden dolayı da </a:t>
                      </a:r>
                      <a:r>
                        <a:rPr lang="tr-TR" sz="1400" b="0" i="0" u="none" strike="noStrike" kern="1200" dirty="0" err="1" smtClean="0">
                          <a:solidFill>
                            <a:srgbClr val="0C0D0D"/>
                          </a:solidFill>
                          <a:effectLst/>
                          <a:latin typeface="+mn-lt"/>
                          <a:ea typeface="+mn-ea"/>
                          <a:cs typeface="+mn-cs"/>
                        </a:rPr>
                        <a:t>Yök</a:t>
                      </a:r>
                      <a:r>
                        <a:rPr lang="tr-TR" sz="1400" b="0" i="0" u="none" strike="noStrike" kern="1200" dirty="0" smtClean="0">
                          <a:solidFill>
                            <a:srgbClr val="0C0D0D"/>
                          </a:solidFill>
                          <a:effectLst/>
                          <a:latin typeface="+mn-lt"/>
                          <a:ea typeface="+mn-ea"/>
                          <a:cs typeface="+mn-cs"/>
                        </a:rPr>
                        <a:t> ‘e eşitlenmede sıkıntı oluşturması</a:t>
                      </a:r>
                    </a:p>
                    <a:p>
                      <a:pPr marL="171450" indent="-171450" rtl="0" eaLnBrk="1" fontAlgn="b" latinLnBrk="0" hangingPunct="1">
                        <a:buFont typeface="Wingdings" panose="05000000000000000000" pitchFamily="2" charset="2"/>
                        <a:buChar char="§"/>
                      </a:pPr>
                      <a:r>
                        <a:rPr lang="tr-TR" sz="1400" b="0" i="0" u="none" strike="noStrike" kern="1200" dirty="0" smtClean="0">
                          <a:solidFill>
                            <a:srgbClr val="0C0D0D"/>
                          </a:solidFill>
                          <a:effectLst/>
                          <a:latin typeface="+mn-lt"/>
                          <a:ea typeface="+mn-ea"/>
                          <a:cs typeface="+mn-cs"/>
                        </a:rPr>
                        <a:t>Sistemde öğrencilerin alabileceği kredilerin tanımlı olmasına rağmen öğrencilerin ders seçimi hatasında kredi yetersiz uyarısı vermesi</a:t>
                      </a:r>
                    </a:p>
                    <a:p>
                      <a:pPr marL="171450" indent="-171450" rtl="0" eaLnBrk="1" fontAlgn="b" latinLnBrk="0" hangingPunct="1">
                        <a:buFont typeface="Wingdings" panose="05000000000000000000" pitchFamily="2" charset="2"/>
                        <a:buChar char="§"/>
                      </a:pPr>
                      <a:r>
                        <a:rPr lang="tr-TR" sz="1400" b="0" i="0" u="none" strike="noStrike" kern="1200" dirty="0" smtClean="0">
                          <a:solidFill>
                            <a:srgbClr val="0C0D0D"/>
                          </a:solidFill>
                          <a:effectLst/>
                          <a:latin typeface="+mn-lt"/>
                          <a:ea typeface="+mn-ea"/>
                          <a:cs typeface="+mn-cs"/>
                        </a:rPr>
                        <a:t>Bahar dönemi kayıt olan öğrencilerde öğrenci birinci döneminde olmasına rağmen ikinci dönem olarak görünmesi</a:t>
                      </a:r>
                    </a:p>
                    <a:p>
                      <a:endParaRPr lang="tr-TR" sz="1400" dirty="0"/>
                    </a:p>
                  </a:txBody>
                  <a:tcPr marL="7620" marR="7620" marT="7620" anchor="b"/>
                </a:tc>
                <a:extLst>
                  <a:ext uri="{0D108BD9-81ED-4DB2-BD59-A6C34878D82A}">
                    <a16:rowId xmlns:a16="http://schemas.microsoft.com/office/drawing/2014/main" val="2988175730"/>
                  </a:ext>
                </a:extLst>
              </a:tr>
            </a:tbl>
          </a:graphicData>
        </a:graphic>
      </p:graphicFrame>
    </p:spTree>
    <p:extLst>
      <p:ext uri="{BB962C8B-B14F-4D97-AF65-F5344CB8AC3E}">
        <p14:creationId xmlns:p14="http://schemas.microsoft.com/office/powerpoint/2010/main" val="1143232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55334" y="2450501"/>
            <a:ext cx="4665133" cy="369332"/>
          </a:xfrm>
          <a:prstGeom prst="rect">
            <a:avLst/>
          </a:prstGeom>
          <a:noFill/>
        </p:spPr>
        <p:txBody>
          <a:bodyPr wrap="square" rtlCol="0">
            <a:spAutoFit/>
          </a:bodyPr>
          <a:lstStyle/>
          <a:p>
            <a:r>
              <a:rPr lang="tr-TR" b="1" dirty="0" smtClean="0">
                <a:solidFill>
                  <a:srgbClr val="FF0000"/>
                </a:solidFill>
              </a:rPr>
              <a:t>Skoru yüksek olan riskimiz yoktur.</a:t>
            </a:r>
            <a:endParaRPr lang="tr-TR" b="1" dirty="0">
              <a:solidFill>
                <a:srgbClr val="FF0000"/>
              </a:solidFill>
            </a:endParaRPr>
          </a:p>
        </p:txBody>
      </p:sp>
    </p:spTree>
    <p:extLst>
      <p:ext uri="{BB962C8B-B14F-4D97-AF65-F5344CB8AC3E}">
        <p14:creationId xmlns:p14="http://schemas.microsoft.com/office/powerpoint/2010/main" val="3238730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79144" y="3219737"/>
            <a:ext cx="3918857" cy="369332"/>
          </a:xfrm>
          <a:prstGeom prst="rect">
            <a:avLst/>
          </a:prstGeom>
          <a:noFill/>
        </p:spPr>
        <p:txBody>
          <a:bodyPr wrap="square" rtlCol="0">
            <a:spAutoFit/>
          </a:bodyPr>
          <a:lstStyle/>
          <a:p>
            <a:r>
              <a:rPr lang="tr-TR" b="1" dirty="0" smtClean="0">
                <a:solidFill>
                  <a:srgbClr val="FF0000"/>
                </a:solidFill>
              </a:rPr>
              <a:t>Anket sonuçları henüz oluşmadı</a:t>
            </a:r>
            <a:endParaRPr lang="tr-TR" b="1" dirty="0">
              <a:solidFill>
                <a:srgbClr val="FF0000"/>
              </a:solidFill>
            </a:endParaRPr>
          </a:p>
        </p:txBody>
      </p:sp>
    </p:spTree>
    <p:extLst>
      <p:ext uri="{BB962C8B-B14F-4D97-AF65-F5344CB8AC3E}">
        <p14:creationId xmlns:p14="http://schemas.microsoft.com/office/powerpoint/2010/main" val="1666700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o 8">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2681549117"/>
              </p:ext>
            </p:extLst>
          </p:nvPr>
        </p:nvGraphicFramePr>
        <p:xfrm>
          <a:off x="251520" y="2029680"/>
          <a:ext cx="8610600" cy="3715807"/>
        </p:xfrm>
        <a:graphic>
          <a:graphicData uri="http://schemas.openxmlformats.org/drawingml/2006/table">
            <a:tbl>
              <a:tblPr/>
              <a:tblGrid>
                <a:gridCol w="2647648">
                  <a:extLst>
                    <a:ext uri="{9D8B030D-6E8A-4147-A177-3AD203B41FA5}">
                      <a16:colId xmlns:a16="http://schemas.microsoft.com/office/drawing/2014/main" val="3918363564"/>
                    </a:ext>
                  </a:extLst>
                </a:gridCol>
                <a:gridCol w="2969796">
                  <a:extLst>
                    <a:ext uri="{9D8B030D-6E8A-4147-A177-3AD203B41FA5}">
                      <a16:colId xmlns:a16="http://schemas.microsoft.com/office/drawing/2014/main" val="1683979601"/>
                    </a:ext>
                  </a:extLst>
                </a:gridCol>
                <a:gridCol w="2993156">
                  <a:extLst>
                    <a:ext uri="{9D8B030D-6E8A-4147-A177-3AD203B41FA5}">
                      <a16:colId xmlns:a16="http://schemas.microsoft.com/office/drawing/2014/main" val="2592459544"/>
                    </a:ext>
                  </a:extLst>
                </a:gridCol>
              </a:tblGrid>
              <a:tr h="1018320">
                <a:tc>
                  <a:txBody>
                    <a:bodyPr/>
                    <a:lstStyle/>
                    <a:p>
                      <a:pPr algn="ctr" fontAlgn="ctr"/>
                      <a:r>
                        <a:rPr lang="tr-TR" sz="1200" b="1" i="0" u="none" strike="noStrike" dirty="0" smtClean="0">
                          <a:solidFill>
                            <a:srgbClr val="E626AF"/>
                          </a:solidFill>
                          <a:effectLst/>
                          <a:latin typeface="Calibri" panose="020F0502020204030204" pitchFamily="34" charset="0"/>
                        </a:rPr>
                        <a:t>KONUSU</a:t>
                      </a:r>
                      <a:endParaRPr lang="tr-TR" sz="1200" b="1" i="0" u="none" strike="noStrike" dirty="0">
                        <a:solidFill>
                          <a:srgbClr val="E626AF"/>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E626AF"/>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E626AF"/>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109469">
                <a:tc>
                  <a:txBody>
                    <a:bodyPr/>
                    <a:lstStyle/>
                    <a:p>
                      <a:pPr algn="ctr" fontAlgn="ctr"/>
                      <a:r>
                        <a:rPr lang="tr-TR" sz="1200" b="0" i="0" u="none" strike="noStrike" dirty="0" smtClean="0">
                          <a:solidFill>
                            <a:srgbClr val="000000"/>
                          </a:solidFill>
                          <a:effectLst/>
                          <a:latin typeface="Calibri" panose="020F0502020204030204" pitchFamily="34" charset="0"/>
                        </a:rPr>
                        <a:t>Öğrenci</a:t>
                      </a:r>
                      <a:r>
                        <a:rPr lang="tr-TR" sz="1200" b="0" i="0" u="none" strike="noStrike" baseline="0" dirty="0" smtClean="0">
                          <a:solidFill>
                            <a:srgbClr val="000000"/>
                          </a:solidFill>
                          <a:effectLst/>
                          <a:latin typeface="Calibri" panose="020F0502020204030204" pitchFamily="34" charset="0"/>
                        </a:rPr>
                        <a:t> Formları</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Web</a:t>
                      </a:r>
                      <a:r>
                        <a:rPr lang="tr-TR" sz="1200" b="0" i="0" u="none" strike="noStrike" baseline="0" dirty="0" smtClean="0">
                          <a:solidFill>
                            <a:srgbClr val="000000"/>
                          </a:solidFill>
                          <a:effectLst/>
                          <a:latin typeface="Calibri" panose="020F0502020204030204" pitchFamily="34" charset="0"/>
                        </a:rPr>
                        <a:t> sitesinde İngilizce Türkçe olarak güncellendi</a:t>
                      </a: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a:t>
                      </a:r>
                      <a:r>
                        <a:rPr lang="tr-TR" sz="1200" b="0" i="0" u="none" strike="noStrike" baseline="0" dirty="0" smtClean="0">
                          <a:solidFill>
                            <a:srgbClr val="000000"/>
                          </a:solidFill>
                          <a:effectLst/>
                          <a:latin typeface="Calibri" panose="020F0502020204030204" pitchFamily="34" charset="0"/>
                        </a:rPr>
                        <a:t> sadeleştirildi ve sayıları azaltıldı</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baseline="0" dirty="0" smtClean="0">
                          <a:solidFill>
                            <a:srgbClr val="000000"/>
                          </a:solidFill>
                          <a:effectLst/>
                          <a:latin typeface="Calibri" panose="020F0502020204030204" pitchFamily="34" charset="0"/>
                        </a:rPr>
                        <a:t>Sade , kullanışlı ve yabancı öğrencilerin de etkin kullanabileceği sistem oluşturuldu.</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1008764">
                <a:tc>
                  <a:txBody>
                    <a:bodyPr/>
                    <a:lstStyle/>
                    <a:p>
                      <a:pPr algn="ctr" fontAlgn="ctr"/>
                      <a:r>
                        <a:rPr lang="tr-TR" sz="1200" b="0" i="0" u="none" strike="noStrike" dirty="0" smtClean="0">
                          <a:solidFill>
                            <a:srgbClr val="000000"/>
                          </a:solidFill>
                          <a:effectLst/>
                          <a:latin typeface="Calibri" panose="020F0502020204030204" pitchFamily="34" charset="0"/>
                        </a:rPr>
                        <a:t>Tez teslimi</a:t>
                      </a:r>
                      <a:r>
                        <a:rPr lang="tr-TR" sz="1200" b="0" i="0" u="none" strike="noStrike" baseline="0" dirty="0" smtClean="0">
                          <a:solidFill>
                            <a:srgbClr val="000000"/>
                          </a:solidFill>
                          <a:effectLst/>
                          <a:latin typeface="Calibri" panose="020F0502020204030204" pitchFamily="34" charset="0"/>
                        </a:rPr>
                        <a:t> sürecinin daha sağlıklı ilerlemesi</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Tez</a:t>
                      </a:r>
                      <a:r>
                        <a:rPr lang="tr-TR" sz="1200" b="0" i="0" u="none" strike="noStrike" baseline="0" dirty="0" smtClean="0">
                          <a:solidFill>
                            <a:srgbClr val="000000"/>
                          </a:solidFill>
                          <a:effectLst/>
                          <a:latin typeface="Calibri" panose="020F0502020204030204" pitchFamily="34" charset="0"/>
                        </a:rPr>
                        <a:t> Teslim İş akışı oluşturuldu</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Öğrenciler</a:t>
                      </a:r>
                      <a:r>
                        <a:rPr lang="tr-TR" sz="1200" b="0" i="0" u="none" strike="noStrike" baseline="0" dirty="0" smtClean="0">
                          <a:solidFill>
                            <a:srgbClr val="000000"/>
                          </a:solidFill>
                          <a:effectLst/>
                          <a:latin typeface="Calibri" panose="020F0502020204030204" pitchFamily="34" charset="0"/>
                        </a:rPr>
                        <a:t> süreci daha kolay takip edebiliyorlar</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579254">
                <a:tc>
                  <a:txBody>
                    <a:bodyPr/>
                    <a:lstStyle/>
                    <a:p>
                      <a:pPr algn="ctr" fontAlgn="ctr"/>
                      <a:r>
                        <a:rPr lang="tr-TR" sz="1200" b="0" i="0" u="none" strike="noStrike" dirty="0" smtClean="0">
                          <a:solidFill>
                            <a:srgbClr val="000000"/>
                          </a:solidFill>
                          <a:effectLst/>
                          <a:latin typeface="Calibri" panose="020F0502020204030204" pitchFamily="34" charset="0"/>
                        </a:rPr>
                        <a:t>Web sitesinin güncellenmesi</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İçerikler</a:t>
                      </a:r>
                      <a:r>
                        <a:rPr lang="tr-TR" sz="1200" b="0" i="0" u="none" strike="noStrike" baseline="0" dirty="0" smtClean="0">
                          <a:solidFill>
                            <a:srgbClr val="000000"/>
                          </a:solidFill>
                          <a:effectLst/>
                          <a:latin typeface="Calibri" panose="020F0502020204030204" pitchFamily="34" charset="0"/>
                        </a:rPr>
                        <a:t> güncellendi</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baseline="0" dirty="0" smtClean="0">
                          <a:solidFill>
                            <a:srgbClr val="000000"/>
                          </a:solidFill>
                          <a:effectLst/>
                          <a:latin typeface="Calibri" panose="020F0502020204030204" pitchFamily="34" charset="0"/>
                        </a:rPr>
                        <a:t>Daha da geliştirilmesi gerekir.</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Tree>
    <p:extLst>
      <p:ext uri="{BB962C8B-B14F-4D97-AF65-F5344CB8AC3E}">
        <p14:creationId xmlns:p14="http://schemas.microsoft.com/office/powerpoint/2010/main" val="3805939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3019166619"/>
              </p:ext>
            </p:extLst>
          </p:nvPr>
        </p:nvGraphicFramePr>
        <p:xfrm>
          <a:off x="470388" y="1885208"/>
          <a:ext cx="8131745" cy="1483360"/>
        </p:xfrm>
        <a:graphic>
          <a:graphicData uri="http://schemas.openxmlformats.org/drawingml/2006/table">
            <a:tbl>
              <a:tblPr firstRow="1" bandRow="1">
                <a:tableStyleId>{08FB837D-C827-4EFA-A057-4D05807E0F7C}</a:tableStyleId>
              </a:tblPr>
              <a:tblGrid>
                <a:gridCol w="3290413">
                  <a:extLst>
                    <a:ext uri="{9D8B030D-6E8A-4147-A177-3AD203B41FA5}">
                      <a16:colId xmlns:a16="http://schemas.microsoft.com/office/drawing/2014/main" val="3521804200"/>
                    </a:ext>
                  </a:extLst>
                </a:gridCol>
                <a:gridCol w="484133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2" name="Metin kutusu 1">
            <a:extLst>
              <a:ext uri="{FF2B5EF4-FFF2-40B4-BE49-F238E27FC236}">
                <a16:creationId xmlns:a16="http://schemas.microsoft.com/office/drawing/2014/main" id="{86836AFB-9A07-49E9-9AEA-095FC62A66B5}"/>
              </a:ext>
            </a:extLst>
          </p:cNvPr>
          <p:cNvSpPr txBox="1"/>
          <p:nvPr/>
        </p:nvSpPr>
        <p:spPr>
          <a:xfrm>
            <a:off x="2672846" y="3939739"/>
            <a:ext cx="4552901" cy="369332"/>
          </a:xfrm>
          <a:prstGeom prst="rect">
            <a:avLst/>
          </a:prstGeom>
          <a:noFill/>
        </p:spPr>
        <p:txBody>
          <a:bodyPr wrap="square" rtlCol="0">
            <a:spAutoFit/>
          </a:bodyPr>
          <a:lstStyle/>
          <a:p>
            <a:r>
              <a:rPr lang="tr-TR" dirty="0" smtClean="0">
                <a:solidFill>
                  <a:srgbClr val="FF0000"/>
                </a:solidFill>
              </a:rPr>
              <a:t>Düzeltici Faaliyet Bulunmamaktadır!</a:t>
            </a:r>
            <a:endParaRPr lang="tr-TR" dirty="0">
              <a:solidFill>
                <a:srgbClr val="FF0000"/>
              </a:solidFill>
            </a:endParaRPr>
          </a:p>
        </p:txBody>
      </p:sp>
    </p:spTree>
    <p:extLst>
      <p:ext uri="{BB962C8B-B14F-4D97-AF65-F5344CB8AC3E}">
        <p14:creationId xmlns:p14="http://schemas.microsoft.com/office/powerpoint/2010/main" val="1082165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8476" y="2447738"/>
            <a:ext cx="7809115" cy="3046988"/>
          </a:xfrm>
          <a:prstGeom prst="rect">
            <a:avLst/>
          </a:prstGeom>
          <a:noFill/>
        </p:spPr>
        <p:txBody>
          <a:bodyPr wrap="square" rtlCol="0">
            <a:spAutoFit/>
          </a:bodyPr>
          <a:lstStyle/>
          <a:p>
            <a:r>
              <a:rPr lang="tr-TR" sz="1600" b="1" dirty="0">
                <a:solidFill>
                  <a:srgbClr val="0C0D0D"/>
                </a:solidFill>
              </a:rPr>
              <a:t>Öğrenci ile iletişimin güçlendirilmesi </a:t>
            </a:r>
            <a:r>
              <a:rPr lang="tr-TR" sz="1600" b="1" dirty="0" smtClean="0">
                <a:solidFill>
                  <a:srgbClr val="0C0D0D"/>
                </a:solidFill>
              </a:rPr>
              <a:t>için;</a:t>
            </a:r>
          </a:p>
          <a:p>
            <a:endParaRPr lang="tr-TR" sz="1600" b="1" dirty="0" smtClean="0">
              <a:solidFill>
                <a:srgbClr val="0C0D0D"/>
              </a:solidFill>
            </a:endParaRPr>
          </a:p>
          <a:p>
            <a:r>
              <a:rPr lang="tr-TR" sz="1600" b="1" dirty="0" smtClean="0">
                <a:solidFill>
                  <a:srgbClr val="0C0D0D"/>
                </a:solidFill>
              </a:rPr>
              <a:t>1-Enstitü çağrı merkezinin kurulması </a:t>
            </a:r>
          </a:p>
          <a:p>
            <a:r>
              <a:rPr lang="tr-TR" sz="1600" b="1" dirty="0" smtClean="0">
                <a:solidFill>
                  <a:srgbClr val="0C0D0D"/>
                </a:solidFill>
              </a:rPr>
              <a:t>2</a:t>
            </a:r>
            <a:r>
              <a:rPr lang="tr-TR" sz="1600" b="1" dirty="0">
                <a:solidFill>
                  <a:srgbClr val="0C0D0D"/>
                </a:solidFill>
              </a:rPr>
              <a:t>-</a:t>
            </a:r>
            <a:r>
              <a:rPr lang="tr-TR" sz="1600" b="1" dirty="0" smtClean="0">
                <a:solidFill>
                  <a:srgbClr val="0C0D0D"/>
                </a:solidFill>
              </a:rPr>
              <a:t>Aşağıda verilen süreçlerle ilgi </a:t>
            </a:r>
            <a:r>
              <a:rPr lang="tr-TR" sz="1600" b="1" dirty="0">
                <a:solidFill>
                  <a:srgbClr val="0C0D0D"/>
                </a:solidFill>
              </a:rPr>
              <a:t>detaylı iş akışlarının oluşturulması ve web sitesine </a:t>
            </a:r>
            <a:r>
              <a:rPr lang="tr-TR" sz="1600" b="1" dirty="0" smtClean="0">
                <a:solidFill>
                  <a:srgbClr val="0C0D0D"/>
                </a:solidFill>
              </a:rPr>
              <a:t>konulması</a:t>
            </a:r>
          </a:p>
          <a:p>
            <a:pPr marL="285750" indent="-285750">
              <a:buFont typeface="Wingdings" panose="05000000000000000000" pitchFamily="2" charset="2"/>
              <a:buChar char="§"/>
            </a:pPr>
            <a:r>
              <a:rPr lang="tr-TR" sz="1600" b="1" dirty="0">
                <a:solidFill>
                  <a:srgbClr val="0C0D0D"/>
                </a:solidFill>
              </a:rPr>
              <a:t>B</a:t>
            </a:r>
            <a:r>
              <a:rPr lang="tr-TR" sz="1600" b="1" dirty="0" smtClean="0">
                <a:solidFill>
                  <a:srgbClr val="0C0D0D"/>
                </a:solidFill>
              </a:rPr>
              <a:t>aşvuru</a:t>
            </a:r>
            <a:r>
              <a:rPr lang="tr-TR" sz="1600" b="1" dirty="0">
                <a:solidFill>
                  <a:srgbClr val="0C0D0D"/>
                </a:solidFill>
              </a:rPr>
              <a:t>, </a:t>
            </a:r>
          </a:p>
          <a:p>
            <a:pPr marL="285750" indent="-285750">
              <a:buFont typeface="Wingdings" panose="05000000000000000000" pitchFamily="2" charset="2"/>
              <a:buChar char="§"/>
            </a:pPr>
            <a:r>
              <a:rPr lang="tr-TR" sz="1600" b="1" dirty="0">
                <a:solidFill>
                  <a:srgbClr val="0C0D0D"/>
                </a:solidFill>
              </a:rPr>
              <a:t>D</a:t>
            </a:r>
            <a:r>
              <a:rPr lang="tr-TR" sz="1600" b="1" dirty="0" smtClean="0">
                <a:solidFill>
                  <a:srgbClr val="0C0D0D"/>
                </a:solidFill>
              </a:rPr>
              <a:t>ers </a:t>
            </a:r>
            <a:r>
              <a:rPr lang="tr-TR" sz="1600" b="1" dirty="0">
                <a:solidFill>
                  <a:srgbClr val="0C0D0D"/>
                </a:solidFill>
              </a:rPr>
              <a:t>alma </a:t>
            </a:r>
          </a:p>
          <a:p>
            <a:pPr marL="285750" indent="-285750">
              <a:buFont typeface="Wingdings" panose="05000000000000000000" pitchFamily="2" charset="2"/>
              <a:buChar char="§"/>
            </a:pPr>
            <a:r>
              <a:rPr lang="tr-TR" sz="1600" b="1" dirty="0" smtClean="0">
                <a:solidFill>
                  <a:srgbClr val="0C0D0D"/>
                </a:solidFill>
              </a:rPr>
              <a:t>Mezuniyet </a:t>
            </a:r>
            <a:r>
              <a:rPr lang="tr-TR" sz="1600" b="1" dirty="0">
                <a:solidFill>
                  <a:srgbClr val="0C0D0D"/>
                </a:solidFill>
              </a:rPr>
              <a:t>ve Diploma </a:t>
            </a:r>
            <a:endParaRPr lang="tr-TR" sz="1600" b="1" dirty="0" smtClean="0">
              <a:solidFill>
                <a:srgbClr val="0C0D0D"/>
              </a:solidFill>
            </a:endParaRPr>
          </a:p>
          <a:p>
            <a:pPr marL="285750" indent="-285750">
              <a:buFont typeface="Wingdings" panose="05000000000000000000" pitchFamily="2" charset="2"/>
              <a:buChar char="§"/>
            </a:pPr>
            <a:endParaRPr lang="tr-TR" sz="1600" b="1" dirty="0">
              <a:solidFill>
                <a:srgbClr val="0C0D0D"/>
              </a:solidFill>
            </a:endParaRPr>
          </a:p>
          <a:p>
            <a:r>
              <a:rPr lang="tr-TR" sz="1600" b="1" dirty="0">
                <a:solidFill>
                  <a:srgbClr val="0C0D0D"/>
                </a:solidFill>
              </a:rPr>
              <a:t>3- Web sitesinde tez takip sistemi </a:t>
            </a:r>
            <a:r>
              <a:rPr lang="tr-TR" sz="1600" b="1" dirty="0" smtClean="0">
                <a:solidFill>
                  <a:srgbClr val="0C0D0D"/>
                </a:solidFill>
              </a:rPr>
              <a:t>oluşturulması</a:t>
            </a:r>
          </a:p>
          <a:p>
            <a:endParaRPr lang="tr-TR" sz="1600" b="1" dirty="0">
              <a:solidFill>
                <a:srgbClr val="0C0D0D"/>
              </a:solidFill>
            </a:endParaRPr>
          </a:p>
          <a:p>
            <a:r>
              <a:rPr lang="tr-TR" sz="1600" b="1" dirty="0">
                <a:solidFill>
                  <a:srgbClr val="0C0D0D"/>
                </a:solidFill>
              </a:rPr>
              <a:t>4- Anketlerde güncellemeler </a:t>
            </a:r>
            <a:r>
              <a:rPr lang="tr-TR" sz="1600" b="1" dirty="0" smtClean="0">
                <a:solidFill>
                  <a:srgbClr val="0C0D0D"/>
                </a:solidFill>
              </a:rPr>
              <a:t>yapılabileceği</a:t>
            </a:r>
            <a:endParaRPr lang="tr-TR" sz="1600" b="1" dirty="0">
              <a:solidFill>
                <a:srgbClr val="0C0D0D"/>
              </a:solidFill>
            </a:endParaRPr>
          </a:p>
        </p:txBody>
      </p:sp>
    </p:spTree>
    <p:extLst>
      <p:ext uri="{BB962C8B-B14F-4D97-AF65-F5344CB8AC3E}">
        <p14:creationId xmlns:p14="http://schemas.microsoft.com/office/powerpoint/2010/main" val="1346354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8982" y="2294930"/>
            <a:ext cx="7471098" cy="646331"/>
          </a:xfrm>
          <a:prstGeom prst="rect">
            <a:avLst/>
          </a:prstGeom>
          <a:noFill/>
        </p:spPr>
        <p:txBody>
          <a:bodyPr wrap="square" rtlCol="0">
            <a:spAutoFit/>
          </a:bodyPr>
          <a:lstStyle/>
          <a:p>
            <a:pPr marL="285750" indent="-285750">
              <a:buFont typeface="Wingdings" panose="05000000000000000000" pitchFamily="2" charset="2"/>
              <a:buChar char="q"/>
            </a:pPr>
            <a:endParaRPr lang="tr-TR" dirty="0">
              <a:solidFill>
                <a:srgbClr val="122204"/>
              </a:solidFill>
            </a:endParaRPr>
          </a:p>
          <a:p>
            <a:pPr marL="285750" indent="-285750">
              <a:buFont typeface="Wingdings" panose="05000000000000000000" pitchFamily="2" charset="2"/>
              <a:buChar char="q"/>
            </a:pPr>
            <a:endParaRPr lang="tr-TR" dirty="0">
              <a:solidFill>
                <a:srgbClr val="122204"/>
              </a:solidFill>
            </a:endParaRPr>
          </a:p>
        </p:txBody>
      </p:sp>
      <p:pic>
        <p:nvPicPr>
          <p:cNvPr id="65" name="Picture 64"/>
          <p:cNvPicPr>
            <a:picLocks noChangeAspect="1"/>
          </p:cNvPicPr>
          <p:nvPr/>
        </p:nvPicPr>
        <p:blipFill>
          <a:blip r:embed="rId4"/>
          <a:stretch>
            <a:fillRect/>
          </a:stretch>
        </p:blipFill>
        <p:spPr>
          <a:xfrm>
            <a:off x="2046263" y="1491846"/>
            <a:ext cx="5290073" cy="5335960"/>
          </a:xfrm>
          <a:prstGeom prst="rect">
            <a:avLst/>
          </a:prstGeom>
        </p:spPr>
      </p:pic>
    </p:spTree>
    <p:extLst>
      <p:ext uri="{BB962C8B-B14F-4D97-AF65-F5344CB8AC3E}">
        <p14:creationId xmlns:p14="http://schemas.microsoft.com/office/powerpoint/2010/main" val="927169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8982" y="2294930"/>
            <a:ext cx="7471098" cy="646331"/>
          </a:xfrm>
          <a:prstGeom prst="rect">
            <a:avLst/>
          </a:prstGeom>
          <a:noFill/>
        </p:spPr>
        <p:txBody>
          <a:bodyPr wrap="square" rtlCol="0">
            <a:spAutoFit/>
          </a:bodyPr>
          <a:lstStyle/>
          <a:p>
            <a:pPr marL="285750" indent="-285750">
              <a:buFont typeface="Wingdings" panose="05000000000000000000" pitchFamily="2" charset="2"/>
              <a:buChar char="q"/>
            </a:pPr>
            <a:endParaRPr lang="tr-TR" dirty="0">
              <a:solidFill>
                <a:srgbClr val="122204"/>
              </a:solidFill>
            </a:endParaRPr>
          </a:p>
          <a:p>
            <a:pPr marL="285750" indent="-285750">
              <a:buFont typeface="Wingdings" panose="05000000000000000000" pitchFamily="2" charset="2"/>
              <a:buChar char="q"/>
            </a:pPr>
            <a:endParaRPr lang="tr-TR" dirty="0">
              <a:solidFill>
                <a:srgbClr val="122204"/>
              </a:solidFill>
            </a:endParaRPr>
          </a:p>
        </p:txBody>
      </p:sp>
      <p:pic>
        <p:nvPicPr>
          <p:cNvPr id="3" name="Picture 2"/>
          <p:cNvPicPr>
            <a:picLocks noChangeAspect="1"/>
          </p:cNvPicPr>
          <p:nvPr/>
        </p:nvPicPr>
        <p:blipFill>
          <a:blip r:embed="rId4"/>
          <a:stretch>
            <a:fillRect/>
          </a:stretch>
        </p:blipFill>
        <p:spPr>
          <a:xfrm>
            <a:off x="89460" y="1730287"/>
            <a:ext cx="8819987" cy="4228013"/>
          </a:xfrm>
          <a:prstGeom prst="rect">
            <a:avLst/>
          </a:prstGeom>
        </p:spPr>
      </p:pic>
    </p:spTree>
    <p:extLst>
      <p:ext uri="{BB962C8B-B14F-4D97-AF65-F5344CB8AC3E}">
        <p14:creationId xmlns:p14="http://schemas.microsoft.com/office/powerpoint/2010/main" val="2309275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442765" y="371253"/>
            <a:ext cx="6179128" cy="954107"/>
          </a:xfrm>
          <a:prstGeom prst="rect">
            <a:avLst/>
          </a:prstGeom>
          <a:noFill/>
        </p:spPr>
        <p:txBody>
          <a:bodyPr wrap="square" lIns="91440" tIns="45720" rIns="91440" bIns="45720" rtlCol="0" anchor="t">
            <a:spAutoFit/>
          </a:bodyPr>
          <a:lstStyle/>
          <a:p>
            <a:r>
              <a:rPr lang="tr-TR" sz="2800" b="1" dirty="0">
                <a:solidFill>
                  <a:srgbClr val="0F2303"/>
                </a:solidFill>
              </a:rPr>
              <a:t>ANTALYA BİLİM ÜNİVERSİTESİ LİSANSÜSTÜ EĞİTİM ENSTİTÜSÜ</a:t>
            </a:r>
            <a:endParaRPr lang="tr-TR" sz="2800" dirty="0">
              <a:solidFill>
                <a:srgbClr val="0F2303"/>
              </a:solidFill>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7" name="Dikdörtgen 6"/>
          <p:cNvSpPr/>
          <p:nvPr/>
        </p:nvSpPr>
        <p:spPr>
          <a:xfrm>
            <a:off x="241003" y="1703714"/>
            <a:ext cx="8352928" cy="2062103"/>
          </a:xfrm>
          <a:prstGeom prst="rect">
            <a:avLst/>
          </a:prstGeom>
        </p:spPr>
        <p:txBody>
          <a:bodyPr wrap="square">
            <a:spAutoFit/>
          </a:bodyPr>
          <a:lstStyle/>
          <a:p>
            <a:r>
              <a:rPr lang="tr-TR" sz="2000" b="1" dirty="0">
                <a:solidFill>
                  <a:srgbClr val="122454"/>
                </a:solidFill>
                <a:latin typeface="Times New Roman" panose="02020603050405020304" pitchFamily="18" charset="0"/>
                <a:cs typeface="Times New Roman" panose="02020603050405020304" pitchFamily="18" charset="0"/>
              </a:rPr>
              <a:t>Misyonumuz </a:t>
            </a:r>
            <a:endParaRPr lang="tr-TR" sz="2000" b="1" dirty="0" smtClean="0">
              <a:solidFill>
                <a:srgbClr val="122454"/>
              </a:solidFill>
              <a:latin typeface="Times New Roman" panose="02020603050405020304" pitchFamily="18" charset="0"/>
              <a:cs typeface="Times New Roman" panose="02020603050405020304" pitchFamily="18" charset="0"/>
            </a:endParaRPr>
          </a:p>
          <a:p>
            <a:endParaRPr lang="tr-TR" dirty="0">
              <a:solidFill>
                <a:srgbClr val="122454"/>
              </a:solidFill>
              <a:latin typeface="Times New Roman" panose="02020603050405020304" pitchFamily="18" charset="0"/>
              <a:cs typeface="Times New Roman" panose="02020603050405020304" pitchFamily="18" charset="0"/>
            </a:endParaRPr>
          </a:p>
          <a:p>
            <a:r>
              <a:rPr lang="tr-TR" dirty="0">
                <a:solidFill>
                  <a:srgbClr val="122454"/>
                </a:solidFill>
                <a:latin typeface="Times New Roman" panose="02020603050405020304" pitchFamily="18" charset="0"/>
                <a:cs typeface="Times New Roman" panose="02020603050405020304" pitchFamily="18" charset="0"/>
              </a:rPr>
              <a:t>Sosyal, ekonomik, politik ve teknik gelişmeleri yakından takip eden, yenilikçi ve uygulama odaklı bilimsel araştırmalarıyla alanına yön veren, çevreye ve topluma karşı sorumluluk sahibi, insani ve etik değerlere duyarlı, girişimci ve lider vasıflı bireyler yetiştirmek.</a:t>
            </a:r>
          </a:p>
          <a:p>
            <a:r>
              <a:rPr lang="tr-TR" dirty="0">
                <a:solidFill>
                  <a:srgbClr val="0F2303"/>
                </a:solidFill>
                <a:latin typeface="Times New Roman" panose="02020603050405020304" pitchFamily="18" charset="0"/>
                <a:cs typeface="Times New Roman" panose="02020603050405020304" pitchFamily="18" charset="0"/>
              </a:rPr>
              <a:t> </a:t>
            </a:r>
          </a:p>
        </p:txBody>
      </p:sp>
      <p:sp>
        <p:nvSpPr>
          <p:cNvPr id="8" name="Dikdörtgen 7"/>
          <p:cNvSpPr/>
          <p:nvPr/>
        </p:nvSpPr>
        <p:spPr>
          <a:xfrm>
            <a:off x="268965" y="3751960"/>
            <a:ext cx="8352928" cy="2339102"/>
          </a:xfrm>
          <a:prstGeom prst="rect">
            <a:avLst/>
          </a:prstGeom>
        </p:spPr>
        <p:txBody>
          <a:bodyPr wrap="square">
            <a:spAutoFit/>
          </a:bodyPr>
          <a:lstStyle/>
          <a:p>
            <a:r>
              <a:rPr lang="tr-TR" sz="2000" b="1" dirty="0" smtClean="0">
                <a:solidFill>
                  <a:srgbClr val="C00000"/>
                </a:solidFill>
                <a:latin typeface="Times New Roman" panose="02020603050405020304" pitchFamily="18" charset="0"/>
                <a:cs typeface="Times New Roman" panose="02020603050405020304" pitchFamily="18" charset="0"/>
              </a:rPr>
              <a:t>Vizyonumuz</a:t>
            </a:r>
          </a:p>
          <a:p>
            <a:endParaRPr lang="tr-TR" dirty="0">
              <a:solidFill>
                <a:srgbClr val="C00000"/>
              </a:solidFill>
              <a:latin typeface="Times New Roman" panose="02020603050405020304" pitchFamily="18" charset="0"/>
              <a:cs typeface="Times New Roman" panose="02020603050405020304" pitchFamily="18" charset="0"/>
            </a:endParaRPr>
          </a:p>
          <a:p>
            <a:r>
              <a:rPr lang="tr-TR" dirty="0">
                <a:solidFill>
                  <a:srgbClr val="C00000"/>
                </a:solidFill>
                <a:latin typeface="Times New Roman" panose="02020603050405020304" pitchFamily="18" charset="0"/>
                <a:cs typeface="Times New Roman" panose="02020603050405020304" pitchFamily="18" charset="0"/>
              </a:rPr>
              <a:t>Paydaşlarıyla uzun vadeli işbirliği içerisinde eğitimin kalitesini sürekli yükselten, bilimsel bilginin sınırlarını genişleterek bilimsel gelişmelere öncülük eden, gerçek dünya sorunlarını hem yerel hem de küresel ölçekte çözecek bilgiyi üretip yayan, böylece topluma, devlet, millete ve dünyaya entelektüel sermaye ve liderlik kaynağı olan öncü bir enstitü olmak. </a:t>
            </a:r>
          </a:p>
          <a:p>
            <a:r>
              <a:rPr lang="tr-TR"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38822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6176" y="1831571"/>
            <a:ext cx="7812742" cy="2308324"/>
          </a:xfrm>
          <a:prstGeom prst="rect">
            <a:avLst/>
          </a:prstGeom>
        </p:spPr>
        <p:txBody>
          <a:bodyPr wrap="square">
            <a:spAutoFit/>
          </a:bodyPr>
          <a:lstStyle/>
          <a:p>
            <a:pPr marL="285750" indent="-285750">
              <a:lnSpc>
                <a:spcPct val="200000"/>
              </a:lnSpc>
              <a:buFont typeface="Wingdings" panose="05000000000000000000" pitchFamily="2" charset="2"/>
              <a:buChar char="q"/>
            </a:pPr>
            <a:r>
              <a:rPr lang="tr-TR" dirty="0">
                <a:solidFill>
                  <a:srgbClr val="122204"/>
                </a:solidFill>
              </a:rPr>
              <a:t>İ</a:t>
            </a:r>
            <a:r>
              <a:rPr lang="tr-TR" dirty="0" smtClean="0">
                <a:solidFill>
                  <a:srgbClr val="122204"/>
                </a:solidFill>
              </a:rPr>
              <a:t>ş akış şemalarının yaşar hale getirilmesi (formlar ile ilişkilendirmesi ve internet sitesinde erişilebilir olması)</a:t>
            </a:r>
          </a:p>
          <a:p>
            <a:pPr marL="285750" indent="-285750">
              <a:lnSpc>
                <a:spcPct val="200000"/>
              </a:lnSpc>
              <a:buFont typeface="Wingdings" panose="05000000000000000000" pitchFamily="2" charset="2"/>
              <a:buChar char="q"/>
            </a:pPr>
            <a:r>
              <a:rPr lang="tr-TR" dirty="0" smtClean="0">
                <a:solidFill>
                  <a:srgbClr val="122204"/>
                </a:solidFill>
              </a:rPr>
              <a:t>Bilinmesi gereken kuralların dokümantasyonu ve </a:t>
            </a:r>
            <a:r>
              <a:rPr lang="tr-TR" dirty="0">
                <a:solidFill>
                  <a:srgbClr val="122204"/>
                </a:solidFill>
              </a:rPr>
              <a:t>internet sitesinde erişilebilir olması)</a:t>
            </a:r>
            <a:endParaRPr lang="tr-TR" dirty="0" smtClean="0">
              <a:solidFill>
                <a:srgbClr val="122204"/>
              </a:solidFill>
            </a:endParaRPr>
          </a:p>
        </p:txBody>
      </p:sp>
    </p:spTree>
    <p:extLst>
      <p:ext uri="{BB962C8B-B14F-4D97-AF65-F5344CB8AC3E}">
        <p14:creationId xmlns:p14="http://schemas.microsoft.com/office/powerpoint/2010/main" val="1784154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7982" y="1332499"/>
            <a:ext cx="8499022" cy="1200329"/>
          </a:xfrm>
          <a:prstGeom prst="rect">
            <a:avLst/>
          </a:prstGeom>
        </p:spPr>
        <p:txBody>
          <a:bodyPr wrap="square">
            <a:spAutoFit/>
          </a:bodyPr>
          <a:lstStyle/>
          <a:p>
            <a:pPr algn="just"/>
            <a:endParaRPr lang="tr-TR" sz="5400" dirty="0">
              <a:solidFill>
                <a:srgbClr val="FF0000"/>
              </a:solidFill>
            </a:endParaRPr>
          </a:p>
          <a:p>
            <a:pPr marL="457200" indent="-457200" algn="just">
              <a:buFont typeface="Wingdings" panose="05000000000000000000" pitchFamily="2" charset="2"/>
              <a:buChar char="Ø"/>
            </a:pPr>
            <a:endParaRPr lang="tr-TR" dirty="0">
              <a:solidFill>
                <a:srgbClr val="FF0000"/>
              </a:solidFill>
            </a:endParaRPr>
          </a:p>
        </p:txBody>
      </p:sp>
      <p:sp>
        <p:nvSpPr>
          <p:cNvPr id="3" name="Rectangle 2"/>
          <p:cNvSpPr/>
          <p:nvPr/>
        </p:nvSpPr>
        <p:spPr>
          <a:xfrm>
            <a:off x="142240" y="2274838"/>
            <a:ext cx="8674764" cy="2585323"/>
          </a:xfrm>
          <a:prstGeom prst="rect">
            <a:avLst/>
          </a:prstGeom>
        </p:spPr>
        <p:txBody>
          <a:bodyPr wrap="square">
            <a:spAutoFit/>
          </a:bodyPr>
          <a:lstStyle/>
          <a:p>
            <a:pPr marL="285750" lvl="0" indent="-285750">
              <a:buFont typeface="Wingdings" panose="05000000000000000000" pitchFamily="2" charset="2"/>
              <a:buChar char="§"/>
              <a:defRPr/>
            </a:pPr>
            <a:r>
              <a:rPr lang="tr-TR" dirty="0">
                <a:solidFill>
                  <a:srgbClr val="122204"/>
                </a:solidFill>
              </a:rPr>
              <a:t>Proje kapsamında yapılan lisansüstü tez sayısı (TÜBİTAK, AB, BAP, Kalkınma Ajansı vb.) ABU TTO yazılımı ile entegre hale </a:t>
            </a:r>
            <a:r>
              <a:rPr lang="tr-TR" dirty="0" smtClean="0">
                <a:solidFill>
                  <a:srgbClr val="122204"/>
                </a:solidFill>
              </a:rPr>
              <a:t>getirilmesi</a:t>
            </a:r>
          </a:p>
          <a:p>
            <a:pPr marL="285750" lvl="0" indent="-285750">
              <a:buFont typeface="Wingdings" panose="05000000000000000000" pitchFamily="2" charset="2"/>
              <a:buChar char="§"/>
              <a:defRPr/>
            </a:pPr>
            <a:endParaRPr lang="tr-TR" dirty="0">
              <a:solidFill>
                <a:srgbClr val="122204"/>
              </a:solidFill>
            </a:endParaRPr>
          </a:p>
          <a:p>
            <a:pPr marL="285750" lvl="0" indent="-285750">
              <a:buFont typeface="Wingdings" panose="05000000000000000000" pitchFamily="2" charset="2"/>
              <a:buChar char="§"/>
              <a:defRPr/>
            </a:pPr>
            <a:r>
              <a:rPr lang="tr-TR" dirty="0">
                <a:solidFill>
                  <a:srgbClr val="122204"/>
                </a:solidFill>
              </a:rPr>
              <a:t>Paydaş beklentilerini ve ihtiyaçlarını daha etkin tespit edebilmek için anketlerin geliştirilmesi ve uygulanması Örneğin Mezun öğrenci anketleri; İşveren anketleri; İşbirlikçi firmalara yapılacak anketler; vb</a:t>
            </a:r>
            <a:r>
              <a:rPr lang="tr-TR" dirty="0" smtClean="0">
                <a:solidFill>
                  <a:srgbClr val="122204"/>
                </a:solidFill>
              </a:rPr>
              <a:t>.</a:t>
            </a:r>
          </a:p>
          <a:p>
            <a:pPr marL="285750" lvl="0" indent="-285750">
              <a:buFont typeface="Wingdings" panose="05000000000000000000" pitchFamily="2" charset="2"/>
              <a:buChar char="§"/>
              <a:defRPr/>
            </a:pPr>
            <a:endParaRPr lang="tr-TR" dirty="0">
              <a:solidFill>
                <a:srgbClr val="122204"/>
              </a:solidFill>
            </a:endParaRPr>
          </a:p>
          <a:p>
            <a:pPr marL="285750" lvl="0" indent="-285750">
              <a:buFont typeface="Wingdings" panose="05000000000000000000" pitchFamily="2" charset="2"/>
              <a:buChar char="§"/>
              <a:defRPr/>
            </a:pPr>
            <a:r>
              <a:rPr lang="tr-TR" dirty="0" smtClean="0">
                <a:solidFill>
                  <a:srgbClr val="122204"/>
                </a:solidFill>
              </a:rPr>
              <a:t>Mezunlar ve Kariyer Ofisinin Yüksek Lisans Öğrenciler ile iş birliğinin arttırılmasının sağlanması</a:t>
            </a:r>
            <a:endParaRPr lang="tr-TR" dirty="0">
              <a:solidFill>
                <a:srgbClr val="122204"/>
              </a:solidFill>
            </a:endParaRPr>
          </a:p>
        </p:txBody>
      </p:sp>
    </p:spTree>
    <p:extLst>
      <p:ext uri="{BB962C8B-B14F-4D97-AF65-F5344CB8AC3E}">
        <p14:creationId xmlns:p14="http://schemas.microsoft.com/office/powerpoint/2010/main" val="234024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08008"/>
            <a:ext cx="8839811" cy="5661358"/>
          </a:xfrm>
          <a:prstGeom prst="rect">
            <a:avLst/>
          </a:prstGeom>
        </p:spPr>
        <p:txBody>
          <a:bodyPr wrap="square">
            <a:spAutoFit/>
          </a:bodyPr>
          <a:lstStyle/>
          <a:p>
            <a:pPr>
              <a:lnSpc>
                <a:spcPct val="107000"/>
              </a:lnSpc>
              <a:spcAft>
                <a:spcPts val="800"/>
              </a:spcAft>
            </a:pPr>
            <a:r>
              <a:rPr lang="tr-TR" sz="2000" b="1" dirty="0">
                <a:solidFill>
                  <a:srgbClr val="0F2303"/>
                </a:solidFill>
                <a:latin typeface="Times New Roman" panose="02020603050405020304" pitchFamily="18" charset="0"/>
                <a:ea typeface="Calibri" panose="020F0502020204030204" pitchFamily="34" charset="0"/>
                <a:cs typeface="Times New Roman" panose="02020603050405020304" pitchFamily="18" charset="0"/>
              </a:rPr>
              <a:t>Kalite </a:t>
            </a:r>
            <a:r>
              <a:rPr lang="tr-TR" sz="2000" b="1" dirty="0" smtClean="0">
                <a:solidFill>
                  <a:srgbClr val="0F2303"/>
                </a:solidFill>
                <a:latin typeface="Times New Roman" panose="02020603050405020304" pitchFamily="18" charset="0"/>
                <a:ea typeface="Calibri" panose="020F0502020204030204" pitchFamily="34" charset="0"/>
                <a:cs typeface="Times New Roman" panose="02020603050405020304" pitchFamily="18" charset="0"/>
              </a:rPr>
              <a:t>Politikamız</a:t>
            </a:r>
            <a:endParaRPr lang="tr-TR" sz="2000" dirty="0">
              <a:solidFill>
                <a:srgbClr val="0F2303"/>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tr-TR"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Eğitim-Öğretim, bilimsel araştırma, topluma katkı ve yönetim alanında sistemli olarak sürekli iyileşmenin sağlanası </a:t>
            </a:r>
            <a:endParaRPr lang="tr-TR"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tr-TR" sz="1600" dirty="0">
              <a:solidFill>
                <a:srgbClr val="0F2303"/>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tr-TR"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Stratejik hedef, amaç ve performans göstergelerinin düzenli olarak izlenmesi, ölçülmesi ve değerlendirilmesini sağlayacak, Enstitü kalite yönetimi algının öğrenci, akademik ve idare personel düzeyinde </a:t>
            </a:r>
            <a:r>
              <a:rPr lang="tr-TR"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oluşturulması</a:t>
            </a:r>
          </a:p>
          <a:p>
            <a:pPr marL="342900" lvl="0" indent="-342900">
              <a:lnSpc>
                <a:spcPct val="107000"/>
              </a:lnSpc>
              <a:spcAft>
                <a:spcPts val="0"/>
              </a:spcAft>
              <a:buFont typeface="Symbol" panose="05050102010706020507" pitchFamily="18" charset="2"/>
              <a:buChar char=""/>
            </a:pPr>
            <a:endParaRPr lang="tr-TR"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tr-TR"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Öğrenci merkezli eğitim politikasıyla bilgiyi üreten, araştırma ve geliştirmeye önem veren, paylaşımcı ve kurum kültürü bilincine sahip öğrencilerin </a:t>
            </a:r>
            <a:r>
              <a:rPr lang="tr-TR"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yetiştirilmesi</a:t>
            </a:r>
          </a:p>
          <a:p>
            <a:pPr marL="342900" lvl="0" indent="-342900">
              <a:lnSpc>
                <a:spcPct val="107000"/>
              </a:lnSpc>
              <a:spcAft>
                <a:spcPts val="0"/>
              </a:spcAft>
              <a:buFont typeface="Symbol" panose="05050102010706020507" pitchFamily="18" charset="2"/>
              <a:buChar char=""/>
            </a:pPr>
            <a:endParaRPr lang="tr-TR" sz="1600" dirty="0">
              <a:solidFill>
                <a:srgbClr val="0F2303"/>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tr-TR"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Ürettiği ulusal ve uluslararası bilimsel çıktılarıyla akademik çevrelerce başarı ve tanınırlık düzeyinin </a:t>
            </a:r>
            <a:r>
              <a:rPr lang="tr-TR"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arttırılması</a:t>
            </a:r>
          </a:p>
          <a:p>
            <a:pPr marL="342900" lvl="0" indent="-342900">
              <a:lnSpc>
                <a:spcPct val="107000"/>
              </a:lnSpc>
              <a:spcAft>
                <a:spcPts val="0"/>
              </a:spcAft>
              <a:buFont typeface="Symbol" panose="05050102010706020507" pitchFamily="18" charset="2"/>
              <a:buChar char=""/>
            </a:pPr>
            <a:endParaRPr lang="tr-TR" sz="1600" dirty="0">
              <a:solidFill>
                <a:srgbClr val="0F2303"/>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tr-TR"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Tüm paydaşlarını memnuniyet ve bağlılığını gerçekleştirmek için değer temelli yaklaşımın </a:t>
            </a:r>
            <a:r>
              <a:rPr lang="tr-TR"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yaygınlaştırılması</a:t>
            </a:r>
          </a:p>
          <a:p>
            <a:pPr marL="342900" lvl="0" indent="-342900">
              <a:lnSpc>
                <a:spcPct val="107000"/>
              </a:lnSpc>
              <a:spcAft>
                <a:spcPts val="0"/>
              </a:spcAft>
              <a:buFont typeface="Symbol" panose="05050102010706020507" pitchFamily="18" charset="2"/>
              <a:buChar char=""/>
            </a:pPr>
            <a:endParaRPr lang="tr-TR" sz="1600" dirty="0">
              <a:solidFill>
                <a:srgbClr val="0F2303"/>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tr-TR"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Sosyal sorumluluk kapsamında çevreye ve topluma katkı sağlayan projelerin geliştirilmesi </a:t>
            </a:r>
            <a:endParaRPr lang="tr-TR"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6449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99061" y="0"/>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534503705"/>
              </p:ext>
            </p:extLst>
          </p:nvPr>
        </p:nvGraphicFramePr>
        <p:xfrm>
          <a:off x="114198" y="930522"/>
          <a:ext cx="8993225" cy="5889490"/>
        </p:xfrm>
        <a:graphic>
          <a:graphicData uri="http://schemas.openxmlformats.org/drawingml/2006/table">
            <a:tbl>
              <a:tblPr>
                <a:tableStyleId>{5C22544A-7EE6-4342-B048-85BDC9FD1C3A}</a:tableStyleId>
              </a:tblPr>
              <a:tblGrid>
                <a:gridCol w="3080849">
                  <a:extLst>
                    <a:ext uri="{9D8B030D-6E8A-4147-A177-3AD203B41FA5}">
                      <a16:colId xmlns:a16="http://schemas.microsoft.com/office/drawing/2014/main" val="2361475453"/>
                    </a:ext>
                  </a:extLst>
                </a:gridCol>
                <a:gridCol w="2153806">
                  <a:extLst>
                    <a:ext uri="{9D8B030D-6E8A-4147-A177-3AD203B41FA5}">
                      <a16:colId xmlns:a16="http://schemas.microsoft.com/office/drawing/2014/main" val="2124305472"/>
                    </a:ext>
                  </a:extLst>
                </a:gridCol>
                <a:gridCol w="1927786">
                  <a:extLst>
                    <a:ext uri="{9D8B030D-6E8A-4147-A177-3AD203B41FA5}">
                      <a16:colId xmlns:a16="http://schemas.microsoft.com/office/drawing/2014/main" val="2496410353"/>
                    </a:ext>
                  </a:extLst>
                </a:gridCol>
                <a:gridCol w="1830784">
                  <a:extLst>
                    <a:ext uri="{9D8B030D-6E8A-4147-A177-3AD203B41FA5}">
                      <a16:colId xmlns:a16="http://schemas.microsoft.com/office/drawing/2014/main" val="467327250"/>
                    </a:ext>
                  </a:extLst>
                </a:gridCol>
              </a:tblGrid>
              <a:tr h="206915">
                <a:tc>
                  <a:txBody>
                    <a:bodyPr/>
                    <a:lstStyle/>
                    <a:p>
                      <a:pPr algn="ctr" fontAlgn="ctr"/>
                      <a:r>
                        <a:rPr lang="tr-TR" sz="1400" b="1" u="none" strike="noStrike" dirty="0">
                          <a:solidFill>
                            <a:srgbClr val="FF0000"/>
                          </a:solidFill>
                          <a:effectLst/>
                          <a:latin typeface="Times New Roman" panose="02020603050405020304" pitchFamily="18" charset="0"/>
                          <a:cs typeface="Times New Roman" panose="02020603050405020304" pitchFamily="18" charset="0"/>
                        </a:rPr>
                        <a:t>GÜÇLÜ YÖNLER</a:t>
                      </a:r>
                      <a:endParaRPr lang="tr-TR"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3401" marR="3401" marT="3401" marB="0" anchor="ctr"/>
                </a:tc>
                <a:tc>
                  <a:txBody>
                    <a:bodyPr/>
                    <a:lstStyle/>
                    <a:p>
                      <a:pPr algn="l" fontAlgn="ctr"/>
                      <a:r>
                        <a:rPr lang="tr-TR" sz="1400" b="1" u="none" strike="noStrike" dirty="0">
                          <a:solidFill>
                            <a:srgbClr val="FFC000"/>
                          </a:solidFill>
                          <a:effectLst/>
                          <a:latin typeface="Times New Roman" panose="02020603050405020304" pitchFamily="18" charset="0"/>
                          <a:cs typeface="Times New Roman" panose="02020603050405020304" pitchFamily="18" charset="0"/>
                        </a:rPr>
                        <a:t>ZAYIF  YÖNLER</a:t>
                      </a:r>
                      <a:endParaRPr lang="tr-TR" sz="1400" b="1" i="0" u="none" strike="noStrike" dirty="0">
                        <a:solidFill>
                          <a:srgbClr val="FFC000"/>
                        </a:solidFill>
                        <a:effectLst/>
                        <a:latin typeface="Times New Roman" panose="02020603050405020304" pitchFamily="18" charset="0"/>
                        <a:cs typeface="Times New Roman" panose="02020603050405020304" pitchFamily="18" charset="0"/>
                      </a:endParaRPr>
                    </a:p>
                  </a:txBody>
                  <a:tcPr marL="3401" marR="3401" marT="3401" marB="0" anchor="ctr"/>
                </a:tc>
                <a:tc>
                  <a:txBody>
                    <a:bodyPr/>
                    <a:lstStyle/>
                    <a:p>
                      <a:pPr algn="ctr" fontAlgn="ctr"/>
                      <a:r>
                        <a:rPr lang="tr-TR" sz="1400" b="1" u="none" strike="noStrike" dirty="0">
                          <a:solidFill>
                            <a:srgbClr val="FF0000"/>
                          </a:solidFill>
                          <a:effectLst/>
                          <a:latin typeface="Times New Roman" panose="02020603050405020304" pitchFamily="18" charset="0"/>
                          <a:cs typeface="Times New Roman" panose="02020603050405020304" pitchFamily="18" charset="0"/>
                        </a:rPr>
                        <a:t>FIRSATLAR</a:t>
                      </a:r>
                      <a:endParaRPr lang="tr-TR"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3401" marR="3401" marT="3401" marB="0" anchor="ctr"/>
                </a:tc>
                <a:tc>
                  <a:txBody>
                    <a:bodyPr/>
                    <a:lstStyle/>
                    <a:p>
                      <a:pPr algn="l" fontAlgn="ctr"/>
                      <a:r>
                        <a:rPr lang="tr-TR" sz="1400" b="1" u="none" strike="noStrike" dirty="0">
                          <a:solidFill>
                            <a:srgbClr val="FFC000"/>
                          </a:solidFill>
                          <a:effectLst/>
                          <a:latin typeface="Times New Roman" panose="02020603050405020304" pitchFamily="18" charset="0"/>
                          <a:cs typeface="Times New Roman" panose="02020603050405020304" pitchFamily="18" charset="0"/>
                        </a:rPr>
                        <a:t>TEHDİTLER</a:t>
                      </a:r>
                      <a:endParaRPr lang="tr-TR" sz="1400" b="1" i="0" u="none" strike="noStrike" dirty="0">
                        <a:solidFill>
                          <a:srgbClr val="FFC000"/>
                        </a:solidFill>
                        <a:effectLst/>
                        <a:latin typeface="Times New Roman" panose="02020603050405020304" pitchFamily="18" charset="0"/>
                        <a:cs typeface="Times New Roman" panose="02020603050405020304" pitchFamily="18" charset="0"/>
                      </a:endParaRPr>
                    </a:p>
                  </a:txBody>
                  <a:tcPr marL="3401" marR="3401" marT="3401" marB="0" anchor="ctr"/>
                </a:tc>
                <a:extLst>
                  <a:ext uri="{0D108BD9-81ED-4DB2-BD59-A6C34878D82A}">
                    <a16:rowId xmlns:a16="http://schemas.microsoft.com/office/drawing/2014/main" val="2175817340"/>
                  </a:ext>
                </a:extLst>
              </a:tr>
              <a:tr h="506207">
                <a:tc>
                  <a:txBody>
                    <a:bodyPr/>
                    <a:lstStyle/>
                    <a:p>
                      <a:pPr algn="l" rtl="0" fontAlgn="t"/>
                      <a:r>
                        <a:rPr lang="tr-TR" sz="1200" b="1" u="none" strike="noStrike" dirty="0">
                          <a:solidFill>
                            <a:srgbClr val="FF0000"/>
                          </a:solidFill>
                          <a:effectLst/>
                          <a:latin typeface="Times New Roman" panose="02020603050405020304" pitchFamily="18" charset="0"/>
                          <a:cs typeface="Times New Roman" panose="02020603050405020304" pitchFamily="18" charset="0"/>
                        </a:rPr>
                        <a:t>G1-</a:t>
                      </a:r>
                      <a:r>
                        <a:rPr lang="tr-TR" sz="1200" u="none" strike="noStrike" dirty="0">
                          <a:solidFill>
                            <a:srgbClr val="122204"/>
                          </a:solidFill>
                          <a:effectLst/>
                          <a:latin typeface="Times New Roman" panose="02020603050405020304" pitchFamily="18" charset="0"/>
                          <a:cs typeface="Times New Roman" panose="02020603050405020304" pitchFamily="18" charset="0"/>
                        </a:rPr>
                        <a:t>Antalya'nın merkezinde olması sebebiyle kolay ulaşılabilir olması</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ctr"/>
                      <a:r>
                        <a:rPr lang="tr-TR" sz="1200" b="1" u="none" strike="noStrike" dirty="0">
                          <a:solidFill>
                            <a:srgbClr val="FFC000"/>
                          </a:solidFill>
                          <a:effectLst/>
                          <a:latin typeface="Times New Roman" panose="02020603050405020304" pitchFamily="18" charset="0"/>
                          <a:cs typeface="Times New Roman" panose="02020603050405020304" pitchFamily="18" charset="0"/>
                        </a:rPr>
                        <a:t>Z1-</a:t>
                      </a:r>
                      <a:r>
                        <a:rPr lang="tr-TR" sz="1200" u="none" strike="noStrike" dirty="0">
                          <a:solidFill>
                            <a:srgbClr val="122204"/>
                          </a:solidFill>
                          <a:effectLst/>
                          <a:latin typeface="Times New Roman" panose="02020603050405020304" pitchFamily="18" charset="0"/>
                          <a:cs typeface="Times New Roman" panose="02020603050405020304" pitchFamily="18" charset="0"/>
                        </a:rPr>
                        <a:t>Eğitimin iki ayrı kampüste yapılıyor olması</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nchor="ctr"/>
                </a:tc>
                <a:tc>
                  <a:txBody>
                    <a:bodyPr/>
                    <a:lstStyle/>
                    <a:p>
                      <a:pPr algn="l" rtl="0" fontAlgn="t"/>
                      <a:r>
                        <a:rPr lang="tr-TR" sz="1200" b="1" u="none" strike="noStrike" dirty="0">
                          <a:solidFill>
                            <a:srgbClr val="FF0000"/>
                          </a:solidFill>
                          <a:effectLst/>
                          <a:latin typeface="Times New Roman" panose="02020603050405020304" pitchFamily="18" charset="0"/>
                          <a:cs typeface="Times New Roman" panose="02020603050405020304" pitchFamily="18" charset="0"/>
                        </a:rPr>
                        <a:t>F1-</a:t>
                      </a:r>
                      <a:r>
                        <a:rPr lang="tr-TR" sz="1200" u="none" strike="noStrike" dirty="0">
                          <a:solidFill>
                            <a:srgbClr val="122204"/>
                          </a:solidFill>
                          <a:effectLst/>
                          <a:latin typeface="Times New Roman" panose="02020603050405020304" pitchFamily="18" charset="0"/>
                          <a:cs typeface="Times New Roman" panose="02020603050405020304" pitchFamily="18" charset="0"/>
                        </a:rPr>
                        <a:t>Antalya ilinde özel üniversite sayısının azlığı</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t"/>
                      <a:r>
                        <a:rPr lang="tr-TR" sz="1200" b="1" u="none" strike="noStrike" dirty="0" smtClean="0">
                          <a:solidFill>
                            <a:srgbClr val="122204"/>
                          </a:solidFill>
                          <a:effectLst/>
                          <a:latin typeface="Times New Roman" panose="02020603050405020304" pitchFamily="18" charset="0"/>
                          <a:cs typeface="Times New Roman" panose="02020603050405020304" pitchFamily="18" charset="0"/>
                        </a:rPr>
                        <a:t>T1</a:t>
                      </a:r>
                      <a:r>
                        <a:rPr lang="tr-TR" sz="1200" u="none" strike="noStrike" dirty="0" smtClean="0">
                          <a:solidFill>
                            <a:srgbClr val="122204"/>
                          </a:solidFill>
                          <a:effectLst/>
                          <a:latin typeface="Times New Roman" panose="02020603050405020304" pitchFamily="18" charset="0"/>
                          <a:cs typeface="Times New Roman" panose="02020603050405020304" pitchFamily="18" charset="0"/>
                        </a:rPr>
                        <a:t>-Devlet </a:t>
                      </a:r>
                      <a:r>
                        <a:rPr lang="tr-TR" sz="1200" u="none" strike="noStrike" dirty="0">
                          <a:solidFill>
                            <a:srgbClr val="122204"/>
                          </a:solidFill>
                          <a:effectLst/>
                          <a:latin typeface="Times New Roman" panose="02020603050405020304" pitchFamily="18" charset="0"/>
                          <a:cs typeface="Times New Roman" panose="02020603050405020304" pitchFamily="18" charset="0"/>
                        </a:rPr>
                        <a:t>üniversitesini tercih etmesi</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extLst>
                  <a:ext uri="{0D108BD9-81ED-4DB2-BD59-A6C34878D82A}">
                    <a16:rowId xmlns:a16="http://schemas.microsoft.com/office/drawing/2014/main" val="4245377520"/>
                  </a:ext>
                </a:extLst>
              </a:tr>
              <a:tr h="526966">
                <a:tc>
                  <a:txBody>
                    <a:bodyPr/>
                    <a:lstStyle/>
                    <a:p>
                      <a:pPr algn="l" rtl="0" fontAlgn="t"/>
                      <a:r>
                        <a:rPr lang="tr-TR" sz="1200" b="1" u="none" strike="noStrike" dirty="0">
                          <a:solidFill>
                            <a:srgbClr val="FF0000"/>
                          </a:solidFill>
                          <a:effectLst/>
                          <a:latin typeface="Times New Roman" panose="02020603050405020304" pitchFamily="18" charset="0"/>
                          <a:cs typeface="Times New Roman" panose="02020603050405020304" pitchFamily="18" charset="0"/>
                        </a:rPr>
                        <a:t>G2-</a:t>
                      </a:r>
                      <a:r>
                        <a:rPr lang="tr-TR" sz="1200" u="none" strike="noStrike" dirty="0">
                          <a:solidFill>
                            <a:srgbClr val="122204"/>
                          </a:solidFill>
                          <a:effectLst/>
                          <a:latin typeface="Times New Roman" panose="02020603050405020304" pitchFamily="18" charset="0"/>
                          <a:cs typeface="Times New Roman" panose="02020603050405020304" pitchFamily="18" charset="0"/>
                        </a:rPr>
                        <a:t>Güçlü akademik kadro</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marL="0" marR="0" lvl="0" indent="0" algn="l" defTabSz="457207" rtl="0" eaLnBrk="1" fontAlgn="ctr" latinLnBrk="0" hangingPunct="1">
                        <a:lnSpc>
                          <a:spcPct val="100000"/>
                        </a:lnSpc>
                        <a:spcBef>
                          <a:spcPts val="0"/>
                        </a:spcBef>
                        <a:spcAft>
                          <a:spcPts val="0"/>
                        </a:spcAft>
                        <a:buClrTx/>
                        <a:buSzTx/>
                        <a:buFontTx/>
                        <a:buNone/>
                        <a:tabLst/>
                        <a:defRPr/>
                      </a:pPr>
                      <a:r>
                        <a:rPr lang="tr-TR" sz="1200" b="1" u="none" strike="noStrike" dirty="0" smtClean="0">
                          <a:solidFill>
                            <a:srgbClr val="FFC000"/>
                          </a:solidFill>
                          <a:effectLst/>
                          <a:latin typeface="Times New Roman" panose="02020603050405020304" pitchFamily="18" charset="0"/>
                          <a:cs typeface="Times New Roman" panose="02020603050405020304" pitchFamily="18" charset="0"/>
                        </a:rPr>
                        <a:t>Z2-</a:t>
                      </a:r>
                      <a:r>
                        <a:rPr lang="tr-TR" sz="1200" u="none" strike="noStrike" dirty="0" smtClean="0">
                          <a:solidFill>
                            <a:srgbClr val="122204"/>
                          </a:solidFill>
                          <a:effectLst/>
                          <a:latin typeface="Times New Roman" panose="02020603050405020304" pitchFamily="18" charset="0"/>
                          <a:cs typeface="Times New Roman" panose="02020603050405020304" pitchFamily="18" charset="0"/>
                        </a:rPr>
                        <a:t> Tanıtım Eksikliği</a:t>
                      </a:r>
                      <a:endParaRPr lang="tr-TR" sz="1200" b="0" i="0" u="none" strike="noStrike" dirty="0" smtClean="0">
                        <a:solidFill>
                          <a:srgbClr val="122204"/>
                        </a:solidFill>
                        <a:effectLst/>
                        <a:latin typeface="Times New Roman" panose="02020603050405020304" pitchFamily="18" charset="0"/>
                        <a:cs typeface="Times New Roman" panose="02020603050405020304" pitchFamily="18" charset="0"/>
                      </a:endParaRPr>
                    </a:p>
                    <a:p>
                      <a:pPr algn="l" fontAlgn="ctr"/>
                      <a:endParaRPr lang="tr-TR"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3401" marR="3401" marT="3401" marB="0" anchor="ctr"/>
                </a:tc>
                <a:tc>
                  <a:txBody>
                    <a:bodyPr/>
                    <a:lstStyle/>
                    <a:p>
                      <a:pPr algn="l" rtl="0" fontAlgn="t"/>
                      <a:r>
                        <a:rPr lang="tr-TR" sz="1200" b="1" u="none" strike="noStrike" dirty="0">
                          <a:solidFill>
                            <a:srgbClr val="FF0000"/>
                          </a:solidFill>
                          <a:effectLst/>
                          <a:latin typeface="Times New Roman" panose="02020603050405020304" pitchFamily="18" charset="0"/>
                          <a:cs typeface="Times New Roman" panose="02020603050405020304" pitchFamily="18" charset="0"/>
                        </a:rPr>
                        <a:t>F2-</a:t>
                      </a:r>
                      <a:r>
                        <a:rPr lang="tr-TR" sz="1200" u="none" strike="noStrike" dirty="0">
                          <a:solidFill>
                            <a:srgbClr val="122204"/>
                          </a:solidFill>
                          <a:effectLst/>
                          <a:latin typeface="Times New Roman" panose="02020603050405020304" pitchFamily="18" charset="0"/>
                          <a:cs typeface="Times New Roman" panose="02020603050405020304" pitchFamily="18" charset="0"/>
                        </a:rPr>
                        <a:t>Sanayi ve turizm kuruluşlarının fazlalığı sebebiyle kurum işbirlikleri</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t"/>
                      <a:r>
                        <a:rPr lang="tr-TR" sz="1200" b="1" u="none" strike="noStrike" dirty="0" smtClean="0">
                          <a:solidFill>
                            <a:srgbClr val="122204"/>
                          </a:solidFill>
                          <a:effectLst/>
                          <a:latin typeface="Times New Roman" panose="02020603050405020304" pitchFamily="18" charset="0"/>
                          <a:cs typeface="Times New Roman" panose="02020603050405020304" pitchFamily="18" charset="0"/>
                        </a:rPr>
                        <a:t>T2</a:t>
                      </a:r>
                      <a:r>
                        <a:rPr lang="tr-TR" sz="1200" u="none" strike="noStrike" dirty="0" smtClean="0">
                          <a:solidFill>
                            <a:srgbClr val="122204"/>
                          </a:solidFill>
                          <a:effectLst/>
                          <a:latin typeface="Times New Roman" panose="02020603050405020304" pitchFamily="18" charset="0"/>
                          <a:cs typeface="Times New Roman" panose="02020603050405020304" pitchFamily="18" charset="0"/>
                        </a:rPr>
                        <a:t>-Ekonomide</a:t>
                      </a:r>
                      <a:r>
                        <a:rPr lang="tr-TR" sz="1200" u="none" strike="noStrike" baseline="0" dirty="0" smtClean="0">
                          <a:solidFill>
                            <a:srgbClr val="122204"/>
                          </a:solidFill>
                          <a:effectLst/>
                          <a:latin typeface="Times New Roman" panose="02020603050405020304" pitchFamily="18" charset="0"/>
                          <a:cs typeface="Times New Roman" panose="02020603050405020304" pitchFamily="18" charset="0"/>
                        </a:rPr>
                        <a:t> yaşanan belirsizlikler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extLst>
                  <a:ext uri="{0D108BD9-81ED-4DB2-BD59-A6C34878D82A}">
                    <a16:rowId xmlns:a16="http://schemas.microsoft.com/office/drawing/2014/main" val="2069502519"/>
                  </a:ext>
                </a:extLst>
              </a:tr>
              <a:tr h="876113">
                <a:tc>
                  <a:txBody>
                    <a:bodyPr/>
                    <a:lstStyle/>
                    <a:p>
                      <a:pPr algn="l" rtl="0" fontAlgn="t"/>
                      <a:r>
                        <a:rPr lang="tr-TR" sz="1200" b="1" u="none" strike="noStrike" dirty="0">
                          <a:solidFill>
                            <a:srgbClr val="FF0000"/>
                          </a:solidFill>
                          <a:effectLst/>
                          <a:latin typeface="Times New Roman" panose="02020603050405020304" pitchFamily="18" charset="0"/>
                          <a:cs typeface="Times New Roman" panose="02020603050405020304" pitchFamily="18" charset="0"/>
                        </a:rPr>
                        <a:t>G3-</a:t>
                      </a:r>
                      <a:r>
                        <a:rPr lang="tr-TR" sz="1200" u="none" strike="noStrike" dirty="0">
                          <a:solidFill>
                            <a:srgbClr val="122204"/>
                          </a:solidFill>
                          <a:effectLst/>
                          <a:latin typeface="Times New Roman" panose="02020603050405020304" pitchFamily="18" charset="0"/>
                          <a:cs typeface="Times New Roman" panose="02020603050405020304" pitchFamily="18" charset="0"/>
                        </a:rPr>
                        <a:t>Derslerin hafta içi akşam mesai saatleri dışında veya cumartesi günleri  yapılabiliyor olması,</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marL="0" marR="0" lvl="0" indent="0" algn="l" defTabSz="457207" rtl="0" eaLnBrk="1" fontAlgn="ctr" latinLnBrk="0" hangingPunct="1">
                        <a:lnSpc>
                          <a:spcPct val="100000"/>
                        </a:lnSpc>
                        <a:spcBef>
                          <a:spcPts val="0"/>
                        </a:spcBef>
                        <a:spcAft>
                          <a:spcPts val="0"/>
                        </a:spcAft>
                        <a:buClrTx/>
                        <a:buSzTx/>
                        <a:buFontTx/>
                        <a:buNone/>
                        <a:tabLst/>
                        <a:defRPr/>
                      </a:pPr>
                      <a:r>
                        <a:rPr lang="tr-TR" sz="1200" b="1" u="none" strike="noStrike" dirty="0" smtClean="0">
                          <a:solidFill>
                            <a:srgbClr val="FFC000"/>
                          </a:solidFill>
                          <a:effectLst/>
                          <a:latin typeface="Times New Roman" panose="02020603050405020304" pitchFamily="18" charset="0"/>
                          <a:cs typeface="Times New Roman" panose="02020603050405020304" pitchFamily="18" charset="0"/>
                        </a:rPr>
                        <a:t>Z3-</a:t>
                      </a:r>
                      <a:r>
                        <a:rPr lang="tr-TR" sz="1200" u="none" strike="noStrike" dirty="0" smtClean="0">
                          <a:solidFill>
                            <a:srgbClr val="122204"/>
                          </a:solidFill>
                          <a:effectLst/>
                          <a:latin typeface="Times New Roman" panose="02020603050405020304" pitchFamily="18" charset="0"/>
                          <a:cs typeface="Times New Roman" panose="02020603050405020304" pitchFamily="18" charset="0"/>
                        </a:rPr>
                        <a:t> Diploma hazırlama sürecinin iki ayrı kampüste tamamlanmasından dolayı yaşanan aksaklıklar </a:t>
                      </a:r>
                      <a:endParaRPr lang="tr-TR" sz="1200" b="0" i="0" u="none" strike="noStrike" dirty="0" smtClean="0">
                        <a:solidFill>
                          <a:srgbClr val="122204"/>
                        </a:solidFill>
                        <a:effectLst/>
                        <a:latin typeface="Times New Roman" panose="02020603050405020304" pitchFamily="18" charset="0"/>
                        <a:cs typeface="Times New Roman" panose="02020603050405020304" pitchFamily="18" charset="0"/>
                      </a:endParaRPr>
                    </a:p>
                    <a:p>
                      <a:pPr algn="l" fontAlgn="ctr"/>
                      <a:endParaRPr lang="tr-TR" sz="12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3401" marR="3401" marT="3401" marB="0" anchor="ctr"/>
                </a:tc>
                <a:tc>
                  <a:txBody>
                    <a:bodyPr/>
                    <a:lstStyle/>
                    <a:p>
                      <a:pPr algn="l" rtl="0" fontAlgn="t"/>
                      <a:r>
                        <a:rPr lang="tr-TR" sz="1200" b="1" u="none" strike="noStrike" dirty="0">
                          <a:solidFill>
                            <a:srgbClr val="FF0000"/>
                          </a:solidFill>
                          <a:effectLst/>
                          <a:latin typeface="Times New Roman" panose="02020603050405020304" pitchFamily="18" charset="0"/>
                          <a:cs typeface="Times New Roman" panose="02020603050405020304" pitchFamily="18" charset="0"/>
                        </a:rPr>
                        <a:t>F3-</a:t>
                      </a:r>
                      <a:r>
                        <a:rPr lang="tr-TR" sz="1200" u="none" strike="noStrike" dirty="0">
                          <a:solidFill>
                            <a:srgbClr val="122204"/>
                          </a:solidFill>
                          <a:effectLst/>
                          <a:latin typeface="Times New Roman" panose="02020603050405020304" pitchFamily="18" charset="0"/>
                          <a:cs typeface="Times New Roman" panose="02020603050405020304" pitchFamily="18" charset="0"/>
                        </a:rPr>
                        <a:t>Nüfus artışının ve nüfus değişkenliğinin yüksek olduğu bir bölgede konumlanması,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marL="0" marR="0" lvl="0" indent="0" algn="l" defTabSz="457207" rtl="0" eaLnBrk="1" fontAlgn="t" latinLnBrk="0" hangingPunct="1">
                        <a:lnSpc>
                          <a:spcPct val="100000"/>
                        </a:lnSpc>
                        <a:spcBef>
                          <a:spcPts val="0"/>
                        </a:spcBef>
                        <a:spcAft>
                          <a:spcPts val="0"/>
                        </a:spcAft>
                        <a:buClrTx/>
                        <a:buSzTx/>
                        <a:buFontTx/>
                        <a:buNone/>
                        <a:tabLst/>
                        <a:defRPr/>
                      </a:pPr>
                      <a:r>
                        <a:rPr lang="tr-TR" sz="1200" b="1" u="none" strike="noStrike" dirty="0" smtClean="0">
                          <a:solidFill>
                            <a:srgbClr val="122204"/>
                          </a:solidFill>
                          <a:effectLst/>
                          <a:latin typeface="Times New Roman" panose="02020603050405020304" pitchFamily="18" charset="0"/>
                          <a:cs typeface="Times New Roman" panose="02020603050405020304" pitchFamily="18" charset="0"/>
                        </a:rPr>
                        <a:t>T4</a:t>
                      </a:r>
                      <a:r>
                        <a:rPr lang="tr-TR" sz="1200" u="none" strike="noStrike" dirty="0" smtClean="0">
                          <a:solidFill>
                            <a:srgbClr val="122204"/>
                          </a:solidFill>
                          <a:effectLst/>
                          <a:latin typeface="Times New Roman" panose="02020603050405020304" pitchFamily="18" charset="0"/>
                          <a:cs typeface="Times New Roman" panose="02020603050405020304" pitchFamily="18" charset="0"/>
                        </a:rPr>
                        <a:t>-Çeşitli nedenlerden dolayı eğitimi yarıda bırakan öğrenciler</a:t>
                      </a:r>
                      <a:endParaRPr lang="tr-TR" sz="1200" b="0" i="0" u="none" strike="noStrike" dirty="0" smtClean="0">
                        <a:solidFill>
                          <a:srgbClr val="122204"/>
                        </a:solidFill>
                        <a:effectLst/>
                        <a:latin typeface="Times New Roman" panose="02020603050405020304" pitchFamily="18" charset="0"/>
                        <a:cs typeface="Times New Roman" panose="02020603050405020304" pitchFamily="18" charset="0"/>
                      </a:endParaRPr>
                    </a:p>
                    <a:p>
                      <a:pPr algn="l" fontAlgn="t"/>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extLst>
                  <a:ext uri="{0D108BD9-81ED-4DB2-BD59-A6C34878D82A}">
                    <a16:rowId xmlns:a16="http://schemas.microsoft.com/office/drawing/2014/main" val="3249034884"/>
                  </a:ext>
                </a:extLst>
              </a:tr>
              <a:tr h="1050686">
                <a:tc>
                  <a:txBody>
                    <a:bodyPr/>
                    <a:lstStyle/>
                    <a:p>
                      <a:pPr algn="l" rtl="0" fontAlgn="t"/>
                      <a:r>
                        <a:rPr lang="tr-TR" sz="1200" b="1" u="none" strike="noStrike" dirty="0">
                          <a:solidFill>
                            <a:srgbClr val="FF0000"/>
                          </a:solidFill>
                          <a:effectLst/>
                          <a:latin typeface="Times New Roman" panose="02020603050405020304" pitchFamily="18" charset="0"/>
                          <a:cs typeface="Times New Roman" panose="02020603050405020304" pitchFamily="18" charset="0"/>
                        </a:rPr>
                        <a:t>G4-</a:t>
                      </a:r>
                      <a:r>
                        <a:rPr lang="tr-TR" sz="1200" u="none" strike="noStrike" dirty="0">
                          <a:solidFill>
                            <a:srgbClr val="122204"/>
                          </a:solidFill>
                          <a:effectLst/>
                          <a:latin typeface="Times New Roman" panose="02020603050405020304" pitchFamily="18" charset="0"/>
                          <a:cs typeface="Times New Roman" panose="02020603050405020304" pitchFamily="18" charset="0"/>
                        </a:rPr>
                        <a:t>Öğrenci portföyünün genel olarak lider yönetici ve şirket sahiplerinden oluşması ve öğrenciler için güçlü bir network ağı oluşması</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ctr"/>
                      <a:r>
                        <a:rPr lang="sv-SE" sz="1200" b="1" u="none" strike="noStrike" dirty="0" smtClean="0">
                          <a:solidFill>
                            <a:srgbClr val="FFC000"/>
                          </a:solidFill>
                          <a:effectLst/>
                          <a:latin typeface="Times New Roman" panose="02020603050405020304" pitchFamily="18" charset="0"/>
                          <a:cs typeface="Times New Roman" panose="02020603050405020304" pitchFamily="18" charset="0"/>
                        </a:rPr>
                        <a:t>Z-</a:t>
                      </a:r>
                      <a:r>
                        <a:rPr lang="tr-TR" sz="1200" b="1" u="none" strike="noStrike" dirty="0" smtClean="0">
                          <a:solidFill>
                            <a:srgbClr val="FFC000"/>
                          </a:solidFill>
                          <a:effectLst/>
                          <a:latin typeface="Times New Roman" panose="02020603050405020304" pitchFamily="18" charset="0"/>
                          <a:cs typeface="Times New Roman" panose="02020603050405020304" pitchFamily="18" charset="0"/>
                        </a:rPr>
                        <a:t>4</a:t>
                      </a:r>
                      <a:r>
                        <a:rPr lang="sv-SE" sz="1200" b="1" u="none" strike="noStrike" dirty="0" smtClean="0">
                          <a:solidFill>
                            <a:srgbClr val="FFC000"/>
                          </a:solidFill>
                          <a:effectLst/>
                          <a:latin typeface="Times New Roman" panose="02020603050405020304" pitchFamily="18" charset="0"/>
                          <a:cs typeface="Times New Roman" panose="02020603050405020304" pitchFamily="18" charset="0"/>
                        </a:rPr>
                        <a:t> </a:t>
                      </a:r>
                      <a:r>
                        <a:rPr lang="sv-SE" sz="1200" u="none" strike="noStrike" dirty="0" smtClean="0">
                          <a:solidFill>
                            <a:srgbClr val="122204"/>
                          </a:solidFill>
                          <a:effectLst/>
                          <a:latin typeface="Times New Roman" panose="02020603050405020304" pitchFamily="18" charset="0"/>
                          <a:cs typeface="Times New Roman" panose="02020603050405020304" pitchFamily="18" charset="0"/>
                        </a:rPr>
                        <a:t>Kütüphanenin sadece ana kampüste olması </a:t>
                      </a:r>
                      <a:endParaRPr lang="sv-SE"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nchor="ctr"/>
                </a:tc>
                <a:tc>
                  <a:txBody>
                    <a:bodyPr/>
                    <a:lstStyle/>
                    <a:p>
                      <a:pPr algn="l" rtl="0" fontAlgn="t"/>
                      <a:r>
                        <a:rPr lang="tr-TR" sz="1200" b="1" u="none" strike="noStrike" dirty="0" smtClean="0">
                          <a:solidFill>
                            <a:srgbClr val="FF0000"/>
                          </a:solidFill>
                          <a:effectLst/>
                          <a:latin typeface="Times New Roman" panose="02020603050405020304" pitchFamily="18" charset="0"/>
                          <a:cs typeface="Times New Roman" panose="02020603050405020304" pitchFamily="18" charset="0"/>
                        </a:rPr>
                        <a:t>F4-</a:t>
                      </a:r>
                      <a:r>
                        <a:rPr lang="tr-TR" sz="1200" u="none" strike="noStrike" dirty="0" smtClean="0">
                          <a:solidFill>
                            <a:srgbClr val="122204"/>
                          </a:solidFill>
                          <a:effectLst/>
                          <a:latin typeface="Times New Roman" panose="02020603050405020304" pitchFamily="18" charset="0"/>
                          <a:cs typeface="Times New Roman" panose="02020603050405020304" pitchFamily="18" charset="0"/>
                        </a:rPr>
                        <a:t>Pandemi sürecinde </a:t>
                      </a:r>
                      <a:r>
                        <a:rPr lang="tr-TR" sz="1200" u="none" strike="noStrike" dirty="0">
                          <a:solidFill>
                            <a:srgbClr val="122204"/>
                          </a:solidFill>
                          <a:effectLst/>
                          <a:latin typeface="Times New Roman" panose="02020603050405020304" pitchFamily="18" charset="0"/>
                          <a:cs typeface="Times New Roman" panose="02020603050405020304" pitchFamily="18" charset="0"/>
                        </a:rPr>
                        <a:t>eğitim programlarının uzaktan eğitim kapasitesinin artmış olması,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marL="0" marR="0" lvl="0" indent="0" algn="l" defTabSz="457207" rtl="0" eaLnBrk="1" fontAlgn="t" latinLnBrk="0" hangingPunct="1">
                        <a:lnSpc>
                          <a:spcPct val="100000"/>
                        </a:lnSpc>
                        <a:spcBef>
                          <a:spcPts val="0"/>
                        </a:spcBef>
                        <a:spcAft>
                          <a:spcPts val="0"/>
                        </a:spcAft>
                        <a:buClrTx/>
                        <a:buSzTx/>
                        <a:buFontTx/>
                        <a:buNone/>
                        <a:tabLst/>
                        <a:defRPr/>
                      </a:pPr>
                      <a:r>
                        <a:rPr lang="tr-TR" sz="1200" b="1" u="none" strike="noStrike" dirty="0" smtClean="0">
                          <a:solidFill>
                            <a:srgbClr val="122204"/>
                          </a:solidFill>
                          <a:effectLst/>
                          <a:latin typeface="Times New Roman" panose="02020603050405020304" pitchFamily="18" charset="0"/>
                          <a:cs typeface="Times New Roman" panose="02020603050405020304" pitchFamily="18" charset="0"/>
                        </a:rPr>
                        <a:t>T5</a:t>
                      </a:r>
                      <a:r>
                        <a:rPr lang="tr-TR" sz="1200" u="none" strike="noStrike" dirty="0" smtClean="0">
                          <a:solidFill>
                            <a:srgbClr val="122204"/>
                          </a:solidFill>
                          <a:effectLst/>
                          <a:latin typeface="Times New Roman" panose="02020603050405020304" pitchFamily="18" charset="0"/>
                          <a:cs typeface="Times New Roman" panose="02020603050405020304" pitchFamily="18" charset="0"/>
                        </a:rPr>
                        <a:t>-Pandemi sürecinde eğitim programlarının uzaktan eğitim formatına dönüşmesi nedeniyle öğrenci kaybına uğrama ihtimali (F4)</a:t>
                      </a:r>
                      <a:endParaRPr lang="tr-TR" sz="1200" b="0" i="0" u="none" strike="noStrike" dirty="0" smtClean="0">
                        <a:solidFill>
                          <a:srgbClr val="122204"/>
                        </a:solidFill>
                        <a:effectLst/>
                        <a:latin typeface="Times New Roman" panose="02020603050405020304" pitchFamily="18" charset="0"/>
                        <a:cs typeface="Times New Roman" panose="02020603050405020304" pitchFamily="18" charset="0"/>
                      </a:endParaRPr>
                    </a:p>
                    <a:p>
                      <a:pPr algn="l" fontAlgn="t"/>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extLst>
                  <a:ext uri="{0D108BD9-81ED-4DB2-BD59-A6C34878D82A}">
                    <a16:rowId xmlns:a16="http://schemas.microsoft.com/office/drawing/2014/main" val="2717885541"/>
                  </a:ext>
                </a:extLst>
              </a:tr>
              <a:tr h="444825">
                <a:tc>
                  <a:txBody>
                    <a:bodyPr/>
                    <a:lstStyle/>
                    <a:p>
                      <a:pPr algn="l" rtl="0" fontAlgn="t"/>
                      <a:r>
                        <a:rPr lang="tr-TR" sz="1200" b="1" u="none" strike="noStrike" dirty="0">
                          <a:solidFill>
                            <a:srgbClr val="FF0000"/>
                          </a:solidFill>
                          <a:effectLst/>
                          <a:latin typeface="Times New Roman" panose="02020603050405020304" pitchFamily="18" charset="0"/>
                          <a:cs typeface="Times New Roman" panose="02020603050405020304" pitchFamily="18" charset="0"/>
                        </a:rPr>
                        <a:t>G5</a:t>
                      </a:r>
                      <a:r>
                        <a:rPr lang="tr-TR" sz="1200" u="none" strike="noStrike" dirty="0">
                          <a:solidFill>
                            <a:srgbClr val="122204"/>
                          </a:solidFill>
                          <a:effectLst/>
                          <a:latin typeface="Times New Roman" panose="02020603050405020304" pitchFamily="18" charset="0"/>
                          <a:cs typeface="Times New Roman" panose="02020603050405020304" pitchFamily="18" charset="0"/>
                        </a:rPr>
                        <a:t>-İngilizce programların varlığı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ct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nchor="ctr"/>
                </a:tc>
                <a:tc>
                  <a:txBody>
                    <a:bodyPr/>
                    <a:lstStyle/>
                    <a:p>
                      <a:pPr algn="l" rtl="0" fontAlgn="t"/>
                      <a:r>
                        <a:rPr lang="tr-TR" sz="1200" u="none" strike="noStrike" dirty="0">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t"/>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extLst>
                  <a:ext uri="{0D108BD9-81ED-4DB2-BD59-A6C34878D82A}">
                    <a16:rowId xmlns:a16="http://schemas.microsoft.com/office/drawing/2014/main" val="4124161684"/>
                  </a:ext>
                </a:extLst>
              </a:tr>
              <a:tr h="673904">
                <a:tc>
                  <a:txBody>
                    <a:bodyPr/>
                    <a:lstStyle/>
                    <a:p>
                      <a:pPr algn="l" rtl="0" fontAlgn="t"/>
                      <a:r>
                        <a:rPr lang="tr-TR" sz="1200" b="1" u="none" strike="noStrike" dirty="0">
                          <a:solidFill>
                            <a:srgbClr val="FF0000"/>
                          </a:solidFill>
                          <a:effectLst/>
                          <a:latin typeface="Times New Roman" panose="02020603050405020304" pitchFamily="18" charset="0"/>
                          <a:cs typeface="Times New Roman" panose="02020603050405020304" pitchFamily="18" charset="0"/>
                        </a:rPr>
                        <a:t>G6</a:t>
                      </a:r>
                      <a:r>
                        <a:rPr lang="tr-TR" sz="1200" u="none" strike="noStrike" dirty="0">
                          <a:solidFill>
                            <a:srgbClr val="122204"/>
                          </a:solidFill>
                          <a:effectLst/>
                          <a:latin typeface="Times New Roman" panose="02020603050405020304" pitchFamily="18" charset="0"/>
                          <a:cs typeface="Times New Roman" panose="02020603050405020304" pitchFamily="18" charset="0"/>
                        </a:rPr>
                        <a:t>-Enstitü idari yapılanmasındaki kurumsallaşma</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ctr"/>
                      <a:endParaRPr lang="tr-TR"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3401" marR="3401" marT="3401" marB="0" anchor="ctr"/>
                </a:tc>
                <a:tc>
                  <a:txBody>
                    <a:bodyPr/>
                    <a:lstStyle/>
                    <a:p>
                      <a:pPr algn="l" rtl="0" fontAlgn="t"/>
                      <a:r>
                        <a:rPr lang="tr-TR" sz="1200" u="none" strike="noStrike" dirty="0">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t"/>
                      <a:r>
                        <a:rPr lang="tr-TR" sz="120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401" marR="3401" marT="3401" marB="0"/>
                </a:tc>
                <a:extLst>
                  <a:ext uri="{0D108BD9-81ED-4DB2-BD59-A6C34878D82A}">
                    <a16:rowId xmlns:a16="http://schemas.microsoft.com/office/drawing/2014/main" val="4250371448"/>
                  </a:ext>
                </a:extLst>
              </a:tr>
              <a:tr h="383374">
                <a:tc>
                  <a:txBody>
                    <a:bodyPr/>
                    <a:lstStyle/>
                    <a:p>
                      <a:pPr algn="l" rtl="0" fontAlgn="t"/>
                      <a:r>
                        <a:rPr lang="tr-TR" sz="1200" b="1" u="none" strike="noStrike" dirty="0">
                          <a:solidFill>
                            <a:srgbClr val="FF0000"/>
                          </a:solidFill>
                          <a:effectLst/>
                          <a:latin typeface="Times New Roman" panose="02020603050405020304" pitchFamily="18" charset="0"/>
                          <a:cs typeface="Times New Roman" panose="02020603050405020304" pitchFamily="18" charset="0"/>
                        </a:rPr>
                        <a:t>G7-</a:t>
                      </a:r>
                      <a:r>
                        <a:rPr lang="tr-TR" sz="1200" u="none" strike="noStrike" dirty="0">
                          <a:solidFill>
                            <a:srgbClr val="122204"/>
                          </a:solidFill>
                          <a:effectLst/>
                          <a:latin typeface="Times New Roman" panose="02020603050405020304" pitchFamily="18" charset="0"/>
                          <a:cs typeface="Times New Roman" panose="02020603050405020304" pitchFamily="18" charset="0"/>
                        </a:rPr>
                        <a:t>Lisansüstü eğitim programlarının artması ve çeşitlenmesi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ctr"/>
                      <a:endParaRPr lang="sv-SE"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nchor="ctr"/>
                </a:tc>
                <a:tc>
                  <a:txBody>
                    <a:bodyPr/>
                    <a:lstStyle/>
                    <a:p>
                      <a:pPr algn="l" rtl="0" fontAlgn="t"/>
                      <a:r>
                        <a:rPr lang="tr-TR" sz="120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t"/>
                      <a:r>
                        <a:rPr lang="tr-TR" sz="120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401" marR="3401" marT="3401" marB="0"/>
                </a:tc>
                <a:extLst>
                  <a:ext uri="{0D108BD9-81ED-4DB2-BD59-A6C34878D82A}">
                    <a16:rowId xmlns:a16="http://schemas.microsoft.com/office/drawing/2014/main" val="1628755416"/>
                  </a:ext>
                </a:extLst>
              </a:tr>
              <a:tr h="552061">
                <a:tc>
                  <a:txBody>
                    <a:bodyPr/>
                    <a:lstStyle/>
                    <a:p>
                      <a:pPr algn="l" rtl="0" fontAlgn="t"/>
                      <a:r>
                        <a:rPr lang="tr-TR" sz="1200" b="1" u="none" strike="noStrike" dirty="0">
                          <a:solidFill>
                            <a:srgbClr val="FF0000"/>
                          </a:solidFill>
                          <a:effectLst/>
                          <a:latin typeface="Times New Roman" panose="02020603050405020304" pitchFamily="18" charset="0"/>
                          <a:cs typeface="Times New Roman" panose="02020603050405020304" pitchFamily="18" charset="0"/>
                        </a:rPr>
                        <a:t>G-8</a:t>
                      </a:r>
                      <a:r>
                        <a:rPr lang="tr-TR" sz="1200" u="none" strike="noStrike" dirty="0">
                          <a:solidFill>
                            <a:srgbClr val="122204"/>
                          </a:solidFill>
                          <a:effectLst/>
                          <a:latin typeface="Times New Roman" panose="02020603050405020304" pitchFamily="18" charset="0"/>
                          <a:cs typeface="Times New Roman" panose="02020603050405020304" pitchFamily="18" charset="0"/>
                        </a:rPr>
                        <a:t> Enstitü memurlarının yabancı dil bilmesi</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ctr"/>
                      <a:endParaRPr lang="tr-TR"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3401" marR="3401" marT="3401" marB="0" anchor="ctr"/>
                </a:tc>
                <a:tc>
                  <a:txBody>
                    <a:bodyPr/>
                    <a:lstStyle/>
                    <a:p>
                      <a:pPr algn="l" rtl="0" fontAlgn="t"/>
                      <a:r>
                        <a:rPr lang="tr-TR" sz="1200" u="none" strike="noStrike" dirty="0">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t"/>
                      <a:r>
                        <a:rPr lang="tr-TR" sz="1200" u="none" strike="noStrike" dirty="0">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extLst>
                  <a:ext uri="{0D108BD9-81ED-4DB2-BD59-A6C34878D82A}">
                    <a16:rowId xmlns:a16="http://schemas.microsoft.com/office/drawing/2014/main" val="4181600255"/>
                  </a:ext>
                </a:extLst>
              </a:tr>
              <a:tr h="541835">
                <a:tc>
                  <a:txBody>
                    <a:bodyPr/>
                    <a:lstStyle/>
                    <a:p>
                      <a:pPr algn="l" rtl="0" fontAlgn="t"/>
                      <a:r>
                        <a:rPr lang="tr-TR" sz="1200" b="1" u="none" strike="noStrike" dirty="0">
                          <a:solidFill>
                            <a:srgbClr val="FF0000"/>
                          </a:solidFill>
                          <a:effectLst/>
                          <a:latin typeface="Times New Roman" panose="02020603050405020304" pitchFamily="18" charset="0"/>
                          <a:cs typeface="Times New Roman" panose="02020603050405020304" pitchFamily="18" charset="0"/>
                        </a:rPr>
                        <a:t>G-9</a:t>
                      </a:r>
                      <a:r>
                        <a:rPr lang="tr-TR" sz="1200" u="none" strike="noStrike" dirty="0">
                          <a:solidFill>
                            <a:srgbClr val="122204"/>
                          </a:solidFill>
                          <a:effectLst/>
                          <a:latin typeface="Times New Roman" panose="02020603050405020304" pitchFamily="18" charset="0"/>
                          <a:cs typeface="Times New Roman" panose="02020603050405020304" pitchFamily="18" charset="0"/>
                        </a:rPr>
                        <a:t> Gelişime ve değişime açık ekip ve ortamın </a:t>
                      </a:r>
                      <a:r>
                        <a:rPr lang="tr-TR" sz="1200" u="none" strike="noStrike" dirty="0" err="1">
                          <a:solidFill>
                            <a:srgbClr val="122204"/>
                          </a:solidFill>
                          <a:effectLst/>
                          <a:latin typeface="Times New Roman" panose="02020603050405020304" pitchFamily="18" charset="0"/>
                          <a:cs typeface="Times New Roman" panose="02020603050405020304" pitchFamily="18" charset="0"/>
                        </a:rPr>
                        <a:t>oması</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ctr"/>
                      <a:r>
                        <a:rPr lang="tr-TR" sz="1200" u="none" strike="noStrike" dirty="0">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nchor="ctr"/>
                </a:tc>
                <a:tc>
                  <a:txBody>
                    <a:bodyPr/>
                    <a:lstStyle/>
                    <a:p>
                      <a:pPr algn="l" rtl="0" fontAlgn="t"/>
                      <a:r>
                        <a:rPr lang="tr-TR" sz="1200" u="none" strike="noStrike" dirty="0">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t"/>
                      <a:r>
                        <a:rPr lang="tr-TR" sz="1200" u="none" strike="noStrike" dirty="0">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extLst>
                  <a:ext uri="{0D108BD9-81ED-4DB2-BD59-A6C34878D82A}">
                    <a16:rowId xmlns:a16="http://schemas.microsoft.com/office/drawing/2014/main" val="2102097799"/>
                  </a:ext>
                </a:extLst>
              </a:tr>
            </a:tbl>
          </a:graphicData>
        </a:graphic>
      </p:graphicFrame>
    </p:spTree>
    <p:extLst>
      <p:ext uri="{BB962C8B-B14F-4D97-AF65-F5344CB8AC3E}">
        <p14:creationId xmlns:p14="http://schemas.microsoft.com/office/powerpoint/2010/main" val="2388984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9F893C-C32F-4835-A1E5-850973405C58}" type="slidenum">
              <a:rPr lang="tr-TR" smtClean="0"/>
              <a:t>5</a:t>
            </a:fld>
            <a:endParaRPr lang="tr-TR"/>
          </a:p>
        </p:txBody>
      </p:sp>
      <p:graphicFrame>
        <p:nvGraphicFramePr>
          <p:cNvPr id="3" name="Table 2"/>
          <p:cNvGraphicFramePr>
            <a:graphicFrameLocks noGrp="1"/>
          </p:cNvGraphicFramePr>
          <p:nvPr>
            <p:extLst>
              <p:ext uri="{D42A27DB-BD31-4B8C-83A1-F6EECF244321}">
                <p14:modId xmlns:p14="http://schemas.microsoft.com/office/powerpoint/2010/main" val="2432872079"/>
              </p:ext>
            </p:extLst>
          </p:nvPr>
        </p:nvGraphicFramePr>
        <p:xfrm>
          <a:off x="143937" y="1427490"/>
          <a:ext cx="8729130" cy="4135111"/>
        </p:xfrm>
        <a:graphic>
          <a:graphicData uri="http://schemas.openxmlformats.org/drawingml/2006/table">
            <a:tbl>
              <a:tblPr>
                <a:tableStyleId>{5C22544A-7EE6-4342-B048-85BDC9FD1C3A}</a:tableStyleId>
              </a:tblPr>
              <a:tblGrid>
                <a:gridCol w="723363">
                  <a:extLst>
                    <a:ext uri="{9D8B030D-6E8A-4147-A177-3AD203B41FA5}">
                      <a16:colId xmlns:a16="http://schemas.microsoft.com/office/drawing/2014/main" val="423587621"/>
                    </a:ext>
                  </a:extLst>
                </a:gridCol>
                <a:gridCol w="788386">
                  <a:extLst>
                    <a:ext uri="{9D8B030D-6E8A-4147-A177-3AD203B41FA5}">
                      <a16:colId xmlns:a16="http://schemas.microsoft.com/office/drawing/2014/main" val="671708608"/>
                    </a:ext>
                  </a:extLst>
                </a:gridCol>
                <a:gridCol w="1113494">
                  <a:extLst>
                    <a:ext uri="{9D8B030D-6E8A-4147-A177-3AD203B41FA5}">
                      <a16:colId xmlns:a16="http://schemas.microsoft.com/office/drawing/2014/main" val="2529560317"/>
                    </a:ext>
                  </a:extLst>
                </a:gridCol>
                <a:gridCol w="2487072">
                  <a:extLst>
                    <a:ext uri="{9D8B030D-6E8A-4147-A177-3AD203B41FA5}">
                      <a16:colId xmlns:a16="http://schemas.microsoft.com/office/drawing/2014/main" val="1062821499"/>
                    </a:ext>
                  </a:extLst>
                </a:gridCol>
                <a:gridCol w="723363">
                  <a:extLst>
                    <a:ext uri="{9D8B030D-6E8A-4147-A177-3AD203B41FA5}">
                      <a16:colId xmlns:a16="http://schemas.microsoft.com/office/drawing/2014/main" val="3152164203"/>
                    </a:ext>
                  </a:extLst>
                </a:gridCol>
                <a:gridCol w="723363">
                  <a:extLst>
                    <a:ext uri="{9D8B030D-6E8A-4147-A177-3AD203B41FA5}">
                      <a16:colId xmlns:a16="http://schemas.microsoft.com/office/drawing/2014/main" val="751859333"/>
                    </a:ext>
                  </a:extLst>
                </a:gridCol>
                <a:gridCol w="723363">
                  <a:extLst>
                    <a:ext uri="{9D8B030D-6E8A-4147-A177-3AD203B41FA5}">
                      <a16:colId xmlns:a16="http://schemas.microsoft.com/office/drawing/2014/main" val="2604290404"/>
                    </a:ext>
                  </a:extLst>
                </a:gridCol>
                <a:gridCol w="723363">
                  <a:extLst>
                    <a:ext uri="{9D8B030D-6E8A-4147-A177-3AD203B41FA5}">
                      <a16:colId xmlns:a16="http://schemas.microsoft.com/office/drawing/2014/main" val="3091009217"/>
                    </a:ext>
                  </a:extLst>
                </a:gridCol>
                <a:gridCol w="723363">
                  <a:extLst>
                    <a:ext uri="{9D8B030D-6E8A-4147-A177-3AD203B41FA5}">
                      <a16:colId xmlns:a16="http://schemas.microsoft.com/office/drawing/2014/main" val="224340422"/>
                    </a:ext>
                  </a:extLst>
                </a:gridCol>
              </a:tblGrid>
              <a:tr h="615381">
                <a:tc>
                  <a:txBody>
                    <a:bodyPr/>
                    <a:lstStyle/>
                    <a:p>
                      <a:pPr algn="l" fontAlgn="ctr"/>
                      <a:r>
                        <a:rPr lang="tr-TR" sz="1200" b="1" u="none" strike="noStrike">
                          <a:solidFill>
                            <a:srgbClr val="C00000"/>
                          </a:solidFill>
                          <a:effectLst/>
                        </a:rPr>
                        <a:t>PAYDAŞ ADI</a:t>
                      </a:r>
                      <a:endParaRPr lang="tr-TR" sz="1200" b="1" i="0" u="none" strike="noStrike">
                        <a:solidFill>
                          <a:srgbClr val="C0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C00000"/>
                          </a:solidFill>
                          <a:effectLst/>
                        </a:rPr>
                        <a:t>PAYDAŞ NEDENİ</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a:solidFill>
                            <a:srgbClr val="C00000"/>
                          </a:solidFill>
                          <a:effectLst/>
                        </a:rPr>
                        <a:t>PAYDAŞ BEKLENTİSİ</a:t>
                      </a:r>
                      <a:endParaRPr lang="tr-TR" sz="1200" b="1" i="0" u="none" strike="noStrike">
                        <a:solidFill>
                          <a:srgbClr val="C0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C00000"/>
                          </a:solidFill>
                          <a:effectLst/>
                        </a:rPr>
                        <a:t>PAYDAŞ DETAYLANDIRMASI</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a:solidFill>
                            <a:srgbClr val="C00000"/>
                          </a:solidFill>
                          <a:effectLst/>
                        </a:rPr>
                        <a:t>İÇ PAYDAŞ</a:t>
                      </a:r>
                      <a:endParaRPr lang="tr-TR" sz="1200" b="1" i="0" u="none" strike="noStrike">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a:solidFill>
                            <a:srgbClr val="C00000"/>
                          </a:solidFill>
                          <a:effectLst/>
                        </a:rPr>
                        <a:t>DIŞ PAYDAŞ</a:t>
                      </a:r>
                      <a:endParaRPr lang="tr-TR" sz="1200" b="1" i="0" u="none" strike="noStrike">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a:solidFill>
                            <a:srgbClr val="C00000"/>
                          </a:solidFill>
                          <a:effectLst/>
                        </a:rPr>
                        <a:t>MÜŞTERİ</a:t>
                      </a:r>
                      <a:endParaRPr lang="tr-TR" sz="1200" b="1" i="0" u="none" strike="noStrike">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a:solidFill>
                            <a:srgbClr val="C00000"/>
                          </a:solidFill>
                          <a:effectLst/>
                        </a:rPr>
                        <a:t>TEMEL ORTAK</a:t>
                      </a:r>
                      <a:endParaRPr lang="tr-TR" sz="1200" b="1" i="0" u="none" strike="noStrike">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C00000"/>
                          </a:solidFill>
                          <a:effectLst/>
                        </a:rPr>
                        <a:t>STRATEJİK ORTAK</a:t>
                      </a:r>
                      <a:endParaRPr lang="tr-TR" sz="1200" b="1" i="0" u="none" strike="noStrike" dirty="0">
                        <a:solidFill>
                          <a:srgbClr val="C00000"/>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2153555837"/>
                  </a:ext>
                </a:extLst>
              </a:tr>
              <a:tr h="843039">
                <a:tc>
                  <a:txBody>
                    <a:bodyPr/>
                    <a:lstStyle/>
                    <a:p>
                      <a:pPr algn="l" fontAlgn="ctr"/>
                      <a:r>
                        <a:rPr lang="tr-TR" sz="1200" u="none" strike="noStrike">
                          <a:solidFill>
                            <a:srgbClr val="0C0D0D"/>
                          </a:solidFill>
                          <a:effectLst/>
                        </a:rPr>
                        <a:t>Rektörlük</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Üst Amir</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Zamanında ve Doğru İş</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Bilim Üniversitesi Rektörü</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b"/>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b"/>
                </a:tc>
                <a:extLst>
                  <a:ext uri="{0D108BD9-81ED-4DB2-BD59-A6C34878D82A}">
                    <a16:rowId xmlns:a16="http://schemas.microsoft.com/office/drawing/2014/main" val="119147758"/>
                  </a:ext>
                </a:extLst>
              </a:tr>
              <a:tr h="843039">
                <a:tc>
                  <a:txBody>
                    <a:bodyPr/>
                    <a:lstStyle/>
                    <a:p>
                      <a:pPr algn="l" fontAlgn="ctr"/>
                      <a:r>
                        <a:rPr lang="tr-TR" sz="1200" u="none" strike="noStrike">
                          <a:solidFill>
                            <a:srgbClr val="0C0D0D"/>
                          </a:solidFill>
                          <a:effectLst/>
                        </a:rPr>
                        <a:t>Aday Öğrenci</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Hizmet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Bilgi Alma Beklentisi</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Lisansını tamamlamış, yüksek lisansa başvuru yapanlar</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3095270995"/>
                  </a:ext>
                </a:extLst>
              </a:tr>
              <a:tr h="1833652">
                <a:tc>
                  <a:txBody>
                    <a:bodyPr/>
                    <a:lstStyle/>
                    <a:p>
                      <a:pPr algn="l" fontAlgn="ctr"/>
                      <a:r>
                        <a:rPr lang="tr-TR" sz="1200" u="none" strike="noStrike">
                          <a:solidFill>
                            <a:srgbClr val="0C0D0D"/>
                          </a:solidFill>
                          <a:effectLst/>
                        </a:rPr>
                        <a:t>Öğrenci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Hizmet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Kaliteli Eğitim Öğretim, Güçlü İletişim, Araştırma Olanakları</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Kayıt tamamlayarak yüksek lisans eğitimi alanlar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2754429876"/>
                  </a:ext>
                </a:extLst>
              </a:tr>
            </a:tbl>
          </a:graphicData>
        </a:graphic>
      </p:graphicFrame>
    </p:spTree>
    <p:extLst>
      <p:ext uri="{BB962C8B-B14F-4D97-AF65-F5344CB8AC3E}">
        <p14:creationId xmlns:p14="http://schemas.microsoft.com/office/powerpoint/2010/main" val="3418827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9F893C-C32F-4835-A1E5-850973405C58}" type="slidenum">
              <a:rPr lang="tr-TR" smtClean="0"/>
              <a:t>6</a:t>
            </a:fld>
            <a:endParaRPr lang="tr-TR"/>
          </a:p>
        </p:txBody>
      </p:sp>
      <p:graphicFrame>
        <p:nvGraphicFramePr>
          <p:cNvPr id="3" name="Table 2"/>
          <p:cNvGraphicFramePr>
            <a:graphicFrameLocks noGrp="1"/>
          </p:cNvGraphicFramePr>
          <p:nvPr>
            <p:extLst>
              <p:ext uri="{D42A27DB-BD31-4B8C-83A1-F6EECF244321}">
                <p14:modId xmlns:p14="http://schemas.microsoft.com/office/powerpoint/2010/main" val="629344910"/>
              </p:ext>
            </p:extLst>
          </p:nvPr>
        </p:nvGraphicFramePr>
        <p:xfrm>
          <a:off x="121918" y="1149775"/>
          <a:ext cx="8793483" cy="4309540"/>
        </p:xfrm>
        <a:graphic>
          <a:graphicData uri="http://schemas.openxmlformats.org/drawingml/2006/table">
            <a:tbl>
              <a:tblPr>
                <a:tableStyleId>{5C22544A-7EE6-4342-B048-85BDC9FD1C3A}</a:tableStyleId>
              </a:tblPr>
              <a:tblGrid>
                <a:gridCol w="1010196">
                  <a:extLst>
                    <a:ext uri="{9D8B030D-6E8A-4147-A177-3AD203B41FA5}">
                      <a16:colId xmlns:a16="http://schemas.microsoft.com/office/drawing/2014/main" val="2173288388"/>
                    </a:ext>
                  </a:extLst>
                </a:gridCol>
                <a:gridCol w="757646">
                  <a:extLst>
                    <a:ext uri="{9D8B030D-6E8A-4147-A177-3AD203B41FA5}">
                      <a16:colId xmlns:a16="http://schemas.microsoft.com/office/drawing/2014/main" val="2583336367"/>
                    </a:ext>
                  </a:extLst>
                </a:gridCol>
                <a:gridCol w="1088571">
                  <a:extLst>
                    <a:ext uri="{9D8B030D-6E8A-4147-A177-3AD203B41FA5}">
                      <a16:colId xmlns:a16="http://schemas.microsoft.com/office/drawing/2014/main" val="1345189731"/>
                    </a:ext>
                  </a:extLst>
                </a:gridCol>
                <a:gridCol w="2412275">
                  <a:extLst>
                    <a:ext uri="{9D8B030D-6E8A-4147-A177-3AD203B41FA5}">
                      <a16:colId xmlns:a16="http://schemas.microsoft.com/office/drawing/2014/main" val="3361127509"/>
                    </a:ext>
                  </a:extLst>
                </a:gridCol>
                <a:gridCol w="696685">
                  <a:extLst>
                    <a:ext uri="{9D8B030D-6E8A-4147-A177-3AD203B41FA5}">
                      <a16:colId xmlns:a16="http://schemas.microsoft.com/office/drawing/2014/main" val="2061837619"/>
                    </a:ext>
                  </a:extLst>
                </a:gridCol>
                <a:gridCol w="722812">
                  <a:extLst>
                    <a:ext uri="{9D8B030D-6E8A-4147-A177-3AD203B41FA5}">
                      <a16:colId xmlns:a16="http://schemas.microsoft.com/office/drawing/2014/main" val="1219174293"/>
                    </a:ext>
                  </a:extLst>
                </a:gridCol>
                <a:gridCol w="687977">
                  <a:extLst>
                    <a:ext uri="{9D8B030D-6E8A-4147-A177-3AD203B41FA5}">
                      <a16:colId xmlns:a16="http://schemas.microsoft.com/office/drawing/2014/main" val="722953336"/>
                    </a:ext>
                  </a:extLst>
                </a:gridCol>
                <a:gridCol w="722811">
                  <a:extLst>
                    <a:ext uri="{9D8B030D-6E8A-4147-A177-3AD203B41FA5}">
                      <a16:colId xmlns:a16="http://schemas.microsoft.com/office/drawing/2014/main" val="697448540"/>
                    </a:ext>
                  </a:extLst>
                </a:gridCol>
                <a:gridCol w="694510">
                  <a:extLst>
                    <a:ext uri="{9D8B030D-6E8A-4147-A177-3AD203B41FA5}">
                      <a16:colId xmlns:a16="http://schemas.microsoft.com/office/drawing/2014/main" val="1462282929"/>
                    </a:ext>
                  </a:extLst>
                </a:gridCol>
              </a:tblGrid>
              <a:tr h="1077385">
                <a:tc>
                  <a:txBody>
                    <a:bodyPr/>
                    <a:lstStyle/>
                    <a:p>
                      <a:pPr algn="l" fontAlgn="ctr"/>
                      <a:r>
                        <a:rPr lang="tr-TR" sz="1200" u="none" strike="noStrike">
                          <a:solidFill>
                            <a:srgbClr val="0C0D0D"/>
                          </a:solidFill>
                          <a:effectLst/>
                        </a:rPr>
                        <a:t>Veliler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Hizmet</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Çocukları için kaliteli bir eğitim</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Aday Öğrenci/ Öğrenci Velileri</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734251313"/>
                  </a:ext>
                </a:extLst>
              </a:tr>
              <a:tr h="1077385">
                <a:tc>
                  <a:txBody>
                    <a:bodyPr/>
                    <a:lstStyle/>
                    <a:p>
                      <a:pPr algn="l" fontAlgn="ctr"/>
                      <a:r>
                        <a:rPr lang="tr-TR" sz="1200" u="none" strike="noStrike" dirty="0">
                          <a:solidFill>
                            <a:srgbClr val="0C0D0D"/>
                          </a:solidFill>
                          <a:effectLst/>
                        </a:rPr>
                        <a:t>İnsan Kaynakları</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Hizmet</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SGK, Fazla Mesai Ödemeleri</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Bilim Üniversitesi İK çalışanları</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 </a:t>
                      </a:r>
                      <a:endParaRPr lang="tr-TR" sz="1200" b="0" i="0" u="none" strike="noStrike">
                        <a:solidFill>
                          <a:srgbClr val="0C0D0D"/>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1957718748"/>
                  </a:ext>
                </a:extLst>
              </a:tr>
              <a:tr h="1077385">
                <a:tc>
                  <a:txBody>
                    <a:bodyPr/>
                    <a:lstStyle/>
                    <a:p>
                      <a:pPr algn="l" fontAlgn="ctr"/>
                      <a:r>
                        <a:rPr lang="tr-TR" sz="1200" u="none" strike="noStrike">
                          <a:solidFill>
                            <a:srgbClr val="0C0D0D"/>
                          </a:solidFill>
                          <a:effectLst/>
                        </a:rPr>
                        <a:t>Muhasebe/</a:t>
                      </a:r>
                      <a:br>
                        <a:rPr lang="tr-TR" sz="1200" u="none" strike="noStrike">
                          <a:solidFill>
                            <a:srgbClr val="0C0D0D"/>
                          </a:solidFill>
                          <a:effectLst/>
                        </a:rPr>
                      </a:br>
                      <a:r>
                        <a:rPr lang="tr-TR" sz="1200" u="none" strike="noStrike">
                          <a:solidFill>
                            <a:srgbClr val="0C0D0D"/>
                          </a:solidFill>
                          <a:effectLst/>
                        </a:rPr>
                        <a:t>Finans</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Hizmet</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Zamanında Bilgilendirme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Bilim Üniversitesi muhasebe/ finans çalışanları</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366648910"/>
                  </a:ext>
                </a:extLst>
              </a:tr>
              <a:tr h="1077385">
                <a:tc>
                  <a:txBody>
                    <a:bodyPr/>
                    <a:lstStyle/>
                    <a:p>
                      <a:pPr algn="l" fontAlgn="ctr"/>
                      <a:r>
                        <a:rPr lang="tr-TR" sz="1200" u="none" strike="noStrike" dirty="0">
                          <a:solidFill>
                            <a:srgbClr val="0C0D0D"/>
                          </a:solidFill>
                          <a:effectLst/>
                        </a:rPr>
                        <a:t>Destek Hizmetleri</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Hizmet</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Zamanında Talep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Bilim Üniversitesi Destek hizmetleirnde çalışanlar</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326422040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05037780"/>
              </p:ext>
            </p:extLst>
          </p:nvPr>
        </p:nvGraphicFramePr>
        <p:xfrm>
          <a:off x="121916" y="503018"/>
          <a:ext cx="8793486" cy="646757"/>
        </p:xfrm>
        <a:graphic>
          <a:graphicData uri="http://schemas.openxmlformats.org/drawingml/2006/table">
            <a:tbl>
              <a:tblPr>
                <a:tableStyleId>{5C22544A-7EE6-4342-B048-85BDC9FD1C3A}</a:tableStyleId>
              </a:tblPr>
              <a:tblGrid>
                <a:gridCol w="1001753">
                  <a:extLst>
                    <a:ext uri="{9D8B030D-6E8A-4147-A177-3AD203B41FA5}">
                      <a16:colId xmlns:a16="http://schemas.microsoft.com/office/drawing/2014/main" val="1011530576"/>
                    </a:ext>
                  </a:extLst>
                </a:gridCol>
                <a:gridCol w="767307">
                  <a:extLst>
                    <a:ext uri="{9D8B030D-6E8A-4147-A177-3AD203B41FA5}">
                      <a16:colId xmlns:a16="http://schemas.microsoft.com/office/drawing/2014/main" val="535058945"/>
                    </a:ext>
                  </a:extLst>
                </a:gridCol>
                <a:gridCol w="1083723">
                  <a:extLst>
                    <a:ext uri="{9D8B030D-6E8A-4147-A177-3AD203B41FA5}">
                      <a16:colId xmlns:a16="http://schemas.microsoft.com/office/drawing/2014/main" val="2648458405"/>
                    </a:ext>
                  </a:extLst>
                </a:gridCol>
                <a:gridCol w="2420578">
                  <a:extLst>
                    <a:ext uri="{9D8B030D-6E8A-4147-A177-3AD203B41FA5}">
                      <a16:colId xmlns:a16="http://schemas.microsoft.com/office/drawing/2014/main" val="1885171745"/>
                    </a:ext>
                  </a:extLst>
                </a:gridCol>
                <a:gridCol w="704025">
                  <a:extLst>
                    <a:ext uri="{9D8B030D-6E8A-4147-A177-3AD203B41FA5}">
                      <a16:colId xmlns:a16="http://schemas.microsoft.com/office/drawing/2014/main" val="2574421557"/>
                    </a:ext>
                  </a:extLst>
                </a:gridCol>
                <a:gridCol w="704025">
                  <a:extLst>
                    <a:ext uri="{9D8B030D-6E8A-4147-A177-3AD203B41FA5}">
                      <a16:colId xmlns:a16="http://schemas.microsoft.com/office/drawing/2014/main" val="616922284"/>
                    </a:ext>
                  </a:extLst>
                </a:gridCol>
                <a:gridCol w="704025">
                  <a:extLst>
                    <a:ext uri="{9D8B030D-6E8A-4147-A177-3AD203B41FA5}">
                      <a16:colId xmlns:a16="http://schemas.microsoft.com/office/drawing/2014/main" val="1701273566"/>
                    </a:ext>
                  </a:extLst>
                </a:gridCol>
                <a:gridCol w="704025">
                  <a:extLst>
                    <a:ext uri="{9D8B030D-6E8A-4147-A177-3AD203B41FA5}">
                      <a16:colId xmlns:a16="http://schemas.microsoft.com/office/drawing/2014/main" val="3015990244"/>
                    </a:ext>
                  </a:extLst>
                </a:gridCol>
                <a:gridCol w="704025">
                  <a:extLst>
                    <a:ext uri="{9D8B030D-6E8A-4147-A177-3AD203B41FA5}">
                      <a16:colId xmlns:a16="http://schemas.microsoft.com/office/drawing/2014/main" val="276200876"/>
                    </a:ext>
                  </a:extLst>
                </a:gridCol>
              </a:tblGrid>
              <a:tr h="646757">
                <a:tc>
                  <a:txBody>
                    <a:bodyPr/>
                    <a:lstStyle/>
                    <a:p>
                      <a:pPr algn="l" fontAlgn="ctr"/>
                      <a:r>
                        <a:rPr lang="tr-TR" sz="1200" b="1" u="none" strike="noStrike" dirty="0">
                          <a:solidFill>
                            <a:srgbClr val="C00000"/>
                          </a:solidFill>
                          <a:effectLst/>
                        </a:rPr>
                        <a:t>PAYDAŞ ADI</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C00000"/>
                          </a:solidFill>
                          <a:effectLst/>
                        </a:rPr>
                        <a:t>PAYDAŞ NEDENİ</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C00000"/>
                          </a:solidFill>
                          <a:effectLst/>
                        </a:rPr>
                        <a:t>PAYDAŞ BEKLENTİSİ</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C00000"/>
                          </a:solidFill>
                          <a:effectLst/>
                        </a:rPr>
                        <a:t>PAYDAŞ DETAYLANDIRMASI</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C00000"/>
                          </a:solidFill>
                          <a:effectLst/>
                        </a:rPr>
                        <a:t>İÇ PAYDAŞ</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C00000"/>
                          </a:solidFill>
                          <a:effectLst/>
                        </a:rPr>
                        <a:t>DIŞ PAYDAŞ</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C00000"/>
                          </a:solidFill>
                          <a:effectLst/>
                        </a:rPr>
                        <a:t>MÜŞTERİ</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C00000"/>
                          </a:solidFill>
                          <a:effectLst/>
                        </a:rPr>
                        <a:t>TEMEL ORTAK</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C00000"/>
                          </a:solidFill>
                          <a:effectLst/>
                        </a:rPr>
                        <a:t>STRATEJİK ORTAK</a:t>
                      </a:r>
                      <a:endParaRPr lang="tr-TR" sz="1200" b="1" i="0" u="none" strike="noStrike" dirty="0">
                        <a:solidFill>
                          <a:srgbClr val="C00000"/>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2264201965"/>
                  </a:ext>
                </a:extLst>
              </a:tr>
            </a:tbl>
          </a:graphicData>
        </a:graphic>
      </p:graphicFrame>
    </p:spTree>
    <p:extLst>
      <p:ext uri="{BB962C8B-B14F-4D97-AF65-F5344CB8AC3E}">
        <p14:creationId xmlns:p14="http://schemas.microsoft.com/office/powerpoint/2010/main" val="3760630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9F893C-C32F-4835-A1E5-850973405C58}" type="slidenum">
              <a:rPr lang="tr-TR" smtClean="0"/>
              <a:t>7</a:t>
            </a:fld>
            <a:endParaRPr lang="tr-TR"/>
          </a:p>
        </p:txBody>
      </p:sp>
      <p:graphicFrame>
        <p:nvGraphicFramePr>
          <p:cNvPr id="3" name="Table 2"/>
          <p:cNvGraphicFramePr>
            <a:graphicFrameLocks noGrp="1"/>
          </p:cNvGraphicFramePr>
          <p:nvPr>
            <p:extLst>
              <p:ext uri="{D42A27DB-BD31-4B8C-83A1-F6EECF244321}">
                <p14:modId xmlns:p14="http://schemas.microsoft.com/office/powerpoint/2010/main" val="2806692620"/>
              </p:ext>
            </p:extLst>
          </p:nvPr>
        </p:nvGraphicFramePr>
        <p:xfrm>
          <a:off x="97536" y="1295402"/>
          <a:ext cx="9029047" cy="5469466"/>
        </p:xfrm>
        <a:graphic>
          <a:graphicData uri="http://schemas.openxmlformats.org/drawingml/2006/table">
            <a:tbl>
              <a:tblPr>
                <a:tableStyleId>{5C22544A-7EE6-4342-B048-85BDC9FD1C3A}</a:tableStyleId>
              </a:tblPr>
              <a:tblGrid>
                <a:gridCol w="938015">
                  <a:extLst>
                    <a:ext uri="{9D8B030D-6E8A-4147-A177-3AD203B41FA5}">
                      <a16:colId xmlns:a16="http://schemas.microsoft.com/office/drawing/2014/main" val="1924385687"/>
                    </a:ext>
                  </a:extLst>
                </a:gridCol>
                <a:gridCol w="793249">
                  <a:extLst>
                    <a:ext uri="{9D8B030D-6E8A-4147-A177-3AD203B41FA5}">
                      <a16:colId xmlns:a16="http://schemas.microsoft.com/office/drawing/2014/main" val="2628094847"/>
                    </a:ext>
                  </a:extLst>
                </a:gridCol>
                <a:gridCol w="949234">
                  <a:extLst>
                    <a:ext uri="{9D8B030D-6E8A-4147-A177-3AD203B41FA5}">
                      <a16:colId xmlns:a16="http://schemas.microsoft.com/office/drawing/2014/main" val="951496998"/>
                    </a:ext>
                  </a:extLst>
                </a:gridCol>
                <a:gridCol w="2212220">
                  <a:extLst>
                    <a:ext uri="{9D8B030D-6E8A-4147-A177-3AD203B41FA5}">
                      <a16:colId xmlns:a16="http://schemas.microsoft.com/office/drawing/2014/main" val="1551966538"/>
                    </a:ext>
                  </a:extLst>
                </a:gridCol>
                <a:gridCol w="692291">
                  <a:extLst>
                    <a:ext uri="{9D8B030D-6E8A-4147-A177-3AD203B41FA5}">
                      <a16:colId xmlns:a16="http://schemas.microsoft.com/office/drawing/2014/main" val="3348178271"/>
                    </a:ext>
                  </a:extLst>
                </a:gridCol>
                <a:gridCol w="709546">
                  <a:extLst>
                    <a:ext uri="{9D8B030D-6E8A-4147-A177-3AD203B41FA5}">
                      <a16:colId xmlns:a16="http://schemas.microsoft.com/office/drawing/2014/main" val="3154262368"/>
                    </a:ext>
                  </a:extLst>
                </a:gridCol>
                <a:gridCol w="740229">
                  <a:extLst>
                    <a:ext uri="{9D8B030D-6E8A-4147-A177-3AD203B41FA5}">
                      <a16:colId xmlns:a16="http://schemas.microsoft.com/office/drawing/2014/main" val="2562157616"/>
                    </a:ext>
                  </a:extLst>
                </a:gridCol>
                <a:gridCol w="1010194">
                  <a:extLst>
                    <a:ext uri="{9D8B030D-6E8A-4147-A177-3AD203B41FA5}">
                      <a16:colId xmlns:a16="http://schemas.microsoft.com/office/drawing/2014/main" val="3054789910"/>
                    </a:ext>
                  </a:extLst>
                </a:gridCol>
                <a:gridCol w="984069">
                  <a:extLst>
                    <a:ext uri="{9D8B030D-6E8A-4147-A177-3AD203B41FA5}">
                      <a16:colId xmlns:a16="http://schemas.microsoft.com/office/drawing/2014/main" val="3157520226"/>
                    </a:ext>
                  </a:extLst>
                </a:gridCol>
              </a:tblGrid>
              <a:tr h="865675">
                <a:tc>
                  <a:txBody>
                    <a:bodyPr/>
                    <a:lstStyle/>
                    <a:p>
                      <a:pPr algn="l" fontAlgn="ctr"/>
                      <a:r>
                        <a:rPr lang="tr-TR" sz="1200" u="none" strike="noStrike" dirty="0">
                          <a:solidFill>
                            <a:srgbClr val="0C0D0D"/>
                          </a:solidFill>
                          <a:effectLst/>
                        </a:rPr>
                        <a:t>Satın Alma</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l" fontAlgn="ctr"/>
                      <a:r>
                        <a:rPr lang="tr-TR" sz="1200" u="none" strike="noStrike" dirty="0">
                          <a:solidFill>
                            <a:srgbClr val="0C0D0D"/>
                          </a:solidFill>
                          <a:effectLst/>
                        </a:rPr>
                        <a:t>Hizmet</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l" fontAlgn="ctr"/>
                      <a:r>
                        <a:rPr lang="tr-TR" sz="1200" u="none" strike="noStrike">
                          <a:solidFill>
                            <a:srgbClr val="0C0D0D"/>
                          </a:solidFill>
                          <a:effectLst/>
                        </a:rPr>
                        <a:t>Zamanında Talep </a:t>
                      </a:r>
                      <a:endParaRPr lang="tr-TR" sz="1200" b="0" i="0" u="none" strike="noStrike">
                        <a:solidFill>
                          <a:srgbClr val="0C0D0D"/>
                        </a:solidFill>
                        <a:effectLst/>
                        <a:latin typeface="Calibri" panose="020F0502020204030204" pitchFamily="34" charset="0"/>
                      </a:endParaRPr>
                    </a:p>
                  </a:txBody>
                  <a:tcPr marL="3463" marR="3463" marT="3463" marB="0" anchor="ctr"/>
                </a:tc>
                <a:tc>
                  <a:txBody>
                    <a:bodyPr/>
                    <a:lstStyle/>
                    <a:p>
                      <a:pPr algn="l" fontAlgn="ctr"/>
                      <a:r>
                        <a:rPr lang="tr-TR" sz="1200" u="none" strike="noStrike" dirty="0">
                          <a:solidFill>
                            <a:srgbClr val="0C0D0D"/>
                          </a:solidFill>
                          <a:effectLst/>
                        </a:rPr>
                        <a:t>Bilim Üniversitesi Satın hizmetlerinde çalışanlar</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463" marR="3463" marT="3463" marB="0" anchor="ctr"/>
                </a:tc>
                <a:extLst>
                  <a:ext uri="{0D108BD9-81ED-4DB2-BD59-A6C34878D82A}">
                    <a16:rowId xmlns:a16="http://schemas.microsoft.com/office/drawing/2014/main" val="3456467548"/>
                  </a:ext>
                </a:extLst>
              </a:tr>
              <a:tr h="2038389">
                <a:tc>
                  <a:txBody>
                    <a:bodyPr/>
                    <a:lstStyle/>
                    <a:p>
                      <a:pPr algn="l" fontAlgn="ctr"/>
                      <a:r>
                        <a:rPr lang="tr-TR" sz="1200" u="none" strike="noStrike" dirty="0">
                          <a:solidFill>
                            <a:srgbClr val="0C0D0D"/>
                          </a:solidFill>
                          <a:effectLst/>
                        </a:rPr>
                        <a:t>Akademisyen</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l" fontAlgn="ctr"/>
                      <a:r>
                        <a:rPr lang="tr-TR" sz="1200" u="none" strike="noStrike" dirty="0">
                          <a:solidFill>
                            <a:srgbClr val="0C0D0D"/>
                          </a:solidFill>
                          <a:effectLst/>
                        </a:rPr>
                        <a:t>Hizmet</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l" fontAlgn="ctr"/>
                      <a:r>
                        <a:rPr lang="tr-TR" sz="1200" u="none" strike="noStrike" dirty="0">
                          <a:solidFill>
                            <a:srgbClr val="0C0D0D"/>
                          </a:solidFill>
                          <a:effectLst/>
                        </a:rPr>
                        <a:t>Doğru İşlem, Memnuniyet</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l" fontAlgn="ctr"/>
                      <a:r>
                        <a:rPr lang="tr-TR" sz="1200" u="none" strike="noStrike" dirty="0">
                          <a:solidFill>
                            <a:srgbClr val="0C0D0D"/>
                          </a:solidFill>
                          <a:effectLst/>
                        </a:rPr>
                        <a:t>Yüksek Lisans Hocalarımız:</a:t>
                      </a:r>
                      <a:br>
                        <a:rPr lang="tr-TR" sz="1200" u="none" strike="noStrike" dirty="0">
                          <a:solidFill>
                            <a:srgbClr val="0C0D0D"/>
                          </a:solidFill>
                          <a:effectLst/>
                        </a:rPr>
                      </a:br>
                      <a:r>
                        <a:rPr lang="tr-TR" sz="1200" u="none" strike="noStrike" dirty="0">
                          <a:solidFill>
                            <a:srgbClr val="0C0D0D"/>
                          </a:solidFill>
                          <a:effectLst/>
                        </a:rPr>
                        <a:t>https://antalya.edu.tr/tr/fakulte-ve-enstituler/lisansustu-egitim-enstitusu/icerik/akademik-kadro-20</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3463" marR="3463" marT="3463" marB="0" anchor="ctr"/>
                </a:tc>
                <a:extLst>
                  <a:ext uri="{0D108BD9-81ED-4DB2-BD59-A6C34878D82A}">
                    <a16:rowId xmlns:a16="http://schemas.microsoft.com/office/drawing/2014/main" val="4233972022"/>
                  </a:ext>
                </a:extLst>
              </a:tr>
              <a:tr h="1699727">
                <a:tc>
                  <a:txBody>
                    <a:bodyPr/>
                    <a:lstStyle/>
                    <a:p>
                      <a:pPr algn="l" fontAlgn="ctr"/>
                      <a:r>
                        <a:rPr lang="tr-TR" sz="1200" u="none" strike="noStrike" dirty="0">
                          <a:solidFill>
                            <a:srgbClr val="0C0D0D"/>
                          </a:solidFill>
                          <a:effectLst/>
                        </a:rPr>
                        <a:t>Milli Savunma Bakanlığı</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l" fontAlgn="ctr"/>
                      <a:r>
                        <a:rPr lang="tr-TR" sz="1200" u="none" strike="noStrike">
                          <a:solidFill>
                            <a:srgbClr val="0C0D0D"/>
                          </a:solidFill>
                          <a:effectLst/>
                        </a:rPr>
                        <a:t>Askerlik İşlemleri</a:t>
                      </a:r>
                      <a:endParaRPr lang="tr-TR" sz="1200" b="0" i="0" u="none" strike="noStrike">
                        <a:solidFill>
                          <a:srgbClr val="0C0D0D"/>
                        </a:solidFill>
                        <a:effectLst/>
                        <a:latin typeface="Calibri" panose="020F0502020204030204" pitchFamily="34" charset="0"/>
                      </a:endParaRPr>
                    </a:p>
                  </a:txBody>
                  <a:tcPr marL="3463" marR="3463" marT="3463" marB="0" anchor="ctr"/>
                </a:tc>
                <a:tc>
                  <a:txBody>
                    <a:bodyPr/>
                    <a:lstStyle/>
                    <a:p>
                      <a:pPr algn="l" fontAlgn="ctr"/>
                      <a:r>
                        <a:rPr lang="tr-TR" sz="1200" u="none" strike="noStrike">
                          <a:solidFill>
                            <a:srgbClr val="0C0D0D"/>
                          </a:solidFill>
                          <a:effectLst/>
                        </a:rPr>
                        <a:t>Zamanında ve Doğru  Bildirim</a:t>
                      </a:r>
                      <a:endParaRPr lang="tr-TR" sz="1200" b="0" i="0" u="none" strike="noStrike">
                        <a:solidFill>
                          <a:srgbClr val="0C0D0D"/>
                        </a:solidFill>
                        <a:effectLst/>
                        <a:latin typeface="Calibri" panose="020F0502020204030204" pitchFamily="34" charset="0"/>
                      </a:endParaRPr>
                    </a:p>
                  </a:txBody>
                  <a:tcPr marL="3463" marR="3463" marT="3463" marB="0" anchor="ctr"/>
                </a:tc>
                <a:tc>
                  <a:txBody>
                    <a:bodyPr/>
                    <a:lstStyle/>
                    <a:p>
                      <a:pPr algn="l" fontAlgn="ctr"/>
                      <a:r>
                        <a:rPr lang="tr-TR" sz="1200" u="none" strike="noStrike" dirty="0">
                          <a:solidFill>
                            <a:srgbClr val="0C0D0D"/>
                          </a:solidFill>
                          <a:effectLst/>
                        </a:rPr>
                        <a:t>Tecil işlemleri ile ilgili</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463" marR="3463" marT="3463" marB="0" anchor="ctr"/>
                </a:tc>
                <a:extLst>
                  <a:ext uri="{0D108BD9-81ED-4DB2-BD59-A6C34878D82A}">
                    <a16:rowId xmlns:a16="http://schemas.microsoft.com/office/drawing/2014/main" val="3958009149"/>
                  </a:ext>
                </a:extLst>
              </a:tr>
              <a:tr h="865675">
                <a:tc>
                  <a:txBody>
                    <a:bodyPr/>
                    <a:lstStyle/>
                    <a:p>
                      <a:pPr algn="l" fontAlgn="ctr"/>
                      <a:r>
                        <a:rPr lang="tr-TR" sz="1200" u="none" strike="noStrike">
                          <a:solidFill>
                            <a:srgbClr val="0C0D0D"/>
                          </a:solidFill>
                          <a:effectLst/>
                        </a:rPr>
                        <a:t>YÖK</a:t>
                      </a:r>
                      <a:endParaRPr lang="tr-TR" sz="1200" b="0" i="0" u="none" strike="noStrike">
                        <a:solidFill>
                          <a:srgbClr val="0C0D0D"/>
                        </a:solidFill>
                        <a:effectLst/>
                        <a:latin typeface="Calibri" panose="020F0502020204030204" pitchFamily="34" charset="0"/>
                      </a:endParaRPr>
                    </a:p>
                  </a:txBody>
                  <a:tcPr marL="3463" marR="3463" marT="3463" marB="0" anchor="ctr"/>
                </a:tc>
                <a:tc>
                  <a:txBody>
                    <a:bodyPr/>
                    <a:lstStyle/>
                    <a:p>
                      <a:pPr algn="l" fontAlgn="ctr"/>
                      <a:r>
                        <a:rPr lang="tr-TR" sz="1200" u="none" strike="noStrike">
                          <a:solidFill>
                            <a:srgbClr val="0C0D0D"/>
                          </a:solidFill>
                          <a:effectLst/>
                        </a:rPr>
                        <a:t>Sorumluluk</a:t>
                      </a:r>
                      <a:endParaRPr lang="tr-TR" sz="1200" b="0" i="0" u="none" strike="noStrike">
                        <a:solidFill>
                          <a:srgbClr val="0C0D0D"/>
                        </a:solidFill>
                        <a:effectLst/>
                        <a:latin typeface="Calibri" panose="020F0502020204030204" pitchFamily="34" charset="0"/>
                      </a:endParaRPr>
                    </a:p>
                  </a:txBody>
                  <a:tcPr marL="3463" marR="3463" marT="3463" marB="0" anchor="ctr"/>
                </a:tc>
                <a:tc>
                  <a:txBody>
                    <a:bodyPr/>
                    <a:lstStyle/>
                    <a:p>
                      <a:pPr algn="l" fontAlgn="ctr"/>
                      <a:r>
                        <a:rPr lang="tr-TR" sz="1200" u="none" strike="noStrike">
                          <a:solidFill>
                            <a:srgbClr val="0C0D0D"/>
                          </a:solidFill>
                          <a:effectLst/>
                        </a:rPr>
                        <a:t>Mevzuata Uygunluk</a:t>
                      </a:r>
                      <a:endParaRPr lang="tr-TR" sz="1200" b="0" i="0" u="none" strike="noStrike">
                        <a:solidFill>
                          <a:srgbClr val="0C0D0D"/>
                        </a:solidFill>
                        <a:effectLst/>
                        <a:latin typeface="Calibri" panose="020F0502020204030204" pitchFamily="34" charset="0"/>
                      </a:endParaRPr>
                    </a:p>
                  </a:txBody>
                  <a:tcPr marL="3463" marR="3463" marT="3463" marB="0" anchor="ctr"/>
                </a:tc>
                <a:tc>
                  <a:txBody>
                    <a:bodyPr/>
                    <a:lstStyle/>
                    <a:p>
                      <a:pPr algn="l" fontAlgn="ctr"/>
                      <a:r>
                        <a:rPr lang="tr-TR" sz="1200" u="none" strike="noStrike">
                          <a:solidFill>
                            <a:srgbClr val="0C0D0D"/>
                          </a:solidFill>
                          <a:effectLst/>
                        </a:rPr>
                        <a:t>Yök Mevzuatı</a:t>
                      </a:r>
                      <a:endParaRPr lang="tr-TR" sz="1200" b="0" i="0" u="none" strike="noStrike">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463" marR="3463" marT="3463" marB="0" anchor="ctr"/>
                </a:tc>
                <a:extLst>
                  <a:ext uri="{0D108BD9-81ED-4DB2-BD59-A6C34878D82A}">
                    <a16:rowId xmlns:a16="http://schemas.microsoft.com/office/drawing/2014/main" val="3901098498"/>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237339945"/>
              </p:ext>
            </p:extLst>
          </p:nvPr>
        </p:nvGraphicFramePr>
        <p:xfrm>
          <a:off x="97536" y="47511"/>
          <a:ext cx="9046463" cy="1247891"/>
        </p:xfrm>
        <a:graphic>
          <a:graphicData uri="http://schemas.openxmlformats.org/drawingml/2006/table">
            <a:tbl>
              <a:tblPr>
                <a:tableStyleId>{5C22544A-7EE6-4342-B048-85BDC9FD1C3A}</a:tableStyleId>
              </a:tblPr>
              <a:tblGrid>
                <a:gridCol w="939299">
                  <a:extLst>
                    <a:ext uri="{9D8B030D-6E8A-4147-A177-3AD203B41FA5}">
                      <a16:colId xmlns:a16="http://schemas.microsoft.com/office/drawing/2014/main" val="1011530576"/>
                    </a:ext>
                  </a:extLst>
                </a:gridCol>
                <a:gridCol w="783256">
                  <a:extLst>
                    <a:ext uri="{9D8B030D-6E8A-4147-A177-3AD203B41FA5}">
                      <a16:colId xmlns:a16="http://schemas.microsoft.com/office/drawing/2014/main" val="535058945"/>
                    </a:ext>
                  </a:extLst>
                </a:gridCol>
                <a:gridCol w="957943">
                  <a:extLst>
                    <a:ext uri="{9D8B030D-6E8A-4147-A177-3AD203B41FA5}">
                      <a16:colId xmlns:a16="http://schemas.microsoft.com/office/drawing/2014/main" val="2648458405"/>
                    </a:ext>
                  </a:extLst>
                </a:gridCol>
                <a:gridCol w="2217038">
                  <a:extLst>
                    <a:ext uri="{9D8B030D-6E8A-4147-A177-3AD203B41FA5}">
                      <a16:colId xmlns:a16="http://schemas.microsoft.com/office/drawing/2014/main" val="1885171745"/>
                    </a:ext>
                  </a:extLst>
                </a:gridCol>
                <a:gridCol w="685474">
                  <a:extLst>
                    <a:ext uri="{9D8B030D-6E8A-4147-A177-3AD203B41FA5}">
                      <a16:colId xmlns:a16="http://schemas.microsoft.com/office/drawing/2014/main" val="2574421557"/>
                    </a:ext>
                  </a:extLst>
                </a:gridCol>
                <a:gridCol w="694495">
                  <a:extLst>
                    <a:ext uri="{9D8B030D-6E8A-4147-A177-3AD203B41FA5}">
                      <a16:colId xmlns:a16="http://schemas.microsoft.com/office/drawing/2014/main" val="616922284"/>
                    </a:ext>
                  </a:extLst>
                </a:gridCol>
                <a:gridCol w="757279">
                  <a:extLst>
                    <a:ext uri="{9D8B030D-6E8A-4147-A177-3AD203B41FA5}">
                      <a16:colId xmlns:a16="http://schemas.microsoft.com/office/drawing/2014/main" val="1701273566"/>
                    </a:ext>
                  </a:extLst>
                </a:gridCol>
                <a:gridCol w="1001486">
                  <a:extLst>
                    <a:ext uri="{9D8B030D-6E8A-4147-A177-3AD203B41FA5}">
                      <a16:colId xmlns:a16="http://schemas.microsoft.com/office/drawing/2014/main" val="3015990244"/>
                    </a:ext>
                  </a:extLst>
                </a:gridCol>
                <a:gridCol w="1010193">
                  <a:extLst>
                    <a:ext uri="{9D8B030D-6E8A-4147-A177-3AD203B41FA5}">
                      <a16:colId xmlns:a16="http://schemas.microsoft.com/office/drawing/2014/main" val="276200876"/>
                    </a:ext>
                  </a:extLst>
                </a:gridCol>
              </a:tblGrid>
              <a:tr h="1247891">
                <a:tc>
                  <a:txBody>
                    <a:bodyPr/>
                    <a:lstStyle/>
                    <a:p>
                      <a:pPr algn="l" fontAlgn="ctr"/>
                      <a:r>
                        <a:rPr lang="tr-TR" sz="1200" b="1" u="none" strike="noStrike" dirty="0">
                          <a:solidFill>
                            <a:srgbClr val="C00000"/>
                          </a:solidFill>
                          <a:effectLst/>
                        </a:rPr>
                        <a:t>PAYDAŞ ADI</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C00000"/>
                          </a:solidFill>
                          <a:effectLst/>
                        </a:rPr>
                        <a:t>PAYDAŞ NEDENİ</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C00000"/>
                          </a:solidFill>
                          <a:effectLst/>
                        </a:rPr>
                        <a:t>PAYDAŞ BEKLENTİSİ</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C00000"/>
                          </a:solidFill>
                          <a:effectLst/>
                        </a:rPr>
                        <a:t>PAYDAŞ DETAYLANDIRMASI</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C00000"/>
                          </a:solidFill>
                          <a:effectLst/>
                        </a:rPr>
                        <a:t>İÇ PAYDAŞ</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C00000"/>
                          </a:solidFill>
                          <a:effectLst/>
                        </a:rPr>
                        <a:t>DIŞ PAYDAŞ</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C00000"/>
                          </a:solidFill>
                          <a:effectLst/>
                        </a:rPr>
                        <a:t>MÜŞTERİ</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C00000"/>
                          </a:solidFill>
                          <a:effectLst/>
                        </a:rPr>
                        <a:t>TEMEL ORTAK</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C00000"/>
                          </a:solidFill>
                          <a:effectLst/>
                        </a:rPr>
                        <a:t>STRATEJİK ORTAK</a:t>
                      </a:r>
                      <a:endParaRPr lang="tr-TR" sz="1200" b="1" i="0" u="none" strike="noStrike" dirty="0">
                        <a:solidFill>
                          <a:srgbClr val="C00000"/>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2264201965"/>
                  </a:ext>
                </a:extLst>
              </a:tr>
            </a:tbl>
          </a:graphicData>
        </a:graphic>
      </p:graphicFrame>
    </p:spTree>
    <p:extLst>
      <p:ext uri="{BB962C8B-B14F-4D97-AF65-F5344CB8AC3E}">
        <p14:creationId xmlns:p14="http://schemas.microsoft.com/office/powerpoint/2010/main" val="2684125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9F893C-C32F-4835-A1E5-850973405C58}" type="slidenum">
              <a:rPr lang="tr-TR" smtClean="0"/>
              <a:t>8</a:t>
            </a:fld>
            <a:endParaRPr lang="tr-TR"/>
          </a:p>
        </p:txBody>
      </p:sp>
      <p:graphicFrame>
        <p:nvGraphicFramePr>
          <p:cNvPr id="3" name="Table 2"/>
          <p:cNvGraphicFramePr>
            <a:graphicFrameLocks noGrp="1"/>
          </p:cNvGraphicFramePr>
          <p:nvPr>
            <p:extLst>
              <p:ext uri="{D42A27DB-BD31-4B8C-83A1-F6EECF244321}">
                <p14:modId xmlns:p14="http://schemas.microsoft.com/office/powerpoint/2010/main" val="260542918"/>
              </p:ext>
            </p:extLst>
          </p:nvPr>
        </p:nvGraphicFramePr>
        <p:xfrm>
          <a:off x="152403" y="779982"/>
          <a:ext cx="8771463" cy="5534504"/>
        </p:xfrm>
        <a:graphic>
          <a:graphicData uri="http://schemas.openxmlformats.org/drawingml/2006/table">
            <a:tbl>
              <a:tblPr>
                <a:tableStyleId>{5C22544A-7EE6-4342-B048-85BDC9FD1C3A}</a:tableStyleId>
              </a:tblPr>
              <a:tblGrid>
                <a:gridCol w="726871">
                  <a:extLst>
                    <a:ext uri="{9D8B030D-6E8A-4147-A177-3AD203B41FA5}">
                      <a16:colId xmlns:a16="http://schemas.microsoft.com/office/drawing/2014/main" val="3240363007"/>
                    </a:ext>
                  </a:extLst>
                </a:gridCol>
                <a:gridCol w="792209">
                  <a:extLst>
                    <a:ext uri="{9D8B030D-6E8A-4147-A177-3AD203B41FA5}">
                      <a16:colId xmlns:a16="http://schemas.microsoft.com/office/drawing/2014/main" val="93533395"/>
                    </a:ext>
                  </a:extLst>
                </a:gridCol>
                <a:gridCol w="1118894">
                  <a:extLst>
                    <a:ext uri="{9D8B030D-6E8A-4147-A177-3AD203B41FA5}">
                      <a16:colId xmlns:a16="http://schemas.microsoft.com/office/drawing/2014/main" val="3086048917"/>
                    </a:ext>
                  </a:extLst>
                </a:gridCol>
                <a:gridCol w="2499134">
                  <a:extLst>
                    <a:ext uri="{9D8B030D-6E8A-4147-A177-3AD203B41FA5}">
                      <a16:colId xmlns:a16="http://schemas.microsoft.com/office/drawing/2014/main" val="2762606687"/>
                    </a:ext>
                  </a:extLst>
                </a:gridCol>
                <a:gridCol w="726871">
                  <a:extLst>
                    <a:ext uri="{9D8B030D-6E8A-4147-A177-3AD203B41FA5}">
                      <a16:colId xmlns:a16="http://schemas.microsoft.com/office/drawing/2014/main" val="471577264"/>
                    </a:ext>
                  </a:extLst>
                </a:gridCol>
                <a:gridCol w="726871">
                  <a:extLst>
                    <a:ext uri="{9D8B030D-6E8A-4147-A177-3AD203B41FA5}">
                      <a16:colId xmlns:a16="http://schemas.microsoft.com/office/drawing/2014/main" val="3345712614"/>
                    </a:ext>
                  </a:extLst>
                </a:gridCol>
                <a:gridCol w="726871">
                  <a:extLst>
                    <a:ext uri="{9D8B030D-6E8A-4147-A177-3AD203B41FA5}">
                      <a16:colId xmlns:a16="http://schemas.microsoft.com/office/drawing/2014/main" val="1225879581"/>
                    </a:ext>
                  </a:extLst>
                </a:gridCol>
                <a:gridCol w="726871">
                  <a:extLst>
                    <a:ext uri="{9D8B030D-6E8A-4147-A177-3AD203B41FA5}">
                      <a16:colId xmlns:a16="http://schemas.microsoft.com/office/drawing/2014/main" val="1354834805"/>
                    </a:ext>
                  </a:extLst>
                </a:gridCol>
                <a:gridCol w="726871">
                  <a:extLst>
                    <a:ext uri="{9D8B030D-6E8A-4147-A177-3AD203B41FA5}">
                      <a16:colId xmlns:a16="http://schemas.microsoft.com/office/drawing/2014/main" val="722433700"/>
                    </a:ext>
                  </a:extLst>
                </a:gridCol>
              </a:tblGrid>
              <a:tr h="648932">
                <a:tc>
                  <a:txBody>
                    <a:bodyPr/>
                    <a:lstStyle/>
                    <a:p>
                      <a:pPr algn="l" fontAlgn="ctr"/>
                      <a:r>
                        <a:rPr lang="tr-TR" sz="1200" u="none" strike="noStrike" dirty="0">
                          <a:solidFill>
                            <a:srgbClr val="0C0D0D"/>
                          </a:solidFill>
                          <a:effectLst/>
                        </a:rPr>
                        <a:t>YÖK</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Sorumluluk</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Mevzuata Uygunluk</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err="1">
                          <a:solidFill>
                            <a:srgbClr val="0C0D0D"/>
                          </a:solidFill>
                          <a:effectLst/>
                        </a:rPr>
                        <a:t>Yök</a:t>
                      </a:r>
                      <a:r>
                        <a:rPr lang="tr-TR" sz="1200" u="none" strike="noStrike" dirty="0">
                          <a:solidFill>
                            <a:srgbClr val="0C0D0D"/>
                          </a:solidFill>
                          <a:effectLst/>
                        </a:rPr>
                        <a:t> Mevzuatı</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1867227615"/>
                  </a:ext>
                </a:extLst>
              </a:tr>
              <a:tr h="1327024">
                <a:tc>
                  <a:txBody>
                    <a:bodyPr/>
                    <a:lstStyle/>
                    <a:p>
                      <a:pPr algn="l" fontAlgn="ctr"/>
                      <a:r>
                        <a:rPr lang="tr-TR" sz="1200" u="none" strike="noStrike">
                          <a:solidFill>
                            <a:srgbClr val="0C0D0D"/>
                          </a:solidFill>
                          <a:effectLst/>
                        </a:rPr>
                        <a:t>Mezunlar</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Tanıtım ve Süreklilik</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Bilgi Alma Beklentisi, Aidiyet</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Bilim Üniversitesi Mezunları</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3011007559"/>
                  </a:ext>
                </a:extLst>
              </a:tr>
              <a:tr h="3558548">
                <a:tc>
                  <a:txBody>
                    <a:bodyPr/>
                    <a:lstStyle/>
                    <a:p>
                      <a:pPr algn="l" fontAlgn="ctr"/>
                      <a:r>
                        <a:rPr lang="tr-TR" sz="1200" u="none" strike="noStrike">
                          <a:solidFill>
                            <a:srgbClr val="0C0D0D"/>
                          </a:solidFill>
                          <a:effectLst/>
                        </a:rPr>
                        <a:t>Özel ve Kamu Kuruluşları</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Tanıtım ve Projeler</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Bilgi Alma Beklentisi, Kurumsal İş birlikleri</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Doka Plastik</a:t>
                      </a:r>
                      <a:br>
                        <a:rPr lang="tr-TR" sz="1200" u="none" strike="noStrike" dirty="0">
                          <a:solidFill>
                            <a:srgbClr val="0C0D0D"/>
                          </a:solidFill>
                          <a:effectLst/>
                        </a:rPr>
                      </a:br>
                      <a:r>
                        <a:rPr lang="tr-TR" sz="1200" u="none" strike="noStrike" dirty="0">
                          <a:solidFill>
                            <a:srgbClr val="0C0D0D"/>
                          </a:solidFill>
                          <a:effectLst/>
                        </a:rPr>
                        <a:t>Elektrik Mühendisler odası(TMMOB)</a:t>
                      </a:r>
                      <a:br>
                        <a:rPr lang="tr-TR" sz="1200" u="none" strike="noStrike" dirty="0">
                          <a:solidFill>
                            <a:srgbClr val="0C0D0D"/>
                          </a:solidFill>
                          <a:effectLst/>
                        </a:rPr>
                      </a:br>
                      <a:r>
                        <a:rPr lang="tr-TR" sz="1200" u="none" strike="noStrike" dirty="0">
                          <a:solidFill>
                            <a:srgbClr val="0C0D0D"/>
                          </a:solidFill>
                          <a:effectLst/>
                        </a:rPr>
                        <a:t>AGT</a:t>
                      </a:r>
                      <a:br>
                        <a:rPr lang="tr-TR" sz="1200" u="none" strike="noStrike" dirty="0">
                          <a:solidFill>
                            <a:srgbClr val="0C0D0D"/>
                          </a:solidFill>
                          <a:effectLst/>
                        </a:rPr>
                      </a:br>
                      <a:r>
                        <a:rPr lang="tr-TR" sz="1200" u="none" strike="noStrike" dirty="0">
                          <a:solidFill>
                            <a:srgbClr val="0C0D0D"/>
                          </a:solidFill>
                          <a:effectLst/>
                        </a:rPr>
                        <a:t>ENQURA</a:t>
                      </a:r>
                      <a:br>
                        <a:rPr lang="tr-TR" sz="1200" u="none" strike="noStrike" dirty="0">
                          <a:solidFill>
                            <a:srgbClr val="0C0D0D"/>
                          </a:solidFill>
                          <a:effectLst/>
                        </a:rPr>
                      </a:br>
                      <a:r>
                        <a:rPr lang="tr-TR" sz="1200" u="none" strike="noStrike" dirty="0">
                          <a:solidFill>
                            <a:srgbClr val="0C0D0D"/>
                          </a:solidFill>
                          <a:effectLst/>
                        </a:rPr>
                        <a:t>Afyonkarahisar Barosu </a:t>
                      </a:r>
                      <a:br>
                        <a:rPr lang="tr-TR" sz="1200" u="none" strike="noStrike" dirty="0">
                          <a:solidFill>
                            <a:srgbClr val="0C0D0D"/>
                          </a:solidFill>
                          <a:effectLst/>
                        </a:rPr>
                      </a:br>
                      <a:r>
                        <a:rPr lang="tr-TR" sz="1200" u="none" strike="noStrike" dirty="0">
                          <a:solidFill>
                            <a:srgbClr val="0C0D0D"/>
                          </a:solidFill>
                          <a:effectLst/>
                        </a:rPr>
                        <a:t>Burdur Barosu </a:t>
                      </a:r>
                      <a:br>
                        <a:rPr lang="tr-TR" sz="1200" u="none" strike="noStrike" dirty="0">
                          <a:solidFill>
                            <a:srgbClr val="0C0D0D"/>
                          </a:solidFill>
                          <a:effectLst/>
                        </a:rPr>
                      </a:br>
                      <a:r>
                        <a:rPr lang="tr-TR" sz="1200" u="none" strike="noStrike" dirty="0">
                          <a:solidFill>
                            <a:srgbClr val="0C0D0D"/>
                          </a:solidFill>
                          <a:effectLst/>
                        </a:rPr>
                        <a:t>Isparta Barosu </a:t>
                      </a:r>
                      <a:br>
                        <a:rPr lang="tr-TR" sz="1200" u="none" strike="noStrike" dirty="0">
                          <a:solidFill>
                            <a:srgbClr val="0C0D0D"/>
                          </a:solidFill>
                          <a:effectLst/>
                        </a:rPr>
                      </a:br>
                      <a:r>
                        <a:rPr lang="tr-TR" sz="1200" u="none" strike="noStrike" dirty="0" smtClean="0">
                          <a:solidFill>
                            <a:srgbClr val="0C0D0D"/>
                          </a:solidFill>
                          <a:effectLst/>
                        </a:rPr>
                        <a:t>Milli </a:t>
                      </a:r>
                      <a:r>
                        <a:rPr lang="tr-TR" sz="1200" u="none" strike="noStrike" dirty="0">
                          <a:solidFill>
                            <a:srgbClr val="0C0D0D"/>
                          </a:solidFill>
                          <a:effectLst/>
                        </a:rPr>
                        <a:t>Savunma Bakanlığı</a:t>
                      </a:r>
                      <a:br>
                        <a:rPr lang="tr-TR" sz="1200" u="none" strike="noStrike" dirty="0">
                          <a:solidFill>
                            <a:srgbClr val="0C0D0D"/>
                          </a:solidFill>
                          <a:effectLst/>
                        </a:rPr>
                      </a:br>
                      <a:r>
                        <a:rPr lang="tr-TR" sz="1200" u="none" strike="noStrike" dirty="0">
                          <a:solidFill>
                            <a:srgbClr val="0C0D0D"/>
                          </a:solidFill>
                          <a:effectLst/>
                        </a:rPr>
                        <a:t>Valilik</a:t>
                      </a:r>
                      <a:br>
                        <a:rPr lang="tr-TR" sz="1200" u="none" strike="noStrike" dirty="0">
                          <a:solidFill>
                            <a:srgbClr val="0C0D0D"/>
                          </a:solidFill>
                          <a:effectLst/>
                        </a:rPr>
                      </a:br>
                      <a:r>
                        <a:rPr lang="tr-TR" sz="1200" u="none" strike="noStrike" dirty="0">
                          <a:solidFill>
                            <a:srgbClr val="0C0D0D"/>
                          </a:solidFill>
                          <a:effectLst/>
                        </a:rPr>
                        <a:t>Meslek Odaları </a:t>
                      </a:r>
                      <a:br>
                        <a:rPr lang="tr-TR" sz="1200" u="none" strike="noStrike" dirty="0">
                          <a:solidFill>
                            <a:srgbClr val="0C0D0D"/>
                          </a:solidFill>
                          <a:effectLst/>
                        </a:rPr>
                      </a:br>
                      <a:r>
                        <a:rPr lang="tr-TR" sz="1200" u="none" strike="noStrike" dirty="0">
                          <a:solidFill>
                            <a:srgbClr val="0C0D0D"/>
                          </a:solidFill>
                          <a:effectLst/>
                        </a:rPr>
                        <a:t>Antalya Serbest Muhasebeci mali </a:t>
                      </a:r>
                      <a:r>
                        <a:rPr lang="tr-TR" sz="1200" u="none" strike="noStrike" dirty="0" smtClean="0">
                          <a:solidFill>
                            <a:srgbClr val="0C0D0D"/>
                          </a:solidFill>
                          <a:effectLst/>
                        </a:rPr>
                        <a:t>müşavirler </a:t>
                      </a:r>
                      <a:r>
                        <a:rPr lang="tr-TR" sz="1200" u="none" strike="noStrike" dirty="0">
                          <a:solidFill>
                            <a:srgbClr val="0C0D0D"/>
                          </a:solidFill>
                          <a:effectLst/>
                        </a:rPr>
                        <a:t>odası(SMMMO)</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335522582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56282314"/>
              </p:ext>
            </p:extLst>
          </p:nvPr>
        </p:nvGraphicFramePr>
        <p:xfrm>
          <a:off x="152404" y="133223"/>
          <a:ext cx="8771462" cy="646759"/>
        </p:xfrm>
        <a:graphic>
          <a:graphicData uri="http://schemas.openxmlformats.org/drawingml/2006/table">
            <a:tbl>
              <a:tblPr>
                <a:tableStyleId>{5C22544A-7EE6-4342-B048-85BDC9FD1C3A}</a:tableStyleId>
              </a:tblPr>
              <a:tblGrid>
                <a:gridCol w="750830">
                  <a:extLst>
                    <a:ext uri="{9D8B030D-6E8A-4147-A177-3AD203B41FA5}">
                      <a16:colId xmlns:a16="http://schemas.microsoft.com/office/drawing/2014/main" val="1011530576"/>
                    </a:ext>
                  </a:extLst>
                </a:gridCol>
                <a:gridCol w="777330">
                  <a:extLst>
                    <a:ext uri="{9D8B030D-6E8A-4147-A177-3AD203B41FA5}">
                      <a16:colId xmlns:a16="http://schemas.microsoft.com/office/drawing/2014/main" val="535058945"/>
                    </a:ext>
                  </a:extLst>
                </a:gridCol>
                <a:gridCol w="1130662">
                  <a:extLst>
                    <a:ext uri="{9D8B030D-6E8A-4147-A177-3AD203B41FA5}">
                      <a16:colId xmlns:a16="http://schemas.microsoft.com/office/drawing/2014/main" val="2648458405"/>
                    </a:ext>
                  </a:extLst>
                </a:gridCol>
                <a:gridCol w="2464491">
                  <a:extLst>
                    <a:ext uri="{9D8B030D-6E8A-4147-A177-3AD203B41FA5}">
                      <a16:colId xmlns:a16="http://schemas.microsoft.com/office/drawing/2014/main" val="1885171745"/>
                    </a:ext>
                  </a:extLst>
                </a:gridCol>
                <a:gridCol w="740665">
                  <a:extLst>
                    <a:ext uri="{9D8B030D-6E8A-4147-A177-3AD203B41FA5}">
                      <a16:colId xmlns:a16="http://schemas.microsoft.com/office/drawing/2014/main" val="2574421557"/>
                    </a:ext>
                  </a:extLst>
                </a:gridCol>
                <a:gridCol w="726871">
                  <a:extLst>
                    <a:ext uri="{9D8B030D-6E8A-4147-A177-3AD203B41FA5}">
                      <a16:colId xmlns:a16="http://schemas.microsoft.com/office/drawing/2014/main" val="616922284"/>
                    </a:ext>
                  </a:extLst>
                </a:gridCol>
                <a:gridCol w="726871">
                  <a:extLst>
                    <a:ext uri="{9D8B030D-6E8A-4147-A177-3AD203B41FA5}">
                      <a16:colId xmlns:a16="http://schemas.microsoft.com/office/drawing/2014/main" val="1701273566"/>
                    </a:ext>
                  </a:extLst>
                </a:gridCol>
                <a:gridCol w="726871">
                  <a:extLst>
                    <a:ext uri="{9D8B030D-6E8A-4147-A177-3AD203B41FA5}">
                      <a16:colId xmlns:a16="http://schemas.microsoft.com/office/drawing/2014/main" val="3015990244"/>
                    </a:ext>
                  </a:extLst>
                </a:gridCol>
                <a:gridCol w="726871">
                  <a:extLst>
                    <a:ext uri="{9D8B030D-6E8A-4147-A177-3AD203B41FA5}">
                      <a16:colId xmlns:a16="http://schemas.microsoft.com/office/drawing/2014/main" val="276200876"/>
                    </a:ext>
                  </a:extLst>
                </a:gridCol>
              </a:tblGrid>
              <a:tr h="646759">
                <a:tc>
                  <a:txBody>
                    <a:bodyPr/>
                    <a:lstStyle/>
                    <a:p>
                      <a:pPr algn="l" fontAlgn="ctr"/>
                      <a:r>
                        <a:rPr lang="tr-TR" sz="1200" b="1" u="none" strike="noStrike" dirty="0">
                          <a:solidFill>
                            <a:srgbClr val="FF0000"/>
                          </a:solidFill>
                          <a:effectLst/>
                        </a:rPr>
                        <a:t>PAYDAŞ ADI</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FF0000"/>
                          </a:solidFill>
                          <a:effectLst/>
                        </a:rPr>
                        <a:t>PAYDAŞ NEDENİ</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FF0000"/>
                          </a:solidFill>
                          <a:effectLst/>
                        </a:rPr>
                        <a:t>PAYDAŞ BEKLENTİSİ</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FF0000"/>
                          </a:solidFill>
                          <a:effectLst/>
                        </a:rPr>
                        <a:t>PAYDAŞ DETAYLANDIRMASI</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FF0000"/>
                          </a:solidFill>
                          <a:effectLst/>
                        </a:rPr>
                        <a:t>İÇ PAYDAŞ</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FF0000"/>
                          </a:solidFill>
                          <a:effectLst/>
                        </a:rPr>
                        <a:t>DIŞ PAYDAŞ</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FF0000"/>
                          </a:solidFill>
                          <a:effectLst/>
                        </a:rPr>
                        <a:t>MÜŞTERİ</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FF0000"/>
                          </a:solidFill>
                          <a:effectLst/>
                        </a:rPr>
                        <a:t>TEMEL ORTAK</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FF0000"/>
                          </a:solidFill>
                          <a:effectLst/>
                        </a:rPr>
                        <a:t>STRATEJİK ORTAK</a:t>
                      </a:r>
                      <a:endParaRPr lang="tr-TR" sz="1200" b="1" i="0" u="none" strike="noStrike" dirty="0">
                        <a:solidFill>
                          <a:srgbClr val="FF0000"/>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2264201965"/>
                  </a:ext>
                </a:extLst>
              </a:tr>
            </a:tbl>
          </a:graphicData>
        </a:graphic>
      </p:graphicFrame>
    </p:spTree>
    <p:extLst>
      <p:ext uri="{BB962C8B-B14F-4D97-AF65-F5344CB8AC3E}">
        <p14:creationId xmlns:p14="http://schemas.microsoft.com/office/powerpoint/2010/main" val="4026114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9F893C-C32F-4835-A1E5-850973405C58}" type="slidenum">
              <a:rPr lang="tr-TR" smtClean="0"/>
              <a:t>9</a:t>
            </a:fld>
            <a:endParaRPr lang="tr-TR"/>
          </a:p>
        </p:txBody>
      </p:sp>
      <p:graphicFrame>
        <p:nvGraphicFramePr>
          <p:cNvPr id="5" name="Table 4"/>
          <p:cNvGraphicFramePr>
            <a:graphicFrameLocks noGrp="1"/>
          </p:cNvGraphicFramePr>
          <p:nvPr>
            <p:extLst>
              <p:ext uri="{D42A27DB-BD31-4B8C-83A1-F6EECF244321}">
                <p14:modId xmlns:p14="http://schemas.microsoft.com/office/powerpoint/2010/main" val="686502210"/>
              </p:ext>
            </p:extLst>
          </p:nvPr>
        </p:nvGraphicFramePr>
        <p:xfrm>
          <a:off x="59267" y="944293"/>
          <a:ext cx="9025467" cy="5795173"/>
        </p:xfrm>
        <a:graphic>
          <a:graphicData uri="http://schemas.openxmlformats.org/drawingml/2006/table">
            <a:tbl>
              <a:tblPr>
                <a:tableStyleId>{5C22544A-7EE6-4342-B048-85BDC9FD1C3A}</a:tableStyleId>
              </a:tblPr>
              <a:tblGrid>
                <a:gridCol w="1487714">
                  <a:extLst>
                    <a:ext uri="{9D8B030D-6E8A-4147-A177-3AD203B41FA5}">
                      <a16:colId xmlns:a16="http://schemas.microsoft.com/office/drawing/2014/main" val="2517494152"/>
                    </a:ext>
                  </a:extLst>
                </a:gridCol>
                <a:gridCol w="959152">
                  <a:extLst>
                    <a:ext uri="{9D8B030D-6E8A-4147-A177-3AD203B41FA5}">
                      <a16:colId xmlns:a16="http://schemas.microsoft.com/office/drawing/2014/main" val="975664550"/>
                    </a:ext>
                  </a:extLst>
                </a:gridCol>
                <a:gridCol w="1473200">
                  <a:extLst>
                    <a:ext uri="{9D8B030D-6E8A-4147-A177-3AD203B41FA5}">
                      <a16:colId xmlns:a16="http://schemas.microsoft.com/office/drawing/2014/main" val="3279910256"/>
                    </a:ext>
                  </a:extLst>
                </a:gridCol>
                <a:gridCol w="1845734">
                  <a:extLst>
                    <a:ext uri="{9D8B030D-6E8A-4147-A177-3AD203B41FA5}">
                      <a16:colId xmlns:a16="http://schemas.microsoft.com/office/drawing/2014/main" val="2570575784"/>
                    </a:ext>
                  </a:extLst>
                </a:gridCol>
                <a:gridCol w="880533">
                  <a:extLst>
                    <a:ext uri="{9D8B030D-6E8A-4147-A177-3AD203B41FA5}">
                      <a16:colId xmlns:a16="http://schemas.microsoft.com/office/drawing/2014/main" val="3287009634"/>
                    </a:ext>
                  </a:extLst>
                </a:gridCol>
                <a:gridCol w="575733">
                  <a:extLst>
                    <a:ext uri="{9D8B030D-6E8A-4147-A177-3AD203B41FA5}">
                      <a16:colId xmlns:a16="http://schemas.microsoft.com/office/drawing/2014/main" val="4134806838"/>
                    </a:ext>
                  </a:extLst>
                </a:gridCol>
                <a:gridCol w="592667">
                  <a:extLst>
                    <a:ext uri="{9D8B030D-6E8A-4147-A177-3AD203B41FA5}">
                      <a16:colId xmlns:a16="http://schemas.microsoft.com/office/drawing/2014/main" val="3530472035"/>
                    </a:ext>
                  </a:extLst>
                </a:gridCol>
                <a:gridCol w="474133">
                  <a:extLst>
                    <a:ext uri="{9D8B030D-6E8A-4147-A177-3AD203B41FA5}">
                      <a16:colId xmlns:a16="http://schemas.microsoft.com/office/drawing/2014/main" val="2299154591"/>
                    </a:ext>
                  </a:extLst>
                </a:gridCol>
                <a:gridCol w="736601">
                  <a:extLst>
                    <a:ext uri="{9D8B030D-6E8A-4147-A177-3AD203B41FA5}">
                      <a16:colId xmlns:a16="http://schemas.microsoft.com/office/drawing/2014/main" val="2177562725"/>
                    </a:ext>
                  </a:extLst>
                </a:gridCol>
              </a:tblGrid>
              <a:tr h="777237">
                <a:tc>
                  <a:txBody>
                    <a:bodyPr/>
                    <a:lstStyle/>
                    <a:p>
                      <a:pPr algn="l" fontAlgn="ctr"/>
                      <a:r>
                        <a:rPr lang="tr-TR" sz="1200" u="none" strike="noStrike" dirty="0">
                          <a:solidFill>
                            <a:srgbClr val="0C0D0D"/>
                          </a:solidFill>
                          <a:effectLst/>
                        </a:rPr>
                        <a:t>Sivil Toplum Kuruluşları</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dirty="0">
                          <a:solidFill>
                            <a:srgbClr val="0C0D0D"/>
                          </a:solidFill>
                          <a:effectLst/>
                        </a:rPr>
                        <a:t>Toplumsal katkı</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dirty="0">
                          <a:solidFill>
                            <a:srgbClr val="0C0D0D"/>
                          </a:solidFill>
                          <a:effectLst/>
                        </a:rPr>
                        <a:t>Proje işbirlikleri ve danışmanlık</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dirty="0">
                          <a:solidFill>
                            <a:srgbClr val="0C0D0D"/>
                          </a:solidFill>
                          <a:effectLst/>
                        </a:rPr>
                        <a:t>Kamu Sen</a:t>
                      </a:r>
                      <a:br>
                        <a:rPr lang="tr-TR" sz="1200" u="none" strike="noStrike" dirty="0">
                          <a:solidFill>
                            <a:srgbClr val="0C0D0D"/>
                          </a:solidFill>
                          <a:effectLst/>
                        </a:rPr>
                      </a:br>
                      <a:r>
                        <a:rPr lang="tr-TR" sz="1200" u="none" strike="noStrike" dirty="0">
                          <a:solidFill>
                            <a:srgbClr val="0C0D0D"/>
                          </a:solidFill>
                          <a:effectLst/>
                        </a:rPr>
                        <a:t/>
                      </a:r>
                      <a:br>
                        <a:rPr lang="tr-TR" sz="1200" u="none" strike="noStrike" dirty="0">
                          <a:solidFill>
                            <a:srgbClr val="0C0D0D"/>
                          </a:solidFill>
                          <a:effectLst/>
                        </a:rPr>
                      </a:br>
                      <a:r>
                        <a:rPr lang="tr-TR" sz="1200" u="none" strike="noStrike" dirty="0">
                          <a:solidFill>
                            <a:srgbClr val="0C0D0D"/>
                          </a:solidFill>
                          <a:effectLst/>
                        </a:rPr>
                        <a:t/>
                      </a:r>
                      <a:br>
                        <a:rPr lang="tr-TR" sz="1200" u="none" strike="noStrike" dirty="0">
                          <a:solidFill>
                            <a:srgbClr val="0C0D0D"/>
                          </a:solidFill>
                          <a:effectLst/>
                        </a:rPr>
                      </a:b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2816" marR="2816" marT="2816" marB="0" anchor="ctr"/>
                </a:tc>
                <a:extLst>
                  <a:ext uri="{0D108BD9-81ED-4DB2-BD59-A6C34878D82A}">
                    <a16:rowId xmlns:a16="http://schemas.microsoft.com/office/drawing/2014/main" val="3269176088"/>
                  </a:ext>
                </a:extLst>
              </a:tr>
              <a:tr h="1200649">
                <a:tc>
                  <a:txBody>
                    <a:bodyPr/>
                    <a:lstStyle/>
                    <a:p>
                      <a:pPr algn="l" fontAlgn="ctr"/>
                      <a:r>
                        <a:rPr lang="tr-TR" sz="1200" u="none" strike="noStrike">
                          <a:solidFill>
                            <a:srgbClr val="0C0D0D"/>
                          </a:solidFill>
                          <a:effectLst/>
                        </a:rPr>
                        <a:t>Enstitü </a:t>
                      </a:r>
                      <a:br>
                        <a:rPr lang="tr-TR" sz="1200" u="none" strike="noStrike">
                          <a:solidFill>
                            <a:srgbClr val="0C0D0D"/>
                          </a:solidFill>
                          <a:effectLst/>
                        </a:rPr>
                      </a:br>
                      <a:r>
                        <a:rPr lang="tr-TR" sz="1200" u="none" strike="noStrike">
                          <a:solidFill>
                            <a:srgbClr val="0C0D0D"/>
                          </a:solidFill>
                          <a:effectLst/>
                        </a:rPr>
                        <a:t>Yönetimi</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dirty="0">
                          <a:solidFill>
                            <a:srgbClr val="0C0D0D"/>
                          </a:solidFill>
                          <a:effectLst/>
                        </a:rPr>
                        <a:t>Üst Amir</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dirty="0">
                          <a:solidFill>
                            <a:srgbClr val="0C0D0D"/>
                          </a:solidFill>
                          <a:effectLst/>
                        </a:rPr>
                        <a:t>Zamanında ve Doğru İş</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dirty="0">
                          <a:solidFill>
                            <a:srgbClr val="0C0D0D"/>
                          </a:solidFill>
                          <a:effectLst/>
                        </a:rPr>
                        <a:t>İbrahim Sani MERT (müdür)</a:t>
                      </a:r>
                      <a:br>
                        <a:rPr lang="tr-TR" sz="1200" u="none" strike="noStrike" dirty="0">
                          <a:solidFill>
                            <a:srgbClr val="0C0D0D"/>
                          </a:solidFill>
                          <a:effectLst/>
                        </a:rPr>
                      </a:br>
                      <a:r>
                        <a:rPr lang="tr-TR" sz="1200" u="none" strike="noStrike" dirty="0">
                          <a:solidFill>
                            <a:srgbClr val="0C0D0D"/>
                          </a:solidFill>
                          <a:effectLst/>
                        </a:rPr>
                        <a:t>Kamer Özgün (M. Yardımcısı)</a:t>
                      </a:r>
                      <a:br>
                        <a:rPr lang="tr-TR" sz="1200" u="none" strike="noStrike" dirty="0">
                          <a:solidFill>
                            <a:srgbClr val="0C0D0D"/>
                          </a:solidFill>
                          <a:effectLst/>
                        </a:rPr>
                      </a:br>
                      <a:r>
                        <a:rPr lang="tr-TR" sz="1200" u="none" strike="noStrike" dirty="0">
                          <a:solidFill>
                            <a:srgbClr val="0C0D0D"/>
                          </a:solidFill>
                          <a:effectLst/>
                        </a:rPr>
                        <a:t>Kemal </a:t>
                      </a:r>
                      <a:r>
                        <a:rPr lang="tr-TR" sz="1200" u="none" strike="noStrike" dirty="0" err="1">
                          <a:solidFill>
                            <a:srgbClr val="0C0D0D"/>
                          </a:solidFill>
                          <a:effectLst/>
                        </a:rPr>
                        <a:t>Erkişi</a:t>
                      </a:r>
                      <a:r>
                        <a:rPr lang="tr-TR" sz="1200" u="none" strike="noStrike" dirty="0">
                          <a:solidFill>
                            <a:srgbClr val="0C0D0D"/>
                          </a:solidFill>
                          <a:effectLst/>
                        </a:rPr>
                        <a:t> (M. Yardımcısı)</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2816" marR="2816" marT="2816" marB="0" anchor="ctr"/>
                </a:tc>
                <a:extLst>
                  <a:ext uri="{0D108BD9-81ED-4DB2-BD59-A6C34878D82A}">
                    <a16:rowId xmlns:a16="http://schemas.microsoft.com/office/drawing/2014/main" val="1446303195"/>
                  </a:ext>
                </a:extLst>
              </a:tr>
              <a:tr h="801457">
                <a:tc>
                  <a:txBody>
                    <a:bodyPr/>
                    <a:lstStyle/>
                    <a:p>
                      <a:pPr algn="l" fontAlgn="ctr"/>
                      <a:r>
                        <a:rPr lang="tr-TR" sz="1200" u="none" strike="noStrike">
                          <a:solidFill>
                            <a:srgbClr val="0C0D0D"/>
                          </a:solidFill>
                          <a:effectLst/>
                        </a:rPr>
                        <a:t>Enstitü İdari personel</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a:solidFill>
                            <a:srgbClr val="0C0D0D"/>
                          </a:solidFill>
                          <a:effectLst/>
                        </a:rPr>
                        <a:t>Hizmeti gerçekleştiren</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a:solidFill>
                            <a:srgbClr val="0C0D0D"/>
                          </a:solidFill>
                          <a:effectLst/>
                        </a:rPr>
                        <a:t>İş birliği, Motivasyon, </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dirty="0">
                          <a:solidFill>
                            <a:srgbClr val="0C0D0D"/>
                          </a:solidFill>
                          <a:effectLst/>
                        </a:rPr>
                        <a:t>Enstitü çalışanları</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2816" marR="2816" marT="2816" marB="0" anchor="ctr"/>
                </a:tc>
                <a:extLst>
                  <a:ext uri="{0D108BD9-81ED-4DB2-BD59-A6C34878D82A}">
                    <a16:rowId xmlns:a16="http://schemas.microsoft.com/office/drawing/2014/main" val="4156857365"/>
                  </a:ext>
                </a:extLst>
              </a:tr>
              <a:tr h="414937">
                <a:tc>
                  <a:txBody>
                    <a:bodyPr/>
                    <a:lstStyle/>
                    <a:p>
                      <a:pPr algn="l" fontAlgn="ctr"/>
                      <a:r>
                        <a:rPr lang="tr-TR" sz="1200" u="none" strike="noStrike">
                          <a:solidFill>
                            <a:srgbClr val="0C0D0D"/>
                          </a:solidFill>
                          <a:effectLst/>
                        </a:rPr>
                        <a:t>YÖKAK</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a:solidFill>
                            <a:srgbClr val="0C0D0D"/>
                          </a:solidFill>
                          <a:effectLst/>
                        </a:rPr>
                        <a:t>Sorumluluk</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a:solidFill>
                            <a:srgbClr val="0C0D0D"/>
                          </a:solidFill>
                          <a:effectLst/>
                        </a:rPr>
                        <a:t>Mevzuata Uygunluk</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a:solidFill>
                            <a:srgbClr val="0C0D0D"/>
                          </a:solidFill>
                          <a:effectLst/>
                        </a:rPr>
                        <a:t>Yüksek öğretim kalite kurulu</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2816" marR="2816" marT="2816" marB="0" anchor="ctr"/>
                </a:tc>
                <a:extLst>
                  <a:ext uri="{0D108BD9-81ED-4DB2-BD59-A6C34878D82A}">
                    <a16:rowId xmlns:a16="http://schemas.microsoft.com/office/drawing/2014/main" val="672485072"/>
                  </a:ext>
                </a:extLst>
              </a:tr>
              <a:tr h="1200649">
                <a:tc>
                  <a:txBody>
                    <a:bodyPr/>
                    <a:lstStyle/>
                    <a:p>
                      <a:pPr algn="l" fontAlgn="ctr"/>
                      <a:r>
                        <a:rPr lang="tr-TR" sz="1200" u="none" strike="noStrike">
                          <a:solidFill>
                            <a:srgbClr val="0C0D0D"/>
                          </a:solidFill>
                          <a:effectLst/>
                        </a:rPr>
                        <a:t>İSO 9001 Bağımsız Dış Denetçi</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a:solidFill>
                            <a:srgbClr val="0C0D0D"/>
                          </a:solidFill>
                          <a:effectLst/>
                        </a:rPr>
                        <a:t>Sorumluluk</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a:solidFill>
                            <a:srgbClr val="0C0D0D"/>
                          </a:solidFill>
                          <a:effectLst/>
                        </a:rPr>
                        <a:t>Mevzuata Uygunluk</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dirty="0">
                          <a:solidFill>
                            <a:srgbClr val="0C0D0D"/>
                          </a:solidFill>
                          <a:effectLst/>
                        </a:rPr>
                        <a:t>Dış Denetçiler</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2816" marR="2816" marT="2816" marB="0" anchor="ctr"/>
                </a:tc>
                <a:extLst>
                  <a:ext uri="{0D108BD9-81ED-4DB2-BD59-A6C34878D82A}">
                    <a16:rowId xmlns:a16="http://schemas.microsoft.com/office/drawing/2014/main" val="959889903"/>
                  </a:ext>
                </a:extLst>
              </a:tr>
              <a:tr h="1400244">
                <a:tc>
                  <a:txBody>
                    <a:bodyPr/>
                    <a:lstStyle/>
                    <a:p>
                      <a:pPr algn="l" fontAlgn="ctr"/>
                      <a:r>
                        <a:rPr lang="tr-TR" sz="1200" u="none" strike="noStrike">
                          <a:solidFill>
                            <a:srgbClr val="0C0D0D"/>
                          </a:solidFill>
                          <a:effectLst/>
                        </a:rPr>
                        <a:t>Kısmi Zamanlı Çalışan Öğrenciler</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a:solidFill>
                            <a:srgbClr val="0C0D0D"/>
                          </a:solidFill>
                          <a:effectLst/>
                        </a:rPr>
                        <a:t>Hizmet Üretme</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a:solidFill>
                            <a:srgbClr val="0C0D0D"/>
                          </a:solidFill>
                          <a:effectLst/>
                        </a:rPr>
                        <a:t>Doğru Bilgilendirme</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a:solidFill>
                            <a:srgbClr val="0C0D0D"/>
                          </a:solidFill>
                          <a:effectLst/>
                        </a:rPr>
                        <a:t>idari işlerde yardımcı görevli üniversitemize kayıtlı öğrenciler</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2816" marR="2816" marT="2816" marB="0" anchor="ctr"/>
                </a:tc>
                <a:extLst>
                  <a:ext uri="{0D108BD9-81ED-4DB2-BD59-A6C34878D82A}">
                    <a16:rowId xmlns:a16="http://schemas.microsoft.com/office/drawing/2014/main" val="227230163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45157771"/>
              </p:ext>
            </p:extLst>
          </p:nvPr>
        </p:nvGraphicFramePr>
        <p:xfrm>
          <a:off x="59267" y="106093"/>
          <a:ext cx="9025466" cy="838201"/>
        </p:xfrm>
        <a:graphic>
          <a:graphicData uri="http://schemas.openxmlformats.org/drawingml/2006/table">
            <a:tbl>
              <a:tblPr>
                <a:tableStyleId>{5C22544A-7EE6-4342-B048-85BDC9FD1C3A}</a:tableStyleId>
              </a:tblPr>
              <a:tblGrid>
                <a:gridCol w="1468666">
                  <a:extLst>
                    <a:ext uri="{9D8B030D-6E8A-4147-A177-3AD203B41FA5}">
                      <a16:colId xmlns:a16="http://schemas.microsoft.com/office/drawing/2014/main" val="1011530576"/>
                    </a:ext>
                  </a:extLst>
                </a:gridCol>
                <a:gridCol w="986667">
                  <a:extLst>
                    <a:ext uri="{9D8B030D-6E8A-4147-A177-3AD203B41FA5}">
                      <a16:colId xmlns:a16="http://schemas.microsoft.com/office/drawing/2014/main" val="535058945"/>
                    </a:ext>
                  </a:extLst>
                </a:gridCol>
                <a:gridCol w="1473200">
                  <a:extLst>
                    <a:ext uri="{9D8B030D-6E8A-4147-A177-3AD203B41FA5}">
                      <a16:colId xmlns:a16="http://schemas.microsoft.com/office/drawing/2014/main" val="2648458405"/>
                    </a:ext>
                  </a:extLst>
                </a:gridCol>
                <a:gridCol w="1828800">
                  <a:extLst>
                    <a:ext uri="{9D8B030D-6E8A-4147-A177-3AD203B41FA5}">
                      <a16:colId xmlns:a16="http://schemas.microsoft.com/office/drawing/2014/main" val="1885171745"/>
                    </a:ext>
                  </a:extLst>
                </a:gridCol>
                <a:gridCol w="880533">
                  <a:extLst>
                    <a:ext uri="{9D8B030D-6E8A-4147-A177-3AD203B41FA5}">
                      <a16:colId xmlns:a16="http://schemas.microsoft.com/office/drawing/2014/main" val="2574421557"/>
                    </a:ext>
                  </a:extLst>
                </a:gridCol>
                <a:gridCol w="575734">
                  <a:extLst>
                    <a:ext uri="{9D8B030D-6E8A-4147-A177-3AD203B41FA5}">
                      <a16:colId xmlns:a16="http://schemas.microsoft.com/office/drawing/2014/main" val="616922284"/>
                    </a:ext>
                  </a:extLst>
                </a:gridCol>
                <a:gridCol w="609600">
                  <a:extLst>
                    <a:ext uri="{9D8B030D-6E8A-4147-A177-3AD203B41FA5}">
                      <a16:colId xmlns:a16="http://schemas.microsoft.com/office/drawing/2014/main" val="1701273566"/>
                    </a:ext>
                  </a:extLst>
                </a:gridCol>
                <a:gridCol w="474133">
                  <a:extLst>
                    <a:ext uri="{9D8B030D-6E8A-4147-A177-3AD203B41FA5}">
                      <a16:colId xmlns:a16="http://schemas.microsoft.com/office/drawing/2014/main" val="3015990244"/>
                    </a:ext>
                  </a:extLst>
                </a:gridCol>
                <a:gridCol w="728133">
                  <a:extLst>
                    <a:ext uri="{9D8B030D-6E8A-4147-A177-3AD203B41FA5}">
                      <a16:colId xmlns:a16="http://schemas.microsoft.com/office/drawing/2014/main" val="276200876"/>
                    </a:ext>
                  </a:extLst>
                </a:gridCol>
              </a:tblGrid>
              <a:tr h="838201">
                <a:tc>
                  <a:txBody>
                    <a:bodyPr/>
                    <a:lstStyle/>
                    <a:p>
                      <a:pPr algn="l" fontAlgn="ctr"/>
                      <a:r>
                        <a:rPr lang="tr-TR" sz="1200" b="1" u="none" strike="noStrike" dirty="0">
                          <a:solidFill>
                            <a:srgbClr val="FF0000"/>
                          </a:solidFill>
                          <a:effectLst/>
                        </a:rPr>
                        <a:t>PAYDAŞ ADI</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FF0000"/>
                          </a:solidFill>
                          <a:effectLst/>
                        </a:rPr>
                        <a:t>PAYDAŞ NEDENİ</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FF0000"/>
                          </a:solidFill>
                          <a:effectLst/>
                        </a:rPr>
                        <a:t>PAYDAŞ BEKLENTİSİ</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FF0000"/>
                          </a:solidFill>
                          <a:effectLst/>
                        </a:rPr>
                        <a:t>PAYDAŞ DETAYLANDIRMASI</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FF0000"/>
                          </a:solidFill>
                          <a:effectLst/>
                        </a:rPr>
                        <a:t>İÇ PAYDAŞ</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FF0000"/>
                          </a:solidFill>
                          <a:effectLst/>
                        </a:rPr>
                        <a:t>DIŞ PAYDAŞ</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FF0000"/>
                          </a:solidFill>
                          <a:effectLst/>
                        </a:rPr>
                        <a:t>MÜŞTERİ</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FF0000"/>
                          </a:solidFill>
                          <a:effectLst/>
                        </a:rPr>
                        <a:t>TEMEL ORTAK</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FF0000"/>
                          </a:solidFill>
                          <a:effectLst/>
                        </a:rPr>
                        <a:t>STRATEJİK ORTAK</a:t>
                      </a:r>
                      <a:endParaRPr lang="tr-TR" sz="1200" b="1" i="0" u="none" strike="noStrike" dirty="0">
                        <a:solidFill>
                          <a:srgbClr val="FF0000"/>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2264201965"/>
                  </a:ext>
                </a:extLst>
              </a:tr>
            </a:tbl>
          </a:graphicData>
        </a:graphic>
      </p:graphicFrame>
    </p:spTree>
    <p:extLst>
      <p:ext uri="{BB962C8B-B14F-4D97-AF65-F5344CB8AC3E}">
        <p14:creationId xmlns:p14="http://schemas.microsoft.com/office/powerpoint/2010/main" val="31202133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1711</TotalTime>
  <Words>1835</Words>
  <Application>Microsoft Office PowerPoint</Application>
  <PresentationFormat>On-screen Show (4:3)</PresentationFormat>
  <Paragraphs>456</Paragraphs>
  <Slides>21</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Symbol</vt:lpstr>
      <vt:lpstr>Times New Roman</vt:lpstr>
      <vt:lpstr>Wingdings</vt:lpstr>
      <vt:lpstr>Wingdings 3</vt:lpstr>
      <vt:lpstr>İyon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GÜLŞEN ETCİ</cp:lastModifiedBy>
  <cp:revision>130</cp:revision>
  <dcterms:created xsi:type="dcterms:W3CDTF">2020-01-20T10:44:30Z</dcterms:created>
  <dcterms:modified xsi:type="dcterms:W3CDTF">2023-06-07T10:44:19Z</dcterms:modified>
</cp:coreProperties>
</file>