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8" r:id="rId3"/>
    <p:sldId id="347" r:id="rId4"/>
    <p:sldId id="346" r:id="rId5"/>
    <p:sldId id="365" r:id="rId6"/>
    <p:sldId id="363" r:id="rId7"/>
    <p:sldId id="364" r:id="rId8"/>
    <p:sldId id="285" r:id="rId9"/>
    <p:sldId id="367" r:id="rId10"/>
    <p:sldId id="353" r:id="rId11"/>
    <p:sldId id="366" r:id="rId12"/>
    <p:sldId id="368" r:id="rId13"/>
    <p:sldId id="369" r:id="rId14"/>
    <p:sldId id="358" r:id="rId15"/>
    <p:sldId id="352" r:id="rId16"/>
    <p:sldId id="357" r:id="rId17"/>
    <p:sldId id="304" r:id="rId18"/>
    <p:sldId id="359" r:id="rId19"/>
    <p:sldId id="360" r:id="rId20"/>
    <p:sldId id="361" r:id="rId21"/>
    <p:sldId id="278"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63"/>
            <p14:sldId id="364"/>
            <p14:sldId id="285"/>
            <p14:sldId id="367"/>
            <p14:sldId id="353"/>
            <p14:sldId id="366"/>
            <p14:sldId id="368"/>
            <p14:sldId id="369"/>
            <p14:sldId id="358"/>
            <p14:sldId id="352"/>
            <p14:sldId id="357"/>
            <p14:sldId id="304"/>
            <p14:sldId id="359"/>
            <p14:sldId id="360"/>
            <p14:sldId id="361"/>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122204"/>
    <a:srgbClr val="0F2303"/>
    <a:srgbClr val="001626"/>
    <a:srgbClr val="7AEE32"/>
    <a:srgbClr val="E626AF"/>
    <a:srgbClr val="1F0620"/>
    <a:srgbClr val="020424"/>
    <a:srgbClr val="D9D9D9"/>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B8FEC-EF7C-4AA0-B8C1-3BDE74D75021}" v="103" dt="2023-06-12T11:37:24.46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bike Tunç" userId="42e96fa200f47060" providerId="LiveId" clId="{13AB8FEC-EF7C-4AA0-B8C1-3BDE74D75021}"/>
    <pc:docChg chg="undo custSel addSld delSld modSld sldOrd modSection">
      <pc:chgData name="Aybike Tunç" userId="42e96fa200f47060" providerId="LiveId" clId="{13AB8FEC-EF7C-4AA0-B8C1-3BDE74D75021}" dt="2023-06-12T12:08:39.926" v="906" actId="20577"/>
      <pc:docMkLst>
        <pc:docMk/>
      </pc:docMkLst>
      <pc:sldChg chg="modSp mod">
        <pc:chgData name="Aybike Tunç" userId="42e96fa200f47060" providerId="LiveId" clId="{13AB8FEC-EF7C-4AA0-B8C1-3BDE74D75021}" dt="2023-06-12T12:08:39.926" v="906" actId="20577"/>
        <pc:sldMkLst>
          <pc:docMk/>
          <pc:sldMk cId="2340244422" sldId="278"/>
        </pc:sldMkLst>
        <pc:spChg chg="mod">
          <ac:chgData name="Aybike Tunç" userId="42e96fa200f47060" providerId="LiveId" clId="{13AB8FEC-EF7C-4AA0-B8C1-3BDE74D75021}" dt="2023-06-12T12:08:39.926" v="906" actId="20577"/>
          <ac:spMkLst>
            <pc:docMk/>
            <pc:sldMk cId="2340244422" sldId="278"/>
            <ac:spMk id="3" creationId="{7F1FAF25-4B11-F3F2-6531-611E71FFFEA3}"/>
          </ac:spMkLst>
        </pc:spChg>
      </pc:sldChg>
      <pc:sldChg chg="delSp mod">
        <pc:chgData name="Aybike Tunç" userId="42e96fa200f47060" providerId="LiveId" clId="{13AB8FEC-EF7C-4AA0-B8C1-3BDE74D75021}" dt="2023-06-12T06:10:59.718" v="226" actId="478"/>
        <pc:sldMkLst>
          <pc:docMk/>
          <pc:sldMk cId="3238730988" sldId="285"/>
        </pc:sldMkLst>
        <pc:spChg chg="del">
          <ac:chgData name="Aybike Tunç" userId="42e96fa200f47060" providerId="LiveId" clId="{13AB8FEC-EF7C-4AA0-B8C1-3BDE74D75021}" dt="2023-06-12T06:10:59.718" v="226" actId="478"/>
          <ac:spMkLst>
            <pc:docMk/>
            <pc:sldMk cId="3238730988" sldId="285"/>
            <ac:spMk id="7" creationId="{00000000-0000-0000-0000-000000000000}"/>
          </ac:spMkLst>
        </pc:spChg>
      </pc:sldChg>
      <pc:sldChg chg="modSp mod">
        <pc:chgData name="Aybike Tunç" userId="42e96fa200f47060" providerId="LiveId" clId="{13AB8FEC-EF7C-4AA0-B8C1-3BDE74D75021}" dt="2023-06-12T11:58:46.519" v="639"/>
        <pc:sldMkLst>
          <pc:docMk/>
          <pc:sldMk cId="1938822391" sldId="288"/>
        </pc:sldMkLst>
        <pc:spChg chg="mod">
          <ac:chgData name="Aybike Tunç" userId="42e96fa200f47060" providerId="LiveId" clId="{13AB8FEC-EF7C-4AA0-B8C1-3BDE74D75021}" dt="2023-06-12T11:58:46.519" v="639"/>
          <ac:spMkLst>
            <pc:docMk/>
            <pc:sldMk cId="1938822391" sldId="288"/>
            <ac:spMk id="4" creationId="{00000000-0000-0000-0000-000000000000}"/>
          </ac:spMkLst>
        </pc:spChg>
        <pc:spChg chg="mod">
          <ac:chgData name="Aybike Tunç" userId="42e96fa200f47060" providerId="LiveId" clId="{13AB8FEC-EF7C-4AA0-B8C1-3BDE74D75021}" dt="2023-06-12T11:58:43.832" v="638"/>
          <ac:spMkLst>
            <pc:docMk/>
            <pc:sldMk cId="1938822391" sldId="288"/>
            <ac:spMk id="7" creationId="{00000000-0000-0000-0000-000000000000}"/>
          </ac:spMkLst>
        </pc:spChg>
        <pc:spChg chg="mod">
          <ac:chgData name="Aybike Tunç" userId="42e96fa200f47060" providerId="LiveId" clId="{13AB8FEC-EF7C-4AA0-B8C1-3BDE74D75021}" dt="2023-06-12T11:58:37.200" v="637" actId="20577"/>
          <ac:spMkLst>
            <pc:docMk/>
            <pc:sldMk cId="1938822391" sldId="288"/>
            <ac:spMk id="8" creationId="{00000000-0000-0000-0000-000000000000}"/>
          </ac:spMkLst>
        </pc:spChg>
      </pc:sldChg>
      <pc:sldChg chg="modSp mod">
        <pc:chgData name="Aybike Tunç" userId="42e96fa200f47060" providerId="LiveId" clId="{13AB8FEC-EF7C-4AA0-B8C1-3BDE74D75021}" dt="2023-06-12T12:00:37.964" v="650" actId="12"/>
        <pc:sldMkLst>
          <pc:docMk/>
          <pc:sldMk cId="2309275913" sldId="304"/>
        </pc:sldMkLst>
        <pc:spChg chg="mod">
          <ac:chgData name="Aybike Tunç" userId="42e96fa200f47060" providerId="LiveId" clId="{13AB8FEC-EF7C-4AA0-B8C1-3BDE74D75021}" dt="2023-06-12T12:00:37.964" v="650" actId="12"/>
          <ac:spMkLst>
            <pc:docMk/>
            <pc:sldMk cId="2309275913" sldId="304"/>
            <ac:spMk id="3" creationId="{61D2A2D2-8DA3-6518-2D8D-7F576692D9C3}"/>
          </ac:spMkLst>
        </pc:spChg>
      </pc:sldChg>
      <pc:sldChg chg="modSp mod">
        <pc:chgData name="Aybike Tunç" userId="42e96fa200f47060" providerId="LiveId" clId="{13AB8FEC-EF7C-4AA0-B8C1-3BDE74D75021}" dt="2023-06-12T05:31:13.876" v="52" actId="20577"/>
        <pc:sldMkLst>
          <pc:docMk/>
          <pc:sldMk cId="2388984537" sldId="347"/>
        </pc:sldMkLst>
        <pc:graphicFrameChg chg="modGraphic">
          <ac:chgData name="Aybike Tunç" userId="42e96fa200f47060" providerId="LiveId" clId="{13AB8FEC-EF7C-4AA0-B8C1-3BDE74D75021}" dt="2023-06-12T05:31:13.876" v="52" actId="20577"/>
          <ac:graphicFrameMkLst>
            <pc:docMk/>
            <pc:sldMk cId="2388984537" sldId="347"/>
            <ac:graphicFrameMk id="4" creationId="{71D4A1E5-060A-49D3-A943-BEC00AFE7E9A}"/>
          </ac:graphicFrameMkLst>
        </pc:graphicFrameChg>
      </pc:sldChg>
      <pc:sldChg chg="delSp mod">
        <pc:chgData name="Aybike Tunç" userId="42e96fa200f47060" providerId="LiveId" clId="{13AB8FEC-EF7C-4AA0-B8C1-3BDE74D75021}" dt="2023-06-12T06:09:40.096" v="225" actId="478"/>
        <pc:sldMkLst>
          <pc:docMk/>
          <pc:sldMk cId="1082165541" sldId="352"/>
        </pc:sldMkLst>
        <pc:spChg chg="del">
          <ac:chgData name="Aybike Tunç" userId="42e96fa200f47060" providerId="LiveId" clId="{13AB8FEC-EF7C-4AA0-B8C1-3BDE74D75021}" dt="2023-06-12T06:09:40.096" v="225" actId="478"/>
          <ac:spMkLst>
            <pc:docMk/>
            <pc:sldMk cId="1082165541" sldId="352"/>
            <ac:spMk id="2" creationId="{86836AFB-9A07-49E9-9AEA-095FC62A66B5}"/>
          </ac:spMkLst>
        </pc:spChg>
      </pc:sldChg>
      <pc:sldChg chg="addSp delSp modSp mod ord">
        <pc:chgData name="Aybike Tunç" userId="42e96fa200f47060" providerId="LiveId" clId="{13AB8FEC-EF7C-4AA0-B8C1-3BDE74D75021}" dt="2023-06-12T11:32:46.762" v="471" actId="1076"/>
        <pc:sldMkLst>
          <pc:docMk/>
          <pc:sldMk cId="1666700588" sldId="353"/>
        </pc:sldMkLst>
        <pc:spChg chg="mod">
          <ac:chgData name="Aybike Tunç" userId="42e96fa200f47060" providerId="LiveId" clId="{13AB8FEC-EF7C-4AA0-B8C1-3BDE74D75021}" dt="2023-06-12T05:38:27.160" v="68" actId="1076"/>
          <ac:spMkLst>
            <pc:docMk/>
            <pc:sldMk cId="1666700588" sldId="353"/>
            <ac:spMk id="49" creationId="{0983FF85-6A31-41EA-A11A-D71214CBEB4E}"/>
          </ac:spMkLst>
        </pc:spChg>
        <pc:graphicFrameChg chg="add del mod">
          <ac:chgData name="Aybike Tunç" userId="42e96fa200f47060" providerId="LiveId" clId="{13AB8FEC-EF7C-4AA0-B8C1-3BDE74D75021}" dt="2023-06-12T11:32:46.762" v="471" actId="1076"/>
          <ac:graphicFrameMkLst>
            <pc:docMk/>
            <pc:sldMk cId="1666700588" sldId="353"/>
            <ac:graphicFrameMk id="2" creationId="{A34E568E-8475-2F68-CBED-FAC61456E84D}"/>
          </ac:graphicFrameMkLst>
        </pc:graphicFrameChg>
      </pc:sldChg>
      <pc:sldChg chg="addSp modSp mod">
        <pc:chgData name="Aybike Tunç" userId="42e96fa200f47060" providerId="LiveId" clId="{13AB8FEC-EF7C-4AA0-B8C1-3BDE74D75021}" dt="2023-06-12T06:11:25.718" v="230" actId="1076"/>
        <pc:sldMkLst>
          <pc:docMk/>
          <pc:sldMk cId="1346354361" sldId="357"/>
        </pc:sldMkLst>
        <pc:spChg chg="mod">
          <ac:chgData name="Aybike Tunç" userId="42e96fa200f47060" providerId="LiveId" clId="{13AB8FEC-EF7C-4AA0-B8C1-3BDE74D75021}" dt="2023-06-07T12:53:12.969" v="16" actId="1076"/>
          <ac:spMkLst>
            <pc:docMk/>
            <pc:sldMk cId="1346354361" sldId="357"/>
            <ac:spMk id="49" creationId="{0983FF85-6A31-41EA-A11A-D71214CBEB4E}"/>
          </ac:spMkLst>
        </pc:spChg>
        <pc:picChg chg="add mod">
          <ac:chgData name="Aybike Tunç" userId="42e96fa200f47060" providerId="LiveId" clId="{13AB8FEC-EF7C-4AA0-B8C1-3BDE74D75021}" dt="2023-06-12T06:11:23.699" v="229" actId="1076"/>
          <ac:picMkLst>
            <pc:docMk/>
            <pc:sldMk cId="1346354361" sldId="357"/>
            <ac:picMk id="3" creationId="{0163118B-9D8E-5092-697F-2364F03E4204}"/>
          </ac:picMkLst>
        </pc:picChg>
        <pc:picChg chg="add mod modCrop">
          <ac:chgData name="Aybike Tunç" userId="42e96fa200f47060" providerId="LiveId" clId="{13AB8FEC-EF7C-4AA0-B8C1-3BDE74D75021}" dt="2023-06-12T06:11:25.718" v="230" actId="1076"/>
          <ac:picMkLst>
            <pc:docMk/>
            <pc:sldMk cId="1346354361" sldId="357"/>
            <ac:picMk id="6" creationId="{5EC268DC-2606-12D5-83C6-1E0DF83DAC03}"/>
          </ac:picMkLst>
        </pc:picChg>
      </pc:sldChg>
      <pc:sldChg chg="addSp delSp modSp mod modClrScheme chgLayout">
        <pc:chgData name="Aybike Tunç" userId="42e96fa200f47060" providerId="LiveId" clId="{13AB8FEC-EF7C-4AA0-B8C1-3BDE74D75021}" dt="2023-06-12T11:28:03.446" v="457"/>
        <pc:sldMkLst>
          <pc:docMk/>
          <pc:sldMk cId="3805939022" sldId="358"/>
        </pc:sldMkLst>
        <pc:spChg chg="add del mod ord">
          <ac:chgData name="Aybike Tunç" userId="42e96fa200f47060" providerId="LiveId" clId="{13AB8FEC-EF7C-4AA0-B8C1-3BDE74D75021}" dt="2023-06-12T11:25:50.149" v="362" actId="478"/>
          <ac:spMkLst>
            <pc:docMk/>
            <pc:sldMk cId="3805939022" sldId="358"/>
            <ac:spMk id="2" creationId="{6CD3222B-A7E2-8FD9-BF4A-7E0106FBA1F6}"/>
          </ac:spMkLst>
        </pc:spChg>
        <pc:spChg chg="add del mod ord">
          <ac:chgData name="Aybike Tunç" userId="42e96fa200f47060" providerId="LiveId" clId="{13AB8FEC-EF7C-4AA0-B8C1-3BDE74D75021}" dt="2023-06-12T11:25:56.922" v="374" actId="478"/>
          <ac:spMkLst>
            <pc:docMk/>
            <pc:sldMk cId="3805939022" sldId="358"/>
            <ac:spMk id="3" creationId="{CCB70486-F740-2178-DF70-21FF02CACCE2}"/>
          </ac:spMkLst>
        </pc:spChg>
        <pc:spChg chg="add del mod">
          <ac:chgData name="Aybike Tunç" userId="42e96fa200f47060" providerId="LiveId" clId="{13AB8FEC-EF7C-4AA0-B8C1-3BDE74D75021}" dt="2023-06-12T11:26:17.217" v="377" actId="478"/>
          <ac:spMkLst>
            <pc:docMk/>
            <pc:sldMk cId="3805939022" sldId="358"/>
            <ac:spMk id="6" creationId="{5A2D09FD-8AA6-D6DF-A614-9C1CD055D32E}"/>
          </ac:spMkLst>
        </pc:spChg>
        <pc:spChg chg="add del mod">
          <ac:chgData name="Aybike Tunç" userId="42e96fa200f47060" providerId="LiveId" clId="{13AB8FEC-EF7C-4AA0-B8C1-3BDE74D75021}" dt="2023-06-12T11:27:09.441" v="454" actId="478"/>
          <ac:spMkLst>
            <pc:docMk/>
            <pc:sldMk cId="3805939022" sldId="358"/>
            <ac:spMk id="7" creationId="{FC8912F0-423B-59E1-D35C-C6E1C921C576}"/>
          </ac:spMkLst>
        </pc:spChg>
        <pc:spChg chg="add del mod">
          <ac:chgData name="Aybike Tunç" userId="42e96fa200f47060" providerId="LiveId" clId="{13AB8FEC-EF7C-4AA0-B8C1-3BDE74D75021}" dt="2023-06-12T11:27:45.532" v="456"/>
          <ac:spMkLst>
            <pc:docMk/>
            <pc:sldMk cId="3805939022" sldId="358"/>
            <ac:spMk id="8" creationId="{F37A8E9E-EBD4-466E-B4F6-79F2D59644C0}"/>
          </ac:spMkLst>
        </pc:spChg>
        <pc:graphicFrameChg chg="del">
          <ac:chgData name="Aybike Tunç" userId="42e96fa200f47060" providerId="LiveId" clId="{13AB8FEC-EF7C-4AA0-B8C1-3BDE74D75021}" dt="2023-06-12T11:25:32.532" v="360" actId="478"/>
          <ac:graphicFrameMkLst>
            <pc:docMk/>
            <pc:sldMk cId="3805939022" sldId="358"/>
            <ac:graphicFrameMk id="9" creationId="{400F1050-5732-4B60-86BA-E121C706FD69}"/>
          </ac:graphicFrameMkLst>
        </pc:graphicFrameChg>
        <pc:graphicFrameChg chg="add mod">
          <ac:chgData name="Aybike Tunç" userId="42e96fa200f47060" providerId="LiveId" clId="{13AB8FEC-EF7C-4AA0-B8C1-3BDE74D75021}" dt="2023-06-12T11:28:03.446" v="457"/>
          <ac:graphicFrameMkLst>
            <pc:docMk/>
            <pc:sldMk cId="3805939022" sldId="358"/>
            <ac:graphicFrameMk id="10" creationId="{FE785E69-6E79-D3A7-B65D-21699F46B4FE}"/>
          </ac:graphicFrameMkLst>
        </pc:graphicFrameChg>
      </pc:sldChg>
      <pc:sldChg chg="modSp mod">
        <pc:chgData name="Aybike Tunç" userId="42e96fa200f47060" providerId="LiveId" clId="{13AB8FEC-EF7C-4AA0-B8C1-3BDE74D75021}" dt="2023-06-12T12:00:25.765" v="649" actId="12"/>
        <pc:sldMkLst>
          <pc:docMk/>
          <pc:sldMk cId="2179233219" sldId="359"/>
        </pc:sldMkLst>
        <pc:spChg chg="mod">
          <ac:chgData name="Aybike Tunç" userId="42e96fa200f47060" providerId="LiveId" clId="{13AB8FEC-EF7C-4AA0-B8C1-3BDE74D75021}" dt="2023-06-12T12:00:25.765" v="649" actId="12"/>
          <ac:spMkLst>
            <pc:docMk/>
            <pc:sldMk cId="2179233219" sldId="359"/>
            <ac:spMk id="3" creationId="{0DF04642-046D-2397-6E47-74B1EABA37AD}"/>
          </ac:spMkLst>
        </pc:spChg>
      </pc:sldChg>
      <pc:sldChg chg="addSp delSp modSp mod modClrScheme chgLayout">
        <pc:chgData name="Aybike Tunç" userId="42e96fa200f47060" providerId="LiveId" clId="{13AB8FEC-EF7C-4AA0-B8C1-3BDE74D75021}" dt="2023-06-12T12:00:01.044" v="643" actId="12"/>
        <pc:sldMkLst>
          <pc:docMk/>
          <pc:sldMk cId="2926320561" sldId="360"/>
        </pc:sldMkLst>
        <pc:spChg chg="add del mod">
          <ac:chgData name="Aybike Tunç" userId="42e96fa200f47060" providerId="LiveId" clId="{13AB8FEC-EF7C-4AA0-B8C1-3BDE74D75021}" dt="2023-06-12T11:37:09.681" v="482" actId="478"/>
          <ac:spMkLst>
            <pc:docMk/>
            <pc:sldMk cId="2926320561" sldId="360"/>
            <ac:spMk id="2" creationId="{D79E8982-71D8-133E-B5DD-5359857E152B}"/>
          </ac:spMkLst>
        </pc:spChg>
        <pc:spChg chg="add del mod">
          <ac:chgData name="Aybike Tunç" userId="42e96fa200f47060" providerId="LiveId" clId="{13AB8FEC-EF7C-4AA0-B8C1-3BDE74D75021}" dt="2023-06-12T11:37:08.002" v="481" actId="478"/>
          <ac:spMkLst>
            <pc:docMk/>
            <pc:sldMk cId="2926320561" sldId="360"/>
            <ac:spMk id="3" creationId="{78C7EC17-000E-9A7D-DC65-AA51037A2E48}"/>
          </ac:spMkLst>
        </pc:spChg>
        <pc:spChg chg="add del mod ord">
          <ac:chgData name="Aybike Tunç" userId="42e96fa200f47060" providerId="LiveId" clId="{13AB8FEC-EF7C-4AA0-B8C1-3BDE74D75021}" dt="2023-06-12T11:37:21.065" v="484" actId="478"/>
          <ac:spMkLst>
            <pc:docMk/>
            <pc:sldMk cId="2926320561" sldId="360"/>
            <ac:spMk id="4" creationId="{EB399933-78CB-353C-4B9A-2034F9DBDCBD}"/>
          </ac:spMkLst>
        </pc:spChg>
        <pc:spChg chg="add del mod ord">
          <ac:chgData name="Aybike Tunç" userId="42e96fa200f47060" providerId="LiveId" clId="{13AB8FEC-EF7C-4AA0-B8C1-3BDE74D75021}" dt="2023-06-12T12:00:01.044" v="643" actId="12"/>
          <ac:spMkLst>
            <pc:docMk/>
            <pc:sldMk cId="2926320561" sldId="360"/>
            <ac:spMk id="5" creationId="{43C71284-188D-7103-51C7-22FB094C4615}"/>
          </ac:spMkLst>
        </pc:spChg>
        <pc:spChg chg="add del mod">
          <ac:chgData name="Aybike Tunç" userId="42e96fa200f47060" providerId="LiveId" clId="{13AB8FEC-EF7C-4AA0-B8C1-3BDE74D75021}" dt="2023-06-12T11:37:24.461" v="486"/>
          <ac:spMkLst>
            <pc:docMk/>
            <pc:sldMk cId="2926320561" sldId="360"/>
            <ac:spMk id="65" creationId="{4C4B5830-149A-8E85-E6EA-5F1A49CC3C8B}"/>
          </ac:spMkLst>
        </pc:spChg>
      </pc:sldChg>
      <pc:sldChg chg="modSp mod">
        <pc:chgData name="Aybike Tunç" userId="42e96fa200f47060" providerId="LiveId" clId="{13AB8FEC-EF7C-4AA0-B8C1-3BDE74D75021}" dt="2023-06-12T12:00:08.140" v="645" actId="12"/>
        <pc:sldMkLst>
          <pc:docMk/>
          <pc:sldMk cId="2544252986" sldId="361"/>
        </pc:sldMkLst>
        <pc:spChg chg="mod">
          <ac:chgData name="Aybike Tunç" userId="42e96fa200f47060" providerId="LiveId" clId="{13AB8FEC-EF7C-4AA0-B8C1-3BDE74D75021}" dt="2023-06-12T12:00:08.140" v="645" actId="12"/>
          <ac:spMkLst>
            <pc:docMk/>
            <pc:sldMk cId="2544252986" sldId="361"/>
            <ac:spMk id="3" creationId="{7DA8BBEA-C4AD-7323-2EE4-1249A3B34CE7}"/>
          </ac:spMkLst>
        </pc:spChg>
      </pc:sldChg>
      <pc:sldChg chg="modSp mod">
        <pc:chgData name="Aybike Tunç" userId="42e96fa200f47060" providerId="LiveId" clId="{13AB8FEC-EF7C-4AA0-B8C1-3BDE74D75021}" dt="2023-06-12T06:09:02.833" v="219" actId="20577"/>
        <pc:sldMkLst>
          <pc:docMk/>
          <pc:sldMk cId="1590165713" sldId="363"/>
        </pc:sldMkLst>
        <pc:graphicFrameChg chg="modGraphic">
          <ac:chgData name="Aybike Tunç" userId="42e96fa200f47060" providerId="LiveId" clId="{13AB8FEC-EF7C-4AA0-B8C1-3BDE74D75021}" dt="2023-06-12T06:09:02.833" v="219" actId="20577"/>
          <ac:graphicFrameMkLst>
            <pc:docMk/>
            <pc:sldMk cId="1590165713" sldId="363"/>
            <ac:graphicFrameMk id="66" creationId="{4E4BC37B-8B6C-4421-8472-B24C6619D2F1}"/>
          </ac:graphicFrameMkLst>
        </pc:graphicFrameChg>
      </pc:sldChg>
      <pc:sldChg chg="delSp modSp mod">
        <pc:chgData name="Aybike Tunç" userId="42e96fa200f47060" providerId="LiveId" clId="{13AB8FEC-EF7C-4AA0-B8C1-3BDE74D75021}" dt="2023-06-12T11:33:26.960" v="478"/>
        <pc:sldMkLst>
          <pc:docMk/>
          <pc:sldMk cId="3565706842" sldId="366"/>
        </pc:sldMkLst>
        <pc:spChg chg="del">
          <ac:chgData name="Aybike Tunç" userId="42e96fa200f47060" providerId="LiveId" clId="{13AB8FEC-EF7C-4AA0-B8C1-3BDE74D75021}" dt="2023-06-12T06:09:30.926" v="224" actId="478"/>
          <ac:spMkLst>
            <pc:docMk/>
            <pc:sldMk cId="3565706842" sldId="366"/>
            <ac:spMk id="4" creationId="{B391967B-74F7-9899-6074-606B4CF6A54C}"/>
          </ac:spMkLst>
        </pc:spChg>
        <pc:graphicFrameChg chg="mod">
          <ac:chgData name="Aybike Tunç" userId="42e96fa200f47060" providerId="LiveId" clId="{13AB8FEC-EF7C-4AA0-B8C1-3BDE74D75021}" dt="2023-06-12T11:33:26.960" v="478"/>
          <ac:graphicFrameMkLst>
            <pc:docMk/>
            <pc:sldMk cId="3565706842" sldId="366"/>
            <ac:graphicFrameMk id="5" creationId="{9151984D-CB0D-124F-CC0C-BDC1D37776AB}"/>
          </ac:graphicFrameMkLst>
        </pc:graphicFrameChg>
      </pc:sldChg>
      <pc:sldChg chg="addSp delSp modSp mod">
        <pc:chgData name="Aybike Tunç" userId="42e96fa200f47060" providerId="LiveId" clId="{13AB8FEC-EF7C-4AA0-B8C1-3BDE74D75021}" dt="2023-06-12T11:32:37.746" v="469" actId="1076"/>
        <pc:sldMkLst>
          <pc:docMk/>
          <pc:sldMk cId="522312775" sldId="367"/>
        </pc:sldMkLst>
        <pc:spChg chg="del mod">
          <ac:chgData name="Aybike Tunç" userId="42e96fa200f47060" providerId="LiveId" clId="{13AB8FEC-EF7C-4AA0-B8C1-3BDE74D75021}" dt="2023-06-12T06:09:14.317" v="221" actId="478"/>
          <ac:spMkLst>
            <pc:docMk/>
            <pc:sldMk cId="522312775" sldId="367"/>
            <ac:spMk id="4" creationId="{11F2ACDC-AC34-4861-DE08-2CC9A734F982}"/>
          </ac:spMkLst>
        </pc:spChg>
        <pc:spChg chg="add mod">
          <ac:chgData name="Aybike Tunç" userId="42e96fa200f47060" providerId="LiveId" clId="{13AB8FEC-EF7C-4AA0-B8C1-3BDE74D75021}" dt="2023-06-12T06:06:59.450" v="206" actId="1076"/>
          <ac:spMkLst>
            <pc:docMk/>
            <pc:sldMk cId="522312775" sldId="367"/>
            <ac:spMk id="8" creationId="{4262D997-507A-8DDB-6961-ACDCBA364CAB}"/>
          </ac:spMkLst>
        </pc:spChg>
        <pc:graphicFrameChg chg="add mod">
          <ac:chgData name="Aybike Tunç" userId="42e96fa200f47060" providerId="LiveId" clId="{13AB8FEC-EF7C-4AA0-B8C1-3BDE74D75021}" dt="2023-06-12T11:32:37.746" v="469" actId="1076"/>
          <ac:graphicFrameMkLst>
            <pc:docMk/>
            <pc:sldMk cId="522312775" sldId="367"/>
            <ac:graphicFrameMk id="3" creationId="{8922B95F-5DC1-336D-65BE-FF2B285B119D}"/>
          </ac:graphicFrameMkLst>
        </pc:graphicFrameChg>
        <pc:graphicFrameChg chg="del">
          <ac:chgData name="Aybike Tunç" userId="42e96fa200f47060" providerId="LiveId" clId="{13AB8FEC-EF7C-4AA0-B8C1-3BDE74D75021}" dt="2023-06-12T06:05:36.048" v="162" actId="478"/>
          <ac:graphicFrameMkLst>
            <pc:docMk/>
            <pc:sldMk cId="522312775" sldId="367"/>
            <ac:graphicFrameMk id="5" creationId="{6052BD6E-24CD-31B1-B60E-E85515652967}"/>
          </ac:graphicFrameMkLst>
        </pc:graphicFrameChg>
        <pc:graphicFrameChg chg="add del mod">
          <ac:chgData name="Aybike Tunç" userId="42e96fa200f47060" providerId="LiveId" clId="{13AB8FEC-EF7C-4AA0-B8C1-3BDE74D75021}" dt="2023-06-12T06:06:27.845" v="170" actId="478"/>
          <ac:graphicFrameMkLst>
            <pc:docMk/>
            <pc:sldMk cId="522312775" sldId="367"/>
            <ac:graphicFrameMk id="6" creationId="{8922B95F-5DC1-336D-65BE-FF2B285B119D}"/>
          </ac:graphicFrameMkLst>
        </pc:graphicFrameChg>
      </pc:sldChg>
      <pc:sldChg chg="addSp delSp modSp new mod">
        <pc:chgData name="Aybike Tunç" userId="42e96fa200f47060" providerId="LiveId" clId="{13AB8FEC-EF7C-4AA0-B8C1-3BDE74D75021}" dt="2023-06-12T11:33:02.717" v="475" actId="1076"/>
        <pc:sldMkLst>
          <pc:docMk/>
          <pc:sldMk cId="3393134171" sldId="368"/>
        </pc:sldMkLst>
        <pc:spChg chg="del">
          <ac:chgData name="Aybike Tunç" userId="42e96fa200f47060" providerId="LiveId" clId="{13AB8FEC-EF7C-4AA0-B8C1-3BDE74D75021}" dt="2023-06-12T10:37:21.294" v="320" actId="478"/>
          <ac:spMkLst>
            <pc:docMk/>
            <pc:sldMk cId="3393134171" sldId="368"/>
            <ac:spMk id="2" creationId="{A0781332-359E-7D2E-D665-26613F47B8B4}"/>
          </ac:spMkLst>
        </pc:spChg>
        <pc:spChg chg="del mod">
          <ac:chgData name="Aybike Tunç" userId="42e96fa200f47060" providerId="LiveId" clId="{13AB8FEC-EF7C-4AA0-B8C1-3BDE74D75021}" dt="2023-06-12T10:37:30.252" v="322" actId="478"/>
          <ac:spMkLst>
            <pc:docMk/>
            <pc:sldMk cId="3393134171" sldId="368"/>
            <ac:spMk id="3" creationId="{9681363B-4829-484A-2605-0B3FAEEC7FDC}"/>
          </ac:spMkLst>
        </pc:spChg>
        <pc:spChg chg="add del mod">
          <ac:chgData name="Aybike Tunç" userId="42e96fa200f47060" providerId="LiveId" clId="{13AB8FEC-EF7C-4AA0-B8C1-3BDE74D75021}" dt="2023-06-12T10:38:42.197" v="327" actId="478"/>
          <ac:spMkLst>
            <pc:docMk/>
            <pc:sldMk cId="3393134171" sldId="368"/>
            <ac:spMk id="5" creationId="{06FF3067-770B-A52F-00C0-194EFA0F42E0}"/>
          </ac:spMkLst>
        </pc:spChg>
        <pc:spChg chg="add mod">
          <ac:chgData name="Aybike Tunç" userId="42e96fa200f47060" providerId="LiveId" clId="{13AB8FEC-EF7C-4AA0-B8C1-3BDE74D75021}" dt="2023-06-12T10:38:59.522" v="328"/>
          <ac:spMkLst>
            <pc:docMk/>
            <pc:sldMk cId="3393134171" sldId="368"/>
            <ac:spMk id="6" creationId="{C23D93F6-98D8-4F78-706B-5B466EE6B615}"/>
          </ac:spMkLst>
        </pc:spChg>
        <pc:spChg chg="add mod">
          <ac:chgData name="Aybike Tunç" userId="42e96fa200f47060" providerId="LiveId" clId="{13AB8FEC-EF7C-4AA0-B8C1-3BDE74D75021}" dt="2023-06-12T11:32:07.872" v="464" actId="1076"/>
          <ac:spMkLst>
            <pc:docMk/>
            <pc:sldMk cId="3393134171" sldId="368"/>
            <ac:spMk id="9" creationId="{D2B8AA73-7301-8D9D-7206-6CF666FF265A}"/>
          </ac:spMkLst>
        </pc:spChg>
        <pc:graphicFrameChg chg="add mod">
          <ac:chgData name="Aybike Tunç" userId="42e96fa200f47060" providerId="LiveId" clId="{13AB8FEC-EF7C-4AA0-B8C1-3BDE74D75021}" dt="2023-06-12T11:33:02.717" v="475" actId="1076"/>
          <ac:graphicFrameMkLst>
            <pc:docMk/>
            <pc:sldMk cId="3393134171" sldId="368"/>
            <ac:graphicFrameMk id="7" creationId="{EA950FE8-AB18-E5E9-A564-028127953AA1}"/>
          </ac:graphicFrameMkLst>
        </pc:graphicFrameChg>
      </pc:sldChg>
      <pc:sldChg chg="addSp delSp modSp new del mod">
        <pc:chgData name="Aybike Tunç" userId="42e96fa200f47060" providerId="LiveId" clId="{13AB8FEC-EF7C-4AA0-B8C1-3BDE74D75021}" dt="2023-06-12T10:00:18.296" v="316" actId="47"/>
        <pc:sldMkLst>
          <pc:docMk/>
          <pc:sldMk cId="4121204940" sldId="368"/>
        </pc:sldMkLst>
        <pc:spChg chg="del mod">
          <ac:chgData name="Aybike Tunç" userId="42e96fa200f47060" providerId="LiveId" clId="{13AB8FEC-EF7C-4AA0-B8C1-3BDE74D75021}" dt="2023-06-12T05:31:59.063" v="57" actId="478"/>
          <ac:spMkLst>
            <pc:docMk/>
            <pc:sldMk cId="4121204940" sldId="368"/>
            <ac:spMk id="2" creationId="{369BF0FE-18D1-D188-2936-4F99CD2080B3}"/>
          </ac:spMkLst>
        </pc:spChg>
        <pc:spChg chg="del">
          <ac:chgData name="Aybike Tunç" userId="42e96fa200f47060" providerId="LiveId" clId="{13AB8FEC-EF7C-4AA0-B8C1-3BDE74D75021}" dt="2023-06-12T05:37:19.430" v="62" actId="478"/>
          <ac:spMkLst>
            <pc:docMk/>
            <pc:sldMk cId="4121204940" sldId="368"/>
            <ac:spMk id="3" creationId="{D06598B4-FBAB-0EC0-D240-3E77B80BEF84}"/>
          </ac:spMkLst>
        </pc:spChg>
        <pc:spChg chg="del">
          <ac:chgData name="Aybike Tunç" userId="42e96fa200f47060" providerId="LiveId" clId="{13AB8FEC-EF7C-4AA0-B8C1-3BDE74D75021}" dt="2023-06-12T06:09:19.514" v="222" actId="478"/>
          <ac:spMkLst>
            <pc:docMk/>
            <pc:sldMk cId="4121204940" sldId="368"/>
            <ac:spMk id="4" creationId="{6E50693D-91DD-874B-DC5C-2D56EC937AA2}"/>
          </ac:spMkLst>
        </pc:spChg>
        <pc:spChg chg="add mod">
          <ac:chgData name="Aybike Tunç" userId="42e96fa200f47060" providerId="LiveId" clId="{13AB8FEC-EF7C-4AA0-B8C1-3BDE74D75021}" dt="2023-06-12T05:57:59.239" v="143" actId="113"/>
          <ac:spMkLst>
            <pc:docMk/>
            <pc:sldMk cId="4121204940" sldId="368"/>
            <ac:spMk id="6" creationId="{F5465A21-B188-0ACD-F70C-619556129D5E}"/>
          </ac:spMkLst>
        </pc:spChg>
        <pc:spChg chg="add mod">
          <ac:chgData name="Aybike Tunç" userId="42e96fa200f47060" providerId="LiveId" clId="{13AB8FEC-EF7C-4AA0-B8C1-3BDE74D75021}" dt="2023-06-12T05:38:38.809" v="70"/>
          <ac:spMkLst>
            <pc:docMk/>
            <pc:sldMk cId="4121204940" sldId="368"/>
            <ac:spMk id="8" creationId="{BB3E2EE9-CBD1-DEE6-AF2C-7C008017229C}"/>
          </ac:spMkLst>
        </pc:spChg>
        <pc:graphicFrameChg chg="add mod">
          <ac:chgData name="Aybike Tunç" userId="42e96fa200f47060" providerId="LiveId" clId="{13AB8FEC-EF7C-4AA0-B8C1-3BDE74D75021}" dt="2023-06-12T05:37:46.529" v="67" actId="207"/>
          <ac:graphicFrameMkLst>
            <pc:docMk/>
            <pc:sldMk cId="4121204940" sldId="368"/>
            <ac:graphicFrameMk id="7" creationId="{569F87D9-D2E3-BBF1-3849-90FA2FC06AF1}"/>
          </ac:graphicFrameMkLst>
        </pc:graphicFrameChg>
      </pc:sldChg>
      <pc:sldChg chg="addSp delSp modSp new del mod">
        <pc:chgData name="Aybike Tunç" userId="42e96fa200f47060" providerId="LiveId" clId="{13AB8FEC-EF7C-4AA0-B8C1-3BDE74D75021}" dt="2023-06-12T10:00:19.834" v="317" actId="47"/>
        <pc:sldMkLst>
          <pc:docMk/>
          <pc:sldMk cId="3340354242" sldId="369"/>
        </pc:sldMkLst>
        <pc:spChg chg="del">
          <ac:chgData name="Aybike Tunç" userId="42e96fa200f47060" providerId="LiveId" clId="{13AB8FEC-EF7C-4AA0-B8C1-3BDE74D75021}" dt="2023-06-12T05:40:37.474" v="87" actId="478"/>
          <ac:spMkLst>
            <pc:docMk/>
            <pc:sldMk cId="3340354242" sldId="369"/>
            <ac:spMk id="2" creationId="{BAFEC427-5B28-9B68-53ED-456FB654F015}"/>
          </ac:spMkLst>
        </pc:spChg>
        <pc:spChg chg="del">
          <ac:chgData name="Aybike Tunç" userId="42e96fa200f47060" providerId="LiveId" clId="{13AB8FEC-EF7C-4AA0-B8C1-3BDE74D75021}" dt="2023-06-12T05:47:13.195" v="117" actId="478"/>
          <ac:spMkLst>
            <pc:docMk/>
            <pc:sldMk cId="3340354242" sldId="369"/>
            <ac:spMk id="3" creationId="{D9140C93-8248-AD92-6560-6F6CA68910C9}"/>
          </ac:spMkLst>
        </pc:spChg>
        <pc:spChg chg="del">
          <ac:chgData name="Aybike Tunç" userId="42e96fa200f47060" providerId="LiveId" clId="{13AB8FEC-EF7C-4AA0-B8C1-3BDE74D75021}" dt="2023-06-12T06:09:22.892" v="223" actId="478"/>
          <ac:spMkLst>
            <pc:docMk/>
            <pc:sldMk cId="3340354242" sldId="369"/>
            <ac:spMk id="4" creationId="{991E566A-51D0-3B07-CF55-CDD7A012FEE7}"/>
          </ac:spMkLst>
        </pc:spChg>
        <pc:spChg chg="add mod">
          <ac:chgData name="Aybike Tunç" userId="42e96fa200f47060" providerId="LiveId" clId="{13AB8FEC-EF7C-4AA0-B8C1-3BDE74D75021}" dt="2023-06-12T05:40:34.501" v="86"/>
          <ac:spMkLst>
            <pc:docMk/>
            <pc:sldMk cId="3340354242" sldId="369"/>
            <ac:spMk id="5" creationId="{F172EE85-5F72-E5C7-3F21-1E7A70FBD927}"/>
          </ac:spMkLst>
        </pc:spChg>
        <pc:spChg chg="add mod">
          <ac:chgData name="Aybike Tunç" userId="42e96fa200f47060" providerId="LiveId" clId="{13AB8FEC-EF7C-4AA0-B8C1-3BDE74D75021}" dt="2023-06-12T05:49:54.083" v="137" actId="255"/>
          <ac:spMkLst>
            <pc:docMk/>
            <pc:sldMk cId="3340354242" sldId="369"/>
            <ac:spMk id="7" creationId="{4BB96BF7-B406-66CA-4C7E-5D55E08729E0}"/>
          </ac:spMkLst>
        </pc:spChg>
        <pc:graphicFrameChg chg="add mod">
          <ac:chgData name="Aybike Tunç" userId="42e96fa200f47060" providerId="LiveId" clId="{13AB8FEC-EF7C-4AA0-B8C1-3BDE74D75021}" dt="2023-06-12T05:56:44.428" v="141" actId="207"/>
          <ac:graphicFrameMkLst>
            <pc:docMk/>
            <pc:sldMk cId="3340354242" sldId="369"/>
            <ac:graphicFrameMk id="8" creationId="{4A626E61-62D5-8B7E-4ECC-93F0CFBB1D9B}"/>
          </ac:graphicFrameMkLst>
        </pc:graphicFrameChg>
      </pc:sldChg>
      <pc:sldChg chg="addSp delSp modSp new mod">
        <pc:chgData name="Aybike Tunç" userId="42e96fa200f47060" providerId="LiveId" clId="{13AB8FEC-EF7C-4AA0-B8C1-3BDE74D75021}" dt="2023-06-12T11:33:09.462" v="477" actId="1076"/>
        <pc:sldMkLst>
          <pc:docMk/>
          <pc:sldMk cId="3361383141" sldId="369"/>
        </pc:sldMkLst>
        <pc:spChg chg="del">
          <ac:chgData name="Aybike Tunç" userId="42e96fa200f47060" providerId="LiveId" clId="{13AB8FEC-EF7C-4AA0-B8C1-3BDE74D75021}" dt="2023-06-12T10:37:38.243" v="324" actId="478"/>
          <ac:spMkLst>
            <pc:docMk/>
            <pc:sldMk cId="3361383141" sldId="369"/>
            <ac:spMk id="2" creationId="{311D8998-6653-7F99-D730-690DFD557CAE}"/>
          </ac:spMkLst>
        </pc:spChg>
        <pc:spChg chg="del">
          <ac:chgData name="Aybike Tunç" userId="42e96fa200f47060" providerId="LiveId" clId="{13AB8FEC-EF7C-4AA0-B8C1-3BDE74D75021}" dt="2023-06-12T10:37:36.142" v="323" actId="478"/>
          <ac:spMkLst>
            <pc:docMk/>
            <pc:sldMk cId="3361383141" sldId="369"/>
            <ac:spMk id="3" creationId="{982D78FC-8CD3-5904-6E41-8B19C1576CE1}"/>
          </ac:spMkLst>
        </pc:spChg>
        <pc:spChg chg="add mod">
          <ac:chgData name="Aybike Tunç" userId="42e96fa200f47060" providerId="LiveId" clId="{13AB8FEC-EF7C-4AA0-B8C1-3BDE74D75021}" dt="2023-06-12T10:39:17.598" v="329"/>
          <ac:spMkLst>
            <pc:docMk/>
            <pc:sldMk cId="3361383141" sldId="369"/>
            <ac:spMk id="4" creationId="{DB25D541-F889-BCF0-AE11-D21C0735649D}"/>
          </ac:spMkLst>
        </pc:spChg>
        <pc:spChg chg="add mod">
          <ac:chgData name="Aybike Tunç" userId="42e96fa200f47060" providerId="LiveId" clId="{13AB8FEC-EF7C-4AA0-B8C1-3BDE74D75021}" dt="2023-06-12T11:32:02.083" v="463" actId="1076"/>
          <ac:spMkLst>
            <pc:docMk/>
            <pc:sldMk cId="3361383141" sldId="369"/>
            <ac:spMk id="7" creationId="{32C516A5-B19C-7721-D856-9BA2E7D9FF20}"/>
          </ac:spMkLst>
        </pc:spChg>
        <pc:graphicFrameChg chg="add mod">
          <ac:chgData name="Aybike Tunç" userId="42e96fa200f47060" providerId="LiveId" clId="{13AB8FEC-EF7C-4AA0-B8C1-3BDE74D75021}" dt="2023-06-12T11:33:09.462" v="477" actId="1076"/>
          <ac:graphicFrameMkLst>
            <pc:docMk/>
            <pc:sldMk cId="3361383141" sldId="369"/>
            <ac:graphicFrameMk id="5" creationId="{69F64D6B-7E12-2631-1F3D-DE67230AB6B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hp\Downloads\2021_2022_DanismanMemnuniyetAnket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ownloads\Derslerin_Anket_Sonuclari_2021-2022_Bahar.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ownloads\Hocalarin_Anket_Sonuclari_2021-2022_Baha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ownloads\Derslerin_Anket_Sonuclari_2021-2022_Baha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p\Downloads\Hocalarin_Anket_Sonuclari_2021-2022_Baha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155142532003209E-2"/>
          <c:y val="1.4495307493567974E-2"/>
          <c:w val="0.91188857629320874"/>
          <c:h val="0.90974735918584393"/>
        </c:manualLayout>
      </c:layout>
      <c:barChart>
        <c:barDir val="col"/>
        <c:grouping val="clustered"/>
        <c:varyColors val="0"/>
        <c:ser>
          <c:idx val="0"/>
          <c:order val="0"/>
          <c:spPr>
            <a:solidFill>
              <a:schemeClr val="accent1"/>
            </a:solidFill>
            <a:ln>
              <a:noFill/>
            </a:ln>
            <a:effectLst/>
          </c:spPr>
          <c:invertIfNegative val="0"/>
          <c:cat>
            <c:strRef>
              <c:f>'2021_2022_DanismanMemnuniyetAnk'!$C$28:$C$31</c:f>
              <c:strCache>
                <c:ptCount val="4"/>
                <c:pt idx="0">
                  <c:v>ÖE1</c:v>
                </c:pt>
                <c:pt idx="1">
                  <c:v>ÖE2</c:v>
                </c:pt>
                <c:pt idx="2">
                  <c:v>ÖE3</c:v>
                </c:pt>
                <c:pt idx="3">
                  <c:v>ÖE4</c:v>
                </c:pt>
              </c:strCache>
            </c:strRef>
          </c:cat>
          <c:val>
            <c:numRef>
              <c:f>'2021_2022_DanismanMemnuniyetAnk'!$D$28:$D$31</c:f>
              <c:numCache>
                <c:formatCode>[$-10409]#,##0.00;\-#,##0.00</c:formatCode>
                <c:ptCount val="4"/>
                <c:pt idx="0">
                  <c:v>90</c:v>
                </c:pt>
                <c:pt idx="1">
                  <c:v>74.727272727272705</c:v>
                </c:pt>
                <c:pt idx="2">
                  <c:v>82</c:v>
                </c:pt>
                <c:pt idx="3">
                  <c:v>84.871794871794904</c:v>
                </c:pt>
              </c:numCache>
            </c:numRef>
          </c:val>
          <c:extLst>
            <c:ext xmlns:c16="http://schemas.microsoft.com/office/drawing/2014/chart" uri="{C3380CC4-5D6E-409C-BE32-E72D297353CC}">
              <c16:uniqueId val="{00000000-8E0D-4E9E-9F8F-9BE2A6FE1CE1}"/>
            </c:ext>
          </c:extLst>
        </c:ser>
        <c:dLbls>
          <c:showLegendKey val="0"/>
          <c:showVal val="0"/>
          <c:showCatName val="0"/>
          <c:showSerName val="0"/>
          <c:showPercent val="0"/>
          <c:showBubbleSize val="0"/>
        </c:dLbls>
        <c:gapWidth val="219"/>
        <c:overlap val="-27"/>
        <c:axId val="409510656"/>
        <c:axId val="409512096"/>
      </c:barChart>
      <c:catAx>
        <c:axId val="40951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409512096"/>
        <c:crosses val="autoZero"/>
        <c:auto val="1"/>
        <c:lblAlgn val="ctr"/>
        <c:lblOffset val="100"/>
        <c:noMultiLvlLbl val="0"/>
      </c:catAx>
      <c:valAx>
        <c:axId val="409512096"/>
        <c:scaling>
          <c:orientation val="minMax"/>
        </c:scaling>
        <c:delete val="0"/>
        <c:axPos val="l"/>
        <c:majorGridlines>
          <c:spPr>
            <a:ln w="9525" cap="flat" cmpd="sng" algn="ctr">
              <a:solidFill>
                <a:schemeClr val="tx1">
                  <a:lumMod val="15000"/>
                  <a:lumOff val="85000"/>
                </a:schemeClr>
              </a:solidFill>
              <a:round/>
            </a:ln>
            <a:effectLst/>
          </c:spPr>
        </c:majorGridlines>
        <c:numFmt formatCode="[$-10409]#,##0.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40951065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baseline="0">
                <a:solidFill>
                  <a:sysClr val="windowText" lastClr="000000">
                    <a:lumMod val="65000"/>
                    <a:lumOff val="35000"/>
                  </a:sysClr>
                </a:solidFill>
                <a:latin typeface="+mn-lt"/>
                <a:ea typeface="+mn-ea"/>
                <a:cs typeface="+mn-cs"/>
              </a:defRPr>
            </a:pPr>
            <a:r>
              <a:rPr lang="tr-TR" sz="1400" b="1" i="0" u="none" strike="noStrike" kern="1200" spc="0" baseline="0" dirty="0">
                <a:solidFill>
                  <a:schemeClr val="tx2"/>
                </a:solidFill>
              </a:rPr>
              <a:t>    İŞLETME BÖLÜMÜ 2021-2022 BAHAR DÖNEMİ DERS İÇERİK ANKETİ SONUÇLARI</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sz="1400" b="0" i="0" u="none" strike="noStrike" baseline="0" dirty="0">
              <a:solidFill>
                <a:sysClr val="windowText" lastClr="000000">
                  <a:lumMod val="65000"/>
                  <a:lumOff val="35000"/>
                </a:sysClr>
              </a:solidFill>
              <a:latin typeface="Calibri"/>
            </a:endParaRPr>
          </a:p>
        </c:rich>
      </c:tx>
      <c:layout>
        <c:manualLayout>
          <c:xMode val="edge"/>
          <c:yMode val="edge"/>
          <c:x val="0.15232903208499382"/>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7.0207781775546541E-2"/>
          <c:y val="1.637756947993968E-2"/>
          <c:w val="0.89762290632318542"/>
          <c:h val="0.68555982267944127"/>
        </c:manualLayout>
      </c:layout>
      <c:barChart>
        <c:barDir val="col"/>
        <c:grouping val="clustered"/>
        <c:varyColors val="0"/>
        <c:ser>
          <c:idx val="0"/>
          <c:order val="0"/>
          <c:tx>
            <c:strRef>
              <c:f>Sayfa1!$B$1</c:f>
              <c:strCache>
                <c:ptCount val="1"/>
                <c:pt idx="0">
                  <c:v>Puan</c:v>
                </c:pt>
              </c:strCache>
            </c:strRef>
          </c:tx>
          <c:spPr>
            <a:solidFill>
              <a:schemeClr val="accent1"/>
            </a:solidFill>
            <a:ln>
              <a:noFill/>
            </a:ln>
            <a:effectLst>
              <a:glow>
                <a:schemeClr val="accent1">
                  <a:alpha val="40000"/>
                </a:schemeClr>
              </a:glow>
            </a:effectLst>
          </c:spPr>
          <c:invertIfNegative val="0"/>
          <c:cat>
            <c:strRef>
              <c:f>Sayfa1!$A$2:$A$21</c:f>
              <c:strCache>
                <c:ptCount val="20"/>
                <c:pt idx="0">
                  <c:v>BUSI 104</c:v>
                </c:pt>
                <c:pt idx="1">
                  <c:v>BUSI 106</c:v>
                </c:pt>
                <c:pt idx="2">
                  <c:v>BUSI 202</c:v>
                </c:pt>
                <c:pt idx="3">
                  <c:v>BUSI 203</c:v>
                </c:pt>
                <c:pt idx="4">
                  <c:v>BUSI 212</c:v>
                </c:pt>
                <c:pt idx="5">
                  <c:v>BUSI 222</c:v>
                </c:pt>
                <c:pt idx="6">
                  <c:v>BUSI 232</c:v>
                </c:pt>
                <c:pt idx="7">
                  <c:v>BUSI 234</c:v>
                </c:pt>
                <c:pt idx="8">
                  <c:v>BUSI 252</c:v>
                </c:pt>
                <c:pt idx="9">
                  <c:v>BUSI 262</c:v>
                </c:pt>
                <c:pt idx="10">
                  <c:v>BUSI 302</c:v>
                </c:pt>
                <c:pt idx="11">
                  <c:v>BUSI 306</c:v>
                </c:pt>
                <c:pt idx="12">
                  <c:v>BUSI 331</c:v>
                </c:pt>
                <c:pt idx="13">
                  <c:v>BUSI 334</c:v>
                </c:pt>
                <c:pt idx="14">
                  <c:v>BUSI 342</c:v>
                </c:pt>
                <c:pt idx="15">
                  <c:v>BUSI 401</c:v>
                </c:pt>
                <c:pt idx="16">
                  <c:v>BUSI 402</c:v>
                </c:pt>
                <c:pt idx="17">
                  <c:v>BUSI 462</c:v>
                </c:pt>
                <c:pt idx="18">
                  <c:v>BUSI 475</c:v>
                </c:pt>
                <c:pt idx="19">
                  <c:v>BUSI 482</c:v>
                </c:pt>
              </c:strCache>
            </c:strRef>
          </c:cat>
          <c:val>
            <c:numRef>
              <c:f>Sayfa1!$B$2:$B$21</c:f>
              <c:numCache>
                <c:formatCode>[$-10409]#,##0.00;\-#,##0.00</c:formatCode>
                <c:ptCount val="20"/>
                <c:pt idx="0">
                  <c:v>89.76</c:v>
                </c:pt>
                <c:pt idx="1">
                  <c:v>82.264150943396203</c:v>
                </c:pt>
                <c:pt idx="2">
                  <c:v>89.76</c:v>
                </c:pt>
                <c:pt idx="3">
                  <c:v>82.264150943396203</c:v>
                </c:pt>
                <c:pt idx="4">
                  <c:v>87.2</c:v>
                </c:pt>
                <c:pt idx="5">
                  <c:v>90.367346938775498</c:v>
                </c:pt>
                <c:pt idx="6">
                  <c:v>83.534883720930196</c:v>
                </c:pt>
                <c:pt idx="7">
                  <c:v>85.454545454545496</c:v>
                </c:pt>
                <c:pt idx="8">
                  <c:v>90.693877551020407</c:v>
                </c:pt>
                <c:pt idx="9">
                  <c:v>89.939393939393895</c:v>
                </c:pt>
                <c:pt idx="10">
                  <c:v>70.044444444444494</c:v>
                </c:pt>
                <c:pt idx="11">
                  <c:v>88</c:v>
                </c:pt>
                <c:pt idx="12">
                  <c:v>88.8</c:v>
                </c:pt>
                <c:pt idx="13">
                  <c:v>90.133333333333297</c:v>
                </c:pt>
                <c:pt idx="14">
                  <c:v>85.6</c:v>
                </c:pt>
                <c:pt idx="15">
                  <c:v>90.545454545454504</c:v>
                </c:pt>
                <c:pt idx="16">
                  <c:v>90.1111111111111</c:v>
                </c:pt>
                <c:pt idx="17">
                  <c:v>92.930232558139494</c:v>
                </c:pt>
                <c:pt idx="18">
                  <c:v>89.463414634146304</c:v>
                </c:pt>
                <c:pt idx="19">
                  <c:v>90.307692307692307</c:v>
                </c:pt>
              </c:numCache>
            </c:numRef>
          </c:val>
          <c:extLst>
            <c:ext xmlns:c16="http://schemas.microsoft.com/office/drawing/2014/chart" uri="{C3380CC4-5D6E-409C-BE32-E72D297353CC}">
              <c16:uniqueId val="{00000000-22C2-464A-ABE8-1CE622FF7456}"/>
            </c:ext>
          </c:extLst>
        </c:ser>
        <c:dLbls>
          <c:showLegendKey val="0"/>
          <c:showVal val="0"/>
          <c:showCatName val="0"/>
          <c:showSerName val="0"/>
          <c:showPercent val="0"/>
          <c:showBubbleSize val="0"/>
        </c:dLbls>
        <c:gapWidth val="105"/>
        <c:axId val="792079032"/>
        <c:axId val="792075072"/>
      </c:barChart>
      <c:catAx>
        <c:axId val="792079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baseline="0">
                <a:solidFill>
                  <a:srgbClr val="0F2303"/>
                </a:solidFill>
                <a:latin typeface="+mn-lt"/>
                <a:ea typeface="+mn-ea"/>
                <a:cs typeface="+mn-cs"/>
              </a:defRPr>
            </a:pPr>
            <a:endParaRPr lang="en-US"/>
          </a:p>
        </c:txPr>
        <c:crossAx val="792075072"/>
        <c:crosses val="autoZero"/>
        <c:auto val="1"/>
        <c:lblAlgn val="ctr"/>
        <c:lblOffset val="100"/>
        <c:tickMarkSkip val="10"/>
        <c:noMultiLvlLbl val="0"/>
      </c:catAx>
      <c:valAx>
        <c:axId val="792075072"/>
        <c:scaling>
          <c:orientation val="minMax"/>
        </c:scaling>
        <c:delete val="0"/>
        <c:axPos val="l"/>
        <c:majorGridlines>
          <c:spPr>
            <a:ln w="34925" cap="flat" cmpd="sng" algn="ctr">
              <a:noFill/>
              <a:round/>
            </a:ln>
            <a:effectLst/>
          </c:spPr>
        </c:majorGridlines>
        <c:numFmt formatCode="[$-10409]#,##0.00;\-#,##0.00" sourceLinked="1"/>
        <c:majorTickMark val="none"/>
        <c:minorTickMark val="none"/>
        <c:tickLblPos val="nextTo"/>
        <c:spPr>
          <a:noFill/>
          <a:ln>
            <a:gradFill>
              <a:gsLst>
                <a:gs pos="0">
                  <a:schemeClr val="accent1">
                    <a:lumMod val="2000"/>
                    <a:lumOff val="9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60000000" spcFirstLastPara="1" vertOverflow="ellipsis" vert="horz" wrap="square" anchor="ctr" anchorCtr="1"/>
          <a:lstStyle/>
          <a:p>
            <a:pPr>
              <a:defRPr sz="900" b="0" i="0" u="none" strike="noStrike" baseline="0">
                <a:solidFill>
                  <a:srgbClr val="0F2303"/>
                </a:solidFill>
                <a:latin typeface="+mn-lt"/>
                <a:ea typeface="+mn-ea"/>
                <a:cs typeface="+mn-cs"/>
              </a:defRPr>
            </a:pPr>
            <a:endParaRPr lang="en-US"/>
          </a:p>
        </c:txPr>
        <c:crossAx val="792079032"/>
        <c:crosses val="autoZero"/>
        <c:crossBetween val="between"/>
      </c:valAx>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tr-TR" sz="1400" b="1" i="0" u="none" strike="noStrike" kern="1200" spc="0" baseline="0" dirty="0">
                <a:solidFill>
                  <a:schemeClr val="tx2"/>
                </a:solidFill>
                <a:effectLst/>
              </a:rPr>
              <a:t>İŞLETME BÖLÜMÜ 2021-2022 BAHAR DÖNEMİ ÖĞRETİM ELEMANI DEĞERLENDİRME ANKETİ </a:t>
            </a:r>
            <a:r>
              <a:rPr lang="tr-TR" sz="1400" b="1" i="0" u="none" strike="noStrike" kern="1200" spc="0" baseline="0" dirty="0" smtClean="0">
                <a:solidFill>
                  <a:schemeClr val="tx2"/>
                </a:solidFill>
                <a:effectLst/>
              </a:rPr>
              <a:t>SONUÇLARI</a:t>
            </a:r>
            <a:endParaRPr lang="tr-TR" sz="1100" b="0" i="0" u="none" strike="noStrike" kern="1200" spc="0" baseline="0" dirty="0">
              <a:solidFill>
                <a:schemeClr val="tx2"/>
              </a:solidFill>
              <a:effectLst/>
            </a:endParaRPr>
          </a:p>
        </c:rich>
      </c:tx>
      <c:layout>
        <c:manualLayout>
          <c:xMode val="edge"/>
          <c:yMode val="edge"/>
          <c:x val="0.10252757639573097"/>
          <c:y val="0.10352168998353245"/>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'Hocalarin_Anket_Sonuclari_2021-'!$E$12:$E$841</c:f>
              <c:numCache>
                <c:formatCode>General</c:formatCode>
                <c:ptCount val="20"/>
              </c:numCache>
            </c:numRef>
          </c:val>
          <c:extLst>
            <c:ext xmlns:c16="http://schemas.microsoft.com/office/drawing/2014/chart" uri="{C3380CC4-5D6E-409C-BE32-E72D297353CC}">
              <c16:uniqueId val="{00000000-52A1-4890-B823-A3501181FDDC}"/>
            </c:ext>
          </c:extLst>
        </c:ser>
        <c:ser>
          <c:idx val="1"/>
          <c:order val="1"/>
          <c:spPr>
            <a:solidFill>
              <a:schemeClr val="accent1"/>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'Hocalarin_Anket_Sonuclari_2021-'!$F$12:$F$841</c:f>
              <c:numCache>
                <c:formatCode>[$-10409]#,##0.00;\-#,##0.00</c:formatCode>
                <c:ptCount val="20"/>
                <c:pt idx="0">
                  <c:v>88.533333333333303</c:v>
                </c:pt>
                <c:pt idx="1">
                  <c:v>89.8333333333333</c:v>
                </c:pt>
                <c:pt idx="2">
                  <c:v>89.303030303030297</c:v>
                </c:pt>
                <c:pt idx="3">
                  <c:v>89.863636363636402</c:v>
                </c:pt>
                <c:pt idx="4">
                  <c:v>89.756097560975604</c:v>
                </c:pt>
                <c:pt idx="5">
                  <c:v>91.153846153846203</c:v>
                </c:pt>
                <c:pt idx="6">
                  <c:v>69.822222222222194</c:v>
                </c:pt>
                <c:pt idx="7">
                  <c:v>89.6111111111111</c:v>
                </c:pt>
                <c:pt idx="8">
                  <c:v>90.530612244897995</c:v>
                </c:pt>
                <c:pt idx="9">
                  <c:v>90.489795918367307</c:v>
                </c:pt>
                <c:pt idx="10">
                  <c:v>86.8</c:v>
                </c:pt>
                <c:pt idx="11">
                  <c:v>87.375</c:v>
                </c:pt>
                <c:pt idx="12">
                  <c:v>85.6</c:v>
                </c:pt>
                <c:pt idx="13">
                  <c:v>92.837209302325604</c:v>
                </c:pt>
                <c:pt idx="14">
                  <c:v>90.933333333333294</c:v>
                </c:pt>
                <c:pt idx="15">
                  <c:v>83.209302325581405</c:v>
                </c:pt>
                <c:pt idx="16">
                  <c:v>85.954545454545496</c:v>
                </c:pt>
                <c:pt idx="17">
                  <c:v>83.207547169811306</c:v>
                </c:pt>
                <c:pt idx="18">
                  <c:v>91.411764705882305</c:v>
                </c:pt>
                <c:pt idx="19">
                  <c:v>90.32</c:v>
                </c:pt>
              </c:numCache>
            </c:numRef>
          </c:val>
          <c:extLst>
            <c:ext xmlns:c16="http://schemas.microsoft.com/office/drawing/2014/chart" uri="{C3380CC4-5D6E-409C-BE32-E72D297353CC}">
              <c16:uniqueId val="{00000001-52A1-4890-B823-A3501181FDDC}"/>
            </c:ext>
          </c:extLst>
        </c:ser>
        <c:ser>
          <c:idx val="2"/>
          <c:order val="2"/>
          <c:spPr>
            <a:solidFill>
              <a:schemeClr val="accent3"/>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'Hocalarin_Anket_Sonuclari_2021-'!$G$12:$G$841</c:f>
              <c:numCache>
                <c:formatCode>General</c:formatCode>
                <c:ptCount val="20"/>
              </c:numCache>
            </c:numRef>
          </c:val>
          <c:extLst>
            <c:ext xmlns:c16="http://schemas.microsoft.com/office/drawing/2014/chart" uri="{C3380CC4-5D6E-409C-BE32-E72D297353CC}">
              <c16:uniqueId val="{00000002-52A1-4890-B823-A3501181FDDC}"/>
            </c:ext>
          </c:extLst>
        </c:ser>
        <c:dLbls>
          <c:showLegendKey val="0"/>
          <c:showVal val="0"/>
          <c:showCatName val="0"/>
          <c:showSerName val="0"/>
          <c:showPercent val="0"/>
          <c:showBubbleSize val="0"/>
        </c:dLbls>
        <c:gapWidth val="0"/>
        <c:overlap val="2"/>
        <c:axId val="714819152"/>
        <c:axId val="145885528"/>
      </c:barChart>
      <c:catAx>
        <c:axId val="71481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F2303"/>
                </a:solidFill>
                <a:latin typeface="+mn-lt"/>
                <a:ea typeface="+mn-ea"/>
                <a:cs typeface="+mn-cs"/>
              </a:defRPr>
            </a:pPr>
            <a:endParaRPr lang="en-US"/>
          </a:p>
        </c:txPr>
        <c:crossAx val="145885528"/>
        <c:crosses val="autoZero"/>
        <c:auto val="1"/>
        <c:lblAlgn val="ctr"/>
        <c:lblOffset val="100"/>
        <c:noMultiLvlLbl val="0"/>
      </c:catAx>
      <c:valAx>
        <c:axId val="145885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20424"/>
                </a:solidFill>
                <a:latin typeface="+mn-lt"/>
                <a:ea typeface="+mn-ea"/>
                <a:cs typeface="+mn-cs"/>
              </a:defRPr>
            </a:pPr>
            <a:endParaRPr lang="en-US"/>
          </a:p>
        </c:txPr>
        <c:crossAx val="71481915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strRef>
              <c:f>'Derslerin_Anket_Sonuclari_2021-'!$A$179:$A$198</c:f>
              <c:strCache>
                <c:ptCount val="20"/>
                <c:pt idx="0">
                  <c:v>BUSI 104</c:v>
                </c:pt>
                <c:pt idx="1">
                  <c:v>BUSI 106</c:v>
                </c:pt>
                <c:pt idx="2">
                  <c:v>BUSI 202</c:v>
                </c:pt>
                <c:pt idx="3">
                  <c:v>BUSI 203</c:v>
                </c:pt>
                <c:pt idx="4">
                  <c:v>BUSI 212</c:v>
                </c:pt>
                <c:pt idx="5">
                  <c:v>BUSI 222</c:v>
                </c:pt>
                <c:pt idx="6">
                  <c:v>BUSI 232</c:v>
                </c:pt>
                <c:pt idx="7">
                  <c:v>BUSI 234</c:v>
                </c:pt>
                <c:pt idx="8">
                  <c:v>BUSI 252</c:v>
                </c:pt>
                <c:pt idx="9">
                  <c:v>BUSI 262</c:v>
                </c:pt>
                <c:pt idx="10">
                  <c:v>BUSI 302</c:v>
                </c:pt>
                <c:pt idx="11">
                  <c:v>BUSI 306</c:v>
                </c:pt>
                <c:pt idx="12">
                  <c:v>BUSI 331</c:v>
                </c:pt>
                <c:pt idx="13">
                  <c:v>BUSI 334</c:v>
                </c:pt>
                <c:pt idx="14">
                  <c:v>BUSI 342</c:v>
                </c:pt>
                <c:pt idx="15">
                  <c:v>BUSI 401</c:v>
                </c:pt>
                <c:pt idx="16">
                  <c:v>BUSI 402</c:v>
                </c:pt>
                <c:pt idx="17">
                  <c:v>BUSI 462</c:v>
                </c:pt>
                <c:pt idx="18">
                  <c:v>BUSI 475</c:v>
                </c:pt>
                <c:pt idx="19">
                  <c:v>BUSI 482</c:v>
                </c:pt>
              </c:strCache>
            </c:strRef>
          </c:cat>
          <c:val>
            <c:numRef>
              <c:f>'Derslerin_Anket_Sonuclari_2021-'!$B$179:$B$198</c:f>
              <c:numCache>
                <c:formatCode>General</c:formatCode>
                <c:ptCount val="20"/>
              </c:numCache>
            </c:numRef>
          </c:val>
          <c:extLst>
            <c:ext xmlns:c16="http://schemas.microsoft.com/office/drawing/2014/chart" uri="{C3380CC4-5D6E-409C-BE32-E72D297353CC}">
              <c16:uniqueId val="{00000000-A4BD-4AA3-894F-FC7F743E990F}"/>
            </c:ext>
          </c:extLst>
        </c:ser>
        <c:ser>
          <c:idx val="1"/>
          <c:order val="1"/>
          <c:spPr>
            <a:solidFill>
              <a:srgbClr val="C00000"/>
            </a:solidFill>
            <a:ln>
              <a:noFill/>
            </a:ln>
            <a:effectLst/>
          </c:spPr>
          <c:invertIfNegative val="0"/>
          <c:cat>
            <c:strRef>
              <c:f>'Derslerin_Anket_Sonuclari_2021-'!$A$179:$A$198</c:f>
              <c:strCache>
                <c:ptCount val="20"/>
                <c:pt idx="0">
                  <c:v>BUSI 104</c:v>
                </c:pt>
                <c:pt idx="1">
                  <c:v>BUSI 106</c:v>
                </c:pt>
                <c:pt idx="2">
                  <c:v>BUSI 202</c:v>
                </c:pt>
                <c:pt idx="3">
                  <c:v>BUSI 203</c:v>
                </c:pt>
                <c:pt idx="4">
                  <c:v>BUSI 212</c:v>
                </c:pt>
                <c:pt idx="5">
                  <c:v>BUSI 222</c:v>
                </c:pt>
                <c:pt idx="6">
                  <c:v>BUSI 232</c:v>
                </c:pt>
                <c:pt idx="7">
                  <c:v>BUSI 234</c:v>
                </c:pt>
                <c:pt idx="8">
                  <c:v>BUSI 252</c:v>
                </c:pt>
                <c:pt idx="9">
                  <c:v>BUSI 262</c:v>
                </c:pt>
                <c:pt idx="10">
                  <c:v>BUSI 302</c:v>
                </c:pt>
                <c:pt idx="11">
                  <c:v>BUSI 306</c:v>
                </c:pt>
                <c:pt idx="12">
                  <c:v>BUSI 331</c:v>
                </c:pt>
                <c:pt idx="13">
                  <c:v>BUSI 334</c:v>
                </c:pt>
                <c:pt idx="14">
                  <c:v>BUSI 342</c:v>
                </c:pt>
                <c:pt idx="15">
                  <c:v>BUSI 401</c:v>
                </c:pt>
                <c:pt idx="16">
                  <c:v>BUSI 402</c:v>
                </c:pt>
                <c:pt idx="17">
                  <c:v>BUSI 462</c:v>
                </c:pt>
                <c:pt idx="18">
                  <c:v>BUSI 475</c:v>
                </c:pt>
                <c:pt idx="19">
                  <c:v>BUSI 482</c:v>
                </c:pt>
              </c:strCache>
            </c:strRef>
          </c:cat>
          <c:val>
            <c:numRef>
              <c:f>'Derslerin_Anket_Sonuclari_2021-'!$F$179:$F$198</c:f>
              <c:numCache>
                <c:formatCode>[$-10409]#,##0.00;\-#,##0.00</c:formatCode>
                <c:ptCount val="20"/>
                <c:pt idx="0">
                  <c:v>89.76</c:v>
                </c:pt>
                <c:pt idx="1">
                  <c:v>82.264150943396203</c:v>
                </c:pt>
                <c:pt idx="2">
                  <c:v>87.2</c:v>
                </c:pt>
                <c:pt idx="3">
                  <c:v>90.367346938775498</c:v>
                </c:pt>
                <c:pt idx="4">
                  <c:v>83.534883720930196</c:v>
                </c:pt>
                <c:pt idx="5">
                  <c:v>85.454545454545496</c:v>
                </c:pt>
                <c:pt idx="6">
                  <c:v>90.693877551020407</c:v>
                </c:pt>
                <c:pt idx="7">
                  <c:v>89.939393939393895</c:v>
                </c:pt>
                <c:pt idx="8">
                  <c:v>70.044444444444494</c:v>
                </c:pt>
                <c:pt idx="9">
                  <c:v>88</c:v>
                </c:pt>
                <c:pt idx="10">
                  <c:v>88.8</c:v>
                </c:pt>
                <c:pt idx="11">
                  <c:v>90.133333333333297</c:v>
                </c:pt>
                <c:pt idx="12">
                  <c:v>85.6</c:v>
                </c:pt>
                <c:pt idx="13">
                  <c:v>90.545454545454504</c:v>
                </c:pt>
                <c:pt idx="14">
                  <c:v>90.1111111111111</c:v>
                </c:pt>
                <c:pt idx="15">
                  <c:v>92.930232558139494</c:v>
                </c:pt>
                <c:pt idx="16">
                  <c:v>89.463414634146304</c:v>
                </c:pt>
                <c:pt idx="17">
                  <c:v>90.307692307692307</c:v>
                </c:pt>
                <c:pt idx="18">
                  <c:v>89.3333333333333</c:v>
                </c:pt>
                <c:pt idx="19">
                  <c:v>91.058823529411796</c:v>
                </c:pt>
              </c:numCache>
            </c:numRef>
          </c:val>
          <c:extLst>
            <c:ext xmlns:c16="http://schemas.microsoft.com/office/drawing/2014/chart" uri="{C3380CC4-5D6E-409C-BE32-E72D297353CC}">
              <c16:uniqueId val="{00000001-A4BD-4AA3-894F-FC7F743E990F}"/>
            </c:ext>
          </c:extLst>
        </c:ser>
        <c:dLbls>
          <c:showLegendKey val="0"/>
          <c:showVal val="0"/>
          <c:showCatName val="0"/>
          <c:showSerName val="0"/>
          <c:showPercent val="0"/>
          <c:showBubbleSize val="0"/>
        </c:dLbls>
        <c:gapWidth val="150"/>
        <c:overlap val="100"/>
        <c:axId val="742764904"/>
        <c:axId val="742773544"/>
      </c:barChart>
      <c:catAx>
        <c:axId val="74276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742773544"/>
        <c:crosses val="autoZero"/>
        <c:auto val="1"/>
        <c:lblAlgn val="ctr"/>
        <c:lblOffset val="100"/>
        <c:noMultiLvlLbl val="0"/>
      </c:catAx>
      <c:valAx>
        <c:axId val="742773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7427649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spPr>
            <a:solidFill>
              <a:schemeClr val="accent1"/>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'Hocalarin_Anket_Sonuclari_2021-'!$E$12:$E$841</c:f>
              <c:numCache>
                <c:formatCode>General</c:formatCode>
                <c:ptCount val="20"/>
              </c:numCache>
            </c:numRef>
          </c:val>
          <c:extLst>
            <c:ext xmlns:c16="http://schemas.microsoft.com/office/drawing/2014/chart" uri="{C3380CC4-5D6E-409C-BE32-E72D297353CC}">
              <c16:uniqueId val="{00000000-BDD1-4497-997D-16F539519D3E}"/>
            </c:ext>
          </c:extLst>
        </c:ser>
        <c:ser>
          <c:idx val="1"/>
          <c:order val="1"/>
          <c:spPr>
            <a:solidFill>
              <a:srgbClr val="C00000"/>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'Hocalarin_Anket_Sonuclari_2021-'!$F$12:$F$841</c:f>
              <c:numCache>
                <c:formatCode>[$-10409]#,##0.00;\-#,##0.00</c:formatCode>
                <c:ptCount val="20"/>
                <c:pt idx="0">
                  <c:v>88.533333333333303</c:v>
                </c:pt>
                <c:pt idx="1">
                  <c:v>89.8333333333333</c:v>
                </c:pt>
                <c:pt idx="2">
                  <c:v>89.303030303030297</c:v>
                </c:pt>
                <c:pt idx="3">
                  <c:v>89.863636363636402</c:v>
                </c:pt>
                <c:pt idx="4">
                  <c:v>89.756097560975604</c:v>
                </c:pt>
                <c:pt idx="5">
                  <c:v>91.153846153846203</c:v>
                </c:pt>
                <c:pt idx="6">
                  <c:v>69.822222222222194</c:v>
                </c:pt>
                <c:pt idx="7">
                  <c:v>89.6111111111111</c:v>
                </c:pt>
                <c:pt idx="8">
                  <c:v>90.530612244897995</c:v>
                </c:pt>
                <c:pt idx="9">
                  <c:v>90.489795918367307</c:v>
                </c:pt>
                <c:pt idx="10">
                  <c:v>86.8</c:v>
                </c:pt>
                <c:pt idx="11">
                  <c:v>87.375</c:v>
                </c:pt>
                <c:pt idx="12">
                  <c:v>85.6</c:v>
                </c:pt>
                <c:pt idx="13">
                  <c:v>92.837209302325604</c:v>
                </c:pt>
                <c:pt idx="14">
                  <c:v>90.933333333333294</c:v>
                </c:pt>
                <c:pt idx="15">
                  <c:v>83.209302325581405</c:v>
                </c:pt>
                <c:pt idx="16">
                  <c:v>85.954545454545496</c:v>
                </c:pt>
                <c:pt idx="17">
                  <c:v>83.207547169811306</c:v>
                </c:pt>
                <c:pt idx="18">
                  <c:v>91.411764705882305</c:v>
                </c:pt>
                <c:pt idx="19">
                  <c:v>90.32</c:v>
                </c:pt>
              </c:numCache>
            </c:numRef>
          </c:val>
          <c:extLst>
            <c:ext xmlns:c16="http://schemas.microsoft.com/office/drawing/2014/chart" uri="{C3380CC4-5D6E-409C-BE32-E72D297353CC}">
              <c16:uniqueId val="{00000001-BDD1-4497-997D-16F539519D3E}"/>
            </c:ext>
          </c:extLst>
        </c:ser>
        <c:ser>
          <c:idx val="2"/>
          <c:order val="2"/>
          <c:spPr>
            <a:solidFill>
              <a:schemeClr val="accent3"/>
            </a:solidFill>
            <a:ln>
              <a:noFill/>
            </a:ln>
            <a:effectLst/>
          </c:spPr>
          <c:invertIfNegative val="0"/>
          <c:cat>
            <c:strRef>
              <c:f>'Hocalarin_Anket_Sonuclari_2021-'!$D$12:$D$841</c:f>
              <c:strCache>
                <c:ptCount val="20"/>
                <c:pt idx="0">
                  <c:v>BUSI 302</c:v>
                </c:pt>
                <c:pt idx="1">
                  <c:v>BUSI 475</c:v>
                </c:pt>
                <c:pt idx="2">
                  <c:v>BUSI 234</c:v>
                </c:pt>
                <c:pt idx="3">
                  <c:v>BUSI 334</c:v>
                </c:pt>
                <c:pt idx="4">
                  <c:v>BUSI 402</c:v>
                </c:pt>
                <c:pt idx="5">
                  <c:v>BUSI 462</c:v>
                </c:pt>
                <c:pt idx="6">
                  <c:v>BUSI 252</c:v>
                </c:pt>
                <c:pt idx="7">
                  <c:v>BUSI 342</c:v>
                </c:pt>
                <c:pt idx="8">
                  <c:v>BUSI 203</c:v>
                </c:pt>
                <c:pt idx="9">
                  <c:v>BUSI 232</c:v>
                </c:pt>
                <c:pt idx="10">
                  <c:v>BUSI 202</c:v>
                </c:pt>
                <c:pt idx="11">
                  <c:v>BUSI 262</c:v>
                </c:pt>
                <c:pt idx="12">
                  <c:v>BUSI 331</c:v>
                </c:pt>
                <c:pt idx="13">
                  <c:v>BUSI 401</c:v>
                </c:pt>
                <c:pt idx="14">
                  <c:v>BUSI 306</c:v>
                </c:pt>
                <c:pt idx="15">
                  <c:v>BUSI 212</c:v>
                </c:pt>
                <c:pt idx="16">
                  <c:v>BUSI 222</c:v>
                </c:pt>
                <c:pt idx="17">
                  <c:v>BUSI 106</c:v>
                </c:pt>
                <c:pt idx="18">
                  <c:v>BUSI 482</c:v>
                </c:pt>
                <c:pt idx="19">
                  <c:v>BUSI 104</c:v>
                </c:pt>
              </c:strCache>
            </c:strRef>
          </c:cat>
          <c:val>
            <c:numRef>
              <c:f>'Hocalarin_Anket_Sonuclari_2021-'!$G$12:$G$841</c:f>
              <c:numCache>
                <c:formatCode>General</c:formatCode>
                <c:ptCount val="20"/>
              </c:numCache>
            </c:numRef>
          </c:val>
          <c:extLst>
            <c:ext xmlns:c16="http://schemas.microsoft.com/office/drawing/2014/chart" uri="{C3380CC4-5D6E-409C-BE32-E72D297353CC}">
              <c16:uniqueId val="{00000002-BDD1-4497-997D-16F539519D3E}"/>
            </c:ext>
          </c:extLst>
        </c:ser>
        <c:dLbls>
          <c:showLegendKey val="0"/>
          <c:showVal val="0"/>
          <c:showCatName val="0"/>
          <c:showSerName val="0"/>
          <c:showPercent val="0"/>
          <c:showBubbleSize val="0"/>
        </c:dLbls>
        <c:gapWidth val="150"/>
        <c:overlap val="100"/>
        <c:axId val="742777864"/>
        <c:axId val="742776424"/>
      </c:barChart>
      <c:catAx>
        <c:axId val="742777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742776424"/>
        <c:crosses val="autoZero"/>
        <c:auto val="1"/>
        <c:lblAlgn val="ctr"/>
        <c:lblOffset val="100"/>
        <c:noMultiLvlLbl val="0"/>
      </c:catAx>
      <c:valAx>
        <c:axId val="742776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0C0D0D"/>
                </a:solidFill>
                <a:latin typeface="+mn-lt"/>
                <a:ea typeface="+mn-ea"/>
                <a:cs typeface="+mn-cs"/>
              </a:defRPr>
            </a:pPr>
            <a:endParaRPr lang="en-US"/>
          </a:p>
        </c:txPr>
        <c:crossAx val="74277786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0.26621</cdr:x>
      <cdr:y>0.82727</cdr:y>
    </cdr:from>
    <cdr:to>
      <cdr:x>0.73379</cdr:x>
      <cdr:y>1</cdr:y>
    </cdr:to>
    <cdr:sp macro="" textlink="">
      <cdr:nvSpPr>
        <cdr:cNvPr id="3" name="Metin kutusu 2">
          <a:extLst xmlns:a="http://schemas.openxmlformats.org/drawingml/2006/main">
            <a:ext uri="{FF2B5EF4-FFF2-40B4-BE49-F238E27FC236}">
              <a16:creationId xmlns:a16="http://schemas.microsoft.com/office/drawing/2014/main" id="{1A3468F4-FA7A-550F-7261-16542048F0B6}"/>
            </a:ext>
          </a:extLst>
        </cdr:cNvPr>
        <cdr:cNvSpPr txBox="1"/>
      </cdr:nvSpPr>
      <cdr:spPr>
        <a:xfrm xmlns:a="http://schemas.openxmlformats.org/drawingml/2006/main">
          <a:off x="2322078" y="4379481"/>
          <a:ext cx="4078738" cy="9144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tr-TR" sz="1800" b="1" dirty="0">
              <a:latin typeface="Calibri "/>
              <a:cs typeface="Times New Roman" panose="02020603050405020304" pitchFamily="18" charset="0"/>
            </a:rPr>
            <a:t>Ders İçerik Anketi Ortalaması:87.39 </a:t>
          </a:r>
          <a:endParaRPr lang="en-US" sz="1800" b="1" dirty="0">
            <a:latin typeface="Calibri "/>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Öğrenci velisi çıkarıldı.</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4</a:t>
            </a:fld>
            <a:endParaRPr lang="tr-TR"/>
          </a:p>
        </p:txBody>
      </p:sp>
    </p:spTree>
    <p:extLst>
      <p:ext uri="{BB962C8B-B14F-4D97-AF65-F5344CB8AC3E}">
        <p14:creationId xmlns:p14="http://schemas.microsoft.com/office/powerpoint/2010/main" val="1443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Geçen senekiler karşılanmamış bu sene de bu ihtiyaçlar eklenmiştir.</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6</a:t>
            </a:fld>
            <a:endParaRPr lang="tr-TR"/>
          </a:p>
        </p:txBody>
      </p:sp>
    </p:spTree>
    <p:extLst>
      <p:ext uri="{BB962C8B-B14F-4D97-AF65-F5344CB8AC3E}">
        <p14:creationId xmlns:p14="http://schemas.microsoft.com/office/powerpoint/2010/main" val="179541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Geçen ar. gör alındığı için bu sayı 1’e düşürülmüştür. Öğretim üyesi ihtiyacı sabit kaldı.</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7</a:t>
            </a:fld>
            <a:endParaRPr lang="tr-TR"/>
          </a:p>
        </p:txBody>
      </p:sp>
    </p:spTree>
    <p:extLst>
      <p:ext uri="{BB962C8B-B14F-4D97-AF65-F5344CB8AC3E}">
        <p14:creationId xmlns:p14="http://schemas.microsoft.com/office/powerpoint/2010/main" val="3305056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8</a:t>
            </a:fld>
            <a:endParaRPr lang="tr-TR"/>
          </a:p>
        </p:txBody>
      </p:sp>
    </p:spTree>
    <p:extLst>
      <p:ext uri="{BB962C8B-B14F-4D97-AF65-F5344CB8AC3E}">
        <p14:creationId xmlns:p14="http://schemas.microsoft.com/office/powerpoint/2010/main" val="3260043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Toplantıda sorulacak. Bu bölümde hocaların </a:t>
            </a:r>
            <a:r>
              <a:rPr lang="tr-TR" dirty="0" err="1"/>
              <a:t>aap’si</a:t>
            </a:r>
            <a:r>
              <a:rPr lang="tr-TR" dirty="0"/>
              <a:t> paylaşılmalı mı?</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14</a:t>
            </a:fld>
            <a:endParaRPr lang="tr-TR"/>
          </a:p>
        </p:txBody>
      </p:sp>
    </p:spTree>
    <p:extLst>
      <p:ext uri="{BB962C8B-B14F-4D97-AF65-F5344CB8AC3E}">
        <p14:creationId xmlns:p14="http://schemas.microsoft.com/office/powerpoint/2010/main" val="4033593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İç denetim raporu ve skorlar eklenecek. Ekran görüntüsü.</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16</a:t>
            </a:fld>
            <a:endParaRPr lang="tr-TR"/>
          </a:p>
        </p:txBody>
      </p:sp>
    </p:spTree>
    <p:extLst>
      <p:ext uri="{BB962C8B-B14F-4D97-AF65-F5344CB8AC3E}">
        <p14:creationId xmlns:p14="http://schemas.microsoft.com/office/powerpoint/2010/main" val="2316563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ANSİAD Girişimcilik Protokolü</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19</a:t>
            </a:fld>
            <a:endParaRPr lang="tr-TR"/>
          </a:p>
        </p:txBody>
      </p:sp>
    </p:spTree>
    <p:extLst>
      <p:ext uri="{BB962C8B-B14F-4D97-AF65-F5344CB8AC3E}">
        <p14:creationId xmlns:p14="http://schemas.microsoft.com/office/powerpoint/2010/main" val="2860086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Geçen senenin aynısı. Yeni bir şey eklenecek mi?</a:t>
            </a:r>
            <a:endParaRPr lang="en-US" dirty="0"/>
          </a:p>
        </p:txBody>
      </p:sp>
      <p:sp>
        <p:nvSpPr>
          <p:cNvPr id="4" name="Slayt Numarası Yer Tutucusu 3"/>
          <p:cNvSpPr>
            <a:spLocks noGrp="1"/>
          </p:cNvSpPr>
          <p:nvPr>
            <p:ph type="sldNum" sz="quarter" idx="5"/>
          </p:nvPr>
        </p:nvSpPr>
        <p:spPr/>
        <p:txBody>
          <a:bodyPr/>
          <a:lstStyle/>
          <a:p>
            <a:fld id="{468F1CBD-092F-46C9-A4DE-6EE6E628FC19}" type="slidenum">
              <a:rPr lang="tr-TR" smtClean="0"/>
              <a:t>21</a:t>
            </a:fld>
            <a:endParaRPr lang="tr-TR"/>
          </a:p>
        </p:txBody>
      </p:sp>
    </p:spTree>
    <p:extLst>
      <p:ext uri="{BB962C8B-B14F-4D97-AF65-F5344CB8AC3E}">
        <p14:creationId xmlns:p14="http://schemas.microsoft.com/office/powerpoint/2010/main" val="108503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tmp"/><Relationship Id="rId4" Type="http://schemas.openxmlformats.org/officeDocument/2006/relationships/image" Target="../media/image8.tmp"/></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430887"/>
          </a:xfrm>
          <a:prstGeom prst="rect">
            <a:avLst/>
          </a:prstGeom>
          <a:noFill/>
        </p:spPr>
        <p:txBody>
          <a:bodyPr wrap="square" rtlCol="0">
            <a:spAutoFit/>
          </a:bodyPr>
          <a:lstStyle/>
          <a:p>
            <a:r>
              <a:rPr lang="tr-TR" sz="2200" b="1" dirty="0">
                <a:solidFill>
                  <a:schemeClr val="accent5">
                    <a:lumMod val="50000"/>
                  </a:schemeClr>
                </a:solidFill>
              </a:rPr>
              <a:t>        İŞLETME BÖLÜMÜ</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836319" y="637273"/>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Grafik 1">
            <a:extLst>
              <a:ext uri="{FF2B5EF4-FFF2-40B4-BE49-F238E27FC236}">
                <a16:creationId xmlns:a16="http://schemas.microsoft.com/office/drawing/2014/main" id="{A34E568E-8475-2F68-CBED-FAC61456E84D}"/>
              </a:ext>
            </a:extLst>
          </p:cNvPr>
          <p:cNvGraphicFramePr>
            <a:graphicFrameLocks/>
          </p:cNvGraphicFramePr>
          <p:nvPr>
            <p:extLst>
              <p:ext uri="{D42A27DB-BD31-4B8C-83A1-F6EECF244321}">
                <p14:modId xmlns:p14="http://schemas.microsoft.com/office/powerpoint/2010/main" val="1395205610"/>
              </p:ext>
            </p:extLst>
          </p:nvPr>
        </p:nvGraphicFramePr>
        <p:xfrm>
          <a:off x="210553" y="1852863"/>
          <a:ext cx="8722894" cy="52938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0C26ED32-0825-CAAC-3432-53F458939DF5}"/>
              </a:ext>
            </a:extLst>
          </p:cNvPr>
          <p:cNvSpPr>
            <a:spLocks noGrp="1"/>
          </p:cNvSpPr>
          <p:nvPr>
            <p:ph type="title"/>
          </p:nvPr>
        </p:nvSpPr>
        <p:spPr>
          <a:xfrm>
            <a:off x="1044310" y="0"/>
            <a:ext cx="7055380" cy="1400530"/>
          </a:xfrm>
        </p:spPr>
        <p:txBody>
          <a:bodyPr/>
          <a:lstStyle/>
          <a:p>
            <a:pPr algn="ctr"/>
            <a:r>
              <a:rPr lang="tr-TR" sz="3200" b="1" dirty="0">
                <a:solidFill>
                  <a:schemeClr val="accent6"/>
                </a:solidFill>
                <a:effectLst>
                  <a:outerShdw blurRad="38100" dist="38100" dir="2700000" algn="tl">
                    <a:srgbClr val="000000">
                      <a:alpha val="43137"/>
                    </a:srgbClr>
                  </a:outerShdw>
                </a:effectLst>
                <a:latin typeface="+mn-lt"/>
              </a:rPr>
              <a:t>PAYDAŞ GERİBİLDİRİMLERİ</a:t>
            </a:r>
            <a:br>
              <a:rPr lang="tr-TR" sz="3200" b="1" dirty="0">
                <a:solidFill>
                  <a:schemeClr val="accent6"/>
                </a:solidFill>
                <a:effectLst>
                  <a:outerShdw blurRad="38100" dist="38100" dir="2700000" algn="tl">
                    <a:srgbClr val="000000">
                      <a:alpha val="43137"/>
                    </a:srgbClr>
                  </a:outerShdw>
                </a:effectLst>
                <a:latin typeface="+mn-lt"/>
              </a:rPr>
            </a:br>
            <a:r>
              <a:rPr lang="tr-TR" sz="3200" b="1" dirty="0">
                <a:solidFill>
                  <a:schemeClr val="accent6"/>
                </a:solidFill>
                <a:effectLst>
                  <a:outerShdw blurRad="38100" dist="38100" dir="2700000" algn="tl">
                    <a:srgbClr val="000000">
                      <a:alpha val="43137"/>
                    </a:srgbClr>
                  </a:outerShdw>
                </a:effectLst>
                <a:latin typeface="+mn-lt"/>
              </a:rPr>
              <a:t>(ANKET ANALİZLERİ)</a:t>
            </a:r>
            <a:r>
              <a:rPr lang="en-US" sz="3200" dirty="0">
                <a:solidFill>
                  <a:schemeClr val="accent6"/>
                </a:solidFill>
                <a:cs typeface="Calibri" panose="020F0502020204030204"/>
              </a:rPr>
              <a:t/>
            </a:r>
            <a:br>
              <a:rPr lang="en-US" sz="3200" dirty="0">
                <a:solidFill>
                  <a:schemeClr val="accent6"/>
                </a:solidFill>
                <a:cs typeface="Calibri" panose="020F0502020204030204"/>
              </a:rPr>
            </a:br>
            <a:r>
              <a:rPr lang="en-US" sz="4400" dirty="0">
                <a:solidFill>
                  <a:schemeClr val="accent6"/>
                </a:solidFill>
                <a:cs typeface="Calibri" panose="020F0502020204030204"/>
              </a:rPr>
              <a:t/>
            </a:r>
            <a:br>
              <a:rPr lang="en-US" sz="4400" dirty="0">
                <a:solidFill>
                  <a:schemeClr val="accent6"/>
                </a:solidFill>
                <a:cs typeface="Calibri" panose="020F0502020204030204"/>
              </a:rPr>
            </a:br>
            <a:endParaRPr lang="en-US" dirty="0"/>
          </a:p>
        </p:txBody>
      </p:sp>
      <p:graphicFrame>
        <p:nvGraphicFramePr>
          <p:cNvPr id="5" name="Grafik 4">
            <a:extLst>
              <a:ext uri="{FF2B5EF4-FFF2-40B4-BE49-F238E27FC236}">
                <a16:creationId xmlns:a16="http://schemas.microsoft.com/office/drawing/2014/main" id="{9151984D-CB0D-124F-CC0C-BDC1D37776AB}"/>
              </a:ext>
            </a:extLst>
          </p:cNvPr>
          <p:cNvGraphicFramePr>
            <a:graphicFrameLocks/>
          </p:cNvGraphicFramePr>
          <p:nvPr>
            <p:extLst>
              <p:ext uri="{D42A27DB-BD31-4B8C-83A1-F6EECF244321}">
                <p14:modId xmlns:p14="http://schemas.microsoft.com/office/powerpoint/2010/main" val="2542640851"/>
              </p:ext>
            </p:extLst>
          </p:nvPr>
        </p:nvGraphicFramePr>
        <p:xfrm>
          <a:off x="627865" y="611563"/>
          <a:ext cx="7888268" cy="5275223"/>
        </p:xfrm>
        <a:graphic>
          <a:graphicData uri="http://schemas.openxmlformats.org/drawingml/2006/chart">
            <c:chart xmlns:c="http://schemas.openxmlformats.org/drawingml/2006/chart" xmlns:r="http://schemas.openxmlformats.org/officeDocument/2006/relationships" r:id="rId2"/>
          </a:graphicData>
        </a:graphic>
      </p:graphicFrame>
      <p:sp>
        <p:nvSpPr>
          <p:cNvPr id="3" name="Metin kutusu 2">
            <a:extLst>
              <a:ext uri="{FF2B5EF4-FFF2-40B4-BE49-F238E27FC236}">
                <a16:creationId xmlns:a16="http://schemas.microsoft.com/office/drawing/2014/main" id="{767684DB-D668-2669-5E2D-685E8FA51354}"/>
              </a:ext>
            </a:extLst>
          </p:cNvPr>
          <p:cNvSpPr txBox="1"/>
          <p:nvPr/>
        </p:nvSpPr>
        <p:spPr>
          <a:xfrm>
            <a:off x="1880782" y="6061771"/>
            <a:ext cx="5382436" cy="369332"/>
          </a:xfrm>
          <a:prstGeom prst="rect">
            <a:avLst/>
          </a:prstGeom>
          <a:noFill/>
        </p:spPr>
        <p:txBody>
          <a:bodyPr wrap="none" rtlCol="0">
            <a:spAutoFit/>
          </a:bodyPr>
          <a:lstStyle/>
          <a:p>
            <a:r>
              <a:rPr lang="tr-TR" b="1" dirty="0">
                <a:solidFill>
                  <a:srgbClr val="0C0D0D"/>
                </a:solidFill>
              </a:rPr>
              <a:t>Öğretim Elemanı Değerlendirme Anketi Ortalaması: 88</a:t>
            </a:r>
            <a:endParaRPr lang="en-US" b="1" dirty="0">
              <a:solidFill>
                <a:srgbClr val="0C0D0D"/>
              </a:solidFill>
            </a:endParaRPr>
          </a:p>
        </p:txBody>
      </p:sp>
    </p:spTree>
    <p:extLst>
      <p:ext uri="{BB962C8B-B14F-4D97-AF65-F5344CB8AC3E}">
        <p14:creationId xmlns:p14="http://schemas.microsoft.com/office/powerpoint/2010/main" val="356570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id="{C23D93F6-98D8-4F78-706B-5B466EE6B615}"/>
              </a:ext>
            </a:extLst>
          </p:cNvPr>
          <p:cNvSpPr>
            <a:spLocks noGrp="1"/>
          </p:cNvSpPr>
          <p:nvPr>
            <p:ph type="title"/>
          </p:nvPr>
        </p:nvSpPr>
        <p:spPr>
          <a:xfrm>
            <a:off x="1044310" y="363158"/>
            <a:ext cx="7055380" cy="1400530"/>
          </a:xfrm>
        </p:spPr>
        <p:txBody>
          <a:bodyPr/>
          <a:lstStyle/>
          <a:p>
            <a:pPr algn="ctr"/>
            <a:r>
              <a:rPr lang="tr-TR" sz="3200" b="1" dirty="0">
                <a:solidFill>
                  <a:schemeClr val="accent6"/>
                </a:solidFill>
                <a:effectLst>
                  <a:outerShdw blurRad="38100" dist="38100" dir="2700000" algn="tl">
                    <a:srgbClr val="000000">
                      <a:alpha val="43137"/>
                    </a:srgbClr>
                  </a:outerShdw>
                </a:effectLst>
                <a:latin typeface="+mn-lt"/>
              </a:rPr>
              <a:t>PAYDAŞ GERİBİLDİRİMLERİ</a:t>
            </a:r>
            <a:br>
              <a:rPr lang="tr-TR" sz="3200" b="1" dirty="0">
                <a:solidFill>
                  <a:schemeClr val="accent6"/>
                </a:solidFill>
                <a:effectLst>
                  <a:outerShdw blurRad="38100" dist="38100" dir="2700000" algn="tl">
                    <a:srgbClr val="000000">
                      <a:alpha val="43137"/>
                    </a:srgbClr>
                  </a:outerShdw>
                </a:effectLst>
                <a:latin typeface="+mn-lt"/>
              </a:rPr>
            </a:br>
            <a:r>
              <a:rPr lang="tr-TR" sz="3200" b="1" dirty="0">
                <a:solidFill>
                  <a:schemeClr val="accent6"/>
                </a:solidFill>
                <a:effectLst>
                  <a:outerShdw blurRad="38100" dist="38100" dir="2700000" algn="tl">
                    <a:srgbClr val="000000">
                      <a:alpha val="43137"/>
                    </a:srgbClr>
                  </a:outerShdw>
                </a:effectLst>
                <a:latin typeface="+mn-lt"/>
              </a:rPr>
              <a:t>(ANKET ANALİZLERİ)</a:t>
            </a:r>
            <a:r>
              <a:rPr lang="en-US" sz="3200" dirty="0">
                <a:solidFill>
                  <a:schemeClr val="accent6"/>
                </a:solidFill>
                <a:cs typeface="Calibri" panose="020F0502020204030204"/>
              </a:rPr>
              <a:t/>
            </a:r>
            <a:br>
              <a:rPr lang="en-US" sz="3200" dirty="0">
                <a:solidFill>
                  <a:schemeClr val="accent6"/>
                </a:solidFill>
                <a:cs typeface="Calibri" panose="020F0502020204030204"/>
              </a:rPr>
            </a:br>
            <a:r>
              <a:rPr lang="en-US" sz="4400" dirty="0">
                <a:solidFill>
                  <a:schemeClr val="accent6"/>
                </a:solidFill>
                <a:cs typeface="Calibri" panose="020F0502020204030204"/>
              </a:rPr>
              <a:t/>
            </a:r>
            <a:br>
              <a:rPr lang="en-US" sz="4400" dirty="0">
                <a:solidFill>
                  <a:schemeClr val="accent6"/>
                </a:solidFill>
                <a:cs typeface="Calibri" panose="020F0502020204030204"/>
              </a:rPr>
            </a:br>
            <a:endParaRPr lang="en-US" dirty="0"/>
          </a:p>
        </p:txBody>
      </p:sp>
      <p:graphicFrame>
        <p:nvGraphicFramePr>
          <p:cNvPr id="7" name="Grafik 6">
            <a:extLst>
              <a:ext uri="{FF2B5EF4-FFF2-40B4-BE49-F238E27FC236}">
                <a16:creationId xmlns:a16="http://schemas.microsoft.com/office/drawing/2014/main" id="{EA950FE8-AB18-E5E9-A564-028127953AA1}"/>
              </a:ext>
            </a:extLst>
          </p:cNvPr>
          <p:cNvGraphicFramePr>
            <a:graphicFrameLocks/>
          </p:cNvGraphicFramePr>
          <p:nvPr>
            <p:extLst>
              <p:ext uri="{D42A27DB-BD31-4B8C-83A1-F6EECF244321}">
                <p14:modId xmlns:p14="http://schemas.microsoft.com/office/powerpoint/2010/main" val="473465680"/>
              </p:ext>
            </p:extLst>
          </p:nvPr>
        </p:nvGraphicFramePr>
        <p:xfrm>
          <a:off x="814138" y="1330524"/>
          <a:ext cx="7363326" cy="4812632"/>
        </p:xfrm>
        <a:graphic>
          <a:graphicData uri="http://schemas.openxmlformats.org/drawingml/2006/chart">
            <c:chart xmlns:c="http://schemas.openxmlformats.org/drawingml/2006/chart" xmlns:r="http://schemas.openxmlformats.org/officeDocument/2006/relationships" r:id="rId2"/>
          </a:graphicData>
        </a:graphic>
      </p:graphicFrame>
      <p:sp>
        <p:nvSpPr>
          <p:cNvPr id="9" name="Metin kutusu 8">
            <a:extLst>
              <a:ext uri="{FF2B5EF4-FFF2-40B4-BE49-F238E27FC236}">
                <a16:creationId xmlns:a16="http://schemas.microsoft.com/office/drawing/2014/main" id="{D2B8AA73-7301-8D9D-7206-6CF666FF265A}"/>
              </a:ext>
            </a:extLst>
          </p:cNvPr>
          <p:cNvSpPr txBox="1"/>
          <p:nvPr/>
        </p:nvSpPr>
        <p:spPr>
          <a:xfrm>
            <a:off x="1194179" y="1330524"/>
            <a:ext cx="6755642" cy="3385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tr-TR" sz="1600" b="1" i="0" u="none" strike="noStrike" kern="1200" spc="0" baseline="0" dirty="0">
                <a:solidFill>
                  <a:schemeClr val="tx2"/>
                </a:solidFill>
                <a:effectLst/>
              </a:rPr>
              <a:t>İŞLETME BÖLÜMÜ 2022-2023 GÜZ DÖNEMİ </a:t>
            </a:r>
            <a:r>
              <a:rPr lang="tr-TR" sz="1600" b="1" i="0" u="none" strike="noStrike" kern="1200" spc="0" baseline="0" dirty="0">
                <a:solidFill>
                  <a:schemeClr val="tx2"/>
                </a:solidFill>
              </a:rPr>
              <a:t>DERS </a:t>
            </a:r>
            <a:r>
              <a:rPr lang="tr-TR" sz="1600" b="1" i="0" strike="noStrike" kern="1200" spc="0" baseline="0" dirty="0">
                <a:solidFill>
                  <a:schemeClr val="tx2"/>
                </a:solidFill>
              </a:rPr>
              <a:t>İÇERİK</a:t>
            </a:r>
            <a:r>
              <a:rPr lang="en-US" sz="1600" b="1" dirty="0">
                <a:solidFill>
                  <a:schemeClr val="tx2"/>
                </a:solidFill>
              </a:rPr>
              <a:t> </a:t>
            </a:r>
            <a:r>
              <a:rPr lang="tr-TR" sz="1600" b="1" i="0" u="none" strike="noStrike" kern="1200" spc="0" baseline="0" dirty="0">
                <a:solidFill>
                  <a:schemeClr val="tx2"/>
                </a:solidFill>
                <a:effectLst/>
              </a:rPr>
              <a:t>ANKETİ SONUÇLARI</a:t>
            </a:r>
            <a:endParaRPr lang="tr-TR" sz="1600" b="0" i="0" u="none" strike="noStrike" kern="1200" spc="0" baseline="0" dirty="0">
              <a:solidFill>
                <a:schemeClr val="tx2"/>
              </a:solidFill>
              <a:effectLst/>
            </a:endParaRPr>
          </a:p>
        </p:txBody>
      </p:sp>
      <p:sp>
        <p:nvSpPr>
          <p:cNvPr id="3" name="Metin kutusu 2">
            <a:extLst>
              <a:ext uri="{FF2B5EF4-FFF2-40B4-BE49-F238E27FC236}">
                <a16:creationId xmlns:a16="http://schemas.microsoft.com/office/drawing/2014/main" id="{4AFBC659-5F99-BCFF-4B9B-FDE52BDC15E3}"/>
              </a:ext>
            </a:extLst>
          </p:cNvPr>
          <p:cNvSpPr txBox="1"/>
          <p:nvPr/>
        </p:nvSpPr>
        <p:spPr>
          <a:xfrm>
            <a:off x="2768526" y="6211669"/>
            <a:ext cx="3606949" cy="646331"/>
          </a:xfrm>
          <a:prstGeom prst="rect">
            <a:avLst/>
          </a:prstGeom>
          <a:noFill/>
        </p:spPr>
        <p:txBody>
          <a:bodyPr wrap="none" rtlCol="0">
            <a:spAutoFit/>
          </a:bodyPr>
          <a:lstStyle/>
          <a:p>
            <a:r>
              <a:rPr lang="tr-TR" sz="1800" b="1" dirty="0">
                <a:solidFill>
                  <a:srgbClr val="0C0D0D"/>
                </a:solidFill>
                <a:latin typeface="Calibri "/>
                <a:cs typeface="Times New Roman" panose="02020603050405020304" pitchFamily="18" charset="0"/>
              </a:rPr>
              <a:t>Ders İçerik Anketi Ortalaması:87.63 </a:t>
            </a:r>
            <a:endParaRPr lang="en-US" sz="1800" b="1" dirty="0">
              <a:solidFill>
                <a:srgbClr val="0C0D0D"/>
              </a:solidFill>
              <a:latin typeface="Calibri "/>
              <a:cs typeface="Times New Roman" panose="02020603050405020304" pitchFamily="18" charset="0"/>
            </a:endParaRPr>
          </a:p>
          <a:p>
            <a:endParaRPr lang="en-US" dirty="0"/>
          </a:p>
        </p:txBody>
      </p:sp>
    </p:spTree>
    <p:extLst>
      <p:ext uri="{BB962C8B-B14F-4D97-AF65-F5344CB8AC3E}">
        <p14:creationId xmlns:p14="http://schemas.microsoft.com/office/powerpoint/2010/main" val="3393134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5">
            <a:extLst>
              <a:ext uri="{FF2B5EF4-FFF2-40B4-BE49-F238E27FC236}">
                <a16:creationId xmlns:a16="http://schemas.microsoft.com/office/drawing/2014/main" id="{DB25D541-F889-BCF0-AE11-D21C0735649D}"/>
              </a:ext>
            </a:extLst>
          </p:cNvPr>
          <p:cNvSpPr>
            <a:spLocks noGrp="1"/>
          </p:cNvSpPr>
          <p:nvPr>
            <p:ph type="title"/>
          </p:nvPr>
        </p:nvSpPr>
        <p:spPr>
          <a:xfrm>
            <a:off x="1044310" y="77144"/>
            <a:ext cx="7055380" cy="1400530"/>
          </a:xfrm>
        </p:spPr>
        <p:txBody>
          <a:bodyPr/>
          <a:lstStyle/>
          <a:p>
            <a:pPr algn="ctr"/>
            <a:r>
              <a:rPr lang="tr-TR" sz="3200" b="1" dirty="0">
                <a:solidFill>
                  <a:schemeClr val="accent6"/>
                </a:solidFill>
                <a:effectLst>
                  <a:outerShdw blurRad="38100" dist="38100" dir="2700000" algn="tl">
                    <a:srgbClr val="000000">
                      <a:alpha val="43137"/>
                    </a:srgbClr>
                  </a:outerShdw>
                </a:effectLst>
                <a:latin typeface="+mn-lt"/>
              </a:rPr>
              <a:t>PAYDAŞ GERİBİLDİRİMLERİ</a:t>
            </a:r>
            <a:br>
              <a:rPr lang="tr-TR" sz="3200" b="1" dirty="0">
                <a:solidFill>
                  <a:schemeClr val="accent6"/>
                </a:solidFill>
                <a:effectLst>
                  <a:outerShdw blurRad="38100" dist="38100" dir="2700000" algn="tl">
                    <a:srgbClr val="000000">
                      <a:alpha val="43137"/>
                    </a:srgbClr>
                  </a:outerShdw>
                </a:effectLst>
                <a:latin typeface="+mn-lt"/>
              </a:rPr>
            </a:br>
            <a:r>
              <a:rPr lang="tr-TR" sz="3200" b="1" dirty="0">
                <a:solidFill>
                  <a:schemeClr val="accent6"/>
                </a:solidFill>
                <a:effectLst>
                  <a:outerShdw blurRad="38100" dist="38100" dir="2700000" algn="tl">
                    <a:srgbClr val="000000">
                      <a:alpha val="43137"/>
                    </a:srgbClr>
                  </a:outerShdw>
                </a:effectLst>
                <a:latin typeface="+mn-lt"/>
              </a:rPr>
              <a:t>(ANKET ANALİZLERİ)</a:t>
            </a:r>
            <a:r>
              <a:rPr lang="en-US" sz="3200" dirty="0">
                <a:solidFill>
                  <a:schemeClr val="accent6"/>
                </a:solidFill>
                <a:cs typeface="Calibri" panose="020F0502020204030204"/>
              </a:rPr>
              <a:t/>
            </a:r>
            <a:br>
              <a:rPr lang="en-US" sz="3200" dirty="0">
                <a:solidFill>
                  <a:schemeClr val="accent6"/>
                </a:solidFill>
                <a:cs typeface="Calibri" panose="020F0502020204030204"/>
              </a:rPr>
            </a:br>
            <a:r>
              <a:rPr lang="en-US" sz="4400" dirty="0">
                <a:solidFill>
                  <a:schemeClr val="accent6"/>
                </a:solidFill>
                <a:cs typeface="Calibri" panose="020F0502020204030204"/>
              </a:rPr>
              <a:t/>
            </a:r>
            <a:br>
              <a:rPr lang="en-US" sz="4400" dirty="0">
                <a:solidFill>
                  <a:schemeClr val="accent6"/>
                </a:solidFill>
                <a:cs typeface="Calibri" panose="020F0502020204030204"/>
              </a:rPr>
            </a:br>
            <a:endParaRPr lang="en-US" dirty="0"/>
          </a:p>
        </p:txBody>
      </p:sp>
      <p:graphicFrame>
        <p:nvGraphicFramePr>
          <p:cNvPr id="5" name="Grafik 4">
            <a:extLst>
              <a:ext uri="{FF2B5EF4-FFF2-40B4-BE49-F238E27FC236}">
                <a16:creationId xmlns:a16="http://schemas.microsoft.com/office/drawing/2014/main" id="{69F64D6B-7E12-2631-1F3D-DE67230AB6B4}"/>
              </a:ext>
            </a:extLst>
          </p:cNvPr>
          <p:cNvGraphicFramePr>
            <a:graphicFrameLocks/>
          </p:cNvGraphicFramePr>
          <p:nvPr>
            <p:extLst>
              <p:ext uri="{D42A27DB-BD31-4B8C-83A1-F6EECF244321}">
                <p14:modId xmlns:p14="http://schemas.microsoft.com/office/powerpoint/2010/main" val="3447753461"/>
              </p:ext>
            </p:extLst>
          </p:nvPr>
        </p:nvGraphicFramePr>
        <p:xfrm>
          <a:off x="535403" y="1258362"/>
          <a:ext cx="8073190" cy="4872789"/>
        </p:xfrm>
        <a:graphic>
          <a:graphicData uri="http://schemas.openxmlformats.org/drawingml/2006/chart">
            <c:chart xmlns:c="http://schemas.openxmlformats.org/drawingml/2006/chart" xmlns:r="http://schemas.openxmlformats.org/officeDocument/2006/relationships" r:id="rId2"/>
          </a:graphicData>
        </a:graphic>
      </p:graphicFrame>
      <p:sp>
        <p:nvSpPr>
          <p:cNvPr id="7" name="Metin kutusu 6">
            <a:extLst>
              <a:ext uri="{FF2B5EF4-FFF2-40B4-BE49-F238E27FC236}">
                <a16:creationId xmlns:a16="http://schemas.microsoft.com/office/drawing/2014/main" id="{32C516A5-B19C-7721-D856-9BA2E7D9FF20}"/>
              </a:ext>
            </a:extLst>
          </p:cNvPr>
          <p:cNvSpPr txBox="1"/>
          <p:nvPr/>
        </p:nvSpPr>
        <p:spPr>
          <a:xfrm>
            <a:off x="1308434" y="1169651"/>
            <a:ext cx="6527133"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tr-TR" sz="1400" b="1" i="0" strike="noStrike" kern="1200" spc="0" baseline="0" dirty="0">
                <a:solidFill>
                  <a:schemeClr val="tx2"/>
                </a:solidFill>
                <a:effectLst/>
              </a:rPr>
              <a:t>İŞLETME BÖLÜMÜ 2022-2023 GÜZ DÖNEMİ ÖĞRETİM ELEMANI DEĞERLENDİRME ANKETİ SONUÇLARI</a:t>
            </a:r>
            <a:endParaRPr lang="tr-TR" sz="1400" b="0" i="0" strike="noStrike" kern="1200" spc="0" baseline="0" dirty="0">
              <a:solidFill>
                <a:schemeClr val="tx2"/>
              </a:solidFill>
              <a:effectLst/>
            </a:endParaRPr>
          </a:p>
        </p:txBody>
      </p:sp>
      <p:sp>
        <p:nvSpPr>
          <p:cNvPr id="3" name="Metin kutusu 2">
            <a:extLst>
              <a:ext uri="{FF2B5EF4-FFF2-40B4-BE49-F238E27FC236}">
                <a16:creationId xmlns:a16="http://schemas.microsoft.com/office/drawing/2014/main" id="{7215E47B-13D5-F777-09E2-E69B76D89741}"/>
              </a:ext>
            </a:extLst>
          </p:cNvPr>
          <p:cNvSpPr txBox="1"/>
          <p:nvPr/>
        </p:nvSpPr>
        <p:spPr>
          <a:xfrm>
            <a:off x="1733306" y="6219862"/>
            <a:ext cx="5677388" cy="646331"/>
          </a:xfrm>
          <a:prstGeom prst="rect">
            <a:avLst/>
          </a:prstGeom>
          <a:noFill/>
        </p:spPr>
        <p:txBody>
          <a:bodyPr wrap="none" rtlCol="0">
            <a:spAutoFit/>
          </a:bodyPr>
          <a:lstStyle/>
          <a:p>
            <a:r>
              <a:rPr lang="tr-TR" b="1" dirty="0">
                <a:solidFill>
                  <a:srgbClr val="0C0D0D"/>
                </a:solidFill>
              </a:rPr>
              <a:t>Öğretim Elemanı Değerlendirme Anketi Ortalaması:90.12 </a:t>
            </a:r>
            <a:endParaRPr lang="en-US" b="1" dirty="0">
              <a:solidFill>
                <a:srgbClr val="0C0D0D"/>
              </a:solidFill>
            </a:endParaRPr>
          </a:p>
          <a:p>
            <a:endParaRPr lang="en-US" dirty="0"/>
          </a:p>
        </p:txBody>
      </p:sp>
    </p:spTree>
    <p:extLst>
      <p:ext uri="{BB962C8B-B14F-4D97-AF65-F5344CB8AC3E}">
        <p14:creationId xmlns:p14="http://schemas.microsoft.com/office/powerpoint/2010/main" val="3361383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a:extLst>
              <a:ext uri="{FF2B5EF4-FFF2-40B4-BE49-F238E27FC236}">
                <a16:creationId xmlns:a16="http://schemas.microsoft.com/office/drawing/2014/main" id="{FE785E69-6E79-D3A7-B65D-21699F46B4FE}"/>
              </a:ext>
            </a:extLst>
          </p:cNvPr>
          <p:cNvGraphicFramePr>
            <a:graphicFrameLocks noGrp="1"/>
          </p:cNvGraphicFramePr>
          <p:nvPr>
            <p:extLst>
              <p:ext uri="{D42A27DB-BD31-4B8C-83A1-F6EECF244321}">
                <p14:modId xmlns:p14="http://schemas.microsoft.com/office/powerpoint/2010/main" val="3649608143"/>
              </p:ext>
            </p:extLst>
          </p:nvPr>
        </p:nvGraphicFramePr>
        <p:xfrm>
          <a:off x="1326229" y="2624537"/>
          <a:ext cx="6317036" cy="3057308"/>
        </p:xfrm>
        <a:graphic>
          <a:graphicData uri="http://schemas.openxmlformats.org/drawingml/2006/table">
            <a:tbl>
              <a:tblPr/>
              <a:tblGrid>
                <a:gridCol w="2022222">
                  <a:extLst>
                    <a:ext uri="{9D8B030D-6E8A-4147-A177-3AD203B41FA5}">
                      <a16:colId xmlns:a16="http://schemas.microsoft.com/office/drawing/2014/main" val="3918363564"/>
                    </a:ext>
                  </a:extLst>
                </a:gridCol>
                <a:gridCol w="2138994">
                  <a:extLst>
                    <a:ext uri="{9D8B030D-6E8A-4147-A177-3AD203B41FA5}">
                      <a16:colId xmlns:a16="http://schemas.microsoft.com/office/drawing/2014/main" val="1683979601"/>
                    </a:ext>
                  </a:extLst>
                </a:gridCol>
                <a:gridCol w="2155820">
                  <a:extLst>
                    <a:ext uri="{9D8B030D-6E8A-4147-A177-3AD203B41FA5}">
                      <a16:colId xmlns:a16="http://schemas.microsoft.com/office/drawing/2014/main" val="2592459544"/>
                    </a:ext>
                  </a:extLst>
                </a:gridCol>
              </a:tblGrid>
              <a:tr h="110143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651957">
                <a:tc gridSpan="3">
                  <a:txBody>
                    <a:bodyPr/>
                    <a:lstStyle/>
                    <a:p>
                      <a:pPr algn="ctr" fontAlgn="ctr"/>
                      <a:r>
                        <a:rPr lang="tr-TR" sz="1600" b="0" i="0" u="none" strike="noStrike" dirty="0">
                          <a:solidFill>
                            <a:srgbClr val="000000"/>
                          </a:solidFill>
                          <a:effectLst/>
                          <a:latin typeface="Calibri" panose="020F0502020204030204" pitchFamily="34" charset="0"/>
                        </a:rPr>
                        <a:t>Mevcut durumda bulunmamaktadır.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hMerge="1">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651957">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51957">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o 6"/>
          <p:cNvGraphicFramePr>
            <a:graphicFrameLocks noGrp="1"/>
          </p:cNvGraphicFramePr>
          <p:nvPr>
            <p:extLst>
              <p:ext uri="{D42A27DB-BD31-4B8C-83A1-F6EECF244321}">
                <p14:modId xmlns:p14="http://schemas.microsoft.com/office/powerpoint/2010/main" val="1635005832"/>
              </p:ext>
            </p:extLst>
          </p:nvPr>
        </p:nvGraphicFramePr>
        <p:xfrm>
          <a:off x="470388" y="1885208"/>
          <a:ext cx="8203223" cy="175260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a:solidFill>
                            <a:srgbClr val="0C0D0D"/>
                          </a:solidFill>
                        </a:rPr>
                        <a:t>: DF bulunmamaktadır.</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08205" y="0"/>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descr="metin, ekran görüntüsü, sayı, numara, yazı tipi içeren bir resim&#10;&#10;Açıklama otomatik olarak oluşturuldu">
            <a:extLst>
              <a:ext uri="{FF2B5EF4-FFF2-40B4-BE49-F238E27FC236}">
                <a16:creationId xmlns:a16="http://schemas.microsoft.com/office/drawing/2014/main" id="{0163118B-9D8E-5092-697F-2364F03E4204}"/>
              </a:ext>
            </a:extLst>
          </p:cNvPr>
          <p:cNvPicPr>
            <a:picLocks noChangeAspect="1"/>
          </p:cNvPicPr>
          <p:nvPr/>
        </p:nvPicPr>
        <p:blipFill rotWithShape="1">
          <a:blip r:embed="rId4">
            <a:extLst>
              <a:ext uri="{28A0092B-C50C-407E-A947-70E740481C1C}">
                <a14:useLocalDpi xmlns:a14="http://schemas.microsoft.com/office/drawing/2010/main" val="0"/>
              </a:ext>
            </a:extLst>
          </a:blip>
          <a:srcRect t="1291"/>
          <a:stretch/>
        </p:blipFill>
        <p:spPr>
          <a:xfrm>
            <a:off x="2355808" y="1011382"/>
            <a:ext cx="4432385" cy="3976628"/>
          </a:xfrm>
          <a:prstGeom prst="rect">
            <a:avLst/>
          </a:prstGeom>
        </p:spPr>
      </p:pic>
      <p:pic>
        <p:nvPicPr>
          <p:cNvPr id="6" name="Resim 5" descr="metin, ekran görüntüsü, yazı tipi, renklilik içeren bir resim&#10;&#10;Açıklama otomatik olarak oluşturuldu">
            <a:extLst>
              <a:ext uri="{FF2B5EF4-FFF2-40B4-BE49-F238E27FC236}">
                <a16:creationId xmlns:a16="http://schemas.microsoft.com/office/drawing/2014/main" id="{5EC268DC-2606-12D5-83C6-1E0DF83DAC03}"/>
              </a:ext>
            </a:extLst>
          </p:cNvPr>
          <p:cNvPicPr>
            <a:picLocks noChangeAspect="1"/>
          </p:cNvPicPr>
          <p:nvPr/>
        </p:nvPicPr>
        <p:blipFill rotWithShape="1">
          <a:blip r:embed="rId5">
            <a:extLst>
              <a:ext uri="{28A0092B-C50C-407E-A947-70E740481C1C}">
                <a14:useLocalDpi xmlns:a14="http://schemas.microsoft.com/office/drawing/2010/main" val="0"/>
              </a:ext>
            </a:extLst>
          </a:blip>
          <a:srcRect l="64" t="2813" r="-337" b="17706"/>
          <a:stretch/>
        </p:blipFill>
        <p:spPr>
          <a:xfrm>
            <a:off x="1419726" y="5101388"/>
            <a:ext cx="6304548" cy="1756612"/>
          </a:xfrm>
          <a:prstGeom prst="rect">
            <a:avLst/>
          </a:prstGeom>
        </p:spPr>
      </p:pic>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61D2A2D2-8DA3-6518-2D8D-7F576692D9C3}"/>
              </a:ext>
            </a:extLst>
          </p:cNvPr>
          <p:cNvSpPr>
            <a:spLocks noGrp="1"/>
          </p:cNvSpPr>
          <p:nvPr>
            <p:ph idx="1"/>
          </p:nvPr>
        </p:nvSpPr>
        <p:spPr>
          <a:xfrm>
            <a:off x="1216173" y="2052925"/>
            <a:ext cx="6711654" cy="4195481"/>
          </a:xfrm>
        </p:spPr>
        <p:txBody>
          <a:bodyPr/>
          <a:lstStyle/>
          <a:p>
            <a:pPr algn="just">
              <a:buClr>
                <a:srgbClr val="122204"/>
              </a:buClr>
            </a:pPr>
            <a:r>
              <a:rPr lang="tr-TR" dirty="0">
                <a:solidFill>
                  <a:srgbClr val="0F2303"/>
                </a:solidFill>
                <a:effectLst/>
                <a:latin typeface="Times New Roman" panose="02020603050405020304" pitchFamily="18" charset="0"/>
                <a:ea typeface="Calibri" panose="020F0502020204030204" pitchFamily="34" charset="0"/>
                <a:cs typeface="Times New Roman" panose="02020603050405020304" pitchFamily="18" charset="0"/>
              </a:rPr>
              <a:t>Bölüm derslerinde hocaların ön planda olduğu pasif bir anlatımdan ziyade, öğrencinin aktif olarak derse katılımını sağlayacak öğretim teknikleri uygulanmaktadır. Kanıt olarak BUSI 361 İnsan Kaynakları Yönetimi dersinde uygulanan Mülakat Projesi örnek gösterilebilir. </a:t>
            </a:r>
            <a:endParaRPr lang="en-US" dirty="0">
              <a:solidFill>
                <a:srgbClr val="0F2303"/>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09275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0DF04642-046D-2397-6E47-74B1EABA37AD}"/>
              </a:ext>
            </a:extLst>
          </p:cNvPr>
          <p:cNvSpPr>
            <a:spLocks noGrp="1"/>
          </p:cNvSpPr>
          <p:nvPr>
            <p:ph idx="1"/>
          </p:nvPr>
        </p:nvSpPr>
        <p:spPr>
          <a:xfrm>
            <a:off x="1216173" y="2052925"/>
            <a:ext cx="6711654" cy="4195481"/>
          </a:xfrm>
        </p:spPr>
        <p:txBody>
          <a:bodyPr/>
          <a:lstStyle/>
          <a:p>
            <a:pPr algn="just">
              <a:lnSpc>
                <a:spcPct val="107000"/>
              </a:lnSpc>
              <a:spcAft>
                <a:spcPts val="800"/>
              </a:spcAft>
              <a:buClr>
                <a:srgbClr val="122204"/>
              </a:buClr>
            </a:pPr>
            <a:r>
              <a:rPr lang="tr-TR" sz="2000" dirty="0">
                <a:solidFill>
                  <a:srgbClr val="000000"/>
                </a:solidFill>
                <a:effectLst/>
                <a:latin typeface="Times New Roman" panose="02020603050405020304" pitchFamily="18" charset="0"/>
                <a:ea typeface="Calibri" panose="020F0502020204030204" pitchFamily="34" charset="0"/>
              </a:rPr>
              <a:t>2022 listesinde Doç. Dr. </a:t>
            </a:r>
            <a:r>
              <a:rPr lang="tr-TR" sz="2000" dirty="0" err="1">
                <a:solidFill>
                  <a:srgbClr val="000000"/>
                </a:solidFill>
                <a:effectLst/>
                <a:latin typeface="Times New Roman" panose="02020603050405020304" pitchFamily="18" charset="0"/>
                <a:ea typeface="Calibri" panose="020F0502020204030204" pitchFamily="34" charset="0"/>
              </a:rPr>
              <a:t>Mohammed</a:t>
            </a:r>
            <a:r>
              <a:rPr lang="tr-TR" sz="2000" dirty="0">
                <a:solidFill>
                  <a:srgbClr val="000000"/>
                </a:solidFill>
                <a:effectLst/>
                <a:latin typeface="Times New Roman" panose="02020603050405020304" pitchFamily="18" charset="0"/>
                <a:ea typeface="Calibri" panose="020F0502020204030204" pitchFamily="34" charset="0"/>
              </a:rPr>
              <a:t> </a:t>
            </a:r>
            <a:r>
              <a:rPr lang="tr-TR" sz="2000" dirty="0" err="1">
                <a:solidFill>
                  <a:srgbClr val="000000"/>
                </a:solidFill>
                <a:effectLst/>
                <a:latin typeface="Times New Roman" panose="02020603050405020304" pitchFamily="18" charset="0"/>
                <a:ea typeface="Calibri" panose="020F0502020204030204" pitchFamily="34" charset="0"/>
              </a:rPr>
              <a:t>Abubakar</a:t>
            </a:r>
            <a:r>
              <a:rPr lang="tr-TR" sz="2000" dirty="0">
                <a:solidFill>
                  <a:srgbClr val="000000"/>
                </a:solidFill>
                <a:effectLst/>
                <a:latin typeface="Times New Roman" panose="02020603050405020304" pitchFamily="18" charset="0"/>
                <a:ea typeface="Calibri" panose="020F0502020204030204" pitchFamily="34" charset="0"/>
              </a:rPr>
              <a:t> Stanford Üniversitesi'nin hazırladığı raporda "Dünyanın en iyi %2 bilim insanı" listesinde yer almıştır. </a:t>
            </a:r>
          </a:p>
          <a:p>
            <a:pPr algn="just">
              <a:lnSpc>
                <a:spcPct val="107000"/>
              </a:lnSpc>
              <a:spcAft>
                <a:spcPts val="800"/>
              </a:spcAft>
              <a:buClr>
                <a:srgbClr val="122204"/>
              </a:buClr>
            </a:pPr>
            <a:r>
              <a:rPr lang="tr-TR" sz="2000" dirty="0">
                <a:solidFill>
                  <a:srgbClr val="000000"/>
                </a:solidFill>
                <a:effectLst/>
                <a:latin typeface="Times New Roman" panose="02020603050405020304" pitchFamily="18" charset="0"/>
                <a:ea typeface="Calibri" panose="020F0502020204030204" pitchFamily="34" charset="0"/>
              </a:rPr>
              <a:t>Bölümümüz bünyesindeki akademisyenlerimiz 2022 yılında </a:t>
            </a:r>
            <a:r>
              <a:rPr lang="tr-TR" sz="2000" dirty="0" err="1">
                <a:solidFill>
                  <a:srgbClr val="000000"/>
                </a:solidFill>
                <a:effectLst/>
                <a:latin typeface="Times New Roman" panose="02020603050405020304" pitchFamily="18" charset="0"/>
                <a:ea typeface="Calibri" panose="020F0502020204030204" pitchFamily="34" charset="0"/>
              </a:rPr>
              <a:t>WOS'ta</a:t>
            </a:r>
            <a:r>
              <a:rPr lang="tr-TR" sz="2000" dirty="0">
                <a:solidFill>
                  <a:srgbClr val="000000"/>
                </a:solidFill>
                <a:effectLst/>
                <a:latin typeface="Times New Roman" panose="02020603050405020304" pitchFamily="18" charset="0"/>
                <a:ea typeface="Calibri" panose="020F0502020204030204" pitchFamily="34" charset="0"/>
              </a:rPr>
              <a:t> taranan 10 makale, </a:t>
            </a:r>
            <a:r>
              <a:rPr lang="tr-TR" sz="2000" dirty="0" err="1">
                <a:solidFill>
                  <a:srgbClr val="000000"/>
                </a:solidFill>
                <a:effectLst/>
                <a:latin typeface="Times New Roman" panose="02020603050405020304" pitchFamily="18" charset="0"/>
                <a:ea typeface="Calibri" panose="020F0502020204030204" pitchFamily="34" charset="0"/>
              </a:rPr>
              <a:t>Scopus'ta</a:t>
            </a:r>
            <a:r>
              <a:rPr lang="tr-TR" sz="2000" dirty="0">
                <a:solidFill>
                  <a:srgbClr val="000000"/>
                </a:solidFill>
                <a:effectLst/>
                <a:latin typeface="Times New Roman" panose="02020603050405020304" pitchFamily="18" charset="0"/>
                <a:ea typeface="Calibri" panose="020F0502020204030204" pitchFamily="34" charset="0"/>
              </a:rPr>
              <a:t> taranan 1 makale, TR </a:t>
            </a:r>
            <a:r>
              <a:rPr lang="tr-TR" sz="2000" dirty="0" err="1">
                <a:solidFill>
                  <a:srgbClr val="000000"/>
                </a:solidFill>
                <a:effectLst/>
                <a:latin typeface="Times New Roman" panose="02020603050405020304" pitchFamily="18" charset="0"/>
                <a:ea typeface="Calibri" panose="020F0502020204030204" pitchFamily="34" charset="0"/>
              </a:rPr>
              <a:t>Dizin'de</a:t>
            </a:r>
            <a:r>
              <a:rPr lang="tr-TR" sz="2000" dirty="0">
                <a:solidFill>
                  <a:srgbClr val="000000"/>
                </a:solidFill>
                <a:effectLst/>
                <a:latin typeface="Times New Roman" panose="02020603050405020304" pitchFamily="18" charset="0"/>
                <a:ea typeface="Calibri" panose="020F0502020204030204" pitchFamily="34" charset="0"/>
              </a:rPr>
              <a:t> taranan 6 makale yayınlamışlardır. Bir öğretim üyemiz 2022 yılında bir kitap yayınlamıştır. </a:t>
            </a:r>
            <a:endParaRPr lang="en-US" sz="20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17923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4">
            <a:extLst>
              <a:ext uri="{FF2B5EF4-FFF2-40B4-BE49-F238E27FC236}">
                <a16:creationId xmlns:a16="http://schemas.microsoft.com/office/drawing/2014/main" id="{43C71284-188D-7103-51C7-22FB094C4615}"/>
              </a:ext>
            </a:extLst>
          </p:cNvPr>
          <p:cNvSpPr>
            <a:spLocks noGrp="1"/>
          </p:cNvSpPr>
          <p:nvPr>
            <p:ph idx="1"/>
          </p:nvPr>
        </p:nvSpPr>
        <p:spPr>
          <a:xfrm>
            <a:off x="1216173" y="2052925"/>
            <a:ext cx="6711654" cy="4195481"/>
          </a:xfrm>
        </p:spPr>
        <p:txBody>
          <a:bodyPr>
            <a:normAutofit/>
          </a:bodyPr>
          <a:lstStyle/>
          <a:p>
            <a:pPr algn="just">
              <a:buClr>
                <a:srgbClr val="122204"/>
              </a:buClr>
            </a:pPr>
            <a:r>
              <a:rPr lang="tr-TR" b="0" i="0" dirty="0">
                <a:solidFill>
                  <a:srgbClr val="000000"/>
                </a:solidFill>
                <a:effectLst/>
                <a:latin typeface="Times New Roman" panose="02020603050405020304" pitchFamily="18" charset="0"/>
                <a:cs typeface="Times New Roman" panose="02020603050405020304" pitchFamily="18" charset="0"/>
              </a:rPr>
              <a:t>Antalya Sanayici ve İş İnsanları Derneği (ANSİAD) ve Antalya Bilim Üniversitesi İşletme Bölümü lisans ve yüksek lisans öğrencilerinin eğitimi kapsamında eğitim-öğretim programlarının güncellenmesi, gereklilik ve ihtiyaçların belirlenerek gelecek programlara yansıtılması ve öğrencilerin vizyon ve hazırlık düzeylerinin yükseltilmesi amacıyla iş birliği içerisindedirler ve ANSİAD işbirliği protokolü yürütülmektedir.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32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5127153"/>
            <a:ext cx="8352928" cy="1289071"/>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İŞLETME BÖLÜMÜNÜN ÇALIŞMA POLİTİKASI</a:t>
            </a:r>
          </a:p>
          <a:p>
            <a:pPr fontAlgn="base">
              <a:lnSpc>
                <a:spcPct val="150000"/>
              </a:lnSpc>
              <a:spcAft>
                <a:spcPts val="0"/>
              </a:spcAft>
            </a:pPr>
            <a:r>
              <a:rPr lang="tr-TR" sz="1800" b="1" dirty="0">
                <a:solidFill>
                  <a:srgbClr val="0C0D0D"/>
                </a:solidFill>
                <a:latin typeface="Times New Roman" panose="02020603050405020304" pitchFamily="18" charset="0"/>
                <a:ea typeface="Times New Roman" panose="02020603050405020304" pitchFamily="18" charset="0"/>
              </a:rPr>
              <a:t>Hem araştırma hem de eğitim konusunda uluslararası standartlarda faaliyet göstermek ve öğrenci odaklı gayretlerimizi artırarak sürdürmektir. </a:t>
            </a:r>
          </a:p>
        </p:txBody>
      </p:sp>
      <p:sp>
        <p:nvSpPr>
          <p:cNvPr id="7" name="Dikdörtgen 6"/>
          <p:cNvSpPr/>
          <p:nvPr/>
        </p:nvSpPr>
        <p:spPr>
          <a:xfrm>
            <a:off x="490637" y="3508967"/>
            <a:ext cx="8352928" cy="1704569"/>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İŞLETME BÖLÜMÜNÜN VİZYONU</a:t>
            </a:r>
          </a:p>
          <a:p>
            <a:pPr fontAlgn="base">
              <a:lnSpc>
                <a:spcPct val="150000"/>
              </a:lnSpc>
              <a:spcAft>
                <a:spcPts val="0"/>
              </a:spcAft>
            </a:pPr>
            <a:r>
              <a:rPr lang="tr-TR" sz="1800" b="1" dirty="0">
                <a:solidFill>
                  <a:srgbClr val="0C0D0D"/>
                </a:solidFill>
                <a:latin typeface="Times New Roman" panose="02020603050405020304" pitchFamily="18" charset="0"/>
                <a:ea typeface="Times New Roman" panose="02020603050405020304" pitchFamily="18" charset="0"/>
              </a:rPr>
              <a:t>Beş yıl içinde Türkiye’deki vakıf üniversiteleri bünyesinde işletme bölümleri içerisinde ilk on bölüm arasına girebilmek ve on yıl içerisinde Avrupa’nın en iyi yüz işletme bölümü içerisinde olmaktır.</a:t>
            </a:r>
          </a:p>
        </p:txBody>
      </p:sp>
      <p:sp>
        <p:nvSpPr>
          <p:cNvPr id="8" name="Dikdörtgen 7"/>
          <p:cNvSpPr/>
          <p:nvPr/>
        </p:nvSpPr>
        <p:spPr>
          <a:xfrm>
            <a:off x="490637" y="2027129"/>
            <a:ext cx="8352928" cy="1289071"/>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İŞLETME BÖLÜMÜNÜN MİSYONU</a:t>
            </a:r>
          </a:p>
          <a:p>
            <a:pPr fontAlgn="base">
              <a:lnSpc>
                <a:spcPct val="150000"/>
              </a:lnSpc>
              <a:spcAft>
                <a:spcPts val="0"/>
              </a:spcAft>
            </a:pPr>
            <a:r>
              <a:rPr lang="tr-TR" sz="1800" b="1" dirty="0">
                <a:solidFill>
                  <a:srgbClr val="0C0D0D"/>
                </a:solidFill>
                <a:latin typeface="Times New Roman" panose="02020603050405020304" pitchFamily="18" charset="0"/>
                <a:ea typeface="Times New Roman" panose="02020603050405020304" pitchFamily="18" charset="0"/>
              </a:rPr>
              <a:t>Ulusal ve uluslararası işletmelerde yöneticilik yapabilecek yeterlikte, en az iki dil bilen ve yönetsel becerilere ve liderlik özelliklerine sahip öğrenciler yetiştirmektir.</a:t>
            </a: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763688"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7DA8BBEA-C4AD-7323-2EE4-1249A3B34CE7}"/>
              </a:ext>
            </a:extLst>
          </p:cNvPr>
          <p:cNvSpPr>
            <a:spLocks noGrp="1"/>
          </p:cNvSpPr>
          <p:nvPr>
            <p:ph idx="1"/>
          </p:nvPr>
        </p:nvSpPr>
        <p:spPr>
          <a:xfrm>
            <a:off x="1216173" y="2052925"/>
            <a:ext cx="6711654" cy="4195481"/>
          </a:xfrm>
        </p:spPr>
        <p:txBody>
          <a:bodyPr/>
          <a:lstStyle/>
          <a:p>
            <a:pPr algn="just">
              <a:buClr>
                <a:srgbClr val="122204"/>
              </a:buClr>
            </a:pPr>
            <a:r>
              <a:rPr lang="tr-TR" dirty="0">
                <a:solidFill>
                  <a:srgbClr val="0F2303"/>
                </a:solidFill>
                <a:latin typeface="Times New Roman" panose="02020603050405020304" pitchFamily="18" charset="0"/>
                <a:cs typeface="Times New Roman" panose="02020603050405020304" pitchFamily="18" charset="0"/>
              </a:rPr>
              <a:t>Doç. Dr. </a:t>
            </a:r>
            <a:r>
              <a:rPr lang="tr-TR" dirty="0" err="1">
                <a:solidFill>
                  <a:srgbClr val="0F2303"/>
                </a:solidFill>
                <a:latin typeface="Times New Roman" panose="02020603050405020304" pitchFamily="18" charset="0"/>
                <a:cs typeface="Times New Roman" panose="02020603050405020304" pitchFamily="18" charset="0"/>
              </a:rPr>
              <a:t>Mohammed</a:t>
            </a:r>
            <a:r>
              <a:rPr lang="tr-TR" dirty="0">
                <a:solidFill>
                  <a:srgbClr val="0F2303"/>
                </a:solidFill>
                <a:latin typeface="Times New Roman" panose="02020603050405020304" pitchFamily="18" charset="0"/>
                <a:cs typeface="Times New Roman" panose="02020603050405020304" pitchFamily="18" charset="0"/>
              </a:rPr>
              <a:t> </a:t>
            </a:r>
            <a:r>
              <a:rPr lang="tr-TR" dirty="0" err="1">
                <a:solidFill>
                  <a:srgbClr val="0F2303"/>
                </a:solidFill>
                <a:latin typeface="Times New Roman" panose="02020603050405020304" pitchFamily="18" charset="0"/>
                <a:cs typeface="Times New Roman" panose="02020603050405020304" pitchFamily="18" charset="0"/>
              </a:rPr>
              <a:t>Abubakar’ın</a:t>
            </a:r>
            <a:r>
              <a:rPr lang="tr-TR" dirty="0">
                <a:solidFill>
                  <a:srgbClr val="0F2303"/>
                </a:solidFill>
                <a:latin typeface="Times New Roman" panose="02020603050405020304" pitchFamily="18" charset="0"/>
                <a:cs typeface="Times New Roman" panose="02020603050405020304" pitchFamily="18" charset="0"/>
              </a:rPr>
              <a:t> </a:t>
            </a:r>
            <a:r>
              <a:rPr lang="tr-TR" dirty="0" err="1">
                <a:solidFill>
                  <a:srgbClr val="0F2303"/>
                </a:solidFill>
                <a:latin typeface="Times New Roman" panose="02020603050405020304" pitchFamily="18" charset="0"/>
                <a:cs typeface="Times New Roman" panose="02020603050405020304" pitchFamily="18" charset="0"/>
              </a:rPr>
              <a:t>moderatörlüğünde</a:t>
            </a:r>
            <a:r>
              <a:rPr lang="tr-TR" dirty="0">
                <a:solidFill>
                  <a:srgbClr val="0F2303"/>
                </a:solidFill>
                <a:latin typeface="Times New Roman" panose="02020603050405020304" pitchFamily="18" charset="0"/>
                <a:cs typeface="Times New Roman" panose="02020603050405020304" pitchFamily="18" charset="0"/>
              </a:rPr>
              <a:t> </a:t>
            </a:r>
            <a:r>
              <a:rPr lang="tr-TR" dirty="0" err="1">
                <a:solidFill>
                  <a:srgbClr val="0F2303"/>
                </a:solidFill>
                <a:latin typeface="Times New Roman" panose="02020603050405020304" pitchFamily="18" charset="0"/>
                <a:cs typeface="Times New Roman" panose="02020603050405020304" pitchFamily="18" charset="0"/>
              </a:rPr>
              <a:t>Mendeley</a:t>
            </a:r>
            <a:r>
              <a:rPr lang="tr-TR" dirty="0">
                <a:solidFill>
                  <a:srgbClr val="0F2303"/>
                </a:solidFill>
                <a:latin typeface="Times New Roman" panose="02020603050405020304" pitchFamily="18" charset="0"/>
                <a:cs typeface="Times New Roman" panose="02020603050405020304" pitchFamily="18" charset="0"/>
              </a:rPr>
              <a:t> </a:t>
            </a:r>
            <a:r>
              <a:rPr lang="tr-TR" dirty="0" err="1">
                <a:solidFill>
                  <a:srgbClr val="0F2303"/>
                </a:solidFill>
                <a:latin typeface="Times New Roman" panose="02020603050405020304" pitchFamily="18" charset="0"/>
                <a:cs typeface="Times New Roman" panose="02020603050405020304" pitchFamily="18" charset="0"/>
              </a:rPr>
              <a:t>Referencing</a:t>
            </a:r>
            <a:r>
              <a:rPr lang="tr-TR" dirty="0">
                <a:solidFill>
                  <a:srgbClr val="0F2303"/>
                </a:solidFill>
                <a:latin typeface="Times New Roman" panose="02020603050405020304" pitchFamily="18" charset="0"/>
                <a:cs typeface="Times New Roman" panose="02020603050405020304" pitchFamily="18" charset="0"/>
              </a:rPr>
              <a:t> Manager Workshop’ı düzenlenmiştir.</a:t>
            </a:r>
            <a:endParaRPr lang="en-US" dirty="0">
              <a:solidFill>
                <a:srgbClr val="0F230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252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10"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7F1FAF25-4B11-F3F2-6531-611E71FFFEA3}"/>
              </a:ext>
            </a:extLst>
          </p:cNvPr>
          <p:cNvSpPr>
            <a:spLocks noGrp="1"/>
          </p:cNvSpPr>
          <p:nvPr>
            <p:ph idx="1"/>
          </p:nvPr>
        </p:nvSpPr>
        <p:spPr>
          <a:xfrm>
            <a:off x="1216173" y="2052925"/>
            <a:ext cx="6711654" cy="4195481"/>
          </a:xfrm>
        </p:spPr>
        <p:txBody>
          <a:bodyPr/>
          <a:lstStyle/>
          <a:p>
            <a:pPr algn="just">
              <a:buClr>
                <a:srgbClr val="122204"/>
              </a:buClr>
            </a:pPr>
            <a:r>
              <a:rPr lang="en-US" b="0" i="0" dirty="0" err="1">
                <a:solidFill>
                  <a:srgbClr val="0C0D0D"/>
                </a:solidFill>
                <a:effectLst/>
                <a:latin typeface="Times New Roman" panose="02020603050405020304" pitchFamily="18" charset="0"/>
                <a:cs typeface="Times New Roman" panose="02020603050405020304" pitchFamily="18" charset="0"/>
              </a:rPr>
              <a:t>İşletme</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bölümündeki</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süreçleri</a:t>
            </a:r>
            <a:r>
              <a:rPr lang="tr-TR" b="0" i="0" dirty="0">
                <a:solidFill>
                  <a:srgbClr val="0C0D0D"/>
                </a:solidFill>
                <a:effectLst/>
                <a:latin typeface="Times New Roman" panose="02020603050405020304" pitchFamily="18" charset="0"/>
                <a:cs typeface="Times New Roman" panose="02020603050405020304" pitchFamily="18" charset="0"/>
              </a:rPr>
              <a:t>n</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düzenli</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olarak</a:t>
            </a:r>
            <a:r>
              <a:rPr lang="tr-TR" b="0" i="0" dirty="0">
                <a:solidFill>
                  <a:srgbClr val="0C0D0D"/>
                </a:solidFill>
                <a:effectLst/>
                <a:latin typeface="Times New Roman" panose="02020603050405020304" pitchFamily="18" charset="0"/>
                <a:cs typeface="Times New Roman" panose="02020603050405020304" pitchFamily="18" charset="0"/>
              </a:rPr>
              <a:t> genel kurul toplantılarında</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gözden</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geçiri</a:t>
            </a:r>
            <a:r>
              <a:rPr lang="tr-TR" b="0" i="0" dirty="0" err="1">
                <a:solidFill>
                  <a:srgbClr val="0C0D0D"/>
                </a:solidFill>
                <a:effectLst/>
                <a:latin typeface="Times New Roman" panose="02020603050405020304" pitchFamily="18" charset="0"/>
                <a:cs typeface="Times New Roman" panose="02020603050405020304" pitchFamily="18" charset="0"/>
              </a:rPr>
              <a:t>lmesi</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ve</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iyileştirme</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fırsatlarını</a:t>
            </a:r>
            <a:r>
              <a:rPr lang="tr-TR" b="0" i="0" dirty="0">
                <a:solidFill>
                  <a:srgbClr val="0C0D0D"/>
                </a:solidFill>
                <a:effectLst/>
                <a:latin typeface="Times New Roman" panose="02020603050405020304" pitchFamily="18" charset="0"/>
                <a:cs typeface="Times New Roman" panose="02020603050405020304" pitchFamily="18" charset="0"/>
              </a:rPr>
              <a:t>n</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belirle</a:t>
            </a:r>
            <a:r>
              <a:rPr lang="tr-TR" b="0" i="0" dirty="0" err="1">
                <a:solidFill>
                  <a:srgbClr val="0C0D0D"/>
                </a:solidFill>
                <a:effectLst/>
                <a:latin typeface="Times New Roman" panose="02020603050405020304" pitchFamily="18" charset="0"/>
                <a:cs typeface="Times New Roman" panose="02020603050405020304" pitchFamily="18" charset="0"/>
              </a:rPr>
              <a:t>n</a:t>
            </a:r>
            <a:r>
              <a:rPr lang="tr-TR" dirty="0" err="1">
                <a:solidFill>
                  <a:srgbClr val="0C0D0D"/>
                </a:solidFill>
                <a:latin typeface="Times New Roman" panose="02020603050405020304" pitchFamily="18" charset="0"/>
                <a:cs typeface="Times New Roman" panose="02020603050405020304" pitchFamily="18" charset="0"/>
              </a:rPr>
              <a:t>mesi</a:t>
            </a:r>
            <a:r>
              <a:rPr lang="tr-TR" dirty="0">
                <a:solidFill>
                  <a:srgbClr val="0C0D0D"/>
                </a:solidFill>
                <a:latin typeface="Times New Roman" panose="02020603050405020304" pitchFamily="18" charset="0"/>
                <a:cs typeface="Times New Roman" panose="02020603050405020304" pitchFamily="18" charset="0"/>
              </a:rPr>
              <a:t>,</a:t>
            </a:r>
            <a:endParaRPr lang="tr-TR" b="0" i="0" dirty="0">
              <a:solidFill>
                <a:srgbClr val="0C0D0D"/>
              </a:solidFill>
              <a:effectLst/>
              <a:latin typeface="Times New Roman" panose="02020603050405020304" pitchFamily="18" charset="0"/>
              <a:cs typeface="Times New Roman" panose="02020603050405020304" pitchFamily="18" charset="0"/>
            </a:endParaRPr>
          </a:p>
          <a:p>
            <a:pPr algn="just">
              <a:buClr>
                <a:srgbClr val="122204"/>
              </a:buClr>
            </a:pPr>
            <a:r>
              <a:rPr lang="en-US" b="0" i="0" dirty="0" err="1">
                <a:solidFill>
                  <a:srgbClr val="0C0D0D"/>
                </a:solidFill>
                <a:effectLst/>
                <a:latin typeface="Times New Roman" panose="02020603050405020304" pitchFamily="18" charset="0"/>
                <a:cs typeface="Times New Roman" panose="02020603050405020304" pitchFamily="18" charset="0"/>
              </a:rPr>
              <a:t>Özellikle</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verimsizlikleri</a:t>
            </a:r>
            <a:r>
              <a:rPr lang="tr-TR" b="0" i="0" dirty="0">
                <a:solidFill>
                  <a:srgbClr val="0C0D0D"/>
                </a:solidFill>
                <a:effectLst/>
                <a:latin typeface="Times New Roman" panose="02020603050405020304" pitchFamily="18" charset="0"/>
                <a:cs typeface="Times New Roman" panose="02020603050405020304" pitchFamily="18" charset="0"/>
              </a:rPr>
              <a:t>n</a:t>
            </a:r>
            <a:r>
              <a:rPr lang="tr-TR" dirty="0">
                <a:solidFill>
                  <a:srgbClr val="0C0D0D"/>
                </a:solidFill>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veya</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tekrarlanan</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hataları</a:t>
            </a:r>
            <a:r>
              <a:rPr lang="tr-TR" b="0" i="0" dirty="0">
                <a:solidFill>
                  <a:srgbClr val="0C0D0D"/>
                </a:solidFill>
                <a:effectLst/>
                <a:latin typeface="Times New Roman" panose="02020603050405020304" pitchFamily="18" charset="0"/>
                <a:cs typeface="Times New Roman" panose="02020603050405020304" pitchFamily="18" charset="0"/>
              </a:rPr>
              <a:t>n</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tespit</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edi</a:t>
            </a:r>
            <a:r>
              <a:rPr lang="tr-TR" b="0" i="0" dirty="0" err="1">
                <a:solidFill>
                  <a:srgbClr val="0C0D0D"/>
                </a:solidFill>
                <a:effectLst/>
                <a:latin typeface="Times New Roman" panose="02020603050405020304" pitchFamily="18" charset="0"/>
                <a:cs typeface="Times New Roman" panose="02020603050405020304" pitchFamily="18" charset="0"/>
              </a:rPr>
              <a:t>lip</a:t>
            </a:r>
            <a:r>
              <a:rPr lang="tr-TR" dirty="0">
                <a:solidFill>
                  <a:srgbClr val="0C0D0D"/>
                </a:solidFill>
                <a:latin typeface="Times New Roman" panose="02020603050405020304" pitchFamily="18" charset="0"/>
                <a:cs typeface="Times New Roman" panose="02020603050405020304" pitchFamily="18" charset="0"/>
              </a:rPr>
              <a:t> </a:t>
            </a:r>
            <a:r>
              <a:rPr lang="tr-TR" b="0" i="0" dirty="0">
                <a:solidFill>
                  <a:srgbClr val="0C0D0D"/>
                </a:solidFill>
                <a:effectLst/>
                <a:latin typeface="Times New Roman" panose="02020603050405020304" pitchFamily="18" charset="0"/>
                <a:cs typeface="Times New Roman" panose="02020603050405020304" pitchFamily="18" charset="0"/>
              </a:rPr>
              <a:t>iş </a:t>
            </a:r>
            <a:r>
              <a:rPr lang="en-US" b="0" i="0" dirty="0" err="1">
                <a:solidFill>
                  <a:srgbClr val="0C0D0D"/>
                </a:solidFill>
                <a:effectLst/>
                <a:latin typeface="Times New Roman" panose="02020603050405020304" pitchFamily="18" charset="0"/>
                <a:cs typeface="Times New Roman" panose="02020603050405020304" pitchFamily="18" charset="0"/>
              </a:rPr>
              <a:t>süreçlerin</a:t>
            </a:r>
            <a:r>
              <a:rPr lang="tr-TR" b="0" i="0" dirty="0">
                <a:solidFill>
                  <a:srgbClr val="0C0D0D"/>
                </a:solidFill>
                <a:effectLst/>
                <a:latin typeface="Times New Roman" panose="02020603050405020304" pitchFamily="18" charset="0"/>
                <a:cs typeface="Times New Roman" panose="02020603050405020304" pitchFamily="18" charset="0"/>
              </a:rPr>
              <a:t>in</a:t>
            </a:r>
            <a:r>
              <a:rPr lang="en-US" b="0" i="0" dirty="0">
                <a:solidFill>
                  <a:srgbClr val="0C0D0D"/>
                </a:solidFill>
                <a:effectLst/>
                <a:latin typeface="Times New Roman" panose="02020603050405020304" pitchFamily="18" charset="0"/>
                <a:cs typeface="Times New Roman" panose="02020603050405020304" pitchFamily="18" charset="0"/>
              </a:rPr>
              <a:t> </a:t>
            </a:r>
            <a:r>
              <a:rPr lang="tr-TR" b="0" i="0" dirty="0">
                <a:solidFill>
                  <a:srgbClr val="0C0D0D"/>
                </a:solidFill>
                <a:effectLst/>
                <a:latin typeface="Times New Roman" panose="02020603050405020304" pitchFamily="18" charset="0"/>
                <a:cs typeface="Times New Roman" panose="02020603050405020304" pitchFamily="18" charset="0"/>
              </a:rPr>
              <a:t>düzenli</a:t>
            </a:r>
            <a:r>
              <a:rPr lang="en-US" b="0" i="0" dirty="0">
                <a:solidFill>
                  <a:srgbClr val="0C0D0D"/>
                </a:solidFill>
                <a:effectLst/>
                <a:latin typeface="Times New Roman" panose="02020603050405020304" pitchFamily="18" charset="0"/>
                <a:cs typeface="Times New Roman" panose="02020603050405020304" pitchFamily="18" charset="0"/>
              </a:rPr>
              <a:t> </a:t>
            </a:r>
            <a:r>
              <a:rPr lang="en-US" b="0" i="0" dirty="0" err="1">
                <a:solidFill>
                  <a:srgbClr val="0C0D0D"/>
                </a:solidFill>
                <a:effectLst/>
                <a:latin typeface="Times New Roman" panose="02020603050405020304" pitchFamily="18" charset="0"/>
                <a:cs typeface="Times New Roman" panose="02020603050405020304" pitchFamily="18" charset="0"/>
              </a:rPr>
              <a:t>olarak</a:t>
            </a:r>
            <a:r>
              <a:rPr lang="en-US" b="0" i="0" dirty="0">
                <a:solidFill>
                  <a:srgbClr val="0C0D0D"/>
                </a:solidFill>
                <a:effectLst/>
                <a:latin typeface="Times New Roman" panose="02020603050405020304" pitchFamily="18" charset="0"/>
                <a:cs typeface="Times New Roman" panose="02020603050405020304" pitchFamily="18" charset="0"/>
              </a:rPr>
              <a:t> </a:t>
            </a:r>
            <a:r>
              <a:rPr lang="tr-TR" b="0" i="0" dirty="0">
                <a:solidFill>
                  <a:srgbClr val="0C0D0D"/>
                </a:solidFill>
                <a:effectLst/>
                <a:latin typeface="Times New Roman" panose="02020603050405020304" pitchFamily="18" charset="0"/>
                <a:cs typeface="Times New Roman" panose="02020603050405020304" pitchFamily="18" charset="0"/>
              </a:rPr>
              <a:t>genel kurul toplantılarında </a:t>
            </a:r>
            <a:r>
              <a:rPr lang="en-US" b="0" i="0" dirty="0" err="1">
                <a:solidFill>
                  <a:srgbClr val="0C0D0D"/>
                </a:solidFill>
                <a:effectLst/>
                <a:latin typeface="Times New Roman" panose="02020603050405020304" pitchFamily="18" charset="0"/>
                <a:cs typeface="Times New Roman" panose="02020603050405020304" pitchFamily="18" charset="0"/>
              </a:rPr>
              <a:t>değerlendiri</a:t>
            </a:r>
            <a:r>
              <a:rPr lang="tr-TR" b="0" i="0" dirty="0" err="1">
                <a:solidFill>
                  <a:srgbClr val="0C0D0D"/>
                </a:solidFill>
                <a:effectLst/>
                <a:latin typeface="Times New Roman" panose="02020603050405020304" pitchFamily="18" charset="0"/>
                <a:cs typeface="Times New Roman" panose="02020603050405020304" pitchFamily="18" charset="0"/>
              </a:rPr>
              <a:t>lmesi</a:t>
            </a:r>
            <a:r>
              <a:rPr lang="tr-TR" dirty="0">
                <a:solidFill>
                  <a:srgbClr val="0C0D0D"/>
                </a:solidFill>
                <a:latin typeface="Times New Roman" panose="02020603050405020304" pitchFamily="18" charset="0"/>
                <a:cs typeface="Times New Roman" panose="02020603050405020304" pitchFamily="18" charset="0"/>
              </a:rPr>
              <a:t> ve çözüm yollarının aranması önerilmektedir.</a:t>
            </a:r>
            <a:endParaRPr lang="tr-TR" b="0" i="0" dirty="0">
              <a:solidFill>
                <a:srgbClr val="0C0D0D"/>
              </a:solidFill>
              <a:effectLst/>
              <a:latin typeface="Times New Roman" panose="02020603050405020304" pitchFamily="18" charset="0"/>
              <a:cs typeface="Times New Roman" panose="02020603050405020304" pitchFamily="18" charset="0"/>
            </a:endParaRPr>
          </a:p>
          <a:p>
            <a:pPr algn="just"/>
            <a:endParaRPr lang="en-US" dirty="0">
              <a:solidFill>
                <a:srgbClr val="0C0D0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440273032"/>
              </p:ext>
            </p:extLst>
          </p:nvPr>
        </p:nvGraphicFramePr>
        <p:xfrm>
          <a:off x="161945" y="1139042"/>
          <a:ext cx="8820109" cy="5441871"/>
        </p:xfrm>
        <a:graphic>
          <a:graphicData uri="http://schemas.openxmlformats.org/drawingml/2006/table">
            <a:tbl>
              <a:tblPr/>
              <a:tblGrid>
                <a:gridCol w="2105100">
                  <a:extLst>
                    <a:ext uri="{9D8B030D-6E8A-4147-A177-3AD203B41FA5}">
                      <a16:colId xmlns:a16="http://schemas.microsoft.com/office/drawing/2014/main" val="3918363564"/>
                    </a:ext>
                  </a:extLst>
                </a:gridCol>
                <a:gridCol w="2226659">
                  <a:extLst>
                    <a:ext uri="{9D8B030D-6E8A-4147-A177-3AD203B41FA5}">
                      <a16:colId xmlns:a16="http://schemas.microsoft.com/office/drawing/2014/main" val="1683979601"/>
                    </a:ext>
                  </a:extLst>
                </a:gridCol>
                <a:gridCol w="2244175">
                  <a:extLst>
                    <a:ext uri="{9D8B030D-6E8A-4147-A177-3AD203B41FA5}">
                      <a16:colId xmlns:a16="http://schemas.microsoft.com/office/drawing/2014/main" val="2592459544"/>
                    </a:ext>
                  </a:extLst>
                </a:gridCol>
                <a:gridCol w="2244175">
                  <a:extLst>
                    <a:ext uri="{9D8B030D-6E8A-4147-A177-3AD203B41FA5}">
                      <a16:colId xmlns:a16="http://schemas.microsoft.com/office/drawing/2014/main" val="588152821"/>
                    </a:ext>
                  </a:extLst>
                </a:gridCol>
              </a:tblGrid>
              <a:tr h="453483">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62274">
                <a:tc>
                  <a:txBody>
                    <a:bodyPr/>
                    <a:lstStyle/>
                    <a:p>
                      <a:pPr algn="l" fontAlgn="t"/>
                      <a:r>
                        <a:rPr lang="en-US" sz="1200" b="0" i="0" u="none" strike="noStrike" dirty="0">
                          <a:solidFill>
                            <a:srgbClr val="0F2303"/>
                          </a:solidFill>
                          <a:effectLst/>
                          <a:latin typeface="Calibri" panose="020F0502020204030204" pitchFamily="34" charset="0"/>
                        </a:rPr>
                        <a:t>G1 - </a:t>
                      </a:r>
                      <a:r>
                        <a:rPr lang="en-US" sz="1200" b="0" i="0" u="none" strike="noStrike" dirty="0" err="1">
                          <a:solidFill>
                            <a:srgbClr val="0F2303"/>
                          </a:solidFill>
                          <a:effectLst/>
                          <a:latin typeface="Calibri" panose="020F0502020204030204" pitchFamily="34" charset="0"/>
                        </a:rPr>
                        <a:t>Genç</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uluslararası</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eğitimli</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ve</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deneyimli</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akademik</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kadroya</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sahip</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olunması</a:t>
                      </a:r>
                      <a:endParaRPr lang="en-US" sz="1200" b="0" i="0" u="none" strike="noStrike" dirty="0">
                        <a:solidFill>
                          <a:srgbClr val="0F2303"/>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Z1 - Uluslararası ve ulusal iş birliğinin yetersiz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F1 - Antalya'nın konum avantaji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T1 - Diğer üniversitelerin Antalya'da faaliyet göstermesi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62274">
                <a:tc>
                  <a:txBody>
                    <a:bodyPr/>
                    <a:lstStyle/>
                    <a:p>
                      <a:pPr algn="l" fontAlgn="t"/>
                      <a:r>
                        <a:rPr lang="en-US" sz="1200" b="0" i="0" u="none" strike="noStrike">
                          <a:solidFill>
                            <a:srgbClr val="0F2303"/>
                          </a:solidFill>
                          <a:effectLst/>
                          <a:latin typeface="Calibri" panose="020F0502020204030204" pitchFamily="34" charset="0"/>
                        </a:rPr>
                        <a:t>G2 - 100% ingilizce eğitim verilmesi</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Z2 - Bölüm uluslararası değişim aktivitelerinin yetersizliği</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F2 - Organize sanayi bölgesine yakın olması ve bunun öğrencilere farklı staj imkanları sağlaması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T2 - Bölüm tercih edilebilirliğinin düşük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62274">
                <a:tc>
                  <a:txBody>
                    <a:bodyPr/>
                    <a:lstStyle/>
                    <a:p>
                      <a:pPr algn="l" fontAlgn="t"/>
                      <a:r>
                        <a:rPr lang="en-US" sz="1200" b="0" i="0" u="none" strike="noStrike">
                          <a:solidFill>
                            <a:srgbClr val="0F2303"/>
                          </a:solidFill>
                          <a:effectLst/>
                          <a:latin typeface="Calibri" panose="020F0502020204030204" pitchFamily="34" charset="0"/>
                        </a:rPr>
                        <a:t>G3 - Modern dünya standartlarda  eğitim verilmesi (müfredat, kullanılan kitaplar)</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endParaRPr lang="en-US" sz="1200" b="0"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F3 - Organize sanayi bölgesine yakın olması ve bunun akademi-sanayi işbirliğini kolaylaştırması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T3 - Kampüsün Antalya'da henüz tam olarak gelişmemiş yerde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562274">
                <a:tc>
                  <a:txBody>
                    <a:bodyPr/>
                    <a:lstStyle/>
                    <a:p>
                      <a:pPr algn="l" fontAlgn="t"/>
                      <a:r>
                        <a:rPr lang="en-US" sz="1200" b="0" i="0" u="none" strike="noStrike">
                          <a:solidFill>
                            <a:srgbClr val="0F2303"/>
                          </a:solidFill>
                          <a:effectLst/>
                          <a:latin typeface="Calibri" panose="020F0502020204030204" pitchFamily="34" charset="0"/>
                        </a:rPr>
                        <a:t>G4 - Öğretim elemanları ve bölüm öğrencileri arasında güçlü iş birliği ve dayanışma bulunması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F4 -  Mütevelli heyetinde işletme sektöründen üyeler olması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T4 - Ekonomik kriz ve potansiyel öğrencileri etkileyebilecek makro anlamda finansal sorunlar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62274">
                <a:tc>
                  <a:txBody>
                    <a:bodyPr/>
                    <a:lstStyle/>
                    <a:p>
                      <a:pPr algn="l" fontAlgn="t"/>
                      <a:r>
                        <a:rPr lang="en-US" sz="1200" b="0" i="0" u="none" strike="noStrike">
                          <a:solidFill>
                            <a:srgbClr val="0F2303"/>
                          </a:solidFill>
                          <a:effectLst/>
                          <a:latin typeface="Calibri" panose="020F0502020204030204" pitchFamily="34" charset="0"/>
                        </a:rPr>
                        <a:t>G5 - İşletme dalının çeşitli alanlarında uzmanlığa sahip bilgili öğretim elemanlarının bulunması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F2303"/>
                          </a:solidFill>
                          <a:effectLst/>
                          <a:latin typeface="Calibri" panose="020F0502020204030204" pitchFamily="34" charset="0"/>
                        </a:rPr>
                        <a:t>FT5/6 - 100% </a:t>
                      </a:r>
                      <a:r>
                        <a:rPr lang="en-US" sz="1200" b="0" i="0" u="none" strike="noStrike" dirty="0" err="1">
                          <a:solidFill>
                            <a:srgbClr val="0F2303"/>
                          </a:solidFill>
                          <a:effectLst/>
                          <a:latin typeface="Calibri" panose="020F0502020204030204" pitchFamily="34" charset="0"/>
                        </a:rPr>
                        <a:t>İngilizce</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eğitime</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olan</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ilginin</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sürekli</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artması</a:t>
                      </a:r>
                      <a:endParaRPr lang="en-US" sz="1200" b="0"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F2303"/>
                          </a:solidFill>
                          <a:effectLst/>
                          <a:latin typeface="Calibri" panose="020F0502020204030204" pitchFamily="34" charset="0"/>
                        </a:rPr>
                        <a:t>T5 - Türkiye'de İşletme Bölümün tanıtımı ve haberdarlık azlığı</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62274">
                <a:tc>
                  <a:txBody>
                    <a:bodyPr/>
                    <a:lstStyle/>
                    <a:p>
                      <a:pPr algn="l" fontAlgn="t"/>
                      <a:r>
                        <a:rPr lang="en-US" sz="1200" b="0" i="0" u="none" strike="noStrike">
                          <a:solidFill>
                            <a:srgbClr val="0F2303"/>
                          </a:solidFill>
                          <a:effectLst/>
                          <a:latin typeface="Calibri" panose="020F0502020204030204" pitchFamily="34" charset="0"/>
                        </a:rPr>
                        <a:t>G6 - Bölümün farklı kültürlerden öğretim elemanlarından oluşması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457207" rtl="0" eaLnBrk="1" fontAlgn="t" latinLnBrk="0" hangingPunct="1">
                        <a:lnSpc>
                          <a:spcPct val="100000"/>
                        </a:lnSpc>
                        <a:spcBef>
                          <a:spcPts val="0"/>
                        </a:spcBef>
                        <a:spcAft>
                          <a:spcPts val="0"/>
                        </a:spcAft>
                        <a:buClrTx/>
                        <a:buSzTx/>
                        <a:buFontTx/>
                        <a:buNone/>
                        <a:tabLst/>
                        <a:defRPr/>
                      </a:pPr>
                      <a:r>
                        <a:rPr lang="en-US" sz="1200" b="0" i="0" u="none" strike="noStrike" dirty="0">
                          <a:solidFill>
                            <a:srgbClr val="0F2303"/>
                          </a:solidFill>
                          <a:effectLst/>
                          <a:latin typeface="Calibri" panose="020F0502020204030204" pitchFamily="34" charset="0"/>
                        </a:rPr>
                        <a:t>TF5/</a:t>
                      </a:r>
                      <a:r>
                        <a:rPr lang="tr-TR" sz="1200" b="0" i="0" u="none" strike="noStrike" dirty="0">
                          <a:solidFill>
                            <a:srgbClr val="0F2303"/>
                          </a:solidFill>
                          <a:effectLst/>
                          <a:latin typeface="Calibri" panose="020F0502020204030204" pitchFamily="34" charset="0"/>
                        </a:rPr>
                        <a:t>6</a:t>
                      </a:r>
                      <a:r>
                        <a:rPr lang="en-US" sz="1200" b="0" i="0" u="none" strike="noStrike" dirty="0">
                          <a:solidFill>
                            <a:srgbClr val="0F2303"/>
                          </a:solidFill>
                          <a:effectLst/>
                          <a:latin typeface="Calibri" panose="020F0502020204030204" pitchFamily="34" charset="0"/>
                        </a:rPr>
                        <a:t> - 100% </a:t>
                      </a:r>
                      <a:r>
                        <a:rPr lang="en-US" sz="1200" b="0" i="0" u="none" strike="noStrike" dirty="0" err="1">
                          <a:solidFill>
                            <a:srgbClr val="0F2303"/>
                          </a:solidFill>
                          <a:effectLst/>
                          <a:latin typeface="Calibri" panose="020F0502020204030204" pitchFamily="34" charset="0"/>
                        </a:rPr>
                        <a:t>İngilizce</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eğitime</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olan</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ilginin</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sürekli</a:t>
                      </a:r>
                      <a:r>
                        <a:rPr lang="en-US" sz="1200" b="0" i="0" u="none" strike="noStrike" dirty="0">
                          <a:solidFill>
                            <a:srgbClr val="0F2303"/>
                          </a:solidFill>
                          <a:effectLst/>
                          <a:latin typeface="Calibri" panose="020F0502020204030204" pitchFamily="34" charset="0"/>
                        </a:rPr>
                        <a:t> </a:t>
                      </a:r>
                      <a:r>
                        <a:rPr lang="en-US" sz="1200" b="0" i="0" u="none" strike="noStrike" dirty="0" err="1">
                          <a:solidFill>
                            <a:srgbClr val="0F2303"/>
                          </a:solidFill>
                          <a:effectLst/>
                          <a:latin typeface="Calibri" panose="020F0502020204030204" pitchFamily="34" charset="0"/>
                        </a:rPr>
                        <a:t>artması</a:t>
                      </a:r>
                      <a:endParaRPr lang="en-US" sz="1200" b="0" i="0" u="none" strike="noStrike" dirty="0">
                        <a:solidFill>
                          <a:srgbClr val="0F2303"/>
                        </a:solidFill>
                        <a:effectLst/>
                        <a:latin typeface="Calibri" panose="020F0502020204030204" pitchFamily="34" charset="0"/>
                      </a:endParaRPr>
                    </a:p>
                    <a:p>
                      <a:pPr algn="l" fontAlgn="t"/>
                      <a:endParaRPr lang="fr-FR" sz="1200" b="0"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78674">
                <a:tc>
                  <a:txBody>
                    <a:bodyPr/>
                    <a:lstStyle/>
                    <a:p>
                      <a:pPr algn="l" fontAlgn="t"/>
                      <a:r>
                        <a:rPr lang="en-US" sz="1200" b="0" i="0" u="none" strike="noStrike">
                          <a:solidFill>
                            <a:srgbClr val="0F2303"/>
                          </a:solidFill>
                          <a:effectLst/>
                          <a:latin typeface="Calibri" panose="020F0502020204030204" pitchFamily="34" charset="0"/>
                        </a:rPr>
                        <a:t>G7 - Bölüm yöneticilerinin tecrübeli, yeterli ve ulaşılabilir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en-US" sz="1200" b="0" i="0" u="none" strike="noStrike" dirty="0">
                        <a:solidFill>
                          <a:srgbClr val="0F2303"/>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378674">
                <a:tc>
                  <a:txBody>
                    <a:bodyPr/>
                    <a:lstStyle/>
                    <a:p>
                      <a:pPr algn="l" fontAlgn="t"/>
                      <a:r>
                        <a:rPr lang="en-US" sz="1200" b="0" i="0" u="none" strike="noStrike">
                          <a:solidFill>
                            <a:srgbClr val="0F2303"/>
                          </a:solidFill>
                          <a:effectLst/>
                          <a:latin typeface="Calibri" panose="020F0502020204030204" pitchFamily="34" charset="0"/>
                        </a:rPr>
                        <a:t>G8 - Öğretim elemanı başına düşen öğrenci sayısının dengeli olması</a:t>
                      </a: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98414">
                <a:tc>
                  <a:txBody>
                    <a:bodyPr/>
                    <a:lstStyle/>
                    <a:p>
                      <a:pPr algn="l" fontAlgn="t"/>
                      <a:r>
                        <a:rPr lang="en-US" sz="1200" b="1" i="0" u="none" strike="noStrike" dirty="0">
                          <a:solidFill>
                            <a:srgbClr val="0F2303"/>
                          </a:solidFill>
                          <a:effectLst/>
                          <a:latin typeface="Calibri" panose="020F0502020204030204" pitchFamily="34" charset="0"/>
                        </a:rPr>
                        <a:t>G9 - </a:t>
                      </a:r>
                      <a:r>
                        <a:rPr lang="en-US" sz="1200" b="1" i="0" u="none" strike="noStrike" dirty="0" err="1">
                          <a:solidFill>
                            <a:srgbClr val="0F2303"/>
                          </a:solidFill>
                          <a:effectLst/>
                          <a:latin typeface="Calibri" panose="020F0502020204030204" pitchFamily="34" charset="0"/>
                        </a:rPr>
                        <a:t>Bölüm</a:t>
                      </a:r>
                      <a:r>
                        <a:rPr lang="en-US" sz="1200" b="1" i="0" u="none" strike="noStrike" dirty="0">
                          <a:solidFill>
                            <a:srgbClr val="0F2303"/>
                          </a:solidFill>
                          <a:effectLst/>
                          <a:latin typeface="Calibri" panose="020F0502020204030204" pitchFamily="34" charset="0"/>
                        </a:rPr>
                        <a:t> </a:t>
                      </a:r>
                      <a:r>
                        <a:rPr lang="en-US" sz="1200" b="1" i="0" u="none" strike="noStrike" dirty="0" err="1">
                          <a:solidFill>
                            <a:srgbClr val="0F2303"/>
                          </a:solidFill>
                          <a:effectLst/>
                          <a:latin typeface="Calibri" panose="020F0502020204030204" pitchFamily="34" charset="0"/>
                        </a:rPr>
                        <a:t>araştırma</a:t>
                      </a:r>
                      <a:r>
                        <a:rPr lang="en-US" sz="1200" b="1" i="0" u="none" strike="noStrike" dirty="0">
                          <a:solidFill>
                            <a:srgbClr val="0F2303"/>
                          </a:solidFill>
                          <a:effectLst/>
                          <a:latin typeface="Calibri" panose="020F0502020204030204" pitchFamily="34" charset="0"/>
                        </a:rPr>
                        <a:t> </a:t>
                      </a:r>
                      <a:r>
                        <a:rPr lang="en-US" sz="1200" b="1" i="0" u="none" strike="noStrike" dirty="0" err="1">
                          <a:solidFill>
                            <a:srgbClr val="0F2303"/>
                          </a:solidFill>
                          <a:effectLst/>
                          <a:latin typeface="Calibri" panose="020F0502020204030204" pitchFamily="34" charset="0"/>
                        </a:rPr>
                        <a:t>görevlisi</a:t>
                      </a:r>
                      <a:r>
                        <a:rPr lang="en-US" sz="1200" b="1" i="0" u="none" strike="noStrike" dirty="0">
                          <a:solidFill>
                            <a:srgbClr val="0F2303"/>
                          </a:solidFill>
                          <a:effectLst/>
                          <a:latin typeface="Calibri" panose="020F0502020204030204" pitchFamily="34" charset="0"/>
                        </a:rPr>
                        <a:t> </a:t>
                      </a:r>
                      <a:r>
                        <a:rPr lang="en-US" sz="1200" b="1" i="0" u="none" strike="noStrike" dirty="0" err="1">
                          <a:solidFill>
                            <a:srgbClr val="0F2303"/>
                          </a:solidFill>
                          <a:effectLst/>
                          <a:latin typeface="Calibri" panose="020F0502020204030204" pitchFamily="34" charset="0"/>
                        </a:rPr>
                        <a:t>sayısının</a:t>
                      </a:r>
                      <a:r>
                        <a:rPr lang="en-US" sz="1200" b="1" i="0" u="none" strike="noStrike" dirty="0">
                          <a:solidFill>
                            <a:srgbClr val="0F2303"/>
                          </a:solidFill>
                          <a:effectLst/>
                          <a:latin typeface="Calibri" panose="020F0502020204030204" pitchFamily="34" charset="0"/>
                        </a:rPr>
                        <a:t> </a:t>
                      </a:r>
                      <a:r>
                        <a:rPr lang="en-US" sz="1200" b="1" i="0" u="none" strike="noStrike" dirty="0" err="1">
                          <a:solidFill>
                            <a:srgbClr val="0F2303"/>
                          </a:solidFill>
                          <a:effectLst/>
                          <a:latin typeface="Calibri" panose="020F0502020204030204" pitchFamily="34" charset="0"/>
                        </a:rPr>
                        <a:t>artması</a:t>
                      </a:r>
                      <a:endParaRPr lang="en-US" sz="1200" b="1" i="0" u="none" strike="noStrike" dirty="0">
                        <a:solidFill>
                          <a:srgbClr val="0F2303"/>
                        </a:solidFill>
                        <a:effectLst/>
                        <a:latin typeface="Calibri" panose="020F0502020204030204" pitchFamily="34" charset="0"/>
                      </a:endParaRPr>
                    </a:p>
                  </a:txBody>
                  <a:tcPr marL="9525" marR="9525" marT="9525"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endParaRPr lang="en-US" sz="1200" b="0" i="0" u="none" strike="noStrike" dirty="0">
                        <a:effectLst/>
                        <a:latin typeface="Calibri" panose="020F05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33686" y="472008"/>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538402087"/>
              </p:ext>
            </p:extLst>
          </p:nvPr>
        </p:nvGraphicFramePr>
        <p:xfrm>
          <a:off x="276064" y="1571786"/>
          <a:ext cx="8591872" cy="4576351"/>
        </p:xfrm>
        <a:graphic>
          <a:graphicData uri="http://schemas.openxmlformats.org/drawingml/2006/table">
            <a:tbl>
              <a:tblPr/>
              <a:tblGrid>
                <a:gridCol w="2750447">
                  <a:extLst>
                    <a:ext uri="{9D8B030D-6E8A-4147-A177-3AD203B41FA5}">
                      <a16:colId xmlns:a16="http://schemas.microsoft.com/office/drawing/2014/main" val="3918363564"/>
                    </a:ext>
                  </a:extLst>
                </a:gridCol>
                <a:gridCol w="2909270">
                  <a:extLst>
                    <a:ext uri="{9D8B030D-6E8A-4147-A177-3AD203B41FA5}">
                      <a16:colId xmlns:a16="http://schemas.microsoft.com/office/drawing/2014/main" val="1683979601"/>
                    </a:ext>
                  </a:extLst>
                </a:gridCol>
                <a:gridCol w="2932155">
                  <a:extLst>
                    <a:ext uri="{9D8B030D-6E8A-4147-A177-3AD203B41FA5}">
                      <a16:colId xmlns:a16="http://schemas.microsoft.com/office/drawing/2014/main" val="2592459544"/>
                    </a:ext>
                  </a:extLst>
                </a:gridCol>
              </a:tblGrid>
              <a:tr h="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100" b="0" i="0" u="none" strike="noStrike" dirty="0">
                          <a:solidFill>
                            <a:srgbClr val="000000"/>
                          </a:solidFill>
                          <a:effectLst/>
                          <a:latin typeface="Calibri" panose="020F0502020204030204" pitchFamily="34" charset="0"/>
                        </a:rPr>
                        <a:t>YÖK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Bağlı olunan üst kurum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Mevzuata uyum, akademik başarı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en-US" sz="1100" b="0" i="0" u="none" strike="noStrike" dirty="0" err="1">
                          <a:solidFill>
                            <a:srgbClr val="000000"/>
                          </a:solidFill>
                          <a:effectLst/>
                          <a:latin typeface="Calibri" panose="020F0502020204030204" pitchFamily="34" charset="0"/>
                        </a:rPr>
                        <a:t>Üst</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Yönetim</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Yönetici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Uyum, kaliteli eğitim ve araştırma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8959627"/>
                  </a:ext>
                </a:extLst>
              </a:tr>
              <a:tr h="333432">
                <a:tc>
                  <a:txBody>
                    <a:bodyPr/>
                    <a:lstStyle/>
                    <a:p>
                      <a:pPr algn="ctr" fontAlgn="ctr"/>
                      <a:r>
                        <a:rPr lang="en-US" sz="1100" b="0" i="0" u="none" strike="noStrike">
                          <a:solidFill>
                            <a:srgbClr val="000000"/>
                          </a:solidFill>
                          <a:effectLst/>
                          <a:latin typeface="Calibri" panose="020F0502020204030204" pitchFamily="34" charset="0"/>
                        </a:rPr>
                        <a:t>Mütevelli Heyeti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Karar alıcı ve bütçe sağlayıcı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Uyum, kaliteli eğitim ve araştırma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8186262"/>
                  </a:ext>
                </a:extLst>
              </a:tr>
              <a:tr h="333432">
                <a:tc>
                  <a:txBody>
                    <a:bodyPr/>
                    <a:lstStyle/>
                    <a:p>
                      <a:pPr algn="ctr" fontAlgn="ctr"/>
                      <a:r>
                        <a:rPr lang="en-US" sz="1100" b="0" i="0" u="none" strike="noStrike">
                          <a:solidFill>
                            <a:srgbClr val="000000"/>
                          </a:solidFill>
                          <a:effectLst/>
                          <a:latin typeface="Calibri" panose="020F0502020204030204" pitchFamily="34" charset="0"/>
                        </a:rPr>
                        <a:t>Diğer Üniversiteler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Bilgi paylaşımı ve ortak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İş 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4779326"/>
                  </a:ext>
                </a:extLst>
              </a:tr>
              <a:tr h="333432">
                <a:tc>
                  <a:txBody>
                    <a:bodyPr/>
                    <a:lstStyle/>
                    <a:p>
                      <a:pPr algn="ctr" fontAlgn="ctr"/>
                      <a:r>
                        <a:rPr lang="en-US" sz="1100" b="0" i="0" u="none" strike="noStrike">
                          <a:solidFill>
                            <a:srgbClr val="000000"/>
                          </a:solidFill>
                          <a:effectLst/>
                          <a:latin typeface="Calibri" panose="020F0502020204030204" pitchFamily="34" charset="0"/>
                        </a:rPr>
                        <a:t>Dekanlık </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Yönetici</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Akademik faliyetleri ve bölüm derslerini yürütmek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650195"/>
                  </a:ext>
                </a:extLst>
              </a:tr>
              <a:tr h="333432">
                <a:tc>
                  <a:txBody>
                    <a:bodyPr/>
                    <a:lstStyle/>
                    <a:p>
                      <a:pPr algn="ctr" fontAlgn="ctr"/>
                      <a:r>
                        <a:rPr lang="tr-TR" sz="1100" b="0" i="0" u="none" strike="noStrike" dirty="0">
                          <a:solidFill>
                            <a:srgbClr val="000000"/>
                          </a:solidFill>
                          <a:effectLst/>
                          <a:latin typeface="Calibri" panose="020F0502020204030204" pitchFamily="34" charset="0"/>
                        </a:rPr>
                        <a:t>Ekonomi Bölümü</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Bilgi paylaşımı ve ortak çalışmalar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İş</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birliği</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1470824"/>
                  </a:ext>
                </a:extLst>
              </a:tr>
              <a:tr h="333432">
                <a:tc>
                  <a:txBody>
                    <a:bodyPr/>
                    <a:lstStyle/>
                    <a:p>
                      <a:pPr algn="ctr" fontAlgn="ctr"/>
                      <a:r>
                        <a:rPr lang="en-US" sz="1100" b="0" i="0" u="none" strike="noStrike">
                          <a:solidFill>
                            <a:srgbClr val="000000"/>
                          </a:solidFill>
                          <a:effectLst/>
                          <a:latin typeface="Calibri" panose="020F0502020204030204" pitchFamily="34" charset="0"/>
                        </a:rPr>
                        <a:t>İşletme Bölümü Akademik Kadrosu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Bölüm eğitimini ve hizmet vermek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Eğitimin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öğrenciler</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tarafından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alınması</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araştırma</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9790805"/>
                  </a:ext>
                </a:extLst>
              </a:tr>
              <a:tr h="333432">
                <a:tc>
                  <a:txBody>
                    <a:bodyPr/>
                    <a:lstStyle/>
                    <a:p>
                      <a:pPr algn="ctr" fontAlgn="ctr"/>
                      <a:r>
                        <a:rPr lang="en-US" sz="1100" b="0" i="0" u="none" strike="noStrike">
                          <a:solidFill>
                            <a:srgbClr val="000000"/>
                          </a:solidFill>
                          <a:effectLst/>
                          <a:latin typeface="Calibri" panose="020F0502020204030204" pitchFamily="34" charset="0"/>
                        </a:rPr>
                        <a:t>Kamu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Politika ve yapı belirleyici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Belirlenen</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yapılara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uyum</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sağlamak</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akademik</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destek</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en-US" sz="1100" b="0" i="0" u="none" strike="noStrike">
                          <a:solidFill>
                            <a:srgbClr val="000000"/>
                          </a:solidFill>
                          <a:effectLst/>
                          <a:latin typeface="Calibri" panose="020F0502020204030204" pitchFamily="34" charset="0"/>
                        </a:rPr>
                        <a:t>Dernekler, odalar ve sivil toplum kuruluşları</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Rehberlik ve ortaklık sağlayıcı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Projelere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dahil</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olmak</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sektörel</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bölgesel</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gelişime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katkı</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sunmak</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en-US" sz="1100" b="0" i="0" u="none" strike="noStrike">
                          <a:solidFill>
                            <a:srgbClr val="000000"/>
                          </a:solidFill>
                          <a:effectLst/>
                          <a:latin typeface="Calibri" panose="020F0502020204030204" pitchFamily="34" charset="0"/>
                        </a:rPr>
                        <a:t>İşletme sektörü</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İstihdam sağlar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İş 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333432">
                <a:tc>
                  <a:txBody>
                    <a:bodyPr/>
                    <a:lstStyle/>
                    <a:p>
                      <a:pPr algn="ctr" fontAlgn="ctr"/>
                      <a:r>
                        <a:rPr lang="en-US" sz="1100" b="0" i="0" u="none" strike="noStrike">
                          <a:solidFill>
                            <a:srgbClr val="000000"/>
                          </a:solidFill>
                          <a:effectLst/>
                          <a:latin typeface="Calibri" panose="020F0502020204030204" pitchFamily="34" charset="0"/>
                        </a:rPr>
                        <a:t>Yerel Yönetimler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Proje ortaklığı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İş</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birliği</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333432">
                <a:tc>
                  <a:txBody>
                    <a:bodyPr/>
                    <a:lstStyle/>
                    <a:p>
                      <a:pPr algn="ctr" fontAlgn="ctr"/>
                      <a:r>
                        <a:rPr lang="en-US" sz="1100" b="0" i="0" u="none" strike="noStrike">
                          <a:solidFill>
                            <a:srgbClr val="000000"/>
                          </a:solidFill>
                          <a:effectLst/>
                          <a:latin typeface="Calibri" panose="020F0502020204030204" pitchFamily="34" charset="0"/>
                        </a:rPr>
                        <a:t>Yerel Halk</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Bilgi, tanıtım, müşteri ve insan kaynağı sağlar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Bölgesel kalkınmaya, farkındalığa ve istihdama katkı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344292">
                <a:tc>
                  <a:txBody>
                    <a:bodyPr/>
                    <a:lstStyle/>
                    <a:p>
                      <a:pPr algn="ctr" fontAlgn="ctr"/>
                      <a:r>
                        <a:rPr lang="en-US" sz="1100" b="0" i="0" u="none" strike="noStrike">
                          <a:solidFill>
                            <a:srgbClr val="000000"/>
                          </a:solidFill>
                          <a:effectLst/>
                          <a:latin typeface="Calibri" panose="020F0502020204030204" pitchFamily="34" charset="0"/>
                        </a:rPr>
                        <a:t>Öğrenci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Eğitim hizmeti almak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dirty="0" err="1">
                          <a:solidFill>
                            <a:srgbClr val="000000"/>
                          </a:solidFill>
                          <a:effectLst/>
                          <a:latin typeface="Calibri" panose="020F0502020204030204" pitchFamily="34" charset="0"/>
                        </a:rPr>
                        <a:t>Kaliteli</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ve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çağdaş</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eğitim</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talebinde</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bulunur</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33686" y="472008"/>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BEKLENTİLERİ(devam)</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351041233"/>
              </p:ext>
            </p:extLst>
          </p:nvPr>
        </p:nvGraphicFramePr>
        <p:xfrm>
          <a:off x="276064" y="2630565"/>
          <a:ext cx="8591872" cy="2536267"/>
        </p:xfrm>
        <a:graphic>
          <a:graphicData uri="http://schemas.openxmlformats.org/drawingml/2006/table">
            <a:tbl>
              <a:tblPr/>
              <a:tblGrid>
                <a:gridCol w="2750447">
                  <a:extLst>
                    <a:ext uri="{9D8B030D-6E8A-4147-A177-3AD203B41FA5}">
                      <a16:colId xmlns:a16="http://schemas.microsoft.com/office/drawing/2014/main" val="3918363564"/>
                    </a:ext>
                  </a:extLst>
                </a:gridCol>
                <a:gridCol w="2909270">
                  <a:extLst>
                    <a:ext uri="{9D8B030D-6E8A-4147-A177-3AD203B41FA5}">
                      <a16:colId xmlns:a16="http://schemas.microsoft.com/office/drawing/2014/main" val="1683979601"/>
                    </a:ext>
                  </a:extLst>
                </a:gridCol>
                <a:gridCol w="2932155">
                  <a:extLst>
                    <a:ext uri="{9D8B030D-6E8A-4147-A177-3AD203B41FA5}">
                      <a16:colId xmlns:a16="http://schemas.microsoft.com/office/drawing/2014/main" val="2592459544"/>
                    </a:ext>
                  </a:extLst>
                </a:gridCol>
              </a:tblGrid>
              <a:tr h="0">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en-US" sz="1200" b="0" i="0" u="none" strike="noStrike">
                          <a:solidFill>
                            <a:srgbClr val="000000"/>
                          </a:solidFill>
                          <a:effectLst/>
                          <a:latin typeface="Calibri" panose="020F0502020204030204" pitchFamily="34" charset="0"/>
                        </a:rPr>
                        <a:t>Mezunlar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200" b="0" i="0" u="none" strike="noStrike" dirty="0" err="1">
                          <a:solidFill>
                            <a:srgbClr val="000000"/>
                          </a:solidFill>
                          <a:effectLst/>
                          <a:latin typeface="Calibri" panose="020F0502020204030204" pitchFamily="34" charset="0"/>
                        </a:rPr>
                        <a:t>Sektörde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temsilcimiz</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err="1">
                          <a:solidFill>
                            <a:srgbClr val="000000"/>
                          </a:solidFill>
                          <a:effectLst/>
                          <a:latin typeface="Calibri" panose="020F0502020204030204" pitchFamily="34" charset="0"/>
                        </a:rPr>
                        <a:t>İş</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birliği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ve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iletişim</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33432">
                <a:tc>
                  <a:txBody>
                    <a:bodyPr/>
                    <a:lstStyle/>
                    <a:p>
                      <a:pPr algn="ctr" fontAlgn="ctr"/>
                      <a:r>
                        <a:rPr lang="en-US" sz="1200" b="0" i="0" u="none" strike="noStrike">
                          <a:solidFill>
                            <a:srgbClr val="000000"/>
                          </a:solidFill>
                          <a:effectLst/>
                          <a:latin typeface="Calibri" panose="020F0502020204030204" pitchFamily="34" charset="0"/>
                        </a:rPr>
                        <a:t>Araştırma ve geliştirme merkezleri</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da-DK" sz="1200" b="0" i="0" u="none" strike="noStrike">
                          <a:solidFill>
                            <a:srgbClr val="000000"/>
                          </a:solidFill>
                          <a:effectLst/>
                          <a:latin typeface="Calibri" panose="020F0502020204030204" pitchFamily="34" charset="0"/>
                        </a:rPr>
                        <a:t>Proje, yayın ve hizmet inovasyon destekleme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alibri" panose="020F0502020204030204" pitchFamily="34" charset="0"/>
                        </a:rPr>
                        <a:t>Bilgi </a:t>
                      </a:r>
                      <a:r>
                        <a:rPr lang="en-US" sz="1200" b="0" i="0" u="none" strike="noStrike" dirty="0" err="1">
                          <a:solidFill>
                            <a:srgbClr val="000000"/>
                          </a:solidFill>
                          <a:effectLst/>
                          <a:latin typeface="Calibri" panose="020F0502020204030204" pitchFamily="34" charset="0"/>
                        </a:rPr>
                        <a:t>üretimi</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333432">
                <a:tc>
                  <a:txBody>
                    <a:bodyPr/>
                    <a:lstStyle/>
                    <a:p>
                      <a:pPr algn="ctr" fontAlgn="ctr"/>
                      <a:r>
                        <a:rPr lang="en-US" sz="1200" b="0" i="0" u="none" strike="noStrike">
                          <a:solidFill>
                            <a:srgbClr val="000000"/>
                          </a:solidFill>
                          <a:effectLst/>
                          <a:latin typeface="Calibri" panose="020F0502020204030204" pitchFamily="34" charset="0"/>
                        </a:rPr>
                        <a:t>Üniversite, fakülte, ve diğer bölüm idari kadrosu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alibri" panose="020F0502020204030204" pitchFamily="34" charset="0"/>
                        </a:rPr>
                        <a:t>Eğitimin ve hizmetin verilmesine destek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err="1">
                          <a:solidFill>
                            <a:srgbClr val="000000"/>
                          </a:solidFill>
                          <a:effectLst/>
                          <a:latin typeface="Calibri" panose="020F0502020204030204" pitchFamily="34" charset="0"/>
                        </a:rPr>
                        <a:t>Uyumlu</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333432">
                <a:tc>
                  <a:txBody>
                    <a:bodyPr/>
                    <a:lstStyle/>
                    <a:p>
                      <a:pPr algn="ctr" fontAlgn="ctr"/>
                      <a:r>
                        <a:rPr lang="en-US" sz="1200" b="0" i="0" u="none" strike="noStrike">
                          <a:solidFill>
                            <a:srgbClr val="000000"/>
                          </a:solidFill>
                          <a:effectLst/>
                          <a:latin typeface="Calibri" panose="020F0502020204030204" pitchFamily="34" charset="0"/>
                        </a:rPr>
                        <a:t>Bağımsız Belgelendirme Kuruluşu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alibri" panose="020F0502020204030204" pitchFamily="34" charset="0"/>
                        </a:rPr>
                        <a:t>Kalite Yönetim Sisteminin kurulması ve sürdürülebilirliğin sağlanması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alibri" panose="020F0502020204030204" pitchFamily="34" charset="0"/>
                        </a:rPr>
                        <a:t>KYS </a:t>
                      </a:r>
                      <a:r>
                        <a:rPr lang="en-US" sz="1200" b="0" i="0" u="none" strike="noStrike" dirty="0" err="1">
                          <a:solidFill>
                            <a:srgbClr val="000000"/>
                          </a:solidFill>
                          <a:effectLst/>
                          <a:latin typeface="Calibri" panose="020F0502020204030204" pitchFamily="34" charset="0"/>
                        </a:rPr>
                        <a:t>standartları</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çerçevesinde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sürecin</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ilerlemesi</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333432">
                <a:tc>
                  <a:txBody>
                    <a:bodyPr/>
                    <a:lstStyle/>
                    <a:p>
                      <a:pPr algn="ctr" fontAlgn="ctr"/>
                      <a:r>
                        <a:rPr lang="en-US" sz="1200" b="0" i="0" u="none" strike="noStrike">
                          <a:solidFill>
                            <a:srgbClr val="000000"/>
                          </a:solidFill>
                          <a:effectLst/>
                          <a:latin typeface="Calibri" panose="020F0502020204030204" pitchFamily="34" charset="0"/>
                        </a:rPr>
                        <a:t>Yükseköğretim Kalite Kurulu</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alibri" panose="020F0502020204030204" pitchFamily="34" charset="0"/>
                        </a:rPr>
                        <a:t>Düzenli olarak KİDR, Kurumsal Dış Değerlendirme ve Kurumsal Akreditasyon süreçlerinde işbirliği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333432">
                <a:tc>
                  <a:txBody>
                    <a:bodyPr/>
                    <a:lstStyle/>
                    <a:p>
                      <a:pPr algn="ctr" fontAlgn="ctr"/>
                      <a:r>
                        <a:rPr lang="en-US" sz="1200" b="0" i="0" u="none" strike="noStrike">
                          <a:solidFill>
                            <a:srgbClr val="000000"/>
                          </a:solidFill>
                          <a:effectLst/>
                          <a:latin typeface="Calibri" panose="020F0502020204030204" pitchFamily="34" charset="0"/>
                        </a:rPr>
                        <a:t>Akademik Dergiler</a:t>
                      </a:r>
                    </a:p>
                  </a:txBody>
                  <a:tcPr marL="9525" marR="9525" marT="9525"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alibri" panose="020F0502020204030204" pitchFamily="34" charset="0"/>
                        </a:rPr>
                        <a:t>Öğretim elemanlarının yayınlarının paylaşılmasını sağlayan aracı olması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err="1">
                          <a:solidFill>
                            <a:srgbClr val="000000"/>
                          </a:solidFill>
                          <a:effectLst/>
                          <a:latin typeface="Calibri" panose="020F0502020204030204" pitchFamily="34" charset="0"/>
                        </a:rPr>
                        <a:t>İşbirliği</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uyumlu</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çalışma</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ve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iletişim</a:t>
                      </a:r>
                      <a:endParaRPr lang="en-US"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spTree>
    <p:extLst>
      <p:ext uri="{BB962C8B-B14F-4D97-AF65-F5344CB8AC3E}">
        <p14:creationId xmlns:p14="http://schemas.microsoft.com/office/powerpoint/2010/main" val="151437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2424159416"/>
              </p:ext>
            </p:extLst>
          </p:nvPr>
        </p:nvGraphicFramePr>
        <p:xfrm>
          <a:off x="1696178" y="2372845"/>
          <a:ext cx="5605373" cy="1802233"/>
        </p:xfrm>
        <a:graphic>
          <a:graphicData uri="http://schemas.openxmlformats.org/drawingml/2006/table">
            <a:tbl>
              <a:tblPr/>
              <a:tblGrid>
                <a:gridCol w="1337838">
                  <a:extLst>
                    <a:ext uri="{9D8B030D-6E8A-4147-A177-3AD203B41FA5}">
                      <a16:colId xmlns:a16="http://schemas.microsoft.com/office/drawing/2014/main" val="3918363564"/>
                    </a:ext>
                  </a:extLst>
                </a:gridCol>
                <a:gridCol w="1415091">
                  <a:extLst>
                    <a:ext uri="{9D8B030D-6E8A-4147-A177-3AD203B41FA5}">
                      <a16:colId xmlns:a16="http://schemas.microsoft.com/office/drawing/2014/main" val="1683979601"/>
                    </a:ext>
                  </a:extLst>
                </a:gridCol>
                <a:gridCol w="1426222">
                  <a:extLst>
                    <a:ext uri="{9D8B030D-6E8A-4147-A177-3AD203B41FA5}">
                      <a16:colId xmlns:a16="http://schemas.microsoft.com/office/drawing/2014/main" val="2592459544"/>
                    </a:ext>
                  </a:extLst>
                </a:gridCol>
                <a:gridCol w="1426222">
                  <a:extLst>
                    <a:ext uri="{9D8B030D-6E8A-4147-A177-3AD203B41FA5}">
                      <a16:colId xmlns:a16="http://schemas.microsoft.com/office/drawing/2014/main" val="494559924"/>
                    </a:ext>
                  </a:extLst>
                </a:gridCol>
              </a:tblGrid>
              <a:tr h="514564">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92080">
                <a:tc>
                  <a:txBody>
                    <a:bodyPr/>
                    <a:lstStyle/>
                    <a:p>
                      <a:pPr algn="ctr" fontAlgn="ctr"/>
                      <a:r>
                        <a:rPr lang="tr-TR" sz="1400" b="0" i="0" u="none" strike="noStrike" dirty="0" err="1">
                          <a:solidFill>
                            <a:srgbClr val="000000"/>
                          </a:solidFill>
                          <a:effectLst/>
                          <a:latin typeface="Calibri" panose="020F0502020204030204" pitchFamily="34" charset="0"/>
                        </a:rPr>
                        <a:t>SPSS</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İşletme</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Yok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Akademik Araştırmalar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92080">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err="1">
                          <a:solidFill>
                            <a:srgbClr val="000000"/>
                          </a:solidFill>
                          <a:effectLst/>
                          <a:latin typeface="Calibri" panose="020F0502020204030204" pitchFamily="34" charset="0"/>
                        </a:rPr>
                        <a:t>SmartPLS</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İşletme</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Yok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Akademik Araştırmalar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92080">
                <a:tc>
                  <a:txBody>
                    <a:bodyPr/>
                    <a:lstStyle/>
                    <a:p>
                      <a:pPr algn="ctr" fontAlgn="ctr"/>
                      <a:r>
                        <a:rPr lang="tr-TR" sz="1400" b="0" i="0" u="none" strike="noStrike" dirty="0" err="1">
                          <a:solidFill>
                            <a:srgbClr val="000000"/>
                          </a:solidFill>
                          <a:effectLst/>
                          <a:latin typeface="Calibri" panose="020F0502020204030204" pitchFamily="34" charset="0"/>
                        </a:rPr>
                        <a:t>Datastream</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İşletme</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Yok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Akademik Araştırmalar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058646947"/>
              </p:ext>
            </p:extLst>
          </p:nvPr>
        </p:nvGraphicFramePr>
        <p:xfrm>
          <a:off x="1867592" y="2552657"/>
          <a:ext cx="5570437" cy="1752686"/>
        </p:xfrm>
        <a:graphic>
          <a:graphicData uri="http://schemas.openxmlformats.org/drawingml/2006/table">
            <a:tbl>
              <a:tblPr/>
              <a:tblGrid>
                <a:gridCol w="1693821">
                  <a:extLst>
                    <a:ext uri="{9D8B030D-6E8A-4147-A177-3AD203B41FA5}">
                      <a16:colId xmlns:a16="http://schemas.microsoft.com/office/drawing/2014/main" val="3918363564"/>
                    </a:ext>
                  </a:extLst>
                </a:gridCol>
                <a:gridCol w="1279210">
                  <a:extLst>
                    <a:ext uri="{9D8B030D-6E8A-4147-A177-3AD203B41FA5}">
                      <a16:colId xmlns:a16="http://schemas.microsoft.com/office/drawing/2014/main" val="1683979601"/>
                    </a:ext>
                  </a:extLst>
                </a:gridCol>
                <a:gridCol w="688880">
                  <a:extLst>
                    <a:ext uri="{9D8B030D-6E8A-4147-A177-3AD203B41FA5}">
                      <a16:colId xmlns:a16="http://schemas.microsoft.com/office/drawing/2014/main" val="2592459544"/>
                    </a:ext>
                  </a:extLst>
                </a:gridCol>
                <a:gridCol w="619253">
                  <a:extLst>
                    <a:ext uri="{9D8B030D-6E8A-4147-A177-3AD203B41FA5}">
                      <a16:colId xmlns:a16="http://schemas.microsoft.com/office/drawing/2014/main" val="3383282758"/>
                    </a:ext>
                  </a:extLst>
                </a:gridCol>
                <a:gridCol w="1289273">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a:solidFill>
                            <a:srgbClr val="000000"/>
                          </a:solidFill>
                          <a:effectLst/>
                          <a:latin typeface="Calibri" panose="020F0502020204030204" pitchFamily="34" charset="0"/>
                        </a:rPr>
                        <a:t>Öğretim Üyesi</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İşletme</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6</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2</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Program sayısı</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Araştırma Görevlisi </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İşletme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3</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1</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panose="020F0502020204030204" pitchFamily="34" charset="0"/>
                        </a:rPr>
                        <a:t>Program sayısı, Enstitü ve idari faaliyetlerin desteklenmesi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40419182"/>
              </p:ext>
            </p:extLst>
          </p:nvPr>
        </p:nvGraphicFramePr>
        <p:xfrm>
          <a:off x="545122" y="1801446"/>
          <a:ext cx="8230019" cy="1752600"/>
        </p:xfrm>
        <a:graphic>
          <a:graphicData uri="http://schemas.openxmlformats.org/drawingml/2006/table">
            <a:tbl>
              <a:tblPr firstRow="1" bandRow="1">
                <a:tableStyleId>{3B4B98B0-60AC-42C2-AFA5-B58CD77FA1E5}</a:tableStyleId>
              </a:tblPr>
              <a:tblGrid>
                <a:gridCol w="1855597">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dirty="0">
                          <a:solidFill>
                            <a:schemeClr val="tx2"/>
                          </a:solidFill>
                        </a:rPr>
                        <a:t>Mevcut durumda önleyici faaliyet gerektiren risk bulunmamaktadır.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tr-TR"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04501B-EEF1-3DE6-F3C0-5CB7FDFC58C1}"/>
              </a:ext>
            </a:extLst>
          </p:cNvPr>
          <p:cNvSpPr>
            <a:spLocks noGrp="1"/>
          </p:cNvSpPr>
          <p:nvPr>
            <p:ph type="title"/>
          </p:nvPr>
        </p:nvSpPr>
        <p:spPr>
          <a:xfrm>
            <a:off x="1044310" y="500844"/>
            <a:ext cx="7055380" cy="1400530"/>
          </a:xfrm>
        </p:spPr>
        <p:txBody>
          <a:bodyPr/>
          <a:lstStyle/>
          <a:p>
            <a:pPr algn="ctr"/>
            <a:r>
              <a:rPr lang="tr-TR" sz="2800" b="1" dirty="0">
                <a:solidFill>
                  <a:schemeClr val="accent6"/>
                </a:solidFill>
                <a:effectLst>
                  <a:outerShdw blurRad="38100" dist="38100" dir="2700000" algn="tl">
                    <a:srgbClr val="000000">
                      <a:alpha val="43137"/>
                    </a:srgbClr>
                  </a:outerShdw>
                </a:effectLst>
                <a:latin typeface="+mn-lt"/>
              </a:rPr>
              <a:t>PAYDAŞ GERİBİLDİRİMLERİ</a:t>
            </a:r>
            <a:br>
              <a:rPr lang="tr-TR" sz="2800" b="1" dirty="0">
                <a:solidFill>
                  <a:schemeClr val="accent6"/>
                </a:solidFill>
                <a:effectLst>
                  <a:outerShdw blurRad="38100" dist="38100" dir="2700000" algn="tl">
                    <a:srgbClr val="000000">
                      <a:alpha val="43137"/>
                    </a:srgbClr>
                  </a:outerShdw>
                </a:effectLst>
                <a:latin typeface="+mn-lt"/>
              </a:rPr>
            </a:br>
            <a:r>
              <a:rPr lang="tr-TR" sz="2800" b="1" dirty="0">
                <a:solidFill>
                  <a:schemeClr val="accent6"/>
                </a:solidFill>
                <a:effectLst>
                  <a:outerShdw blurRad="38100" dist="38100" dir="2700000" algn="tl">
                    <a:srgbClr val="000000">
                      <a:alpha val="43137"/>
                    </a:srgbClr>
                  </a:outerShdw>
                </a:effectLst>
                <a:latin typeface="+mn-lt"/>
              </a:rPr>
              <a:t>(ANKET ANALİZLERİ)</a:t>
            </a:r>
            <a:r>
              <a:rPr lang="en-US" sz="4400" dirty="0">
                <a:solidFill>
                  <a:schemeClr val="accent6"/>
                </a:solidFill>
                <a:cs typeface="Calibri" panose="020F0502020204030204"/>
              </a:rPr>
              <a:t/>
            </a:r>
            <a:br>
              <a:rPr lang="en-US" sz="4400" dirty="0">
                <a:solidFill>
                  <a:schemeClr val="accent6"/>
                </a:solidFill>
                <a:cs typeface="Calibri" panose="020F0502020204030204"/>
              </a:rPr>
            </a:br>
            <a:endParaRPr lang="en-US" dirty="0"/>
          </a:p>
        </p:txBody>
      </p:sp>
      <p:graphicFrame>
        <p:nvGraphicFramePr>
          <p:cNvPr id="3" name="Grafik 2">
            <a:extLst>
              <a:ext uri="{FF2B5EF4-FFF2-40B4-BE49-F238E27FC236}">
                <a16:creationId xmlns:a16="http://schemas.microsoft.com/office/drawing/2014/main" id="{8922B95F-5DC1-336D-65BE-FF2B285B119D}"/>
              </a:ext>
            </a:extLst>
          </p:cNvPr>
          <p:cNvGraphicFramePr>
            <a:graphicFrameLocks/>
          </p:cNvGraphicFramePr>
          <p:nvPr>
            <p:extLst>
              <p:ext uri="{D42A27DB-BD31-4B8C-83A1-F6EECF244321}">
                <p14:modId xmlns:p14="http://schemas.microsoft.com/office/powerpoint/2010/main" val="398096710"/>
              </p:ext>
            </p:extLst>
          </p:nvPr>
        </p:nvGraphicFramePr>
        <p:xfrm>
          <a:off x="1025457" y="1338796"/>
          <a:ext cx="7339264" cy="4812247"/>
        </p:xfrm>
        <a:graphic>
          <a:graphicData uri="http://schemas.openxmlformats.org/drawingml/2006/chart">
            <c:chart xmlns:c="http://schemas.openxmlformats.org/drawingml/2006/chart" xmlns:r="http://schemas.openxmlformats.org/officeDocument/2006/relationships" r:id="rId2"/>
          </a:graphicData>
        </a:graphic>
      </p:graphicFrame>
      <p:sp>
        <p:nvSpPr>
          <p:cNvPr id="8" name="Metin kutusu 7">
            <a:extLst>
              <a:ext uri="{FF2B5EF4-FFF2-40B4-BE49-F238E27FC236}">
                <a16:creationId xmlns:a16="http://schemas.microsoft.com/office/drawing/2014/main" id="{4262D997-507A-8DDB-6961-ACDCBA364CAB}"/>
              </a:ext>
            </a:extLst>
          </p:cNvPr>
          <p:cNvSpPr txBox="1"/>
          <p:nvPr/>
        </p:nvSpPr>
        <p:spPr>
          <a:xfrm>
            <a:off x="1633264" y="1487835"/>
            <a:ext cx="5877473" cy="3077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tr-TR" sz="1400" b="1" i="0" u="none" strike="noStrike" kern="1200" spc="0" baseline="0" dirty="0">
                <a:solidFill>
                  <a:schemeClr val="tx2"/>
                </a:solidFill>
                <a:effectLst/>
              </a:rPr>
              <a:t>İŞLETME BÖLÜMÜ 2021-2022 YILI DANIŞMANLIK ANKETLERİ</a:t>
            </a:r>
            <a:endParaRPr lang="tr-TR" sz="1400" b="0" i="0" u="none" strike="noStrike" kern="1200" spc="0" baseline="0" dirty="0">
              <a:solidFill>
                <a:schemeClr val="tx2"/>
              </a:solidFill>
              <a:effectLst/>
            </a:endParaRPr>
          </a:p>
        </p:txBody>
      </p:sp>
      <p:sp>
        <p:nvSpPr>
          <p:cNvPr id="4" name="Metin kutusu 3">
            <a:extLst>
              <a:ext uri="{FF2B5EF4-FFF2-40B4-BE49-F238E27FC236}">
                <a16:creationId xmlns:a16="http://schemas.microsoft.com/office/drawing/2014/main" id="{2A351ED5-FBC1-6B26-DE88-8D319D6193BE}"/>
              </a:ext>
            </a:extLst>
          </p:cNvPr>
          <p:cNvSpPr txBox="1"/>
          <p:nvPr/>
        </p:nvSpPr>
        <p:spPr>
          <a:xfrm>
            <a:off x="2682156" y="6172490"/>
            <a:ext cx="3779689" cy="369332"/>
          </a:xfrm>
          <a:prstGeom prst="rect">
            <a:avLst/>
          </a:prstGeom>
          <a:noFill/>
        </p:spPr>
        <p:txBody>
          <a:bodyPr wrap="none" rtlCol="0">
            <a:spAutoFit/>
          </a:bodyPr>
          <a:lstStyle/>
          <a:p>
            <a:pPr algn="ctr"/>
            <a:r>
              <a:rPr lang="tr-TR" b="1" dirty="0">
                <a:solidFill>
                  <a:srgbClr val="0C0D0D"/>
                </a:solidFill>
              </a:rPr>
              <a:t>Danışmanlık Anketi Ortalaması: 82.09</a:t>
            </a:r>
            <a:endParaRPr lang="en-US" b="1" dirty="0">
              <a:solidFill>
                <a:srgbClr val="0C0D0D"/>
              </a:solidFill>
            </a:endParaRPr>
          </a:p>
        </p:txBody>
      </p:sp>
    </p:spTree>
    <p:extLst>
      <p:ext uri="{BB962C8B-B14F-4D97-AF65-F5344CB8AC3E}">
        <p14:creationId xmlns:p14="http://schemas.microsoft.com/office/powerpoint/2010/main" val="522312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938</TotalTime>
  <Words>1056</Words>
  <Application>Microsoft Office PowerPoint</Application>
  <PresentationFormat>On-screen Show (4:3)</PresentationFormat>
  <Paragraphs>220</Paragraphs>
  <Slides>21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vt:lpstr>
      <vt:lpstr>Calibri Light</vt:lpstr>
      <vt:lpstr>Times New Roman</vt:lpstr>
      <vt:lpstr>Wingdings 3</vt:lpstr>
      <vt:lpstr>İyon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PAYDAŞ GERİBİLDİRİMLERİ (ANKET ANALİZLERİ) </vt:lpstr>
      <vt:lpstr>PowerPoint Presentation</vt:lpstr>
      <vt:lpstr>PAYDAŞ GERİBİLDİRİMLERİ (ANKET ANALİZLERİ)  </vt:lpstr>
      <vt:lpstr>PAYDAŞ GERİBİLDİRİMLERİ (ANKET ANALİZLERİ)  </vt:lpstr>
      <vt:lpstr>PAYDAŞ GERİBİLDİRİMLERİ (ANKET ANALİZLERİ)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Gül EKŞİ</cp:lastModifiedBy>
  <cp:revision>62</cp:revision>
  <dcterms:created xsi:type="dcterms:W3CDTF">2020-01-20T10:44:30Z</dcterms:created>
  <dcterms:modified xsi:type="dcterms:W3CDTF">2023-06-14T07:53:13Z</dcterms:modified>
</cp:coreProperties>
</file>