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88" r:id="rId3"/>
    <p:sldId id="347" r:id="rId4"/>
    <p:sldId id="366" r:id="rId5"/>
    <p:sldId id="365" r:id="rId6"/>
    <p:sldId id="320" r:id="rId7"/>
    <p:sldId id="363" r:id="rId8"/>
    <p:sldId id="364" r:id="rId9"/>
    <p:sldId id="285" r:id="rId10"/>
    <p:sldId id="353" r:id="rId11"/>
    <p:sldId id="367" r:id="rId12"/>
    <p:sldId id="368" r:id="rId13"/>
    <p:sldId id="369" r:id="rId14"/>
    <p:sldId id="358" r:id="rId15"/>
    <p:sldId id="352" r:id="rId16"/>
    <p:sldId id="357" r:id="rId17"/>
    <p:sldId id="304" r:id="rId18"/>
    <p:sldId id="359" r:id="rId19"/>
    <p:sldId id="361" r:id="rId20"/>
    <p:sldId id="278"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66"/>
            <p14:sldId id="365"/>
            <p14:sldId id="320"/>
            <p14:sldId id="363"/>
            <p14:sldId id="364"/>
            <p14:sldId id="285"/>
            <p14:sldId id="353"/>
            <p14:sldId id="367"/>
            <p14:sldId id="368"/>
            <p14:sldId id="369"/>
            <p14:sldId id="358"/>
            <p14:sldId id="352"/>
            <p14:sldId id="357"/>
            <p14:sldId id="304"/>
            <p14:sldId id="359"/>
            <p14:sldId id="361"/>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12.06.2023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12.06.2023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12.06.2023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12.06.2023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12.06.2023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12.06.2023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12.06.2023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12.06.2023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12.06.2023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843808" y="5512332"/>
            <a:ext cx="3456384" cy="430887"/>
          </a:xfrm>
          <a:prstGeom prst="rect">
            <a:avLst/>
          </a:prstGeom>
          <a:noFill/>
        </p:spPr>
        <p:txBody>
          <a:bodyPr wrap="square" rtlCol="0">
            <a:spAutoFit/>
          </a:bodyPr>
          <a:lstStyle/>
          <a:p>
            <a:r>
              <a:rPr lang="tr-TR" sz="2200" b="1" dirty="0">
                <a:solidFill>
                  <a:schemeClr val="accent5">
                    <a:lumMod val="50000"/>
                  </a:schemeClr>
                </a:solidFill>
              </a:rPr>
              <a:t>           HUKUK FAKÜLTESİ</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2022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A0CF1BBE-8A9D-79EE-3AB8-85F7C9A0D4FB}"/>
              </a:ext>
            </a:extLst>
          </p:cNvPr>
          <p:cNvPicPr>
            <a:picLocks noChangeAspect="1"/>
          </p:cNvPicPr>
          <p:nvPr/>
        </p:nvPicPr>
        <p:blipFill>
          <a:blip r:embed="rId3"/>
          <a:stretch>
            <a:fillRect/>
          </a:stretch>
        </p:blipFill>
        <p:spPr>
          <a:xfrm>
            <a:off x="1437587" y="1806087"/>
            <a:ext cx="6268825" cy="4076239"/>
          </a:xfrm>
          <a:prstGeom prst="rect">
            <a:avLst/>
          </a:prstGeom>
        </p:spPr>
      </p:pic>
    </p:spTree>
    <p:extLst>
      <p:ext uri="{BB962C8B-B14F-4D97-AF65-F5344CB8AC3E}">
        <p14:creationId xmlns:p14="http://schemas.microsoft.com/office/powerpoint/2010/main" val="166670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95E38016-399B-F822-7621-356DAC7DC930}"/>
              </a:ext>
            </a:extLst>
          </p:cNvPr>
          <p:cNvPicPr>
            <a:picLocks noChangeAspect="1"/>
          </p:cNvPicPr>
          <p:nvPr/>
        </p:nvPicPr>
        <p:blipFill>
          <a:blip r:embed="rId3"/>
          <a:stretch>
            <a:fillRect/>
          </a:stretch>
        </p:blipFill>
        <p:spPr>
          <a:xfrm>
            <a:off x="1523735" y="1822564"/>
            <a:ext cx="6326181" cy="3333897"/>
          </a:xfrm>
          <a:prstGeom prst="rect">
            <a:avLst/>
          </a:prstGeom>
        </p:spPr>
      </p:pic>
    </p:spTree>
    <p:extLst>
      <p:ext uri="{BB962C8B-B14F-4D97-AF65-F5344CB8AC3E}">
        <p14:creationId xmlns:p14="http://schemas.microsoft.com/office/powerpoint/2010/main" val="211950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descr="metin, ekran görüntüsü, yazı tipi, sayı, numara içeren bir resim&#10;&#10;Açıklama otomatik olarak oluşturuldu">
            <a:extLst>
              <a:ext uri="{FF2B5EF4-FFF2-40B4-BE49-F238E27FC236}">
                <a16:creationId xmlns:a16="http://schemas.microsoft.com/office/drawing/2014/main" id="{ED1DCF8D-EDBC-CF69-485B-7D8F29A5F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873" y="1841062"/>
            <a:ext cx="6008106" cy="3874136"/>
          </a:xfrm>
          <a:prstGeom prst="rect">
            <a:avLst/>
          </a:prstGeom>
        </p:spPr>
      </p:pic>
    </p:spTree>
    <p:extLst>
      <p:ext uri="{BB962C8B-B14F-4D97-AF65-F5344CB8AC3E}">
        <p14:creationId xmlns:p14="http://schemas.microsoft.com/office/powerpoint/2010/main" val="321009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descr="metin, ekran görüntüsü, sayı, numara, yazı tipi içeren bir resim&#10;&#10;Açıklama otomatik olarak oluşturuldu">
            <a:extLst>
              <a:ext uri="{FF2B5EF4-FFF2-40B4-BE49-F238E27FC236}">
                <a16:creationId xmlns:a16="http://schemas.microsoft.com/office/drawing/2014/main" id="{4C211EF3-5DC4-4503-BC9E-8E518444B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506" y="1791093"/>
            <a:ext cx="6312584" cy="4153738"/>
          </a:xfrm>
          <a:prstGeom prst="rect">
            <a:avLst/>
          </a:prstGeom>
        </p:spPr>
      </p:pic>
    </p:spTree>
    <p:extLst>
      <p:ext uri="{BB962C8B-B14F-4D97-AF65-F5344CB8AC3E}">
        <p14:creationId xmlns:p14="http://schemas.microsoft.com/office/powerpoint/2010/main" val="268900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F3DA4DC0-E039-B9FA-38AF-33B18972BCB8}"/>
              </a:ext>
            </a:extLst>
          </p:cNvPr>
          <p:cNvSpPr txBox="1"/>
          <p:nvPr/>
        </p:nvSpPr>
        <p:spPr>
          <a:xfrm>
            <a:off x="649062" y="2249731"/>
            <a:ext cx="7496667" cy="129586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tr-TR" dirty="0">
                <a:solidFill>
                  <a:srgbClr val="020424"/>
                </a:solidFill>
              </a:rPr>
              <a:t>Birimimize şikayet sistemi üzerinden gelen öneri şikayet bulunmamaktadır.</a:t>
            </a:r>
            <a:endParaRPr lang="tr-TR" dirty="0">
              <a:solidFill>
                <a:srgbClr val="0F2303"/>
              </a:solidFill>
            </a:endParaRPr>
          </a:p>
          <a:p>
            <a:pPr marL="285750" indent="-285750">
              <a:lnSpc>
                <a:spcPct val="150000"/>
              </a:lnSpc>
              <a:buFont typeface="Arial" panose="020B0604020202020204" pitchFamily="34" charset="0"/>
              <a:buChar char="•"/>
            </a:pPr>
            <a:r>
              <a:rPr lang="tr-TR" dirty="0">
                <a:solidFill>
                  <a:srgbClr val="020424"/>
                </a:solidFill>
              </a:rPr>
              <a:t>Anketlere gelen yorumlar neticesinde ilgili </a:t>
            </a:r>
            <a:r>
              <a:rPr lang="tr-TR" dirty="0" err="1">
                <a:solidFill>
                  <a:srgbClr val="020424"/>
                </a:solidFill>
              </a:rPr>
              <a:t>AAP</a:t>
            </a:r>
            <a:r>
              <a:rPr lang="tr-TR" dirty="0">
                <a:solidFill>
                  <a:srgbClr val="020424"/>
                </a:solidFill>
              </a:rPr>
              <a:t> formları ile mevcut durumu geliştirmeye yönelik adımlar atılmıştır.</a:t>
            </a:r>
          </a:p>
        </p:txBody>
      </p:sp>
    </p:spTree>
    <p:extLst>
      <p:ext uri="{BB962C8B-B14F-4D97-AF65-F5344CB8AC3E}">
        <p14:creationId xmlns:p14="http://schemas.microsoft.com/office/powerpoint/2010/main" val="380593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3423858708"/>
              </p:ext>
            </p:extLst>
          </p:nvPr>
        </p:nvGraphicFramePr>
        <p:xfrm>
          <a:off x="470388" y="1885207"/>
          <a:ext cx="8203223" cy="1998636"/>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72993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b="0" dirty="0">
                          <a:solidFill>
                            <a:srgbClr val="0C0D0D"/>
                          </a:solidFill>
                          <a:latin typeface="+mn-lt"/>
                        </a:rPr>
                        <a:t>İç denetim sonrasında minör veya majör hata bulunmadığından düzeltici faaliyet açılmamıştır.</a:t>
                      </a:r>
                    </a:p>
                  </a:txBody>
                  <a:tcPr>
                    <a:solidFill>
                      <a:schemeClr val="accent6">
                        <a:lumMod val="20000"/>
                        <a:lumOff val="80000"/>
                      </a:schemeClr>
                    </a:solidFill>
                  </a:tcPr>
                </a:tc>
                <a:extLst>
                  <a:ext uri="{0D108BD9-81ED-4DB2-BD59-A6C34878D82A}">
                    <a16:rowId xmlns:a16="http://schemas.microsoft.com/office/drawing/2014/main" val="2463863686"/>
                  </a:ext>
                </a:extLst>
              </a:tr>
              <a:tr h="4229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4229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4229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a:extLst>
              <a:ext uri="{FF2B5EF4-FFF2-40B4-BE49-F238E27FC236}">
                <a16:creationId xmlns:a16="http://schemas.microsoft.com/office/drawing/2014/main" id="{5361E233-1B53-F04C-C4AF-404C1005D471}"/>
              </a:ext>
            </a:extLst>
          </p:cNvPr>
          <p:cNvGraphicFramePr>
            <a:graphicFrameLocks noGrp="1"/>
          </p:cNvGraphicFramePr>
          <p:nvPr>
            <p:extLst>
              <p:ext uri="{D42A27DB-BD31-4B8C-83A1-F6EECF244321}">
                <p14:modId xmlns:p14="http://schemas.microsoft.com/office/powerpoint/2010/main" val="2000377290"/>
              </p:ext>
            </p:extLst>
          </p:nvPr>
        </p:nvGraphicFramePr>
        <p:xfrm>
          <a:off x="473618" y="1583009"/>
          <a:ext cx="3391371" cy="5122760"/>
        </p:xfrm>
        <a:graphic>
          <a:graphicData uri="http://schemas.openxmlformats.org/drawingml/2006/table">
            <a:tbl>
              <a:tblPr/>
              <a:tblGrid>
                <a:gridCol w="412241">
                  <a:extLst>
                    <a:ext uri="{9D8B030D-6E8A-4147-A177-3AD203B41FA5}">
                      <a16:colId xmlns:a16="http://schemas.microsoft.com/office/drawing/2014/main" val="3857857238"/>
                    </a:ext>
                  </a:extLst>
                </a:gridCol>
                <a:gridCol w="364147">
                  <a:extLst>
                    <a:ext uri="{9D8B030D-6E8A-4147-A177-3AD203B41FA5}">
                      <a16:colId xmlns:a16="http://schemas.microsoft.com/office/drawing/2014/main" val="589705758"/>
                    </a:ext>
                  </a:extLst>
                </a:gridCol>
                <a:gridCol w="439724">
                  <a:extLst>
                    <a:ext uri="{9D8B030D-6E8A-4147-A177-3AD203B41FA5}">
                      <a16:colId xmlns:a16="http://schemas.microsoft.com/office/drawing/2014/main" val="2721731928"/>
                    </a:ext>
                  </a:extLst>
                </a:gridCol>
                <a:gridCol w="309181">
                  <a:extLst>
                    <a:ext uri="{9D8B030D-6E8A-4147-A177-3AD203B41FA5}">
                      <a16:colId xmlns:a16="http://schemas.microsoft.com/office/drawing/2014/main" val="230815627"/>
                    </a:ext>
                  </a:extLst>
                </a:gridCol>
                <a:gridCol w="251467">
                  <a:extLst>
                    <a:ext uri="{9D8B030D-6E8A-4147-A177-3AD203B41FA5}">
                      <a16:colId xmlns:a16="http://schemas.microsoft.com/office/drawing/2014/main" val="2323992474"/>
                    </a:ext>
                  </a:extLst>
                </a:gridCol>
                <a:gridCol w="309181">
                  <a:extLst>
                    <a:ext uri="{9D8B030D-6E8A-4147-A177-3AD203B41FA5}">
                      <a16:colId xmlns:a16="http://schemas.microsoft.com/office/drawing/2014/main" val="327291867"/>
                    </a:ext>
                  </a:extLst>
                </a:gridCol>
                <a:gridCol w="316051">
                  <a:extLst>
                    <a:ext uri="{9D8B030D-6E8A-4147-A177-3AD203B41FA5}">
                      <a16:colId xmlns:a16="http://schemas.microsoft.com/office/drawing/2014/main" val="1867976804"/>
                    </a:ext>
                  </a:extLst>
                </a:gridCol>
                <a:gridCol w="281698">
                  <a:extLst>
                    <a:ext uri="{9D8B030D-6E8A-4147-A177-3AD203B41FA5}">
                      <a16:colId xmlns:a16="http://schemas.microsoft.com/office/drawing/2014/main" val="3154563431"/>
                    </a:ext>
                  </a:extLst>
                </a:gridCol>
                <a:gridCol w="130543">
                  <a:extLst>
                    <a:ext uri="{9D8B030D-6E8A-4147-A177-3AD203B41FA5}">
                      <a16:colId xmlns:a16="http://schemas.microsoft.com/office/drawing/2014/main" val="1496638139"/>
                    </a:ext>
                  </a:extLst>
                </a:gridCol>
                <a:gridCol w="316051">
                  <a:extLst>
                    <a:ext uri="{9D8B030D-6E8A-4147-A177-3AD203B41FA5}">
                      <a16:colId xmlns:a16="http://schemas.microsoft.com/office/drawing/2014/main" val="3461454973"/>
                    </a:ext>
                  </a:extLst>
                </a:gridCol>
                <a:gridCol w="261087">
                  <a:extLst>
                    <a:ext uri="{9D8B030D-6E8A-4147-A177-3AD203B41FA5}">
                      <a16:colId xmlns:a16="http://schemas.microsoft.com/office/drawing/2014/main" val="3424295042"/>
                    </a:ext>
                  </a:extLst>
                </a:gridCol>
              </a:tblGrid>
              <a:tr h="202083">
                <a:tc gridSpan="11">
                  <a:txBody>
                    <a:bodyPr/>
                    <a:lstStyle/>
                    <a:p>
                      <a:pPr algn="l" fontAlgn="b"/>
                      <a:r>
                        <a:rPr lang="tr-TR" sz="1100" b="1" i="0" u="none" strike="noStrike">
                          <a:solidFill>
                            <a:srgbClr val="000000"/>
                          </a:solidFill>
                          <a:effectLst/>
                          <a:latin typeface="Tahoma" panose="020B0604030504040204" pitchFamily="34" charset="0"/>
                        </a:rPr>
                        <a:t>           İÇ DENETİM RAPORU</a:t>
                      </a:r>
                      <a:endParaRPr lang="tr-TR" sz="5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62968197"/>
                  </a:ext>
                </a:extLst>
              </a:tr>
              <a:tr h="95884">
                <a:tc gridSpan="3">
                  <a:txBody>
                    <a:bodyPr/>
                    <a:lstStyle/>
                    <a:p>
                      <a:pPr algn="ctr" fontAlgn="ctr"/>
                      <a:r>
                        <a:rPr lang="tr-TR" sz="500" b="1" i="0" u="none" strike="noStrike">
                          <a:solidFill>
                            <a:srgbClr val="000000"/>
                          </a:solidFill>
                          <a:effectLst/>
                          <a:latin typeface="Tahoma" panose="020B0604030504040204" pitchFamily="34" charset="0"/>
                        </a:rPr>
                        <a:t>TARİH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8">
                  <a:txBody>
                    <a:bodyPr/>
                    <a:lstStyle/>
                    <a:p>
                      <a:pPr algn="ctr" fontAlgn="ctr"/>
                      <a:r>
                        <a:rPr lang="tr-TR" sz="500" b="1" i="0" u="none" strike="noStrike">
                          <a:solidFill>
                            <a:srgbClr val="000000"/>
                          </a:solidFill>
                          <a:effectLst/>
                          <a:latin typeface="Tahoma" panose="020B0604030504040204" pitchFamily="34" charset="0"/>
                        </a:rPr>
                        <a:t>DENETİMDE KARŞILAŞILAN KİŞİLER VE GÖREVLERİ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04072354"/>
                  </a:ext>
                </a:extLst>
              </a:tr>
              <a:tr h="181343">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500" b="0" i="0" u="none" strike="noStrike">
                          <a:solidFill>
                            <a:srgbClr val="000000"/>
                          </a:solidFill>
                          <a:effectLst/>
                          <a:latin typeface="Tahoma" panose="020B0604030504040204" pitchFamily="34" charset="0"/>
                        </a:rPr>
                        <a:t>Bengü ÖZ - Ceren KILIÇ - Mustafa BİLGİN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90877522"/>
                  </a:ext>
                </a:extLst>
              </a:tr>
              <a:tr h="141740">
                <a:tc>
                  <a:txBody>
                    <a:bodyPr/>
                    <a:lstStyle/>
                    <a:p>
                      <a:pPr algn="l" fontAlgn="ctr"/>
                      <a:r>
                        <a:rPr lang="tr-TR" sz="7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1" i="0" u="none" strike="noStrike">
                          <a:solidFill>
                            <a:srgbClr val="000000"/>
                          </a:solidFill>
                          <a:effectLst/>
                          <a:latin typeface="Tahoma" panose="020B060403050404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6290949"/>
                  </a:ext>
                </a:extLst>
              </a:tr>
              <a:tr h="104221">
                <a:tc gridSpan="11">
                  <a:txBody>
                    <a:bodyPr/>
                    <a:lstStyle/>
                    <a:p>
                      <a:pPr algn="ctr" fontAlgn="ctr"/>
                      <a:r>
                        <a:rPr lang="tr-TR" sz="500" b="1" i="0" u="none" strike="noStrike">
                          <a:solidFill>
                            <a:srgbClr val="000000"/>
                          </a:solidFill>
                          <a:effectLst/>
                          <a:latin typeface="Tahoma" panose="020B0604030504040204" pitchFamily="34" charset="0"/>
                        </a:rPr>
                        <a:t>TESPİT EDİLEN UYGUNSUZLUKLAR</a:t>
                      </a:r>
                      <a:r>
                        <a:rPr lang="tr-TR" sz="500" b="1" i="0" u="none" strike="noStrike">
                          <a:solidFill>
                            <a:srgbClr val="000000"/>
                          </a:solidFill>
                          <a:effectLst/>
                          <a:latin typeface="Symbol" panose="05050102010706020507" pitchFamily="18" charset="2"/>
                        </a:rPr>
                        <a:t> </a:t>
                      </a:r>
                      <a:r>
                        <a:rPr lang="tr-TR" sz="500" b="1" i="0" u="none" strike="noStrike">
                          <a:solidFill>
                            <a:srgbClr val="FF0000"/>
                          </a:solidFill>
                          <a:effectLst/>
                          <a:latin typeface="Wingdings" panose="05000000000000000000" pitchFamily="2" charset="2"/>
                        </a:rPr>
                        <a:t>LLLL</a:t>
                      </a:r>
                      <a:endParaRPr lang="tr-TR" sz="500" b="1" i="0" u="none" strike="noStrike">
                        <a:solidFill>
                          <a:srgbClr val="000000"/>
                        </a:solidFill>
                        <a:effectLst/>
                        <a:latin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43189923"/>
                  </a:ext>
                </a:extLst>
              </a:tr>
              <a:tr h="237623">
                <a:tc>
                  <a:txBody>
                    <a:bodyPr/>
                    <a:lstStyle/>
                    <a:p>
                      <a:pPr algn="l" fontAlgn="ctr"/>
                      <a:r>
                        <a:rPr lang="tr-TR" sz="400" b="1" i="0" u="none" strike="noStrike">
                          <a:solidFill>
                            <a:srgbClr val="000000"/>
                          </a:solidFill>
                          <a:effectLst/>
                          <a:latin typeface="Tahoma" panose="020B0604030504040204" pitchFamily="34" charset="0"/>
                        </a:rPr>
                        <a:t>MAJOR BULGU SAYISI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1" i="0" u="none" strike="noStrike">
                          <a:solidFill>
                            <a:srgbClr val="000000"/>
                          </a:solidFill>
                          <a:effectLst/>
                          <a:latin typeface="Tahoma" panose="020B0604030504040204" pitchFamily="34" charset="0"/>
                        </a:rPr>
                        <a:t>Madde No'ları: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09369790"/>
                  </a:ext>
                </a:extLst>
              </a:tr>
              <a:tr h="306409">
                <a:tc>
                  <a:txBody>
                    <a:bodyPr/>
                    <a:lstStyle/>
                    <a:p>
                      <a:pPr algn="l" fontAlgn="ctr"/>
                      <a:r>
                        <a:rPr lang="tr-TR" sz="400" b="1" i="0" u="none" strike="noStrike">
                          <a:solidFill>
                            <a:srgbClr val="000000"/>
                          </a:solidFill>
                          <a:effectLst/>
                          <a:latin typeface="Tahoma" panose="020B0604030504040204" pitchFamily="34" charset="0"/>
                        </a:rPr>
                        <a:t>MİNÖR  BULGU SAYISI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1" i="0" u="none" strike="noStrike">
                          <a:solidFill>
                            <a:srgbClr val="000000"/>
                          </a:solidFill>
                          <a:effectLst/>
                          <a:latin typeface="Tahoma" panose="020B0604030504040204" pitchFamily="34" charset="0"/>
                        </a:rPr>
                        <a:t>Madde No'ları: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32354913"/>
                  </a:ext>
                </a:extLst>
              </a:tr>
              <a:tr h="183712">
                <a:tc gridSpan="5">
                  <a:txBody>
                    <a:bodyPr/>
                    <a:lstStyle/>
                    <a:p>
                      <a:pPr algn="l" fontAlgn="ctr"/>
                      <a:r>
                        <a:rPr lang="tr-TR" sz="500" b="1" i="1" u="none" strike="noStrike">
                          <a:solidFill>
                            <a:srgbClr val="FF0000"/>
                          </a:solidFill>
                          <a:effectLst/>
                          <a:latin typeface="Tahoma" panose="020B0604030504040204" pitchFamily="34" charset="0"/>
                        </a:rPr>
                        <a:t>Uygunsuzluklar DF Formlarında tanımlanmaktadır.</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1" i="0" u="none" strike="noStrike">
                          <a:solidFill>
                            <a:srgbClr val="000000"/>
                          </a:solidFill>
                          <a:effectLst/>
                          <a:latin typeface="Tahoma" panose="020B060403050404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404414"/>
                  </a:ext>
                </a:extLst>
              </a:tr>
              <a:tr h="104221">
                <a:tc gridSpan="11">
                  <a:txBody>
                    <a:bodyPr/>
                    <a:lstStyle/>
                    <a:p>
                      <a:pPr algn="ctr" fontAlgn="ctr"/>
                      <a:r>
                        <a:rPr lang="tr-TR" sz="500" b="1" i="0" u="none" strike="noStrike">
                          <a:solidFill>
                            <a:srgbClr val="000000"/>
                          </a:solidFill>
                          <a:effectLst/>
                          <a:latin typeface="Tahoma" panose="020B0604030504040204" pitchFamily="34" charset="0"/>
                        </a:rPr>
                        <a:t>İYİLEŞTİRİLMESİ GEREKEN YÖNLER-GÖZLEMLER </a:t>
                      </a:r>
                      <a:r>
                        <a:rPr lang="tr-TR" sz="500" b="1" i="0" u="none" strike="noStrike">
                          <a:solidFill>
                            <a:srgbClr val="FF0000"/>
                          </a:solidFill>
                          <a:effectLst/>
                          <a:latin typeface="Wingdings" panose="05000000000000000000" pitchFamily="2" charset="2"/>
                        </a:rPr>
                        <a:t>KKKK</a:t>
                      </a:r>
                      <a:endParaRPr lang="tr-TR" sz="500" b="1" i="0" u="none" strike="noStrike">
                        <a:solidFill>
                          <a:srgbClr val="000000"/>
                        </a:solidFill>
                        <a:effectLst/>
                        <a:latin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59203114"/>
                  </a:ext>
                </a:extLst>
              </a:tr>
              <a:tr h="158416">
                <a:tc>
                  <a:txBody>
                    <a:bodyPr/>
                    <a:lstStyle/>
                    <a:p>
                      <a:pPr algn="ctr" fontAlgn="ctr"/>
                      <a:r>
                        <a:rPr lang="tr-TR" sz="400" b="1" i="0" u="none" strike="noStrike">
                          <a:solidFill>
                            <a:srgbClr val="000000"/>
                          </a:solidFill>
                          <a:effectLst/>
                          <a:latin typeface="Tahoma" panose="020B0604030504040204" pitchFamily="34" charset="0"/>
                        </a:rPr>
                        <a:t>ISO 9001 Madde 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500" b="1" i="0" u="none" strike="noStrike">
                          <a:solidFill>
                            <a:srgbClr val="000000"/>
                          </a:solidFill>
                          <a:effectLs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33460380"/>
                  </a:ext>
                </a:extLst>
              </a:tr>
              <a:tr h="108389">
                <a:tc>
                  <a:txBody>
                    <a:bodyPr/>
                    <a:lstStyle/>
                    <a:p>
                      <a:pPr algn="ctr" fontAlgn="ctr"/>
                      <a:r>
                        <a:rPr lang="tr-TR" sz="500" b="1" i="0" u="none" strike="noStrike">
                          <a:solidFill>
                            <a:srgbClr val="000000"/>
                          </a:solidFill>
                          <a:effectLst/>
                          <a:latin typeface="Tahoma" panose="020B0604030504040204" pitchFamily="34" charset="0"/>
                        </a:rPr>
                        <a:t>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Süreç Şemasında kaynaklar ve girdiler - çıktılar bölümü düzenlenmelidir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50587436"/>
                  </a:ext>
                </a:extLst>
              </a:tr>
              <a:tr h="139655">
                <a:tc>
                  <a:txBody>
                    <a:bodyPr/>
                    <a:lstStyle/>
                    <a:p>
                      <a:pPr algn="ctr" fontAlgn="ctr"/>
                      <a:r>
                        <a:rPr lang="tr-TR" sz="500" b="1" i="0" u="none" strike="noStrike">
                          <a:solidFill>
                            <a:srgbClr val="000000"/>
                          </a:solidFill>
                          <a:effectLst/>
                          <a:latin typeface="Tahoma" panose="020B0604030504040204" pitchFamily="34" charset="0"/>
                        </a:rPr>
                        <a:t>8.1.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400" b="0" i="0" u="none" strike="noStrike">
                          <a:solidFill>
                            <a:srgbClr val="000000"/>
                          </a:solidFill>
                          <a:effectLst/>
                          <a:latin typeface="Tahoma" panose="020B0604030504040204" pitchFamily="34" charset="0"/>
                        </a:rPr>
                        <a:t>Her iki Anabilim Dalında Personel Eksiklikleri Bulunmaktadır.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15995745"/>
                  </a:ext>
                </a:extLst>
              </a:tr>
              <a:tr h="166753">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72185347"/>
                  </a:ext>
                </a:extLst>
              </a:tr>
              <a:tr h="166753">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24373927"/>
                  </a:ext>
                </a:extLst>
              </a:tr>
              <a:tr h="139655">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48630227"/>
                  </a:ext>
                </a:extLst>
              </a:tr>
              <a:tr h="187597">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97530447"/>
                  </a:ext>
                </a:extLst>
              </a:tr>
              <a:tr h="202188">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70762262"/>
                  </a:ext>
                </a:extLst>
              </a:tr>
              <a:tr h="202188">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39324853"/>
                  </a:ext>
                </a:extLst>
              </a:tr>
              <a:tr h="202188">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119276"/>
                  </a:ext>
                </a:extLst>
              </a:tr>
              <a:tr h="202188">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06625050"/>
                  </a:ext>
                </a:extLst>
              </a:tr>
              <a:tr h="202188">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99540076"/>
                  </a:ext>
                </a:extLst>
              </a:tr>
              <a:tr h="108389">
                <a:tc gridSpan="11">
                  <a:txBody>
                    <a:bodyPr/>
                    <a:lstStyle/>
                    <a:p>
                      <a:pPr algn="ctr" fontAlgn="ctr"/>
                      <a:r>
                        <a:rPr lang="tr-TR" sz="500" b="1" i="0" u="none" strike="noStrike">
                          <a:solidFill>
                            <a:srgbClr val="000000"/>
                          </a:solidFill>
                          <a:effectLst/>
                          <a:latin typeface="Tahoma" panose="020B0604030504040204" pitchFamily="34" charset="0"/>
                        </a:rPr>
                        <a:t>KUVVETLİ YÖNLER </a:t>
                      </a:r>
                      <a:r>
                        <a:rPr lang="tr-TR" sz="500" b="1" i="0" u="none" strike="noStrike">
                          <a:solidFill>
                            <a:srgbClr val="FF0000"/>
                          </a:solidFill>
                          <a:effectLst/>
                          <a:latin typeface="Wingdings" panose="05000000000000000000" pitchFamily="2" charset="2"/>
                        </a:rPr>
                        <a:t>JJJJ</a:t>
                      </a:r>
                      <a:endParaRPr lang="tr-TR" sz="500" b="1" i="0" u="none" strike="noStrike">
                        <a:solidFill>
                          <a:srgbClr val="000000"/>
                        </a:solidFill>
                        <a:effectLst/>
                        <a:latin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8464057"/>
                  </a:ext>
                </a:extLst>
              </a:tr>
              <a:tr h="95884">
                <a:tc>
                  <a:txBody>
                    <a:bodyPr/>
                    <a:lstStyle/>
                    <a:p>
                      <a:pPr algn="ctr" fontAlgn="ctr"/>
                      <a:r>
                        <a:rPr lang="tr-TR" sz="500" b="1" i="0" u="none" strike="noStrike">
                          <a:solidFill>
                            <a:srgbClr val="000000"/>
                          </a:solidFill>
                          <a:effectLst/>
                          <a:latin typeface="Tahoma" panose="020B0604030504040204" pitchFamily="34" charset="0"/>
                        </a:rPr>
                        <a:t>Madde 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500" b="1" i="0" u="none" strike="noStrike">
                          <a:solidFill>
                            <a:srgbClr val="000000"/>
                          </a:solidFill>
                          <a:effectLs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25314826"/>
                  </a:ext>
                </a:extLst>
              </a:tr>
              <a:tr h="139655">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46943470"/>
                  </a:ext>
                </a:extLst>
              </a:tr>
              <a:tr h="139655">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4756375"/>
                  </a:ext>
                </a:extLst>
              </a:tr>
              <a:tr h="139655">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3796901"/>
                  </a:ext>
                </a:extLst>
              </a:tr>
              <a:tr h="139655">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79809656"/>
                  </a:ext>
                </a:extLst>
              </a:tr>
              <a:tr h="91856">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046391"/>
                  </a:ext>
                </a:extLst>
              </a:tr>
              <a:tr h="104221">
                <a:tc gridSpan="3">
                  <a:txBody>
                    <a:bodyPr/>
                    <a:lstStyle/>
                    <a:p>
                      <a:pPr algn="ctr" fontAlgn="ctr"/>
                      <a:r>
                        <a:rPr lang="tr-TR" sz="500" b="1" i="0" u="none" strike="noStrike">
                          <a:solidFill>
                            <a:srgbClr val="000000"/>
                          </a:solidFill>
                          <a:effectLst/>
                          <a:latin typeface="Tahoma" panose="020B0604030504040204" pitchFamily="34" charset="0"/>
                        </a:rPr>
                        <a:t>ONAY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İSİM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İMZA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38515474"/>
                  </a:ext>
                </a:extLst>
              </a:tr>
              <a:tr h="176132">
                <a:tc gridSpan="3">
                  <a:txBody>
                    <a:bodyPr/>
                    <a:lstStyle/>
                    <a:p>
                      <a:pPr algn="l" fontAlgn="ctr"/>
                      <a:r>
                        <a:rPr lang="tr-TR" sz="500" b="1" i="0" u="none" strike="noStrike">
                          <a:solidFill>
                            <a:srgbClr val="000000"/>
                          </a:solidFill>
                          <a:effectLst/>
                          <a:latin typeface="Tahoma" panose="020B0604030504040204" pitchFamily="34" charset="0"/>
                        </a:rPr>
                        <a:t>DENETÇİ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Semail ÜLGEN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1.02.2022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89210475"/>
                  </a:ext>
                </a:extLst>
              </a:tr>
              <a:tr h="176132">
                <a:tc gridSpan="3">
                  <a:txBody>
                    <a:bodyPr/>
                    <a:lstStyle/>
                    <a:p>
                      <a:pPr algn="l" fontAlgn="ctr"/>
                      <a:r>
                        <a:rPr lang="tr-TR" sz="500" b="1" i="0" u="none" strike="noStrike">
                          <a:solidFill>
                            <a:srgbClr val="000000"/>
                          </a:solidFill>
                          <a:effectLst/>
                          <a:latin typeface="Tahoma" panose="020B0604030504040204" pitchFamily="34" charset="0"/>
                        </a:rPr>
                        <a:t>DENETÇİ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Gökalp Köhle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1.02.2022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5261293"/>
                  </a:ext>
                </a:extLst>
              </a:tr>
              <a:tr h="176132">
                <a:tc gridSpan="9">
                  <a:txBody>
                    <a:bodyPr/>
                    <a:lstStyle/>
                    <a:p>
                      <a:pPr algn="l" fontAlgn="ctr"/>
                      <a:r>
                        <a:rPr lang="tr-TR" sz="400" b="1" i="0" u="none" strike="noStrike">
                          <a:solidFill>
                            <a:srgbClr val="000000"/>
                          </a:solidFill>
                          <a:effectLst/>
                          <a:latin typeface="Times New Roman" panose="02020603050405020304" pitchFamily="18" charset="0"/>
                        </a:rPr>
                        <a:t>Form No:KY-FR-0030 Yayın Tarihi:03.05.2018 Değ.Tarihi:-Değ.No:0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5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500" b="0" i="0" u="none" strike="noStrike" dirty="0">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4693446"/>
                  </a:ext>
                </a:extLst>
              </a:tr>
            </a:tbl>
          </a:graphicData>
        </a:graphic>
      </p:graphicFrame>
      <p:pic>
        <p:nvPicPr>
          <p:cNvPr id="8" name="Resim 7">
            <a:extLst>
              <a:ext uri="{FF2B5EF4-FFF2-40B4-BE49-F238E27FC236}">
                <a16:creationId xmlns:a16="http://schemas.microsoft.com/office/drawing/2014/main" id="{00000000-0008-0000-0000-000003000000}"/>
              </a:ext>
            </a:extLst>
          </p:cNvPr>
          <p:cNvPicPr/>
          <p:nvPr/>
        </p:nvPicPr>
        <p:blipFill>
          <a:blip r:embed="rId3"/>
          <a:stretch>
            <a:fillRect/>
          </a:stretch>
        </p:blipFill>
        <p:spPr>
          <a:xfrm>
            <a:off x="699154" y="1655979"/>
            <a:ext cx="1562122" cy="294705"/>
          </a:xfrm>
          <a:prstGeom prst="rect">
            <a:avLst/>
          </a:prstGeom>
        </p:spPr>
      </p:pic>
      <p:sp>
        <p:nvSpPr>
          <p:cNvPr id="10" name="Metin kutusu 9">
            <a:extLst>
              <a:ext uri="{FF2B5EF4-FFF2-40B4-BE49-F238E27FC236}">
                <a16:creationId xmlns:a16="http://schemas.microsoft.com/office/drawing/2014/main" id="{CD8983D4-6CA8-A54B-86BD-2148473CC59D}"/>
              </a:ext>
            </a:extLst>
          </p:cNvPr>
          <p:cNvSpPr txBox="1"/>
          <p:nvPr/>
        </p:nvSpPr>
        <p:spPr>
          <a:xfrm>
            <a:off x="3864989" y="2751065"/>
            <a:ext cx="4991492" cy="1200329"/>
          </a:xfrm>
          <a:prstGeom prst="rect">
            <a:avLst/>
          </a:prstGeom>
          <a:noFill/>
        </p:spPr>
        <p:txBody>
          <a:bodyPr wrap="square">
            <a:spAutoFit/>
          </a:bodyPr>
          <a:lstStyle/>
          <a:p>
            <a:pPr algn="just"/>
            <a:r>
              <a:rPr lang="tr-TR" sz="1800" dirty="0">
                <a:solidFill>
                  <a:srgbClr val="1F0620"/>
                </a:solidFill>
              </a:rPr>
              <a:t>Hukuk Fakültesinin </a:t>
            </a:r>
            <a:r>
              <a:rPr lang="en-TR" sz="1800" dirty="0">
                <a:solidFill>
                  <a:srgbClr val="1F0620"/>
                </a:solidFill>
              </a:rPr>
              <a:t>iç denetim KYS puanı %9</a:t>
            </a:r>
            <a:r>
              <a:rPr lang="en-US" sz="1800" dirty="0" err="1">
                <a:solidFill>
                  <a:srgbClr val="1F0620"/>
                </a:solidFill>
              </a:rPr>
              <a:t>6’dır</a:t>
            </a:r>
            <a:r>
              <a:rPr lang="en-TR" sz="1800" dirty="0">
                <a:solidFill>
                  <a:srgbClr val="1F0620"/>
                </a:solidFill>
              </a:rPr>
              <a:t>. İç denet</a:t>
            </a:r>
            <a:r>
              <a:rPr lang="en-US" sz="1800" dirty="0">
                <a:solidFill>
                  <a:srgbClr val="1F0620"/>
                </a:solidFill>
              </a:rPr>
              <a:t>ç</a:t>
            </a:r>
            <a:r>
              <a:rPr lang="en-TR" sz="1800" dirty="0">
                <a:solidFill>
                  <a:srgbClr val="1F0620"/>
                </a:solidFill>
              </a:rPr>
              <a:t>i</a:t>
            </a:r>
            <a:r>
              <a:rPr lang="en-US" sz="1800" dirty="0" err="1">
                <a:solidFill>
                  <a:srgbClr val="1F0620"/>
                </a:solidFill>
              </a:rPr>
              <a:t>lerin</a:t>
            </a:r>
            <a:r>
              <a:rPr lang="en-US" sz="1800" dirty="0">
                <a:solidFill>
                  <a:srgbClr val="1F0620"/>
                </a:solidFill>
              </a:rPr>
              <a:t> </a:t>
            </a:r>
            <a:r>
              <a:rPr lang="en-US" sz="1800" dirty="0" err="1">
                <a:solidFill>
                  <a:srgbClr val="1F0620"/>
                </a:solidFill>
              </a:rPr>
              <a:t>değerlendirmeleri</a:t>
            </a:r>
            <a:r>
              <a:rPr lang="en-US" sz="1800" dirty="0">
                <a:solidFill>
                  <a:srgbClr val="1F0620"/>
                </a:solidFill>
              </a:rPr>
              <a:t> </a:t>
            </a:r>
            <a:r>
              <a:rPr lang="en-US" sz="1800" dirty="0" err="1">
                <a:solidFill>
                  <a:srgbClr val="1F0620"/>
                </a:solidFill>
              </a:rPr>
              <a:t>doğrultusunda</a:t>
            </a:r>
            <a:r>
              <a:rPr lang="en-US" sz="1800" dirty="0">
                <a:solidFill>
                  <a:srgbClr val="1F0620"/>
                </a:solidFill>
              </a:rPr>
              <a:t> </a:t>
            </a:r>
            <a:r>
              <a:rPr lang="en-US" sz="1800" dirty="0" err="1">
                <a:solidFill>
                  <a:srgbClr val="1F0620"/>
                </a:solidFill>
              </a:rPr>
              <a:t>kalite</a:t>
            </a:r>
            <a:r>
              <a:rPr lang="en-US" sz="1800" dirty="0">
                <a:solidFill>
                  <a:srgbClr val="1F0620"/>
                </a:solidFill>
              </a:rPr>
              <a:t> </a:t>
            </a:r>
            <a:r>
              <a:rPr lang="en-US" sz="1800" dirty="0" err="1">
                <a:solidFill>
                  <a:srgbClr val="1F0620"/>
                </a:solidFill>
              </a:rPr>
              <a:t>sürecine</a:t>
            </a:r>
            <a:r>
              <a:rPr lang="en-US" sz="1800" dirty="0">
                <a:solidFill>
                  <a:srgbClr val="1F0620"/>
                </a:solidFill>
              </a:rPr>
              <a:t> </a:t>
            </a:r>
            <a:r>
              <a:rPr lang="en-US" sz="1800" dirty="0" err="1">
                <a:solidFill>
                  <a:srgbClr val="1F0620"/>
                </a:solidFill>
              </a:rPr>
              <a:t>ilişkin</a:t>
            </a:r>
            <a:r>
              <a:rPr lang="en-US" sz="1800" dirty="0">
                <a:solidFill>
                  <a:srgbClr val="1F0620"/>
                </a:solidFill>
              </a:rPr>
              <a:t> </a:t>
            </a:r>
            <a:r>
              <a:rPr lang="en-US" sz="1800" dirty="0" err="1">
                <a:solidFill>
                  <a:srgbClr val="1F0620"/>
                </a:solidFill>
              </a:rPr>
              <a:t>iyileştirmeler</a:t>
            </a:r>
            <a:r>
              <a:rPr lang="en-TR" sz="1800" dirty="0">
                <a:solidFill>
                  <a:srgbClr val="1F0620"/>
                </a:solidFill>
              </a:rPr>
              <a:t> ve düzenlemeler planlanmıştır.</a:t>
            </a:r>
          </a:p>
        </p:txBody>
      </p:sp>
    </p:spTree>
    <p:extLst>
      <p:ext uri="{BB962C8B-B14F-4D97-AF65-F5344CB8AC3E}">
        <p14:creationId xmlns:p14="http://schemas.microsoft.com/office/powerpoint/2010/main" val="134635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647CAE92-CFB6-DCA3-94CA-2312984474B2}"/>
              </a:ext>
            </a:extLst>
          </p:cNvPr>
          <p:cNvSpPr txBox="1"/>
          <p:nvPr/>
        </p:nvSpPr>
        <p:spPr>
          <a:xfrm>
            <a:off x="471341" y="1652184"/>
            <a:ext cx="7946795"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0620"/>
                </a:solidFill>
                <a:effectLst/>
                <a:uLnTx/>
                <a:uFillTx/>
                <a:latin typeface="Calibri" panose="020F0502020204030204"/>
                <a:ea typeface="+mn-ea"/>
                <a:cs typeface="+mn-cs"/>
              </a:rPr>
              <a:t>MOOT COURT STUDIES – </a:t>
            </a:r>
            <a:r>
              <a:rPr kumimoji="0" lang="en-US" sz="1600" b="1" i="0" u="sng" strike="noStrike" kern="1200" cap="none" spc="0" normalizeH="0" baseline="0" noProof="0" dirty="0" err="1">
                <a:ln>
                  <a:noFill/>
                </a:ln>
                <a:solidFill>
                  <a:srgbClr val="1F0620"/>
                </a:solidFill>
                <a:effectLst/>
                <a:uLnTx/>
                <a:uFillTx/>
                <a:latin typeface="Calibri" panose="020F0502020204030204"/>
                <a:ea typeface="+mn-ea"/>
                <a:cs typeface="+mn-cs"/>
              </a:rPr>
              <a:t>FARAZİ</a:t>
            </a:r>
            <a:r>
              <a:rPr kumimoji="0" lang="en-US" sz="1600" b="1" i="0" u="sng"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600" b="1" i="0" u="sng" strike="noStrike" kern="1200" cap="none" spc="0" normalizeH="0" baseline="0" noProof="0" dirty="0" err="1">
                <a:ln>
                  <a:noFill/>
                </a:ln>
                <a:solidFill>
                  <a:srgbClr val="1F0620"/>
                </a:solidFill>
                <a:effectLst/>
                <a:uLnTx/>
                <a:uFillTx/>
                <a:latin typeface="Calibri" panose="020F0502020204030204"/>
                <a:ea typeface="+mn-ea"/>
                <a:cs typeface="+mn-cs"/>
              </a:rPr>
              <a:t>MAHKEME</a:t>
            </a:r>
            <a:r>
              <a:rPr kumimoji="0" lang="en-US" sz="1600" b="1" i="0" u="sng"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600" b="1" i="0" u="sng" strike="noStrike" kern="1200" cap="none" spc="0" normalizeH="0" baseline="0" noProof="0" dirty="0" err="1">
                <a:ln>
                  <a:noFill/>
                </a:ln>
                <a:solidFill>
                  <a:srgbClr val="1F0620"/>
                </a:solidFill>
                <a:effectLst/>
                <a:uLnTx/>
                <a:uFillTx/>
                <a:latin typeface="Calibri" panose="020F0502020204030204"/>
                <a:ea typeface="+mn-ea"/>
                <a:cs typeface="+mn-cs"/>
              </a:rPr>
              <a:t>YARIŞMALARINA</a:t>
            </a:r>
            <a:r>
              <a:rPr kumimoji="0" lang="en-US" sz="1600" b="1" i="0" u="sng"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600" b="1" i="0" u="sng" strike="noStrike" kern="1200" cap="none" spc="0" normalizeH="0" baseline="0" noProof="0" dirty="0" err="1">
                <a:ln>
                  <a:noFill/>
                </a:ln>
                <a:solidFill>
                  <a:srgbClr val="1F0620"/>
                </a:solidFill>
                <a:effectLst/>
                <a:uLnTx/>
                <a:uFillTx/>
                <a:latin typeface="Calibri" panose="020F0502020204030204"/>
                <a:ea typeface="+mn-ea"/>
                <a:cs typeface="+mn-cs"/>
              </a:rPr>
              <a:t>HAZIRLIK</a:t>
            </a:r>
            <a:endParaRPr kumimoji="0" lang="en-US" sz="1600" b="1" i="0" u="sng" strike="noStrike" kern="1200" cap="none" spc="0" normalizeH="0" baseline="0" noProof="0" dirty="0">
              <a:ln>
                <a:noFill/>
              </a:ln>
              <a:solidFill>
                <a:srgbClr val="1F062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1F0620"/>
                </a:solidFill>
                <a:effectLst/>
                <a:uLnTx/>
                <a:uFillTx/>
                <a:latin typeface="Calibri" panose="020F0502020204030204"/>
                <a:ea typeface="+mn-ea"/>
                <a:cs typeface="+mn-cs"/>
              </a:rPr>
              <a:t>	Fakültemiz bünyesinde verilen Farazi Mahkeme Yarışmalarına Hazırlık derslerinde öğrenciler, Türkiye’de ve dünyada prestijli olan dava yarışmalarına katılma, bu önemli deneyimi mezun olmadan önce kazanma şansı elde etmektedirler. Bu yarışmalarda öğrenciler yarışma düzenleme heyeti tarafından önceden belirlenen varsayımsal uyuşmazlıklara dair dilekçeler hazırlayarak duruşmalarda rol almakta yahut Uluslararası Tahkim Merkezlerine varsayımsal başvurular yaparak savunma yapmayı, yargı yollarına başvurmayı öğrenmektedirler. Ayrıca çeşitli farklı üniversitelerden başka öğrencilerle tanışma ve hukuki problemlere yeni perspektiflerden bakma şansı kazanırlar. Bu yıl gerçekleşen </a:t>
            </a:r>
            <a:r>
              <a:rPr kumimoji="0" lang="tr-TR" sz="1600" b="0" i="0" u="none" strike="noStrike" kern="1200" cap="none" spc="0" normalizeH="0" baseline="0" noProof="0" dirty="0" err="1">
                <a:ln>
                  <a:noFill/>
                </a:ln>
                <a:solidFill>
                  <a:srgbClr val="1F0620"/>
                </a:solidFill>
                <a:effectLst/>
                <a:uLnTx/>
                <a:uFillTx/>
                <a:latin typeface="Calibri" panose="020F0502020204030204"/>
                <a:ea typeface="+mn-ea"/>
                <a:cs typeface="+mn-cs"/>
              </a:rPr>
              <a:t>ISTAC</a:t>
            </a:r>
            <a:r>
              <a:rPr kumimoji="0" lang="tr-TR" sz="1600" b="0" i="0" u="none" strike="noStrike" kern="1200" cap="none" spc="0" normalizeH="0" baseline="0" noProof="0" dirty="0">
                <a:ln>
                  <a:noFill/>
                </a:ln>
                <a:solidFill>
                  <a:srgbClr val="1F0620"/>
                </a:solidFill>
                <a:effectLst/>
                <a:uLnTx/>
                <a:uFillTx/>
                <a:latin typeface="Calibri" panose="020F0502020204030204"/>
                <a:ea typeface="+mn-ea"/>
                <a:cs typeface="+mn-cs"/>
              </a:rPr>
              <a:t> Geleceğin Tahkim Avukatı yarışmasında üniversitemiz ilk 16 üniversite arasında yer almayı başarmıştır.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600" b="1" i="0" u="sng" strike="noStrike" kern="1200" cap="none" spc="0" normalizeH="0" baseline="0" noProof="0" dirty="0">
                <a:ln>
                  <a:noFill/>
                </a:ln>
                <a:solidFill>
                  <a:srgbClr val="1F0620"/>
                </a:solidFill>
                <a:effectLst/>
                <a:uLnTx/>
                <a:uFillTx/>
                <a:latin typeface="Calibri" panose="020F0502020204030204"/>
                <a:ea typeface="+mn-ea"/>
                <a:cs typeface="+mn-cs"/>
              </a:rPr>
              <a:t>HUKUK KLİNİKLERİ, ADLİ YAZIŞMA, ARABULUCULUK DERSLERİ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1F0620"/>
                </a:solidFill>
                <a:effectLst/>
                <a:uLnTx/>
                <a:uFillTx/>
                <a:latin typeface="Calibri" panose="020F0502020204030204"/>
                <a:ea typeface="+mn-ea"/>
                <a:cs typeface="+mn-cs"/>
              </a:rPr>
              <a:t>	Fakültemiz bünyesinde verilen Hukuk Klinik dersleriyle hukuk öğrencilerinin teorik eğitimleri, pratik uygulama çalışmalarına dönüşmektedir. Bu derslerde öğrencilere mezun olmalarının ardından kullanacakları hukuk veri tabanları ve arama motorları öğretilmekte, uygulama çalışmaları kapsamında yargı kararları ayrıntılarıyla incelenmektedir. Öğrencilerin hukuki sorunları tespit için pratik çalışmalar yapılmaktadır. Bunların yanı sıra adli yazışma derslerinde yargılama faaliyetinin ana unsuru olan yazışma usulü öğretilmektedir. Arabuluculuk dersi kapsamında ise bir alternatif uyuşmazlık çözümü olan ve günümüzde oldukça başvuru alan arabuluculuk kurumuna, mezuniyet öncesi hazırlığı tamamlamak öğrenciler yoğun ilgi göstermektedir.</a:t>
            </a:r>
          </a:p>
        </p:txBody>
      </p:sp>
    </p:spTree>
    <p:extLst>
      <p:ext uri="{BB962C8B-B14F-4D97-AF65-F5344CB8AC3E}">
        <p14:creationId xmlns:p14="http://schemas.microsoft.com/office/powerpoint/2010/main" val="230927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8384E24A-CDD7-D87D-E616-F56F13AE542C}"/>
              </a:ext>
            </a:extLst>
          </p:cNvPr>
          <p:cNvSpPr txBox="1"/>
          <p:nvPr/>
        </p:nvSpPr>
        <p:spPr>
          <a:xfrm>
            <a:off x="490194" y="1874856"/>
            <a:ext cx="810705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Türkiye’de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hukuk</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alanında</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faaliyet</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gösteren</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prestijli</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dergiler</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ve</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armağanlarda</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yayınlanan</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birçok</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yayın</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ile</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birlikte</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yine</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alana</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özgü</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olarak</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akademik</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eser</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verilmesi</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gerekliliği</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ile</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akademisyenlerimizin</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kitapları</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ve</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kitap</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bölümleri</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1F0620"/>
                </a:solidFill>
                <a:effectLst/>
                <a:uLnTx/>
                <a:uFillTx/>
                <a:latin typeface="Calibri" panose="020F0502020204030204"/>
                <a:ea typeface="+mn-ea"/>
                <a:cs typeface="+mn-cs"/>
              </a:rPr>
              <a:t>yayınlanmaktadır</a:t>
            </a:r>
            <a:r>
              <a:rPr kumimoji="0" lang="en-US" sz="1800" b="0" i="0" u="none" strike="noStrike" kern="1200" cap="none" spc="0" normalizeH="0" baseline="0" noProof="0" dirty="0">
                <a:ln>
                  <a:noFill/>
                </a:ln>
                <a:solidFill>
                  <a:srgbClr val="1F062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0620"/>
                </a:solidFill>
                <a:effectLst/>
                <a:uLnTx/>
                <a:uFillTx/>
                <a:latin typeface="Calibri" panose="020F0502020204030204"/>
                <a:ea typeface="+mn-ea"/>
                <a:cs typeface="+mn-cs"/>
              </a:rPr>
              <a:t>202</a:t>
            </a:r>
            <a:r>
              <a:rPr kumimoji="0" lang="tr-TR" sz="1800" b="1" i="0" u="none" strike="noStrike" kern="1200" cap="none" spc="0" normalizeH="0" baseline="0" noProof="0" dirty="0">
                <a:ln>
                  <a:noFill/>
                </a:ln>
                <a:solidFill>
                  <a:srgbClr val="1F0620"/>
                </a:solidFill>
                <a:effectLst/>
                <a:uLnTx/>
                <a:uFillTx/>
                <a:latin typeface="Calibri" panose="020F0502020204030204"/>
                <a:ea typeface="+mn-ea"/>
                <a:cs typeface="+mn-cs"/>
              </a:rPr>
              <a:t>2</a:t>
            </a:r>
            <a:r>
              <a:rPr kumimoji="0" lang="en-US" sz="1800" b="1"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1F0620"/>
                </a:solidFill>
                <a:effectLst/>
                <a:uLnTx/>
                <a:uFillTx/>
                <a:latin typeface="Calibri" panose="020F0502020204030204"/>
                <a:ea typeface="+mn-ea"/>
                <a:cs typeface="+mn-cs"/>
              </a:rPr>
              <a:t>YILINDA</a:t>
            </a:r>
            <a:r>
              <a:rPr kumimoji="0" lang="en-US" sz="1800" b="1"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1F0620"/>
                </a:solidFill>
                <a:effectLst/>
                <a:uLnTx/>
                <a:uFillTx/>
                <a:latin typeface="Calibri" panose="020F0502020204030204"/>
                <a:ea typeface="+mn-ea"/>
                <a:cs typeface="+mn-cs"/>
              </a:rPr>
              <a:t>FAKÜLTEMİZ</a:t>
            </a:r>
            <a:r>
              <a:rPr kumimoji="0" lang="en-US" sz="1800" b="1"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1F0620"/>
                </a:solidFill>
                <a:effectLst/>
                <a:uLnTx/>
                <a:uFillTx/>
                <a:latin typeface="Calibri" panose="020F0502020204030204"/>
                <a:ea typeface="+mn-ea"/>
                <a:cs typeface="+mn-cs"/>
              </a:rPr>
              <a:t>AKADEMİSYENLERİNCE</a:t>
            </a:r>
            <a:r>
              <a:rPr kumimoji="0" lang="en-US" sz="1800" b="1"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1F0620"/>
                </a:solidFill>
                <a:effectLst/>
                <a:uLnTx/>
                <a:uFillTx/>
                <a:latin typeface="Calibri" panose="020F0502020204030204"/>
                <a:ea typeface="+mn-ea"/>
                <a:cs typeface="+mn-cs"/>
              </a:rPr>
              <a:t>YAZILAN</a:t>
            </a:r>
            <a:r>
              <a:rPr kumimoji="0" lang="en-US" sz="1800" b="1"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1F0620"/>
                </a:solidFill>
                <a:effectLst/>
                <a:uLnTx/>
                <a:uFillTx/>
                <a:latin typeface="Calibri" panose="020F0502020204030204"/>
                <a:ea typeface="+mn-ea"/>
                <a:cs typeface="+mn-cs"/>
              </a:rPr>
              <a:t>KİTAP</a:t>
            </a:r>
            <a:r>
              <a:rPr kumimoji="0" lang="en-US" sz="1800" b="1"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1F0620"/>
                </a:solidFill>
                <a:effectLst/>
                <a:uLnTx/>
                <a:uFillTx/>
                <a:latin typeface="Calibri" panose="020F0502020204030204"/>
                <a:ea typeface="+mn-ea"/>
                <a:cs typeface="+mn-cs"/>
              </a:rPr>
              <a:t>ÖRNEKLERİ</a:t>
            </a:r>
            <a:r>
              <a:rPr kumimoji="0" lang="en-US" sz="1800" b="1" i="0" u="none" strike="noStrike" kern="1200" cap="none" spc="0" normalizeH="0" baseline="0" noProof="0" dirty="0">
                <a:ln>
                  <a:noFill/>
                </a:ln>
                <a:solidFill>
                  <a:srgbClr val="1F0620"/>
                </a:solidFill>
                <a:effectLst/>
                <a:uLnTx/>
                <a:uFillTx/>
                <a:latin typeface="Calibri" panose="020F0502020204030204"/>
                <a:ea typeface="+mn-ea"/>
                <a:cs typeface="+mn-cs"/>
              </a:rPr>
              <a:t>:</a:t>
            </a:r>
          </a:p>
        </p:txBody>
      </p:sp>
      <p:pic>
        <p:nvPicPr>
          <p:cNvPr id="67" name="Resim 66" descr="metin, ekran görüntüsü, yazı tipi, tasarım içeren bir resim&#10;&#10;Açıklama otomatik olarak oluşturuldu">
            <a:extLst>
              <a:ext uri="{FF2B5EF4-FFF2-40B4-BE49-F238E27FC236}">
                <a16:creationId xmlns:a16="http://schemas.microsoft.com/office/drawing/2014/main" id="{EB4ADACD-646B-694D-2C4A-6F60AD93C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7608" y="3138886"/>
            <a:ext cx="2675567" cy="3571727"/>
          </a:xfrm>
          <a:prstGeom prst="rect">
            <a:avLst/>
          </a:prstGeom>
        </p:spPr>
      </p:pic>
      <p:pic>
        <p:nvPicPr>
          <p:cNvPr id="70" name="Resim 69" descr="metin, yazı tipi, kitap, poster içeren bir resim&#10;&#10;Açıklama otomatik olarak oluşturuldu">
            <a:extLst>
              <a:ext uri="{FF2B5EF4-FFF2-40B4-BE49-F238E27FC236}">
                <a16:creationId xmlns:a16="http://schemas.microsoft.com/office/drawing/2014/main" id="{88ADAEB9-97DB-E00C-42B0-6B0442D67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2" y="3122066"/>
            <a:ext cx="2675567" cy="3580869"/>
          </a:xfrm>
          <a:prstGeom prst="rect">
            <a:avLst/>
          </a:prstGeom>
        </p:spPr>
      </p:pic>
    </p:spTree>
    <p:extLst>
      <p:ext uri="{BB962C8B-B14F-4D97-AF65-F5344CB8AC3E}">
        <p14:creationId xmlns:p14="http://schemas.microsoft.com/office/powerpoint/2010/main" val="217923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descr="metin, giyim, ayakkabı, ekran görüntüsü içeren bir resim&#10;&#10;Açıklama otomatik olarak oluşturuldu">
            <a:extLst>
              <a:ext uri="{FF2B5EF4-FFF2-40B4-BE49-F238E27FC236}">
                <a16:creationId xmlns:a16="http://schemas.microsoft.com/office/drawing/2014/main" id="{8B5FEB3B-DBDC-9129-0098-42B09140C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41" y="1369013"/>
            <a:ext cx="2226187" cy="3150159"/>
          </a:xfrm>
          <a:prstGeom prst="rect">
            <a:avLst/>
          </a:prstGeom>
        </p:spPr>
      </p:pic>
      <p:pic>
        <p:nvPicPr>
          <p:cNvPr id="67" name="Resim 66" descr="metin, yazı tipi, poster, ekran görüntüsü içeren bir resim&#10;&#10;Açıklama otomatik olarak oluşturuldu">
            <a:extLst>
              <a:ext uri="{FF2B5EF4-FFF2-40B4-BE49-F238E27FC236}">
                <a16:creationId xmlns:a16="http://schemas.microsoft.com/office/drawing/2014/main" id="{AC88A8BE-99BB-DA65-7414-DCDCAABD1B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919" y="3601926"/>
            <a:ext cx="2227023" cy="3150159"/>
          </a:xfrm>
          <a:prstGeom prst="rect">
            <a:avLst/>
          </a:prstGeom>
        </p:spPr>
      </p:pic>
      <p:pic>
        <p:nvPicPr>
          <p:cNvPr id="70" name="Resim 69" descr="metin, ekran görüntüsü, adam, insan, yazı tipi içeren bir resim&#10;&#10;Açıklama otomatik olarak oluşturuldu">
            <a:extLst>
              <a:ext uri="{FF2B5EF4-FFF2-40B4-BE49-F238E27FC236}">
                <a16:creationId xmlns:a16="http://schemas.microsoft.com/office/drawing/2014/main" id="{A04AD72F-64FE-A099-4EC6-DF73396CD6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033" y="1369013"/>
            <a:ext cx="1923708" cy="3029360"/>
          </a:xfrm>
          <a:prstGeom prst="rect">
            <a:avLst/>
          </a:prstGeom>
        </p:spPr>
      </p:pic>
      <p:pic>
        <p:nvPicPr>
          <p:cNvPr id="4" name="Resim 3" descr="metin, ekran görüntüsü, yazı tipi, logo içeren bir resim&#10;&#10;Açıklama otomatik olarak oluşturuldu">
            <a:extLst>
              <a:ext uri="{FF2B5EF4-FFF2-40B4-BE49-F238E27FC236}">
                <a16:creationId xmlns:a16="http://schemas.microsoft.com/office/drawing/2014/main" id="{6575A234-7E86-2DFE-F606-703E2DEB9E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9069" y="4048185"/>
            <a:ext cx="1923708" cy="2703900"/>
          </a:xfrm>
          <a:prstGeom prst="rect">
            <a:avLst/>
          </a:prstGeom>
        </p:spPr>
      </p:pic>
    </p:spTree>
    <p:extLst>
      <p:ext uri="{BB962C8B-B14F-4D97-AF65-F5344CB8AC3E}">
        <p14:creationId xmlns:p14="http://schemas.microsoft.com/office/powerpoint/2010/main" val="254425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868885"/>
            <a:ext cx="8352928" cy="907941"/>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algn="just" fontAlgn="base">
              <a:spcAft>
                <a:spcPts val="0"/>
              </a:spcAft>
            </a:pPr>
            <a:r>
              <a:rPr lang="tr-TR" sz="1300" b="1" dirty="0">
                <a:solidFill>
                  <a:srgbClr val="0C0D0D"/>
                </a:solidFill>
                <a:latin typeface="Calibri" panose="020F0502020204030204" pitchFamily="34" charset="0"/>
                <a:ea typeface="Times New Roman" panose="02020603050405020304" pitchFamily="18" charset="0"/>
              </a:rPr>
              <a:t>Paydaşların beklentisini karşılamak, akademik ve idari personelin ve öğrencilerin niteliği artırmak amacıyla önerileri değerlendirmek ve şikayetleri zamanında çözmektir.</a:t>
            </a:r>
            <a:endParaRPr lang="tr-TR" sz="1300" b="1" dirty="0">
              <a:solidFill>
                <a:srgbClr val="0C0D0D"/>
              </a:solidFill>
              <a:latin typeface="Times New Roman" panose="02020603050405020304" pitchFamily="18" charset="0"/>
              <a:ea typeface="Times New Roman" panose="02020603050405020304" pitchFamily="18" charset="0"/>
            </a:endParaRPr>
          </a:p>
        </p:txBody>
      </p:sp>
      <p:sp>
        <p:nvSpPr>
          <p:cNvPr id="7" name="Dikdörtgen 6"/>
          <p:cNvSpPr/>
          <p:nvPr/>
        </p:nvSpPr>
        <p:spPr>
          <a:xfrm>
            <a:off x="490637" y="3664192"/>
            <a:ext cx="8352928" cy="1075872"/>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lnSpc>
                <a:spcPct val="150000"/>
              </a:lnSpc>
              <a:spcAft>
                <a:spcPts val="0"/>
              </a:spcAft>
            </a:pPr>
            <a:r>
              <a:rPr lang="tr-TR" sz="1300" b="1" dirty="0">
                <a:solidFill>
                  <a:srgbClr val="0C0D0D"/>
                </a:solidFill>
                <a:latin typeface="Calibri" panose="020F0502020204030204" pitchFamily="34" charset="0"/>
                <a:ea typeface="Times New Roman" panose="02020603050405020304" pitchFamily="18" charset="0"/>
              </a:rPr>
              <a:t>Yenilikçi ve uygulama odaklı bilimsel araştırmaları ve eğitimi sayesinde girişimcilikte öncü, uluslararası platformda rekabet edebilen bir üniversite olabilmektir.</a:t>
            </a:r>
            <a:endParaRPr lang="tr-TR" sz="1300"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490637" y="2027130"/>
            <a:ext cx="8172596" cy="167712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fontAlgn="base">
              <a:lnSpc>
                <a:spcPct val="150000"/>
              </a:lnSpc>
              <a:spcAft>
                <a:spcPts val="0"/>
              </a:spcAft>
            </a:pPr>
            <a:r>
              <a:rPr lang="tr-TR" sz="1300" b="1" dirty="0">
                <a:solidFill>
                  <a:srgbClr val="0C0D0D"/>
                </a:solidFill>
                <a:latin typeface="Calibri" panose="020F0502020204030204" pitchFamily="34" charset="0"/>
                <a:ea typeface="Times New Roman" panose="02020603050405020304" pitchFamily="18" charset="0"/>
              </a:rPr>
              <a:t>Farklılıkları zenginlik olarak algılayan yapısı ve nitelikli akademik kadrosu ile ait olduğu toplumun değerlerine sahip çıkar, bilimsel ve sosyal gelişmeleri takip eder ve katkıda bulunur. Bireyin ve toplumun gelişmesine katkı sağlayan eğitim ve araştırma hizmetleri sunar. Yenilikçi programlar ile öğrencilerin eleştirel, özgün ve bilimsel düşünmesine olanak sağlar.</a:t>
            </a: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2EF9A074-80A6-016F-DD45-7D619B491CB6}"/>
              </a:ext>
            </a:extLst>
          </p:cNvPr>
          <p:cNvSpPr txBox="1"/>
          <p:nvPr/>
        </p:nvSpPr>
        <p:spPr>
          <a:xfrm>
            <a:off x="778474" y="2368608"/>
            <a:ext cx="7587049" cy="2246769"/>
          </a:xfrm>
          <a:prstGeom prst="rect">
            <a:avLst/>
          </a:prstGeom>
          <a:noFill/>
        </p:spPr>
        <p:txBody>
          <a:bodyPr wrap="square" rtlCol="0">
            <a:spAutoFit/>
          </a:bodyPr>
          <a:lstStyle/>
          <a:p>
            <a:pPr marL="285750" indent="-285750">
              <a:buFont typeface="Arial" panose="020B0604020202020204" pitchFamily="34" charset="0"/>
              <a:buChar char="•"/>
            </a:pPr>
            <a:r>
              <a:rPr lang="tr-TR" sz="2000" dirty="0">
                <a:solidFill>
                  <a:srgbClr val="1F0620"/>
                </a:solidFill>
              </a:rPr>
              <a:t>Mezun öğrencilerin takibinin gerçekleştirilebileceği bir sistem kurulması</a:t>
            </a:r>
          </a:p>
          <a:p>
            <a:pPr marL="285750" indent="-285750">
              <a:buFont typeface="Arial" panose="020B0604020202020204" pitchFamily="34" charset="0"/>
              <a:buChar char="•"/>
            </a:pPr>
            <a:endParaRPr lang="tr-TR" sz="2000" dirty="0">
              <a:solidFill>
                <a:srgbClr val="1F0620"/>
              </a:solidFill>
            </a:endParaRPr>
          </a:p>
          <a:p>
            <a:pPr marL="285750" indent="-285750">
              <a:buFont typeface="Arial" panose="020B0604020202020204" pitchFamily="34" charset="0"/>
              <a:buChar char="•"/>
            </a:pPr>
            <a:endParaRPr lang="tr-TR" sz="2000" dirty="0">
              <a:solidFill>
                <a:srgbClr val="1F0620"/>
              </a:solidFill>
            </a:endParaRPr>
          </a:p>
          <a:p>
            <a:pPr marL="285750" indent="-285750">
              <a:buFont typeface="Arial" panose="020B0604020202020204" pitchFamily="34" charset="0"/>
              <a:buChar char="•"/>
            </a:pPr>
            <a:endParaRPr lang="tr-TR" sz="2000" dirty="0">
              <a:solidFill>
                <a:srgbClr val="1F0620"/>
              </a:solidFill>
            </a:endParaRPr>
          </a:p>
          <a:p>
            <a:pPr marL="285750" indent="-285750">
              <a:buFont typeface="Arial" panose="020B0604020202020204" pitchFamily="34" charset="0"/>
              <a:buChar char="•"/>
            </a:pPr>
            <a:r>
              <a:rPr lang="tr-TR" sz="2000" dirty="0">
                <a:solidFill>
                  <a:srgbClr val="1F0620"/>
                </a:solidFill>
              </a:rPr>
              <a:t>Çevrimiçi eğitimin bir parçası olan Üniversitemiz LMS sisteminin, yüz yüze eğitimde de aktif şekilde kullanılması</a:t>
            </a: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282911945"/>
              </p:ext>
            </p:extLst>
          </p:nvPr>
        </p:nvGraphicFramePr>
        <p:xfrm>
          <a:off x="2267745" y="1150070"/>
          <a:ext cx="5097936" cy="5533533"/>
        </p:xfrm>
        <a:graphic>
          <a:graphicData uri="http://schemas.openxmlformats.org/drawingml/2006/table">
            <a:tbl>
              <a:tblPr/>
              <a:tblGrid>
                <a:gridCol w="1216727">
                  <a:extLst>
                    <a:ext uri="{9D8B030D-6E8A-4147-A177-3AD203B41FA5}">
                      <a16:colId xmlns:a16="http://schemas.microsoft.com/office/drawing/2014/main" val="3918363564"/>
                    </a:ext>
                  </a:extLst>
                </a:gridCol>
                <a:gridCol w="1286987">
                  <a:extLst>
                    <a:ext uri="{9D8B030D-6E8A-4147-A177-3AD203B41FA5}">
                      <a16:colId xmlns:a16="http://schemas.microsoft.com/office/drawing/2014/main" val="1683979601"/>
                    </a:ext>
                  </a:extLst>
                </a:gridCol>
                <a:gridCol w="1297111">
                  <a:extLst>
                    <a:ext uri="{9D8B030D-6E8A-4147-A177-3AD203B41FA5}">
                      <a16:colId xmlns:a16="http://schemas.microsoft.com/office/drawing/2014/main" val="2592459544"/>
                    </a:ext>
                  </a:extLst>
                </a:gridCol>
                <a:gridCol w="1297111">
                  <a:extLst>
                    <a:ext uri="{9D8B030D-6E8A-4147-A177-3AD203B41FA5}">
                      <a16:colId xmlns:a16="http://schemas.microsoft.com/office/drawing/2014/main" val="588152821"/>
                    </a:ext>
                  </a:extLst>
                </a:gridCol>
              </a:tblGrid>
              <a:tr h="443335">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50368">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err="1">
                          <a:solidFill>
                            <a:srgbClr val="000000"/>
                          </a:solidFill>
                          <a:effectLst/>
                          <a:latin typeface="Gilroy-Regular"/>
                        </a:rPr>
                        <a:t>G1</a:t>
                      </a:r>
                      <a:r>
                        <a:rPr lang="tr-TR" sz="800" b="0" i="0" dirty="0">
                          <a:solidFill>
                            <a:srgbClr val="000000"/>
                          </a:solidFill>
                          <a:effectLst/>
                          <a:latin typeface="Gilroy-Regular"/>
                        </a:rPr>
                        <a:t>-Öğrenci akademisyen ilişkisinin güçlü olması</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dirty="0" err="1">
                          <a:solidFill>
                            <a:srgbClr val="000000"/>
                          </a:solidFill>
                          <a:effectLst/>
                          <a:latin typeface="Gilroy-Regular"/>
                        </a:rPr>
                        <a:t>Z1</a:t>
                      </a:r>
                      <a:r>
                        <a:rPr lang="tr-TR" sz="800" b="0" i="0" dirty="0">
                          <a:solidFill>
                            <a:srgbClr val="000000"/>
                          </a:solidFill>
                          <a:effectLst/>
                          <a:latin typeface="Gilroy-Regular"/>
                        </a:rPr>
                        <a:t>-Öğretim üyesi sayısının öğrenci ve ders sayısına oranla yetersiz olması</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dirty="0" err="1">
                          <a:solidFill>
                            <a:srgbClr val="000000"/>
                          </a:solidFill>
                          <a:effectLst/>
                          <a:latin typeface="Gilroy-Regular"/>
                        </a:rPr>
                        <a:t>F1</a:t>
                      </a:r>
                      <a:r>
                        <a:rPr lang="tr-TR" sz="800" b="0" i="0" dirty="0">
                          <a:solidFill>
                            <a:srgbClr val="000000"/>
                          </a:solidFill>
                          <a:effectLst/>
                          <a:latin typeface="Gilroy-Regular"/>
                        </a:rPr>
                        <a:t>-Antalya'nın hukuk alanında akademik etkinlik gerçekleştirmek için tercih edilebilir bir şehir olması</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dirty="0" err="1">
                          <a:solidFill>
                            <a:srgbClr val="000000"/>
                          </a:solidFill>
                          <a:effectLst/>
                          <a:latin typeface="Gilroy-Regular"/>
                        </a:rPr>
                        <a:t>T1</a:t>
                      </a:r>
                      <a:r>
                        <a:rPr lang="tr-TR" sz="800" b="0" i="0" dirty="0">
                          <a:solidFill>
                            <a:srgbClr val="000000"/>
                          </a:solidFill>
                          <a:effectLst/>
                          <a:latin typeface="Gilroy-Regular"/>
                        </a:rPr>
                        <a:t>-Abone olunan hukuk </a:t>
                      </a:r>
                      <a:r>
                        <a:rPr lang="tr-TR" sz="800" b="0" i="0" dirty="0" err="1">
                          <a:solidFill>
                            <a:srgbClr val="000000"/>
                          </a:solidFill>
                          <a:effectLst/>
                          <a:latin typeface="Gilroy-Regular"/>
                        </a:rPr>
                        <a:t>veritabanlarının</a:t>
                      </a:r>
                      <a:r>
                        <a:rPr lang="tr-TR" sz="800" b="0" i="0" dirty="0">
                          <a:solidFill>
                            <a:srgbClr val="000000"/>
                          </a:solidFill>
                          <a:effectLst/>
                          <a:latin typeface="Gilroy-Regular"/>
                        </a:rPr>
                        <a:t> ve kütüphanedeki hukuk kaynakların yetersizliği</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50368">
                <a:tc>
                  <a:txBody>
                    <a:bodyPr/>
                    <a:lstStyle/>
                    <a:p>
                      <a:pPr algn="ctr" fontAlgn="ctr"/>
                      <a:r>
                        <a:rPr lang="tr-TR" sz="800" b="0" i="0" dirty="0" err="1">
                          <a:solidFill>
                            <a:srgbClr val="000000"/>
                          </a:solidFill>
                          <a:effectLst/>
                          <a:latin typeface="Gilroy-Regular"/>
                        </a:rPr>
                        <a:t>G2</a:t>
                      </a:r>
                      <a:r>
                        <a:rPr lang="tr-TR" sz="800" b="0" i="0" dirty="0">
                          <a:solidFill>
                            <a:srgbClr val="000000"/>
                          </a:solidFill>
                          <a:effectLst/>
                          <a:latin typeface="Gilroy-Regular"/>
                        </a:rPr>
                        <a:t>-Deneyimli, nitelikli, genç, dinamik ve ulaşılabilir akademik kadro</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dirty="0" err="1">
                          <a:solidFill>
                            <a:srgbClr val="000000"/>
                          </a:solidFill>
                          <a:effectLst/>
                          <a:latin typeface="Gilroy-Regular"/>
                        </a:rPr>
                        <a:t>Z2</a:t>
                      </a:r>
                      <a:r>
                        <a:rPr lang="tr-TR" sz="800" b="0" i="0" dirty="0">
                          <a:solidFill>
                            <a:srgbClr val="000000"/>
                          </a:solidFill>
                          <a:effectLst/>
                          <a:latin typeface="Gilroy-Regular"/>
                        </a:rPr>
                        <a:t>-Akademik personelin idari yüklerinin fazlalığı sebebiyle akademik çalışmalara zaman ayırmakta zorlanmaları</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err="1">
                          <a:solidFill>
                            <a:srgbClr val="000000"/>
                          </a:solidFill>
                          <a:effectLst/>
                          <a:latin typeface="Gilroy-Regular"/>
                        </a:rPr>
                        <a:t>F2</a:t>
                      </a:r>
                      <a:r>
                        <a:rPr lang="tr-TR" sz="800" b="0" i="0" dirty="0">
                          <a:solidFill>
                            <a:srgbClr val="000000"/>
                          </a:solidFill>
                          <a:effectLst/>
                          <a:latin typeface="Gilroy-Regular"/>
                        </a:rPr>
                        <a:t>-Baro, mahkemeler, STK'ler, belediyeler, meslek odaları ile işbirliği</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dirty="0" err="1">
                          <a:solidFill>
                            <a:srgbClr val="000000"/>
                          </a:solidFill>
                          <a:effectLst/>
                          <a:latin typeface="Gilroy-Regular"/>
                        </a:rPr>
                        <a:t>T2</a:t>
                      </a:r>
                      <a:r>
                        <a:rPr lang="tr-TR" sz="800" b="0" i="0" dirty="0">
                          <a:solidFill>
                            <a:srgbClr val="000000"/>
                          </a:solidFill>
                          <a:effectLst/>
                          <a:latin typeface="Gilroy-Regular"/>
                        </a:rPr>
                        <a:t>-Üniversite öncesi eğitim kalitesinin yetersizliği nedeni ile öğrencilerde kültür, bilgi ve beceri eksikliğinin olması</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13478">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err="1">
                          <a:solidFill>
                            <a:srgbClr val="000000"/>
                          </a:solidFill>
                          <a:effectLst/>
                          <a:latin typeface="Gilroy-Regular"/>
                        </a:rPr>
                        <a:t>G3</a:t>
                      </a:r>
                      <a:r>
                        <a:rPr lang="tr-TR" sz="800" b="0" i="0" dirty="0">
                          <a:solidFill>
                            <a:srgbClr val="000000"/>
                          </a:solidFill>
                          <a:effectLst/>
                          <a:latin typeface="Gilroy-Regular"/>
                        </a:rPr>
                        <a:t>-Öğrenci odaklı olunması</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err="1">
                          <a:solidFill>
                            <a:srgbClr val="000000"/>
                          </a:solidFill>
                          <a:effectLst/>
                          <a:latin typeface="Gilroy-Regular"/>
                        </a:rPr>
                        <a:t>F3</a:t>
                      </a:r>
                      <a:r>
                        <a:rPr lang="tr-TR" sz="800" b="0" i="0" dirty="0">
                          <a:solidFill>
                            <a:srgbClr val="000000"/>
                          </a:solidFill>
                          <a:effectLst/>
                          <a:latin typeface="Gilroy-Regular"/>
                        </a:rPr>
                        <a:t>-Mezunların okulu tanıtıma katkısı</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dirty="0" err="1">
                          <a:solidFill>
                            <a:srgbClr val="000000"/>
                          </a:solidFill>
                          <a:effectLst/>
                          <a:latin typeface="Gilroy-Regular"/>
                        </a:rPr>
                        <a:t>T3</a:t>
                      </a:r>
                      <a:r>
                        <a:rPr lang="tr-TR" sz="800" b="0" i="0" dirty="0">
                          <a:solidFill>
                            <a:srgbClr val="000000"/>
                          </a:solidFill>
                          <a:effectLst/>
                          <a:latin typeface="Gilroy-Regular"/>
                        </a:rPr>
                        <a:t>-Farklı üniversitelere geçiş yapan öğrenciler sebebiyle öğrenci seviyesinin </a:t>
                      </a:r>
                      <a:r>
                        <a:rPr lang="tr-TR" sz="800" b="0" i="0" dirty="0" err="1">
                          <a:solidFill>
                            <a:srgbClr val="000000"/>
                          </a:solidFill>
                          <a:effectLst/>
                          <a:latin typeface="Gilroy-Regular"/>
                        </a:rPr>
                        <a:t>düşmes</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87257">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err="1">
                          <a:solidFill>
                            <a:srgbClr val="000000"/>
                          </a:solidFill>
                          <a:effectLst/>
                          <a:latin typeface="Gilroy-Regular"/>
                        </a:rPr>
                        <a:t>G4</a:t>
                      </a:r>
                      <a:r>
                        <a:rPr lang="tr-TR" sz="800" b="0" i="0" dirty="0">
                          <a:solidFill>
                            <a:srgbClr val="000000"/>
                          </a:solidFill>
                          <a:effectLst/>
                          <a:latin typeface="Gilroy-Regular"/>
                        </a:rPr>
                        <a:t>-Lisans müfredatının her sene güncellenmesi</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dirty="0" err="1">
                          <a:solidFill>
                            <a:srgbClr val="000000"/>
                          </a:solidFill>
                          <a:effectLst/>
                          <a:latin typeface="Gilroy-Regular"/>
                        </a:rPr>
                        <a:t>F4</a:t>
                      </a:r>
                      <a:r>
                        <a:rPr lang="tr-TR" sz="800" b="0" i="0" dirty="0">
                          <a:solidFill>
                            <a:srgbClr val="000000"/>
                          </a:solidFill>
                          <a:effectLst/>
                          <a:latin typeface="Gilroy-Regular"/>
                        </a:rPr>
                        <a:t>-Akdeniz Üniversitesi Hukuk Fakültesi ile gelecekte projeler gerçekleştirilmesi olanağı</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dirty="0" err="1">
                          <a:solidFill>
                            <a:srgbClr val="000000"/>
                          </a:solidFill>
                          <a:effectLst/>
                          <a:latin typeface="Gilroy-Regular"/>
                        </a:rPr>
                        <a:t>T4</a:t>
                      </a:r>
                      <a:r>
                        <a:rPr lang="tr-TR" sz="800" b="0" i="0" dirty="0">
                          <a:solidFill>
                            <a:srgbClr val="000000"/>
                          </a:solidFill>
                          <a:effectLst/>
                          <a:latin typeface="Gilroy-Regular"/>
                        </a:rPr>
                        <a:t>-Hukuk fakültesi öğrencilerinin Erasmus programına diğer fakültelere nazaran daha az başvuruda bulunması (</a:t>
                      </a:r>
                      <a:r>
                        <a:rPr lang="tr-TR" sz="800" b="0" i="0" dirty="0" err="1">
                          <a:solidFill>
                            <a:srgbClr val="000000"/>
                          </a:solidFill>
                          <a:effectLst/>
                          <a:latin typeface="Gilroy-Regular"/>
                        </a:rPr>
                        <a:t>F5</a:t>
                      </a:r>
                      <a:r>
                        <a:rPr lang="tr-TR" sz="800" b="0" i="0" dirty="0">
                          <a:solidFill>
                            <a:srgbClr val="000000"/>
                          </a:solidFill>
                          <a:effectLst/>
                          <a:latin typeface="Gilroy-Regular"/>
                        </a:rPr>
                        <a:t>)</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687257">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err="1">
                          <a:solidFill>
                            <a:srgbClr val="000000"/>
                          </a:solidFill>
                          <a:effectLst/>
                          <a:latin typeface="Gilroy-Regular"/>
                        </a:rPr>
                        <a:t>G5</a:t>
                      </a:r>
                      <a:r>
                        <a:rPr lang="tr-TR" sz="800" b="0" i="0" dirty="0">
                          <a:solidFill>
                            <a:srgbClr val="000000"/>
                          </a:solidFill>
                          <a:effectLst/>
                          <a:latin typeface="Gilroy-Regular"/>
                        </a:rPr>
                        <a:t>-Fakülte öğretim elemanlarının kendi içinde iletişimleri</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dirty="0" err="1">
                          <a:solidFill>
                            <a:srgbClr val="000000"/>
                          </a:solidFill>
                          <a:effectLst/>
                          <a:latin typeface="Gilroy-Regular"/>
                        </a:rPr>
                        <a:t>F5</a:t>
                      </a:r>
                      <a:r>
                        <a:rPr lang="tr-TR" sz="800" b="0" i="0" dirty="0">
                          <a:solidFill>
                            <a:srgbClr val="000000"/>
                          </a:solidFill>
                          <a:effectLst/>
                          <a:latin typeface="Gilroy-Regular"/>
                        </a:rPr>
                        <a:t>-Hukuk fakültesi öğrencilerinin Erasmus programına başvurabilme imkanı (</a:t>
                      </a:r>
                      <a:r>
                        <a:rPr lang="tr-TR" sz="800" b="0" i="0" dirty="0" err="1">
                          <a:solidFill>
                            <a:srgbClr val="000000"/>
                          </a:solidFill>
                          <a:effectLst/>
                          <a:latin typeface="Gilroy-Regular"/>
                        </a:rPr>
                        <a:t>T4</a:t>
                      </a:r>
                      <a:r>
                        <a:rPr lang="tr-TR" sz="800" b="0" i="0" dirty="0">
                          <a:solidFill>
                            <a:srgbClr val="000000"/>
                          </a:solidFill>
                          <a:effectLst/>
                          <a:latin typeface="Gilroy-Regular"/>
                        </a:rPr>
                        <a:t>)</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dirty="0" err="1">
                          <a:solidFill>
                            <a:srgbClr val="000000"/>
                          </a:solidFill>
                          <a:effectLst/>
                          <a:latin typeface="Gilroy-Regular"/>
                        </a:rPr>
                        <a:t>T5</a:t>
                      </a:r>
                      <a:r>
                        <a:rPr lang="tr-TR" sz="800" b="0" i="0" dirty="0">
                          <a:solidFill>
                            <a:srgbClr val="000000"/>
                          </a:solidFill>
                          <a:effectLst/>
                          <a:latin typeface="Gilroy-Regular"/>
                        </a:rPr>
                        <a:t>-Akdeniz bölgesi dışında bulunan illerde ikamet eden öğrencilerin ekonomik etkenler sebebiyle Fakültemizi tercih edememesi (</a:t>
                      </a:r>
                      <a:r>
                        <a:rPr lang="tr-TR" sz="800" b="0" i="0" dirty="0" err="1">
                          <a:solidFill>
                            <a:srgbClr val="000000"/>
                          </a:solidFill>
                          <a:effectLst/>
                          <a:latin typeface="Gilroy-Regular"/>
                        </a:rPr>
                        <a:t>F7</a:t>
                      </a:r>
                      <a:r>
                        <a:rPr lang="tr-TR" sz="800" b="0" i="0" dirty="0">
                          <a:solidFill>
                            <a:srgbClr val="000000"/>
                          </a:solidFill>
                          <a:effectLst/>
                          <a:latin typeface="Gilroy-Regular"/>
                        </a:rPr>
                        <a:t>)</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824146">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err="1">
                          <a:solidFill>
                            <a:srgbClr val="000000"/>
                          </a:solidFill>
                          <a:effectLst/>
                          <a:latin typeface="Gilroy-Regular"/>
                        </a:rPr>
                        <a:t>G6</a:t>
                      </a:r>
                      <a:r>
                        <a:rPr lang="tr-TR" sz="800" b="0" i="0" dirty="0">
                          <a:solidFill>
                            <a:srgbClr val="000000"/>
                          </a:solidFill>
                          <a:effectLst/>
                          <a:latin typeface="Gilroy-Regular"/>
                        </a:rPr>
                        <a:t>-Akdeniz Üniversitesi Hukuk Fakültesi ile mevcut dayanışma ve işbirliği</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dirty="0" err="1">
                          <a:solidFill>
                            <a:srgbClr val="000000"/>
                          </a:solidFill>
                          <a:effectLst/>
                          <a:latin typeface="Gilroy-Regular"/>
                        </a:rPr>
                        <a:t>F6</a:t>
                      </a:r>
                      <a:r>
                        <a:rPr lang="tr-TR" sz="800" b="0" i="0" dirty="0">
                          <a:solidFill>
                            <a:srgbClr val="000000"/>
                          </a:solidFill>
                          <a:effectLst/>
                          <a:latin typeface="Gilroy-Regular"/>
                        </a:rPr>
                        <a:t>-Pandemide oluşturulan online eğitim sistemlerinin deprem nedeniyle geçilen online ve hibrit eğitim sürecinde aktif olarak </a:t>
                      </a:r>
                      <a:r>
                        <a:rPr lang="tr-TR" sz="800" b="0" i="0" dirty="0" err="1">
                          <a:solidFill>
                            <a:srgbClr val="000000"/>
                          </a:solidFill>
                          <a:effectLst/>
                          <a:latin typeface="Gilroy-Regular"/>
                        </a:rPr>
                        <a:t>kullanılabilmes</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687257">
                <a:tc>
                  <a:txBody>
                    <a:bodyPr/>
                    <a:lstStyle/>
                    <a:p>
                      <a:pPr algn="ctr" fontAlgn="ctr"/>
                      <a:r>
                        <a:rPr lang="tr-TR" sz="800" b="0" i="0" dirty="0" err="1">
                          <a:solidFill>
                            <a:srgbClr val="000000"/>
                          </a:solidFill>
                          <a:effectLst/>
                          <a:latin typeface="Gilroy-Regular"/>
                        </a:rPr>
                        <a:t>G7</a:t>
                      </a:r>
                      <a:r>
                        <a:rPr lang="tr-TR" sz="800" b="0" i="0" dirty="0">
                          <a:solidFill>
                            <a:srgbClr val="000000"/>
                          </a:solidFill>
                          <a:effectLst/>
                          <a:latin typeface="Gilroy-Regular"/>
                        </a:rPr>
                        <a:t>-Diğer üniversitelerden gelen öğretim üyeleri ile iletişim</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err="1">
                          <a:solidFill>
                            <a:srgbClr val="000000"/>
                          </a:solidFill>
                          <a:effectLst/>
                          <a:latin typeface="Gilroy-Regular"/>
                        </a:rPr>
                        <a:t>F7</a:t>
                      </a:r>
                      <a:r>
                        <a:rPr lang="tr-TR" sz="800" b="0" i="0" dirty="0">
                          <a:solidFill>
                            <a:srgbClr val="000000"/>
                          </a:solidFill>
                          <a:effectLst/>
                          <a:latin typeface="Gilroy-Regular"/>
                        </a:rPr>
                        <a:t>-Akdeniz bölgesinde bulunan illerde ikamet eden öğrencilerin ekonomik etkenler sebebiyle Fakültemizi tercih etmesi (</a:t>
                      </a:r>
                      <a:r>
                        <a:rPr lang="tr-TR" sz="800" b="0" i="0" dirty="0" err="1">
                          <a:solidFill>
                            <a:srgbClr val="000000"/>
                          </a:solidFill>
                          <a:effectLst/>
                          <a:latin typeface="Gilroy-Regular"/>
                        </a:rPr>
                        <a:t>T5</a:t>
                      </a:r>
                      <a:r>
                        <a:rPr lang="tr-TR" sz="800" b="0" i="0" dirty="0">
                          <a:solidFill>
                            <a:srgbClr val="000000"/>
                          </a:solidFill>
                          <a:effectLst/>
                          <a:latin typeface="Gilroy-Regular"/>
                        </a:rPr>
                        <a:t>)</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13478">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err="1">
                          <a:solidFill>
                            <a:srgbClr val="000000"/>
                          </a:solidFill>
                          <a:effectLst/>
                          <a:latin typeface="Gilroy-Regular"/>
                        </a:rPr>
                        <a:t>G8</a:t>
                      </a:r>
                      <a:r>
                        <a:rPr lang="tr-TR" sz="800" b="0" i="0" dirty="0">
                          <a:solidFill>
                            <a:srgbClr val="000000"/>
                          </a:solidFill>
                          <a:effectLst/>
                          <a:latin typeface="Gilroy-Regular"/>
                        </a:rPr>
                        <a:t>-Öğretim elemanlarının uzaktan eğitim sürecine hızlı adapte olması</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76589">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err="1">
                          <a:solidFill>
                            <a:srgbClr val="000000"/>
                          </a:solidFill>
                          <a:effectLst/>
                          <a:latin typeface="Gilroy-Regular"/>
                        </a:rPr>
                        <a:t>G9</a:t>
                      </a:r>
                      <a:r>
                        <a:rPr lang="tr-TR" sz="800" b="0" i="0" dirty="0">
                          <a:solidFill>
                            <a:srgbClr val="000000"/>
                          </a:solidFill>
                          <a:effectLst/>
                          <a:latin typeface="Gilroy-Regular"/>
                        </a:rPr>
                        <a:t>-Öğrenci kontenjanlarının YÖK tarafından artırılması</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560971015"/>
              </p:ext>
            </p:extLst>
          </p:nvPr>
        </p:nvGraphicFramePr>
        <p:xfrm>
          <a:off x="1158711" y="1188720"/>
          <a:ext cx="6912064" cy="5435596"/>
        </p:xfrm>
        <a:graphic>
          <a:graphicData uri="http://schemas.openxmlformats.org/drawingml/2006/table">
            <a:tbl>
              <a:tblPr/>
              <a:tblGrid>
                <a:gridCol w="2261490">
                  <a:extLst>
                    <a:ext uri="{9D8B030D-6E8A-4147-A177-3AD203B41FA5}">
                      <a16:colId xmlns:a16="http://schemas.microsoft.com/office/drawing/2014/main" val="3918363564"/>
                    </a:ext>
                  </a:extLst>
                </a:gridCol>
                <a:gridCol w="2392079">
                  <a:extLst>
                    <a:ext uri="{9D8B030D-6E8A-4147-A177-3AD203B41FA5}">
                      <a16:colId xmlns:a16="http://schemas.microsoft.com/office/drawing/2014/main" val="1683979601"/>
                    </a:ext>
                  </a:extLst>
                </a:gridCol>
                <a:gridCol w="2258495">
                  <a:extLst>
                    <a:ext uri="{9D8B030D-6E8A-4147-A177-3AD203B41FA5}">
                      <a16:colId xmlns:a16="http://schemas.microsoft.com/office/drawing/2014/main" val="2592459544"/>
                    </a:ext>
                  </a:extLst>
                </a:gridCol>
              </a:tblGrid>
              <a:tr h="331040">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48362">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a:solidFill>
                            <a:srgbClr val="000000"/>
                          </a:solidFill>
                          <a:effectLst/>
                          <a:latin typeface="Gilroy-Regular"/>
                        </a:rPr>
                        <a:t>YÖK</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 Mevzuat Yaratıcı Üst Kurum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Mevzuata Uyum, Akademik Başarı.</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32067">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a:solidFill>
                            <a:srgbClr val="000000"/>
                          </a:solidFill>
                          <a:effectLst/>
                          <a:latin typeface="Gilroy-Regular"/>
                        </a:rPr>
                        <a:t>Bölüm öğretim üyeleri</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Bölümü oluşturan ana unsurlar olmaları sebebiyle.</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Eğitim ve araştırma faaliyetlerine destek.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90886">
                <a:tc>
                  <a:txBody>
                    <a:bodyPr/>
                    <a:lstStyle/>
                    <a:p>
                      <a:pPr algn="ctr" fontAlgn="ctr"/>
                      <a:r>
                        <a:rPr lang="tr-TR" sz="800" b="0" i="0" dirty="0">
                          <a:solidFill>
                            <a:srgbClr val="000000"/>
                          </a:solidFill>
                          <a:effectLst/>
                          <a:latin typeface="Gilroy-Regular"/>
                        </a:rPr>
                        <a:t>Dekanlık</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Dekanlık, Hukuk Fakültesi dahilindeki en üst idari ve akademik birimdir. .</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 Dekanlık, bölümden öğretim kalitesinin sürekli geliştirilmesini, nitelikli yayınlar yapılmasını ve idari işlerde koordine ve etkin çalışılmasını beklemektedir.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49707">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a:solidFill>
                            <a:srgbClr val="000000"/>
                          </a:solidFill>
                          <a:effectLst/>
                          <a:latin typeface="Gilroy-Regular"/>
                        </a:rPr>
                        <a:t>Üst Yönetim</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Üst yönetimin üniversitedeki tüm akademik ve idari süreçlerdeki en üst yetkili kişi ve makam olması sebebiyle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Bölümden, öğrenci danışmanlıkları gibi konularda bölüm içi iş paylaşımlarının yapılması, kaliteli öğretimden ödün verilmemesi ve araştırmaların nitelikli yayınlara dönüştürülmesi, tüm konularda Üst yönetim ile koordine çalışılması beklemektedir</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13701">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a:solidFill>
                            <a:srgbClr val="000000"/>
                          </a:solidFill>
                          <a:effectLst/>
                          <a:latin typeface="Gilroy-Regular"/>
                        </a:rPr>
                        <a:t>Antalya Bilim Üniversitesi İktisadi ve İdari Bilimler Fakültesi</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u="none" strike="noStrike" dirty="0">
                          <a:solidFill>
                            <a:srgbClr val="000000"/>
                          </a:solidFill>
                          <a:effectLst/>
                          <a:latin typeface="Calibri" panose="020F0502020204030204" pitchFamily="34" charset="0"/>
                        </a:rPr>
                        <a:t>Aynı üniversite içerisinde bulunan ve Hukuk Fakültesi ile yakın ilişki içerisinde olan akademik birim olması sebebiyle.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İdari ve akademik olası iş birliği ile birlikte derslerin verilmesinde destek beklemektedir.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413701">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800" b="0" i="0" dirty="0">
                          <a:solidFill>
                            <a:srgbClr val="000000"/>
                          </a:solidFill>
                          <a:effectLst/>
                          <a:latin typeface="Gilroy-Regular"/>
                        </a:rPr>
                        <a:t>Antalya Bilim Üniversitesi Güzel Sanatlar ve Mimarlık Fakültesi </a:t>
                      </a:r>
                      <a:endParaRPr lang="tr-TR" sz="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Aynı üniversite içerisinde bulunan ve Hukuk Fakültesi ile yakın ilişki içerisinde olan akademik birim olması sebebiyle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İdari ve akademik olası iş birliği ile birlikte derslerin verilmesinde destek beklemektedir.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4020192"/>
                  </a:ext>
                </a:extLst>
              </a:tr>
              <a:tr h="413701">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a:solidFill>
                            <a:srgbClr val="000000"/>
                          </a:solidFill>
                          <a:effectLst/>
                          <a:latin typeface="Gilroy-Regular"/>
                        </a:rPr>
                        <a:t>Öğrenci İşleri</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Bölüm öğrencilerinin tüm transkript, kayıt, öğrenci belgesi vs. gibi işlerinden sorumlu idari birim olması sebebiyle.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Bölüm öğrencilerinin tüm </a:t>
                      </a:r>
                      <a:r>
                        <a:rPr kumimoji="0" lang="tr-TR" sz="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tranksript</a:t>
                      </a:r>
                      <a:r>
                        <a:rPr kumimoji="0" lang="tr-T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kayıt, öğrenci belgesi vs. gibi işlerinden sorumlu idari birim olması sebebiyle.</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13701">
                <a:tc>
                  <a:txBody>
                    <a:bodyPr/>
                    <a:lstStyle/>
                    <a:p>
                      <a:pPr algn="ctr" fontAlgn="ctr"/>
                      <a:r>
                        <a:rPr lang="tr-TR" sz="800" b="0" i="0" dirty="0">
                          <a:solidFill>
                            <a:srgbClr val="000000"/>
                          </a:solidFill>
                          <a:effectLst/>
                          <a:latin typeface="Gilroy-Regular"/>
                        </a:rPr>
                        <a:t>Kariyer Merkezi</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 Öğrencilerin kariyer planlaması ile ilgili aktivitelerden sorumlu idari birim olması sebebiyle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0" lang="tr-T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Öğrenci ve mezunların kariyer planlamasında iş birliği beklemektedir..</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13701">
                <a:tc>
                  <a:txBody>
                    <a:bodyPr/>
                    <a:lstStyle/>
                    <a:p>
                      <a:pPr algn="ctr" fontAlgn="ctr"/>
                      <a:r>
                        <a:rPr lang="tr-TR" sz="800" b="0" i="0" kern="1200" dirty="0">
                          <a:solidFill>
                            <a:srgbClr val="000000"/>
                          </a:solidFill>
                          <a:effectLst/>
                          <a:latin typeface="Gilroy-Regular"/>
                          <a:ea typeface="+mn-ea"/>
                          <a:cs typeface="+mn-cs"/>
                        </a:rPr>
                        <a:t>Uluslararası Öğrenci Ofisi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Uluslararası öğrencilerin tüm prosedürlerini yürüten idari birim olması sebebiyle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kern="1200" dirty="0">
                          <a:solidFill>
                            <a:srgbClr val="000000"/>
                          </a:solidFill>
                          <a:effectLst/>
                          <a:latin typeface="Calibri" panose="020F0502020204030204" pitchFamily="34" charset="0"/>
                          <a:ea typeface="+mn-ea"/>
                          <a:cs typeface="+mn-cs"/>
                        </a:rPr>
                        <a:t>Uluslararası öğrencilerin uyum ve diğer süreçlerinde iş birliği beklemektedir.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3052925"/>
                  </a:ext>
                </a:extLst>
              </a:tr>
              <a:tr h="550664">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a:solidFill>
                            <a:srgbClr val="000000"/>
                          </a:solidFill>
                          <a:effectLst/>
                          <a:latin typeface="Gilroy-Regular"/>
                        </a:rPr>
                        <a:t>Erasmus Ofisi</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r>
                        <a:rPr kumimoji="0" lang="tr-T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Bölüme gelen </a:t>
                      </a:r>
                      <a:r>
                        <a:rPr kumimoji="0" lang="tr-TR" sz="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Erasmus</a:t>
                      </a:r>
                      <a:r>
                        <a:rPr kumimoji="0" lang="tr-T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öğrencileri ve bölümden gönderilen öğrencilerin prosedürlerini yürüten idari birim olması sebebiyle</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Anlaşmalı </a:t>
                      </a:r>
                      <a:r>
                        <a:rPr lang="tr-TR" sz="800" b="0" i="0" u="none" strike="noStrike" dirty="0" err="1">
                          <a:solidFill>
                            <a:srgbClr val="000000"/>
                          </a:solidFill>
                          <a:effectLst/>
                          <a:latin typeface="Calibri" panose="020F0502020204030204" pitchFamily="34" charset="0"/>
                        </a:rPr>
                        <a:t>Erasmus</a:t>
                      </a:r>
                      <a:r>
                        <a:rPr lang="tr-TR" sz="800" b="0" i="0" u="none" strike="noStrike" dirty="0">
                          <a:solidFill>
                            <a:srgbClr val="000000"/>
                          </a:solidFill>
                          <a:effectLst/>
                          <a:latin typeface="Calibri" panose="020F0502020204030204" pitchFamily="34" charset="0"/>
                        </a:rPr>
                        <a:t> partner kurum sayılarının artırılmasını beklemektedir.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550664">
                <a:tc>
                  <a:txBody>
                    <a:bodyPr/>
                    <a:lstStyle/>
                    <a:p>
                      <a:pPr algn="ctr" fontAlgn="ctr"/>
                      <a:r>
                        <a:rPr lang="tr-TR" sz="800" b="0" i="0" kern="1200" dirty="0">
                          <a:solidFill>
                            <a:srgbClr val="000000"/>
                          </a:solidFill>
                          <a:effectLst/>
                          <a:latin typeface="Gilroy-Regular"/>
                          <a:ea typeface="+mn-ea"/>
                          <a:cs typeface="+mn-cs"/>
                        </a:rPr>
                        <a:t>Genel Sekreterlik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kern="1200" dirty="0">
                          <a:solidFill>
                            <a:srgbClr val="000000"/>
                          </a:solidFill>
                          <a:effectLst/>
                          <a:latin typeface="Gilroy-Regular"/>
                          <a:ea typeface="+mn-ea"/>
                          <a:cs typeface="+mn-cs"/>
                        </a:rPr>
                        <a:t>Bölüme gelen </a:t>
                      </a:r>
                      <a:r>
                        <a:rPr lang="tr-TR" sz="800" b="0" i="0" kern="1200" dirty="0" err="1">
                          <a:solidFill>
                            <a:srgbClr val="000000"/>
                          </a:solidFill>
                          <a:effectLst/>
                          <a:latin typeface="Gilroy-Regular"/>
                          <a:ea typeface="+mn-ea"/>
                          <a:cs typeface="+mn-cs"/>
                        </a:rPr>
                        <a:t>Erasmus</a:t>
                      </a:r>
                      <a:r>
                        <a:rPr lang="tr-TR" sz="800" b="0" i="0" kern="1200" dirty="0">
                          <a:solidFill>
                            <a:srgbClr val="000000"/>
                          </a:solidFill>
                          <a:effectLst/>
                          <a:latin typeface="Gilroy-Regular"/>
                          <a:ea typeface="+mn-ea"/>
                          <a:cs typeface="+mn-cs"/>
                        </a:rPr>
                        <a:t> öğrencileri ve bölümden gönderilen öğrencilerin prosedürlerini yürüten idari birim olması sebebiyle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Anlaşmalı </a:t>
                      </a:r>
                      <a:r>
                        <a:rPr lang="tr-TR" sz="800" b="0" i="0" u="none" strike="noStrike" dirty="0" err="1">
                          <a:solidFill>
                            <a:srgbClr val="000000"/>
                          </a:solidFill>
                          <a:effectLst/>
                          <a:latin typeface="Calibri" panose="020F0502020204030204" pitchFamily="34" charset="0"/>
                        </a:rPr>
                        <a:t>Erasmus</a:t>
                      </a:r>
                      <a:r>
                        <a:rPr lang="tr-TR" sz="800" b="0" i="0" u="none" strike="noStrike" dirty="0">
                          <a:solidFill>
                            <a:srgbClr val="000000"/>
                          </a:solidFill>
                          <a:effectLst/>
                          <a:latin typeface="Calibri" panose="020F0502020204030204" pitchFamily="34" charset="0"/>
                        </a:rPr>
                        <a:t> partner kurum sayılarının artırılmasını beklemektedir.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8989559"/>
                  </a:ext>
                </a:extLst>
              </a:tr>
              <a:tr h="413701">
                <a:tc>
                  <a:txBody>
                    <a:bodyPr/>
                    <a:lstStyle/>
                    <a:p>
                      <a:pPr algn="ctr" fontAlgn="ctr"/>
                      <a:r>
                        <a:rPr lang="tr-TR" sz="800" b="0" i="0" kern="1200" dirty="0">
                          <a:solidFill>
                            <a:srgbClr val="000000"/>
                          </a:solidFill>
                          <a:effectLst/>
                          <a:latin typeface="Gilroy-Regular"/>
                          <a:ea typeface="+mn-ea"/>
                          <a:cs typeface="+mn-cs"/>
                        </a:rPr>
                        <a:t>Veliler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kern="1200" dirty="0">
                          <a:solidFill>
                            <a:srgbClr val="000000"/>
                          </a:solidFill>
                          <a:effectLst/>
                          <a:latin typeface="Gilroy-Regular"/>
                          <a:ea typeface="+mn-ea"/>
                          <a:cs typeface="+mn-cs"/>
                        </a:rPr>
                        <a:t>Öğrencilerle ilişkileri sebebi ile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Öğrencilere gerekli imkanların sunulduğunu ve öğrencilerin  en iyi şekilde yetiştirildiğini görmeyi beklemektedirler.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1997512"/>
                  </a:ext>
                </a:extLst>
              </a:tr>
            </a:tbl>
          </a:graphicData>
        </a:graphic>
      </p:graphicFrame>
    </p:spTree>
    <p:extLst>
      <p:ext uri="{BB962C8B-B14F-4D97-AF65-F5344CB8AC3E}">
        <p14:creationId xmlns:p14="http://schemas.microsoft.com/office/powerpoint/2010/main" val="15547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065727118"/>
              </p:ext>
            </p:extLst>
          </p:nvPr>
        </p:nvGraphicFramePr>
        <p:xfrm>
          <a:off x="1079612" y="1318766"/>
          <a:ext cx="6912064" cy="5315714"/>
        </p:xfrm>
        <a:graphic>
          <a:graphicData uri="http://schemas.openxmlformats.org/drawingml/2006/table">
            <a:tbl>
              <a:tblPr/>
              <a:tblGrid>
                <a:gridCol w="2261490">
                  <a:extLst>
                    <a:ext uri="{9D8B030D-6E8A-4147-A177-3AD203B41FA5}">
                      <a16:colId xmlns:a16="http://schemas.microsoft.com/office/drawing/2014/main" val="3918363564"/>
                    </a:ext>
                  </a:extLst>
                </a:gridCol>
                <a:gridCol w="2392079">
                  <a:extLst>
                    <a:ext uri="{9D8B030D-6E8A-4147-A177-3AD203B41FA5}">
                      <a16:colId xmlns:a16="http://schemas.microsoft.com/office/drawing/2014/main" val="1683979601"/>
                    </a:ext>
                  </a:extLst>
                </a:gridCol>
                <a:gridCol w="2258495">
                  <a:extLst>
                    <a:ext uri="{9D8B030D-6E8A-4147-A177-3AD203B41FA5}">
                      <a16:colId xmlns:a16="http://schemas.microsoft.com/office/drawing/2014/main" val="2592459544"/>
                    </a:ext>
                  </a:extLst>
                </a:gridCol>
              </a:tblGrid>
              <a:tr h="324095">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05022">
                <a:tc>
                  <a:txBody>
                    <a:bodyPr/>
                    <a:lstStyle/>
                    <a:p>
                      <a:pPr algn="ctr" fontAlgn="ctr"/>
                      <a:r>
                        <a:rPr lang="tr-TR" sz="800" b="0" i="0" kern="1200" dirty="0">
                          <a:solidFill>
                            <a:srgbClr val="000000"/>
                          </a:solidFill>
                          <a:effectLst/>
                          <a:latin typeface="Gilroy-Regular"/>
                          <a:ea typeface="+mn-ea"/>
                          <a:cs typeface="+mn-cs"/>
                        </a:rPr>
                        <a:t>Öğrenciler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kern="1200" dirty="0">
                          <a:solidFill>
                            <a:srgbClr val="000000"/>
                          </a:solidFill>
                          <a:effectLst/>
                          <a:latin typeface="Gilroy-Regular"/>
                          <a:ea typeface="+mn-ea"/>
                          <a:cs typeface="+mn-cs"/>
                        </a:rPr>
                        <a:t>Yüksek öğretimin bölümün öncelikli sorumluluklarından biri olması sebebiyle.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Çağdaş, etkin, bilimsel, evrensel, özgür ve özgün öğretim tekniklerinin benimsenmesini beklemektedir.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1095114"/>
                  </a:ext>
                </a:extLst>
              </a:tr>
              <a:tr h="280734">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dirty="0">
                          <a:solidFill>
                            <a:srgbClr val="000000"/>
                          </a:solidFill>
                          <a:effectLst/>
                          <a:latin typeface="Gilroy-Regular"/>
                        </a:rPr>
                        <a:t>Mezunlar</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Bölümün eğitim ve öğretim felsefesini anlamış bireyler olmaları nedeni ile</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u="none" strike="noStrike" dirty="0">
                          <a:solidFill>
                            <a:srgbClr val="000000"/>
                          </a:solidFill>
                          <a:effectLst/>
                          <a:latin typeface="Calibri" panose="020F0502020204030204" pitchFamily="34" charset="0"/>
                        </a:rPr>
                        <a:t>Mezun olduğu Bölüm ile ilişkisinin devam etmesini beklemektedir. </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539111">
                <a:tc>
                  <a:txBody>
                    <a:bodyPr/>
                    <a:lstStyle/>
                    <a:p>
                      <a:pPr marL="0" algn="ctr" defTabSz="457207" rtl="0" eaLnBrk="1" fontAlgn="ctr" latinLnBrk="0" hangingPunct="1"/>
                      <a:r>
                        <a:rPr lang="tr-TR" sz="800" b="0" i="0" u="none" strike="noStrike" kern="1200" dirty="0" err="1">
                          <a:solidFill>
                            <a:srgbClr val="000000"/>
                          </a:solidFill>
                          <a:effectLst/>
                          <a:latin typeface="Calibri" panose="020F0502020204030204" pitchFamily="34" charset="0"/>
                          <a:ea typeface="+mn-ea"/>
                          <a:cs typeface="+mn-cs"/>
                        </a:rPr>
                        <a:t>Erasmus</a:t>
                      </a:r>
                      <a:r>
                        <a:rPr lang="tr-TR" sz="800" b="0" i="0" u="none" strike="noStrike" kern="1200" dirty="0">
                          <a:solidFill>
                            <a:srgbClr val="000000"/>
                          </a:solidFill>
                          <a:effectLst/>
                          <a:latin typeface="Calibri" panose="020F0502020204030204" pitchFamily="34" charset="0"/>
                          <a:ea typeface="+mn-ea"/>
                          <a:cs typeface="+mn-cs"/>
                        </a:rPr>
                        <a:t> Partnerleri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800" b="0" i="0" u="none" strike="noStrike" kern="1200" dirty="0" err="1">
                          <a:solidFill>
                            <a:srgbClr val="000000"/>
                          </a:solidFill>
                          <a:effectLst/>
                          <a:latin typeface="Calibri" panose="020F0502020204030204" pitchFamily="34" charset="0"/>
                          <a:ea typeface="+mn-ea"/>
                          <a:cs typeface="+mn-cs"/>
                        </a:rPr>
                        <a:t>Erasmus</a:t>
                      </a:r>
                      <a:r>
                        <a:rPr lang="tr-TR" sz="800" b="0" i="0" u="none" strike="noStrike" kern="1200" dirty="0">
                          <a:solidFill>
                            <a:srgbClr val="000000"/>
                          </a:solidFill>
                          <a:effectLst/>
                          <a:latin typeface="Calibri" panose="020F0502020204030204" pitchFamily="34" charset="0"/>
                          <a:ea typeface="+mn-ea"/>
                          <a:cs typeface="+mn-cs"/>
                        </a:rPr>
                        <a:t> anlaşması kapsamında öğrenci ve öğretim üyesi değişimi yapılması sebebiyle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kern="1200" dirty="0">
                          <a:solidFill>
                            <a:srgbClr val="000000"/>
                          </a:solidFill>
                          <a:effectLst/>
                          <a:latin typeface="Calibri" panose="020F0502020204030204" pitchFamily="34" charset="0"/>
                          <a:ea typeface="+mn-ea"/>
                          <a:cs typeface="+mn-cs"/>
                        </a:rPr>
                        <a:t>Değişim programlarının aktif kullanılması, öğrenci seçimlerinde titizlik ve  </a:t>
                      </a:r>
                      <a:r>
                        <a:rPr lang="tr-TR" sz="800" b="0" i="0" u="none" strike="noStrike" kern="1200" dirty="0" err="1">
                          <a:solidFill>
                            <a:srgbClr val="000000"/>
                          </a:solidFill>
                          <a:effectLst/>
                          <a:latin typeface="Calibri" panose="020F0502020204030204" pitchFamily="34" charset="0"/>
                          <a:ea typeface="+mn-ea"/>
                          <a:cs typeface="+mn-cs"/>
                        </a:rPr>
                        <a:t>TYYÇ'ne</a:t>
                      </a:r>
                      <a:r>
                        <a:rPr lang="tr-TR" sz="800" b="0" i="0" u="none" strike="noStrike" kern="1200" dirty="0">
                          <a:solidFill>
                            <a:srgbClr val="000000"/>
                          </a:solidFill>
                          <a:effectLst/>
                          <a:latin typeface="Calibri" panose="020F0502020204030204" pitchFamily="34" charset="0"/>
                          <a:ea typeface="+mn-ea"/>
                          <a:cs typeface="+mn-cs"/>
                        </a:rPr>
                        <a:t> uygun müfredat hazırlanmasını beklemektedir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177135"/>
                  </a:ext>
                </a:extLst>
              </a:tr>
              <a:tr h="270932">
                <a:tc>
                  <a:txBody>
                    <a:bodyPr/>
                    <a:lstStyle/>
                    <a:p>
                      <a:pPr marL="0" algn="ctr" defTabSz="457207" rtl="0" eaLnBrk="1" fontAlgn="ctr" latinLnBrk="0" hangingPunct="1"/>
                      <a:r>
                        <a:rPr lang="tr-TR" sz="800" b="0" i="0" u="none" strike="noStrike" kern="1200" dirty="0" err="1">
                          <a:solidFill>
                            <a:srgbClr val="000000"/>
                          </a:solidFill>
                          <a:effectLst/>
                          <a:latin typeface="Calibri" panose="020F0502020204030204" pitchFamily="34" charset="0"/>
                          <a:ea typeface="+mn-ea"/>
                          <a:cs typeface="+mn-cs"/>
                        </a:rPr>
                        <a:t>Erasmus</a:t>
                      </a:r>
                      <a:r>
                        <a:rPr lang="tr-TR" sz="800" b="0" i="0" u="none" strike="noStrike" kern="1200" dirty="0">
                          <a:solidFill>
                            <a:srgbClr val="000000"/>
                          </a:solidFill>
                          <a:effectLst/>
                          <a:latin typeface="Calibri" panose="020F0502020204030204" pitchFamily="34" charset="0"/>
                          <a:ea typeface="+mn-ea"/>
                          <a:cs typeface="+mn-cs"/>
                        </a:rPr>
                        <a:t> Öğrencileri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800" b="0" i="0" u="none" strike="noStrike" kern="1200" dirty="0">
                          <a:solidFill>
                            <a:srgbClr val="000000"/>
                          </a:solidFill>
                          <a:effectLst/>
                          <a:latin typeface="Calibri" panose="020F0502020204030204" pitchFamily="34" charset="0"/>
                          <a:ea typeface="+mn-ea"/>
                          <a:cs typeface="+mn-cs"/>
                        </a:rPr>
                        <a:t>Bölümün </a:t>
                      </a:r>
                      <a:r>
                        <a:rPr lang="tr-TR" sz="800" b="0" i="0" u="none" strike="noStrike" kern="1200" dirty="0" err="1">
                          <a:solidFill>
                            <a:srgbClr val="000000"/>
                          </a:solidFill>
                          <a:effectLst/>
                          <a:latin typeface="Calibri" panose="020F0502020204030204" pitchFamily="34" charset="0"/>
                          <a:ea typeface="+mn-ea"/>
                          <a:cs typeface="+mn-cs"/>
                        </a:rPr>
                        <a:t>Erasmus</a:t>
                      </a:r>
                      <a:r>
                        <a:rPr lang="tr-TR" sz="800" b="0" i="0" u="none" strike="noStrike" kern="1200" dirty="0">
                          <a:solidFill>
                            <a:srgbClr val="000000"/>
                          </a:solidFill>
                          <a:effectLst/>
                          <a:latin typeface="Calibri" panose="020F0502020204030204" pitchFamily="34" charset="0"/>
                          <a:ea typeface="+mn-ea"/>
                          <a:cs typeface="+mn-cs"/>
                        </a:rPr>
                        <a:t> anlaşmaları sebebiyle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kern="1200" dirty="0" err="1">
                          <a:solidFill>
                            <a:srgbClr val="000000"/>
                          </a:solidFill>
                          <a:effectLst/>
                          <a:latin typeface="Calibri" panose="020F0502020204030204" pitchFamily="34" charset="0"/>
                          <a:ea typeface="+mn-ea"/>
                          <a:cs typeface="+mn-cs"/>
                        </a:rPr>
                        <a:t>Erasmus</a:t>
                      </a:r>
                      <a:r>
                        <a:rPr lang="tr-TR" sz="800" b="0" i="0" u="none" strike="noStrike" kern="1200" dirty="0">
                          <a:solidFill>
                            <a:srgbClr val="000000"/>
                          </a:solidFill>
                          <a:effectLst/>
                          <a:latin typeface="Calibri" panose="020F0502020204030204" pitchFamily="34" charset="0"/>
                          <a:ea typeface="+mn-ea"/>
                          <a:cs typeface="+mn-cs"/>
                        </a:rPr>
                        <a:t> öğrenci süreçlerinin etkin yürütülmesini beklemektedir.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1105571"/>
                  </a:ext>
                </a:extLst>
              </a:tr>
              <a:tr h="405022">
                <a:tc>
                  <a:txBody>
                    <a:bodyPr/>
                    <a:lstStyle/>
                    <a:p>
                      <a:pPr marL="0" algn="ctr" defTabSz="457207" rtl="0" eaLnBrk="1" fontAlgn="ctr" latinLnBrk="0" hangingPunct="1"/>
                      <a:r>
                        <a:rPr lang="tr-TR" sz="800" b="0" i="0" u="none" strike="noStrike" kern="1200" dirty="0">
                          <a:solidFill>
                            <a:srgbClr val="000000"/>
                          </a:solidFill>
                          <a:effectLst/>
                          <a:latin typeface="Calibri" panose="020F0502020204030204" pitchFamily="34" charset="0"/>
                          <a:ea typeface="+mn-ea"/>
                          <a:cs typeface="+mn-cs"/>
                        </a:rPr>
                        <a:t>Özyeğin Üniversitesi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800" b="0" i="0" u="none" strike="noStrike" kern="1200" dirty="0">
                          <a:solidFill>
                            <a:srgbClr val="000000"/>
                          </a:solidFill>
                          <a:effectLst/>
                          <a:latin typeface="Calibri" panose="020F0502020204030204" pitchFamily="34" charset="0"/>
                          <a:ea typeface="+mn-ea"/>
                          <a:cs typeface="+mn-cs"/>
                        </a:rPr>
                        <a:t>Öğretim üyelerinin bu bölümlerle ilişki içerisinde olması ve ortak organizasyonlar ve aktiviteler içinde yer alması sebebiyle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kern="1200" dirty="0">
                          <a:solidFill>
                            <a:srgbClr val="000000"/>
                          </a:solidFill>
                          <a:effectLst/>
                          <a:latin typeface="Calibri" panose="020F0502020204030204" pitchFamily="34" charset="0"/>
                          <a:ea typeface="+mn-ea"/>
                          <a:cs typeface="+mn-cs"/>
                        </a:rPr>
                        <a:t>Üniversitelerin ortak organizasyonlar ve aktiviteler içinde yer almasını beklemektedir.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3949312"/>
                  </a:ext>
                </a:extLst>
              </a:tr>
              <a:tr h="673201">
                <a:tc>
                  <a:txBody>
                    <a:bodyPr/>
                    <a:lstStyle/>
                    <a:p>
                      <a:pPr algn="ctr" fontAlgn="ctr"/>
                      <a:r>
                        <a:rPr lang="tr-TR" sz="800" b="0" i="0" u="none" strike="noStrike" dirty="0">
                          <a:solidFill>
                            <a:srgbClr val="000000"/>
                          </a:solidFill>
                          <a:effectLst/>
                          <a:latin typeface="Gilroy-Regular"/>
                        </a:rPr>
                        <a:t>Akdeniz Üniversitesi</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Üniversite öğretim üyelerinin akademik olarak ilişki içerisinde olması ve ortak organizasyonlar ve aktiviteler içinde yer alması, derslerin yürütülmesinde destek sağlaması sebebiyle</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Öğretim üyelerinden akademik anlamda derslerin yürütülmesinde destek ile ortak organizasyonlar ve aktiviteler içinde yer alınmasını beklemektedir.</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405022">
                <a:tc>
                  <a:txBody>
                    <a:bodyPr/>
                    <a:lstStyle/>
                    <a:p>
                      <a:pPr algn="ctr" fontAlgn="ctr"/>
                      <a:r>
                        <a:rPr lang="tr-TR" sz="800" b="0" i="0" dirty="0" err="1">
                          <a:solidFill>
                            <a:srgbClr val="000000"/>
                          </a:solidFill>
                          <a:effectLst/>
                          <a:latin typeface="Gilroy-Regular"/>
                        </a:rPr>
                        <a:t>TUBİTAK</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Öğretim üyelerinin TÜBİTAK'ın ilgili destek programlarına başvurmaları sebebiyle</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İlgili destek programlarına başvuru ve değerlendirme süreçlerinde hakemlik </a:t>
                      </a:r>
                      <a:r>
                        <a:rPr lang="tr-TR" sz="800" b="0" i="0" u="none" strike="noStrike" dirty="0" err="1">
                          <a:solidFill>
                            <a:srgbClr val="000000"/>
                          </a:solidFill>
                          <a:effectLst/>
                          <a:latin typeface="Calibri" panose="020F0502020204030204" pitchFamily="34" charset="0"/>
                        </a:rPr>
                        <a:t>insiyatifi</a:t>
                      </a:r>
                      <a:r>
                        <a:rPr lang="tr-TR" sz="800" b="0" i="0" u="none" strike="noStrike" dirty="0">
                          <a:solidFill>
                            <a:srgbClr val="000000"/>
                          </a:solidFill>
                          <a:effectLst/>
                          <a:latin typeface="Calibri" panose="020F0502020204030204" pitchFamily="34" charset="0"/>
                        </a:rPr>
                        <a:t> alınmasını beklemektedir.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405022">
                <a:tc>
                  <a:txBody>
                    <a:bodyPr/>
                    <a:lstStyle/>
                    <a:p>
                      <a:pPr algn="ctr" fontAlgn="ctr"/>
                      <a:r>
                        <a:rPr lang="tr-TR" sz="400" b="0" i="0" u="none" strike="noStrike" dirty="0">
                          <a:solidFill>
                            <a:srgbClr val="000000"/>
                          </a:solidFill>
                          <a:effectLst/>
                          <a:latin typeface="Calibri" panose="020F0502020204030204" pitchFamily="34" charset="0"/>
                        </a:rPr>
                        <a:t> </a:t>
                      </a:r>
                      <a:r>
                        <a:rPr lang="tr-TR" sz="800" b="0" i="0" u="none" strike="noStrike" dirty="0">
                          <a:solidFill>
                            <a:srgbClr val="000000"/>
                          </a:solidFill>
                          <a:effectLst/>
                          <a:latin typeface="Gilroy-Regular"/>
                        </a:rPr>
                        <a:t>Antalya Barosu</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Bazı öğretim üyelerinin  ilişki içerisinde olması ve öğrencilerin staj seçenekleri içinde bulunmaları sebebiyle</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Bilimsel ve proje bazlı işbirliği ve nitelikli iş gücü yetiştirilmesi beklemektedir. </a:t>
                      </a:r>
                      <a:endParaRPr kumimoji="0" lang="tr-TR" sz="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539111">
                <a:tc>
                  <a:txBody>
                    <a:bodyPr/>
                    <a:lstStyle/>
                    <a:p>
                      <a:pPr algn="ctr" fontAlgn="ctr"/>
                      <a:r>
                        <a:rPr lang="tr-TR" sz="800" b="0" i="0" u="none" strike="noStrike" kern="1200" dirty="0">
                          <a:solidFill>
                            <a:srgbClr val="000000"/>
                          </a:solidFill>
                          <a:effectLst/>
                          <a:latin typeface="Gilroy-Regular"/>
                          <a:ea typeface="+mn-ea"/>
                          <a:cs typeface="+mn-cs"/>
                        </a:rPr>
                        <a:t>ANSİAD</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Öğretim üyelerinin bu kurumlarla araştırmalarında potansiyel ilişki içerisinde olması ve öğrencilerin staj seçenekleri içinde bulunmaları sebebiyle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Bilimsel ve proje bazlı işbirliği ve nitelikli iş gücü yetiştirilmesini beklemektedir. </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4921059"/>
                  </a:ext>
                </a:extLst>
              </a:tr>
              <a:tr h="405022">
                <a:tc>
                  <a:txBody>
                    <a:bodyPr/>
                    <a:lstStyle/>
                    <a:p>
                      <a:pPr algn="ctr" fontAlgn="ctr"/>
                      <a:r>
                        <a:rPr lang="tr-TR" sz="800" b="0" i="0" dirty="0">
                          <a:solidFill>
                            <a:srgbClr val="000000"/>
                          </a:solidFill>
                          <a:effectLst/>
                          <a:latin typeface="Gilroy-Regular"/>
                        </a:rPr>
                        <a:t>SEM</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Üniversiteye bağlı olarak eğitimler düzenleyen merkez olması nedeniyle</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Yürütülen eğitimlerde eğitimci olarak destek ve birlikte etkinlik, akademik faaliyet vb. düzenlemeyi beklemektedir.</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0362547"/>
                  </a:ext>
                </a:extLst>
              </a:tr>
              <a:tr h="382686">
                <a:tc>
                  <a:txBody>
                    <a:bodyPr/>
                    <a:lstStyle/>
                    <a:p>
                      <a:pPr algn="ctr" fontAlgn="ctr"/>
                      <a:r>
                        <a:rPr lang="tr-TR" sz="800" b="0" i="0" dirty="0">
                          <a:solidFill>
                            <a:srgbClr val="000000"/>
                          </a:solidFill>
                          <a:effectLst/>
                          <a:latin typeface="Gilroy-Regular"/>
                        </a:rPr>
                        <a:t>Antalya Bilim Üniversitesi Karşılaştırmalı Hukuk Uygulama ve Araştırma Merkezi</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Hukuk Fakültesi ile ortaklaşa akademik faaliyet yürütülmesi imkanı bulunması ve araştırma imkanı sunması nedeniyle</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kern="1200" dirty="0">
                          <a:solidFill>
                            <a:srgbClr val="000000"/>
                          </a:solidFill>
                          <a:effectLst/>
                          <a:latin typeface="Calibri" panose="020F0502020204030204" pitchFamily="34" charset="0"/>
                          <a:ea typeface="+mn-ea"/>
                          <a:cs typeface="+mn-cs"/>
                        </a:rPr>
                        <a:t>Her yıl en az bir tane olmak üzere </a:t>
                      </a:r>
                      <a:r>
                        <a:rPr lang="tr-TR" sz="800" b="0" i="0" u="none" strike="noStrike" kern="1200" dirty="0" err="1">
                          <a:solidFill>
                            <a:srgbClr val="000000"/>
                          </a:solidFill>
                          <a:effectLst/>
                          <a:latin typeface="Calibri" panose="020F0502020204030204" pitchFamily="34" charset="0"/>
                          <a:ea typeface="+mn-ea"/>
                          <a:cs typeface="+mn-cs"/>
                        </a:rPr>
                        <a:t>uluslarası</a:t>
                      </a:r>
                      <a:r>
                        <a:rPr lang="tr-TR" sz="800" b="0" i="0" u="none" strike="noStrike" kern="1200" dirty="0">
                          <a:solidFill>
                            <a:srgbClr val="000000"/>
                          </a:solidFill>
                          <a:effectLst/>
                          <a:latin typeface="Calibri" panose="020F0502020204030204" pitchFamily="34" charset="0"/>
                          <a:ea typeface="+mn-ea"/>
                          <a:cs typeface="+mn-cs"/>
                        </a:rPr>
                        <a:t>/ulusal toplantılar yapılmasını ve hakemlik yayınların yapılmasını beklemektedir.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280734">
                <a:tc>
                  <a:txBody>
                    <a:bodyPr/>
                    <a:lstStyle/>
                    <a:p>
                      <a:pPr algn="ctr" fontAlgn="ctr"/>
                      <a:r>
                        <a:rPr lang="tr-TR" sz="800" b="0" i="0" dirty="0">
                          <a:solidFill>
                            <a:srgbClr val="000000"/>
                          </a:solidFill>
                          <a:effectLst/>
                          <a:latin typeface="Gilroy-Regular"/>
                        </a:rPr>
                        <a:t>ISO 9001</a:t>
                      </a: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KYS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Calibri" panose="020F0502020204030204" pitchFamily="34" charset="0"/>
                        </a:rPr>
                        <a:t>Kalite yönetimi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6130653"/>
                  </a:ext>
                </a:extLst>
              </a:tr>
            </a:tbl>
          </a:graphicData>
        </a:graphic>
      </p:graphicFrame>
    </p:spTree>
    <p:extLst>
      <p:ext uri="{BB962C8B-B14F-4D97-AF65-F5344CB8AC3E}">
        <p14:creationId xmlns:p14="http://schemas.microsoft.com/office/powerpoint/2010/main" val="339428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1417400458"/>
              </p:ext>
            </p:extLst>
          </p:nvPr>
        </p:nvGraphicFramePr>
        <p:xfrm>
          <a:off x="1696178" y="1385082"/>
          <a:ext cx="6043227" cy="4369077"/>
        </p:xfrm>
        <a:graphic>
          <a:graphicData uri="http://schemas.openxmlformats.org/drawingml/2006/table">
            <a:tbl>
              <a:tblPr/>
              <a:tblGrid>
                <a:gridCol w="1149790">
                  <a:extLst>
                    <a:ext uri="{9D8B030D-6E8A-4147-A177-3AD203B41FA5}">
                      <a16:colId xmlns:a16="http://schemas.microsoft.com/office/drawing/2014/main" val="3918363564"/>
                    </a:ext>
                  </a:extLst>
                </a:gridCol>
                <a:gridCol w="1216184">
                  <a:extLst>
                    <a:ext uri="{9D8B030D-6E8A-4147-A177-3AD203B41FA5}">
                      <a16:colId xmlns:a16="http://schemas.microsoft.com/office/drawing/2014/main" val="1683979601"/>
                    </a:ext>
                  </a:extLst>
                </a:gridCol>
                <a:gridCol w="1225751">
                  <a:extLst>
                    <a:ext uri="{9D8B030D-6E8A-4147-A177-3AD203B41FA5}">
                      <a16:colId xmlns:a16="http://schemas.microsoft.com/office/drawing/2014/main" val="2592459544"/>
                    </a:ext>
                  </a:extLst>
                </a:gridCol>
                <a:gridCol w="1225751">
                  <a:extLst>
                    <a:ext uri="{9D8B030D-6E8A-4147-A177-3AD203B41FA5}">
                      <a16:colId xmlns:a16="http://schemas.microsoft.com/office/drawing/2014/main" val="3383282758"/>
                    </a:ext>
                  </a:extLst>
                </a:gridCol>
                <a:gridCol w="1225751">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a:solidFill>
                            <a:srgbClr val="000000"/>
                          </a:solidFill>
                          <a:effectLst/>
                          <a:latin typeface="Calibri" panose="020F0502020204030204" pitchFamily="34" charset="0"/>
                        </a:rPr>
                        <a:t>Kitaplık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Hukuk Fakültesi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4</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Mevcuttaki ve yeni gelecek akademisyenler için gerekmektedir.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a:solidFill>
                            <a:srgbClr val="000000"/>
                          </a:solidFill>
                          <a:effectLst/>
                          <a:latin typeface="Calibri" panose="020F0502020204030204" pitchFamily="34" charset="0"/>
                        </a:rPr>
                        <a:t> Ofis Sandalyesi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Hukuk Fakültesi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7</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Mevcuttaki ve yeni gelecek akademisyenler için gerekmektedir.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715706427"/>
              </p:ext>
            </p:extLst>
          </p:nvPr>
        </p:nvGraphicFramePr>
        <p:xfrm>
          <a:off x="1633022" y="1879132"/>
          <a:ext cx="6062082" cy="3873350"/>
        </p:xfrm>
        <a:graphic>
          <a:graphicData uri="http://schemas.openxmlformats.org/drawingml/2006/table">
            <a:tbl>
              <a:tblPr/>
              <a:tblGrid>
                <a:gridCol w="1153378">
                  <a:extLst>
                    <a:ext uri="{9D8B030D-6E8A-4147-A177-3AD203B41FA5}">
                      <a16:colId xmlns:a16="http://schemas.microsoft.com/office/drawing/2014/main" val="3918363564"/>
                    </a:ext>
                  </a:extLst>
                </a:gridCol>
                <a:gridCol w="1219979">
                  <a:extLst>
                    <a:ext uri="{9D8B030D-6E8A-4147-A177-3AD203B41FA5}">
                      <a16:colId xmlns:a16="http://schemas.microsoft.com/office/drawing/2014/main" val="1683979601"/>
                    </a:ext>
                  </a:extLst>
                </a:gridCol>
                <a:gridCol w="1229575">
                  <a:extLst>
                    <a:ext uri="{9D8B030D-6E8A-4147-A177-3AD203B41FA5}">
                      <a16:colId xmlns:a16="http://schemas.microsoft.com/office/drawing/2014/main" val="2592459544"/>
                    </a:ext>
                  </a:extLst>
                </a:gridCol>
                <a:gridCol w="1229575">
                  <a:extLst>
                    <a:ext uri="{9D8B030D-6E8A-4147-A177-3AD203B41FA5}">
                      <a16:colId xmlns:a16="http://schemas.microsoft.com/office/drawing/2014/main" val="3383282758"/>
                    </a:ext>
                  </a:extLst>
                </a:gridCol>
                <a:gridCol w="1229575">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a:solidFill>
                            <a:srgbClr val="000000"/>
                          </a:solidFill>
                          <a:effectLst/>
                          <a:latin typeface="Calibri" panose="020F0502020204030204" pitchFamily="34" charset="0"/>
                        </a:rPr>
                        <a:t>Diz üstü Bilgisayar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Hukuk Fakültesi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9</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Mevcut akademisyenler için gereklidir.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3379526634"/>
              </p:ext>
            </p:extLst>
          </p:nvPr>
        </p:nvGraphicFramePr>
        <p:xfrm>
          <a:off x="1696178" y="1385082"/>
          <a:ext cx="5472441" cy="3728997"/>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Öğretim Üyesi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Medeni Hukuk ve İcra İflas Hukuku Ana Bilim Dalı</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Akademik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a:solidFill>
                            <a:srgbClr val="000000"/>
                          </a:solidFill>
                          <a:effectLst/>
                          <a:latin typeface="Calibri" panose="020F0502020204030204" pitchFamily="34" charset="0"/>
                        </a:rPr>
                        <a:t>Öğretim Üyesi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Vergi Hukuku Ana Bilim Dalı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Akademik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00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B6134272-DC90-C40B-A913-3058AB523976}"/>
              </a:ext>
            </a:extLst>
          </p:cNvPr>
          <p:cNvGraphicFramePr>
            <a:graphicFrameLocks noGrp="1"/>
          </p:cNvGraphicFramePr>
          <p:nvPr>
            <p:extLst>
              <p:ext uri="{D42A27DB-BD31-4B8C-83A1-F6EECF244321}">
                <p14:modId xmlns:p14="http://schemas.microsoft.com/office/powerpoint/2010/main" val="2716463103"/>
              </p:ext>
            </p:extLst>
          </p:nvPr>
        </p:nvGraphicFramePr>
        <p:xfrm>
          <a:off x="545121" y="2219982"/>
          <a:ext cx="8203223" cy="22860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56486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b="0" dirty="0">
                          <a:solidFill>
                            <a:srgbClr val="0F2303"/>
                          </a:solidFill>
                        </a:rPr>
                        <a:t>Hukuk Fakültesi özel hukuk alanında doktora programı açılamaması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2726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2022-2023 akademik yılı sonu</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56486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Üst Yönetim (Üniversitemizce ilan verilmiş ancak başvuran olmamıştır)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56486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a:solidFill>
                            <a:srgbClr val="0F2303"/>
                          </a:solidFill>
                        </a:rPr>
                        <a:t>Doktora programı açılabilmesi için gerekli olan doçent ve profesör öğretim üyesi sayısının artırılması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726</TotalTime>
  <Words>1859</Words>
  <Application>Microsoft Office PowerPoint</Application>
  <PresentationFormat>Ekran Gösterisi (4:3)</PresentationFormat>
  <Paragraphs>371</Paragraphs>
  <Slides>20</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20</vt:i4>
      </vt:variant>
    </vt:vector>
  </HeadingPairs>
  <TitlesOfParts>
    <vt:vector size="30" baseType="lpstr">
      <vt:lpstr>Arial</vt:lpstr>
      <vt:lpstr>Calibri</vt:lpstr>
      <vt:lpstr>Calibri Light</vt:lpstr>
      <vt:lpstr>Gilroy-Regular</vt:lpstr>
      <vt:lpstr>Symbol</vt:lpstr>
      <vt:lpstr>Tahoma</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Bengü ÖZ</cp:lastModifiedBy>
  <cp:revision>78</cp:revision>
  <dcterms:created xsi:type="dcterms:W3CDTF">2020-01-20T10:44:30Z</dcterms:created>
  <dcterms:modified xsi:type="dcterms:W3CDTF">2023-06-12T12:48:11Z</dcterms:modified>
</cp:coreProperties>
</file>